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3.xml" ContentType="application/vnd.openxmlformats-officedocument.theme+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theme/theme4.xml" ContentType="application/vnd.openxmlformats-officedocument.theme+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theme/theme5.xml" ContentType="application/vnd.openxmlformats-officedocument.theme+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65" r:id="rId2"/>
    <p:sldMasterId id="2147483678" r:id="rId3"/>
    <p:sldMasterId id="2147483691" r:id="rId4"/>
    <p:sldMasterId id="2147483706" r:id="rId5"/>
    <p:sldMasterId id="2147483711" r:id="rId6"/>
  </p:sldMasterIdLst>
  <p:notesMasterIdLst>
    <p:notesMasterId r:id="rId46"/>
  </p:notesMasterIdLst>
  <p:sldIdLst>
    <p:sldId id="2310" r:id="rId7"/>
    <p:sldId id="2287" r:id="rId8"/>
    <p:sldId id="2297" r:id="rId9"/>
    <p:sldId id="2328" r:id="rId10"/>
    <p:sldId id="2295" r:id="rId11"/>
    <p:sldId id="2339" r:id="rId12"/>
    <p:sldId id="2340" r:id="rId13"/>
    <p:sldId id="2333" r:id="rId14"/>
    <p:sldId id="2323" r:id="rId15"/>
    <p:sldId id="2322" r:id="rId16"/>
    <p:sldId id="2335" r:id="rId17"/>
    <p:sldId id="2336" r:id="rId18"/>
    <p:sldId id="2311" r:id="rId19"/>
    <p:sldId id="2312" r:id="rId20"/>
    <p:sldId id="2319" r:id="rId21"/>
    <p:sldId id="2325" r:id="rId22"/>
    <p:sldId id="2324" r:id="rId23"/>
    <p:sldId id="2300" r:id="rId24"/>
    <p:sldId id="2342" r:id="rId25"/>
    <p:sldId id="2314" r:id="rId26"/>
    <p:sldId id="2334" r:id="rId27"/>
    <p:sldId id="2345" r:id="rId28"/>
    <p:sldId id="2344" r:id="rId29"/>
    <p:sldId id="2347" r:id="rId30"/>
    <p:sldId id="2346" r:id="rId31"/>
    <p:sldId id="2305" r:id="rId32"/>
    <p:sldId id="2341" r:id="rId33"/>
    <p:sldId id="2348" r:id="rId34"/>
    <p:sldId id="2349" r:id="rId35"/>
    <p:sldId id="2303" r:id="rId36"/>
    <p:sldId id="2326" r:id="rId37"/>
    <p:sldId id="2350" r:id="rId38"/>
    <p:sldId id="2352" r:id="rId39"/>
    <p:sldId id="2337" r:id="rId40"/>
    <p:sldId id="2315" r:id="rId41"/>
    <p:sldId id="2338" r:id="rId42"/>
    <p:sldId id="2327" r:id="rId43"/>
    <p:sldId id="2330" r:id="rId44"/>
    <p:sldId id="2308" r:id="rId4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C9F38"/>
    <a:srgbClr val="F17853"/>
    <a:srgbClr val="FFFFFF"/>
    <a:srgbClr val="FF5BA5"/>
    <a:srgbClr val="FF3F49"/>
    <a:srgbClr val="B046B7"/>
    <a:srgbClr val="00B64A"/>
    <a:srgbClr val="00B9EE"/>
    <a:srgbClr val="BCF1FC"/>
    <a:srgbClr val="F1DBF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70740" autoAdjust="0"/>
  </p:normalViewPr>
  <p:slideViewPr>
    <p:cSldViewPr snapToGrid="0">
      <p:cViewPr varScale="1">
        <p:scale>
          <a:sx n="77" d="100"/>
          <a:sy n="77" d="100"/>
        </p:scale>
        <p:origin x="1830" y="8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slide" Target="slides/slide33.xml"/><Relationship Id="rId21" Type="http://schemas.openxmlformats.org/officeDocument/2006/relationships/slide" Target="slides/slide15.xml"/><Relationship Id="rId34" Type="http://schemas.openxmlformats.org/officeDocument/2006/relationships/slide" Target="slides/slide28.xml"/><Relationship Id="rId42" Type="http://schemas.openxmlformats.org/officeDocument/2006/relationships/slide" Target="slides/slide36.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1.xml"/><Relationship Id="rId2" Type="http://schemas.openxmlformats.org/officeDocument/2006/relationships/slideMaster" Target="slideMasters/slideMaster2.xml"/><Relationship Id="rId16" Type="http://schemas.openxmlformats.org/officeDocument/2006/relationships/slide" Target="slides/slide10.xml"/><Relationship Id="rId29" Type="http://schemas.openxmlformats.org/officeDocument/2006/relationships/slide" Target="slides/slide23.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slide" Target="slides/slide31.xml"/><Relationship Id="rId40" Type="http://schemas.openxmlformats.org/officeDocument/2006/relationships/slide" Target="slides/slide34.xml"/><Relationship Id="rId45" Type="http://schemas.openxmlformats.org/officeDocument/2006/relationships/slide" Target="slides/slide39.xml"/><Relationship Id="rId5" Type="http://schemas.openxmlformats.org/officeDocument/2006/relationships/slideMaster" Target="slideMasters/slideMaster5.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49" Type="http://schemas.openxmlformats.org/officeDocument/2006/relationships/theme" Target="theme/theme1.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slide" Target="slides/slide25.xml"/><Relationship Id="rId44" Type="http://schemas.openxmlformats.org/officeDocument/2006/relationships/slide" Target="slides/slide38.xml"/><Relationship Id="rId4" Type="http://schemas.openxmlformats.org/officeDocument/2006/relationships/slideMaster" Target="slideMasters/slideMaster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43" Type="http://schemas.openxmlformats.org/officeDocument/2006/relationships/slide" Target="slides/slide37.xml"/><Relationship Id="rId48" Type="http://schemas.openxmlformats.org/officeDocument/2006/relationships/viewProps" Target="viewProps.xml"/><Relationship Id="rId8" Type="http://schemas.openxmlformats.org/officeDocument/2006/relationships/slide" Target="slides/slide2.xml"/><Relationship Id="rId3" Type="http://schemas.openxmlformats.org/officeDocument/2006/relationships/slideMaster" Target="slideMasters/slideMaster3.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slide" Target="slides/slide32.xml"/><Relationship Id="rId46" Type="http://schemas.openxmlformats.org/officeDocument/2006/relationships/notesMaster" Target="notesMasters/notesMaster1.xml"/><Relationship Id="rId20" Type="http://schemas.openxmlformats.org/officeDocument/2006/relationships/slide" Target="slides/slide14.xml"/><Relationship Id="rId41" Type="http://schemas.openxmlformats.org/officeDocument/2006/relationships/slide" Target="slides/slide35.xml"/><Relationship Id="rId1" Type="http://schemas.openxmlformats.org/officeDocument/2006/relationships/slideMaster" Target="slideMasters/slideMaster1.xml"/><Relationship Id="rId6" Type="http://schemas.openxmlformats.org/officeDocument/2006/relationships/slideMaster" Target="slideMasters/slideMaster6.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CD1F6CF-0CEA-438F-943E-78AA447CF877}" type="datetimeFigureOut">
              <a:rPr lang="en-GB" smtClean="0"/>
              <a:t>11/12/2024</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E49A064-6FBC-44D2-81AB-97CD689BB0A5}" type="slidenum">
              <a:rPr lang="en-GB" smtClean="0"/>
              <a:t>‹#›</a:t>
            </a:fld>
            <a:endParaRPr lang="en-GB"/>
          </a:p>
        </p:txBody>
      </p:sp>
    </p:spTree>
    <p:extLst>
      <p:ext uri="{BB962C8B-B14F-4D97-AF65-F5344CB8AC3E}">
        <p14:creationId xmlns:p14="http://schemas.microsoft.com/office/powerpoint/2010/main" val="61686606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Presenting on behalf of the WHO/UNICEF JMP</a:t>
            </a:r>
          </a:p>
          <a:p>
            <a:pPr marL="171450" indent="-171450">
              <a:buFont typeface="Arial" panose="020B0604020202020204" pitchFamily="34" charset="0"/>
              <a:buChar char="•"/>
            </a:pPr>
            <a:r>
              <a:rPr lang="en-US" dirty="0"/>
              <a:t>Fourth global update since a baseline in 2019, now on a two year cycle</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8024919-068E-49F4-A398-979F7784A2F4}"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7298227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can move from the numbers of data sources, and HCF assessed, to the number of countries and proportion of the global population represented.</a:t>
            </a:r>
          </a:p>
          <a:p>
            <a:endParaRPr lang="en-US" dirty="0"/>
          </a:p>
          <a:p>
            <a:r>
              <a:rPr lang="en-US" dirty="0"/>
              <a:t>Number of countries steadily increasing, mainly in LMICs.</a:t>
            </a:r>
          </a:p>
          <a:p>
            <a:endParaRPr lang="en-US" dirty="0"/>
          </a:p>
          <a:p>
            <a:r>
              <a:rPr lang="en-US" dirty="0"/>
              <a:t>Big drop in population coverage since the last report – due to ageing data from China. A nice survey from 2018, hasn’t been repeated. </a:t>
            </a:r>
          </a:p>
        </p:txBody>
      </p:sp>
      <p:sp>
        <p:nvSpPr>
          <p:cNvPr id="4" name="Slide Number Placeholder 3"/>
          <p:cNvSpPr>
            <a:spLocks noGrp="1"/>
          </p:cNvSpPr>
          <p:nvPr>
            <p:ph type="sldNum" sz="quarter" idx="5"/>
          </p:nvPr>
        </p:nvSpPr>
        <p:spPr/>
        <p:txBody>
          <a:bodyPr/>
          <a:lstStyle/>
          <a:p>
            <a:fld id="{CE49A064-6FBC-44D2-81AB-97CD689BB0A5}" type="slidenum">
              <a:rPr lang="en-GB" smtClean="0"/>
              <a:t>10</a:t>
            </a:fld>
            <a:endParaRPr lang="en-GB"/>
          </a:p>
        </p:txBody>
      </p:sp>
    </p:spTree>
    <p:extLst>
      <p:ext uri="{BB962C8B-B14F-4D97-AF65-F5344CB8AC3E}">
        <p14:creationId xmlns:p14="http://schemas.microsoft.com/office/powerpoint/2010/main" val="196224940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Wanted to point people to the JMP website, washdata.org, in case you haven’t explored it. It includes an interactive data portal where you can explore the database and create your own figures, tables, or maps. </a:t>
            </a:r>
          </a:p>
          <a:p>
            <a:endParaRPr lang="en-US" dirty="0"/>
          </a:p>
          <a:p>
            <a:r>
              <a:rPr lang="en-US" dirty="0"/>
              <a:t>Here you can see one of the default graphs in the upper left, showing the basic WASH ladders for 2023 and 2024, like I showed a few slides ago. </a:t>
            </a:r>
          </a:p>
          <a:p>
            <a:endParaRPr lang="en-US" dirty="0"/>
          </a:p>
          <a:p>
            <a:r>
              <a:rPr lang="en-US" dirty="0"/>
              <a:t>You can also see on the map that Uganda is one of the countries that has estimates for all five WASH indicators. There were 29 such countries, up from 16 in the 2022 report. </a:t>
            </a:r>
          </a:p>
          <a:p>
            <a:endParaRPr lang="en-US" dirty="0"/>
          </a:p>
          <a:p>
            <a:endParaRPr lang="en-US" dirty="0"/>
          </a:p>
        </p:txBody>
      </p:sp>
      <p:sp>
        <p:nvSpPr>
          <p:cNvPr id="4" name="Slide Number Placeholder 3"/>
          <p:cNvSpPr>
            <a:spLocks noGrp="1"/>
          </p:cNvSpPr>
          <p:nvPr>
            <p:ph type="sldNum" sz="quarter" idx="5"/>
          </p:nvPr>
        </p:nvSpPr>
        <p:spPr/>
        <p:txBody>
          <a:bodyPr/>
          <a:lstStyle/>
          <a:p>
            <a:fld id="{CE49A064-6FBC-44D2-81AB-97CD689BB0A5}" type="slidenum">
              <a:rPr lang="en-GB" smtClean="0"/>
              <a:t>13</a:t>
            </a:fld>
            <a:endParaRPr lang="en-GB"/>
          </a:p>
        </p:txBody>
      </p:sp>
    </p:spTree>
    <p:extLst>
      <p:ext uri="{BB962C8B-B14F-4D97-AF65-F5344CB8AC3E}">
        <p14:creationId xmlns:p14="http://schemas.microsoft.com/office/powerpoint/2010/main" val="88088092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Also on the website you can download the Excel country files, which include all of the data sources used as well as the resulting estimates. If you are mainly interested in an individual country, or want to see where the estimates have come from, this is the place you should go. </a:t>
            </a:r>
          </a:p>
        </p:txBody>
      </p:sp>
      <p:sp>
        <p:nvSpPr>
          <p:cNvPr id="4" name="Slide Number Placeholder 3"/>
          <p:cNvSpPr>
            <a:spLocks noGrp="1"/>
          </p:cNvSpPr>
          <p:nvPr>
            <p:ph type="sldNum" sz="quarter" idx="5"/>
          </p:nvPr>
        </p:nvSpPr>
        <p:spPr/>
        <p:txBody>
          <a:bodyPr/>
          <a:lstStyle/>
          <a:p>
            <a:fld id="{CE49A064-6FBC-44D2-81AB-97CD689BB0A5}" type="slidenum">
              <a:rPr lang="en-GB" smtClean="0"/>
              <a:t>14</a:t>
            </a:fld>
            <a:endParaRPr lang="en-GB"/>
          </a:p>
        </p:txBody>
      </p:sp>
    </p:spTree>
    <p:extLst>
      <p:ext uri="{BB962C8B-B14F-4D97-AF65-F5344CB8AC3E}">
        <p14:creationId xmlns:p14="http://schemas.microsoft.com/office/powerpoint/2010/main" val="20560559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Here’s an example of Cambodia.</a:t>
            </a:r>
          </a:p>
          <a:p>
            <a:endParaRPr lang="en-US" dirty="0"/>
          </a:p>
          <a:p>
            <a:r>
              <a:rPr lang="en-US" dirty="0"/>
              <a:t>Multiple tabs, about ten or so. Will show you just a few. </a:t>
            </a:r>
          </a:p>
          <a:p>
            <a:endParaRPr lang="en-US" dirty="0"/>
          </a:p>
          <a:p>
            <a:r>
              <a:rPr lang="en-US" dirty="0"/>
              <a:t>This is the Introduction tab, which allows you to select a language. Right now available for the UN languages, but if anyone really wanted to translate the glossary of terms, there are about 200 phrases used in the file and if you translate that list you could convert the file into whatever language you like. </a:t>
            </a:r>
          </a:p>
          <a:p>
            <a:endParaRPr lang="en-US" dirty="0"/>
          </a:p>
          <a:p>
            <a:endParaRPr lang="en-US" dirty="0"/>
          </a:p>
        </p:txBody>
      </p:sp>
      <p:sp>
        <p:nvSpPr>
          <p:cNvPr id="4" name="Slide Number Placeholder 3"/>
          <p:cNvSpPr>
            <a:spLocks noGrp="1"/>
          </p:cNvSpPr>
          <p:nvPr>
            <p:ph type="sldNum" sz="quarter" idx="5"/>
          </p:nvPr>
        </p:nvSpPr>
        <p:spPr/>
        <p:txBody>
          <a:bodyPr/>
          <a:lstStyle/>
          <a:p>
            <a:fld id="{CE49A064-6FBC-44D2-81AB-97CD689BB0A5}" type="slidenum">
              <a:rPr lang="en-GB" smtClean="0"/>
              <a:t>15</a:t>
            </a:fld>
            <a:endParaRPr lang="en-GB"/>
          </a:p>
        </p:txBody>
      </p:sp>
    </p:spTree>
    <p:extLst>
      <p:ext uri="{BB962C8B-B14F-4D97-AF65-F5344CB8AC3E}">
        <p14:creationId xmlns:p14="http://schemas.microsoft.com/office/powerpoint/2010/main" val="153499227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data summary tab (back into English)…</a:t>
            </a:r>
          </a:p>
          <a:p>
            <a:endParaRPr lang="en-US" dirty="0"/>
          </a:p>
          <a:p>
            <a:r>
              <a:rPr lang="en-US" dirty="0"/>
              <a:t>For Cambodia, six data sources, including a recent 2024 Health Facility Survey which was well aligned with the global indicators. You can see that the earlier surveys like the three EMONCs had some information about sanitation, but only on improved, or improved and usable sanitation. So this new more comprehensive assessment allowed the establishment of a national baseline for Cambodia in this report. </a:t>
            </a:r>
          </a:p>
          <a:p>
            <a:endParaRPr lang="en-US" dirty="0"/>
          </a:p>
          <a:p>
            <a:r>
              <a:rPr lang="en-US" dirty="0"/>
              <a:t>The earlier data sources also didn’t distinguish between urban and rural health care facilities, so again the new health facility assessment filled a data gap there. </a:t>
            </a:r>
          </a:p>
          <a:p>
            <a:endParaRPr lang="en-US" dirty="0"/>
          </a:p>
          <a:p>
            <a:r>
              <a:rPr lang="en-US" dirty="0"/>
              <a:t>You can also see that while nearly all HCF in Cambodia have improved and usable sanitation – and maybe this was a bit worse 10-15 years ago, the coverage with other indicators like menstrual hygiene, or accessibility to those with limited mobility, is much lower. We’ll come back to that point.</a:t>
            </a:r>
          </a:p>
          <a:p>
            <a:endParaRPr lang="en-US" dirty="0"/>
          </a:p>
        </p:txBody>
      </p:sp>
      <p:sp>
        <p:nvSpPr>
          <p:cNvPr id="4" name="Slide Number Placeholder 3"/>
          <p:cNvSpPr>
            <a:spLocks noGrp="1"/>
          </p:cNvSpPr>
          <p:nvPr>
            <p:ph type="sldNum" sz="quarter" idx="5"/>
          </p:nvPr>
        </p:nvSpPr>
        <p:spPr/>
        <p:txBody>
          <a:bodyPr/>
          <a:lstStyle/>
          <a:p>
            <a:fld id="{CE49A064-6FBC-44D2-81AB-97CD689BB0A5}" type="slidenum">
              <a:rPr lang="en-GB" smtClean="0"/>
              <a:t>16</a:t>
            </a:fld>
            <a:endParaRPr lang="en-GB"/>
          </a:p>
        </p:txBody>
      </p:sp>
    </p:spTree>
    <p:extLst>
      <p:ext uri="{BB962C8B-B14F-4D97-AF65-F5344CB8AC3E}">
        <p14:creationId xmlns:p14="http://schemas.microsoft.com/office/powerpoint/2010/main" val="340759299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Another interesting tab in the country file is the Charts tab, where you can see the different data points used over time, and the resulting linear regression </a:t>
            </a:r>
            <a:r>
              <a:rPr lang="en-US" dirty="0" err="1"/>
              <a:t>estimtaes</a:t>
            </a:r>
            <a:r>
              <a:rPr lang="en-US" dirty="0"/>
              <a:t>. </a:t>
            </a:r>
          </a:p>
          <a:p>
            <a:endParaRPr lang="en-US" dirty="0"/>
          </a:p>
          <a:p>
            <a:r>
              <a:rPr lang="en-US" dirty="0"/>
              <a:t>Nice progression for example on improved water on premises for hospitals. </a:t>
            </a:r>
          </a:p>
          <a:p>
            <a:endParaRPr lang="en-US" dirty="0"/>
          </a:p>
          <a:p>
            <a:r>
              <a:rPr lang="en-US" dirty="0"/>
              <a:t>You can see that for urban and rural, we only have that new 2024 data point so we can’t say anything about the historical trends. </a:t>
            </a:r>
          </a:p>
        </p:txBody>
      </p:sp>
      <p:sp>
        <p:nvSpPr>
          <p:cNvPr id="4" name="Slide Number Placeholder 3"/>
          <p:cNvSpPr>
            <a:spLocks noGrp="1"/>
          </p:cNvSpPr>
          <p:nvPr>
            <p:ph type="sldNum" sz="quarter" idx="5"/>
          </p:nvPr>
        </p:nvSpPr>
        <p:spPr/>
        <p:txBody>
          <a:bodyPr/>
          <a:lstStyle/>
          <a:p>
            <a:fld id="{CE49A064-6FBC-44D2-81AB-97CD689BB0A5}" type="slidenum">
              <a:rPr lang="en-GB" smtClean="0"/>
              <a:t>17</a:t>
            </a:fld>
            <a:endParaRPr lang="en-GB"/>
          </a:p>
        </p:txBody>
      </p:sp>
    </p:spTree>
    <p:extLst>
      <p:ext uri="{BB962C8B-B14F-4D97-AF65-F5344CB8AC3E}">
        <p14:creationId xmlns:p14="http://schemas.microsoft.com/office/powerpoint/2010/main" val="46109763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Definition: improved, on premises, and available. </a:t>
            </a:r>
          </a:p>
          <a:p>
            <a:r>
              <a:rPr lang="en-US" dirty="0"/>
              <a:t>Two SDG regions, no global estimate. </a:t>
            </a:r>
          </a:p>
        </p:txBody>
      </p:sp>
      <p:sp>
        <p:nvSpPr>
          <p:cNvPr id="4" name="Slide Number Placeholder 3"/>
          <p:cNvSpPr>
            <a:spLocks noGrp="1"/>
          </p:cNvSpPr>
          <p:nvPr>
            <p:ph type="sldNum" sz="quarter" idx="5"/>
          </p:nvPr>
        </p:nvSpPr>
        <p:spPr/>
        <p:txBody>
          <a:bodyPr/>
          <a:lstStyle/>
          <a:p>
            <a:fld id="{CE49A064-6FBC-44D2-81AB-97CD689BB0A5}" type="slidenum">
              <a:rPr lang="en-GB" smtClean="0"/>
              <a:t>18</a:t>
            </a:fld>
            <a:endParaRPr lang="en-GB"/>
          </a:p>
        </p:txBody>
      </p:sp>
    </p:spTree>
    <p:extLst>
      <p:ext uri="{BB962C8B-B14F-4D97-AF65-F5344CB8AC3E}">
        <p14:creationId xmlns:p14="http://schemas.microsoft.com/office/powerpoint/2010/main" val="257538369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Sudan: about 80% improved, but only a bit more than 20% basic. Some of those improved supplies are either not on premises, or water isn’t actually available from them. In the case of Sudan, the challenge is more to have water available on premises, while in Kyrgyzstan the limiting factor is more having water available from the improved source. </a:t>
            </a:r>
          </a:p>
        </p:txBody>
      </p:sp>
      <p:sp>
        <p:nvSpPr>
          <p:cNvPr id="4" name="Slide Number Placeholder 3"/>
          <p:cNvSpPr>
            <a:spLocks noGrp="1"/>
          </p:cNvSpPr>
          <p:nvPr>
            <p:ph type="sldNum" sz="quarter" idx="5"/>
          </p:nvPr>
        </p:nvSpPr>
        <p:spPr/>
        <p:txBody>
          <a:bodyPr/>
          <a:lstStyle/>
          <a:p>
            <a:fld id="{CE49A064-6FBC-44D2-81AB-97CD689BB0A5}" type="slidenum">
              <a:rPr lang="en-GB" smtClean="0"/>
              <a:t>19</a:t>
            </a:fld>
            <a:endParaRPr lang="en-GB"/>
          </a:p>
        </p:txBody>
      </p:sp>
    </p:spTree>
    <p:extLst>
      <p:ext uri="{BB962C8B-B14F-4D97-AF65-F5344CB8AC3E}">
        <p14:creationId xmlns:p14="http://schemas.microsoft.com/office/powerpoint/2010/main" val="122470094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Rank chart, showing improved water on premises in non-hospitals (restricted to Fragile Contexts)</a:t>
            </a:r>
          </a:p>
          <a:p>
            <a:r>
              <a:rPr lang="en-US" dirty="0"/>
              <a:t>26 out of 60 fragile contexts with data, ranging from 100% to 1&amp;% in DRC.</a:t>
            </a:r>
          </a:p>
          <a:p>
            <a:r>
              <a:rPr lang="en-US" dirty="0"/>
              <a:t>Sudan (non-hospitals): only 31% have improved on premises</a:t>
            </a:r>
          </a:p>
          <a:p>
            <a:endParaRPr lang="en-US" dirty="0"/>
          </a:p>
          <a:p>
            <a:r>
              <a:rPr lang="en-US" dirty="0"/>
              <a:t>Can also save dashboards, so this one for example is number 6382. </a:t>
            </a:r>
          </a:p>
        </p:txBody>
      </p:sp>
      <p:sp>
        <p:nvSpPr>
          <p:cNvPr id="4" name="Slide Number Placeholder 3"/>
          <p:cNvSpPr>
            <a:spLocks noGrp="1"/>
          </p:cNvSpPr>
          <p:nvPr>
            <p:ph type="sldNum" sz="quarter" idx="5"/>
          </p:nvPr>
        </p:nvSpPr>
        <p:spPr/>
        <p:txBody>
          <a:bodyPr/>
          <a:lstStyle/>
          <a:p>
            <a:fld id="{CE49A064-6FBC-44D2-81AB-97CD689BB0A5}" type="slidenum">
              <a:rPr lang="en-GB" smtClean="0"/>
              <a:t>20</a:t>
            </a:fld>
            <a:endParaRPr lang="en-GB"/>
          </a:p>
        </p:txBody>
      </p:sp>
    </p:spTree>
    <p:extLst>
      <p:ext uri="{BB962C8B-B14F-4D97-AF65-F5344CB8AC3E}">
        <p14:creationId xmlns:p14="http://schemas.microsoft.com/office/powerpoint/2010/main" val="281331948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Definition: more elements. </a:t>
            </a:r>
          </a:p>
          <a:p>
            <a:endParaRPr lang="en-US" dirty="0"/>
          </a:p>
          <a:p>
            <a:r>
              <a:rPr lang="en-US" dirty="0"/>
              <a:t>Still two SDG regions. </a:t>
            </a:r>
          </a:p>
        </p:txBody>
      </p:sp>
      <p:sp>
        <p:nvSpPr>
          <p:cNvPr id="4" name="Slide Number Placeholder 3"/>
          <p:cNvSpPr>
            <a:spLocks noGrp="1"/>
          </p:cNvSpPr>
          <p:nvPr>
            <p:ph type="sldNum" sz="quarter" idx="5"/>
          </p:nvPr>
        </p:nvSpPr>
        <p:spPr/>
        <p:txBody>
          <a:bodyPr/>
          <a:lstStyle/>
          <a:p>
            <a:fld id="{CE49A064-6FBC-44D2-81AB-97CD689BB0A5}" type="slidenum">
              <a:rPr lang="en-GB" smtClean="0"/>
              <a:t>21</a:t>
            </a:fld>
            <a:endParaRPr lang="en-GB"/>
          </a:p>
        </p:txBody>
      </p:sp>
    </p:spTree>
    <p:extLst>
      <p:ext uri="{BB962C8B-B14F-4D97-AF65-F5344CB8AC3E}">
        <p14:creationId xmlns:p14="http://schemas.microsoft.com/office/powerpoint/2010/main" val="131370567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It’s called a ‘2023 data update’ because it includes data through 2023. </a:t>
            </a:r>
          </a:p>
          <a:p>
            <a:pPr marL="171450" indent="-171450">
              <a:buFont typeface="Arial" panose="020B0604020202020204" pitchFamily="34" charset="0"/>
              <a:buChar char="•"/>
            </a:pPr>
            <a:r>
              <a:rPr lang="en-US" dirty="0"/>
              <a:t>And also because we use ‘data update’ to indicate a shorter report, that focuses on the basic WASH indicators at the national scale. In comparison, a full progress report will go into more detail about inequalities, and highlight examples of monitoring that go beyond the basic indicators. </a:t>
            </a:r>
          </a:p>
          <a:p>
            <a:pPr marL="171450" indent="-171450">
              <a:buFont typeface="Arial" panose="020B0604020202020204" pitchFamily="34" charset="0"/>
              <a:buChar char="•"/>
            </a:pPr>
            <a:r>
              <a:rPr lang="en-US" dirty="0"/>
              <a:t>Our 2022 report was a full progress report, and it was significantly longer. </a:t>
            </a:r>
          </a:p>
          <a:p>
            <a:pPr marL="171450" indent="-171450">
              <a:buFont typeface="Arial" panose="020B0604020202020204" pitchFamily="34" charset="0"/>
              <a:buChar char="•"/>
            </a:pPr>
            <a:r>
              <a:rPr lang="en-US" dirty="0"/>
              <a:t>We do this because we produce reports on WASH in schools and WASH in HCF in the same year, so it reduces a bit the burden of producing two full reports at almost the same time. </a:t>
            </a:r>
          </a:p>
          <a:p>
            <a:pPr marL="171450" indent="-171450">
              <a:buFont typeface="Arial" panose="020B0604020202020204" pitchFamily="34" charset="0"/>
              <a:buChar char="•"/>
            </a:pPr>
            <a:r>
              <a:rPr lang="en-US" dirty="0"/>
              <a:t>This report included data from almost 700 sources, which can be … and represent at least 1.2 million HCF. (More, because some data sources don’t specify the number of facilities assessed). </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8024919-068E-49F4-A398-979F7784A2F4}"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7525121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Multiple sub-indicators for basic sanitation.</a:t>
            </a:r>
          </a:p>
          <a:p>
            <a:endParaRPr lang="en-US" dirty="0"/>
          </a:p>
          <a:p>
            <a:r>
              <a:rPr lang="en-US" dirty="0"/>
              <a:t>Grey indicate some cases where not all of the indicators are available. JMP will make an estimate if we have ‘improved and usable’, and at least two of the other four: staff, sex-separate, menstrual hygiene and limited mobility. </a:t>
            </a:r>
          </a:p>
          <a:p>
            <a:endParaRPr lang="en-US" dirty="0"/>
          </a:p>
          <a:p>
            <a:r>
              <a:rPr lang="en-US" dirty="0"/>
              <a:t>Because different sub-indicators may come from different data sources, can’t always be combined at the level of the health facility. So we just take the minimum of all of the sub-indicators. </a:t>
            </a:r>
          </a:p>
          <a:p>
            <a:endParaRPr lang="en-US" dirty="0"/>
          </a:p>
          <a:p>
            <a:r>
              <a:rPr lang="en-US" dirty="0"/>
              <a:t>For example Burundi: 48%, driven by sex-separated, but no data on MH or limited mobility. Leads to 48% basic sanitation. </a:t>
            </a:r>
          </a:p>
          <a:p>
            <a:endParaRPr lang="en-US" dirty="0"/>
          </a:p>
          <a:p>
            <a:r>
              <a:rPr lang="en-US" dirty="0"/>
              <a:t>Note Somalia, limiting factors of MHM and limited mobility. Both around 20%, limited mobility is a shade higher. </a:t>
            </a:r>
          </a:p>
        </p:txBody>
      </p:sp>
      <p:sp>
        <p:nvSpPr>
          <p:cNvPr id="4" name="Slide Number Placeholder 3"/>
          <p:cNvSpPr>
            <a:spLocks noGrp="1"/>
          </p:cNvSpPr>
          <p:nvPr>
            <p:ph type="sldNum" sz="quarter" idx="5"/>
          </p:nvPr>
        </p:nvSpPr>
        <p:spPr/>
        <p:txBody>
          <a:bodyPr/>
          <a:lstStyle/>
          <a:p>
            <a:fld id="{CE49A064-6FBC-44D2-81AB-97CD689BB0A5}" type="slidenum">
              <a:rPr lang="en-GB" smtClean="0"/>
              <a:t>22</a:t>
            </a:fld>
            <a:endParaRPr lang="en-GB"/>
          </a:p>
        </p:txBody>
      </p:sp>
    </p:spTree>
    <p:extLst>
      <p:ext uri="{BB962C8B-B14F-4D97-AF65-F5344CB8AC3E}">
        <p14:creationId xmlns:p14="http://schemas.microsoft.com/office/powerpoint/2010/main" val="238662290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Extreme examples: Kiribati where sex-separated is the limiting factor.</a:t>
            </a:r>
          </a:p>
          <a:p>
            <a:endParaRPr lang="en-US" dirty="0"/>
          </a:p>
          <a:p>
            <a:r>
              <a:rPr lang="en-US" dirty="0"/>
              <a:t>Also see a lot of fragile contexts, that’s the round icon right before the matrix. The dots by the name indicate the income group: one dot for low income, four dots for high-income. </a:t>
            </a:r>
          </a:p>
        </p:txBody>
      </p:sp>
      <p:sp>
        <p:nvSpPr>
          <p:cNvPr id="4" name="Slide Number Placeholder 3"/>
          <p:cNvSpPr>
            <a:spLocks noGrp="1"/>
          </p:cNvSpPr>
          <p:nvPr>
            <p:ph type="sldNum" sz="quarter" idx="5"/>
          </p:nvPr>
        </p:nvSpPr>
        <p:spPr/>
        <p:txBody>
          <a:bodyPr/>
          <a:lstStyle/>
          <a:p>
            <a:fld id="{CE49A064-6FBC-44D2-81AB-97CD689BB0A5}" type="slidenum">
              <a:rPr lang="en-GB" smtClean="0"/>
              <a:t>23</a:t>
            </a:fld>
            <a:endParaRPr lang="en-GB"/>
          </a:p>
        </p:txBody>
      </p:sp>
    </p:spTree>
    <p:extLst>
      <p:ext uri="{BB962C8B-B14F-4D97-AF65-F5344CB8AC3E}">
        <p14:creationId xmlns:p14="http://schemas.microsoft.com/office/powerpoint/2010/main" val="33701038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Tables</a:t>
            </a:r>
          </a:p>
          <a:p>
            <a:r>
              <a:rPr lang="en-US" dirty="0"/>
              <a:t>Somalia: limited mobility and MH, both around 20%, here we see the urban/rural breakdown. Also note that in some countries data are available only for rural areas, for instance MH in Zambia. </a:t>
            </a:r>
          </a:p>
        </p:txBody>
      </p:sp>
      <p:sp>
        <p:nvSpPr>
          <p:cNvPr id="4" name="Slide Number Placeholder 3"/>
          <p:cNvSpPr>
            <a:spLocks noGrp="1"/>
          </p:cNvSpPr>
          <p:nvPr>
            <p:ph type="sldNum" sz="quarter" idx="5"/>
          </p:nvPr>
        </p:nvSpPr>
        <p:spPr/>
        <p:txBody>
          <a:bodyPr/>
          <a:lstStyle/>
          <a:p>
            <a:fld id="{CE49A064-6FBC-44D2-81AB-97CD689BB0A5}" type="slidenum">
              <a:rPr lang="en-GB" smtClean="0"/>
              <a:t>24</a:t>
            </a:fld>
            <a:endParaRPr lang="en-GB"/>
          </a:p>
        </p:txBody>
      </p:sp>
    </p:spTree>
    <p:extLst>
      <p:ext uri="{BB962C8B-B14F-4D97-AF65-F5344CB8AC3E}">
        <p14:creationId xmlns:p14="http://schemas.microsoft.com/office/powerpoint/2010/main" val="125401828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26 out of 60 fragile contexts with data</a:t>
            </a:r>
          </a:p>
        </p:txBody>
      </p:sp>
      <p:sp>
        <p:nvSpPr>
          <p:cNvPr id="4" name="Slide Number Placeholder 3"/>
          <p:cNvSpPr>
            <a:spLocks noGrp="1"/>
          </p:cNvSpPr>
          <p:nvPr>
            <p:ph type="sldNum" sz="quarter" idx="5"/>
          </p:nvPr>
        </p:nvSpPr>
        <p:spPr/>
        <p:txBody>
          <a:bodyPr/>
          <a:lstStyle/>
          <a:p>
            <a:fld id="{CE49A064-6FBC-44D2-81AB-97CD689BB0A5}" type="slidenum">
              <a:rPr lang="en-GB" smtClean="0"/>
              <a:t>25</a:t>
            </a:fld>
            <a:endParaRPr lang="en-GB"/>
          </a:p>
        </p:txBody>
      </p:sp>
    </p:spTree>
    <p:extLst>
      <p:ext uri="{BB962C8B-B14F-4D97-AF65-F5344CB8AC3E}">
        <p14:creationId xmlns:p14="http://schemas.microsoft.com/office/powerpoint/2010/main" val="327540170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Simpler definition: two elements</a:t>
            </a:r>
          </a:p>
          <a:p>
            <a:endParaRPr lang="en-US" dirty="0"/>
          </a:p>
        </p:txBody>
      </p:sp>
      <p:sp>
        <p:nvSpPr>
          <p:cNvPr id="4" name="Slide Number Placeholder 3"/>
          <p:cNvSpPr>
            <a:spLocks noGrp="1"/>
          </p:cNvSpPr>
          <p:nvPr>
            <p:ph type="sldNum" sz="quarter" idx="5"/>
          </p:nvPr>
        </p:nvSpPr>
        <p:spPr/>
        <p:txBody>
          <a:bodyPr/>
          <a:lstStyle/>
          <a:p>
            <a:fld id="{CE49A064-6FBC-44D2-81AB-97CD689BB0A5}" type="slidenum">
              <a:rPr lang="en-GB" smtClean="0"/>
              <a:t>26</a:t>
            </a:fld>
            <a:endParaRPr lang="en-GB"/>
          </a:p>
        </p:txBody>
      </p:sp>
    </p:spTree>
    <p:extLst>
      <p:ext uri="{BB962C8B-B14F-4D97-AF65-F5344CB8AC3E}">
        <p14:creationId xmlns:p14="http://schemas.microsoft.com/office/powerpoint/2010/main" val="152075364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E49A064-6FBC-44D2-81AB-97CD689BB0A5}" type="slidenum">
              <a:rPr lang="en-GB" smtClean="0"/>
              <a:t>27</a:t>
            </a:fld>
            <a:endParaRPr lang="en-GB"/>
          </a:p>
        </p:txBody>
      </p:sp>
    </p:spTree>
    <p:extLst>
      <p:ext uri="{BB962C8B-B14F-4D97-AF65-F5344CB8AC3E}">
        <p14:creationId xmlns:p14="http://schemas.microsoft.com/office/powerpoint/2010/main" val="347759586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Ladder chart</a:t>
            </a:r>
          </a:p>
        </p:txBody>
      </p:sp>
      <p:sp>
        <p:nvSpPr>
          <p:cNvPr id="4" name="Slide Number Placeholder 3"/>
          <p:cNvSpPr>
            <a:spLocks noGrp="1"/>
          </p:cNvSpPr>
          <p:nvPr>
            <p:ph type="sldNum" sz="quarter" idx="5"/>
          </p:nvPr>
        </p:nvSpPr>
        <p:spPr/>
        <p:txBody>
          <a:bodyPr/>
          <a:lstStyle/>
          <a:p>
            <a:fld id="{CE49A064-6FBC-44D2-81AB-97CD689BB0A5}" type="slidenum">
              <a:rPr lang="en-GB" smtClean="0"/>
              <a:t>29</a:t>
            </a:fld>
            <a:endParaRPr lang="en-GB"/>
          </a:p>
        </p:txBody>
      </p:sp>
    </p:spTree>
    <p:extLst>
      <p:ext uri="{BB962C8B-B14F-4D97-AF65-F5344CB8AC3E}">
        <p14:creationId xmlns:p14="http://schemas.microsoft.com/office/powerpoint/2010/main" val="139428593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Still only 11% data coverage for SSA, only 7 of the 51 countries in the region. NAWA has data from 12 countries representing nearly half of the regional population </a:t>
            </a:r>
          </a:p>
        </p:txBody>
      </p:sp>
      <p:sp>
        <p:nvSpPr>
          <p:cNvPr id="4" name="Slide Number Placeholder 3"/>
          <p:cNvSpPr>
            <a:spLocks noGrp="1"/>
          </p:cNvSpPr>
          <p:nvPr>
            <p:ph type="sldNum" sz="quarter" idx="5"/>
          </p:nvPr>
        </p:nvSpPr>
        <p:spPr/>
        <p:txBody>
          <a:bodyPr/>
          <a:lstStyle/>
          <a:p>
            <a:fld id="{CE49A064-6FBC-44D2-81AB-97CD689BB0A5}" type="slidenum">
              <a:rPr lang="en-GB" smtClean="0"/>
              <a:t>30</a:t>
            </a:fld>
            <a:endParaRPr lang="en-GB"/>
          </a:p>
        </p:txBody>
      </p:sp>
    </p:spTree>
    <p:extLst>
      <p:ext uri="{BB962C8B-B14F-4D97-AF65-F5344CB8AC3E}">
        <p14:creationId xmlns:p14="http://schemas.microsoft.com/office/powerpoint/2010/main" val="340737166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E49A064-6FBC-44D2-81AB-97CD689BB0A5}" type="slidenum">
              <a:rPr lang="en-GB" smtClean="0"/>
              <a:t>31</a:t>
            </a:fld>
            <a:endParaRPr lang="en-GB"/>
          </a:p>
        </p:txBody>
      </p:sp>
    </p:spTree>
    <p:extLst>
      <p:ext uri="{BB962C8B-B14F-4D97-AF65-F5344CB8AC3E}">
        <p14:creationId xmlns:p14="http://schemas.microsoft.com/office/powerpoint/2010/main" val="285761494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Environmental Cleaning Data tab in country file</a:t>
            </a:r>
          </a:p>
          <a:p>
            <a:endParaRPr lang="en-US" dirty="0"/>
          </a:p>
          <a:p>
            <a:r>
              <a:rPr lang="en-US" dirty="0"/>
              <a:t>57% for all cleaning protocols available</a:t>
            </a:r>
          </a:p>
          <a:p>
            <a:r>
              <a:rPr lang="en-US" dirty="0"/>
              <a:t>25% for all health care providers are trained</a:t>
            </a:r>
          </a:p>
          <a:p>
            <a:r>
              <a:rPr lang="en-US" dirty="0"/>
              <a:t>Combine them at 20%, but JMP rule is to take the minimum, in each of the different domains. So 25% for total, 31% for urban, 16% for rural, etc. </a:t>
            </a:r>
          </a:p>
          <a:p>
            <a:r>
              <a:rPr lang="en-US" dirty="0"/>
              <a:t>Really good data disaggregation in this Census, everything except non-government facilities. </a:t>
            </a:r>
          </a:p>
        </p:txBody>
      </p:sp>
      <p:sp>
        <p:nvSpPr>
          <p:cNvPr id="4" name="Slide Number Placeholder 3"/>
          <p:cNvSpPr>
            <a:spLocks noGrp="1"/>
          </p:cNvSpPr>
          <p:nvPr>
            <p:ph type="sldNum" sz="quarter" idx="5"/>
          </p:nvPr>
        </p:nvSpPr>
        <p:spPr/>
        <p:txBody>
          <a:bodyPr/>
          <a:lstStyle/>
          <a:p>
            <a:fld id="{CE49A064-6FBC-44D2-81AB-97CD689BB0A5}" type="slidenum">
              <a:rPr lang="en-GB" smtClean="0"/>
              <a:t>32</a:t>
            </a:fld>
            <a:endParaRPr lang="en-GB"/>
          </a:p>
        </p:txBody>
      </p:sp>
    </p:spTree>
    <p:extLst>
      <p:ext uri="{BB962C8B-B14F-4D97-AF65-F5344CB8AC3E}">
        <p14:creationId xmlns:p14="http://schemas.microsoft.com/office/powerpoint/2010/main" val="371122393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Five service areas, three service levels each.</a:t>
            </a:r>
          </a:p>
          <a:p>
            <a:r>
              <a:rPr lang="en-US" dirty="0"/>
              <a:t>Basic service levels are all composite indicators, which are built up from two or more sub-indicators. </a:t>
            </a:r>
          </a:p>
          <a:p>
            <a:r>
              <a:rPr lang="en-US" dirty="0"/>
              <a:t>But they are still very basic, and don’t cover a lot of important aspects of WASH services, for instance water quality, or hand hygiene compliance. Those higher levels of service are even more data-poor, but we do highlight good examples of them in full progress reports. </a:t>
            </a:r>
          </a:p>
        </p:txBody>
      </p:sp>
      <p:sp>
        <p:nvSpPr>
          <p:cNvPr id="4" name="Slide Number Placeholder 3"/>
          <p:cNvSpPr>
            <a:spLocks noGrp="1"/>
          </p:cNvSpPr>
          <p:nvPr>
            <p:ph type="sldNum" sz="quarter" idx="5"/>
          </p:nvPr>
        </p:nvSpPr>
        <p:spPr/>
        <p:txBody>
          <a:bodyPr/>
          <a:lstStyle/>
          <a:p>
            <a:fld id="{CE49A064-6FBC-44D2-81AB-97CD689BB0A5}" type="slidenum">
              <a:rPr lang="en-GB" smtClean="0"/>
              <a:t>3</a:t>
            </a:fld>
            <a:endParaRPr lang="en-GB"/>
          </a:p>
        </p:txBody>
      </p:sp>
    </p:spTree>
    <p:extLst>
      <p:ext uri="{BB962C8B-B14F-4D97-AF65-F5344CB8AC3E}">
        <p14:creationId xmlns:p14="http://schemas.microsoft.com/office/powerpoint/2010/main" val="83904268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Called a Census, because it covered all HCF, but it was really a WASH-IPC focused assessment, conducted by the MoH with support from WHO and UNICEF.</a:t>
            </a:r>
          </a:p>
          <a:p>
            <a:endParaRPr lang="en-US" dirty="0"/>
          </a:p>
          <a:p>
            <a:r>
              <a:rPr lang="en-US" dirty="0"/>
              <a:t>73 indicators, in most cases three response levels: Yes, partial, no.  </a:t>
            </a:r>
          </a:p>
          <a:p>
            <a:endParaRPr lang="en-US" dirty="0"/>
          </a:p>
          <a:p>
            <a:r>
              <a:rPr lang="en-US" dirty="0"/>
              <a:t>Results tabulated by different types of HCF; for JMP estimates we take the first one as hospital and group all of the other ones together as non-hospitals. </a:t>
            </a:r>
          </a:p>
          <a:p>
            <a:endParaRPr lang="en-US" dirty="0"/>
          </a:p>
          <a:p>
            <a:r>
              <a:rPr lang="en-US" dirty="0"/>
              <a:t>Indicator 30: close to “protocols for cleaning are available”. Take yes or “known but not applied”. So about 57%.</a:t>
            </a:r>
          </a:p>
          <a:p>
            <a:r>
              <a:rPr lang="en-US" dirty="0"/>
              <a:t>Indicator 31: close to “all staff with cleaning responsibilities have received training”. In this case, don’t consider the ‘partial’ category as meeting the basic service requirement. So that‘s your 25%.</a:t>
            </a:r>
          </a:p>
        </p:txBody>
      </p:sp>
      <p:sp>
        <p:nvSpPr>
          <p:cNvPr id="4" name="Slide Number Placeholder 3"/>
          <p:cNvSpPr>
            <a:spLocks noGrp="1"/>
          </p:cNvSpPr>
          <p:nvPr>
            <p:ph type="sldNum" sz="quarter" idx="5"/>
          </p:nvPr>
        </p:nvSpPr>
        <p:spPr/>
        <p:txBody>
          <a:bodyPr/>
          <a:lstStyle/>
          <a:p>
            <a:fld id="{CE49A064-6FBC-44D2-81AB-97CD689BB0A5}" type="slidenum">
              <a:rPr lang="en-GB" smtClean="0"/>
              <a:t>33</a:t>
            </a:fld>
            <a:endParaRPr lang="en-GB"/>
          </a:p>
        </p:txBody>
      </p:sp>
    </p:spTree>
    <p:extLst>
      <p:ext uri="{BB962C8B-B14F-4D97-AF65-F5344CB8AC3E}">
        <p14:creationId xmlns:p14="http://schemas.microsoft.com/office/powerpoint/2010/main" val="262020012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Last one: definition</a:t>
            </a:r>
          </a:p>
          <a:p>
            <a:endParaRPr lang="en-US" dirty="0"/>
          </a:p>
          <a:p>
            <a:r>
              <a:rPr lang="en-US" dirty="0"/>
              <a:t>Same two SDG regions. Here, SSA had 80% data coverage: waste management is more commonly reported in the health literature. Getting close in some other regions: Central and Southern Asia were at 28% data coverage. </a:t>
            </a:r>
          </a:p>
        </p:txBody>
      </p:sp>
      <p:sp>
        <p:nvSpPr>
          <p:cNvPr id="4" name="Slide Number Placeholder 3"/>
          <p:cNvSpPr>
            <a:spLocks noGrp="1"/>
          </p:cNvSpPr>
          <p:nvPr>
            <p:ph type="sldNum" sz="quarter" idx="5"/>
          </p:nvPr>
        </p:nvSpPr>
        <p:spPr/>
        <p:txBody>
          <a:bodyPr/>
          <a:lstStyle/>
          <a:p>
            <a:fld id="{CE49A064-6FBC-44D2-81AB-97CD689BB0A5}" type="slidenum">
              <a:rPr lang="en-GB" smtClean="0"/>
              <a:t>34</a:t>
            </a:fld>
            <a:endParaRPr lang="en-GB"/>
          </a:p>
        </p:txBody>
      </p:sp>
    </p:spTree>
    <p:extLst>
      <p:ext uri="{BB962C8B-B14F-4D97-AF65-F5344CB8AC3E}">
        <p14:creationId xmlns:p14="http://schemas.microsoft.com/office/powerpoint/2010/main" val="2582990995"/>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Another Rank chart, this time for full ladders. </a:t>
            </a:r>
          </a:p>
          <a:p>
            <a:endParaRPr lang="en-US" dirty="0"/>
          </a:p>
          <a:p>
            <a:r>
              <a:rPr lang="en-US" dirty="0"/>
              <a:t>Lots of yellow: limited service. That means some level of segregation or treatment, but not meeting the basic service level. Nepal: 13% basic but 76% limited. </a:t>
            </a:r>
          </a:p>
        </p:txBody>
      </p:sp>
      <p:sp>
        <p:nvSpPr>
          <p:cNvPr id="4" name="Slide Number Placeholder 3"/>
          <p:cNvSpPr>
            <a:spLocks noGrp="1"/>
          </p:cNvSpPr>
          <p:nvPr>
            <p:ph type="sldNum" sz="quarter" idx="5"/>
          </p:nvPr>
        </p:nvSpPr>
        <p:spPr/>
        <p:txBody>
          <a:bodyPr/>
          <a:lstStyle/>
          <a:p>
            <a:fld id="{CE49A064-6FBC-44D2-81AB-97CD689BB0A5}" type="slidenum">
              <a:rPr lang="en-GB" smtClean="0"/>
              <a:t>35</a:t>
            </a:fld>
            <a:endParaRPr lang="en-GB"/>
          </a:p>
        </p:txBody>
      </p:sp>
    </p:spTree>
    <p:extLst>
      <p:ext uri="{BB962C8B-B14F-4D97-AF65-F5344CB8AC3E}">
        <p14:creationId xmlns:p14="http://schemas.microsoft.com/office/powerpoint/2010/main" val="882354645"/>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sz="1800" b="0" i="0" u="none" strike="noStrike" baseline="0" dirty="0">
                <a:solidFill>
                  <a:srgbClr val="40485B"/>
                </a:solidFill>
                <a:latin typeface="HKGrotesk-Light" pitchFamily="50" charset="0"/>
              </a:rPr>
              <a:t>In Nepal, while almost all facilities reported safe segregation (&gt;99%), less than a fifth (17%) reported safe treatment and disposal. By contrast, in the Democratic Republic of the Congo, half of health care facilities (50%) reported safe treatment</a:t>
            </a:r>
          </a:p>
          <a:p>
            <a:pPr algn="l"/>
            <a:r>
              <a:rPr lang="en-US" sz="1800" b="0" i="0" u="none" strike="noStrike" baseline="0" dirty="0">
                <a:solidFill>
                  <a:srgbClr val="40485B"/>
                </a:solidFill>
                <a:latin typeface="HKGrotesk-Light" pitchFamily="50" charset="0"/>
              </a:rPr>
              <a:t>and disposal but hardly any (&lt;1%) reported safe segregation.</a:t>
            </a:r>
          </a:p>
          <a:p>
            <a:pPr algn="l"/>
            <a:endParaRPr lang="en-US" sz="1800" b="0" i="0" u="none" strike="noStrike" baseline="0" dirty="0">
              <a:solidFill>
                <a:srgbClr val="40485B"/>
              </a:solidFill>
              <a:latin typeface="HKGrotesk-Light" pitchFamily="50" charset="0"/>
            </a:endParaRPr>
          </a:p>
          <a:p>
            <a:pPr algn="l"/>
            <a:r>
              <a:rPr lang="en-US" sz="1800" b="0" i="0" u="none" strike="noStrike" baseline="0" dirty="0">
                <a:solidFill>
                  <a:srgbClr val="40485B"/>
                </a:solidFill>
                <a:latin typeface="HKGrotesk-Light" pitchFamily="50" charset="0"/>
              </a:rPr>
              <a:t>Many countries to the right of the line do practice some treatment, but doesn’t meet the basic service requirement. </a:t>
            </a:r>
            <a:endParaRPr lang="en-US" dirty="0"/>
          </a:p>
        </p:txBody>
      </p:sp>
      <p:sp>
        <p:nvSpPr>
          <p:cNvPr id="4" name="Slide Number Placeholder 3"/>
          <p:cNvSpPr>
            <a:spLocks noGrp="1"/>
          </p:cNvSpPr>
          <p:nvPr>
            <p:ph type="sldNum" sz="quarter" idx="5"/>
          </p:nvPr>
        </p:nvSpPr>
        <p:spPr/>
        <p:txBody>
          <a:bodyPr/>
          <a:lstStyle/>
          <a:p>
            <a:fld id="{CE49A064-6FBC-44D2-81AB-97CD689BB0A5}" type="slidenum">
              <a:rPr lang="en-GB" smtClean="0"/>
              <a:t>36</a:t>
            </a:fld>
            <a:endParaRPr lang="en-GB"/>
          </a:p>
        </p:txBody>
      </p:sp>
    </p:spTree>
    <p:extLst>
      <p:ext uri="{BB962C8B-B14F-4D97-AF65-F5344CB8AC3E}">
        <p14:creationId xmlns:p14="http://schemas.microsoft.com/office/powerpoint/2010/main" val="3860845363"/>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Nepal SPA 2015: lots of burning. Whether it’s on flat ground without protection (dark </a:t>
            </a:r>
            <a:r>
              <a:rPr lang="en-US" dirty="0" err="1"/>
              <a:t>organe</a:t>
            </a:r>
            <a:r>
              <a:rPr lang="en-US" dirty="0"/>
              <a:t>), or in a pit or protected ground (light orange, very common in Nepal), it doesn’t meet the basic service level. </a:t>
            </a:r>
          </a:p>
          <a:p>
            <a:endParaRPr lang="en-US" dirty="0"/>
          </a:p>
          <a:p>
            <a:r>
              <a:rPr lang="en-US" dirty="0"/>
              <a:t>Best practice is to not incinerate at all, or if burning to use a 2-chamber industrial incinerator that gets hot enough to prevent the formation of toxic compounds when plastic is burnt. But that’s the dark red, which is very rare in all of these LMICs. </a:t>
            </a:r>
          </a:p>
          <a:p>
            <a:endParaRPr lang="en-US" dirty="0"/>
          </a:p>
        </p:txBody>
      </p:sp>
      <p:sp>
        <p:nvSpPr>
          <p:cNvPr id="4" name="Slide Number Placeholder 3"/>
          <p:cNvSpPr>
            <a:spLocks noGrp="1"/>
          </p:cNvSpPr>
          <p:nvPr>
            <p:ph type="sldNum" sz="quarter" idx="5"/>
          </p:nvPr>
        </p:nvSpPr>
        <p:spPr/>
        <p:txBody>
          <a:bodyPr/>
          <a:lstStyle/>
          <a:p>
            <a:fld id="{CE49A064-6FBC-44D2-81AB-97CD689BB0A5}" type="slidenum">
              <a:rPr lang="en-GB" smtClean="0"/>
              <a:t>37</a:t>
            </a:fld>
            <a:endParaRPr lang="en-GB"/>
          </a:p>
        </p:txBody>
      </p:sp>
    </p:spTree>
    <p:extLst>
      <p:ext uri="{BB962C8B-B14F-4D97-AF65-F5344CB8AC3E}">
        <p14:creationId xmlns:p14="http://schemas.microsoft.com/office/powerpoint/2010/main" val="4236028545"/>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JMP reports give statistics, they don’t talk at all about why things are the way they are, or what actions are being taken by countries and individual HCF.</a:t>
            </a:r>
          </a:p>
          <a:p>
            <a:endParaRPr lang="en-US" dirty="0"/>
          </a:p>
          <a:p>
            <a:r>
              <a:rPr lang="en-US" dirty="0"/>
              <a:t>WHO and UNICEF produce a parallel series of reports that do describe these actions, starting from the ‘practical steps’ document that came out in 2019, through updates in 2020 and 2023. </a:t>
            </a:r>
          </a:p>
          <a:p>
            <a:endParaRPr lang="en-US" dirty="0"/>
          </a:p>
          <a:p>
            <a:r>
              <a:rPr lang="en-US" dirty="0"/>
              <a:t>Next of these is planned for May or June, it will focus on the ‘country tracker’ which is a self-reported assessment that countries take at the national level, not the facility level. There’s a round of data collection underway right now. </a:t>
            </a:r>
          </a:p>
          <a:p>
            <a:endParaRPr lang="en-US" dirty="0"/>
          </a:p>
          <a:p>
            <a:r>
              <a:rPr lang="en-US" dirty="0"/>
              <a:t>Both of these will feed into a formal report to the UNGA in response to the 2023 resolution.</a:t>
            </a:r>
          </a:p>
          <a:p>
            <a:endParaRPr lang="en-US" dirty="0"/>
          </a:p>
          <a:p>
            <a:r>
              <a:rPr lang="en-US" dirty="0"/>
              <a:t>And then in 2026 we’ll have the next JMP full report on WASH in HCF, so we have already started looking for new data sources </a:t>
            </a:r>
            <a:r>
              <a:rPr lang="en-US"/>
              <a:t>to get ready for that. </a:t>
            </a:r>
            <a:endParaRPr lang="en-US" dirty="0"/>
          </a:p>
        </p:txBody>
      </p:sp>
      <p:sp>
        <p:nvSpPr>
          <p:cNvPr id="4" name="Slide Number Placeholder 3"/>
          <p:cNvSpPr>
            <a:spLocks noGrp="1"/>
          </p:cNvSpPr>
          <p:nvPr>
            <p:ph type="sldNum" sz="quarter" idx="5"/>
          </p:nvPr>
        </p:nvSpPr>
        <p:spPr/>
        <p:txBody>
          <a:bodyPr/>
          <a:lstStyle/>
          <a:p>
            <a:fld id="{CE49A064-6FBC-44D2-81AB-97CD689BB0A5}" type="slidenum">
              <a:rPr lang="en-GB" smtClean="0"/>
              <a:t>38</a:t>
            </a:fld>
            <a:endParaRPr lang="en-GB"/>
          </a:p>
        </p:txBody>
      </p:sp>
    </p:spTree>
    <p:extLst>
      <p:ext uri="{BB962C8B-B14F-4D97-AF65-F5344CB8AC3E}">
        <p14:creationId xmlns:p14="http://schemas.microsoft.com/office/powerpoint/2010/main" val="1975444933"/>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E49A064-6FBC-44D2-81AB-97CD689BB0A5}" type="slidenum">
              <a:rPr lang="en-GB" smtClean="0"/>
              <a:t>39</a:t>
            </a:fld>
            <a:endParaRPr lang="en-GB"/>
          </a:p>
        </p:txBody>
      </p:sp>
    </p:spTree>
    <p:extLst>
      <p:ext uri="{BB962C8B-B14F-4D97-AF65-F5344CB8AC3E}">
        <p14:creationId xmlns:p14="http://schemas.microsoft.com/office/powerpoint/2010/main" val="88405945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Core questions document, published in 2018, gives recommended questions that could be included in a facility assessment or MIS, to collect all of the information needed for the five service ladders. 16 questions in all, ranging from 2 for hygiene or environmental cleaning, to 6 for sanitation. </a:t>
            </a:r>
          </a:p>
        </p:txBody>
      </p:sp>
      <p:sp>
        <p:nvSpPr>
          <p:cNvPr id="4" name="Slide Number Placeholder 3"/>
          <p:cNvSpPr>
            <a:spLocks noGrp="1"/>
          </p:cNvSpPr>
          <p:nvPr>
            <p:ph type="sldNum" sz="quarter" idx="5"/>
          </p:nvPr>
        </p:nvSpPr>
        <p:spPr/>
        <p:txBody>
          <a:bodyPr/>
          <a:lstStyle/>
          <a:p>
            <a:fld id="{CE49A064-6FBC-44D2-81AB-97CD689BB0A5}" type="slidenum">
              <a:rPr lang="en-GB" smtClean="0"/>
              <a:t>4</a:t>
            </a:fld>
            <a:endParaRPr lang="en-GB"/>
          </a:p>
        </p:txBody>
      </p:sp>
    </p:spTree>
    <p:extLst>
      <p:ext uri="{BB962C8B-B14F-4D97-AF65-F5344CB8AC3E}">
        <p14:creationId xmlns:p14="http://schemas.microsoft.com/office/powerpoint/2010/main" val="384628752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sz="1800" b="0" i="0" u="none" strike="noStrike" baseline="0" dirty="0">
                <a:solidFill>
                  <a:srgbClr val="40485B"/>
                </a:solidFill>
                <a:latin typeface="HKGrotesk-Light" pitchFamily="50" charset="0"/>
              </a:rPr>
              <a:t>Fundamental framework is illustrated in the circle diagram on the right, which describes three interrelated and synergistic core components of PHC:</a:t>
            </a:r>
          </a:p>
          <a:p>
            <a:pPr algn="l"/>
            <a:endParaRPr lang="en-US" sz="1800" b="0" i="0" u="none" strike="noStrike" baseline="0" dirty="0">
              <a:solidFill>
                <a:srgbClr val="40485B"/>
              </a:solidFill>
              <a:latin typeface="HKGrotesk-Light" pitchFamily="50" charset="0"/>
            </a:endParaRPr>
          </a:p>
          <a:p>
            <a:pPr algn="l"/>
            <a:r>
              <a:rPr lang="en-US" sz="1800" b="1" i="0" u="none" strike="noStrike" baseline="0" dirty="0">
                <a:solidFill>
                  <a:srgbClr val="40485B"/>
                </a:solidFill>
                <a:latin typeface="HKGrotesk-Bold" pitchFamily="50" charset="0"/>
              </a:rPr>
              <a:t>a. </a:t>
            </a:r>
            <a:r>
              <a:rPr lang="en-US" sz="1800" b="0" i="0" u="none" strike="noStrike" baseline="0" dirty="0">
                <a:solidFill>
                  <a:srgbClr val="40485B"/>
                </a:solidFill>
                <a:latin typeface="HKGrotesk-Light" pitchFamily="50" charset="0"/>
              </a:rPr>
              <a:t>primary care and essential public health functions as the core of integrated health services; (in yellow)</a:t>
            </a:r>
          </a:p>
          <a:p>
            <a:pPr algn="l"/>
            <a:r>
              <a:rPr lang="en-US" sz="1800" b="1" i="0" u="none" strike="noStrike" baseline="0" dirty="0">
                <a:solidFill>
                  <a:srgbClr val="40485B"/>
                </a:solidFill>
                <a:latin typeface="HKGrotesk-Bold" pitchFamily="50" charset="0"/>
              </a:rPr>
              <a:t>b. </a:t>
            </a:r>
            <a:r>
              <a:rPr lang="en-US" sz="1800" b="0" i="0" u="none" strike="noStrike" baseline="0" dirty="0">
                <a:solidFill>
                  <a:srgbClr val="40485B"/>
                </a:solidFill>
                <a:latin typeface="HKGrotesk-Light" pitchFamily="50" charset="0"/>
              </a:rPr>
              <a:t>addressing the broader determinants of health through multisectoral policy and action; (in blue) and</a:t>
            </a:r>
          </a:p>
          <a:p>
            <a:pPr algn="l"/>
            <a:r>
              <a:rPr lang="en-US" sz="1800" b="1" i="0" u="none" strike="noStrike" baseline="0" dirty="0">
                <a:solidFill>
                  <a:srgbClr val="40485B"/>
                </a:solidFill>
                <a:latin typeface="HKGrotesk-Bold" pitchFamily="50" charset="0"/>
              </a:rPr>
              <a:t>c. </a:t>
            </a:r>
            <a:r>
              <a:rPr lang="en-US" sz="1800" b="0" i="0" u="none" strike="noStrike" baseline="0" dirty="0">
                <a:solidFill>
                  <a:srgbClr val="40485B"/>
                </a:solidFill>
                <a:latin typeface="HKGrotesk-Light" pitchFamily="50" charset="0"/>
              </a:rPr>
              <a:t>empowering individuals, families and communities to take charge of their own health. (in red)</a:t>
            </a:r>
          </a:p>
          <a:p>
            <a:pPr algn="l"/>
            <a:endParaRPr lang="en-US" sz="1800" b="0" i="0" u="none" strike="noStrike" baseline="0" dirty="0">
              <a:solidFill>
                <a:srgbClr val="40485B"/>
              </a:solidFill>
              <a:latin typeface="HKGrotesk-Light" pitchFamily="50" charset="0"/>
            </a:endParaRPr>
          </a:p>
          <a:p>
            <a:pPr algn="l"/>
            <a:r>
              <a:rPr lang="en-US" dirty="0"/>
              <a:t>Often the focus is put on primary care (in yellow), which is the bit that takes place in health care settings, but to really adopt the PHC approach means to be working </a:t>
            </a:r>
            <a:r>
              <a:rPr lang="en-US" dirty="0" err="1"/>
              <a:t>intersectorally</a:t>
            </a:r>
            <a:r>
              <a:rPr lang="en-US" dirty="0"/>
              <a:t>, including at the community and individual level.</a:t>
            </a:r>
          </a:p>
          <a:p>
            <a:pPr algn="l"/>
            <a:endParaRPr lang="en-US" dirty="0"/>
          </a:p>
          <a:p>
            <a:pPr algn="l"/>
            <a:r>
              <a:rPr lang="en-US" dirty="0"/>
              <a:t>Think it helps when engaging with the health care sector to be able to speak a bit of their language, and to say for instance that WASH is essential to advancing PHC, but also that adopting a PHC approach is critical to improving WASH services, both in health care facilities and more broadly.</a:t>
            </a:r>
          </a:p>
        </p:txBody>
      </p:sp>
      <p:sp>
        <p:nvSpPr>
          <p:cNvPr id="4" name="Slide Number Placeholder 3"/>
          <p:cNvSpPr>
            <a:spLocks noGrp="1"/>
          </p:cNvSpPr>
          <p:nvPr>
            <p:ph type="sldNum" sz="quarter" idx="5"/>
          </p:nvPr>
        </p:nvSpPr>
        <p:spPr/>
        <p:txBody>
          <a:bodyPr/>
          <a:lstStyle/>
          <a:p>
            <a:fld id="{CE49A064-6FBC-44D2-81AB-97CD689BB0A5}" type="slidenum">
              <a:rPr lang="en-GB" smtClean="0"/>
              <a:t>5</a:t>
            </a:fld>
            <a:endParaRPr lang="en-GB"/>
          </a:p>
        </p:txBody>
      </p:sp>
    </p:spTree>
    <p:extLst>
      <p:ext uri="{BB962C8B-B14F-4D97-AF65-F5344CB8AC3E}">
        <p14:creationId xmlns:p14="http://schemas.microsoft.com/office/powerpoint/2010/main" val="215316709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wanted to highlight similarities between the PHC and WASH worlds in terms of frameworks. </a:t>
            </a:r>
          </a:p>
          <a:p>
            <a:endParaRPr lang="en-US" dirty="0"/>
          </a:p>
          <a:p>
            <a:r>
              <a:rPr lang="en-US" dirty="0"/>
              <a:t>PHC has what they call…</a:t>
            </a:r>
          </a:p>
          <a:p>
            <a:endParaRPr lang="en-US" dirty="0"/>
          </a:p>
          <a:p>
            <a:r>
              <a:rPr lang="en-US" dirty="0"/>
              <a:t>The report shows that these all have WASH corollaries, especially in the …</a:t>
            </a:r>
          </a:p>
        </p:txBody>
      </p:sp>
      <p:sp>
        <p:nvSpPr>
          <p:cNvPr id="4" name="Slide Number Placeholder 3"/>
          <p:cNvSpPr>
            <a:spLocks noGrp="1"/>
          </p:cNvSpPr>
          <p:nvPr>
            <p:ph type="sldNum" sz="quarter" idx="5"/>
          </p:nvPr>
        </p:nvSpPr>
        <p:spPr/>
        <p:txBody>
          <a:bodyPr/>
          <a:lstStyle/>
          <a:p>
            <a:fld id="{CE49A064-6FBC-44D2-81AB-97CD689BB0A5}" type="slidenum">
              <a:rPr lang="en-GB" smtClean="0"/>
              <a:t>6</a:t>
            </a:fld>
            <a:endParaRPr lang="en-GB"/>
          </a:p>
        </p:txBody>
      </p:sp>
    </p:spTree>
    <p:extLst>
      <p:ext uri="{BB962C8B-B14F-4D97-AF65-F5344CB8AC3E}">
        <p14:creationId xmlns:p14="http://schemas.microsoft.com/office/powerpoint/2010/main" val="10781347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PHC also has 10 operational levers, and in the report we show how each of them has some degree of linkage with WASH. </a:t>
            </a:r>
          </a:p>
          <a:p>
            <a:endParaRPr lang="en-US" dirty="0"/>
          </a:p>
          <a:p>
            <a:r>
              <a:rPr lang="en-US" dirty="0"/>
              <a:t>Most obviously in physical infrastructure, which is where the health sector tends to situate WASH in HCF. But for instance, all models of care rely on patients and caregivers having access to safe WASH in health care facilities, and WASH is crucial for the primary health care workforce to delivery quality care, both in health facilities and in communities. </a:t>
            </a:r>
          </a:p>
          <a:p>
            <a:endParaRPr lang="en-US" dirty="0"/>
          </a:p>
          <a:p>
            <a:r>
              <a:rPr lang="en-US" dirty="0"/>
              <a:t>[CLICK]</a:t>
            </a:r>
          </a:p>
          <a:p>
            <a:endParaRPr lang="en-US" dirty="0"/>
          </a:p>
          <a:p>
            <a:r>
              <a:rPr lang="en-US" dirty="0"/>
              <a:t>Finally, PHC has a small set of 13 core indicators that are important for national, regional and global monitoring, and that includes a WASH indicator (where WASH also includes environmental cleaning and health care waste management).</a:t>
            </a:r>
          </a:p>
        </p:txBody>
      </p:sp>
      <p:sp>
        <p:nvSpPr>
          <p:cNvPr id="4" name="Slide Number Placeholder 3"/>
          <p:cNvSpPr>
            <a:spLocks noGrp="1"/>
          </p:cNvSpPr>
          <p:nvPr>
            <p:ph type="sldNum" sz="quarter" idx="5"/>
          </p:nvPr>
        </p:nvSpPr>
        <p:spPr/>
        <p:txBody>
          <a:bodyPr/>
          <a:lstStyle/>
          <a:p>
            <a:fld id="{CE49A064-6FBC-44D2-81AB-97CD689BB0A5}" type="slidenum">
              <a:rPr lang="en-GB" smtClean="0"/>
              <a:t>7</a:t>
            </a:fld>
            <a:endParaRPr lang="en-GB"/>
          </a:p>
        </p:txBody>
      </p:sp>
    </p:spTree>
    <p:extLst>
      <p:ext uri="{BB962C8B-B14F-4D97-AF65-F5344CB8AC3E}">
        <p14:creationId xmlns:p14="http://schemas.microsoft.com/office/powerpoint/2010/main" val="108855849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Turning to our report, I mentioned that we drew on almost 700 sources</a:t>
            </a:r>
          </a:p>
          <a:p>
            <a:endParaRPr lang="en-US" dirty="0"/>
          </a:p>
          <a:p>
            <a:r>
              <a:rPr lang="en-US" dirty="0"/>
              <a:t>Relatively few for EC, but growing fast</a:t>
            </a:r>
          </a:p>
          <a:p>
            <a:endParaRPr lang="en-US" dirty="0"/>
          </a:p>
          <a:p>
            <a:r>
              <a:rPr lang="en-US" dirty="0"/>
              <a:t>Mainly surveys, but definitely seeing strong growth in availability of administrative data such as HMIS. </a:t>
            </a:r>
          </a:p>
        </p:txBody>
      </p:sp>
      <p:sp>
        <p:nvSpPr>
          <p:cNvPr id="4" name="Slide Number Placeholder 3"/>
          <p:cNvSpPr>
            <a:spLocks noGrp="1"/>
          </p:cNvSpPr>
          <p:nvPr>
            <p:ph type="sldNum" sz="quarter" idx="5"/>
          </p:nvPr>
        </p:nvSpPr>
        <p:spPr/>
        <p:txBody>
          <a:bodyPr/>
          <a:lstStyle/>
          <a:p>
            <a:fld id="{CE49A064-6FBC-44D2-81AB-97CD689BB0A5}" type="slidenum">
              <a:rPr lang="en-GB" smtClean="0"/>
              <a:t>8</a:t>
            </a:fld>
            <a:endParaRPr lang="en-GB"/>
          </a:p>
        </p:txBody>
      </p:sp>
    </p:spTree>
    <p:extLst>
      <p:ext uri="{BB962C8B-B14F-4D97-AF65-F5344CB8AC3E}">
        <p14:creationId xmlns:p14="http://schemas.microsoft.com/office/powerpoint/2010/main" val="405628457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Representing over 1.2 million HCF, a steady increase over the different report cycles. </a:t>
            </a:r>
          </a:p>
          <a:p>
            <a:endParaRPr lang="en-US" dirty="0"/>
          </a:p>
          <a:p>
            <a:r>
              <a:rPr lang="en-US" dirty="0"/>
              <a:t>Actually, we found a new data series for rural Indian Health Services that covers an average of 175,000 HCF per year for 15 years. We excluded that from this graph, since they would add another 3 million HCF to the 2024 figures. </a:t>
            </a:r>
          </a:p>
        </p:txBody>
      </p:sp>
      <p:sp>
        <p:nvSpPr>
          <p:cNvPr id="4" name="Slide Number Placeholder 3"/>
          <p:cNvSpPr>
            <a:spLocks noGrp="1"/>
          </p:cNvSpPr>
          <p:nvPr>
            <p:ph type="sldNum" sz="quarter" idx="5"/>
          </p:nvPr>
        </p:nvSpPr>
        <p:spPr/>
        <p:txBody>
          <a:bodyPr/>
          <a:lstStyle/>
          <a:p>
            <a:fld id="{CE49A064-6FBC-44D2-81AB-97CD689BB0A5}" type="slidenum">
              <a:rPr lang="en-GB" smtClean="0"/>
              <a:t>9</a:t>
            </a:fld>
            <a:endParaRPr lang="en-GB"/>
          </a:p>
        </p:txBody>
      </p:sp>
    </p:spTree>
    <p:extLst>
      <p:ext uri="{BB962C8B-B14F-4D97-AF65-F5344CB8AC3E}">
        <p14:creationId xmlns:p14="http://schemas.microsoft.com/office/powerpoint/2010/main" val="118926580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
        <p:nvSpPr>
          <p:cNvPr id="5" name="Footer Placeholder 4"/>
          <p:cNvSpPr>
            <a:spLocks noGrp="1"/>
          </p:cNvSpPr>
          <p:nvPr>
            <p:ph type="ftr" sz="quarter" idx="11"/>
          </p:nvPr>
        </p:nvSpPr>
        <p:spPr/>
        <p:txBody>
          <a:bodyPr/>
          <a:lstStyle>
            <a:lvl1pPr>
              <a:defRPr/>
            </a:lvl1pPr>
          </a:lstStyle>
          <a:p>
            <a:endParaRPr lang="en-US"/>
          </a:p>
        </p:txBody>
      </p:sp>
    </p:spTree>
    <p:extLst>
      <p:ext uri="{BB962C8B-B14F-4D97-AF65-F5344CB8AC3E}">
        <p14:creationId xmlns:p14="http://schemas.microsoft.com/office/powerpoint/2010/main" val="132235586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0B65E872-734C-4F3F-A1A1-E6D3FA9D3511}" type="datetimeFigureOut">
              <a:rPr lang="en-US" smtClean="0"/>
              <a:t>12/11/2024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63C999E-D81C-454A-99D6-3117554FF7B7}" type="slidenum">
              <a:rPr lang="en-US" smtClean="0"/>
              <a:t>‹#›</a:t>
            </a:fld>
            <a:endParaRPr lang="en-US"/>
          </a:p>
        </p:txBody>
      </p:sp>
    </p:spTree>
    <p:extLst>
      <p:ext uri="{BB962C8B-B14F-4D97-AF65-F5344CB8AC3E}">
        <p14:creationId xmlns:p14="http://schemas.microsoft.com/office/powerpoint/2010/main" val="206433385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B65E872-734C-4F3F-A1A1-E6D3FA9D3511}" type="datetimeFigureOut">
              <a:rPr lang="en-US" smtClean="0"/>
              <a:t>12/11/2024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63C999E-D81C-454A-99D6-3117554FF7B7}" type="slidenum">
              <a:rPr lang="en-US" smtClean="0"/>
              <a:t>‹#›</a:t>
            </a:fld>
            <a:endParaRPr lang="en-US"/>
          </a:p>
        </p:txBody>
      </p:sp>
    </p:spTree>
    <p:extLst>
      <p:ext uri="{BB962C8B-B14F-4D97-AF65-F5344CB8AC3E}">
        <p14:creationId xmlns:p14="http://schemas.microsoft.com/office/powerpoint/2010/main" val="256191482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0B65E872-734C-4F3F-A1A1-E6D3FA9D3511}" type="datetimeFigureOut">
              <a:rPr lang="en-US" smtClean="0"/>
              <a:t>12/11/2024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63C999E-D81C-454A-99D6-3117554FF7B7}" type="slidenum">
              <a:rPr lang="en-US" smtClean="0"/>
              <a:t>‹#›</a:t>
            </a:fld>
            <a:endParaRPr lang="en-US"/>
          </a:p>
        </p:txBody>
      </p:sp>
    </p:spTree>
    <p:extLst>
      <p:ext uri="{BB962C8B-B14F-4D97-AF65-F5344CB8AC3E}">
        <p14:creationId xmlns:p14="http://schemas.microsoft.com/office/powerpoint/2010/main" val="73928556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0B65E872-734C-4F3F-A1A1-E6D3FA9D3511}" type="datetimeFigureOut">
              <a:rPr lang="en-US" smtClean="0"/>
              <a:t>12/11/2024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63C999E-D81C-454A-99D6-3117554FF7B7}" type="slidenum">
              <a:rPr lang="en-US" smtClean="0"/>
              <a:t>‹#›</a:t>
            </a:fld>
            <a:endParaRPr lang="en-US"/>
          </a:p>
        </p:txBody>
      </p:sp>
    </p:spTree>
    <p:extLst>
      <p:ext uri="{BB962C8B-B14F-4D97-AF65-F5344CB8AC3E}">
        <p14:creationId xmlns:p14="http://schemas.microsoft.com/office/powerpoint/2010/main" val="370888605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B65E872-734C-4F3F-A1A1-E6D3FA9D3511}" type="datetimeFigureOut">
              <a:rPr lang="en-US" smtClean="0"/>
              <a:t>12/11/2024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63C999E-D81C-454A-99D6-3117554FF7B7}" type="slidenum">
              <a:rPr lang="en-US" smtClean="0"/>
              <a:t>‹#›</a:t>
            </a:fld>
            <a:endParaRPr lang="en-US"/>
          </a:p>
        </p:txBody>
      </p:sp>
    </p:spTree>
    <p:extLst>
      <p:ext uri="{BB962C8B-B14F-4D97-AF65-F5344CB8AC3E}">
        <p14:creationId xmlns:p14="http://schemas.microsoft.com/office/powerpoint/2010/main" val="338137650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B65E872-734C-4F3F-A1A1-E6D3FA9D3511}" type="datetimeFigureOut">
              <a:rPr lang="en-US" smtClean="0"/>
              <a:t>12/11/2024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63C999E-D81C-454A-99D6-3117554FF7B7}" type="slidenum">
              <a:rPr lang="en-US" smtClean="0"/>
              <a:t>‹#›</a:t>
            </a:fld>
            <a:endParaRPr lang="en-US"/>
          </a:p>
        </p:txBody>
      </p:sp>
    </p:spTree>
    <p:extLst>
      <p:ext uri="{BB962C8B-B14F-4D97-AF65-F5344CB8AC3E}">
        <p14:creationId xmlns:p14="http://schemas.microsoft.com/office/powerpoint/2010/main" val="321337539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itle and Text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lvl1pPr>
              <a:defRPr/>
            </a:lvl1pPr>
          </a:lstStyle>
          <a:p>
            <a:r>
              <a:rPr lang="en-US"/>
              <a:t>28 August 2018</a:t>
            </a:r>
            <a:endParaRPr lang="en-US" dirty="0"/>
          </a:p>
        </p:txBody>
      </p:sp>
      <p:sp>
        <p:nvSpPr>
          <p:cNvPr id="4" name="Footer Placeholder 3"/>
          <p:cNvSpPr>
            <a:spLocks noGrp="1"/>
          </p:cNvSpPr>
          <p:nvPr>
            <p:ph type="ftr" sz="quarter" idx="11"/>
          </p:nvPr>
        </p:nvSpPr>
        <p:spPr/>
        <p:txBody>
          <a:bodyPr/>
          <a:lstStyle/>
          <a:p>
            <a:r>
              <a:rPr lang="en-US"/>
              <a:t>Launch of JMP global baseline report on WinS, Stockholm</a:t>
            </a:r>
            <a:endParaRPr lang="en-US" dirty="0"/>
          </a:p>
        </p:txBody>
      </p:sp>
      <p:sp>
        <p:nvSpPr>
          <p:cNvPr id="5" name="Slide Number Placeholder 4"/>
          <p:cNvSpPr>
            <a:spLocks noGrp="1"/>
          </p:cNvSpPr>
          <p:nvPr>
            <p:ph type="sldNum" sz="quarter" idx="12"/>
          </p:nvPr>
        </p:nvSpPr>
        <p:spPr/>
        <p:txBody>
          <a:bodyPr/>
          <a:lstStyle/>
          <a:p>
            <a:fld id="{C3FDE51E-0052-334C-A4B2-C567FE9F326F}" type="slidenum">
              <a:rPr lang="en-US" smtClean="0"/>
              <a:pPr/>
              <a:t>‹#›</a:t>
            </a:fld>
            <a:endParaRPr lang="en-US"/>
          </a:p>
        </p:txBody>
      </p:sp>
      <p:sp>
        <p:nvSpPr>
          <p:cNvPr id="7" name="Text Placeholder 6"/>
          <p:cNvSpPr>
            <a:spLocks noGrp="1"/>
          </p:cNvSpPr>
          <p:nvPr>
            <p:ph type="body" sz="quarter" idx="13"/>
          </p:nvPr>
        </p:nvSpPr>
        <p:spPr>
          <a:xfrm>
            <a:off x="573024" y="1600200"/>
            <a:ext cx="11033760" cy="47091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Text Placeholder 7"/>
          <p:cNvSpPr>
            <a:spLocks noGrp="1"/>
          </p:cNvSpPr>
          <p:nvPr>
            <p:ph type="body" sz="quarter" idx="14" hasCustomPrompt="1"/>
          </p:nvPr>
        </p:nvSpPr>
        <p:spPr>
          <a:xfrm>
            <a:off x="567049" y="705601"/>
            <a:ext cx="11042868" cy="363537"/>
          </a:xfrm>
        </p:spPr>
        <p:txBody>
          <a:bodyPr>
            <a:normAutofit/>
          </a:bodyPr>
          <a:lstStyle>
            <a:lvl1pPr>
              <a:defRPr sz="2500" b="0">
                <a:solidFill>
                  <a:srgbClr val="222221"/>
                </a:solidFill>
              </a:defRPr>
            </a:lvl1pPr>
            <a:lvl2pPr>
              <a:defRPr sz="2500"/>
            </a:lvl2pPr>
            <a:lvl3pPr marL="0" indent="0">
              <a:buNone/>
              <a:defRPr sz="2500"/>
            </a:lvl3pPr>
            <a:lvl4pPr marL="0" indent="0">
              <a:buNone/>
              <a:defRPr sz="2500"/>
            </a:lvl4pPr>
            <a:lvl5pPr marL="0" indent="0">
              <a:buNone/>
              <a:defRPr sz="2500"/>
            </a:lvl5pPr>
            <a:lvl6pPr marL="1588" indent="0">
              <a:buNone/>
              <a:defRPr sz="2500" b="0" i="0">
                <a:latin typeface="Gill Sans Infant MT"/>
                <a:cs typeface="Gill Sans Infant MT"/>
              </a:defRPr>
            </a:lvl6pPr>
          </a:lstStyle>
          <a:p>
            <a:pPr lvl="0"/>
            <a:r>
              <a:rPr lang="en-US" dirty="0"/>
              <a:t>Click to edit Master sub-title style</a:t>
            </a:r>
          </a:p>
        </p:txBody>
      </p:sp>
    </p:spTree>
    <p:extLst>
      <p:ext uri="{BB962C8B-B14F-4D97-AF65-F5344CB8AC3E}">
        <p14:creationId xmlns:p14="http://schemas.microsoft.com/office/powerpoint/2010/main" val="197496856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0B65E872-734C-4F3F-A1A1-E6D3FA9D3511}" type="datetimeFigureOut">
              <a:rPr lang="en-US" smtClean="0"/>
              <a:t>12/11/2024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63C999E-D81C-454A-99D6-3117554FF7B7}" type="slidenum">
              <a:rPr lang="en-US" smtClean="0"/>
              <a:t>‹#›</a:t>
            </a:fld>
            <a:endParaRPr lang="en-US"/>
          </a:p>
        </p:txBody>
      </p:sp>
    </p:spTree>
    <p:extLst>
      <p:ext uri="{BB962C8B-B14F-4D97-AF65-F5344CB8AC3E}">
        <p14:creationId xmlns:p14="http://schemas.microsoft.com/office/powerpoint/2010/main" val="322088959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B65E872-734C-4F3F-A1A1-E6D3FA9D3511}" type="datetimeFigureOut">
              <a:rPr lang="en-US" smtClean="0"/>
              <a:t>12/11/2024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63C999E-D81C-454A-99D6-3117554FF7B7}" type="slidenum">
              <a:rPr lang="en-US" smtClean="0"/>
              <a:t>‹#›</a:t>
            </a:fld>
            <a:endParaRPr lang="en-US"/>
          </a:p>
        </p:txBody>
      </p:sp>
    </p:spTree>
    <p:extLst>
      <p:ext uri="{BB962C8B-B14F-4D97-AF65-F5344CB8AC3E}">
        <p14:creationId xmlns:p14="http://schemas.microsoft.com/office/powerpoint/2010/main" val="427027361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B65E872-734C-4F3F-A1A1-E6D3FA9D3511}" type="datetimeFigureOut">
              <a:rPr lang="en-US" smtClean="0"/>
              <a:t>12/11/2024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63C999E-D81C-454A-99D6-3117554FF7B7}" type="slidenum">
              <a:rPr lang="en-US" smtClean="0"/>
              <a:t>‹#›</a:t>
            </a:fld>
            <a:endParaRPr lang="en-US"/>
          </a:p>
        </p:txBody>
      </p:sp>
    </p:spTree>
    <p:extLst>
      <p:ext uri="{BB962C8B-B14F-4D97-AF65-F5344CB8AC3E}">
        <p14:creationId xmlns:p14="http://schemas.microsoft.com/office/powerpoint/2010/main" val="158258914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6E480A7-32ED-4526-9D66-2E81226B6699}" type="datetimeFigureOut">
              <a:rPr lang="en-US" smtClean="0"/>
              <a:t>12/11/2024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A6B1740-29C2-40B9-9D01-6FEB599D4026}" type="slidenum">
              <a:rPr lang="en-US" smtClean="0"/>
              <a:t>‹#›</a:t>
            </a:fld>
            <a:endParaRPr lang="en-US"/>
          </a:p>
        </p:txBody>
      </p:sp>
    </p:spTree>
    <p:extLst>
      <p:ext uri="{BB962C8B-B14F-4D97-AF65-F5344CB8AC3E}">
        <p14:creationId xmlns:p14="http://schemas.microsoft.com/office/powerpoint/2010/main" val="239471764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0B65E872-734C-4F3F-A1A1-E6D3FA9D3511}" type="datetimeFigureOut">
              <a:rPr lang="en-US" smtClean="0"/>
              <a:t>12/11/2024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63C999E-D81C-454A-99D6-3117554FF7B7}" type="slidenum">
              <a:rPr lang="en-US" smtClean="0"/>
              <a:t>‹#›</a:t>
            </a:fld>
            <a:endParaRPr lang="en-US"/>
          </a:p>
        </p:txBody>
      </p:sp>
    </p:spTree>
    <p:extLst>
      <p:ext uri="{BB962C8B-B14F-4D97-AF65-F5344CB8AC3E}">
        <p14:creationId xmlns:p14="http://schemas.microsoft.com/office/powerpoint/2010/main" val="3272578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0B65E872-734C-4F3F-A1A1-E6D3FA9D3511}" type="datetimeFigureOut">
              <a:rPr lang="en-US" smtClean="0"/>
              <a:t>12/11/2024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63C999E-D81C-454A-99D6-3117554FF7B7}" type="slidenum">
              <a:rPr lang="en-US" smtClean="0"/>
              <a:t>‹#›</a:t>
            </a:fld>
            <a:endParaRPr lang="en-US"/>
          </a:p>
        </p:txBody>
      </p:sp>
    </p:spTree>
    <p:extLst>
      <p:ext uri="{BB962C8B-B14F-4D97-AF65-F5344CB8AC3E}">
        <p14:creationId xmlns:p14="http://schemas.microsoft.com/office/powerpoint/2010/main" val="140540675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0B65E872-734C-4F3F-A1A1-E6D3FA9D3511}" type="datetimeFigureOut">
              <a:rPr lang="en-US" smtClean="0"/>
              <a:t>12/11/2024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63C999E-D81C-454A-99D6-3117554FF7B7}" type="slidenum">
              <a:rPr lang="en-US" smtClean="0"/>
              <a:t>‹#›</a:t>
            </a:fld>
            <a:endParaRPr lang="en-US"/>
          </a:p>
        </p:txBody>
      </p:sp>
    </p:spTree>
    <p:extLst>
      <p:ext uri="{BB962C8B-B14F-4D97-AF65-F5344CB8AC3E}">
        <p14:creationId xmlns:p14="http://schemas.microsoft.com/office/powerpoint/2010/main" val="44179170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B65E872-734C-4F3F-A1A1-E6D3FA9D3511}" type="datetimeFigureOut">
              <a:rPr lang="en-US" smtClean="0"/>
              <a:t>12/11/2024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63C999E-D81C-454A-99D6-3117554FF7B7}" type="slidenum">
              <a:rPr lang="en-US" smtClean="0"/>
              <a:t>‹#›</a:t>
            </a:fld>
            <a:endParaRPr lang="en-US"/>
          </a:p>
        </p:txBody>
      </p:sp>
    </p:spTree>
    <p:extLst>
      <p:ext uri="{BB962C8B-B14F-4D97-AF65-F5344CB8AC3E}">
        <p14:creationId xmlns:p14="http://schemas.microsoft.com/office/powerpoint/2010/main" val="13146682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0B65E872-734C-4F3F-A1A1-E6D3FA9D3511}" type="datetimeFigureOut">
              <a:rPr lang="en-US" smtClean="0"/>
              <a:t>12/11/2024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63C999E-D81C-454A-99D6-3117554FF7B7}" type="slidenum">
              <a:rPr lang="en-US" smtClean="0"/>
              <a:t>‹#›</a:t>
            </a:fld>
            <a:endParaRPr lang="en-US"/>
          </a:p>
        </p:txBody>
      </p:sp>
    </p:spTree>
    <p:extLst>
      <p:ext uri="{BB962C8B-B14F-4D97-AF65-F5344CB8AC3E}">
        <p14:creationId xmlns:p14="http://schemas.microsoft.com/office/powerpoint/2010/main" val="35018373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0B65E872-734C-4F3F-A1A1-E6D3FA9D3511}" type="datetimeFigureOut">
              <a:rPr lang="en-US" smtClean="0"/>
              <a:t>12/11/2024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63C999E-D81C-454A-99D6-3117554FF7B7}" type="slidenum">
              <a:rPr lang="en-US" smtClean="0"/>
              <a:t>‹#›</a:t>
            </a:fld>
            <a:endParaRPr lang="en-US"/>
          </a:p>
        </p:txBody>
      </p:sp>
    </p:spTree>
    <p:extLst>
      <p:ext uri="{BB962C8B-B14F-4D97-AF65-F5344CB8AC3E}">
        <p14:creationId xmlns:p14="http://schemas.microsoft.com/office/powerpoint/2010/main" val="402927661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B65E872-734C-4F3F-A1A1-E6D3FA9D3511}" type="datetimeFigureOut">
              <a:rPr lang="en-US" smtClean="0"/>
              <a:t>12/11/2024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63C999E-D81C-454A-99D6-3117554FF7B7}" type="slidenum">
              <a:rPr lang="en-US" smtClean="0"/>
              <a:t>‹#›</a:t>
            </a:fld>
            <a:endParaRPr lang="en-US"/>
          </a:p>
        </p:txBody>
      </p:sp>
    </p:spTree>
    <p:extLst>
      <p:ext uri="{BB962C8B-B14F-4D97-AF65-F5344CB8AC3E}">
        <p14:creationId xmlns:p14="http://schemas.microsoft.com/office/powerpoint/2010/main" val="343271855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B65E872-734C-4F3F-A1A1-E6D3FA9D3511}" type="datetimeFigureOut">
              <a:rPr lang="en-US" smtClean="0"/>
              <a:t>12/11/2024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63C999E-D81C-454A-99D6-3117554FF7B7}" type="slidenum">
              <a:rPr lang="en-US" smtClean="0"/>
              <a:t>‹#›</a:t>
            </a:fld>
            <a:endParaRPr lang="en-US"/>
          </a:p>
        </p:txBody>
      </p:sp>
    </p:spTree>
    <p:extLst>
      <p:ext uri="{BB962C8B-B14F-4D97-AF65-F5344CB8AC3E}">
        <p14:creationId xmlns:p14="http://schemas.microsoft.com/office/powerpoint/2010/main" val="101677678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Title and Text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lvl1pPr>
              <a:defRPr/>
            </a:lvl1pPr>
          </a:lstStyle>
          <a:p>
            <a:r>
              <a:rPr lang="en-US"/>
              <a:t>28 August 2018</a:t>
            </a:r>
            <a:endParaRPr lang="en-US" dirty="0"/>
          </a:p>
        </p:txBody>
      </p:sp>
      <p:sp>
        <p:nvSpPr>
          <p:cNvPr id="4" name="Footer Placeholder 3"/>
          <p:cNvSpPr>
            <a:spLocks noGrp="1"/>
          </p:cNvSpPr>
          <p:nvPr>
            <p:ph type="ftr" sz="quarter" idx="11"/>
          </p:nvPr>
        </p:nvSpPr>
        <p:spPr/>
        <p:txBody>
          <a:bodyPr/>
          <a:lstStyle/>
          <a:p>
            <a:r>
              <a:rPr lang="en-US"/>
              <a:t>Launch of JMP global baseline report on WinS, Stockholm</a:t>
            </a:r>
            <a:endParaRPr lang="en-US" dirty="0"/>
          </a:p>
        </p:txBody>
      </p:sp>
      <p:sp>
        <p:nvSpPr>
          <p:cNvPr id="5" name="Slide Number Placeholder 4"/>
          <p:cNvSpPr>
            <a:spLocks noGrp="1"/>
          </p:cNvSpPr>
          <p:nvPr>
            <p:ph type="sldNum" sz="quarter" idx="12"/>
          </p:nvPr>
        </p:nvSpPr>
        <p:spPr/>
        <p:txBody>
          <a:bodyPr/>
          <a:lstStyle/>
          <a:p>
            <a:fld id="{C3FDE51E-0052-334C-A4B2-C567FE9F326F}" type="slidenum">
              <a:rPr lang="en-US" smtClean="0"/>
              <a:pPr/>
              <a:t>‹#›</a:t>
            </a:fld>
            <a:endParaRPr lang="en-US"/>
          </a:p>
        </p:txBody>
      </p:sp>
      <p:sp>
        <p:nvSpPr>
          <p:cNvPr id="7" name="Text Placeholder 6"/>
          <p:cNvSpPr>
            <a:spLocks noGrp="1"/>
          </p:cNvSpPr>
          <p:nvPr>
            <p:ph type="body" sz="quarter" idx="13"/>
          </p:nvPr>
        </p:nvSpPr>
        <p:spPr>
          <a:xfrm>
            <a:off x="573024" y="1600200"/>
            <a:ext cx="11033760" cy="47091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Text Placeholder 7"/>
          <p:cNvSpPr>
            <a:spLocks noGrp="1"/>
          </p:cNvSpPr>
          <p:nvPr>
            <p:ph type="body" sz="quarter" idx="14" hasCustomPrompt="1"/>
          </p:nvPr>
        </p:nvSpPr>
        <p:spPr>
          <a:xfrm>
            <a:off x="567049" y="705601"/>
            <a:ext cx="11042868" cy="363537"/>
          </a:xfrm>
        </p:spPr>
        <p:txBody>
          <a:bodyPr>
            <a:normAutofit/>
          </a:bodyPr>
          <a:lstStyle>
            <a:lvl1pPr>
              <a:defRPr sz="2500" b="0">
                <a:solidFill>
                  <a:srgbClr val="222221"/>
                </a:solidFill>
              </a:defRPr>
            </a:lvl1pPr>
            <a:lvl2pPr>
              <a:defRPr sz="2500"/>
            </a:lvl2pPr>
            <a:lvl3pPr marL="0" indent="0">
              <a:buNone/>
              <a:defRPr sz="2500"/>
            </a:lvl3pPr>
            <a:lvl4pPr marL="0" indent="0">
              <a:buNone/>
              <a:defRPr sz="2500"/>
            </a:lvl4pPr>
            <a:lvl5pPr marL="0" indent="0">
              <a:buNone/>
              <a:defRPr sz="2500"/>
            </a:lvl5pPr>
            <a:lvl6pPr marL="1588" indent="0">
              <a:buNone/>
              <a:defRPr sz="2500" b="0" i="0">
                <a:latin typeface="Gill Sans Infant MT"/>
                <a:cs typeface="Gill Sans Infant MT"/>
              </a:defRPr>
            </a:lvl6pPr>
          </a:lstStyle>
          <a:p>
            <a:pPr lvl="0"/>
            <a:r>
              <a:rPr lang="en-US" dirty="0"/>
              <a:t>Click to edit Master sub-title style</a:t>
            </a:r>
          </a:p>
        </p:txBody>
      </p:sp>
    </p:spTree>
    <p:extLst>
      <p:ext uri="{BB962C8B-B14F-4D97-AF65-F5344CB8AC3E}">
        <p14:creationId xmlns:p14="http://schemas.microsoft.com/office/powerpoint/2010/main" val="117877162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8A8BCC41-727A-4443-B46C-5562FBD16879}" type="datetimeFigureOut">
              <a:rPr lang="en-US" smtClean="0"/>
              <a:t>12/11/2024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A13B4AE-A927-4DDA-B57B-C7C9691C7D1F}" type="slidenum">
              <a:rPr lang="en-US" smtClean="0"/>
              <a:t>‹#›</a:t>
            </a:fld>
            <a:endParaRPr lang="en-US" dirty="0"/>
          </a:p>
        </p:txBody>
      </p:sp>
    </p:spTree>
    <p:extLst>
      <p:ext uri="{BB962C8B-B14F-4D97-AF65-F5344CB8AC3E}">
        <p14:creationId xmlns:p14="http://schemas.microsoft.com/office/powerpoint/2010/main" val="384442109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4" name="Rectangle 3"/>
          <p:cNvSpPr/>
          <p:nvPr/>
        </p:nvSpPr>
        <p:spPr>
          <a:xfrm>
            <a:off x="-31750" y="1412875"/>
            <a:ext cx="12192001" cy="0"/>
          </a:xfrm>
          <a:prstGeom prst="rect">
            <a:avLst/>
          </a:prstGeom>
          <a:solidFill>
            <a:srgbClr val="3366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sz="1800">
              <a:solidFill>
                <a:prstClr val="white"/>
              </a:solidFill>
            </a:endParaRPr>
          </a:p>
        </p:txBody>
      </p:sp>
      <p:sp>
        <p:nvSpPr>
          <p:cNvPr id="5" name="Rectangle 4"/>
          <p:cNvSpPr/>
          <p:nvPr/>
        </p:nvSpPr>
        <p:spPr>
          <a:xfrm>
            <a:off x="0" y="1412875"/>
            <a:ext cx="12192000" cy="0"/>
          </a:xfrm>
          <a:prstGeom prst="rect">
            <a:avLst/>
          </a:prstGeom>
          <a:solidFill>
            <a:srgbClr val="3366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sz="1800">
              <a:solidFill>
                <a:prstClr val="white"/>
              </a:solidFill>
            </a:endParaRPr>
          </a:p>
        </p:txBody>
      </p:sp>
      <p:sp>
        <p:nvSpPr>
          <p:cNvPr id="6" name="Rectangle 5"/>
          <p:cNvSpPr/>
          <p:nvPr/>
        </p:nvSpPr>
        <p:spPr>
          <a:xfrm>
            <a:off x="0" y="1412875"/>
            <a:ext cx="12192000" cy="0"/>
          </a:xfrm>
          <a:prstGeom prst="rect">
            <a:avLst/>
          </a:prstGeom>
          <a:solidFill>
            <a:srgbClr val="3366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sz="1800">
              <a:solidFill>
                <a:prstClr val="white"/>
              </a:solidFill>
            </a:endParaRPr>
          </a:p>
        </p:txBody>
      </p:sp>
      <p:sp>
        <p:nvSpPr>
          <p:cNvPr id="7" name="Rectangle 6"/>
          <p:cNvSpPr/>
          <p:nvPr/>
        </p:nvSpPr>
        <p:spPr>
          <a:xfrm>
            <a:off x="624418" y="1412876"/>
            <a:ext cx="10943167" cy="36513"/>
          </a:xfrm>
          <a:prstGeom prst="rect">
            <a:avLst/>
          </a:prstGeom>
          <a:solidFill>
            <a:srgbClr val="3366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sz="1800">
              <a:solidFill>
                <a:prstClr val="white"/>
              </a:solidFill>
            </a:endParaRPr>
          </a:p>
        </p:txBody>
      </p:sp>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8" name="Date Placeholder 3"/>
          <p:cNvSpPr>
            <a:spLocks noGrp="1"/>
          </p:cNvSpPr>
          <p:nvPr>
            <p:ph type="dt" sz="half" idx="10"/>
          </p:nvPr>
        </p:nvSpPr>
        <p:spPr/>
        <p:txBody>
          <a:bodyPr/>
          <a:lstStyle>
            <a:lvl1pPr>
              <a:defRPr/>
            </a:lvl1pPr>
          </a:lstStyle>
          <a:p>
            <a:fld id="{C6E480A7-32ED-4526-9D66-2E81226B6699}" type="datetimeFigureOut">
              <a:rPr lang="en-US" smtClean="0"/>
              <a:t>12/11/2024</a:t>
            </a:fld>
            <a:endParaRPr lang="en-US"/>
          </a:p>
        </p:txBody>
      </p:sp>
      <p:sp>
        <p:nvSpPr>
          <p:cNvPr id="9" name="Footer Placeholder 4"/>
          <p:cNvSpPr>
            <a:spLocks noGrp="1"/>
          </p:cNvSpPr>
          <p:nvPr>
            <p:ph type="ftr" sz="quarter" idx="11"/>
          </p:nvPr>
        </p:nvSpPr>
        <p:spPr/>
        <p:txBody>
          <a:bodyPr/>
          <a:lstStyle>
            <a:lvl1pPr>
              <a:defRPr/>
            </a:lvl1pPr>
          </a:lstStyle>
          <a:p>
            <a:endParaRPr lang="en-US"/>
          </a:p>
        </p:txBody>
      </p:sp>
      <p:sp>
        <p:nvSpPr>
          <p:cNvPr id="10" name="Slide Number Placeholder 5"/>
          <p:cNvSpPr>
            <a:spLocks noGrp="1"/>
          </p:cNvSpPr>
          <p:nvPr>
            <p:ph type="sldNum" sz="quarter" idx="12"/>
          </p:nvPr>
        </p:nvSpPr>
        <p:spPr/>
        <p:txBody>
          <a:bodyPr/>
          <a:lstStyle>
            <a:lvl1pPr>
              <a:defRPr/>
            </a:lvl1pPr>
          </a:lstStyle>
          <a:p>
            <a:fld id="{2A6B1740-29C2-40B9-9D01-6FEB599D4026}" type="slidenum">
              <a:rPr lang="en-US" smtClean="0"/>
              <a:t>‹#›</a:t>
            </a:fld>
            <a:endParaRPr lang="en-US"/>
          </a:p>
        </p:txBody>
      </p:sp>
    </p:spTree>
    <p:extLst>
      <p:ext uri="{BB962C8B-B14F-4D97-AF65-F5344CB8AC3E}">
        <p14:creationId xmlns:p14="http://schemas.microsoft.com/office/powerpoint/2010/main" val="4028582715"/>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A8BCC41-727A-4443-B46C-5562FBD16879}" type="datetimeFigureOut">
              <a:rPr lang="en-US" smtClean="0"/>
              <a:t>12/11/2024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A13B4AE-A927-4DDA-B57B-C7C9691C7D1F}" type="slidenum">
              <a:rPr lang="en-US" smtClean="0"/>
              <a:t>‹#›</a:t>
            </a:fld>
            <a:endParaRPr lang="en-US" dirty="0"/>
          </a:p>
        </p:txBody>
      </p:sp>
    </p:spTree>
    <p:extLst>
      <p:ext uri="{BB962C8B-B14F-4D97-AF65-F5344CB8AC3E}">
        <p14:creationId xmlns:p14="http://schemas.microsoft.com/office/powerpoint/2010/main" val="996331573"/>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A8BCC41-727A-4443-B46C-5562FBD16879}" type="datetimeFigureOut">
              <a:rPr lang="en-US" smtClean="0"/>
              <a:t>12/11/2024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A13B4AE-A927-4DDA-B57B-C7C9691C7D1F}" type="slidenum">
              <a:rPr lang="en-US" smtClean="0"/>
              <a:t>‹#›</a:t>
            </a:fld>
            <a:endParaRPr lang="en-US" dirty="0"/>
          </a:p>
        </p:txBody>
      </p:sp>
    </p:spTree>
    <p:extLst>
      <p:ext uri="{BB962C8B-B14F-4D97-AF65-F5344CB8AC3E}">
        <p14:creationId xmlns:p14="http://schemas.microsoft.com/office/powerpoint/2010/main" val="336660600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8A8BCC41-727A-4443-B46C-5562FBD16879}" type="datetimeFigureOut">
              <a:rPr lang="en-US" smtClean="0"/>
              <a:t>12/11/2024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FA13B4AE-A927-4DDA-B57B-C7C9691C7D1F}" type="slidenum">
              <a:rPr lang="en-US" smtClean="0"/>
              <a:t>‹#›</a:t>
            </a:fld>
            <a:endParaRPr lang="en-US" dirty="0"/>
          </a:p>
        </p:txBody>
      </p:sp>
    </p:spTree>
    <p:extLst>
      <p:ext uri="{BB962C8B-B14F-4D97-AF65-F5344CB8AC3E}">
        <p14:creationId xmlns:p14="http://schemas.microsoft.com/office/powerpoint/2010/main" val="2564143802"/>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8A8BCC41-727A-4443-B46C-5562FBD16879}" type="datetimeFigureOut">
              <a:rPr lang="en-US" smtClean="0"/>
              <a:t>12/11/2024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FA13B4AE-A927-4DDA-B57B-C7C9691C7D1F}" type="slidenum">
              <a:rPr lang="en-US" smtClean="0"/>
              <a:t>‹#›</a:t>
            </a:fld>
            <a:endParaRPr lang="en-US" dirty="0"/>
          </a:p>
        </p:txBody>
      </p:sp>
    </p:spTree>
    <p:extLst>
      <p:ext uri="{BB962C8B-B14F-4D97-AF65-F5344CB8AC3E}">
        <p14:creationId xmlns:p14="http://schemas.microsoft.com/office/powerpoint/2010/main" val="635519566"/>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8A8BCC41-727A-4443-B46C-5562FBD16879}" type="datetimeFigureOut">
              <a:rPr lang="en-US" smtClean="0"/>
              <a:t>12/11/2024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FA13B4AE-A927-4DDA-B57B-C7C9691C7D1F}" type="slidenum">
              <a:rPr lang="en-US" smtClean="0"/>
              <a:t>‹#›</a:t>
            </a:fld>
            <a:endParaRPr lang="en-US" dirty="0"/>
          </a:p>
        </p:txBody>
      </p:sp>
    </p:spTree>
    <p:extLst>
      <p:ext uri="{BB962C8B-B14F-4D97-AF65-F5344CB8AC3E}">
        <p14:creationId xmlns:p14="http://schemas.microsoft.com/office/powerpoint/2010/main" val="619814638"/>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A8BCC41-727A-4443-B46C-5562FBD16879}" type="datetimeFigureOut">
              <a:rPr lang="en-US" smtClean="0"/>
              <a:t>12/11/2024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FA13B4AE-A927-4DDA-B57B-C7C9691C7D1F}" type="slidenum">
              <a:rPr lang="en-US" smtClean="0"/>
              <a:t>‹#›</a:t>
            </a:fld>
            <a:endParaRPr lang="en-US" dirty="0"/>
          </a:p>
        </p:txBody>
      </p:sp>
    </p:spTree>
    <p:extLst>
      <p:ext uri="{BB962C8B-B14F-4D97-AF65-F5344CB8AC3E}">
        <p14:creationId xmlns:p14="http://schemas.microsoft.com/office/powerpoint/2010/main" val="1079309413"/>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A8BCC41-727A-4443-B46C-5562FBD16879}" type="datetimeFigureOut">
              <a:rPr lang="en-US" smtClean="0"/>
              <a:t>12/11/2024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FA13B4AE-A927-4DDA-B57B-C7C9691C7D1F}" type="slidenum">
              <a:rPr lang="en-US" smtClean="0"/>
              <a:t>‹#›</a:t>
            </a:fld>
            <a:endParaRPr lang="en-US" dirty="0"/>
          </a:p>
        </p:txBody>
      </p:sp>
    </p:spTree>
    <p:extLst>
      <p:ext uri="{BB962C8B-B14F-4D97-AF65-F5344CB8AC3E}">
        <p14:creationId xmlns:p14="http://schemas.microsoft.com/office/powerpoint/2010/main" val="1987073881"/>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A8BCC41-727A-4443-B46C-5562FBD16879}" type="datetimeFigureOut">
              <a:rPr lang="en-US" smtClean="0"/>
              <a:t>12/11/2024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FA13B4AE-A927-4DDA-B57B-C7C9691C7D1F}" type="slidenum">
              <a:rPr lang="en-US" smtClean="0"/>
              <a:t>‹#›</a:t>
            </a:fld>
            <a:endParaRPr lang="en-US" dirty="0"/>
          </a:p>
        </p:txBody>
      </p:sp>
    </p:spTree>
    <p:extLst>
      <p:ext uri="{BB962C8B-B14F-4D97-AF65-F5344CB8AC3E}">
        <p14:creationId xmlns:p14="http://schemas.microsoft.com/office/powerpoint/2010/main" val="1832267912"/>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A8BCC41-727A-4443-B46C-5562FBD16879}" type="datetimeFigureOut">
              <a:rPr lang="en-US" smtClean="0"/>
              <a:t>12/11/2024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A13B4AE-A927-4DDA-B57B-C7C9691C7D1F}" type="slidenum">
              <a:rPr lang="en-US" smtClean="0"/>
              <a:t>‹#›</a:t>
            </a:fld>
            <a:endParaRPr lang="en-US" dirty="0"/>
          </a:p>
        </p:txBody>
      </p:sp>
    </p:spTree>
    <p:extLst>
      <p:ext uri="{BB962C8B-B14F-4D97-AF65-F5344CB8AC3E}">
        <p14:creationId xmlns:p14="http://schemas.microsoft.com/office/powerpoint/2010/main" val="2880912070"/>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A8BCC41-727A-4443-B46C-5562FBD16879}" type="datetimeFigureOut">
              <a:rPr lang="en-US" smtClean="0"/>
              <a:t>12/11/2024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A13B4AE-A927-4DDA-B57B-C7C9691C7D1F}" type="slidenum">
              <a:rPr lang="en-US" smtClean="0"/>
              <a:t>‹#›</a:t>
            </a:fld>
            <a:endParaRPr lang="en-US" dirty="0"/>
          </a:p>
        </p:txBody>
      </p:sp>
    </p:spTree>
    <p:extLst>
      <p:ext uri="{BB962C8B-B14F-4D97-AF65-F5344CB8AC3E}">
        <p14:creationId xmlns:p14="http://schemas.microsoft.com/office/powerpoint/2010/main" val="348010620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cSld name="Titre et contenu">
    <p:spTree>
      <p:nvGrpSpPr>
        <p:cNvPr id="1" name=""/>
        <p:cNvGrpSpPr/>
        <p:nvPr/>
      </p:nvGrpSpPr>
      <p:grpSpPr>
        <a:xfrm>
          <a:off x="0" y="0"/>
          <a:ext cx="0" cy="0"/>
          <a:chOff x="0" y="0"/>
          <a:chExt cx="0" cy="0"/>
        </a:xfrm>
      </p:grpSpPr>
      <p:grpSp>
        <p:nvGrpSpPr>
          <p:cNvPr id="4" name="Grouper 4"/>
          <p:cNvGrpSpPr>
            <a:grpSpLocks/>
          </p:cNvGrpSpPr>
          <p:nvPr/>
        </p:nvGrpSpPr>
        <p:grpSpPr bwMode="auto">
          <a:xfrm>
            <a:off x="896" y="882447"/>
            <a:ext cx="12191999" cy="127216"/>
            <a:chOff x="891" y="1433935"/>
            <a:chExt cx="19805650" cy="206338"/>
          </a:xfrm>
        </p:grpSpPr>
        <p:sp>
          <p:nvSpPr>
            <p:cNvPr id="5" name="Rectangle 4"/>
            <p:cNvSpPr/>
            <p:nvPr userDrawn="1"/>
          </p:nvSpPr>
          <p:spPr>
            <a:xfrm>
              <a:off x="891" y="1433935"/>
              <a:ext cx="19805650" cy="87185"/>
            </a:xfrm>
            <a:prstGeom prst="rect">
              <a:avLst/>
            </a:prstGeom>
            <a:solidFill>
              <a:srgbClr val="D9D9D9"/>
            </a:solidFill>
            <a:ln>
              <a:noFill/>
            </a:ln>
            <a:effectLst/>
          </p:spPr>
          <p:style>
            <a:lnRef idx="1">
              <a:schemeClr val="accent1"/>
            </a:lnRef>
            <a:fillRef idx="3">
              <a:schemeClr val="accent1"/>
            </a:fillRef>
            <a:effectRef idx="2">
              <a:schemeClr val="accent1"/>
            </a:effectRef>
            <a:fontRef idx="minor">
              <a:schemeClr val="lt1"/>
            </a:fontRef>
          </p:style>
          <p:txBody>
            <a:bodyPr lIns="198013" tIns="99007" rIns="198013" bIns="99007" anchor="ctr"/>
            <a:lstStyle/>
            <a:p>
              <a:pPr algn="ctr" defTabSz="609054" eaLnBrk="1" hangingPunct="1">
                <a:defRPr/>
              </a:pPr>
              <a:endParaRPr lang="en-US" sz="2426">
                <a:solidFill>
                  <a:srgbClr val="FFFFFF"/>
                </a:solidFill>
                <a:ea typeface="ＭＳ Ｐゴシック" pitchFamily="34" charset="-128"/>
              </a:endParaRPr>
            </a:p>
          </p:txBody>
        </p:sp>
        <p:sp>
          <p:nvSpPr>
            <p:cNvPr id="6" name="Rectangle 5"/>
            <p:cNvSpPr/>
            <p:nvPr userDrawn="1"/>
          </p:nvSpPr>
          <p:spPr>
            <a:xfrm>
              <a:off x="891" y="1553088"/>
              <a:ext cx="19805650" cy="87185"/>
            </a:xfrm>
            <a:prstGeom prst="rect">
              <a:avLst/>
            </a:prstGeom>
            <a:solidFill>
              <a:srgbClr val="D9D9D9"/>
            </a:solidFill>
            <a:ln>
              <a:noFill/>
            </a:ln>
            <a:effectLst/>
          </p:spPr>
          <p:style>
            <a:lnRef idx="1">
              <a:schemeClr val="accent1"/>
            </a:lnRef>
            <a:fillRef idx="3">
              <a:schemeClr val="accent1"/>
            </a:fillRef>
            <a:effectRef idx="2">
              <a:schemeClr val="accent1"/>
            </a:effectRef>
            <a:fontRef idx="minor">
              <a:schemeClr val="lt1"/>
            </a:fontRef>
          </p:style>
          <p:txBody>
            <a:bodyPr lIns="198013" tIns="99007" rIns="198013" bIns="99007" anchor="ctr"/>
            <a:lstStyle/>
            <a:p>
              <a:pPr algn="ctr" defTabSz="609054" eaLnBrk="1" hangingPunct="1">
                <a:defRPr/>
              </a:pPr>
              <a:endParaRPr lang="en-US" sz="2426">
                <a:solidFill>
                  <a:srgbClr val="FFFFFF"/>
                </a:solidFill>
                <a:ea typeface="ＭＳ Ｐゴシック" pitchFamily="34" charset="-128"/>
              </a:endParaRPr>
            </a:p>
          </p:txBody>
        </p:sp>
      </p:grpSp>
      <p:sp>
        <p:nvSpPr>
          <p:cNvPr id="3" name="Espace réservé du contenu 2"/>
          <p:cNvSpPr>
            <a:spLocks noGrp="1"/>
          </p:cNvSpPr>
          <p:nvPr>
            <p:ph idx="1"/>
          </p:nvPr>
        </p:nvSpPr>
        <p:spPr>
          <a:xfrm>
            <a:off x="391842" y="1325033"/>
            <a:ext cx="11265289" cy="4854134"/>
          </a:xfrm>
          <a:prstGeom prst="rect">
            <a:avLst/>
          </a:prstGeom>
        </p:spPr>
        <p:txBody>
          <a:bodyPr lIns="0" tIns="0" rIns="0" bIns="0"/>
          <a:lstStyle>
            <a:lvl1pPr marL="609429" indent="-321510" algn="l">
              <a:lnSpc>
                <a:spcPct val="100000"/>
              </a:lnSpc>
              <a:spcBef>
                <a:spcPts val="0"/>
              </a:spcBef>
              <a:spcAft>
                <a:spcPts val="0"/>
              </a:spcAft>
              <a:buClr>
                <a:srgbClr val="C30000"/>
              </a:buClr>
              <a:buSzPct val="100000"/>
              <a:buFont typeface="Lucida Grande"/>
              <a:buChar char="●"/>
              <a:defRPr sz="2934" b="0" i="0">
                <a:solidFill>
                  <a:srgbClr val="000000"/>
                </a:solidFill>
                <a:latin typeface="Arial Narrow"/>
                <a:cs typeface="Arial Narrow"/>
              </a:defRPr>
            </a:lvl1pPr>
            <a:lvl2pPr marL="852779" indent="-321510">
              <a:spcBef>
                <a:spcPts val="400"/>
              </a:spcBef>
              <a:buClr>
                <a:srgbClr val="C30000"/>
              </a:buClr>
              <a:buSzPct val="90000"/>
              <a:buFont typeface="Lucida Grande"/>
              <a:buChar char="●"/>
              <a:defRPr sz="2144" b="0" i="0">
                <a:solidFill>
                  <a:srgbClr val="000000"/>
                </a:solidFill>
                <a:latin typeface="Arial Narrow"/>
                <a:cs typeface="Arial Narrow"/>
              </a:defRPr>
            </a:lvl2pPr>
            <a:lvl3pPr marL="993218" indent="-280295">
              <a:spcBef>
                <a:spcPts val="400"/>
              </a:spcBef>
              <a:buClr>
                <a:srgbClr val="C30000"/>
              </a:buClr>
              <a:buSzPct val="80000"/>
              <a:buFont typeface="Lucida Grande"/>
              <a:buChar char="●"/>
              <a:defRPr sz="1749" b="0" i="0">
                <a:solidFill>
                  <a:srgbClr val="000000"/>
                </a:solidFill>
                <a:latin typeface="Arial Narrow"/>
                <a:cs typeface="Arial Narrow"/>
              </a:defRPr>
            </a:lvl3pPr>
            <a:lvl4pPr marL="698552" indent="0">
              <a:buNone/>
              <a:defRPr>
                <a:latin typeface="HelveticaNeueLT Pro 55 Roman" pitchFamily="34" charset="0"/>
              </a:defRPr>
            </a:lvl4pPr>
            <a:lvl5pPr>
              <a:defRPr>
                <a:latin typeface="HelveticaNeueLT Pro 55 Roman" pitchFamily="34" charset="0"/>
              </a:defRPr>
            </a:lvl5pPr>
          </a:lstStyle>
          <a:p>
            <a:pPr lvl="0"/>
            <a:r>
              <a:rPr lang="en-US"/>
              <a:t>Click to edit Master text styles</a:t>
            </a:r>
          </a:p>
          <a:p>
            <a:pPr lvl="1"/>
            <a:r>
              <a:rPr lang="en-US"/>
              <a:t>Second level</a:t>
            </a:r>
          </a:p>
          <a:p>
            <a:pPr lvl="2"/>
            <a:r>
              <a:rPr lang="en-US"/>
              <a:t>Third level</a:t>
            </a:r>
          </a:p>
        </p:txBody>
      </p:sp>
      <p:sp>
        <p:nvSpPr>
          <p:cNvPr id="9" name="Titre 1"/>
          <p:cNvSpPr>
            <a:spLocks noGrp="1"/>
          </p:cNvSpPr>
          <p:nvPr>
            <p:ph type="title"/>
          </p:nvPr>
        </p:nvSpPr>
        <p:spPr>
          <a:xfrm>
            <a:off x="533062" y="182407"/>
            <a:ext cx="10325173" cy="831477"/>
          </a:xfrm>
          <a:prstGeom prst="rect">
            <a:avLst/>
          </a:prstGeom>
        </p:spPr>
        <p:txBody>
          <a:bodyPr lIns="216032" tIns="108017" rIns="216032" bIns="108017"/>
          <a:lstStyle>
            <a:lvl1pPr>
              <a:spcAft>
                <a:spcPts val="1599"/>
              </a:spcAft>
              <a:defRPr sz="3442" b="0" i="0" spc="133" baseline="0">
                <a:latin typeface="Impact"/>
                <a:cs typeface="Impact"/>
              </a:defRPr>
            </a:lvl1pPr>
          </a:lstStyle>
          <a:p>
            <a:r>
              <a:rPr lang="en-US"/>
              <a:t>Click to edit Master title style</a:t>
            </a:r>
            <a:endParaRPr lang="fr-FR" dirty="0"/>
          </a:p>
        </p:txBody>
      </p:sp>
      <p:sp>
        <p:nvSpPr>
          <p:cNvPr id="12" name="Slide Number Placeholder 5"/>
          <p:cNvSpPr>
            <a:spLocks noGrp="1"/>
          </p:cNvSpPr>
          <p:nvPr>
            <p:ph type="sldNum" sz="quarter" idx="12"/>
          </p:nvPr>
        </p:nvSpPr>
        <p:spPr>
          <a:xfrm>
            <a:off x="9167065" y="6356304"/>
            <a:ext cx="2844890" cy="365521"/>
          </a:xfrm>
          <a:prstGeom prst="rect">
            <a:avLst/>
          </a:prstGeom>
        </p:spPr>
        <p:txBody>
          <a:bodyPr vert="horz" wrap="square" lIns="192911" tIns="96455" rIns="192911" bIns="96455" numCol="1" anchor="t" anchorCtr="0" compatLnSpc="1">
            <a:prstTxWarp prst="textNoShape">
              <a:avLst/>
            </a:prstTxWarp>
          </a:bodyPr>
          <a:lstStyle>
            <a:lvl1pPr eaLnBrk="1" hangingPunct="1">
              <a:defRPr smtClean="0">
                <a:solidFill>
                  <a:srgbClr val="FFFFFF"/>
                </a:solidFill>
              </a:defRPr>
            </a:lvl1pPr>
          </a:lstStyle>
          <a:p>
            <a:fld id="{2A6B1740-29C2-40B9-9D01-6FEB599D4026}" type="slidenum">
              <a:rPr lang="en-US" smtClean="0"/>
              <a:t>‹#›</a:t>
            </a:fld>
            <a:endParaRPr lang="en-US"/>
          </a:p>
        </p:txBody>
      </p:sp>
      <p:sp>
        <p:nvSpPr>
          <p:cNvPr id="13" name="Footer Placeholder 4"/>
          <p:cNvSpPr>
            <a:spLocks noGrp="1"/>
          </p:cNvSpPr>
          <p:nvPr>
            <p:ph type="ftr" sz="quarter" idx="11"/>
          </p:nvPr>
        </p:nvSpPr>
        <p:spPr>
          <a:xfrm>
            <a:off x="4165219" y="6356304"/>
            <a:ext cx="3861562" cy="365521"/>
          </a:xfrm>
          <a:prstGeom prst="rect">
            <a:avLst/>
          </a:prstGeom>
        </p:spPr>
        <p:txBody>
          <a:bodyPr lIns="192911" tIns="96455" rIns="192911" bIns="96455"/>
          <a:lstStyle>
            <a:lvl1pPr eaLnBrk="1" hangingPunct="1">
              <a:defRPr>
                <a:solidFill>
                  <a:prstClr val="black">
                    <a:tint val="75000"/>
                  </a:prstClr>
                </a:solidFill>
              </a:defRPr>
            </a:lvl1pPr>
          </a:lstStyle>
          <a:p>
            <a:endParaRPr lang="en-US"/>
          </a:p>
        </p:txBody>
      </p:sp>
    </p:spTree>
    <p:extLst>
      <p:ext uri="{BB962C8B-B14F-4D97-AF65-F5344CB8AC3E}">
        <p14:creationId xmlns:p14="http://schemas.microsoft.com/office/powerpoint/2010/main" val="2354683566"/>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
        <p:nvSpPr>
          <p:cNvPr id="5" name="Footer Placeholder 4"/>
          <p:cNvSpPr>
            <a:spLocks noGrp="1"/>
          </p:cNvSpPr>
          <p:nvPr>
            <p:ph type="ftr" sz="quarter" idx="11"/>
          </p:nvPr>
        </p:nvSpPr>
        <p:spPr/>
        <p:txBody>
          <a:bodyPr/>
          <a:lstStyle>
            <a:lvl1pPr>
              <a:defRPr/>
            </a:lvl1pPr>
          </a:lstStyle>
          <a:p>
            <a:pPr>
              <a:defRPr/>
            </a:pPr>
            <a:endParaRPr lang="en-GB">
              <a:solidFill>
                <a:prstClr val="black">
                  <a:tint val="75000"/>
                </a:prstClr>
              </a:solidFill>
            </a:endParaRPr>
          </a:p>
        </p:txBody>
      </p:sp>
    </p:spTree>
    <p:extLst>
      <p:ext uri="{BB962C8B-B14F-4D97-AF65-F5344CB8AC3E}">
        <p14:creationId xmlns:p14="http://schemas.microsoft.com/office/powerpoint/2010/main" val="517838384"/>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3F46A99-B070-467A-90DE-A830AC3C3BF7}" type="datetime1">
              <a:rPr lang="en-US" smtClean="0">
                <a:solidFill>
                  <a:prstClr val="black">
                    <a:tint val="75000"/>
                  </a:prstClr>
                </a:solidFill>
              </a:rPr>
              <a:t>12/11/2024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89814231-C564-459E-A527-55508A559AB2}" type="slidenum">
              <a:rPr lang="en-US">
                <a:solidFill>
                  <a:prstClr val="white"/>
                </a:solidFill>
              </a:rPr>
              <a:pPr/>
              <a:t>‹#›</a:t>
            </a:fld>
            <a:endParaRPr lang="en-US">
              <a:solidFill>
                <a:prstClr val="white"/>
              </a:solidFill>
            </a:endParaRPr>
          </a:p>
        </p:txBody>
      </p:sp>
    </p:spTree>
    <p:extLst>
      <p:ext uri="{BB962C8B-B14F-4D97-AF65-F5344CB8AC3E}">
        <p14:creationId xmlns:p14="http://schemas.microsoft.com/office/powerpoint/2010/main" val="275353439"/>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4" name="Rectangle 3"/>
          <p:cNvSpPr/>
          <p:nvPr userDrawn="1"/>
        </p:nvSpPr>
        <p:spPr>
          <a:xfrm>
            <a:off x="-31750" y="1412875"/>
            <a:ext cx="12192001" cy="0"/>
          </a:xfrm>
          <a:prstGeom prst="rect">
            <a:avLst/>
          </a:prstGeom>
          <a:solidFill>
            <a:srgbClr val="3366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sz="1800">
              <a:solidFill>
                <a:prstClr val="white"/>
              </a:solidFill>
            </a:endParaRPr>
          </a:p>
        </p:txBody>
      </p:sp>
      <p:sp>
        <p:nvSpPr>
          <p:cNvPr id="5" name="Rectangle 4"/>
          <p:cNvSpPr/>
          <p:nvPr userDrawn="1"/>
        </p:nvSpPr>
        <p:spPr>
          <a:xfrm>
            <a:off x="0" y="1412875"/>
            <a:ext cx="12192000" cy="0"/>
          </a:xfrm>
          <a:prstGeom prst="rect">
            <a:avLst/>
          </a:prstGeom>
          <a:solidFill>
            <a:srgbClr val="3366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sz="1800">
              <a:solidFill>
                <a:prstClr val="white"/>
              </a:solidFill>
            </a:endParaRPr>
          </a:p>
        </p:txBody>
      </p:sp>
      <p:sp>
        <p:nvSpPr>
          <p:cNvPr id="6" name="Rectangle 5"/>
          <p:cNvSpPr/>
          <p:nvPr userDrawn="1"/>
        </p:nvSpPr>
        <p:spPr>
          <a:xfrm>
            <a:off x="0" y="1412875"/>
            <a:ext cx="12192000" cy="0"/>
          </a:xfrm>
          <a:prstGeom prst="rect">
            <a:avLst/>
          </a:prstGeom>
          <a:solidFill>
            <a:srgbClr val="3366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sz="1800">
              <a:solidFill>
                <a:prstClr val="white"/>
              </a:solidFill>
            </a:endParaRPr>
          </a:p>
        </p:txBody>
      </p:sp>
      <p:sp>
        <p:nvSpPr>
          <p:cNvPr id="7" name="Rectangle 6"/>
          <p:cNvSpPr/>
          <p:nvPr userDrawn="1"/>
        </p:nvSpPr>
        <p:spPr>
          <a:xfrm>
            <a:off x="624418" y="1412876"/>
            <a:ext cx="10943167" cy="36513"/>
          </a:xfrm>
          <a:prstGeom prst="rect">
            <a:avLst/>
          </a:prstGeom>
          <a:solidFill>
            <a:srgbClr val="3366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sz="1800">
              <a:solidFill>
                <a:prstClr val="white"/>
              </a:solidFill>
            </a:endParaRPr>
          </a:p>
        </p:txBody>
      </p:sp>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8" name="Date Placeholder 3"/>
          <p:cNvSpPr>
            <a:spLocks noGrp="1"/>
          </p:cNvSpPr>
          <p:nvPr>
            <p:ph type="dt" sz="half" idx="10"/>
          </p:nvPr>
        </p:nvSpPr>
        <p:spPr/>
        <p:txBody>
          <a:bodyPr/>
          <a:lstStyle>
            <a:lvl1pPr>
              <a:defRPr/>
            </a:lvl1pPr>
          </a:lstStyle>
          <a:p>
            <a:pPr>
              <a:defRPr/>
            </a:pPr>
            <a:fld id="{F8CB7F80-1FCA-44DE-B367-8B90B6BE6B82}" type="datetime1">
              <a:rPr lang="en-US" smtClean="0">
                <a:solidFill>
                  <a:prstClr val="black">
                    <a:tint val="75000"/>
                  </a:prstClr>
                </a:solidFill>
              </a:rPr>
              <a:t>12/11/2024</a:t>
            </a:fld>
            <a:endParaRPr lang="en-GB">
              <a:solidFill>
                <a:prstClr val="black">
                  <a:tint val="75000"/>
                </a:prstClr>
              </a:solidFill>
            </a:endParaRPr>
          </a:p>
        </p:txBody>
      </p:sp>
      <p:sp>
        <p:nvSpPr>
          <p:cNvPr id="9" name="Footer Placeholder 4"/>
          <p:cNvSpPr>
            <a:spLocks noGrp="1"/>
          </p:cNvSpPr>
          <p:nvPr>
            <p:ph type="ftr" sz="quarter" idx="11"/>
          </p:nvPr>
        </p:nvSpPr>
        <p:spPr/>
        <p:txBody>
          <a:bodyPr/>
          <a:lstStyle>
            <a:lvl1pPr>
              <a:defRPr/>
            </a:lvl1pPr>
          </a:lstStyle>
          <a:p>
            <a:pPr>
              <a:defRPr/>
            </a:pPr>
            <a:endParaRPr lang="en-GB">
              <a:solidFill>
                <a:prstClr val="black">
                  <a:tint val="75000"/>
                </a:prstClr>
              </a:solidFill>
            </a:endParaRPr>
          </a:p>
        </p:txBody>
      </p:sp>
      <p:sp>
        <p:nvSpPr>
          <p:cNvPr id="10" name="Slide Number Placeholder 5"/>
          <p:cNvSpPr>
            <a:spLocks noGrp="1"/>
          </p:cNvSpPr>
          <p:nvPr>
            <p:ph type="sldNum" sz="quarter" idx="12"/>
          </p:nvPr>
        </p:nvSpPr>
        <p:spPr/>
        <p:txBody>
          <a:bodyPr/>
          <a:lstStyle>
            <a:lvl1pPr>
              <a:defRPr/>
            </a:lvl1pPr>
          </a:lstStyle>
          <a:p>
            <a:pPr>
              <a:defRPr/>
            </a:pPr>
            <a:fld id="{A73939FE-7BC6-42BD-B27E-1F76D60FE7C3}" type="slidenum">
              <a:rPr lang="en-GB">
                <a:solidFill>
                  <a:prstClr val="white"/>
                </a:solidFill>
              </a:rPr>
              <a:pPr>
                <a:defRPr/>
              </a:pPr>
              <a:t>‹#›</a:t>
            </a:fld>
            <a:endParaRPr lang="en-GB">
              <a:solidFill>
                <a:prstClr val="white"/>
              </a:solidFill>
            </a:endParaRPr>
          </a:p>
        </p:txBody>
      </p:sp>
    </p:spTree>
    <p:extLst>
      <p:ext uri="{BB962C8B-B14F-4D97-AF65-F5344CB8AC3E}">
        <p14:creationId xmlns:p14="http://schemas.microsoft.com/office/powerpoint/2010/main" val="1688138754"/>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userDrawn="1">
  <p:cSld name="Titre et contenu">
    <p:spTree>
      <p:nvGrpSpPr>
        <p:cNvPr id="1" name=""/>
        <p:cNvGrpSpPr/>
        <p:nvPr/>
      </p:nvGrpSpPr>
      <p:grpSpPr>
        <a:xfrm>
          <a:off x="0" y="0"/>
          <a:ext cx="0" cy="0"/>
          <a:chOff x="0" y="0"/>
          <a:chExt cx="0" cy="0"/>
        </a:xfrm>
      </p:grpSpPr>
      <p:grpSp>
        <p:nvGrpSpPr>
          <p:cNvPr id="4" name="Grouper 4"/>
          <p:cNvGrpSpPr>
            <a:grpSpLocks/>
          </p:cNvGrpSpPr>
          <p:nvPr userDrawn="1"/>
        </p:nvGrpSpPr>
        <p:grpSpPr bwMode="auto">
          <a:xfrm>
            <a:off x="896" y="882447"/>
            <a:ext cx="12191999" cy="127216"/>
            <a:chOff x="891" y="1433935"/>
            <a:chExt cx="19805650" cy="206338"/>
          </a:xfrm>
        </p:grpSpPr>
        <p:sp>
          <p:nvSpPr>
            <p:cNvPr id="5" name="Rectangle 4"/>
            <p:cNvSpPr/>
            <p:nvPr userDrawn="1"/>
          </p:nvSpPr>
          <p:spPr>
            <a:xfrm>
              <a:off x="891" y="1433935"/>
              <a:ext cx="19805650" cy="87185"/>
            </a:xfrm>
            <a:prstGeom prst="rect">
              <a:avLst/>
            </a:prstGeom>
            <a:solidFill>
              <a:srgbClr val="D9D9D9"/>
            </a:solidFill>
            <a:ln>
              <a:noFill/>
            </a:ln>
            <a:effectLst/>
          </p:spPr>
          <p:style>
            <a:lnRef idx="1">
              <a:schemeClr val="accent1"/>
            </a:lnRef>
            <a:fillRef idx="3">
              <a:schemeClr val="accent1"/>
            </a:fillRef>
            <a:effectRef idx="2">
              <a:schemeClr val="accent1"/>
            </a:effectRef>
            <a:fontRef idx="minor">
              <a:schemeClr val="lt1"/>
            </a:fontRef>
          </p:style>
          <p:txBody>
            <a:bodyPr lIns="198013" tIns="99007" rIns="198013" bIns="99007" anchor="ctr"/>
            <a:lstStyle/>
            <a:p>
              <a:pPr algn="ctr" defTabSz="609054" eaLnBrk="1" hangingPunct="1">
                <a:defRPr/>
              </a:pPr>
              <a:endParaRPr lang="en-US" sz="2426">
                <a:solidFill>
                  <a:srgbClr val="FFFFFF"/>
                </a:solidFill>
                <a:ea typeface="ＭＳ Ｐゴシック" pitchFamily="34" charset="-128"/>
              </a:endParaRPr>
            </a:p>
          </p:txBody>
        </p:sp>
        <p:sp>
          <p:nvSpPr>
            <p:cNvPr id="6" name="Rectangle 5"/>
            <p:cNvSpPr/>
            <p:nvPr userDrawn="1"/>
          </p:nvSpPr>
          <p:spPr>
            <a:xfrm>
              <a:off x="891" y="1553088"/>
              <a:ext cx="19805650" cy="87185"/>
            </a:xfrm>
            <a:prstGeom prst="rect">
              <a:avLst/>
            </a:prstGeom>
            <a:solidFill>
              <a:srgbClr val="D9D9D9"/>
            </a:solidFill>
            <a:ln>
              <a:noFill/>
            </a:ln>
            <a:effectLst/>
          </p:spPr>
          <p:style>
            <a:lnRef idx="1">
              <a:schemeClr val="accent1"/>
            </a:lnRef>
            <a:fillRef idx="3">
              <a:schemeClr val="accent1"/>
            </a:fillRef>
            <a:effectRef idx="2">
              <a:schemeClr val="accent1"/>
            </a:effectRef>
            <a:fontRef idx="minor">
              <a:schemeClr val="lt1"/>
            </a:fontRef>
          </p:style>
          <p:txBody>
            <a:bodyPr lIns="198013" tIns="99007" rIns="198013" bIns="99007" anchor="ctr"/>
            <a:lstStyle/>
            <a:p>
              <a:pPr algn="ctr" defTabSz="609054" eaLnBrk="1" hangingPunct="1">
                <a:defRPr/>
              </a:pPr>
              <a:endParaRPr lang="en-US" sz="2426">
                <a:solidFill>
                  <a:srgbClr val="FFFFFF"/>
                </a:solidFill>
                <a:ea typeface="ＭＳ Ｐゴシック" pitchFamily="34" charset="-128"/>
              </a:endParaRPr>
            </a:p>
          </p:txBody>
        </p:sp>
      </p:grpSp>
      <p:sp>
        <p:nvSpPr>
          <p:cNvPr id="3" name="Espace réservé du contenu 2"/>
          <p:cNvSpPr>
            <a:spLocks noGrp="1"/>
          </p:cNvSpPr>
          <p:nvPr>
            <p:ph idx="1"/>
          </p:nvPr>
        </p:nvSpPr>
        <p:spPr>
          <a:xfrm>
            <a:off x="391842" y="1325033"/>
            <a:ext cx="11265289" cy="4854134"/>
          </a:xfrm>
          <a:prstGeom prst="rect">
            <a:avLst/>
          </a:prstGeom>
        </p:spPr>
        <p:txBody>
          <a:bodyPr lIns="0" tIns="0" rIns="0" bIns="0"/>
          <a:lstStyle>
            <a:lvl1pPr marL="609429" indent="-321510" algn="l">
              <a:lnSpc>
                <a:spcPct val="100000"/>
              </a:lnSpc>
              <a:spcBef>
                <a:spcPts val="0"/>
              </a:spcBef>
              <a:spcAft>
                <a:spcPts val="0"/>
              </a:spcAft>
              <a:buClr>
                <a:srgbClr val="C30000"/>
              </a:buClr>
              <a:buSzPct val="100000"/>
              <a:buFont typeface="Lucida Grande"/>
              <a:buChar char="●"/>
              <a:defRPr sz="2934" b="0" i="0">
                <a:solidFill>
                  <a:srgbClr val="000000"/>
                </a:solidFill>
                <a:latin typeface="Arial Narrow"/>
                <a:cs typeface="Arial Narrow"/>
              </a:defRPr>
            </a:lvl1pPr>
            <a:lvl2pPr marL="852779" indent="-321510">
              <a:spcBef>
                <a:spcPts val="400"/>
              </a:spcBef>
              <a:buClr>
                <a:srgbClr val="C30000"/>
              </a:buClr>
              <a:buSzPct val="90000"/>
              <a:buFont typeface="Lucida Grande"/>
              <a:buChar char="●"/>
              <a:defRPr sz="2144" b="0" i="0">
                <a:solidFill>
                  <a:srgbClr val="000000"/>
                </a:solidFill>
                <a:latin typeface="Arial Narrow"/>
                <a:cs typeface="Arial Narrow"/>
              </a:defRPr>
            </a:lvl2pPr>
            <a:lvl3pPr marL="993218" indent="-280295">
              <a:spcBef>
                <a:spcPts val="400"/>
              </a:spcBef>
              <a:buClr>
                <a:srgbClr val="C30000"/>
              </a:buClr>
              <a:buSzPct val="80000"/>
              <a:buFont typeface="Lucida Grande"/>
              <a:buChar char="●"/>
              <a:defRPr sz="1749" b="0" i="0">
                <a:solidFill>
                  <a:srgbClr val="000000"/>
                </a:solidFill>
                <a:latin typeface="Arial Narrow"/>
                <a:cs typeface="Arial Narrow"/>
              </a:defRPr>
            </a:lvl3pPr>
            <a:lvl4pPr marL="698552" indent="0">
              <a:buNone/>
              <a:defRPr>
                <a:latin typeface="HelveticaNeueLT Pro 55 Roman" pitchFamily="34" charset="0"/>
              </a:defRPr>
            </a:lvl4pPr>
            <a:lvl5pPr>
              <a:defRPr>
                <a:latin typeface="HelveticaNeueLT Pro 55 Roman" pitchFamily="34" charset="0"/>
              </a:defRPr>
            </a:lvl5pPr>
          </a:lstStyle>
          <a:p>
            <a:pPr lvl="0"/>
            <a:r>
              <a:rPr lang="fr-CH" dirty="0"/>
              <a:t>Click to edit Master text styles</a:t>
            </a:r>
          </a:p>
          <a:p>
            <a:pPr lvl="1"/>
            <a:r>
              <a:rPr lang="fr-CH" dirty="0"/>
              <a:t>Second level</a:t>
            </a:r>
          </a:p>
          <a:p>
            <a:pPr lvl="2"/>
            <a:r>
              <a:rPr lang="fr-CH" dirty="0"/>
              <a:t>Third level</a:t>
            </a:r>
          </a:p>
        </p:txBody>
      </p:sp>
      <p:sp>
        <p:nvSpPr>
          <p:cNvPr id="9" name="Titre 1"/>
          <p:cNvSpPr>
            <a:spLocks noGrp="1"/>
          </p:cNvSpPr>
          <p:nvPr>
            <p:ph type="title"/>
          </p:nvPr>
        </p:nvSpPr>
        <p:spPr>
          <a:xfrm>
            <a:off x="533062" y="182407"/>
            <a:ext cx="10325173" cy="831477"/>
          </a:xfrm>
          <a:prstGeom prst="rect">
            <a:avLst/>
          </a:prstGeom>
        </p:spPr>
        <p:txBody>
          <a:bodyPr lIns="216032" tIns="108017" rIns="216032" bIns="108017"/>
          <a:lstStyle>
            <a:lvl1pPr>
              <a:spcAft>
                <a:spcPts val="1599"/>
              </a:spcAft>
              <a:defRPr sz="3442" b="0" i="0" spc="133" baseline="0">
                <a:latin typeface="Impact"/>
                <a:cs typeface="Impact"/>
              </a:defRPr>
            </a:lvl1pPr>
          </a:lstStyle>
          <a:p>
            <a:r>
              <a:rPr lang="fr-CH" dirty="0"/>
              <a:t>Cliquez et modifiez le titre</a:t>
            </a:r>
            <a:endParaRPr lang="fr-FR" dirty="0"/>
          </a:p>
        </p:txBody>
      </p:sp>
      <p:sp>
        <p:nvSpPr>
          <p:cNvPr id="12" name="Slide Number Placeholder 5"/>
          <p:cNvSpPr>
            <a:spLocks noGrp="1"/>
          </p:cNvSpPr>
          <p:nvPr>
            <p:ph type="sldNum" sz="quarter" idx="12"/>
          </p:nvPr>
        </p:nvSpPr>
        <p:spPr>
          <a:xfrm>
            <a:off x="9167065" y="6356304"/>
            <a:ext cx="2844890" cy="365521"/>
          </a:xfrm>
          <a:prstGeom prst="rect">
            <a:avLst/>
          </a:prstGeom>
        </p:spPr>
        <p:txBody>
          <a:bodyPr vert="horz" wrap="square" lIns="192911" tIns="96455" rIns="192911" bIns="96455" numCol="1" anchor="t" anchorCtr="0" compatLnSpc="1">
            <a:prstTxWarp prst="textNoShape">
              <a:avLst/>
            </a:prstTxWarp>
          </a:bodyPr>
          <a:lstStyle>
            <a:lvl1pPr eaLnBrk="1" hangingPunct="1">
              <a:defRPr smtClean="0">
                <a:solidFill>
                  <a:srgbClr val="FFFFFF"/>
                </a:solidFill>
              </a:defRPr>
            </a:lvl1pPr>
          </a:lstStyle>
          <a:p>
            <a:pPr>
              <a:defRPr/>
            </a:pPr>
            <a:fld id="{1D9E6990-7552-46B4-99D4-3120155BA7BD}" type="slidenum">
              <a:rPr lang="en-US" altLang="en-US"/>
              <a:pPr>
                <a:defRPr/>
              </a:pPr>
              <a:t>‹#›</a:t>
            </a:fld>
            <a:endParaRPr lang="en-US" altLang="en-US"/>
          </a:p>
        </p:txBody>
      </p:sp>
      <p:sp>
        <p:nvSpPr>
          <p:cNvPr id="13" name="Footer Placeholder 4"/>
          <p:cNvSpPr>
            <a:spLocks noGrp="1"/>
          </p:cNvSpPr>
          <p:nvPr>
            <p:ph type="ftr" sz="quarter" idx="11"/>
          </p:nvPr>
        </p:nvSpPr>
        <p:spPr>
          <a:xfrm>
            <a:off x="4165219" y="6356304"/>
            <a:ext cx="3861562" cy="365521"/>
          </a:xfrm>
          <a:prstGeom prst="rect">
            <a:avLst/>
          </a:prstGeom>
        </p:spPr>
        <p:txBody>
          <a:bodyPr lIns="192911" tIns="96455" rIns="192911" bIns="96455"/>
          <a:lstStyle>
            <a:lvl1pPr eaLnBrk="1" hangingPunct="1">
              <a:defRPr>
                <a:solidFill>
                  <a:prstClr val="black">
                    <a:tint val="75000"/>
                  </a:prstClr>
                </a:solidFill>
              </a:defRPr>
            </a:lvl1pPr>
          </a:lstStyle>
          <a:p>
            <a:pPr>
              <a:defRPr/>
            </a:pPr>
            <a:r>
              <a:rPr lang="en-US" dirty="0"/>
              <a:t>Strengthening WinS Monitoring (ILE 2017) |</a:t>
            </a:r>
          </a:p>
        </p:txBody>
      </p:sp>
    </p:spTree>
    <p:extLst>
      <p:ext uri="{BB962C8B-B14F-4D97-AF65-F5344CB8AC3E}">
        <p14:creationId xmlns:p14="http://schemas.microsoft.com/office/powerpoint/2010/main" val="1709521099"/>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
        <p:nvSpPr>
          <p:cNvPr id="5" name="Footer Placeholder 4"/>
          <p:cNvSpPr>
            <a:spLocks noGrp="1"/>
          </p:cNvSpPr>
          <p:nvPr>
            <p:ph type="ftr" sz="quarter" idx="11"/>
          </p:nvPr>
        </p:nvSpPr>
        <p:spPr/>
        <p:txBody>
          <a:bodyPr/>
          <a:lstStyle>
            <a:lvl1pPr>
              <a:defRPr/>
            </a:lvl1pPr>
          </a:lstStyle>
          <a:p>
            <a:endParaRPr lang="en-US"/>
          </a:p>
        </p:txBody>
      </p:sp>
    </p:spTree>
    <p:extLst>
      <p:ext uri="{BB962C8B-B14F-4D97-AF65-F5344CB8AC3E}">
        <p14:creationId xmlns:p14="http://schemas.microsoft.com/office/powerpoint/2010/main" val="2176622426"/>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4" name="Rectangle 3"/>
          <p:cNvSpPr/>
          <p:nvPr/>
        </p:nvSpPr>
        <p:spPr>
          <a:xfrm>
            <a:off x="-31750" y="1412875"/>
            <a:ext cx="12192001" cy="0"/>
          </a:xfrm>
          <a:prstGeom prst="rect">
            <a:avLst/>
          </a:prstGeom>
          <a:solidFill>
            <a:srgbClr val="3366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sz="1800">
              <a:solidFill>
                <a:prstClr val="white"/>
              </a:solidFill>
            </a:endParaRPr>
          </a:p>
        </p:txBody>
      </p:sp>
      <p:sp>
        <p:nvSpPr>
          <p:cNvPr id="5" name="Rectangle 4"/>
          <p:cNvSpPr/>
          <p:nvPr/>
        </p:nvSpPr>
        <p:spPr>
          <a:xfrm>
            <a:off x="0" y="1412875"/>
            <a:ext cx="12192000" cy="0"/>
          </a:xfrm>
          <a:prstGeom prst="rect">
            <a:avLst/>
          </a:prstGeom>
          <a:solidFill>
            <a:srgbClr val="3366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sz="1800">
              <a:solidFill>
                <a:prstClr val="white"/>
              </a:solidFill>
            </a:endParaRPr>
          </a:p>
        </p:txBody>
      </p:sp>
      <p:sp>
        <p:nvSpPr>
          <p:cNvPr id="6" name="Rectangle 5"/>
          <p:cNvSpPr/>
          <p:nvPr/>
        </p:nvSpPr>
        <p:spPr>
          <a:xfrm>
            <a:off x="0" y="1412875"/>
            <a:ext cx="12192000" cy="0"/>
          </a:xfrm>
          <a:prstGeom prst="rect">
            <a:avLst/>
          </a:prstGeom>
          <a:solidFill>
            <a:srgbClr val="3366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sz="1800">
              <a:solidFill>
                <a:prstClr val="white"/>
              </a:solidFill>
            </a:endParaRPr>
          </a:p>
        </p:txBody>
      </p:sp>
      <p:sp>
        <p:nvSpPr>
          <p:cNvPr id="7" name="Rectangle 6"/>
          <p:cNvSpPr/>
          <p:nvPr/>
        </p:nvSpPr>
        <p:spPr>
          <a:xfrm>
            <a:off x="624418" y="1412876"/>
            <a:ext cx="10943167" cy="36513"/>
          </a:xfrm>
          <a:prstGeom prst="rect">
            <a:avLst/>
          </a:prstGeom>
          <a:solidFill>
            <a:srgbClr val="3366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sz="1800">
              <a:solidFill>
                <a:prstClr val="white"/>
              </a:solidFill>
            </a:endParaRPr>
          </a:p>
        </p:txBody>
      </p:sp>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8" name="Date Placeholder 3"/>
          <p:cNvSpPr>
            <a:spLocks noGrp="1"/>
          </p:cNvSpPr>
          <p:nvPr>
            <p:ph type="dt" sz="half" idx="10"/>
          </p:nvPr>
        </p:nvSpPr>
        <p:spPr/>
        <p:txBody>
          <a:bodyPr/>
          <a:lstStyle>
            <a:lvl1pPr>
              <a:defRPr/>
            </a:lvl1pPr>
          </a:lstStyle>
          <a:p>
            <a:fld id="{C6E480A7-32ED-4526-9D66-2E81226B6699}" type="datetimeFigureOut">
              <a:rPr lang="en-US" smtClean="0"/>
              <a:t>12/11/2024</a:t>
            </a:fld>
            <a:endParaRPr lang="en-US"/>
          </a:p>
        </p:txBody>
      </p:sp>
      <p:sp>
        <p:nvSpPr>
          <p:cNvPr id="9" name="Footer Placeholder 4"/>
          <p:cNvSpPr>
            <a:spLocks noGrp="1"/>
          </p:cNvSpPr>
          <p:nvPr>
            <p:ph type="ftr" sz="quarter" idx="11"/>
          </p:nvPr>
        </p:nvSpPr>
        <p:spPr/>
        <p:txBody>
          <a:bodyPr/>
          <a:lstStyle>
            <a:lvl1pPr>
              <a:defRPr/>
            </a:lvl1pPr>
          </a:lstStyle>
          <a:p>
            <a:endParaRPr lang="en-US"/>
          </a:p>
        </p:txBody>
      </p:sp>
      <p:sp>
        <p:nvSpPr>
          <p:cNvPr id="10" name="Slide Number Placeholder 5"/>
          <p:cNvSpPr>
            <a:spLocks noGrp="1"/>
          </p:cNvSpPr>
          <p:nvPr>
            <p:ph type="sldNum" sz="quarter" idx="12"/>
          </p:nvPr>
        </p:nvSpPr>
        <p:spPr/>
        <p:txBody>
          <a:bodyPr/>
          <a:lstStyle>
            <a:lvl1pPr>
              <a:defRPr/>
            </a:lvl1pPr>
          </a:lstStyle>
          <a:p>
            <a:fld id="{2A6B1740-29C2-40B9-9D01-6FEB599D4026}" type="slidenum">
              <a:rPr lang="en-US" smtClean="0"/>
              <a:t>‹#›</a:t>
            </a:fld>
            <a:endParaRPr lang="en-US"/>
          </a:p>
        </p:txBody>
      </p:sp>
    </p:spTree>
    <p:extLst>
      <p:ext uri="{BB962C8B-B14F-4D97-AF65-F5344CB8AC3E}">
        <p14:creationId xmlns:p14="http://schemas.microsoft.com/office/powerpoint/2010/main" val="1261710849"/>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cSld name="Titre et contenu">
    <p:spTree>
      <p:nvGrpSpPr>
        <p:cNvPr id="1" name=""/>
        <p:cNvGrpSpPr/>
        <p:nvPr/>
      </p:nvGrpSpPr>
      <p:grpSpPr>
        <a:xfrm>
          <a:off x="0" y="0"/>
          <a:ext cx="0" cy="0"/>
          <a:chOff x="0" y="0"/>
          <a:chExt cx="0" cy="0"/>
        </a:xfrm>
      </p:grpSpPr>
      <p:grpSp>
        <p:nvGrpSpPr>
          <p:cNvPr id="4" name="Grouper 4"/>
          <p:cNvGrpSpPr>
            <a:grpSpLocks/>
          </p:cNvGrpSpPr>
          <p:nvPr/>
        </p:nvGrpSpPr>
        <p:grpSpPr bwMode="auto">
          <a:xfrm>
            <a:off x="896" y="882447"/>
            <a:ext cx="12191999" cy="127216"/>
            <a:chOff x="891" y="1433935"/>
            <a:chExt cx="19805650" cy="206338"/>
          </a:xfrm>
        </p:grpSpPr>
        <p:sp>
          <p:nvSpPr>
            <p:cNvPr id="5" name="Rectangle 4"/>
            <p:cNvSpPr/>
            <p:nvPr userDrawn="1"/>
          </p:nvSpPr>
          <p:spPr>
            <a:xfrm>
              <a:off x="891" y="1433935"/>
              <a:ext cx="19805650" cy="87185"/>
            </a:xfrm>
            <a:prstGeom prst="rect">
              <a:avLst/>
            </a:prstGeom>
            <a:solidFill>
              <a:srgbClr val="D9D9D9"/>
            </a:solidFill>
            <a:ln>
              <a:noFill/>
            </a:ln>
            <a:effectLst/>
          </p:spPr>
          <p:style>
            <a:lnRef idx="1">
              <a:schemeClr val="accent1"/>
            </a:lnRef>
            <a:fillRef idx="3">
              <a:schemeClr val="accent1"/>
            </a:fillRef>
            <a:effectRef idx="2">
              <a:schemeClr val="accent1"/>
            </a:effectRef>
            <a:fontRef idx="minor">
              <a:schemeClr val="lt1"/>
            </a:fontRef>
          </p:style>
          <p:txBody>
            <a:bodyPr lIns="198013" tIns="99007" rIns="198013" bIns="99007" anchor="ctr"/>
            <a:lstStyle/>
            <a:p>
              <a:pPr algn="ctr" defTabSz="609054" eaLnBrk="1" hangingPunct="1">
                <a:defRPr/>
              </a:pPr>
              <a:endParaRPr lang="en-US" sz="2426">
                <a:solidFill>
                  <a:srgbClr val="FFFFFF"/>
                </a:solidFill>
                <a:ea typeface="ＭＳ Ｐゴシック" pitchFamily="34" charset="-128"/>
              </a:endParaRPr>
            </a:p>
          </p:txBody>
        </p:sp>
        <p:sp>
          <p:nvSpPr>
            <p:cNvPr id="6" name="Rectangle 5"/>
            <p:cNvSpPr/>
            <p:nvPr userDrawn="1"/>
          </p:nvSpPr>
          <p:spPr>
            <a:xfrm>
              <a:off x="891" y="1553088"/>
              <a:ext cx="19805650" cy="87185"/>
            </a:xfrm>
            <a:prstGeom prst="rect">
              <a:avLst/>
            </a:prstGeom>
            <a:solidFill>
              <a:srgbClr val="D9D9D9"/>
            </a:solidFill>
            <a:ln>
              <a:noFill/>
            </a:ln>
            <a:effectLst/>
          </p:spPr>
          <p:style>
            <a:lnRef idx="1">
              <a:schemeClr val="accent1"/>
            </a:lnRef>
            <a:fillRef idx="3">
              <a:schemeClr val="accent1"/>
            </a:fillRef>
            <a:effectRef idx="2">
              <a:schemeClr val="accent1"/>
            </a:effectRef>
            <a:fontRef idx="minor">
              <a:schemeClr val="lt1"/>
            </a:fontRef>
          </p:style>
          <p:txBody>
            <a:bodyPr lIns="198013" tIns="99007" rIns="198013" bIns="99007" anchor="ctr"/>
            <a:lstStyle/>
            <a:p>
              <a:pPr algn="ctr" defTabSz="609054" eaLnBrk="1" hangingPunct="1">
                <a:defRPr/>
              </a:pPr>
              <a:endParaRPr lang="en-US" sz="2426">
                <a:solidFill>
                  <a:srgbClr val="FFFFFF"/>
                </a:solidFill>
                <a:ea typeface="ＭＳ Ｐゴシック" pitchFamily="34" charset="-128"/>
              </a:endParaRPr>
            </a:p>
          </p:txBody>
        </p:sp>
      </p:grpSp>
      <p:sp>
        <p:nvSpPr>
          <p:cNvPr id="3" name="Espace réservé du contenu 2"/>
          <p:cNvSpPr>
            <a:spLocks noGrp="1"/>
          </p:cNvSpPr>
          <p:nvPr>
            <p:ph idx="1"/>
          </p:nvPr>
        </p:nvSpPr>
        <p:spPr>
          <a:xfrm>
            <a:off x="391842" y="1325033"/>
            <a:ext cx="11265289" cy="4854134"/>
          </a:xfrm>
          <a:prstGeom prst="rect">
            <a:avLst/>
          </a:prstGeom>
        </p:spPr>
        <p:txBody>
          <a:bodyPr lIns="0" tIns="0" rIns="0" bIns="0"/>
          <a:lstStyle>
            <a:lvl1pPr marL="609429" indent="-321510" algn="l">
              <a:lnSpc>
                <a:spcPct val="100000"/>
              </a:lnSpc>
              <a:spcBef>
                <a:spcPts val="0"/>
              </a:spcBef>
              <a:spcAft>
                <a:spcPts val="0"/>
              </a:spcAft>
              <a:buClr>
                <a:srgbClr val="C30000"/>
              </a:buClr>
              <a:buSzPct val="100000"/>
              <a:buFont typeface="Lucida Grande"/>
              <a:buChar char="●"/>
              <a:defRPr sz="2934" b="0" i="0">
                <a:solidFill>
                  <a:srgbClr val="000000"/>
                </a:solidFill>
                <a:latin typeface="Arial Narrow"/>
                <a:cs typeface="Arial Narrow"/>
              </a:defRPr>
            </a:lvl1pPr>
            <a:lvl2pPr marL="852779" indent="-321510">
              <a:spcBef>
                <a:spcPts val="400"/>
              </a:spcBef>
              <a:buClr>
                <a:srgbClr val="C30000"/>
              </a:buClr>
              <a:buSzPct val="90000"/>
              <a:buFont typeface="Lucida Grande"/>
              <a:buChar char="●"/>
              <a:defRPr sz="2144" b="0" i="0">
                <a:solidFill>
                  <a:srgbClr val="000000"/>
                </a:solidFill>
                <a:latin typeface="Arial Narrow"/>
                <a:cs typeface="Arial Narrow"/>
              </a:defRPr>
            </a:lvl2pPr>
            <a:lvl3pPr marL="993218" indent="-280295">
              <a:spcBef>
                <a:spcPts val="400"/>
              </a:spcBef>
              <a:buClr>
                <a:srgbClr val="C30000"/>
              </a:buClr>
              <a:buSzPct val="80000"/>
              <a:buFont typeface="Lucida Grande"/>
              <a:buChar char="●"/>
              <a:defRPr sz="1749" b="0" i="0">
                <a:solidFill>
                  <a:srgbClr val="000000"/>
                </a:solidFill>
                <a:latin typeface="Arial Narrow"/>
                <a:cs typeface="Arial Narrow"/>
              </a:defRPr>
            </a:lvl3pPr>
            <a:lvl4pPr marL="698552" indent="0">
              <a:buNone/>
              <a:defRPr>
                <a:latin typeface="HelveticaNeueLT Pro 55 Roman" pitchFamily="34" charset="0"/>
              </a:defRPr>
            </a:lvl4pPr>
            <a:lvl5pPr>
              <a:defRPr>
                <a:latin typeface="HelveticaNeueLT Pro 55 Roman" pitchFamily="34" charset="0"/>
              </a:defRPr>
            </a:lvl5pPr>
          </a:lstStyle>
          <a:p>
            <a:pPr lvl="0"/>
            <a:r>
              <a:rPr lang="en-US"/>
              <a:t>Click to edit Master text styles</a:t>
            </a:r>
          </a:p>
          <a:p>
            <a:pPr lvl="1"/>
            <a:r>
              <a:rPr lang="en-US"/>
              <a:t>Second level</a:t>
            </a:r>
          </a:p>
          <a:p>
            <a:pPr lvl="2"/>
            <a:r>
              <a:rPr lang="en-US"/>
              <a:t>Third level</a:t>
            </a:r>
          </a:p>
        </p:txBody>
      </p:sp>
      <p:sp>
        <p:nvSpPr>
          <p:cNvPr id="9" name="Titre 1"/>
          <p:cNvSpPr>
            <a:spLocks noGrp="1"/>
          </p:cNvSpPr>
          <p:nvPr>
            <p:ph type="title"/>
          </p:nvPr>
        </p:nvSpPr>
        <p:spPr>
          <a:xfrm>
            <a:off x="533062" y="182407"/>
            <a:ext cx="10325173" cy="831477"/>
          </a:xfrm>
          <a:prstGeom prst="rect">
            <a:avLst/>
          </a:prstGeom>
        </p:spPr>
        <p:txBody>
          <a:bodyPr lIns="216032" tIns="108017" rIns="216032" bIns="108017"/>
          <a:lstStyle>
            <a:lvl1pPr>
              <a:spcAft>
                <a:spcPts val="1599"/>
              </a:spcAft>
              <a:defRPr sz="3442" b="0" i="0" spc="133" baseline="0">
                <a:latin typeface="Impact"/>
                <a:cs typeface="Impact"/>
              </a:defRPr>
            </a:lvl1pPr>
          </a:lstStyle>
          <a:p>
            <a:r>
              <a:rPr lang="en-US"/>
              <a:t>Click to edit Master title style</a:t>
            </a:r>
            <a:endParaRPr lang="fr-FR" dirty="0"/>
          </a:p>
        </p:txBody>
      </p:sp>
      <p:sp>
        <p:nvSpPr>
          <p:cNvPr id="12" name="Slide Number Placeholder 5"/>
          <p:cNvSpPr>
            <a:spLocks noGrp="1"/>
          </p:cNvSpPr>
          <p:nvPr>
            <p:ph type="sldNum" sz="quarter" idx="12"/>
          </p:nvPr>
        </p:nvSpPr>
        <p:spPr>
          <a:xfrm>
            <a:off x="9167065" y="6356304"/>
            <a:ext cx="2844890" cy="365521"/>
          </a:xfrm>
          <a:prstGeom prst="rect">
            <a:avLst/>
          </a:prstGeom>
        </p:spPr>
        <p:txBody>
          <a:bodyPr vert="horz" wrap="square" lIns="192911" tIns="96455" rIns="192911" bIns="96455" numCol="1" anchor="t" anchorCtr="0" compatLnSpc="1">
            <a:prstTxWarp prst="textNoShape">
              <a:avLst/>
            </a:prstTxWarp>
          </a:bodyPr>
          <a:lstStyle>
            <a:lvl1pPr eaLnBrk="1" hangingPunct="1">
              <a:defRPr smtClean="0">
                <a:solidFill>
                  <a:srgbClr val="FFFFFF"/>
                </a:solidFill>
              </a:defRPr>
            </a:lvl1pPr>
          </a:lstStyle>
          <a:p>
            <a:fld id="{2A6B1740-29C2-40B9-9D01-6FEB599D4026}" type="slidenum">
              <a:rPr lang="en-US" smtClean="0"/>
              <a:t>‹#›</a:t>
            </a:fld>
            <a:endParaRPr lang="en-US"/>
          </a:p>
        </p:txBody>
      </p:sp>
      <p:sp>
        <p:nvSpPr>
          <p:cNvPr id="13" name="Footer Placeholder 4"/>
          <p:cNvSpPr>
            <a:spLocks noGrp="1"/>
          </p:cNvSpPr>
          <p:nvPr>
            <p:ph type="ftr" sz="quarter" idx="11"/>
          </p:nvPr>
        </p:nvSpPr>
        <p:spPr>
          <a:xfrm>
            <a:off x="4165219" y="6356304"/>
            <a:ext cx="3861562" cy="365521"/>
          </a:xfrm>
          <a:prstGeom prst="rect">
            <a:avLst/>
          </a:prstGeom>
        </p:spPr>
        <p:txBody>
          <a:bodyPr lIns="192911" tIns="96455" rIns="192911" bIns="96455"/>
          <a:lstStyle>
            <a:lvl1pPr eaLnBrk="1" hangingPunct="1">
              <a:defRPr>
                <a:solidFill>
                  <a:prstClr val="black">
                    <a:tint val="75000"/>
                  </a:prstClr>
                </a:solidFill>
              </a:defRPr>
            </a:lvl1pPr>
          </a:lstStyle>
          <a:p>
            <a:endParaRPr lang="en-US"/>
          </a:p>
        </p:txBody>
      </p:sp>
    </p:spTree>
    <p:extLst>
      <p:ext uri="{BB962C8B-B14F-4D97-AF65-F5344CB8AC3E}">
        <p14:creationId xmlns:p14="http://schemas.microsoft.com/office/powerpoint/2010/main" val="5430370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0B65E872-734C-4F3F-A1A1-E6D3FA9D3511}" type="datetimeFigureOut">
              <a:rPr lang="en-US" smtClean="0"/>
              <a:t>12/11/2024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63C999E-D81C-454A-99D6-3117554FF7B7}" type="slidenum">
              <a:rPr lang="en-US" smtClean="0"/>
              <a:t>‹#›</a:t>
            </a:fld>
            <a:endParaRPr lang="en-US"/>
          </a:p>
        </p:txBody>
      </p:sp>
    </p:spTree>
    <p:extLst>
      <p:ext uri="{BB962C8B-B14F-4D97-AF65-F5344CB8AC3E}">
        <p14:creationId xmlns:p14="http://schemas.microsoft.com/office/powerpoint/2010/main" val="317131744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B65E872-734C-4F3F-A1A1-E6D3FA9D3511}" type="datetimeFigureOut">
              <a:rPr lang="en-US" smtClean="0"/>
              <a:t>12/11/2024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63C999E-D81C-454A-99D6-3117554FF7B7}" type="slidenum">
              <a:rPr lang="en-US" smtClean="0"/>
              <a:t>‹#›</a:t>
            </a:fld>
            <a:endParaRPr lang="en-US"/>
          </a:p>
        </p:txBody>
      </p:sp>
    </p:spTree>
    <p:extLst>
      <p:ext uri="{BB962C8B-B14F-4D97-AF65-F5344CB8AC3E}">
        <p14:creationId xmlns:p14="http://schemas.microsoft.com/office/powerpoint/2010/main" val="27357013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B65E872-734C-4F3F-A1A1-E6D3FA9D3511}" type="datetimeFigureOut">
              <a:rPr lang="en-US" smtClean="0"/>
              <a:t>12/11/2024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63C999E-D81C-454A-99D6-3117554FF7B7}" type="slidenum">
              <a:rPr lang="en-US" smtClean="0"/>
              <a:t>‹#›</a:t>
            </a:fld>
            <a:endParaRPr lang="en-US"/>
          </a:p>
        </p:txBody>
      </p:sp>
    </p:spTree>
    <p:extLst>
      <p:ext uri="{BB962C8B-B14F-4D97-AF65-F5344CB8AC3E}">
        <p14:creationId xmlns:p14="http://schemas.microsoft.com/office/powerpoint/2010/main" val="248001949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0B65E872-734C-4F3F-A1A1-E6D3FA9D3511}" type="datetimeFigureOut">
              <a:rPr lang="en-US" smtClean="0"/>
              <a:t>12/11/2024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63C999E-D81C-454A-99D6-3117554FF7B7}" type="slidenum">
              <a:rPr lang="en-US" smtClean="0"/>
              <a:t>‹#›</a:t>
            </a:fld>
            <a:endParaRPr lang="en-US"/>
          </a:p>
        </p:txBody>
      </p:sp>
    </p:spTree>
    <p:extLst>
      <p:ext uri="{BB962C8B-B14F-4D97-AF65-F5344CB8AC3E}">
        <p14:creationId xmlns:p14="http://schemas.microsoft.com/office/powerpoint/2010/main" val="244758719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0B65E872-734C-4F3F-A1A1-E6D3FA9D3511}" type="datetimeFigureOut">
              <a:rPr lang="en-US" smtClean="0"/>
              <a:t>12/11/2024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63C999E-D81C-454A-99D6-3117554FF7B7}" type="slidenum">
              <a:rPr lang="en-US" smtClean="0"/>
              <a:t>‹#›</a:t>
            </a:fld>
            <a:endParaRPr lang="en-US"/>
          </a:p>
        </p:txBody>
      </p:sp>
    </p:spTree>
    <p:extLst>
      <p:ext uri="{BB962C8B-B14F-4D97-AF65-F5344CB8AC3E}">
        <p14:creationId xmlns:p14="http://schemas.microsoft.com/office/powerpoint/2010/main" val="53983742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slideLayout" Target="../slideLayouts/slideLayout3.xml"/><Relationship Id="rId7" Type="http://schemas.openxmlformats.org/officeDocument/2006/relationships/image" Target="../media/image2.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2.xml"/><Relationship Id="rId13" Type="http://schemas.openxmlformats.org/officeDocument/2006/relationships/theme" Target="../theme/theme2.xml"/><Relationship Id="rId3" Type="http://schemas.openxmlformats.org/officeDocument/2006/relationships/slideLayout" Target="../slideLayouts/slideLayout7.xml"/><Relationship Id="rId7" Type="http://schemas.openxmlformats.org/officeDocument/2006/relationships/slideLayout" Target="../slideLayouts/slideLayout11.xml"/><Relationship Id="rId12" Type="http://schemas.openxmlformats.org/officeDocument/2006/relationships/slideLayout" Target="../slideLayouts/slideLayout16.xml"/><Relationship Id="rId2" Type="http://schemas.openxmlformats.org/officeDocument/2006/relationships/slideLayout" Target="../slideLayouts/slideLayout6.xml"/><Relationship Id="rId1" Type="http://schemas.openxmlformats.org/officeDocument/2006/relationships/slideLayout" Target="../slideLayouts/slideLayout5.xml"/><Relationship Id="rId6" Type="http://schemas.openxmlformats.org/officeDocument/2006/relationships/slideLayout" Target="../slideLayouts/slideLayout10.xml"/><Relationship Id="rId11" Type="http://schemas.openxmlformats.org/officeDocument/2006/relationships/slideLayout" Target="../slideLayouts/slideLayout15.xml"/><Relationship Id="rId5" Type="http://schemas.openxmlformats.org/officeDocument/2006/relationships/slideLayout" Target="../slideLayouts/slideLayout9.xml"/><Relationship Id="rId10" Type="http://schemas.openxmlformats.org/officeDocument/2006/relationships/slideLayout" Target="../slideLayouts/slideLayout14.xml"/><Relationship Id="rId4" Type="http://schemas.openxmlformats.org/officeDocument/2006/relationships/slideLayout" Target="../slideLayouts/slideLayout8.xml"/><Relationship Id="rId9" Type="http://schemas.openxmlformats.org/officeDocument/2006/relationships/slideLayout" Target="../slideLayouts/slideLayout13.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4.xml"/><Relationship Id="rId13" Type="http://schemas.openxmlformats.org/officeDocument/2006/relationships/theme" Target="../theme/theme3.xml"/><Relationship Id="rId3" Type="http://schemas.openxmlformats.org/officeDocument/2006/relationships/slideLayout" Target="../slideLayouts/slideLayout19.xml"/><Relationship Id="rId7" Type="http://schemas.openxmlformats.org/officeDocument/2006/relationships/slideLayout" Target="../slideLayouts/slideLayout23.xml"/><Relationship Id="rId12" Type="http://schemas.openxmlformats.org/officeDocument/2006/relationships/slideLayout" Target="../slideLayouts/slideLayout28.xml"/><Relationship Id="rId2" Type="http://schemas.openxmlformats.org/officeDocument/2006/relationships/slideLayout" Target="../slideLayouts/slideLayout18.xml"/><Relationship Id="rId1" Type="http://schemas.openxmlformats.org/officeDocument/2006/relationships/slideLayout" Target="../slideLayouts/slideLayout17.xml"/><Relationship Id="rId6" Type="http://schemas.openxmlformats.org/officeDocument/2006/relationships/slideLayout" Target="../slideLayouts/slideLayout22.xml"/><Relationship Id="rId11" Type="http://schemas.openxmlformats.org/officeDocument/2006/relationships/slideLayout" Target="../slideLayouts/slideLayout27.xml"/><Relationship Id="rId5" Type="http://schemas.openxmlformats.org/officeDocument/2006/relationships/slideLayout" Target="../slideLayouts/slideLayout21.xml"/><Relationship Id="rId10" Type="http://schemas.openxmlformats.org/officeDocument/2006/relationships/slideLayout" Target="../slideLayouts/slideLayout26.xml"/><Relationship Id="rId4" Type="http://schemas.openxmlformats.org/officeDocument/2006/relationships/slideLayout" Target="../slideLayouts/slideLayout20.xml"/><Relationship Id="rId9" Type="http://schemas.openxmlformats.org/officeDocument/2006/relationships/slideLayout" Target="../slideLayouts/slideLayout25.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6.xml"/><Relationship Id="rId3" Type="http://schemas.openxmlformats.org/officeDocument/2006/relationships/slideLayout" Target="../slideLayouts/slideLayout31.xml"/><Relationship Id="rId7" Type="http://schemas.openxmlformats.org/officeDocument/2006/relationships/slideLayout" Target="../slideLayouts/slideLayout35.xml"/><Relationship Id="rId12" Type="http://schemas.openxmlformats.org/officeDocument/2006/relationships/theme" Target="../theme/theme4.xml"/><Relationship Id="rId2" Type="http://schemas.openxmlformats.org/officeDocument/2006/relationships/slideLayout" Target="../slideLayouts/slideLayout30.xml"/><Relationship Id="rId1" Type="http://schemas.openxmlformats.org/officeDocument/2006/relationships/slideLayout" Target="../slideLayouts/slideLayout29.xml"/><Relationship Id="rId6" Type="http://schemas.openxmlformats.org/officeDocument/2006/relationships/slideLayout" Target="../slideLayouts/slideLayout34.xml"/><Relationship Id="rId11" Type="http://schemas.openxmlformats.org/officeDocument/2006/relationships/slideLayout" Target="../slideLayouts/slideLayout39.xml"/><Relationship Id="rId5" Type="http://schemas.openxmlformats.org/officeDocument/2006/relationships/slideLayout" Target="../slideLayouts/slideLayout33.xml"/><Relationship Id="rId10" Type="http://schemas.openxmlformats.org/officeDocument/2006/relationships/slideLayout" Target="../slideLayouts/slideLayout38.xml"/><Relationship Id="rId4" Type="http://schemas.openxmlformats.org/officeDocument/2006/relationships/slideLayout" Target="../slideLayouts/slideLayout32.xml"/><Relationship Id="rId9" Type="http://schemas.openxmlformats.org/officeDocument/2006/relationships/slideLayout" Target="../slideLayouts/slideLayout37.xml"/></Relationships>
</file>

<file path=ppt/slideMasters/_rels/slideMaster5.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slideLayout" Target="../slideLayouts/slideLayout42.xml"/><Relationship Id="rId7" Type="http://schemas.openxmlformats.org/officeDocument/2006/relationships/image" Target="../media/image2.png"/><Relationship Id="rId2" Type="http://schemas.openxmlformats.org/officeDocument/2006/relationships/slideLayout" Target="../slideLayouts/slideLayout41.xml"/><Relationship Id="rId1" Type="http://schemas.openxmlformats.org/officeDocument/2006/relationships/slideLayout" Target="../slideLayouts/slideLayout40.xml"/><Relationship Id="rId6" Type="http://schemas.openxmlformats.org/officeDocument/2006/relationships/image" Target="../media/image1.png"/><Relationship Id="rId5" Type="http://schemas.openxmlformats.org/officeDocument/2006/relationships/theme" Target="../theme/theme5.xml"/><Relationship Id="rId4" Type="http://schemas.openxmlformats.org/officeDocument/2006/relationships/slideLayout" Target="../slideLayouts/slideLayout43.xml"/></Relationships>
</file>

<file path=ppt/slideMasters/_rels/slideMaster6.xml.rels><?xml version="1.0" encoding="UTF-8" standalone="yes"?>
<Relationships xmlns="http://schemas.openxmlformats.org/package/2006/relationships"><Relationship Id="rId3" Type="http://schemas.openxmlformats.org/officeDocument/2006/relationships/slideLayout" Target="../slideLayouts/slideLayout46.xml"/><Relationship Id="rId7" Type="http://schemas.openxmlformats.org/officeDocument/2006/relationships/image" Target="../media/image3.png"/><Relationship Id="rId2" Type="http://schemas.openxmlformats.org/officeDocument/2006/relationships/slideLayout" Target="../slideLayouts/slideLayout45.xml"/><Relationship Id="rId1" Type="http://schemas.openxmlformats.org/officeDocument/2006/relationships/slideLayout" Target="../slideLayouts/slideLayout44.xml"/><Relationship Id="rId6" Type="http://schemas.openxmlformats.org/officeDocument/2006/relationships/image" Target="../media/image2.png"/><Relationship Id="rId5" Type="http://schemas.openxmlformats.org/officeDocument/2006/relationships/image" Target="../media/image1.png"/><Relationship Id="rId4" Type="http://schemas.openxmlformats.org/officeDocument/2006/relationships/theme" Target="../theme/theme6.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6" name="Rectangle 15"/>
          <p:cNvSpPr/>
          <p:nvPr/>
        </p:nvSpPr>
        <p:spPr>
          <a:xfrm>
            <a:off x="0" y="6040438"/>
            <a:ext cx="12192000" cy="836612"/>
          </a:xfrm>
          <a:prstGeom prst="rect">
            <a:avLst/>
          </a:prstGeom>
          <a:solidFill>
            <a:srgbClr val="26323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sz="1800">
              <a:solidFill>
                <a:prstClr val="white"/>
              </a:solidFill>
            </a:endParaRPr>
          </a:p>
        </p:txBody>
      </p:sp>
      <p:sp>
        <p:nvSpPr>
          <p:cNvPr id="1027" name="Title Placeholder 1"/>
          <p:cNvSpPr>
            <a:spLocks noGrp="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t>Click to edit Master title style</a:t>
            </a:r>
            <a:endParaRPr lang="en-GB"/>
          </a:p>
        </p:txBody>
      </p:sp>
      <p:sp>
        <p:nvSpPr>
          <p:cNvPr id="1028" name="Text Placeholder 2"/>
          <p:cNvSpPr>
            <a:spLocks noGrp="1"/>
          </p:cNvSpPr>
          <p:nvPr>
            <p:ph type="body" idx="1"/>
          </p:nvPr>
        </p:nvSpPr>
        <p:spPr bwMode="auto">
          <a:xfrm>
            <a:off x="609600" y="1600201"/>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fontAlgn="auto">
              <a:spcBef>
                <a:spcPts val="0"/>
              </a:spcBef>
              <a:spcAft>
                <a:spcPts val="0"/>
              </a:spcAft>
              <a:defRPr sz="1200" smtClean="0">
                <a:solidFill>
                  <a:schemeClr val="tx1">
                    <a:tint val="75000"/>
                  </a:schemeClr>
                </a:solidFill>
                <a:latin typeface="+mn-lt"/>
                <a:cs typeface="+mn-cs"/>
              </a:defRPr>
            </a:lvl1pPr>
          </a:lstStyle>
          <a:p>
            <a:fld id="{C6E480A7-32ED-4526-9D66-2E81226B6699}" type="datetimeFigureOut">
              <a:rPr lang="en-US" smtClean="0"/>
              <a:t>12/11/2024</a:t>
            </a:fld>
            <a:endParaRPr lang="en-US"/>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fontAlgn="auto">
              <a:spcBef>
                <a:spcPts val="0"/>
              </a:spcBef>
              <a:spcAft>
                <a:spcPts val="0"/>
              </a:spcAft>
              <a:defRPr sz="1200" dirty="0">
                <a:solidFill>
                  <a:schemeClr val="tx1">
                    <a:tint val="75000"/>
                  </a:schemeClr>
                </a:solidFill>
                <a:latin typeface="+mn-lt"/>
                <a:cs typeface="+mn-cs"/>
              </a:defRPr>
            </a:lvl1pPr>
          </a:lstStyle>
          <a:p>
            <a:endParaRPr lang="en-US"/>
          </a:p>
        </p:txBody>
      </p:sp>
      <p:sp>
        <p:nvSpPr>
          <p:cNvPr id="24" name="Rectangle 23"/>
          <p:cNvSpPr/>
          <p:nvPr/>
        </p:nvSpPr>
        <p:spPr>
          <a:xfrm>
            <a:off x="-31750" y="1412875"/>
            <a:ext cx="12192001" cy="0"/>
          </a:xfrm>
          <a:prstGeom prst="rect">
            <a:avLst/>
          </a:prstGeom>
          <a:solidFill>
            <a:srgbClr val="3366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sz="1800">
              <a:solidFill>
                <a:prstClr val="white"/>
              </a:solidFill>
            </a:endParaRPr>
          </a:p>
        </p:txBody>
      </p:sp>
      <p:sp>
        <p:nvSpPr>
          <p:cNvPr id="6" name="Slide Number Placeholder 5"/>
          <p:cNvSpPr>
            <a:spLocks noGrp="1"/>
          </p:cNvSpPr>
          <p:nvPr>
            <p:ph type="sldNum" sz="quarter" idx="4"/>
          </p:nvPr>
        </p:nvSpPr>
        <p:spPr>
          <a:xfrm>
            <a:off x="9167284" y="6356351"/>
            <a:ext cx="2844800" cy="365125"/>
          </a:xfrm>
          <a:prstGeom prst="rect">
            <a:avLst/>
          </a:prstGeom>
        </p:spPr>
        <p:txBody>
          <a:bodyPr vert="horz" lIns="91440" tIns="45720" rIns="91440" bIns="45720" rtlCol="0" anchor="ctr"/>
          <a:lstStyle>
            <a:lvl1pPr algn="r" fontAlgn="auto">
              <a:spcBef>
                <a:spcPts val="0"/>
              </a:spcBef>
              <a:spcAft>
                <a:spcPts val="0"/>
              </a:spcAft>
              <a:defRPr sz="1200" baseline="0" smtClean="0">
                <a:solidFill>
                  <a:schemeClr val="bg1"/>
                </a:solidFill>
                <a:latin typeface="+mn-lt"/>
                <a:cs typeface="+mn-cs"/>
              </a:defRPr>
            </a:lvl1pPr>
          </a:lstStyle>
          <a:p>
            <a:fld id="{2A6B1740-29C2-40B9-9D01-6FEB599D4026}" type="slidenum">
              <a:rPr lang="en-US" smtClean="0"/>
              <a:t>‹#›</a:t>
            </a:fld>
            <a:endParaRPr lang="en-US"/>
          </a:p>
        </p:txBody>
      </p:sp>
      <p:pic>
        <p:nvPicPr>
          <p:cNvPr id="1033" name="Picture 11"/>
          <p:cNvPicPr>
            <a:picLocks noChangeAspect="1"/>
          </p:cNvPicPr>
          <p:nvPr/>
        </p:nvPicPr>
        <p:blipFill>
          <a:blip r:embed="rId6" cstate="email">
            <a:extLst>
              <a:ext uri="{28A0092B-C50C-407E-A947-70E740481C1C}">
                <a14:useLocalDpi xmlns:a14="http://schemas.microsoft.com/office/drawing/2010/main"/>
              </a:ext>
            </a:extLst>
          </a:blip>
          <a:srcRect/>
          <a:stretch>
            <a:fillRect/>
          </a:stretch>
        </p:blipFill>
        <p:spPr bwMode="auto">
          <a:xfrm>
            <a:off x="9619129" y="6276976"/>
            <a:ext cx="1886609"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4" name="Picture 3" descr="D:\Admin\Logo\WHO-EN-W-H.png"/>
          <p:cNvPicPr>
            <a:picLocks noChangeAspect="1" noChangeArrowheads="1"/>
          </p:cNvPicPr>
          <p:nvPr/>
        </p:nvPicPr>
        <p:blipFill>
          <a:blip r:embed="rId7" cstate="email">
            <a:extLst>
              <a:ext uri="{28A0092B-C50C-407E-A947-70E740481C1C}">
                <a14:useLocalDpi xmlns:a14="http://schemas.microsoft.com/office/drawing/2010/main"/>
              </a:ext>
            </a:extLst>
          </a:blip>
          <a:srcRect/>
          <a:stretch>
            <a:fillRect/>
          </a:stretch>
        </p:blipFill>
        <p:spPr bwMode="auto">
          <a:xfrm>
            <a:off x="719667" y="6272214"/>
            <a:ext cx="1763557" cy="471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11"/>
          <p:cNvPicPr>
            <a:picLocks noChangeAspect="1"/>
          </p:cNvPicPr>
          <p:nvPr/>
        </p:nvPicPr>
        <p:blipFill rotWithShape="1">
          <a:blip r:embed="rId8" cstate="email">
            <a:extLst>
              <a:ext uri="{28A0092B-C50C-407E-A947-70E740481C1C}">
                <a14:useLocalDpi xmlns:a14="http://schemas.microsoft.com/office/drawing/2010/main"/>
              </a:ext>
            </a:extLst>
          </a:blip>
          <a:srcRect/>
          <a:stretch/>
        </p:blipFill>
        <p:spPr>
          <a:xfrm>
            <a:off x="5047129" y="6185835"/>
            <a:ext cx="1999130" cy="595312"/>
          </a:xfrm>
          <a:prstGeom prst="rect">
            <a:avLst/>
          </a:prstGeom>
        </p:spPr>
      </p:pic>
    </p:spTree>
    <p:extLst>
      <p:ext uri="{BB962C8B-B14F-4D97-AF65-F5344CB8AC3E}">
        <p14:creationId xmlns:p14="http://schemas.microsoft.com/office/powerpoint/2010/main" val="421879503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Lst>
  <p:txStyles>
    <p:title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Calibri" pitchFamily="34" charset="0"/>
        </a:defRPr>
      </a:lvl2pPr>
      <a:lvl3pPr algn="ctr" rtl="0" eaLnBrk="1" fontAlgn="base" hangingPunct="1">
        <a:spcBef>
          <a:spcPct val="0"/>
        </a:spcBef>
        <a:spcAft>
          <a:spcPct val="0"/>
        </a:spcAft>
        <a:defRPr sz="4400">
          <a:solidFill>
            <a:schemeClr val="tx1"/>
          </a:solidFill>
          <a:latin typeface="Calibri" pitchFamily="34" charset="0"/>
        </a:defRPr>
      </a:lvl3pPr>
      <a:lvl4pPr algn="ctr" rtl="0" eaLnBrk="1" fontAlgn="base" hangingPunct="1">
        <a:spcBef>
          <a:spcPct val="0"/>
        </a:spcBef>
        <a:spcAft>
          <a:spcPct val="0"/>
        </a:spcAft>
        <a:defRPr sz="4400">
          <a:solidFill>
            <a:schemeClr val="tx1"/>
          </a:solidFill>
          <a:latin typeface="Calibri" pitchFamily="34" charset="0"/>
        </a:defRPr>
      </a:lvl4pPr>
      <a:lvl5pPr algn="ctr" rtl="0" eaLnBrk="1" fontAlgn="base" hangingPunct="1">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rtl="0" eaLnBrk="1" fontAlgn="base" hangingPunct="1">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B65E872-734C-4F3F-A1A1-E6D3FA9D3511}" type="datetimeFigureOut">
              <a:rPr lang="en-US" smtClean="0"/>
              <a:t>12/11/2024</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63C999E-D81C-454A-99D6-3117554FF7B7}" type="slidenum">
              <a:rPr lang="en-US" smtClean="0"/>
              <a:t>‹#›</a:t>
            </a:fld>
            <a:endParaRPr lang="en-US"/>
          </a:p>
        </p:txBody>
      </p:sp>
    </p:spTree>
    <p:extLst>
      <p:ext uri="{BB962C8B-B14F-4D97-AF65-F5344CB8AC3E}">
        <p14:creationId xmlns:p14="http://schemas.microsoft.com/office/powerpoint/2010/main" val="513282958"/>
      </p:ext>
    </p:extLst>
  </p:cSld>
  <p:clrMap bg1="lt1" tx1="dk1" bg2="lt2" tx2="dk2" accent1="accent1" accent2="accent2" accent3="accent3" accent4="accent4" accent5="accent5" accent6="accent6" hlink="hlink" folHlink="folHlink"/>
  <p:sldLayoutIdLst>
    <p:sldLayoutId id="2147483666" r:id="rId1"/>
    <p:sldLayoutId id="2147483667" r:id="rId2"/>
    <p:sldLayoutId id="2147483668" r:id="rId3"/>
    <p:sldLayoutId id="2147483669" r:id="rId4"/>
    <p:sldLayoutId id="2147483670" r:id="rId5"/>
    <p:sldLayoutId id="2147483671" r:id="rId6"/>
    <p:sldLayoutId id="2147483672" r:id="rId7"/>
    <p:sldLayoutId id="2147483673" r:id="rId8"/>
    <p:sldLayoutId id="2147483674" r:id="rId9"/>
    <p:sldLayoutId id="2147483675" r:id="rId10"/>
    <p:sldLayoutId id="2147483676" r:id="rId11"/>
    <p:sldLayoutId id="2147483677"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B65E872-734C-4F3F-A1A1-E6D3FA9D3511}" type="datetimeFigureOut">
              <a:rPr lang="en-US" smtClean="0"/>
              <a:t>12/11/2024</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63C999E-D81C-454A-99D6-3117554FF7B7}" type="slidenum">
              <a:rPr lang="en-US" smtClean="0"/>
              <a:t>‹#›</a:t>
            </a:fld>
            <a:endParaRPr lang="en-US"/>
          </a:p>
        </p:txBody>
      </p:sp>
    </p:spTree>
    <p:extLst>
      <p:ext uri="{BB962C8B-B14F-4D97-AF65-F5344CB8AC3E}">
        <p14:creationId xmlns:p14="http://schemas.microsoft.com/office/powerpoint/2010/main" val="1033025256"/>
      </p:ext>
    </p:extLst>
  </p:cSld>
  <p:clrMap bg1="lt1" tx1="dk1" bg2="lt2" tx2="dk2" accent1="accent1" accent2="accent2" accent3="accent3" accent4="accent4" accent5="accent5" accent6="accent6" hlink="hlink" folHlink="folHlink"/>
  <p:sldLayoutIdLst>
    <p:sldLayoutId id="2147483679" r:id="rId1"/>
    <p:sldLayoutId id="2147483680" r:id="rId2"/>
    <p:sldLayoutId id="2147483681" r:id="rId3"/>
    <p:sldLayoutId id="2147483682" r:id="rId4"/>
    <p:sldLayoutId id="2147483683" r:id="rId5"/>
    <p:sldLayoutId id="2147483684" r:id="rId6"/>
    <p:sldLayoutId id="2147483685" r:id="rId7"/>
    <p:sldLayoutId id="2147483686" r:id="rId8"/>
    <p:sldLayoutId id="2147483687" r:id="rId9"/>
    <p:sldLayoutId id="2147483688" r:id="rId10"/>
    <p:sldLayoutId id="2147483689" r:id="rId11"/>
    <p:sldLayoutId id="214748369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A8BCC41-727A-4443-B46C-5562FBD16879}" type="datetimeFigureOut">
              <a:rPr lang="en-US" smtClean="0"/>
              <a:t>12/11/2024</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A13B4AE-A927-4DDA-B57B-C7C9691C7D1F}" type="slidenum">
              <a:rPr lang="en-US" smtClean="0"/>
              <a:t>‹#›</a:t>
            </a:fld>
            <a:endParaRPr lang="en-US" dirty="0"/>
          </a:p>
        </p:txBody>
      </p:sp>
    </p:spTree>
    <p:extLst>
      <p:ext uri="{BB962C8B-B14F-4D97-AF65-F5344CB8AC3E}">
        <p14:creationId xmlns:p14="http://schemas.microsoft.com/office/powerpoint/2010/main" val="2494874220"/>
      </p:ext>
    </p:extLst>
  </p:cSld>
  <p:clrMap bg1="lt1" tx1="dk1" bg2="lt2" tx2="dk2" accent1="accent1" accent2="accent2" accent3="accent3" accent4="accent4" accent5="accent5" accent6="accent6" hlink="hlink" folHlink="folHlink"/>
  <p:sldLayoutIdLst>
    <p:sldLayoutId id="2147483692" r:id="rId1"/>
    <p:sldLayoutId id="2147483693" r:id="rId2"/>
    <p:sldLayoutId id="2147483694" r:id="rId3"/>
    <p:sldLayoutId id="2147483695" r:id="rId4"/>
    <p:sldLayoutId id="2147483696" r:id="rId5"/>
    <p:sldLayoutId id="2147483697" r:id="rId6"/>
    <p:sldLayoutId id="2147483698" r:id="rId7"/>
    <p:sldLayoutId id="2147483699" r:id="rId8"/>
    <p:sldLayoutId id="2147483700" r:id="rId9"/>
    <p:sldLayoutId id="2147483701" r:id="rId10"/>
    <p:sldLayoutId id="2147483702"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6" name="Rectangle 15"/>
          <p:cNvSpPr/>
          <p:nvPr/>
        </p:nvSpPr>
        <p:spPr>
          <a:xfrm>
            <a:off x="0" y="6040438"/>
            <a:ext cx="12192000" cy="836612"/>
          </a:xfrm>
          <a:prstGeom prst="rect">
            <a:avLst/>
          </a:prstGeom>
          <a:solidFill>
            <a:srgbClr val="26323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sz="1800">
              <a:solidFill>
                <a:prstClr val="white"/>
              </a:solidFill>
            </a:endParaRPr>
          </a:p>
        </p:txBody>
      </p:sp>
      <p:sp>
        <p:nvSpPr>
          <p:cNvPr id="1027" name="Title Placeholder 1"/>
          <p:cNvSpPr>
            <a:spLocks noGrp="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t>Click to edit Master title style</a:t>
            </a:r>
            <a:endParaRPr lang="en-GB"/>
          </a:p>
        </p:txBody>
      </p:sp>
      <p:sp>
        <p:nvSpPr>
          <p:cNvPr id="1028" name="Text Placeholder 2"/>
          <p:cNvSpPr>
            <a:spLocks noGrp="1"/>
          </p:cNvSpPr>
          <p:nvPr>
            <p:ph type="body" idx="1"/>
          </p:nvPr>
        </p:nvSpPr>
        <p:spPr bwMode="auto">
          <a:xfrm>
            <a:off x="609600" y="1600201"/>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fontAlgn="auto">
              <a:spcBef>
                <a:spcPts val="0"/>
              </a:spcBef>
              <a:spcAft>
                <a:spcPts val="0"/>
              </a:spcAft>
              <a:defRPr sz="1200" smtClean="0">
                <a:solidFill>
                  <a:schemeClr val="tx1">
                    <a:tint val="75000"/>
                  </a:schemeClr>
                </a:solidFill>
                <a:latin typeface="+mn-lt"/>
                <a:cs typeface="+mn-cs"/>
              </a:defRPr>
            </a:lvl1pPr>
          </a:lstStyle>
          <a:p>
            <a:pPr>
              <a:defRPr/>
            </a:pPr>
            <a:fld id="{8CE7E3C6-8B07-4DAC-8889-8EFBFA7B9351}" type="datetime1">
              <a:rPr lang="en-US" smtClean="0">
                <a:solidFill>
                  <a:prstClr val="black">
                    <a:tint val="75000"/>
                  </a:prstClr>
                </a:solidFill>
              </a:rPr>
              <a:t>12/11/2024</a:t>
            </a:fld>
            <a:endParaRPr lang="en-GB">
              <a:solidFill>
                <a:prstClr val="black">
                  <a:tint val="75000"/>
                </a:prstClr>
              </a:solidFill>
            </a:endParaRPr>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fontAlgn="auto">
              <a:spcBef>
                <a:spcPts val="0"/>
              </a:spcBef>
              <a:spcAft>
                <a:spcPts val="0"/>
              </a:spcAft>
              <a:defRPr sz="1200" dirty="0">
                <a:solidFill>
                  <a:schemeClr val="tx1">
                    <a:tint val="75000"/>
                  </a:schemeClr>
                </a:solidFill>
                <a:latin typeface="+mn-lt"/>
                <a:cs typeface="+mn-cs"/>
              </a:defRPr>
            </a:lvl1pPr>
          </a:lstStyle>
          <a:p>
            <a:pPr>
              <a:defRPr/>
            </a:pPr>
            <a:endParaRPr lang="en-GB">
              <a:solidFill>
                <a:prstClr val="black">
                  <a:tint val="75000"/>
                </a:prstClr>
              </a:solidFill>
            </a:endParaRPr>
          </a:p>
        </p:txBody>
      </p:sp>
      <p:sp>
        <p:nvSpPr>
          <p:cNvPr id="24" name="Rectangle 23"/>
          <p:cNvSpPr/>
          <p:nvPr/>
        </p:nvSpPr>
        <p:spPr>
          <a:xfrm>
            <a:off x="-31750" y="1412875"/>
            <a:ext cx="12192001" cy="0"/>
          </a:xfrm>
          <a:prstGeom prst="rect">
            <a:avLst/>
          </a:prstGeom>
          <a:solidFill>
            <a:srgbClr val="3366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sz="1800">
              <a:solidFill>
                <a:prstClr val="white"/>
              </a:solidFill>
            </a:endParaRPr>
          </a:p>
        </p:txBody>
      </p:sp>
      <p:sp>
        <p:nvSpPr>
          <p:cNvPr id="6" name="Slide Number Placeholder 5"/>
          <p:cNvSpPr>
            <a:spLocks noGrp="1"/>
          </p:cNvSpPr>
          <p:nvPr>
            <p:ph type="sldNum" sz="quarter" idx="4"/>
          </p:nvPr>
        </p:nvSpPr>
        <p:spPr>
          <a:xfrm>
            <a:off x="9167284" y="6356351"/>
            <a:ext cx="2844800" cy="365125"/>
          </a:xfrm>
          <a:prstGeom prst="rect">
            <a:avLst/>
          </a:prstGeom>
        </p:spPr>
        <p:txBody>
          <a:bodyPr vert="horz" lIns="91440" tIns="45720" rIns="91440" bIns="45720" rtlCol="0" anchor="ctr"/>
          <a:lstStyle>
            <a:lvl1pPr algn="r" fontAlgn="auto">
              <a:spcBef>
                <a:spcPts val="0"/>
              </a:spcBef>
              <a:spcAft>
                <a:spcPts val="0"/>
              </a:spcAft>
              <a:defRPr sz="1200" baseline="0" smtClean="0">
                <a:solidFill>
                  <a:schemeClr val="bg1"/>
                </a:solidFill>
                <a:latin typeface="+mn-lt"/>
                <a:cs typeface="+mn-cs"/>
              </a:defRPr>
            </a:lvl1pPr>
          </a:lstStyle>
          <a:p>
            <a:pPr>
              <a:defRPr/>
            </a:pPr>
            <a:fld id="{402BE56B-010E-4616-ABA9-1B499FE467B2}" type="slidenum">
              <a:rPr lang="en-GB">
                <a:solidFill>
                  <a:prstClr val="white"/>
                </a:solidFill>
              </a:rPr>
              <a:pPr>
                <a:defRPr/>
              </a:pPr>
              <a:t>‹#›</a:t>
            </a:fld>
            <a:endParaRPr lang="en-GB">
              <a:solidFill>
                <a:prstClr val="white"/>
              </a:solidFill>
            </a:endParaRPr>
          </a:p>
        </p:txBody>
      </p:sp>
      <p:pic>
        <p:nvPicPr>
          <p:cNvPr id="1033" name="Picture 11"/>
          <p:cNvPicPr>
            <a:picLocks noChangeAspect="1"/>
          </p:cNvPicPr>
          <p:nvPr/>
        </p:nvPicPr>
        <p:blipFill>
          <a:blip r:embed="rId6" cstate="email">
            <a:extLst>
              <a:ext uri="{28A0092B-C50C-407E-A947-70E740481C1C}">
                <a14:useLocalDpi xmlns:a14="http://schemas.microsoft.com/office/drawing/2010/main"/>
              </a:ext>
            </a:extLst>
          </a:blip>
          <a:srcRect/>
          <a:stretch>
            <a:fillRect/>
          </a:stretch>
        </p:blipFill>
        <p:spPr bwMode="auto">
          <a:xfrm>
            <a:off x="9619129" y="6276976"/>
            <a:ext cx="1886609"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4" name="Picture 3" descr="D:\Admin\Logo\WHO-EN-W-H.png"/>
          <p:cNvPicPr>
            <a:picLocks noChangeAspect="1" noChangeArrowheads="1"/>
          </p:cNvPicPr>
          <p:nvPr/>
        </p:nvPicPr>
        <p:blipFill>
          <a:blip r:embed="rId7" cstate="email">
            <a:extLst>
              <a:ext uri="{28A0092B-C50C-407E-A947-70E740481C1C}">
                <a14:useLocalDpi xmlns:a14="http://schemas.microsoft.com/office/drawing/2010/main"/>
              </a:ext>
            </a:extLst>
          </a:blip>
          <a:srcRect/>
          <a:stretch>
            <a:fillRect/>
          </a:stretch>
        </p:blipFill>
        <p:spPr bwMode="auto">
          <a:xfrm>
            <a:off x="719667" y="6272214"/>
            <a:ext cx="1763557" cy="471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11"/>
          <p:cNvPicPr>
            <a:picLocks noChangeAspect="1"/>
          </p:cNvPicPr>
          <p:nvPr userDrawn="1"/>
        </p:nvPicPr>
        <p:blipFill rotWithShape="1">
          <a:blip r:embed="rId8" cstate="email">
            <a:extLst>
              <a:ext uri="{28A0092B-C50C-407E-A947-70E740481C1C}">
                <a14:useLocalDpi xmlns:a14="http://schemas.microsoft.com/office/drawing/2010/main"/>
              </a:ext>
            </a:extLst>
          </a:blip>
          <a:srcRect/>
          <a:stretch/>
        </p:blipFill>
        <p:spPr>
          <a:xfrm>
            <a:off x="5047129" y="6185835"/>
            <a:ext cx="1999130" cy="595312"/>
          </a:xfrm>
          <a:prstGeom prst="rect">
            <a:avLst/>
          </a:prstGeom>
        </p:spPr>
      </p:pic>
    </p:spTree>
    <p:extLst>
      <p:ext uri="{BB962C8B-B14F-4D97-AF65-F5344CB8AC3E}">
        <p14:creationId xmlns:p14="http://schemas.microsoft.com/office/powerpoint/2010/main" val="1804762281"/>
      </p:ext>
    </p:extLst>
  </p:cSld>
  <p:clrMap bg1="lt1" tx1="dk1" bg2="lt2" tx2="dk2" accent1="accent1" accent2="accent2" accent3="accent3" accent4="accent4" accent5="accent5" accent6="accent6" hlink="hlink" folHlink="folHlink"/>
  <p:sldLayoutIdLst>
    <p:sldLayoutId id="2147483707" r:id="rId1"/>
    <p:sldLayoutId id="2147483708" r:id="rId2"/>
    <p:sldLayoutId id="2147483709" r:id="rId3"/>
    <p:sldLayoutId id="2147483710" r:id="rId4"/>
  </p:sldLayoutIdLst>
  <p:hf hdr="0" ftr="0" dt="0"/>
  <p:txStyles>
    <p:title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itchFamily="34" charset="0"/>
        </a:defRPr>
      </a:lvl2pPr>
      <a:lvl3pPr algn="ctr" rtl="0" fontAlgn="base">
        <a:spcBef>
          <a:spcPct val="0"/>
        </a:spcBef>
        <a:spcAft>
          <a:spcPct val="0"/>
        </a:spcAft>
        <a:defRPr sz="4400">
          <a:solidFill>
            <a:schemeClr val="tx1"/>
          </a:solidFill>
          <a:latin typeface="Calibri" pitchFamily="34" charset="0"/>
        </a:defRPr>
      </a:lvl3pPr>
      <a:lvl4pPr algn="ctr" rtl="0" fontAlgn="base">
        <a:spcBef>
          <a:spcPct val="0"/>
        </a:spcBef>
        <a:spcAft>
          <a:spcPct val="0"/>
        </a:spcAft>
        <a:defRPr sz="4400">
          <a:solidFill>
            <a:schemeClr val="tx1"/>
          </a:solidFill>
          <a:latin typeface="Calibri" pitchFamily="34" charset="0"/>
        </a:defRPr>
      </a:lvl4pPr>
      <a:lvl5pPr algn="ctr" rtl="0" fontAlgn="base">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fontAlgn="base">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6" name="Rectangle 15"/>
          <p:cNvSpPr/>
          <p:nvPr/>
        </p:nvSpPr>
        <p:spPr>
          <a:xfrm>
            <a:off x="0" y="6040438"/>
            <a:ext cx="12192000" cy="836612"/>
          </a:xfrm>
          <a:prstGeom prst="rect">
            <a:avLst/>
          </a:prstGeom>
          <a:solidFill>
            <a:srgbClr val="26323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sz="1800">
              <a:solidFill>
                <a:prstClr val="white"/>
              </a:solidFill>
            </a:endParaRPr>
          </a:p>
        </p:txBody>
      </p:sp>
      <p:sp>
        <p:nvSpPr>
          <p:cNvPr id="1027" name="Title Placeholder 1"/>
          <p:cNvSpPr>
            <a:spLocks noGrp="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t>Click to edit Master title style</a:t>
            </a:r>
            <a:endParaRPr lang="en-GB"/>
          </a:p>
        </p:txBody>
      </p:sp>
      <p:sp>
        <p:nvSpPr>
          <p:cNvPr id="1028" name="Text Placeholder 2"/>
          <p:cNvSpPr>
            <a:spLocks noGrp="1"/>
          </p:cNvSpPr>
          <p:nvPr>
            <p:ph type="body" idx="1"/>
          </p:nvPr>
        </p:nvSpPr>
        <p:spPr bwMode="auto">
          <a:xfrm>
            <a:off x="609600" y="1600201"/>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fontAlgn="auto">
              <a:spcBef>
                <a:spcPts val="0"/>
              </a:spcBef>
              <a:spcAft>
                <a:spcPts val="0"/>
              </a:spcAft>
              <a:defRPr sz="1200" smtClean="0">
                <a:solidFill>
                  <a:schemeClr val="tx1">
                    <a:tint val="75000"/>
                  </a:schemeClr>
                </a:solidFill>
                <a:latin typeface="+mn-lt"/>
                <a:cs typeface="+mn-cs"/>
              </a:defRPr>
            </a:lvl1pPr>
          </a:lstStyle>
          <a:p>
            <a:fld id="{C6E480A7-32ED-4526-9D66-2E81226B6699}" type="datetimeFigureOut">
              <a:rPr lang="en-US" smtClean="0"/>
              <a:t>12/11/2024</a:t>
            </a:fld>
            <a:endParaRPr lang="en-US"/>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fontAlgn="auto">
              <a:spcBef>
                <a:spcPts val="0"/>
              </a:spcBef>
              <a:spcAft>
                <a:spcPts val="0"/>
              </a:spcAft>
              <a:defRPr sz="1200" dirty="0">
                <a:solidFill>
                  <a:schemeClr val="tx1">
                    <a:tint val="75000"/>
                  </a:schemeClr>
                </a:solidFill>
                <a:latin typeface="+mn-lt"/>
                <a:cs typeface="+mn-cs"/>
              </a:defRPr>
            </a:lvl1pPr>
          </a:lstStyle>
          <a:p>
            <a:endParaRPr lang="en-US"/>
          </a:p>
        </p:txBody>
      </p:sp>
      <p:sp>
        <p:nvSpPr>
          <p:cNvPr id="24" name="Rectangle 23"/>
          <p:cNvSpPr/>
          <p:nvPr/>
        </p:nvSpPr>
        <p:spPr>
          <a:xfrm>
            <a:off x="-31750" y="1412875"/>
            <a:ext cx="12192001" cy="0"/>
          </a:xfrm>
          <a:prstGeom prst="rect">
            <a:avLst/>
          </a:prstGeom>
          <a:solidFill>
            <a:srgbClr val="3366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sz="1800">
              <a:solidFill>
                <a:prstClr val="white"/>
              </a:solidFill>
            </a:endParaRPr>
          </a:p>
        </p:txBody>
      </p:sp>
      <p:sp>
        <p:nvSpPr>
          <p:cNvPr id="6" name="Slide Number Placeholder 5"/>
          <p:cNvSpPr>
            <a:spLocks noGrp="1"/>
          </p:cNvSpPr>
          <p:nvPr>
            <p:ph type="sldNum" sz="quarter" idx="4"/>
          </p:nvPr>
        </p:nvSpPr>
        <p:spPr>
          <a:xfrm>
            <a:off x="9167284" y="6356351"/>
            <a:ext cx="2844800" cy="365125"/>
          </a:xfrm>
          <a:prstGeom prst="rect">
            <a:avLst/>
          </a:prstGeom>
        </p:spPr>
        <p:txBody>
          <a:bodyPr vert="horz" lIns="91440" tIns="45720" rIns="91440" bIns="45720" rtlCol="0" anchor="ctr"/>
          <a:lstStyle>
            <a:lvl1pPr algn="r" fontAlgn="auto">
              <a:spcBef>
                <a:spcPts val="0"/>
              </a:spcBef>
              <a:spcAft>
                <a:spcPts val="0"/>
              </a:spcAft>
              <a:defRPr sz="1200" baseline="0" smtClean="0">
                <a:solidFill>
                  <a:schemeClr val="bg1"/>
                </a:solidFill>
                <a:latin typeface="+mn-lt"/>
                <a:cs typeface="+mn-cs"/>
              </a:defRPr>
            </a:lvl1pPr>
          </a:lstStyle>
          <a:p>
            <a:fld id="{2A6B1740-29C2-40B9-9D01-6FEB599D4026}" type="slidenum">
              <a:rPr lang="en-US" smtClean="0"/>
              <a:t>‹#›</a:t>
            </a:fld>
            <a:endParaRPr lang="en-US"/>
          </a:p>
        </p:txBody>
      </p:sp>
      <p:pic>
        <p:nvPicPr>
          <p:cNvPr id="1033" name="Picture 11"/>
          <p:cNvPicPr>
            <a:picLocks noChangeAspect="1"/>
          </p:cNvPicPr>
          <p:nvPr/>
        </p:nvPicPr>
        <p:blipFill>
          <a:blip r:embed="rId5" cstate="email">
            <a:extLst>
              <a:ext uri="{28A0092B-C50C-407E-A947-70E740481C1C}">
                <a14:useLocalDpi xmlns:a14="http://schemas.microsoft.com/office/drawing/2010/main"/>
              </a:ext>
            </a:extLst>
          </a:blip>
          <a:srcRect/>
          <a:stretch>
            <a:fillRect/>
          </a:stretch>
        </p:blipFill>
        <p:spPr bwMode="auto">
          <a:xfrm>
            <a:off x="9619129" y="6276976"/>
            <a:ext cx="1886609"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4" name="Picture 3" descr="D:\Admin\Logo\WHO-EN-W-H.png"/>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719667" y="6272214"/>
            <a:ext cx="1763557" cy="471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11"/>
          <p:cNvPicPr>
            <a:picLocks noChangeAspect="1"/>
          </p:cNvPicPr>
          <p:nvPr/>
        </p:nvPicPr>
        <p:blipFill rotWithShape="1">
          <a:blip r:embed="rId7" cstate="email">
            <a:extLst>
              <a:ext uri="{28A0092B-C50C-407E-A947-70E740481C1C}">
                <a14:useLocalDpi xmlns:a14="http://schemas.microsoft.com/office/drawing/2010/main"/>
              </a:ext>
            </a:extLst>
          </a:blip>
          <a:srcRect/>
          <a:stretch/>
        </p:blipFill>
        <p:spPr>
          <a:xfrm>
            <a:off x="5047129" y="6185835"/>
            <a:ext cx="1999130" cy="595312"/>
          </a:xfrm>
          <a:prstGeom prst="rect">
            <a:avLst/>
          </a:prstGeom>
        </p:spPr>
      </p:pic>
    </p:spTree>
    <p:extLst>
      <p:ext uri="{BB962C8B-B14F-4D97-AF65-F5344CB8AC3E}">
        <p14:creationId xmlns:p14="http://schemas.microsoft.com/office/powerpoint/2010/main" val="2085597209"/>
      </p:ext>
    </p:extLst>
  </p:cSld>
  <p:clrMap bg1="lt1" tx1="dk1" bg2="lt2" tx2="dk2" accent1="accent1" accent2="accent2" accent3="accent3" accent4="accent4" accent5="accent5" accent6="accent6" hlink="hlink" folHlink="folHlink"/>
  <p:sldLayoutIdLst>
    <p:sldLayoutId id="2147483712" r:id="rId1"/>
    <p:sldLayoutId id="2147483714" r:id="rId2"/>
    <p:sldLayoutId id="2147483715" r:id="rId3"/>
  </p:sldLayoutIdLst>
  <p:txStyles>
    <p:title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Calibri" pitchFamily="34" charset="0"/>
        </a:defRPr>
      </a:lvl2pPr>
      <a:lvl3pPr algn="ctr" rtl="0" eaLnBrk="1" fontAlgn="base" hangingPunct="1">
        <a:spcBef>
          <a:spcPct val="0"/>
        </a:spcBef>
        <a:spcAft>
          <a:spcPct val="0"/>
        </a:spcAft>
        <a:defRPr sz="4400">
          <a:solidFill>
            <a:schemeClr val="tx1"/>
          </a:solidFill>
          <a:latin typeface="Calibri" pitchFamily="34" charset="0"/>
        </a:defRPr>
      </a:lvl3pPr>
      <a:lvl4pPr algn="ctr" rtl="0" eaLnBrk="1" fontAlgn="base" hangingPunct="1">
        <a:spcBef>
          <a:spcPct val="0"/>
        </a:spcBef>
        <a:spcAft>
          <a:spcPct val="0"/>
        </a:spcAft>
        <a:defRPr sz="4400">
          <a:solidFill>
            <a:schemeClr val="tx1"/>
          </a:solidFill>
          <a:latin typeface="Calibri" pitchFamily="34" charset="0"/>
        </a:defRPr>
      </a:lvl4pPr>
      <a:lvl5pPr algn="ctr" rtl="0" eaLnBrk="1" fontAlgn="base" hangingPunct="1">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rtl="0" eaLnBrk="1" fontAlgn="base" hangingPunct="1">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jpeg"/><Relationship Id="rId3" Type="http://schemas.openxmlformats.org/officeDocument/2006/relationships/image" Target="../media/image4.png"/><Relationship Id="rId7" Type="http://schemas.openxmlformats.org/officeDocument/2006/relationships/hyperlink" Target="https://sdg6data.org/" TargetMode="External"/><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hyperlink" Target="https://washdata.org/" TargetMode="External"/><Relationship Id="rId5" Type="http://schemas.openxmlformats.org/officeDocument/2006/relationships/hyperlink" Target="mailto:johnstonr@who.int" TargetMode="External"/><Relationship Id="rId10" Type="http://schemas.openxmlformats.org/officeDocument/2006/relationships/image" Target="../media/image8.png"/><Relationship Id="rId4" Type="http://schemas.openxmlformats.org/officeDocument/2006/relationships/image" Target="../media/image5.png"/><Relationship Id="rId9" Type="http://schemas.openxmlformats.org/officeDocument/2006/relationships/image" Target="../media/image7.jpeg"/></Relationships>
</file>

<file path=ppt/slides/_rels/slide10.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image" Target="../media/image17.png"/><Relationship Id="rId7" Type="http://schemas.openxmlformats.org/officeDocument/2006/relationships/image" Target="../media/image22.pn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21.png"/><Relationship Id="rId11" Type="http://schemas.openxmlformats.org/officeDocument/2006/relationships/image" Target="../media/image26.png"/><Relationship Id="rId5" Type="http://schemas.openxmlformats.org/officeDocument/2006/relationships/image" Target="../media/image20.png"/><Relationship Id="rId10" Type="http://schemas.openxmlformats.org/officeDocument/2006/relationships/image" Target="../media/image25.png"/><Relationship Id="rId4" Type="http://schemas.openxmlformats.org/officeDocument/2006/relationships/image" Target="../media/image19.png"/><Relationship Id="rId9" Type="http://schemas.openxmlformats.org/officeDocument/2006/relationships/image" Target="../media/image24.png"/></Relationships>
</file>

<file path=ppt/slides/_rels/slide11.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35.png"/></Relationships>
</file>

<file path=ppt/slides/_rels/slide19.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hyperlink" Target="https://washdata.org/data/healthcare#!/dashboard/6382" TargetMode="External"/></Relationships>
</file>

<file path=ppt/slides/_rels/slide21.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39.png"/></Relationships>
</file>

<file path=ppt/slides/_rels/slide22.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41.png"/></Relationships>
</file>

<file path=ppt/slides/_rels/slide24.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hyperlink" Target="https://washdata.org/data/healthcare#!/dashboard/6383" TargetMode="External"/></Relationships>
</file>

<file path=ppt/slides/_rels/slide26.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24.xml"/><Relationship Id="rId1" Type="http://schemas.openxmlformats.org/officeDocument/2006/relationships/slideLayout" Target="../slideLayouts/slideLayout2.xml"/><Relationship Id="rId4" Type="http://schemas.openxmlformats.org/officeDocument/2006/relationships/image" Target="../media/image45.png"/></Relationships>
</file>

<file path=ppt/slides/_rels/slide27.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26.xml"/><Relationship Id="rId1" Type="http://schemas.openxmlformats.org/officeDocument/2006/relationships/slideLayout" Target="../slideLayouts/slideLayout2.xml"/><Relationship Id="rId4" Type="http://schemas.openxmlformats.org/officeDocument/2006/relationships/hyperlink" Target="https://washdata.org/data/healthcare#!/dashboard/6384" TargetMode="Externa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27.xml"/><Relationship Id="rId1" Type="http://schemas.openxmlformats.org/officeDocument/2006/relationships/slideLayout" Target="../slideLayouts/slideLayout2.xml"/><Relationship Id="rId4" Type="http://schemas.openxmlformats.org/officeDocument/2006/relationships/image" Target="../media/image50.png"/></Relationships>
</file>

<file path=ppt/slides/_rels/slide31.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notesSlide" Target="../notesSlides/notesSlide31.xml"/><Relationship Id="rId1" Type="http://schemas.openxmlformats.org/officeDocument/2006/relationships/slideLayout" Target="../slideLayouts/slideLayout2.xml"/><Relationship Id="rId4" Type="http://schemas.openxmlformats.org/officeDocument/2006/relationships/image" Target="../media/image55.png"/></Relationships>
</file>

<file path=ppt/slides/_rels/slide35.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notesSlide" Target="../notesSlides/notesSlide32.xml"/><Relationship Id="rId1" Type="http://schemas.openxmlformats.org/officeDocument/2006/relationships/slideLayout" Target="../slideLayouts/slideLayout2.xml"/><Relationship Id="rId4" Type="http://schemas.openxmlformats.org/officeDocument/2006/relationships/hyperlink" Target="https://washdata.org/data/healthcare#!/dashboard/6385" TargetMode="External"/></Relationships>
</file>

<file path=ppt/slides/_rels/slide36.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8" Type="http://schemas.openxmlformats.org/officeDocument/2006/relationships/image" Target="../media/image60.png"/><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notesSlide" Target="../notesSlides/notesSlide35.xml"/><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59.jpeg"/><Relationship Id="rId4" Type="http://schemas.openxmlformats.org/officeDocument/2006/relationships/image" Target="../media/image6.jpeg"/></Relationships>
</file>

<file path=ppt/slides/_rels/slide39.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18.png"/><Relationship Id="rId4" Type="http://schemas.openxmlformats.org/officeDocument/2006/relationships/image" Target="../media/image1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3E9965-5AA2-464E-ABB0-0C3755633F48}"/>
              </a:ext>
            </a:extLst>
          </p:cNvPr>
          <p:cNvSpPr>
            <a:spLocks noGrp="1"/>
          </p:cNvSpPr>
          <p:nvPr>
            <p:ph type="title"/>
          </p:nvPr>
        </p:nvSpPr>
        <p:spPr>
          <a:xfrm>
            <a:off x="0" y="274638"/>
            <a:ext cx="12192000" cy="1143000"/>
          </a:xfrm>
        </p:spPr>
        <p:txBody>
          <a:bodyPr/>
          <a:lstStyle/>
          <a:p>
            <a:r>
              <a:rPr lang="en-US" sz="4000" dirty="0"/>
              <a:t>WASH in health care facilities: 2023 data update </a:t>
            </a:r>
            <a:br>
              <a:rPr lang="en-US" sz="4000" dirty="0"/>
            </a:br>
            <a:r>
              <a:rPr lang="en-US" sz="4000" dirty="0"/>
              <a:t>and special focus on primary health care</a:t>
            </a:r>
          </a:p>
        </p:txBody>
      </p:sp>
      <p:sp>
        <p:nvSpPr>
          <p:cNvPr id="4" name="Slide Number Placeholder 3">
            <a:extLst>
              <a:ext uri="{FF2B5EF4-FFF2-40B4-BE49-F238E27FC236}">
                <a16:creationId xmlns:a16="http://schemas.microsoft.com/office/drawing/2014/main" id="{EB11097E-9754-4351-8EE8-21DF5D12C1F9}"/>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73939FE-7BC6-42BD-B27E-1F76D60FE7C3}" type="slidenum">
              <a:rPr kumimoji="0" lang="en-GB" sz="1200" b="0" i="0" u="none" strike="noStrike" kern="1200" cap="none" spc="0" normalizeH="0" baseline="0" noProof="0" smtClean="0">
                <a:ln>
                  <a:noFill/>
                </a:ln>
                <a:solidFill>
                  <a:prstClr val="white"/>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GB" sz="1200" b="0" i="0" u="none" strike="noStrike" kern="1200" cap="none" spc="0" normalizeH="0" baseline="0" noProof="0">
              <a:ln>
                <a:noFill/>
              </a:ln>
              <a:solidFill>
                <a:prstClr val="white"/>
              </a:solidFill>
              <a:effectLst/>
              <a:uLnTx/>
              <a:uFillTx/>
              <a:latin typeface="Calibri"/>
              <a:ea typeface="+mn-ea"/>
              <a:cs typeface="+mn-cs"/>
            </a:endParaRPr>
          </a:p>
        </p:txBody>
      </p:sp>
      <p:pic>
        <p:nvPicPr>
          <p:cNvPr id="21" name="Picture 20">
            <a:extLst>
              <a:ext uri="{FF2B5EF4-FFF2-40B4-BE49-F238E27FC236}">
                <a16:creationId xmlns:a16="http://schemas.microsoft.com/office/drawing/2014/main" id="{4F0E3183-E694-4616-8A30-9A03E6ACE8B3}"/>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74535" y="1865073"/>
            <a:ext cx="2057854" cy="2902744"/>
          </a:xfrm>
          <a:prstGeom prst="rect">
            <a:avLst/>
          </a:prstGeom>
        </p:spPr>
      </p:pic>
      <p:sp>
        <p:nvSpPr>
          <p:cNvPr id="22" name="TextBox 21">
            <a:extLst>
              <a:ext uri="{FF2B5EF4-FFF2-40B4-BE49-F238E27FC236}">
                <a16:creationId xmlns:a16="http://schemas.microsoft.com/office/drawing/2014/main" id="{59CD38B3-1518-473B-B8F9-29646EE6337D}"/>
              </a:ext>
            </a:extLst>
          </p:cNvPr>
          <p:cNvSpPr txBox="1"/>
          <p:nvPr/>
        </p:nvSpPr>
        <p:spPr>
          <a:xfrm>
            <a:off x="2143005" y="1476553"/>
            <a:ext cx="778768" cy="369332"/>
          </a:xfrm>
          <a:prstGeom prst="rect">
            <a:avLst/>
          </a:prstGeom>
          <a:solidFill>
            <a:srgbClr val="FFFFFF">
              <a:alpha val="50196"/>
            </a:srgbClr>
          </a:solid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prstClr val="black"/>
                </a:solidFill>
                <a:effectLst/>
                <a:uLnTx/>
                <a:uFillTx/>
                <a:latin typeface="Calibri"/>
                <a:ea typeface="+mn-ea"/>
                <a:cs typeface="+mn-cs"/>
              </a:rPr>
              <a:t>2019</a:t>
            </a:r>
          </a:p>
        </p:txBody>
      </p:sp>
      <p:pic>
        <p:nvPicPr>
          <p:cNvPr id="25" name="Picture 24">
            <a:extLst>
              <a:ext uri="{FF2B5EF4-FFF2-40B4-BE49-F238E27FC236}">
                <a16:creationId xmlns:a16="http://schemas.microsoft.com/office/drawing/2014/main" id="{065C57B2-C9BC-4787-8B3D-9558D565BCE1}"/>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5067073" y="1865073"/>
            <a:ext cx="2057853" cy="2905562"/>
          </a:xfrm>
          <a:prstGeom prst="rect">
            <a:avLst/>
          </a:prstGeom>
          <a:ln>
            <a:solidFill>
              <a:srgbClr val="293476"/>
            </a:solidFill>
          </a:ln>
        </p:spPr>
      </p:pic>
      <p:sp>
        <p:nvSpPr>
          <p:cNvPr id="26" name="TextBox 25">
            <a:extLst>
              <a:ext uri="{FF2B5EF4-FFF2-40B4-BE49-F238E27FC236}">
                <a16:creationId xmlns:a16="http://schemas.microsoft.com/office/drawing/2014/main" id="{196AA741-D10B-44DB-A358-C156A700B77F}"/>
              </a:ext>
            </a:extLst>
          </p:cNvPr>
          <p:cNvSpPr txBox="1"/>
          <p:nvPr/>
        </p:nvSpPr>
        <p:spPr>
          <a:xfrm>
            <a:off x="5731158" y="1476553"/>
            <a:ext cx="729682" cy="369204"/>
          </a:xfrm>
          <a:prstGeom prst="rect">
            <a:avLst/>
          </a:prstGeom>
          <a:solidFill>
            <a:srgbClr val="FFFFFF">
              <a:alpha val="50196"/>
            </a:srgbClr>
          </a:solidFill>
        </p:spPr>
        <p:txBody>
          <a:bodyPr wrap="square" rtlCol="0">
            <a:spAutoFit/>
          </a:bodyPr>
          <a:lstStyle/>
          <a:p>
            <a:pPr marL="0" marR="0" lvl="0" indent="0" algn="l" defTabSz="914126" rtl="0" eaLnBrk="1" fontAlgn="auto" latinLnBrk="0" hangingPunct="1">
              <a:lnSpc>
                <a:spcPct val="100000"/>
              </a:lnSpc>
              <a:spcBef>
                <a:spcPts val="0"/>
              </a:spcBef>
              <a:spcAft>
                <a:spcPts val="0"/>
              </a:spcAft>
              <a:buClrTx/>
              <a:buSzTx/>
              <a:buFontTx/>
              <a:buNone/>
              <a:tabLst/>
              <a:defRPr/>
            </a:pPr>
            <a:r>
              <a:rPr kumimoji="0" lang="en-US" sz="1799" b="0" i="0" u="none" strike="noStrike" kern="0" cap="none" spc="0" normalizeH="0" baseline="0" noProof="0" dirty="0">
                <a:ln>
                  <a:noFill/>
                </a:ln>
                <a:solidFill>
                  <a:prstClr val="black"/>
                </a:solidFill>
                <a:effectLst/>
                <a:uLnTx/>
                <a:uFillTx/>
                <a:latin typeface="Calibri"/>
                <a:ea typeface="+mn-ea"/>
                <a:cs typeface="+mn-cs"/>
              </a:rPr>
              <a:t>2020</a:t>
            </a:r>
          </a:p>
        </p:txBody>
      </p:sp>
      <p:sp>
        <p:nvSpPr>
          <p:cNvPr id="29" name="TextBox 28">
            <a:extLst>
              <a:ext uri="{FF2B5EF4-FFF2-40B4-BE49-F238E27FC236}">
                <a16:creationId xmlns:a16="http://schemas.microsoft.com/office/drawing/2014/main" id="{4C60CD2A-3DC1-46B8-83B7-D94FCD2F4764}"/>
              </a:ext>
            </a:extLst>
          </p:cNvPr>
          <p:cNvSpPr txBox="1"/>
          <p:nvPr/>
        </p:nvSpPr>
        <p:spPr>
          <a:xfrm>
            <a:off x="8113261" y="1476553"/>
            <a:ext cx="734598" cy="369332"/>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a:ea typeface="+mn-ea"/>
                <a:cs typeface="+mn-cs"/>
              </a:rPr>
              <a:t>2022</a:t>
            </a:r>
          </a:p>
        </p:txBody>
      </p:sp>
      <p:sp>
        <p:nvSpPr>
          <p:cNvPr id="32" name="Subtitle 2">
            <a:extLst>
              <a:ext uri="{FF2B5EF4-FFF2-40B4-BE49-F238E27FC236}">
                <a16:creationId xmlns:a16="http://schemas.microsoft.com/office/drawing/2014/main" id="{8AE692A4-D404-44A3-A24A-41AE3CA8E319}"/>
              </a:ext>
            </a:extLst>
          </p:cNvPr>
          <p:cNvSpPr txBox="1">
            <a:spLocks/>
          </p:cNvSpPr>
          <p:nvPr/>
        </p:nvSpPr>
        <p:spPr bwMode="auto">
          <a:xfrm>
            <a:off x="1114703" y="4954011"/>
            <a:ext cx="10195034" cy="175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en-US" sz="2400" dirty="0"/>
              <a:t>12 December 2024</a:t>
            </a:r>
          </a:p>
          <a:p>
            <a:pPr marL="0" indent="0" algn="ctr">
              <a:buNone/>
            </a:pPr>
            <a:r>
              <a:rPr lang="en-US" sz="1800" dirty="0">
                <a:solidFill>
                  <a:schemeClr val="bg1">
                    <a:lumMod val="50000"/>
                  </a:schemeClr>
                </a:solidFill>
              </a:rPr>
              <a:t>Rick Johnston </a:t>
            </a:r>
            <a:r>
              <a:rPr lang="en-US" sz="1800" dirty="0"/>
              <a:t>(</a:t>
            </a:r>
            <a:r>
              <a:rPr lang="en-US" sz="1800" dirty="0">
                <a:hlinkClick r:id="rId5"/>
              </a:rPr>
              <a:t>johnstonr@who.int</a:t>
            </a:r>
            <a:r>
              <a:rPr lang="en-US" sz="1800" dirty="0"/>
              <a:t>) </a:t>
            </a:r>
          </a:p>
          <a:p>
            <a:pPr marL="0" indent="0" algn="ctr">
              <a:buNone/>
            </a:pPr>
            <a:r>
              <a:rPr lang="en-US" sz="2000" dirty="0">
                <a:hlinkClick r:id="rId6"/>
              </a:rPr>
              <a:t>washdata.org</a:t>
            </a:r>
            <a:r>
              <a:rPr lang="en-US" sz="2000" dirty="0">
                <a:hlinkClick r:id="rId7"/>
              </a:rPr>
              <a:t> </a:t>
            </a:r>
            <a:endParaRPr lang="en-US" sz="2000" dirty="0"/>
          </a:p>
          <a:p>
            <a:pPr algn="ctr"/>
            <a:endParaRPr lang="en-US" sz="1800" dirty="0"/>
          </a:p>
        </p:txBody>
      </p:sp>
      <p:pic>
        <p:nvPicPr>
          <p:cNvPr id="34" name="Picture 33">
            <a:extLst>
              <a:ext uri="{FF2B5EF4-FFF2-40B4-BE49-F238E27FC236}">
                <a16:creationId xmlns:a16="http://schemas.microsoft.com/office/drawing/2014/main" id="{BC55254D-2104-4AAD-9ED6-A081F46B3C4C}"/>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7405330" y="1865073"/>
            <a:ext cx="2079869" cy="2946752"/>
          </a:xfrm>
          <a:prstGeom prst="rect">
            <a:avLst/>
          </a:prstGeom>
        </p:spPr>
      </p:pic>
      <p:pic>
        <p:nvPicPr>
          <p:cNvPr id="12" name="Picture 11">
            <a:extLst>
              <a:ext uri="{FF2B5EF4-FFF2-40B4-BE49-F238E27FC236}">
                <a16:creationId xmlns:a16="http://schemas.microsoft.com/office/drawing/2014/main" id="{93B5B583-6BBF-4566-BFB2-62CBFD31D14A}"/>
              </a:ext>
            </a:extLst>
          </p:cNvPr>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2612242" y="1865073"/>
            <a:ext cx="2047199" cy="2902744"/>
          </a:xfrm>
          <a:prstGeom prst="rect">
            <a:avLst/>
          </a:prstGeom>
        </p:spPr>
      </p:pic>
      <p:sp>
        <p:nvSpPr>
          <p:cNvPr id="3" name="TextBox 2">
            <a:extLst>
              <a:ext uri="{FF2B5EF4-FFF2-40B4-BE49-F238E27FC236}">
                <a16:creationId xmlns:a16="http://schemas.microsoft.com/office/drawing/2014/main" id="{C3A02852-A3CA-5560-AC3A-356396A56D0C}"/>
              </a:ext>
            </a:extLst>
          </p:cNvPr>
          <p:cNvSpPr txBox="1"/>
          <p:nvPr/>
        </p:nvSpPr>
        <p:spPr>
          <a:xfrm>
            <a:off x="10330597" y="1476553"/>
            <a:ext cx="734598" cy="369332"/>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a:ea typeface="+mn-ea"/>
                <a:cs typeface="+mn-cs"/>
              </a:rPr>
              <a:t>2024</a:t>
            </a:r>
          </a:p>
        </p:txBody>
      </p:sp>
      <p:pic>
        <p:nvPicPr>
          <p:cNvPr id="6" name="Picture 5">
            <a:extLst>
              <a:ext uri="{FF2B5EF4-FFF2-40B4-BE49-F238E27FC236}">
                <a16:creationId xmlns:a16="http://schemas.microsoft.com/office/drawing/2014/main" id="{4E69FCA1-2518-E010-8C91-56B0DC3277C5}"/>
              </a:ext>
            </a:extLst>
          </p:cNvPr>
          <p:cNvPicPr>
            <a:picLocks noChangeAspect="1"/>
          </p:cNvPicPr>
          <p:nvPr/>
        </p:nvPicPr>
        <p:blipFill>
          <a:blip r:embed="rId10"/>
          <a:stretch>
            <a:fillRect/>
          </a:stretch>
        </p:blipFill>
        <p:spPr>
          <a:xfrm>
            <a:off x="9702824" y="1845758"/>
            <a:ext cx="2083837" cy="2966068"/>
          </a:xfrm>
          <a:prstGeom prst="rect">
            <a:avLst/>
          </a:prstGeom>
        </p:spPr>
      </p:pic>
    </p:spTree>
    <p:extLst>
      <p:ext uri="{BB962C8B-B14F-4D97-AF65-F5344CB8AC3E}">
        <p14:creationId xmlns:p14="http://schemas.microsoft.com/office/powerpoint/2010/main" val="64255723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Oval 10">
            <a:extLst>
              <a:ext uri="{FF2B5EF4-FFF2-40B4-BE49-F238E27FC236}">
                <a16:creationId xmlns:a16="http://schemas.microsoft.com/office/drawing/2014/main" id="{A295B934-DACF-4EEC-9323-FE6C5D2445F2}"/>
              </a:ext>
            </a:extLst>
          </p:cNvPr>
          <p:cNvSpPr/>
          <p:nvPr/>
        </p:nvSpPr>
        <p:spPr>
          <a:xfrm>
            <a:off x="815676" y="3408605"/>
            <a:ext cx="1293159" cy="645459"/>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E2C50CB0-99E4-40E8-8BF1-6098BA5DC3A9}"/>
              </a:ext>
            </a:extLst>
          </p:cNvPr>
          <p:cNvSpPr txBox="1"/>
          <p:nvPr/>
        </p:nvSpPr>
        <p:spPr>
          <a:xfrm>
            <a:off x="9902956" y="2835545"/>
            <a:ext cx="587038" cy="369332"/>
          </a:xfrm>
          <a:prstGeom prst="rect">
            <a:avLst/>
          </a:prstGeom>
          <a:noFill/>
        </p:spPr>
        <p:txBody>
          <a:bodyPr wrap="square" rtlCol="0">
            <a:spAutoFit/>
          </a:bodyPr>
          <a:lstStyle/>
          <a:p>
            <a:r>
              <a:rPr lang="en-US" dirty="0">
                <a:solidFill>
                  <a:srgbClr val="FF0000"/>
                </a:solidFill>
              </a:rPr>
              <a:t>30%</a:t>
            </a:r>
          </a:p>
        </p:txBody>
      </p:sp>
      <p:pic>
        <p:nvPicPr>
          <p:cNvPr id="2" name="Picture 1">
            <a:extLst>
              <a:ext uri="{FF2B5EF4-FFF2-40B4-BE49-F238E27FC236}">
                <a16:creationId xmlns:a16="http://schemas.microsoft.com/office/drawing/2014/main" id="{8C358DF7-D0EF-0C36-FD2F-DC48EF5B0BF4}"/>
              </a:ext>
            </a:extLst>
          </p:cNvPr>
          <p:cNvPicPr>
            <a:picLocks noChangeAspect="1"/>
          </p:cNvPicPr>
          <p:nvPr/>
        </p:nvPicPr>
        <p:blipFill rotWithShape="1">
          <a:blip r:embed="rId3"/>
          <a:srcRect r="20865"/>
          <a:stretch/>
        </p:blipFill>
        <p:spPr>
          <a:xfrm>
            <a:off x="538109" y="217566"/>
            <a:ext cx="10831395" cy="840325"/>
          </a:xfrm>
          <a:prstGeom prst="rect">
            <a:avLst/>
          </a:prstGeom>
        </p:spPr>
      </p:pic>
      <p:pic>
        <p:nvPicPr>
          <p:cNvPr id="4" name="Picture 3">
            <a:extLst>
              <a:ext uri="{FF2B5EF4-FFF2-40B4-BE49-F238E27FC236}">
                <a16:creationId xmlns:a16="http://schemas.microsoft.com/office/drawing/2014/main" id="{B6276393-7599-AC58-C763-FE622A5C118E}"/>
              </a:ext>
            </a:extLst>
          </p:cNvPr>
          <p:cNvPicPr>
            <a:picLocks noChangeAspect="1"/>
          </p:cNvPicPr>
          <p:nvPr/>
        </p:nvPicPr>
        <p:blipFill>
          <a:blip r:embed="rId4"/>
          <a:stretch>
            <a:fillRect/>
          </a:stretch>
        </p:blipFill>
        <p:spPr>
          <a:xfrm>
            <a:off x="470403" y="1261262"/>
            <a:ext cx="2116043" cy="3840226"/>
          </a:xfrm>
          <a:prstGeom prst="rect">
            <a:avLst/>
          </a:prstGeom>
        </p:spPr>
      </p:pic>
      <p:pic>
        <p:nvPicPr>
          <p:cNvPr id="23" name="Picture 22">
            <a:extLst>
              <a:ext uri="{FF2B5EF4-FFF2-40B4-BE49-F238E27FC236}">
                <a16:creationId xmlns:a16="http://schemas.microsoft.com/office/drawing/2014/main" id="{56383A94-BBF5-03D3-A725-075FBDD816F6}"/>
              </a:ext>
            </a:extLst>
          </p:cNvPr>
          <p:cNvPicPr>
            <a:picLocks noChangeAspect="1"/>
          </p:cNvPicPr>
          <p:nvPr/>
        </p:nvPicPr>
        <p:blipFill>
          <a:blip r:embed="rId5"/>
          <a:stretch>
            <a:fillRect/>
          </a:stretch>
        </p:blipFill>
        <p:spPr>
          <a:xfrm>
            <a:off x="3029571" y="1237979"/>
            <a:ext cx="1623419" cy="3761854"/>
          </a:xfrm>
          <a:prstGeom prst="rect">
            <a:avLst/>
          </a:prstGeom>
        </p:spPr>
      </p:pic>
      <p:pic>
        <p:nvPicPr>
          <p:cNvPr id="25" name="Picture 24">
            <a:extLst>
              <a:ext uri="{FF2B5EF4-FFF2-40B4-BE49-F238E27FC236}">
                <a16:creationId xmlns:a16="http://schemas.microsoft.com/office/drawing/2014/main" id="{A87D6EAB-1EB0-3B5B-3DA4-9C444B3E79F9}"/>
              </a:ext>
            </a:extLst>
          </p:cNvPr>
          <p:cNvPicPr>
            <a:picLocks noChangeAspect="1"/>
          </p:cNvPicPr>
          <p:nvPr/>
        </p:nvPicPr>
        <p:blipFill>
          <a:blip r:embed="rId6"/>
          <a:stretch>
            <a:fillRect/>
          </a:stretch>
        </p:blipFill>
        <p:spPr>
          <a:xfrm>
            <a:off x="5166317" y="1248320"/>
            <a:ext cx="1668203" cy="3717070"/>
          </a:xfrm>
          <a:prstGeom prst="rect">
            <a:avLst/>
          </a:prstGeom>
        </p:spPr>
      </p:pic>
      <p:pic>
        <p:nvPicPr>
          <p:cNvPr id="27" name="Picture 26">
            <a:extLst>
              <a:ext uri="{FF2B5EF4-FFF2-40B4-BE49-F238E27FC236}">
                <a16:creationId xmlns:a16="http://schemas.microsoft.com/office/drawing/2014/main" id="{C1170E46-BE04-908E-9599-7F0FE87072FD}"/>
              </a:ext>
            </a:extLst>
          </p:cNvPr>
          <p:cNvPicPr>
            <a:picLocks noChangeAspect="1"/>
          </p:cNvPicPr>
          <p:nvPr/>
        </p:nvPicPr>
        <p:blipFill>
          <a:blip r:embed="rId7"/>
          <a:stretch>
            <a:fillRect/>
          </a:stretch>
        </p:blipFill>
        <p:spPr>
          <a:xfrm>
            <a:off x="7347847" y="1261262"/>
            <a:ext cx="1623419" cy="3717070"/>
          </a:xfrm>
          <a:prstGeom prst="rect">
            <a:avLst/>
          </a:prstGeom>
        </p:spPr>
      </p:pic>
      <p:grpSp>
        <p:nvGrpSpPr>
          <p:cNvPr id="34" name="Group 33">
            <a:extLst>
              <a:ext uri="{FF2B5EF4-FFF2-40B4-BE49-F238E27FC236}">
                <a16:creationId xmlns:a16="http://schemas.microsoft.com/office/drawing/2014/main" id="{3216590C-14B9-8DBA-3DB3-2640753ED22F}"/>
              </a:ext>
            </a:extLst>
          </p:cNvPr>
          <p:cNvGrpSpPr/>
          <p:nvPr/>
        </p:nvGrpSpPr>
        <p:grpSpPr>
          <a:xfrm>
            <a:off x="9351976" y="1481532"/>
            <a:ext cx="2403621" cy="3527504"/>
            <a:chOff x="6946331" y="1707569"/>
            <a:chExt cx="2044882" cy="3226381"/>
          </a:xfrm>
        </p:grpSpPr>
        <p:pic>
          <p:nvPicPr>
            <p:cNvPr id="29" name="Picture 28">
              <a:extLst>
                <a:ext uri="{FF2B5EF4-FFF2-40B4-BE49-F238E27FC236}">
                  <a16:creationId xmlns:a16="http://schemas.microsoft.com/office/drawing/2014/main" id="{C6DC14F3-A8F0-24FE-44FE-4604C6B1935D}"/>
                </a:ext>
              </a:extLst>
            </p:cNvPr>
            <p:cNvPicPr>
              <a:picLocks noChangeAspect="1"/>
            </p:cNvPicPr>
            <p:nvPr/>
          </p:nvPicPr>
          <p:blipFill>
            <a:blip r:embed="rId8"/>
            <a:stretch>
              <a:fillRect/>
            </a:stretch>
          </p:blipFill>
          <p:spPr>
            <a:xfrm>
              <a:off x="6946331" y="1752600"/>
              <a:ext cx="1390650" cy="3181350"/>
            </a:xfrm>
            <a:prstGeom prst="rect">
              <a:avLst/>
            </a:prstGeom>
          </p:spPr>
        </p:pic>
        <p:pic>
          <p:nvPicPr>
            <p:cNvPr id="33" name="Picture 32">
              <a:extLst>
                <a:ext uri="{FF2B5EF4-FFF2-40B4-BE49-F238E27FC236}">
                  <a16:creationId xmlns:a16="http://schemas.microsoft.com/office/drawing/2014/main" id="{763D1F5E-C810-8DF5-E697-D59937564366}"/>
                </a:ext>
              </a:extLst>
            </p:cNvPr>
            <p:cNvPicPr>
              <a:picLocks noChangeAspect="1"/>
            </p:cNvPicPr>
            <p:nvPr/>
          </p:nvPicPr>
          <p:blipFill>
            <a:blip r:embed="rId9"/>
            <a:stretch>
              <a:fillRect/>
            </a:stretch>
          </p:blipFill>
          <p:spPr>
            <a:xfrm>
              <a:off x="8337892" y="1707569"/>
              <a:ext cx="653321" cy="3048830"/>
            </a:xfrm>
            <a:prstGeom prst="rect">
              <a:avLst/>
            </a:prstGeom>
          </p:spPr>
        </p:pic>
      </p:grpSp>
      <p:pic>
        <p:nvPicPr>
          <p:cNvPr id="36" name="Picture 35">
            <a:extLst>
              <a:ext uri="{FF2B5EF4-FFF2-40B4-BE49-F238E27FC236}">
                <a16:creationId xmlns:a16="http://schemas.microsoft.com/office/drawing/2014/main" id="{676FF539-D77A-2A82-E108-387858869D1D}"/>
              </a:ext>
            </a:extLst>
          </p:cNvPr>
          <p:cNvPicPr>
            <a:picLocks noChangeAspect="1"/>
          </p:cNvPicPr>
          <p:nvPr/>
        </p:nvPicPr>
        <p:blipFill>
          <a:blip r:embed="rId10"/>
          <a:stretch>
            <a:fillRect/>
          </a:stretch>
        </p:blipFill>
        <p:spPr>
          <a:xfrm>
            <a:off x="175023" y="1538442"/>
            <a:ext cx="314903" cy="2851622"/>
          </a:xfrm>
          <a:prstGeom prst="rect">
            <a:avLst/>
          </a:prstGeom>
        </p:spPr>
      </p:pic>
      <p:cxnSp>
        <p:nvCxnSpPr>
          <p:cNvPr id="13" name="Straight Connector 12">
            <a:extLst>
              <a:ext uri="{FF2B5EF4-FFF2-40B4-BE49-F238E27FC236}">
                <a16:creationId xmlns:a16="http://schemas.microsoft.com/office/drawing/2014/main" id="{180CB9A0-824C-43A4-85A9-0B3A359F956B}"/>
              </a:ext>
            </a:extLst>
          </p:cNvPr>
          <p:cNvCxnSpPr>
            <a:cxnSpLocks/>
          </p:cNvCxnSpPr>
          <p:nvPr/>
        </p:nvCxnSpPr>
        <p:spPr>
          <a:xfrm>
            <a:off x="815676" y="2727801"/>
            <a:ext cx="10287753"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pic>
        <p:nvPicPr>
          <p:cNvPr id="39" name="Picture 38">
            <a:extLst>
              <a:ext uri="{FF2B5EF4-FFF2-40B4-BE49-F238E27FC236}">
                <a16:creationId xmlns:a16="http://schemas.microsoft.com/office/drawing/2014/main" id="{1BDD93E7-A4C7-A41E-3C0B-8613FF6DB83F}"/>
              </a:ext>
            </a:extLst>
          </p:cNvPr>
          <p:cNvPicPr>
            <a:picLocks noChangeAspect="1"/>
          </p:cNvPicPr>
          <p:nvPr/>
        </p:nvPicPr>
        <p:blipFill>
          <a:blip r:embed="rId11"/>
          <a:stretch>
            <a:fillRect/>
          </a:stretch>
        </p:blipFill>
        <p:spPr>
          <a:xfrm>
            <a:off x="818818" y="5281101"/>
            <a:ext cx="10363200" cy="581025"/>
          </a:xfrm>
          <a:prstGeom prst="rect">
            <a:avLst/>
          </a:prstGeom>
        </p:spPr>
      </p:pic>
      <p:sp>
        <p:nvSpPr>
          <p:cNvPr id="41" name="TextBox 40">
            <a:extLst>
              <a:ext uri="{FF2B5EF4-FFF2-40B4-BE49-F238E27FC236}">
                <a16:creationId xmlns:a16="http://schemas.microsoft.com/office/drawing/2014/main" id="{0D884764-270B-DCB5-3BE7-AA1826EEFD0C}"/>
              </a:ext>
            </a:extLst>
          </p:cNvPr>
          <p:cNvSpPr txBox="1"/>
          <p:nvPr/>
        </p:nvSpPr>
        <p:spPr>
          <a:xfrm>
            <a:off x="2561896" y="2382809"/>
            <a:ext cx="609600" cy="369332"/>
          </a:xfrm>
          <a:prstGeom prst="rect">
            <a:avLst/>
          </a:prstGeom>
          <a:noFill/>
        </p:spPr>
        <p:txBody>
          <a:bodyPr wrap="square">
            <a:spAutoFit/>
          </a:bodyPr>
          <a:lstStyle/>
          <a:p>
            <a:r>
              <a:rPr lang="en-US" dirty="0">
                <a:solidFill>
                  <a:srgbClr val="FF0000"/>
                </a:solidFill>
              </a:rPr>
              <a:t>30%</a:t>
            </a:r>
          </a:p>
        </p:txBody>
      </p:sp>
      <p:sp>
        <p:nvSpPr>
          <p:cNvPr id="42" name="Oval 41">
            <a:extLst>
              <a:ext uri="{FF2B5EF4-FFF2-40B4-BE49-F238E27FC236}">
                <a16:creationId xmlns:a16="http://schemas.microsoft.com/office/drawing/2014/main" id="{03FC6FE9-75A0-A078-D6DD-9CEBDA39CF36}"/>
              </a:ext>
            </a:extLst>
          </p:cNvPr>
          <p:cNvSpPr/>
          <p:nvPr/>
        </p:nvSpPr>
        <p:spPr>
          <a:xfrm>
            <a:off x="222565" y="4445330"/>
            <a:ext cx="200297" cy="200297"/>
          </a:xfrm>
          <a:prstGeom prst="ellipse">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151418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500" fill="hold"/>
                                        <p:tgtEl>
                                          <p:spTgt spid="13"/>
                                        </p:tgtEl>
                                        <p:attrNameLst>
                                          <p:attrName>ppt_x</p:attrName>
                                        </p:attrNameLst>
                                      </p:cBhvr>
                                      <p:tavLst>
                                        <p:tav tm="0">
                                          <p:val>
                                            <p:strVal val="#ppt_x"/>
                                          </p:val>
                                        </p:tav>
                                        <p:tav tm="100000">
                                          <p:val>
                                            <p:strVal val="#ppt_x"/>
                                          </p:val>
                                        </p:tav>
                                      </p:tavLst>
                                    </p:anim>
                                    <p:anim calcmode="lin" valueType="num">
                                      <p:cBhvr additive="base">
                                        <p:cTn id="8" dur="500" fill="hold"/>
                                        <p:tgtEl>
                                          <p:spTgt spid="13"/>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additive="base">
                                        <p:cTn id="11" dur="500" fill="hold"/>
                                        <p:tgtEl>
                                          <p:spTgt spid="14"/>
                                        </p:tgtEl>
                                        <p:attrNameLst>
                                          <p:attrName>ppt_x</p:attrName>
                                        </p:attrNameLst>
                                      </p:cBhvr>
                                      <p:tavLst>
                                        <p:tav tm="0">
                                          <p:val>
                                            <p:strVal val="#ppt_x"/>
                                          </p:val>
                                        </p:tav>
                                        <p:tav tm="100000">
                                          <p:val>
                                            <p:strVal val="#ppt_x"/>
                                          </p:val>
                                        </p:tav>
                                      </p:tavLst>
                                    </p:anim>
                                    <p:anim calcmode="lin" valueType="num">
                                      <p:cBhvr additive="base">
                                        <p:cTn id="12" dur="500" fill="hold"/>
                                        <p:tgtEl>
                                          <p:spTgt spid="14"/>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500" fill="hold"/>
                                        <p:tgtEl>
                                          <p:spTgt spid="11"/>
                                        </p:tgtEl>
                                        <p:attrNameLst>
                                          <p:attrName>ppt_x</p:attrName>
                                        </p:attrNameLst>
                                      </p:cBhvr>
                                      <p:tavLst>
                                        <p:tav tm="0">
                                          <p:val>
                                            <p:strVal val="#ppt_x"/>
                                          </p:val>
                                        </p:tav>
                                        <p:tav tm="100000">
                                          <p:val>
                                            <p:strVal val="#ppt_x"/>
                                          </p:val>
                                        </p:tav>
                                      </p:tavLst>
                                    </p:anim>
                                    <p:anim calcmode="lin" valueType="num">
                                      <p:cBhvr additive="base">
                                        <p:cTn id="16" dur="5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41"/>
                                        </p:tgtEl>
                                        <p:attrNameLst>
                                          <p:attrName>style.visibility</p:attrName>
                                        </p:attrNameLst>
                                      </p:cBhvr>
                                      <p:to>
                                        <p:strVal val="visible"/>
                                      </p:to>
                                    </p:set>
                                    <p:anim calcmode="lin" valueType="num">
                                      <p:cBhvr additive="base">
                                        <p:cTn id="19" dur="500" fill="hold"/>
                                        <p:tgtEl>
                                          <p:spTgt spid="41"/>
                                        </p:tgtEl>
                                        <p:attrNameLst>
                                          <p:attrName>ppt_x</p:attrName>
                                        </p:attrNameLst>
                                      </p:cBhvr>
                                      <p:tavLst>
                                        <p:tav tm="0">
                                          <p:val>
                                            <p:strVal val="#ppt_x"/>
                                          </p:val>
                                        </p:tav>
                                        <p:tav tm="100000">
                                          <p:val>
                                            <p:strVal val="#ppt_x"/>
                                          </p:val>
                                        </p:tav>
                                      </p:tavLst>
                                    </p:anim>
                                    <p:anim calcmode="lin" valueType="num">
                                      <p:cBhvr additive="base">
                                        <p:cTn id="20" dur="500" fill="hold"/>
                                        <p:tgtEl>
                                          <p:spTgt spid="4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4" grpId="0"/>
      <p:bldP spid="41"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8A9741-8669-0297-C22A-C3DF90AF00C4}"/>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50866031-9963-C5D4-F92A-FB460FE8C499}"/>
              </a:ext>
            </a:extLst>
          </p:cNvPr>
          <p:cNvSpPr>
            <a:spLocks noGrp="1"/>
          </p:cNvSpPr>
          <p:nvPr>
            <p:ph idx="1"/>
          </p:nvPr>
        </p:nvSpPr>
        <p:spPr/>
        <p:txBody>
          <a:bodyPr/>
          <a:lstStyle/>
          <a:p>
            <a:endParaRPr lang="en-US"/>
          </a:p>
        </p:txBody>
      </p:sp>
      <p:pic>
        <p:nvPicPr>
          <p:cNvPr id="5" name="Picture 4">
            <a:extLst>
              <a:ext uri="{FF2B5EF4-FFF2-40B4-BE49-F238E27FC236}">
                <a16:creationId xmlns:a16="http://schemas.microsoft.com/office/drawing/2014/main" id="{0237D32A-6AE3-ADBF-C14D-8F9242AFAB3B}"/>
              </a:ext>
            </a:extLst>
          </p:cNvPr>
          <p:cNvPicPr>
            <a:picLocks noChangeAspect="1"/>
          </p:cNvPicPr>
          <p:nvPr/>
        </p:nvPicPr>
        <p:blipFill>
          <a:blip r:embed="rId2"/>
          <a:stretch>
            <a:fillRect/>
          </a:stretch>
        </p:blipFill>
        <p:spPr>
          <a:xfrm>
            <a:off x="0" y="348430"/>
            <a:ext cx="12192000" cy="5621207"/>
          </a:xfrm>
          <a:prstGeom prst="rect">
            <a:avLst/>
          </a:prstGeom>
        </p:spPr>
      </p:pic>
    </p:spTree>
    <p:extLst>
      <p:ext uri="{BB962C8B-B14F-4D97-AF65-F5344CB8AC3E}">
        <p14:creationId xmlns:p14="http://schemas.microsoft.com/office/powerpoint/2010/main" val="2432011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C14355-1DCA-BEA0-8687-7DB381BFE45A}"/>
              </a:ext>
            </a:extLst>
          </p:cNvPr>
          <p:cNvSpPr>
            <a:spLocks noGrp="1"/>
          </p:cNvSpPr>
          <p:nvPr>
            <p:ph type="title"/>
          </p:nvPr>
        </p:nvSpPr>
        <p:spPr/>
        <p:txBody>
          <a:bodyPr/>
          <a:lstStyle/>
          <a:p>
            <a:r>
              <a:rPr lang="en-US" dirty="0"/>
              <a:t>WASH services in HCF in fragile contexts</a:t>
            </a:r>
          </a:p>
        </p:txBody>
      </p:sp>
      <p:sp>
        <p:nvSpPr>
          <p:cNvPr id="3" name="Content Placeholder 2">
            <a:extLst>
              <a:ext uri="{FF2B5EF4-FFF2-40B4-BE49-F238E27FC236}">
                <a16:creationId xmlns:a16="http://schemas.microsoft.com/office/drawing/2014/main" id="{77E46EE4-0956-18E4-A1D0-926C8B735D90}"/>
              </a:ext>
            </a:extLst>
          </p:cNvPr>
          <p:cNvSpPr>
            <a:spLocks noGrp="1"/>
          </p:cNvSpPr>
          <p:nvPr>
            <p:ph idx="1"/>
          </p:nvPr>
        </p:nvSpPr>
        <p:spPr/>
        <p:txBody>
          <a:bodyPr/>
          <a:lstStyle/>
          <a:p>
            <a:endParaRPr lang="en-US"/>
          </a:p>
        </p:txBody>
      </p:sp>
      <p:pic>
        <p:nvPicPr>
          <p:cNvPr id="5" name="Picture 4">
            <a:extLst>
              <a:ext uri="{FF2B5EF4-FFF2-40B4-BE49-F238E27FC236}">
                <a16:creationId xmlns:a16="http://schemas.microsoft.com/office/drawing/2014/main" id="{5B6867F6-34C9-4CC5-0329-19257708166E}"/>
              </a:ext>
            </a:extLst>
          </p:cNvPr>
          <p:cNvPicPr>
            <a:picLocks noChangeAspect="1"/>
          </p:cNvPicPr>
          <p:nvPr/>
        </p:nvPicPr>
        <p:blipFill>
          <a:blip r:embed="rId2"/>
          <a:stretch>
            <a:fillRect/>
          </a:stretch>
        </p:blipFill>
        <p:spPr>
          <a:xfrm>
            <a:off x="840046" y="1337501"/>
            <a:ext cx="10511907" cy="4690156"/>
          </a:xfrm>
          <a:prstGeom prst="rect">
            <a:avLst/>
          </a:prstGeom>
        </p:spPr>
      </p:pic>
    </p:spTree>
    <p:extLst>
      <p:ext uri="{BB962C8B-B14F-4D97-AF65-F5344CB8AC3E}">
        <p14:creationId xmlns:p14="http://schemas.microsoft.com/office/powerpoint/2010/main" val="420005648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AB13DA-ECF7-4234-A4CE-BF76C1D62ECA}"/>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2A9CAA4F-4C97-4837-8244-401976AE1DBD}"/>
              </a:ext>
            </a:extLst>
          </p:cNvPr>
          <p:cNvSpPr>
            <a:spLocks noGrp="1"/>
          </p:cNvSpPr>
          <p:nvPr>
            <p:ph idx="1"/>
          </p:nvPr>
        </p:nvSpPr>
        <p:spPr/>
        <p:txBody>
          <a:bodyPr/>
          <a:lstStyle/>
          <a:p>
            <a:endParaRPr lang="en-US"/>
          </a:p>
        </p:txBody>
      </p:sp>
      <p:pic>
        <p:nvPicPr>
          <p:cNvPr id="10" name="Picture 9">
            <a:extLst>
              <a:ext uri="{FF2B5EF4-FFF2-40B4-BE49-F238E27FC236}">
                <a16:creationId xmlns:a16="http://schemas.microsoft.com/office/drawing/2014/main" id="{C6D35A52-1A83-75AA-FF59-F966016C6434}"/>
              </a:ext>
            </a:extLst>
          </p:cNvPr>
          <p:cNvPicPr>
            <a:picLocks noChangeAspect="1"/>
          </p:cNvPicPr>
          <p:nvPr/>
        </p:nvPicPr>
        <p:blipFill>
          <a:blip r:embed="rId3"/>
          <a:stretch>
            <a:fillRect/>
          </a:stretch>
        </p:blipFill>
        <p:spPr>
          <a:xfrm>
            <a:off x="0" y="0"/>
            <a:ext cx="12192000" cy="6205780"/>
          </a:xfrm>
          <a:prstGeom prst="rect">
            <a:avLst/>
          </a:prstGeom>
        </p:spPr>
      </p:pic>
    </p:spTree>
    <p:extLst>
      <p:ext uri="{BB962C8B-B14F-4D97-AF65-F5344CB8AC3E}">
        <p14:creationId xmlns:p14="http://schemas.microsoft.com/office/powerpoint/2010/main" val="215872396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37F23F-75DA-4E7D-93D7-33AE315A07E6}"/>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CF79ED59-9EF6-4469-A16D-08D9567CCDF5}"/>
              </a:ext>
            </a:extLst>
          </p:cNvPr>
          <p:cNvSpPr>
            <a:spLocks noGrp="1"/>
          </p:cNvSpPr>
          <p:nvPr>
            <p:ph idx="1"/>
          </p:nvPr>
        </p:nvSpPr>
        <p:spPr/>
        <p:txBody>
          <a:bodyPr/>
          <a:lstStyle/>
          <a:p>
            <a:endParaRPr lang="en-US"/>
          </a:p>
        </p:txBody>
      </p:sp>
      <p:pic>
        <p:nvPicPr>
          <p:cNvPr id="5" name="Picture 4">
            <a:extLst>
              <a:ext uri="{FF2B5EF4-FFF2-40B4-BE49-F238E27FC236}">
                <a16:creationId xmlns:a16="http://schemas.microsoft.com/office/drawing/2014/main" id="{21FBB813-EC5A-452C-8275-13EB7A083D94}"/>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8813"/>
            <a:ext cx="12192000" cy="6134977"/>
          </a:xfrm>
          <a:prstGeom prst="rect">
            <a:avLst/>
          </a:prstGeom>
        </p:spPr>
      </p:pic>
    </p:spTree>
    <p:extLst>
      <p:ext uri="{BB962C8B-B14F-4D97-AF65-F5344CB8AC3E}">
        <p14:creationId xmlns:p14="http://schemas.microsoft.com/office/powerpoint/2010/main" val="157511781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BB7279-8B8A-4BDC-9115-B44B5BE04C8C}"/>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1E62B625-5AA6-447A-9981-640DFB9BA9BD}"/>
              </a:ext>
            </a:extLst>
          </p:cNvPr>
          <p:cNvSpPr>
            <a:spLocks noGrp="1"/>
          </p:cNvSpPr>
          <p:nvPr>
            <p:ph idx="1"/>
          </p:nvPr>
        </p:nvSpPr>
        <p:spPr/>
        <p:txBody>
          <a:bodyPr/>
          <a:lstStyle/>
          <a:p>
            <a:endParaRPr lang="en-US"/>
          </a:p>
        </p:txBody>
      </p:sp>
      <p:pic>
        <p:nvPicPr>
          <p:cNvPr id="6" name="Picture 5">
            <a:extLst>
              <a:ext uri="{FF2B5EF4-FFF2-40B4-BE49-F238E27FC236}">
                <a16:creationId xmlns:a16="http://schemas.microsoft.com/office/drawing/2014/main" id="{36C17F95-BFC3-61E4-C940-286F0641FBD2}"/>
              </a:ext>
            </a:extLst>
          </p:cNvPr>
          <p:cNvPicPr>
            <a:picLocks noChangeAspect="1"/>
          </p:cNvPicPr>
          <p:nvPr/>
        </p:nvPicPr>
        <p:blipFill>
          <a:blip r:embed="rId3"/>
          <a:stretch>
            <a:fillRect/>
          </a:stretch>
        </p:blipFill>
        <p:spPr>
          <a:xfrm>
            <a:off x="0" y="14011"/>
            <a:ext cx="12192000" cy="6112153"/>
          </a:xfrm>
          <a:prstGeom prst="rect">
            <a:avLst/>
          </a:prstGeom>
        </p:spPr>
      </p:pic>
    </p:spTree>
    <p:extLst>
      <p:ext uri="{BB962C8B-B14F-4D97-AF65-F5344CB8AC3E}">
        <p14:creationId xmlns:p14="http://schemas.microsoft.com/office/powerpoint/2010/main" val="360967613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3D06EA-B990-4953-B329-9496406A0F7C}"/>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16D9664F-5783-40DA-81BC-6939E2F8B82A}"/>
              </a:ext>
            </a:extLst>
          </p:cNvPr>
          <p:cNvSpPr>
            <a:spLocks noGrp="1"/>
          </p:cNvSpPr>
          <p:nvPr>
            <p:ph idx="1"/>
          </p:nvPr>
        </p:nvSpPr>
        <p:spPr/>
        <p:txBody>
          <a:bodyPr/>
          <a:lstStyle/>
          <a:p>
            <a:endParaRPr lang="en-US"/>
          </a:p>
        </p:txBody>
      </p:sp>
      <p:pic>
        <p:nvPicPr>
          <p:cNvPr id="6" name="Picture 5">
            <a:extLst>
              <a:ext uri="{FF2B5EF4-FFF2-40B4-BE49-F238E27FC236}">
                <a16:creationId xmlns:a16="http://schemas.microsoft.com/office/drawing/2014/main" id="{1111CB5A-C5BC-9512-8A8C-2A4DD5993BD6}"/>
              </a:ext>
            </a:extLst>
          </p:cNvPr>
          <p:cNvPicPr>
            <a:picLocks noChangeAspect="1"/>
          </p:cNvPicPr>
          <p:nvPr/>
        </p:nvPicPr>
        <p:blipFill>
          <a:blip r:embed="rId3"/>
          <a:stretch>
            <a:fillRect/>
          </a:stretch>
        </p:blipFill>
        <p:spPr>
          <a:xfrm>
            <a:off x="0" y="0"/>
            <a:ext cx="12192000" cy="6112153"/>
          </a:xfrm>
          <a:prstGeom prst="rect">
            <a:avLst/>
          </a:prstGeom>
        </p:spPr>
      </p:pic>
    </p:spTree>
    <p:extLst>
      <p:ext uri="{BB962C8B-B14F-4D97-AF65-F5344CB8AC3E}">
        <p14:creationId xmlns:p14="http://schemas.microsoft.com/office/powerpoint/2010/main" val="364437005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D62CA9-D3BE-4DF2-A201-E60497E6FB51}"/>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47C979AA-2868-489B-91DB-A82A977D81E6}"/>
              </a:ext>
            </a:extLst>
          </p:cNvPr>
          <p:cNvSpPr>
            <a:spLocks noGrp="1"/>
          </p:cNvSpPr>
          <p:nvPr>
            <p:ph idx="1"/>
          </p:nvPr>
        </p:nvSpPr>
        <p:spPr/>
        <p:txBody>
          <a:bodyPr/>
          <a:lstStyle/>
          <a:p>
            <a:endParaRPr lang="en-US"/>
          </a:p>
        </p:txBody>
      </p:sp>
      <p:pic>
        <p:nvPicPr>
          <p:cNvPr id="5" name="Picture 4">
            <a:extLst>
              <a:ext uri="{FF2B5EF4-FFF2-40B4-BE49-F238E27FC236}">
                <a16:creationId xmlns:a16="http://schemas.microsoft.com/office/drawing/2014/main" id="{5027CFA5-A744-6BA7-E602-1ED7E02C88DE}"/>
              </a:ext>
            </a:extLst>
          </p:cNvPr>
          <p:cNvPicPr>
            <a:picLocks noChangeAspect="1"/>
          </p:cNvPicPr>
          <p:nvPr/>
        </p:nvPicPr>
        <p:blipFill>
          <a:blip r:embed="rId3"/>
          <a:stretch>
            <a:fillRect/>
          </a:stretch>
        </p:blipFill>
        <p:spPr>
          <a:xfrm>
            <a:off x="0" y="0"/>
            <a:ext cx="12192000" cy="6112153"/>
          </a:xfrm>
          <a:prstGeom prst="rect">
            <a:avLst/>
          </a:prstGeom>
        </p:spPr>
      </p:pic>
    </p:spTree>
    <p:extLst>
      <p:ext uri="{BB962C8B-B14F-4D97-AF65-F5344CB8AC3E}">
        <p14:creationId xmlns:p14="http://schemas.microsoft.com/office/powerpoint/2010/main" val="295355069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2EB8B030-AADC-7F65-5813-87BF9E84E8AE}"/>
              </a:ext>
            </a:extLst>
          </p:cNvPr>
          <p:cNvPicPr>
            <a:picLocks noChangeAspect="1"/>
          </p:cNvPicPr>
          <p:nvPr/>
        </p:nvPicPr>
        <p:blipFill>
          <a:blip r:embed="rId3"/>
          <a:stretch>
            <a:fillRect/>
          </a:stretch>
        </p:blipFill>
        <p:spPr>
          <a:xfrm>
            <a:off x="174171" y="1549092"/>
            <a:ext cx="12192000" cy="4334583"/>
          </a:xfrm>
          <a:prstGeom prst="rect">
            <a:avLst/>
          </a:prstGeom>
        </p:spPr>
      </p:pic>
      <p:pic>
        <p:nvPicPr>
          <p:cNvPr id="9" name="Picture 8">
            <a:extLst>
              <a:ext uri="{FF2B5EF4-FFF2-40B4-BE49-F238E27FC236}">
                <a16:creationId xmlns:a16="http://schemas.microsoft.com/office/drawing/2014/main" id="{D4FF9E45-BEB6-1D3F-7201-7FCBAC181C24}"/>
              </a:ext>
            </a:extLst>
          </p:cNvPr>
          <p:cNvPicPr>
            <a:picLocks noChangeAspect="1"/>
          </p:cNvPicPr>
          <p:nvPr/>
        </p:nvPicPr>
        <p:blipFill>
          <a:blip r:embed="rId4"/>
          <a:stretch>
            <a:fillRect/>
          </a:stretch>
        </p:blipFill>
        <p:spPr>
          <a:xfrm>
            <a:off x="609599" y="274638"/>
            <a:ext cx="10130275" cy="1274454"/>
          </a:xfrm>
          <a:prstGeom prst="rect">
            <a:avLst/>
          </a:prstGeom>
        </p:spPr>
      </p:pic>
    </p:spTree>
    <p:extLst>
      <p:ext uri="{BB962C8B-B14F-4D97-AF65-F5344CB8AC3E}">
        <p14:creationId xmlns:p14="http://schemas.microsoft.com/office/powerpoint/2010/main" val="154174439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C7E4FD-DC3E-4B3A-9447-9997668EC15B}"/>
              </a:ext>
            </a:extLst>
          </p:cNvPr>
          <p:cNvSpPr>
            <a:spLocks noGrp="1"/>
          </p:cNvSpPr>
          <p:nvPr>
            <p:ph type="title"/>
          </p:nvPr>
        </p:nvSpPr>
        <p:spPr/>
        <p:txBody>
          <a:bodyPr/>
          <a:lstStyle/>
          <a:p>
            <a:pPr algn="l"/>
            <a:r>
              <a:rPr lang="en-US" dirty="0"/>
              <a:t>Improved vs basic</a:t>
            </a:r>
          </a:p>
        </p:txBody>
      </p:sp>
      <p:sp>
        <p:nvSpPr>
          <p:cNvPr id="3" name="Content Placeholder 2">
            <a:extLst>
              <a:ext uri="{FF2B5EF4-FFF2-40B4-BE49-F238E27FC236}">
                <a16:creationId xmlns:a16="http://schemas.microsoft.com/office/drawing/2014/main" id="{46AB2764-E9E6-4D16-A113-E1C3255E7C88}"/>
              </a:ext>
            </a:extLst>
          </p:cNvPr>
          <p:cNvSpPr>
            <a:spLocks noGrp="1"/>
          </p:cNvSpPr>
          <p:nvPr>
            <p:ph idx="1"/>
          </p:nvPr>
        </p:nvSpPr>
        <p:spPr>
          <a:xfrm>
            <a:off x="609600" y="1600201"/>
            <a:ext cx="5165558" cy="4525963"/>
          </a:xfrm>
        </p:spPr>
        <p:txBody>
          <a:bodyPr/>
          <a:lstStyle/>
          <a:p>
            <a:r>
              <a:rPr lang="en-US" dirty="0"/>
              <a:t>Not always on premises</a:t>
            </a:r>
          </a:p>
          <a:p>
            <a:r>
              <a:rPr lang="en-US" dirty="0"/>
              <a:t>Water not always actually available</a:t>
            </a:r>
          </a:p>
        </p:txBody>
      </p:sp>
      <p:pic>
        <p:nvPicPr>
          <p:cNvPr id="8" name="Picture 7">
            <a:extLst>
              <a:ext uri="{FF2B5EF4-FFF2-40B4-BE49-F238E27FC236}">
                <a16:creationId xmlns:a16="http://schemas.microsoft.com/office/drawing/2014/main" id="{30B5FE45-2ACD-9603-D167-25D7167F5212}"/>
              </a:ext>
            </a:extLst>
          </p:cNvPr>
          <p:cNvPicPr>
            <a:picLocks noChangeAspect="1"/>
          </p:cNvPicPr>
          <p:nvPr/>
        </p:nvPicPr>
        <p:blipFill>
          <a:blip r:embed="rId3"/>
          <a:stretch>
            <a:fillRect/>
          </a:stretch>
        </p:blipFill>
        <p:spPr>
          <a:xfrm>
            <a:off x="6306970" y="628424"/>
            <a:ext cx="5481729" cy="5043187"/>
          </a:xfrm>
          <a:prstGeom prst="rect">
            <a:avLst/>
          </a:prstGeom>
        </p:spPr>
      </p:pic>
    </p:spTree>
    <p:extLst>
      <p:ext uri="{BB962C8B-B14F-4D97-AF65-F5344CB8AC3E}">
        <p14:creationId xmlns:p14="http://schemas.microsoft.com/office/powerpoint/2010/main" val="51409105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BA3DFD-9C8F-47F3-A1EB-CBF9631A3567}"/>
              </a:ext>
            </a:extLst>
          </p:cNvPr>
          <p:cNvSpPr>
            <a:spLocks noGrp="1"/>
          </p:cNvSpPr>
          <p:nvPr>
            <p:ph type="title"/>
          </p:nvPr>
        </p:nvSpPr>
        <p:spPr/>
        <p:txBody>
          <a:bodyPr/>
          <a:lstStyle/>
          <a:p>
            <a:r>
              <a:rPr lang="en-US" sz="4000" dirty="0"/>
              <a:t>JMP 2024 report</a:t>
            </a:r>
            <a:endParaRPr lang="en-GB" sz="4000" dirty="0"/>
          </a:p>
        </p:txBody>
      </p:sp>
      <p:sp>
        <p:nvSpPr>
          <p:cNvPr id="4" name="Slide Number Placeholder 3">
            <a:extLst>
              <a:ext uri="{FF2B5EF4-FFF2-40B4-BE49-F238E27FC236}">
                <a16:creationId xmlns:a16="http://schemas.microsoft.com/office/drawing/2014/main" id="{B5BAE83B-FD5B-442F-A050-0EBCA4AD92BA}"/>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9814231-C564-459E-A527-55508A559AB2}" type="slidenum">
              <a:rPr kumimoji="0" lang="en-US" sz="1200" b="0" i="0" u="none" strike="noStrike" kern="1200" cap="none" spc="0" normalizeH="0" baseline="0" noProof="0" smtClean="0">
                <a:ln>
                  <a:noFill/>
                </a:ln>
                <a:solidFill>
                  <a:prstClr val="white"/>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a:ln>
                <a:noFill/>
              </a:ln>
              <a:solidFill>
                <a:prstClr val="white"/>
              </a:solidFill>
              <a:effectLst/>
              <a:uLnTx/>
              <a:uFillTx/>
              <a:latin typeface="Calibri"/>
              <a:ea typeface="+mn-ea"/>
              <a:cs typeface="+mn-cs"/>
            </a:endParaRPr>
          </a:p>
        </p:txBody>
      </p:sp>
      <p:sp>
        <p:nvSpPr>
          <p:cNvPr id="5" name="TextBox 4">
            <a:extLst>
              <a:ext uri="{FF2B5EF4-FFF2-40B4-BE49-F238E27FC236}">
                <a16:creationId xmlns:a16="http://schemas.microsoft.com/office/drawing/2014/main" id="{88838A35-9E19-4C49-ABE4-EED7133D812D}"/>
              </a:ext>
            </a:extLst>
          </p:cNvPr>
          <p:cNvSpPr txBox="1"/>
          <p:nvPr/>
        </p:nvSpPr>
        <p:spPr>
          <a:xfrm>
            <a:off x="4069976" y="1362101"/>
            <a:ext cx="7386934" cy="3539430"/>
          </a:xfrm>
          <a:prstGeom prst="rect">
            <a:avLst/>
          </a:prstGeom>
          <a:noFill/>
        </p:spPr>
        <p:txBody>
          <a:bodyPr wrap="square" rtlCol="0">
            <a:spAutoFit/>
          </a:bodyPr>
          <a:lstStyle/>
          <a:p>
            <a:pPr marL="342900" indent="-342900">
              <a:buFont typeface="Arial" panose="020B0604020202020204" pitchFamily="34" charset="0"/>
              <a:buChar char="•"/>
            </a:pPr>
            <a:r>
              <a:rPr lang="en-US" sz="2800" dirty="0"/>
              <a:t>Updates and supersedes data in 2022 report</a:t>
            </a:r>
          </a:p>
          <a:p>
            <a:pPr marL="342900" indent="-342900">
              <a:buFont typeface="Arial" panose="020B0604020202020204" pitchFamily="34" charset="0"/>
              <a:buChar char="•"/>
            </a:pPr>
            <a:r>
              <a:rPr lang="en-US" sz="2800" dirty="0"/>
              <a:t>Data update (2023)</a:t>
            </a:r>
          </a:p>
          <a:p>
            <a:pPr marL="800100" lvl="1" indent="-342900">
              <a:buFont typeface="Arial" panose="020B0604020202020204" pitchFamily="34" charset="0"/>
              <a:buChar char="•"/>
            </a:pPr>
            <a:r>
              <a:rPr lang="en-US" sz="2800" dirty="0"/>
              <a:t>2022 report: ~80 figures</a:t>
            </a:r>
          </a:p>
          <a:p>
            <a:pPr marL="800100" lvl="1" indent="-342900">
              <a:buFont typeface="Arial" panose="020B0604020202020204" pitchFamily="34" charset="0"/>
              <a:buChar char="•"/>
            </a:pPr>
            <a:r>
              <a:rPr lang="en-US" sz="2800" dirty="0"/>
              <a:t>2024 report: 53 figures</a:t>
            </a:r>
          </a:p>
          <a:p>
            <a:pPr marL="342900" indent="-342900">
              <a:buFont typeface="Arial" panose="020B0604020202020204" pitchFamily="34" charset="0"/>
              <a:buChar char="•"/>
            </a:pPr>
            <a:r>
              <a:rPr lang="en-US" sz="2800" dirty="0"/>
              <a:t>Draws on data from almost 700 sources</a:t>
            </a:r>
          </a:p>
          <a:p>
            <a:pPr marL="800100" lvl="1" indent="-342900">
              <a:buFont typeface="Arial" panose="020B0604020202020204" pitchFamily="34" charset="0"/>
              <a:buChar char="•"/>
            </a:pPr>
            <a:r>
              <a:rPr lang="en-US" sz="2800" dirty="0"/>
              <a:t>Facility surveys, MIS, published reports</a:t>
            </a:r>
          </a:p>
          <a:p>
            <a:pPr marL="800100" lvl="1" indent="-342900">
              <a:buFont typeface="Arial" panose="020B0604020202020204" pitchFamily="34" charset="0"/>
              <a:buChar char="•"/>
            </a:pPr>
            <a:r>
              <a:rPr lang="en-US" sz="2800" dirty="0"/>
              <a:t>Representing at least 1.2 million health care facilities (double that of the 2019 baseline)</a:t>
            </a:r>
          </a:p>
        </p:txBody>
      </p:sp>
      <p:pic>
        <p:nvPicPr>
          <p:cNvPr id="7" name="Picture 6">
            <a:extLst>
              <a:ext uri="{FF2B5EF4-FFF2-40B4-BE49-F238E27FC236}">
                <a16:creationId xmlns:a16="http://schemas.microsoft.com/office/drawing/2014/main" id="{068744B2-6BB5-893D-33D4-7DA3F750D1C6}"/>
              </a:ext>
            </a:extLst>
          </p:cNvPr>
          <p:cNvPicPr>
            <a:picLocks noChangeAspect="1"/>
          </p:cNvPicPr>
          <p:nvPr/>
        </p:nvPicPr>
        <p:blipFill>
          <a:blip r:embed="rId3"/>
          <a:stretch>
            <a:fillRect/>
          </a:stretch>
        </p:blipFill>
        <p:spPr>
          <a:xfrm>
            <a:off x="735090" y="1362101"/>
            <a:ext cx="3030573" cy="4313623"/>
          </a:xfrm>
          <a:prstGeom prst="rect">
            <a:avLst/>
          </a:prstGeom>
        </p:spPr>
      </p:pic>
    </p:spTree>
    <p:extLst>
      <p:ext uri="{BB962C8B-B14F-4D97-AF65-F5344CB8AC3E}">
        <p14:creationId xmlns:p14="http://schemas.microsoft.com/office/powerpoint/2010/main" val="262262185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2A7E321F-02F3-3DF1-36E7-3D56476230F7}"/>
              </a:ext>
            </a:extLst>
          </p:cNvPr>
          <p:cNvPicPr>
            <a:picLocks noChangeAspect="1"/>
          </p:cNvPicPr>
          <p:nvPr/>
        </p:nvPicPr>
        <p:blipFill>
          <a:blip r:embed="rId3"/>
          <a:stretch>
            <a:fillRect/>
          </a:stretch>
        </p:blipFill>
        <p:spPr>
          <a:xfrm>
            <a:off x="0" y="0"/>
            <a:ext cx="12192000" cy="6205780"/>
          </a:xfrm>
          <a:prstGeom prst="rect">
            <a:avLst/>
          </a:prstGeom>
        </p:spPr>
      </p:pic>
      <p:sp>
        <p:nvSpPr>
          <p:cNvPr id="8" name="TextBox 7">
            <a:extLst>
              <a:ext uri="{FF2B5EF4-FFF2-40B4-BE49-F238E27FC236}">
                <a16:creationId xmlns:a16="http://schemas.microsoft.com/office/drawing/2014/main" id="{98F9C5E2-F6C6-BCB7-B953-05937366BA9C}"/>
              </a:ext>
            </a:extLst>
          </p:cNvPr>
          <p:cNvSpPr txBox="1"/>
          <p:nvPr/>
        </p:nvSpPr>
        <p:spPr>
          <a:xfrm>
            <a:off x="5578310" y="5527977"/>
            <a:ext cx="5649014" cy="307777"/>
          </a:xfrm>
          <a:prstGeom prst="rect">
            <a:avLst/>
          </a:prstGeom>
          <a:noFill/>
        </p:spPr>
        <p:txBody>
          <a:bodyPr wrap="square">
            <a:spAutoFit/>
          </a:bodyPr>
          <a:lstStyle/>
          <a:p>
            <a:r>
              <a:rPr lang="en-US" sz="1400" dirty="0">
                <a:hlinkClick r:id="rId4"/>
              </a:rPr>
              <a:t>https://washdata.org/data/healthcare#!/dashboard/6382</a:t>
            </a:r>
            <a:r>
              <a:rPr lang="en-US" sz="1400" dirty="0"/>
              <a:t> </a:t>
            </a:r>
          </a:p>
        </p:txBody>
      </p:sp>
    </p:spTree>
    <p:extLst>
      <p:ext uri="{BB962C8B-B14F-4D97-AF65-F5344CB8AC3E}">
        <p14:creationId xmlns:p14="http://schemas.microsoft.com/office/powerpoint/2010/main" val="280856810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3C1DDD11-CFD7-E2B2-B630-BD6868A4E7FF}"/>
              </a:ext>
            </a:extLst>
          </p:cNvPr>
          <p:cNvPicPr>
            <a:picLocks noChangeAspect="1"/>
          </p:cNvPicPr>
          <p:nvPr/>
        </p:nvPicPr>
        <p:blipFill>
          <a:blip r:embed="rId3"/>
          <a:stretch>
            <a:fillRect/>
          </a:stretch>
        </p:blipFill>
        <p:spPr>
          <a:xfrm>
            <a:off x="182880" y="1573402"/>
            <a:ext cx="11913326" cy="4272149"/>
          </a:xfrm>
          <a:prstGeom prst="rect">
            <a:avLst/>
          </a:prstGeom>
        </p:spPr>
      </p:pic>
      <p:pic>
        <p:nvPicPr>
          <p:cNvPr id="10" name="Picture 9">
            <a:extLst>
              <a:ext uri="{FF2B5EF4-FFF2-40B4-BE49-F238E27FC236}">
                <a16:creationId xmlns:a16="http://schemas.microsoft.com/office/drawing/2014/main" id="{85D5DEF6-C3CA-4212-D69A-AFF5A8AC9118}"/>
              </a:ext>
            </a:extLst>
          </p:cNvPr>
          <p:cNvPicPr>
            <a:picLocks noChangeAspect="1"/>
          </p:cNvPicPr>
          <p:nvPr/>
        </p:nvPicPr>
        <p:blipFill>
          <a:blip r:embed="rId4"/>
          <a:stretch>
            <a:fillRect/>
          </a:stretch>
        </p:blipFill>
        <p:spPr>
          <a:xfrm>
            <a:off x="513801" y="461554"/>
            <a:ext cx="11295069" cy="928157"/>
          </a:xfrm>
          <a:prstGeom prst="rect">
            <a:avLst/>
          </a:prstGeom>
        </p:spPr>
      </p:pic>
    </p:spTree>
    <p:extLst>
      <p:ext uri="{BB962C8B-B14F-4D97-AF65-F5344CB8AC3E}">
        <p14:creationId xmlns:p14="http://schemas.microsoft.com/office/powerpoint/2010/main" val="221506168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Content Placeholder 5">
            <a:extLst>
              <a:ext uri="{FF2B5EF4-FFF2-40B4-BE49-F238E27FC236}">
                <a16:creationId xmlns:a16="http://schemas.microsoft.com/office/drawing/2014/main" id="{5F8D0F0B-BE0F-398B-9873-0CF7A8D35923}"/>
              </a:ext>
            </a:extLst>
          </p:cNvPr>
          <p:cNvPicPr>
            <a:picLocks noChangeAspect="1"/>
          </p:cNvPicPr>
          <p:nvPr/>
        </p:nvPicPr>
        <p:blipFill rotWithShape="1">
          <a:blip r:embed="rId3"/>
          <a:srcRect b="2884"/>
          <a:stretch/>
        </p:blipFill>
        <p:spPr bwMode="auto">
          <a:xfrm>
            <a:off x="2405057" y="88554"/>
            <a:ext cx="7399322" cy="49675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97163278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Content Placeholder 5">
            <a:extLst>
              <a:ext uri="{FF2B5EF4-FFF2-40B4-BE49-F238E27FC236}">
                <a16:creationId xmlns:a16="http://schemas.microsoft.com/office/drawing/2014/main" id="{5F8D0F0B-BE0F-398B-9873-0CF7A8D35923}"/>
              </a:ext>
            </a:extLst>
          </p:cNvPr>
          <p:cNvPicPr>
            <a:picLocks noChangeAspect="1"/>
          </p:cNvPicPr>
          <p:nvPr/>
        </p:nvPicPr>
        <p:blipFill>
          <a:blip r:embed="rId3"/>
          <a:stretch>
            <a:fillRect/>
          </a:stretch>
        </p:blipFill>
        <p:spPr bwMode="auto">
          <a:xfrm>
            <a:off x="2405057" y="88554"/>
            <a:ext cx="7399322" cy="51150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9">
            <a:extLst>
              <a:ext uri="{FF2B5EF4-FFF2-40B4-BE49-F238E27FC236}">
                <a16:creationId xmlns:a16="http://schemas.microsoft.com/office/drawing/2014/main" id="{E6ADA157-9728-3D89-1B09-79F671FA29C4}"/>
              </a:ext>
            </a:extLst>
          </p:cNvPr>
          <p:cNvPicPr>
            <a:picLocks noChangeAspect="1"/>
          </p:cNvPicPr>
          <p:nvPr/>
        </p:nvPicPr>
        <p:blipFill>
          <a:blip r:embed="rId4"/>
          <a:stretch>
            <a:fillRect/>
          </a:stretch>
        </p:blipFill>
        <p:spPr>
          <a:xfrm>
            <a:off x="2405058" y="931574"/>
            <a:ext cx="7351684" cy="4875672"/>
          </a:xfrm>
          <a:prstGeom prst="rect">
            <a:avLst/>
          </a:prstGeom>
        </p:spPr>
      </p:pic>
    </p:spTree>
    <p:extLst>
      <p:ext uri="{BB962C8B-B14F-4D97-AF65-F5344CB8AC3E}">
        <p14:creationId xmlns:p14="http://schemas.microsoft.com/office/powerpoint/2010/main" val="257430284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026325-25C4-DA4A-36BC-44F7D29FC39C}"/>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97EA4BD7-C52E-07C3-DEF2-2F402CBA2C7E}"/>
              </a:ext>
            </a:extLst>
          </p:cNvPr>
          <p:cNvSpPr>
            <a:spLocks noGrp="1"/>
          </p:cNvSpPr>
          <p:nvPr>
            <p:ph idx="1"/>
          </p:nvPr>
        </p:nvSpPr>
        <p:spPr/>
        <p:txBody>
          <a:bodyPr/>
          <a:lstStyle/>
          <a:p>
            <a:endParaRPr lang="en-US"/>
          </a:p>
        </p:txBody>
      </p:sp>
      <p:pic>
        <p:nvPicPr>
          <p:cNvPr id="5" name="Picture 4">
            <a:extLst>
              <a:ext uri="{FF2B5EF4-FFF2-40B4-BE49-F238E27FC236}">
                <a16:creationId xmlns:a16="http://schemas.microsoft.com/office/drawing/2014/main" id="{77B2DF0C-727B-3BCE-8DF1-3D54E6F07E21}"/>
              </a:ext>
            </a:extLst>
          </p:cNvPr>
          <p:cNvPicPr>
            <a:picLocks noChangeAspect="1"/>
          </p:cNvPicPr>
          <p:nvPr/>
        </p:nvPicPr>
        <p:blipFill>
          <a:blip r:embed="rId3"/>
          <a:stretch>
            <a:fillRect/>
          </a:stretch>
        </p:blipFill>
        <p:spPr>
          <a:xfrm>
            <a:off x="0" y="0"/>
            <a:ext cx="12192000" cy="6205780"/>
          </a:xfrm>
          <a:prstGeom prst="rect">
            <a:avLst/>
          </a:prstGeom>
        </p:spPr>
      </p:pic>
      <p:sp>
        <p:nvSpPr>
          <p:cNvPr id="6" name="Rectangle: Rounded Corners 5">
            <a:extLst>
              <a:ext uri="{FF2B5EF4-FFF2-40B4-BE49-F238E27FC236}">
                <a16:creationId xmlns:a16="http://schemas.microsoft.com/office/drawing/2014/main" id="{9CE69EDB-3B18-D97C-C1FF-D06A421D86F2}"/>
              </a:ext>
            </a:extLst>
          </p:cNvPr>
          <p:cNvSpPr/>
          <p:nvPr/>
        </p:nvSpPr>
        <p:spPr>
          <a:xfrm>
            <a:off x="2893807" y="2936838"/>
            <a:ext cx="9004151" cy="492162"/>
          </a:xfrm>
          <a:prstGeom prst="roundRect">
            <a:avLst/>
          </a:prstGeom>
          <a:noFill/>
          <a:ln>
            <a:solidFill>
              <a:srgbClr val="4C9F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Rounded Corners 6">
            <a:extLst>
              <a:ext uri="{FF2B5EF4-FFF2-40B4-BE49-F238E27FC236}">
                <a16:creationId xmlns:a16="http://schemas.microsoft.com/office/drawing/2014/main" id="{0CA8324C-0AAB-2994-CE81-93405974CB36}"/>
              </a:ext>
            </a:extLst>
          </p:cNvPr>
          <p:cNvSpPr/>
          <p:nvPr/>
        </p:nvSpPr>
        <p:spPr>
          <a:xfrm>
            <a:off x="2893807" y="5206702"/>
            <a:ext cx="9004151" cy="492162"/>
          </a:xfrm>
          <a:prstGeom prst="roundRect">
            <a:avLst/>
          </a:prstGeom>
          <a:noFill/>
          <a:ln>
            <a:solidFill>
              <a:srgbClr val="4C9F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42347787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4009EFE4-F3D1-EBB8-95B2-19B8D614D1A6}"/>
              </a:ext>
            </a:extLst>
          </p:cNvPr>
          <p:cNvPicPr>
            <a:picLocks noChangeAspect="1"/>
          </p:cNvPicPr>
          <p:nvPr/>
        </p:nvPicPr>
        <p:blipFill>
          <a:blip r:embed="rId3"/>
          <a:stretch>
            <a:fillRect/>
          </a:stretch>
        </p:blipFill>
        <p:spPr>
          <a:xfrm>
            <a:off x="0" y="0"/>
            <a:ext cx="12192000" cy="6205780"/>
          </a:xfrm>
          <a:prstGeom prst="rect">
            <a:avLst/>
          </a:prstGeom>
        </p:spPr>
      </p:pic>
      <p:sp>
        <p:nvSpPr>
          <p:cNvPr id="8" name="TextBox 7">
            <a:extLst>
              <a:ext uri="{FF2B5EF4-FFF2-40B4-BE49-F238E27FC236}">
                <a16:creationId xmlns:a16="http://schemas.microsoft.com/office/drawing/2014/main" id="{98F9C5E2-F6C6-BCB7-B953-05937366BA9C}"/>
              </a:ext>
            </a:extLst>
          </p:cNvPr>
          <p:cNvSpPr txBox="1"/>
          <p:nvPr/>
        </p:nvSpPr>
        <p:spPr>
          <a:xfrm>
            <a:off x="5578310" y="5527977"/>
            <a:ext cx="5649014" cy="307777"/>
          </a:xfrm>
          <a:prstGeom prst="rect">
            <a:avLst/>
          </a:prstGeom>
          <a:noFill/>
        </p:spPr>
        <p:txBody>
          <a:bodyPr wrap="square">
            <a:spAutoFit/>
          </a:bodyPr>
          <a:lstStyle/>
          <a:p>
            <a:r>
              <a:rPr lang="en-US" sz="1400" dirty="0">
                <a:hlinkClick r:id="rId4"/>
              </a:rPr>
              <a:t>https://washdata.org/data/healthcare#!/dashboard/6383</a:t>
            </a:r>
            <a:r>
              <a:rPr lang="en-US" sz="1400" dirty="0"/>
              <a:t>  </a:t>
            </a:r>
          </a:p>
        </p:txBody>
      </p:sp>
    </p:spTree>
    <p:extLst>
      <p:ext uri="{BB962C8B-B14F-4D97-AF65-F5344CB8AC3E}">
        <p14:creationId xmlns:p14="http://schemas.microsoft.com/office/powerpoint/2010/main" val="139200937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75558E45-5EC9-E904-812A-82458289A3AC}"/>
              </a:ext>
            </a:extLst>
          </p:cNvPr>
          <p:cNvPicPr>
            <a:picLocks noChangeAspect="1"/>
          </p:cNvPicPr>
          <p:nvPr/>
        </p:nvPicPr>
        <p:blipFill>
          <a:blip r:embed="rId3"/>
          <a:stretch>
            <a:fillRect/>
          </a:stretch>
        </p:blipFill>
        <p:spPr>
          <a:xfrm>
            <a:off x="609600" y="440447"/>
            <a:ext cx="11146971" cy="814903"/>
          </a:xfrm>
          <a:prstGeom prst="rect">
            <a:avLst/>
          </a:prstGeom>
        </p:spPr>
      </p:pic>
      <p:pic>
        <p:nvPicPr>
          <p:cNvPr id="10" name="Picture 9">
            <a:extLst>
              <a:ext uri="{FF2B5EF4-FFF2-40B4-BE49-F238E27FC236}">
                <a16:creationId xmlns:a16="http://schemas.microsoft.com/office/drawing/2014/main" id="{807ABE99-4D0E-34D2-AA28-957473A9F709}"/>
              </a:ext>
            </a:extLst>
          </p:cNvPr>
          <p:cNvPicPr>
            <a:picLocks noChangeAspect="1"/>
          </p:cNvPicPr>
          <p:nvPr/>
        </p:nvPicPr>
        <p:blipFill>
          <a:blip r:embed="rId4"/>
          <a:stretch>
            <a:fillRect/>
          </a:stretch>
        </p:blipFill>
        <p:spPr>
          <a:xfrm>
            <a:off x="278673" y="1507247"/>
            <a:ext cx="11831161" cy="4118490"/>
          </a:xfrm>
          <a:prstGeom prst="rect">
            <a:avLst/>
          </a:prstGeom>
        </p:spPr>
      </p:pic>
    </p:spTree>
    <p:extLst>
      <p:ext uri="{BB962C8B-B14F-4D97-AF65-F5344CB8AC3E}">
        <p14:creationId xmlns:p14="http://schemas.microsoft.com/office/powerpoint/2010/main" val="307505766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C7E4FD-DC3E-4B3A-9447-9997668EC15B}"/>
              </a:ext>
            </a:extLst>
          </p:cNvPr>
          <p:cNvSpPr>
            <a:spLocks noGrp="1"/>
          </p:cNvSpPr>
          <p:nvPr>
            <p:ph type="title"/>
          </p:nvPr>
        </p:nvSpPr>
        <p:spPr/>
        <p:txBody>
          <a:bodyPr/>
          <a:lstStyle/>
          <a:p>
            <a:pPr algn="l"/>
            <a:r>
              <a:rPr lang="en-US" dirty="0"/>
              <a:t>Limiting factor</a:t>
            </a:r>
          </a:p>
        </p:txBody>
      </p:sp>
      <p:sp>
        <p:nvSpPr>
          <p:cNvPr id="3" name="Content Placeholder 2">
            <a:extLst>
              <a:ext uri="{FF2B5EF4-FFF2-40B4-BE49-F238E27FC236}">
                <a16:creationId xmlns:a16="http://schemas.microsoft.com/office/drawing/2014/main" id="{46AB2764-E9E6-4D16-A113-E1C3255E7C88}"/>
              </a:ext>
            </a:extLst>
          </p:cNvPr>
          <p:cNvSpPr>
            <a:spLocks noGrp="1"/>
          </p:cNvSpPr>
          <p:nvPr>
            <p:ph idx="1"/>
          </p:nvPr>
        </p:nvSpPr>
        <p:spPr>
          <a:xfrm>
            <a:off x="609600" y="1600201"/>
            <a:ext cx="5165558" cy="4525963"/>
          </a:xfrm>
        </p:spPr>
        <p:txBody>
          <a:bodyPr/>
          <a:lstStyle/>
          <a:p>
            <a:r>
              <a:rPr lang="en-US" dirty="0"/>
              <a:t>Usually availability of water and soap at toilets, rather than hand hygiene at points of care</a:t>
            </a:r>
          </a:p>
          <a:p>
            <a:r>
              <a:rPr lang="en-US" dirty="0"/>
              <a:t>(Often data unavailable for toilets)</a:t>
            </a:r>
          </a:p>
        </p:txBody>
      </p:sp>
      <p:pic>
        <p:nvPicPr>
          <p:cNvPr id="5" name="Picture 4">
            <a:extLst>
              <a:ext uri="{FF2B5EF4-FFF2-40B4-BE49-F238E27FC236}">
                <a16:creationId xmlns:a16="http://schemas.microsoft.com/office/drawing/2014/main" id="{0D588E6F-ED2C-21BF-A8C8-61E918D40F95}"/>
              </a:ext>
            </a:extLst>
          </p:cNvPr>
          <p:cNvPicPr>
            <a:picLocks noChangeAspect="1"/>
          </p:cNvPicPr>
          <p:nvPr/>
        </p:nvPicPr>
        <p:blipFill>
          <a:blip r:embed="rId3"/>
          <a:stretch>
            <a:fillRect/>
          </a:stretch>
        </p:blipFill>
        <p:spPr>
          <a:xfrm>
            <a:off x="6292260" y="628424"/>
            <a:ext cx="5621066" cy="5021580"/>
          </a:xfrm>
          <a:prstGeom prst="rect">
            <a:avLst/>
          </a:prstGeom>
        </p:spPr>
      </p:pic>
    </p:spTree>
    <p:extLst>
      <p:ext uri="{BB962C8B-B14F-4D97-AF65-F5344CB8AC3E}">
        <p14:creationId xmlns:p14="http://schemas.microsoft.com/office/powerpoint/2010/main" val="234928926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3A8534-A33A-F39C-1B22-569CE9C3D909}"/>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EFDFCE99-F875-2BA2-BFA3-8766E209DBD6}"/>
              </a:ext>
            </a:extLst>
          </p:cNvPr>
          <p:cNvSpPr>
            <a:spLocks noGrp="1"/>
          </p:cNvSpPr>
          <p:nvPr>
            <p:ph idx="1"/>
          </p:nvPr>
        </p:nvSpPr>
        <p:spPr/>
        <p:txBody>
          <a:bodyPr/>
          <a:lstStyle/>
          <a:p>
            <a:endParaRPr lang="en-US"/>
          </a:p>
        </p:txBody>
      </p:sp>
      <p:pic>
        <p:nvPicPr>
          <p:cNvPr id="5" name="Picture 4">
            <a:extLst>
              <a:ext uri="{FF2B5EF4-FFF2-40B4-BE49-F238E27FC236}">
                <a16:creationId xmlns:a16="http://schemas.microsoft.com/office/drawing/2014/main" id="{60C761BD-D36F-74D7-52E7-B96BC6BE9DE7}"/>
              </a:ext>
            </a:extLst>
          </p:cNvPr>
          <p:cNvPicPr>
            <a:picLocks noChangeAspect="1"/>
          </p:cNvPicPr>
          <p:nvPr/>
        </p:nvPicPr>
        <p:blipFill>
          <a:blip r:embed="rId2"/>
          <a:stretch>
            <a:fillRect/>
          </a:stretch>
        </p:blipFill>
        <p:spPr>
          <a:xfrm>
            <a:off x="2040424" y="0"/>
            <a:ext cx="8111151" cy="6858000"/>
          </a:xfrm>
          <a:prstGeom prst="rect">
            <a:avLst/>
          </a:prstGeom>
        </p:spPr>
      </p:pic>
    </p:spTree>
    <p:extLst>
      <p:ext uri="{BB962C8B-B14F-4D97-AF65-F5344CB8AC3E}">
        <p14:creationId xmlns:p14="http://schemas.microsoft.com/office/powerpoint/2010/main" val="151097383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F6EC8522-935A-516A-F95A-714D2DD70D70}"/>
              </a:ext>
            </a:extLst>
          </p:cNvPr>
          <p:cNvPicPr>
            <a:picLocks noChangeAspect="1"/>
          </p:cNvPicPr>
          <p:nvPr/>
        </p:nvPicPr>
        <p:blipFill>
          <a:blip r:embed="rId3"/>
          <a:stretch>
            <a:fillRect/>
          </a:stretch>
        </p:blipFill>
        <p:spPr>
          <a:xfrm>
            <a:off x="0" y="0"/>
            <a:ext cx="12192000" cy="6205780"/>
          </a:xfrm>
          <a:prstGeom prst="rect">
            <a:avLst/>
          </a:prstGeom>
        </p:spPr>
      </p:pic>
      <p:sp>
        <p:nvSpPr>
          <p:cNvPr id="8" name="TextBox 7">
            <a:extLst>
              <a:ext uri="{FF2B5EF4-FFF2-40B4-BE49-F238E27FC236}">
                <a16:creationId xmlns:a16="http://schemas.microsoft.com/office/drawing/2014/main" id="{98F9C5E2-F6C6-BCB7-B953-05937366BA9C}"/>
              </a:ext>
            </a:extLst>
          </p:cNvPr>
          <p:cNvSpPr txBox="1"/>
          <p:nvPr/>
        </p:nvSpPr>
        <p:spPr>
          <a:xfrm>
            <a:off x="5578310" y="5527977"/>
            <a:ext cx="5649014" cy="307777"/>
          </a:xfrm>
          <a:prstGeom prst="rect">
            <a:avLst/>
          </a:prstGeom>
          <a:noFill/>
        </p:spPr>
        <p:txBody>
          <a:bodyPr wrap="square">
            <a:spAutoFit/>
          </a:bodyPr>
          <a:lstStyle/>
          <a:p>
            <a:r>
              <a:rPr lang="en-US" sz="1400" dirty="0">
                <a:hlinkClick r:id="rId4"/>
              </a:rPr>
              <a:t>https://washdata.org/data/healthcare#!/dashboard/6384</a:t>
            </a:r>
            <a:r>
              <a:rPr lang="en-US" sz="1400" dirty="0"/>
              <a:t>   </a:t>
            </a:r>
          </a:p>
        </p:txBody>
      </p:sp>
    </p:spTree>
    <p:extLst>
      <p:ext uri="{BB962C8B-B14F-4D97-AF65-F5344CB8AC3E}">
        <p14:creationId xmlns:p14="http://schemas.microsoft.com/office/powerpoint/2010/main" val="261060064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Content Placeholder 6">
            <a:extLst>
              <a:ext uri="{FF2B5EF4-FFF2-40B4-BE49-F238E27FC236}">
                <a16:creationId xmlns:a16="http://schemas.microsoft.com/office/drawing/2014/main" id="{ECBAD311-CD9E-4FEC-88AD-3622B422CB5E}"/>
              </a:ext>
            </a:extLst>
          </p:cNvPr>
          <p:cNvGraphicFramePr>
            <a:graphicFrameLocks noGrp="1"/>
          </p:cNvGraphicFramePr>
          <p:nvPr>
            <p:ph idx="1"/>
            <p:extLst>
              <p:ext uri="{D42A27DB-BD31-4B8C-83A1-F6EECF244321}">
                <p14:modId xmlns:p14="http://schemas.microsoft.com/office/powerpoint/2010/main" val="672751348"/>
              </p:ext>
            </p:extLst>
          </p:nvPr>
        </p:nvGraphicFramePr>
        <p:xfrm>
          <a:off x="609600" y="274638"/>
          <a:ext cx="10972802" cy="5666931"/>
        </p:xfrm>
        <a:graphic>
          <a:graphicData uri="http://schemas.openxmlformats.org/drawingml/2006/table">
            <a:tbl>
              <a:tblPr firstRow="1" bandRow="1"/>
              <a:tblGrid>
                <a:gridCol w="57151">
                  <a:extLst>
                    <a:ext uri="{9D8B030D-6E8A-4147-A177-3AD203B41FA5}">
                      <a16:colId xmlns:a16="http://schemas.microsoft.com/office/drawing/2014/main" val="1317559196"/>
                    </a:ext>
                  </a:extLst>
                </a:gridCol>
                <a:gridCol w="1314451">
                  <a:extLst>
                    <a:ext uri="{9D8B030D-6E8A-4147-A177-3AD203B41FA5}">
                      <a16:colId xmlns:a16="http://schemas.microsoft.com/office/drawing/2014/main" val="2988690753"/>
                    </a:ext>
                  </a:extLst>
                </a:gridCol>
                <a:gridCol w="1920240">
                  <a:extLst>
                    <a:ext uri="{9D8B030D-6E8A-4147-A177-3AD203B41FA5}">
                      <a16:colId xmlns:a16="http://schemas.microsoft.com/office/drawing/2014/main" val="1107702661"/>
                    </a:ext>
                  </a:extLst>
                </a:gridCol>
                <a:gridCol w="1920240">
                  <a:extLst>
                    <a:ext uri="{9D8B030D-6E8A-4147-A177-3AD203B41FA5}">
                      <a16:colId xmlns:a16="http://schemas.microsoft.com/office/drawing/2014/main" val="2692436605"/>
                    </a:ext>
                  </a:extLst>
                </a:gridCol>
                <a:gridCol w="1920240">
                  <a:extLst>
                    <a:ext uri="{9D8B030D-6E8A-4147-A177-3AD203B41FA5}">
                      <a16:colId xmlns:a16="http://schemas.microsoft.com/office/drawing/2014/main" val="2358935498"/>
                    </a:ext>
                  </a:extLst>
                </a:gridCol>
                <a:gridCol w="1920240">
                  <a:extLst>
                    <a:ext uri="{9D8B030D-6E8A-4147-A177-3AD203B41FA5}">
                      <a16:colId xmlns:a16="http://schemas.microsoft.com/office/drawing/2014/main" val="763561245"/>
                    </a:ext>
                  </a:extLst>
                </a:gridCol>
                <a:gridCol w="1920240">
                  <a:extLst>
                    <a:ext uri="{9D8B030D-6E8A-4147-A177-3AD203B41FA5}">
                      <a16:colId xmlns:a16="http://schemas.microsoft.com/office/drawing/2014/main" val="223037443"/>
                    </a:ext>
                  </a:extLst>
                </a:gridCol>
              </a:tblGrid>
              <a:tr h="0">
                <a:tc>
                  <a:txBody>
                    <a:bodyPr/>
                    <a:lstStyle/>
                    <a:p>
                      <a:pPr marL="0" marR="0" algn="ctr">
                        <a:lnSpc>
                          <a:spcPct val="107000"/>
                        </a:lnSpc>
                        <a:spcBef>
                          <a:spcPts val="0"/>
                        </a:spcBef>
                        <a:spcAft>
                          <a:spcPts val="800"/>
                        </a:spcAft>
                      </a:pPr>
                      <a:endParaRPr lang="en-GB" sz="100" b="1" dirty="0">
                        <a:solidFill>
                          <a:srgbClr val="FFFFFF"/>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44495B"/>
                    </a:solidFill>
                  </a:tcPr>
                </a:tc>
                <a:tc>
                  <a:txBody>
                    <a:bodyPr/>
                    <a:lstStyle/>
                    <a:p>
                      <a:pPr marL="0" marR="0" algn="ctr">
                        <a:lnSpc>
                          <a:spcPct val="107000"/>
                        </a:lnSpc>
                        <a:spcBef>
                          <a:spcPts val="0"/>
                        </a:spcBef>
                        <a:spcAft>
                          <a:spcPts val="800"/>
                        </a:spcAft>
                      </a:pPr>
                      <a:endParaRPr lang="en-GB" sz="100" b="1" dirty="0">
                        <a:solidFill>
                          <a:srgbClr val="FFFFFF"/>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44495B"/>
                    </a:solidFill>
                  </a:tcPr>
                </a:tc>
                <a:tc>
                  <a:txBody>
                    <a:bodyPr/>
                    <a:lstStyle/>
                    <a:p>
                      <a:pPr marL="0" marR="0" algn="ctr">
                        <a:lnSpc>
                          <a:spcPct val="107000"/>
                        </a:lnSpc>
                        <a:spcBef>
                          <a:spcPts val="0"/>
                        </a:spcBef>
                        <a:spcAft>
                          <a:spcPts val="800"/>
                        </a:spcAft>
                      </a:pPr>
                      <a:endParaRPr lang="en-US" sz="100" dirty="0">
                        <a:solidFill>
                          <a:schemeClr val="tx1">
                            <a:lumMod val="65000"/>
                            <a:lumOff val="35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88259" marR="88259" marT="44129" marB="44129"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B9EE"/>
                    </a:solidFill>
                  </a:tcPr>
                </a:tc>
                <a:tc>
                  <a:txBody>
                    <a:bodyPr/>
                    <a:lstStyle/>
                    <a:p>
                      <a:pPr marL="0" marR="0" algn="ctr">
                        <a:lnSpc>
                          <a:spcPct val="107000"/>
                        </a:lnSpc>
                        <a:spcBef>
                          <a:spcPts val="0"/>
                        </a:spcBef>
                        <a:spcAft>
                          <a:spcPts val="800"/>
                        </a:spcAft>
                      </a:pPr>
                      <a:endParaRPr lang="en-US" sz="100" dirty="0">
                        <a:solidFill>
                          <a:schemeClr val="tx1">
                            <a:lumMod val="65000"/>
                            <a:lumOff val="35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88259" marR="88259" marT="44129" marB="44129"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B64A"/>
                    </a:solidFill>
                  </a:tcPr>
                </a:tc>
                <a:tc>
                  <a:txBody>
                    <a:bodyPr/>
                    <a:lstStyle/>
                    <a:p>
                      <a:pPr marL="0" marR="0" algn="ctr">
                        <a:lnSpc>
                          <a:spcPct val="107000"/>
                        </a:lnSpc>
                        <a:spcBef>
                          <a:spcPts val="0"/>
                        </a:spcBef>
                        <a:spcAft>
                          <a:spcPts val="800"/>
                        </a:spcAft>
                      </a:pPr>
                      <a:endParaRPr lang="en-US" sz="100" dirty="0">
                        <a:solidFill>
                          <a:schemeClr val="tx1">
                            <a:lumMod val="65000"/>
                            <a:lumOff val="35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88259" marR="88259" marT="44129" marB="44129"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B046B7"/>
                    </a:solidFill>
                  </a:tcPr>
                </a:tc>
                <a:tc>
                  <a:txBody>
                    <a:bodyPr/>
                    <a:lstStyle/>
                    <a:p>
                      <a:pPr marL="0" marR="0" algn="ctr">
                        <a:lnSpc>
                          <a:spcPct val="107000"/>
                        </a:lnSpc>
                        <a:spcBef>
                          <a:spcPts val="0"/>
                        </a:spcBef>
                        <a:spcAft>
                          <a:spcPts val="800"/>
                        </a:spcAft>
                      </a:pPr>
                      <a:endParaRPr lang="en-US" sz="100" dirty="0">
                        <a:solidFill>
                          <a:schemeClr val="tx1">
                            <a:lumMod val="65000"/>
                            <a:lumOff val="35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88259" marR="88259" marT="44129" marB="44129"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3F49"/>
                    </a:solidFill>
                  </a:tcPr>
                </a:tc>
                <a:tc>
                  <a:txBody>
                    <a:bodyPr/>
                    <a:lstStyle/>
                    <a:p>
                      <a:pPr marL="0" marR="0" algn="ctr">
                        <a:lnSpc>
                          <a:spcPct val="107000"/>
                        </a:lnSpc>
                        <a:spcBef>
                          <a:spcPts val="0"/>
                        </a:spcBef>
                        <a:spcAft>
                          <a:spcPts val="800"/>
                        </a:spcAft>
                      </a:pPr>
                      <a:endParaRPr lang="en-US" sz="100" dirty="0">
                        <a:solidFill>
                          <a:schemeClr val="tx1">
                            <a:lumMod val="65000"/>
                            <a:lumOff val="35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88259" marR="88259" marT="44129" marB="44129"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5BA5"/>
                    </a:solidFill>
                  </a:tcPr>
                </a:tc>
                <a:extLst>
                  <a:ext uri="{0D108BD9-81ED-4DB2-BD59-A6C34878D82A}">
                    <a16:rowId xmlns:a16="http://schemas.microsoft.com/office/drawing/2014/main" val="1146385719"/>
                  </a:ext>
                </a:extLst>
              </a:tr>
              <a:tr h="568139">
                <a:tc>
                  <a:txBody>
                    <a:bodyPr/>
                    <a:lstStyle/>
                    <a:p>
                      <a:pPr marL="0" marR="0" algn="ctr">
                        <a:lnSpc>
                          <a:spcPct val="107000"/>
                        </a:lnSpc>
                        <a:spcBef>
                          <a:spcPts val="0"/>
                        </a:spcBef>
                        <a:spcAft>
                          <a:spcPts val="800"/>
                        </a:spcAft>
                      </a:pPr>
                      <a:endParaRPr lang="en-GB" sz="1600" b="1" dirty="0">
                        <a:solidFill>
                          <a:srgbClr val="FFFFFF"/>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44495B"/>
                    </a:solidFill>
                  </a:tcPr>
                </a:tc>
                <a:tc>
                  <a:txBody>
                    <a:bodyPr/>
                    <a:lstStyle/>
                    <a:p>
                      <a:pPr marL="0" marR="0" algn="ctr">
                        <a:lnSpc>
                          <a:spcPct val="107000"/>
                        </a:lnSpc>
                        <a:spcBef>
                          <a:spcPts val="0"/>
                        </a:spcBef>
                        <a:spcAft>
                          <a:spcPts val="800"/>
                        </a:spcAft>
                      </a:pPr>
                      <a:r>
                        <a:rPr lang="en-GB" sz="1600" b="1" dirty="0">
                          <a:solidFill>
                            <a:srgbClr val="FFFFFF"/>
                          </a:solidFill>
                          <a:effectLst/>
                          <a:latin typeface="Calibri" panose="020F0502020204030204" pitchFamily="34" charset="0"/>
                          <a:ea typeface="Calibri" panose="020F0502020204030204" pitchFamily="34" charset="0"/>
                          <a:cs typeface="Times New Roman" panose="02020603050405020304" pitchFamily="18" charset="0"/>
                        </a:rPr>
                        <a:t>SERVICE</a:t>
                      </a:r>
                      <a:br>
                        <a:rPr lang="en-GB" sz="1600" b="1" dirty="0">
                          <a:solidFill>
                            <a:srgbClr val="FFFFFF"/>
                          </a:solidFill>
                          <a:effectLst/>
                          <a:latin typeface="Calibri" panose="020F0502020204030204" pitchFamily="34" charset="0"/>
                          <a:ea typeface="Calibri" panose="020F0502020204030204" pitchFamily="34" charset="0"/>
                          <a:cs typeface="Times New Roman" panose="02020603050405020304" pitchFamily="18" charset="0"/>
                        </a:rPr>
                      </a:br>
                      <a:r>
                        <a:rPr lang="en-GB" sz="1600" b="1" dirty="0">
                          <a:solidFill>
                            <a:srgbClr val="FFFFFF"/>
                          </a:solidFill>
                          <a:effectLst/>
                          <a:latin typeface="Calibri" panose="020F0502020204030204" pitchFamily="34" charset="0"/>
                          <a:ea typeface="Calibri" panose="020F0502020204030204" pitchFamily="34" charset="0"/>
                          <a:cs typeface="Times New Roman" panose="02020603050405020304" pitchFamily="18" charset="0"/>
                        </a:rPr>
                        <a:t>LEVEL</a:t>
                      </a:r>
                    </a:p>
                  </a:txBody>
                  <a:tcPr marL="0" marR="0" marT="0" marB="0" anchor="ctr">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44495B"/>
                    </a:solidFill>
                  </a:tcPr>
                </a:tc>
                <a:tc>
                  <a:txBody>
                    <a:bodyPr/>
                    <a:lstStyle/>
                    <a:p>
                      <a:pPr marL="0" marR="0" algn="ctr">
                        <a:lnSpc>
                          <a:spcPct val="107000"/>
                        </a:lnSpc>
                        <a:spcBef>
                          <a:spcPts val="0"/>
                        </a:spcBef>
                        <a:spcAft>
                          <a:spcPts val="800"/>
                        </a:spcAft>
                      </a:pPr>
                      <a:r>
                        <a:rPr lang="en-GB" sz="1600" b="1" dirty="0">
                          <a:solidFill>
                            <a:schemeClr val="tx1">
                              <a:lumMod val="65000"/>
                              <a:lumOff val="35000"/>
                            </a:schemeClr>
                          </a:solidFill>
                          <a:effectLst/>
                          <a:latin typeface="Calibri" panose="020F0502020204030204" pitchFamily="34" charset="0"/>
                          <a:ea typeface="Calibri" panose="020F0502020204030204" pitchFamily="34" charset="0"/>
                          <a:cs typeface="Times New Roman" panose="02020603050405020304" pitchFamily="18" charset="0"/>
                        </a:rPr>
                        <a:t>WATER</a:t>
                      </a:r>
                      <a:endParaRPr lang="en-US" sz="2800" dirty="0">
                        <a:solidFill>
                          <a:schemeClr val="tx1">
                            <a:lumMod val="65000"/>
                            <a:lumOff val="35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88259" marR="88259" marT="44129" marB="44129"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BCF1FC"/>
                    </a:solidFill>
                  </a:tcPr>
                </a:tc>
                <a:tc>
                  <a:txBody>
                    <a:bodyPr/>
                    <a:lstStyle/>
                    <a:p>
                      <a:pPr marL="0" marR="0" algn="ctr">
                        <a:lnSpc>
                          <a:spcPct val="107000"/>
                        </a:lnSpc>
                        <a:spcBef>
                          <a:spcPts val="0"/>
                        </a:spcBef>
                        <a:spcAft>
                          <a:spcPts val="800"/>
                        </a:spcAft>
                      </a:pPr>
                      <a:r>
                        <a:rPr lang="en-GB" sz="1600" b="1" dirty="0">
                          <a:solidFill>
                            <a:schemeClr val="tx1">
                              <a:lumMod val="65000"/>
                              <a:lumOff val="35000"/>
                            </a:schemeClr>
                          </a:solidFill>
                          <a:effectLst/>
                          <a:latin typeface="Calibri" panose="020F0502020204030204" pitchFamily="34" charset="0"/>
                          <a:ea typeface="Calibri" panose="020F0502020204030204" pitchFamily="34" charset="0"/>
                          <a:cs typeface="Times New Roman" panose="02020603050405020304" pitchFamily="18" charset="0"/>
                        </a:rPr>
                        <a:t>SANITATION</a:t>
                      </a:r>
                      <a:endParaRPr lang="en-US" sz="2800" dirty="0">
                        <a:solidFill>
                          <a:schemeClr val="tx1">
                            <a:lumMod val="65000"/>
                            <a:lumOff val="35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88259" marR="88259" marT="44129" marB="44129"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D5F0DD"/>
                    </a:solidFill>
                  </a:tcPr>
                </a:tc>
                <a:tc>
                  <a:txBody>
                    <a:bodyPr/>
                    <a:lstStyle/>
                    <a:p>
                      <a:pPr marL="0" marR="0" algn="ctr">
                        <a:lnSpc>
                          <a:spcPct val="107000"/>
                        </a:lnSpc>
                        <a:spcBef>
                          <a:spcPts val="0"/>
                        </a:spcBef>
                        <a:spcAft>
                          <a:spcPts val="800"/>
                        </a:spcAft>
                      </a:pPr>
                      <a:r>
                        <a:rPr lang="en-GB" sz="1600" b="1" dirty="0">
                          <a:solidFill>
                            <a:schemeClr val="tx1">
                              <a:lumMod val="65000"/>
                              <a:lumOff val="35000"/>
                            </a:schemeClr>
                          </a:solidFill>
                          <a:effectLst/>
                          <a:latin typeface="Calibri" panose="020F0502020204030204" pitchFamily="34" charset="0"/>
                          <a:ea typeface="Calibri" panose="020F0502020204030204" pitchFamily="34" charset="0"/>
                          <a:cs typeface="Times New Roman" panose="02020603050405020304" pitchFamily="18" charset="0"/>
                        </a:rPr>
                        <a:t>HYGIENE</a:t>
                      </a:r>
                      <a:endParaRPr lang="en-US" sz="2800" dirty="0">
                        <a:solidFill>
                          <a:schemeClr val="tx1">
                            <a:lumMod val="65000"/>
                            <a:lumOff val="35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88259" marR="88259" marT="44129" marB="44129"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1DBF1"/>
                    </a:solidFill>
                  </a:tcPr>
                </a:tc>
                <a:tc>
                  <a:txBody>
                    <a:bodyPr/>
                    <a:lstStyle/>
                    <a:p>
                      <a:pPr marL="0" marR="0" algn="ctr">
                        <a:lnSpc>
                          <a:spcPct val="107000"/>
                        </a:lnSpc>
                        <a:spcBef>
                          <a:spcPts val="0"/>
                        </a:spcBef>
                        <a:spcAft>
                          <a:spcPts val="800"/>
                        </a:spcAft>
                      </a:pPr>
                      <a:r>
                        <a:rPr lang="en-GB" sz="1600" b="1" dirty="0">
                          <a:solidFill>
                            <a:schemeClr val="tx1">
                              <a:lumMod val="65000"/>
                              <a:lumOff val="35000"/>
                            </a:schemeClr>
                          </a:solidFill>
                          <a:effectLst/>
                          <a:latin typeface="Calibri" panose="020F0502020204030204" pitchFamily="34" charset="0"/>
                          <a:ea typeface="Calibri" panose="020F0502020204030204" pitchFamily="34" charset="0"/>
                          <a:cs typeface="Times New Roman" panose="02020603050405020304" pitchFamily="18" charset="0"/>
                        </a:rPr>
                        <a:t>WASTE MANAGEMENT</a:t>
                      </a:r>
                      <a:endParaRPr lang="en-US" sz="2800" dirty="0">
                        <a:solidFill>
                          <a:schemeClr val="tx1">
                            <a:lumMod val="65000"/>
                            <a:lumOff val="35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88259" marR="88259" marT="44129" marB="44129"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DADC"/>
                    </a:solidFill>
                  </a:tcPr>
                </a:tc>
                <a:tc>
                  <a:txBody>
                    <a:bodyPr/>
                    <a:lstStyle/>
                    <a:p>
                      <a:pPr marL="0" marR="0" algn="ctr">
                        <a:lnSpc>
                          <a:spcPct val="107000"/>
                        </a:lnSpc>
                        <a:spcBef>
                          <a:spcPts val="0"/>
                        </a:spcBef>
                        <a:spcAft>
                          <a:spcPts val="800"/>
                        </a:spcAft>
                      </a:pPr>
                      <a:r>
                        <a:rPr lang="en-GB" sz="1600" b="1" dirty="0">
                          <a:solidFill>
                            <a:schemeClr val="tx1">
                              <a:lumMod val="65000"/>
                              <a:lumOff val="35000"/>
                            </a:schemeClr>
                          </a:solidFill>
                          <a:effectLst/>
                          <a:latin typeface="Calibri" panose="020F0502020204030204" pitchFamily="34" charset="0"/>
                          <a:ea typeface="Calibri" panose="020F0502020204030204" pitchFamily="34" charset="0"/>
                          <a:cs typeface="Times New Roman" panose="02020603050405020304" pitchFamily="18" charset="0"/>
                        </a:rPr>
                        <a:t>ENVIRONMENTAL CLEANING</a:t>
                      </a:r>
                      <a:endParaRPr lang="en-US" sz="2800" dirty="0">
                        <a:solidFill>
                          <a:schemeClr val="tx1">
                            <a:lumMod val="65000"/>
                            <a:lumOff val="35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88259" marR="88259" marT="44129" marB="44129" anchor="ctr">
                    <a:lnL w="12700"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DFED"/>
                    </a:solidFill>
                  </a:tcPr>
                </a:tc>
                <a:extLst>
                  <a:ext uri="{0D108BD9-81ED-4DB2-BD59-A6C34878D82A}">
                    <a16:rowId xmlns:a16="http://schemas.microsoft.com/office/drawing/2014/main" val="1750385606"/>
                  </a:ext>
                </a:extLst>
              </a:tr>
              <a:tr h="1933434">
                <a:tc>
                  <a:txBody>
                    <a:bodyPr/>
                    <a:lstStyle/>
                    <a:p>
                      <a:pPr marL="0" marR="0" algn="ctr">
                        <a:lnSpc>
                          <a:spcPct val="107000"/>
                        </a:lnSpc>
                        <a:spcBef>
                          <a:spcPts val="0"/>
                        </a:spcBef>
                        <a:spcAft>
                          <a:spcPts val="800"/>
                        </a:spcAft>
                      </a:pPr>
                      <a:endParaRPr lang="en-US" sz="2000" dirty="0">
                        <a:solidFill>
                          <a:schemeClr val="tx1">
                            <a:lumMod val="65000"/>
                            <a:lumOff val="35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40475A"/>
                    </a:solidFill>
                  </a:tcPr>
                </a:tc>
                <a:tc>
                  <a:txBody>
                    <a:bodyPr/>
                    <a:lstStyle/>
                    <a:p>
                      <a:pPr marL="0" marR="0" algn="ctr">
                        <a:lnSpc>
                          <a:spcPct val="107000"/>
                        </a:lnSpc>
                        <a:spcBef>
                          <a:spcPts val="0"/>
                        </a:spcBef>
                        <a:spcAft>
                          <a:spcPts val="800"/>
                        </a:spcAft>
                      </a:pPr>
                      <a:r>
                        <a:rPr lang="en-GB" sz="1600" b="1" dirty="0">
                          <a:solidFill>
                            <a:schemeClr val="tx1">
                              <a:lumMod val="65000"/>
                              <a:lumOff val="35000"/>
                            </a:schemeClr>
                          </a:solidFill>
                          <a:effectLst/>
                          <a:latin typeface="Calibri" panose="020F0502020204030204" pitchFamily="34" charset="0"/>
                          <a:ea typeface="Calibri" panose="020F0502020204030204" pitchFamily="34" charset="0"/>
                          <a:cs typeface="Times New Roman" panose="02020603050405020304" pitchFamily="18" charset="0"/>
                        </a:rPr>
                        <a:t>BASIC </a:t>
                      </a:r>
                      <a:br>
                        <a:rPr lang="en-GB" sz="1600" b="1" dirty="0">
                          <a:solidFill>
                            <a:schemeClr val="tx1">
                              <a:lumMod val="65000"/>
                              <a:lumOff val="35000"/>
                            </a:schemeClr>
                          </a:solidFill>
                          <a:effectLst/>
                          <a:latin typeface="Calibri" panose="020F0502020204030204" pitchFamily="34" charset="0"/>
                          <a:ea typeface="Calibri" panose="020F0502020204030204" pitchFamily="34" charset="0"/>
                          <a:cs typeface="Times New Roman" panose="02020603050405020304" pitchFamily="18" charset="0"/>
                        </a:rPr>
                      </a:br>
                      <a:r>
                        <a:rPr lang="en-GB" sz="1600" b="1" dirty="0">
                          <a:solidFill>
                            <a:schemeClr val="tx1">
                              <a:lumMod val="65000"/>
                              <a:lumOff val="35000"/>
                            </a:schemeClr>
                          </a:solidFill>
                          <a:effectLst/>
                          <a:latin typeface="Calibri" panose="020F0502020204030204" pitchFamily="34" charset="0"/>
                          <a:ea typeface="Calibri" panose="020F0502020204030204" pitchFamily="34" charset="0"/>
                          <a:cs typeface="Times New Roman" panose="02020603050405020304" pitchFamily="18" charset="0"/>
                        </a:rPr>
                        <a:t>SERVICE</a:t>
                      </a:r>
                      <a:endParaRPr lang="en-US" sz="2800" dirty="0">
                        <a:solidFill>
                          <a:schemeClr val="tx1">
                            <a:lumMod val="65000"/>
                            <a:lumOff val="35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3E4E7"/>
                    </a:solidFill>
                  </a:tcPr>
                </a:tc>
                <a:tc>
                  <a:txBody>
                    <a:bodyPr/>
                    <a:lstStyle/>
                    <a:p>
                      <a:pPr marL="0" marR="0">
                        <a:lnSpc>
                          <a:spcPct val="107000"/>
                        </a:lnSpc>
                        <a:spcBef>
                          <a:spcPts val="0"/>
                        </a:spcBef>
                        <a:spcAft>
                          <a:spcPts val="800"/>
                        </a:spcAft>
                      </a:pPr>
                      <a:r>
                        <a:rPr lang="en-GB" sz="1200" dirty="0">
                          <a:solidFill>
                            <a:schemeClr val="tx1">
                              <a:lumMod val="65000"/>
                              <a:lumOff val="35000"/>
                            </a:schemeClr>
                          </a:solidFill>
                          <a:effectLst/>
                          <a:latin typeface="Calibri" panose="020F0502020204030204" pitchFamily="34" charset="0"/>
                          <a:ea typeface="Calibri" panose="020F0502020204030204" pitchFamily="34" charset="0"/>
                          <a:cs typeface="Times New Roman" panose="02020603050405020304" pitchFamily="18" charset="0"/>
                        </a:rPr>
                        <a:t>Water is available from an improved source on the premises.</a:t>
                      </a:r>
                      <a:endParaRPr lang="en-US" sz="2000" dirty="0">
                        <a:solidFill>
                          <a:schemeClr val="tx1">
                            <a:lumMod val="65000"/>
                            <a:lumOff val="35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88259" marR="88259" marT="44129" marB="44129">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5F9FE"/>
                    </a:solidFill>
                  </a:tcPr>
                </a:tc>
                <a:tc>
                  <a:txBody>
                    <a:bodyPr/>
                    <a:lstStyle/>
                    <a:p>
                      <a:pPr marL="0" marR="0">
                        <a:lnSpc>
                          <a:spcPct val="107000"/>
                        </a:lnSpc>
                        <a:spcBef>
                          <a:spcPts val="0"/>
                        </a:spcBef>
                        <a:spcAft>
                          <a:spcPts val="800"/>
                        </a:spcAft>
                      </a:pPr>
                      <a:r>
                        <a:rPr lang="en-GB" sz="1200" dirty="0">
                          <a:solidFill>
                            <a:schemeClr val="tx1">
                              <a:lumMod val="65000"/>
                              <a:lumOff val="35000"/>
                            </a:schemeClr>
                          </a:solidFill>
                          <a:effectLst/>
                          <a:latin typeface="Calibri" panose="020F0502020204030204" pitchFamily="34" charset="0"/>
                          <a:ea typeface="Calibri" panose="020F0502020204030204" pitchFamily="34" charset="0"/>
                          <a:cs typeface="Times New Roman" panose="02020603050405020304" pitchFamily="18" charset="0"/>
                        </a:rPr>
                        <a:t>Improved sanitation facilities are usable, with at least one toilet dedicated for staff, at least one sex-separated toilet with menstrual hygiene facilities, and at least one toilet accessible for people with limited mobility.</a:t>
                      </a:r>
                      <a:endParaRPr lang="en-US" sz="2000" dirty="0">
                        <a:solidFill>
                          <a:schemeClr val="tx1">
                            <a:lumMod val="65000"/>
                            <a:lumOff val="35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88259" marR="88259" marT="44129" marB="44129">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EF9F1"/>
                    </a:solidFill>
                  </a:tcPr>
                </a:tc>
                <a:tc>
                  <a:txBody>
                    <a:bodyPr/>
                    <a:lstStyle/>
                    <a:p>
                      <a:pPr marL="0" marR="0">
                        <a:lnSpc>
                          <a:spcPct val="107000"/>
                        </a:lnSpc>
                        <a:spcBef>
                          <a:spcPts val="0"/>
                        </a:spcBef>
                        <a:spcAft>
                          <a:spcPts val="800"/>
                        </a:spcAft>
                      </a:pPr>
                      <a:r>
                        <a:rPr lang="en-GB" sz="1200" dirty="0">
                          <a:solidFill>
                            <a:schemeClr val="tx1">
                              <a:lumMod val="65000"/>
                              <a:lumOff val="35000"/>
                            </a:schemeClr>
                          </a:solidFill>
                          <a:effectLst/>
                          <a:latin typeface="Calibri" panose="020F0502020204030204" pitchFamily="34" charset="0"/>
                          <a:ea typeface="Calibri" panose="020F0502020204030204" pitchFamily="34" charset="0"/>
                          <a:cs typeface="Times New Roman" panose="02020603050405020304" pitchFamily="18" charset="0"/>
                        </a:rPr>
                        <a:t>Functional hand hygiene facilities (with water and soap and/or alcohol-based hand rub) are available at points of care, and within five metres of toilets.</a:t>
                      </a:r>
                      <a:endParaRPr lang="en-US" sz="2000" dirty="0">
                        <a:solidFill>
                          <a:schemeClr val="tx1">
                            <a:lumMod val="65000"/>
                            <a:lumOff val="35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88259" marR="88259" marT="44129" marB="44129">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AF1F9"/>
                    </a:solidFill>
                  </a:tcPr>
                </a:tc>
                <a:tc>
                  <a:txBody>
                    <a:bodyPr/>
                    <a:lstStyle/>
                    <a:p>
                      <a:pPr marL="0" marR="0">
                        <a:lnSpc>
                          <a:spcPct val="107000"/>
                        </a:lnSpc>
                        <a:spcBef>
                          <a:spcPts val="0"/>
                        </a:spcBef>
                        <a:spcAft>
                          <a:spcPts val="800"/>
                        </a:spcAft>
                      </a:pPr>
                      <a:r>
                        <a:rPr lang="en-GB" sz="1200" dirty="0">
                          <a:solidFill>
                            <a:schemeClr val="tx1">
                              <a:lumMod val="65000"/>
                              <a:lumOff val="35000"/>
                            </a:schemeClr>
                          </a:solidFill>
                          <a:effectLst/>
                          <a:latin typeface="Calibri" panose="020F0502020204030204" pitchFamily="34" charset="0"/>
                          <a:ea typeface="Calibri" panose="020F0502020204030204" pitchFamily="34" charset="0"/>
                          <a:cs typeface="Times New Roman" panose="02020603050405020304" pitchFamily="18" charset="0"/>
                        </a:rPr>
                        <a:t>Waste is safely segregated into at least three bins, and sharps and infectious waste are treated and disposed of safely.</a:t>
                      </a:r>
                      <a:endParaRPr lang="en-US" sz="2000" dirty="0">
                        <a:solidFill>
                          <a:schemeClr val="tx1">
                            <a:lumMod val="65000"/>
                            <a:lumOff val="35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88259" marR="88259" marT="44129" marB="44129">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F0F1"/>
                    </a:solidFill>
                  </a:tcPr>
                </a:tc>
                <a:tc>
                  <a:txBody>
                    <a:bodyPr/>
                    <a:lstStyle/>
                    <a:p>
                      <a:pPr marL="0" marR="0">
                        <a:lnSpc>
                          <a:spcPct val="107000"/>
                        </a:lnSpc>
                        <a:spcBef>
                          <a:spcPts val="0"/>
                        </a:spcBef>
                        <a:spcAft>
                          <a:spcPts val="800"/>
                        </a:spcAft>
                      </a:pPr>
                      <a:r>
                        <a:rPr lang="en-GB" sz="1200" dirty="0">
                          <a:solidFill>
                            <a:schemeClr val="tx1">
                              <a:lumMod val="65000"/>
                              <a:lumOff val="35000"/>
                            </a:schemeClr>
                          </a:solidFill>
                          <a:effectLst/>
                          <a:latin typeface="Calibri" panose="020F0502020204030204" pitchFamily="34" charset="0"/>
                          <a:ea typeface="Calibri" panose="020F0502020204030204" pitchFamily="34" charset="0"/>
                          <a:cs typeface="Times New Roman" panose="02020603050405020304" pitchFamily="18" charset="0"/>
                        </a:rPr>
                        <a:t>Protocols for cleaning are available, and staff with cleaning responsibilities have all  received training.</a:t>
                      </a:r>
                      <a:endParaRPr lang="en-US" sz="2000" dirty="0">
                        <a:solidFill>
                          <a:schemeClr val="tx1">
                            <a:lumMod val="65000"/>
                            <a:lumOff val="35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88259" marR="88259" marT="44129" marB="44129">
                    <a:lnL w="12700"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F2F8"/>
                    </a:solidFill>
                  </a:tcPr>
                </a:tc>
                <a:extLst>
                  <a:ext uri="{0D108BD9-81ED-4DB2-BD59-A6C34878D82A}">
                    <a16:rowId xmlns:a16="http://schemas.microsoft.com/office/drawing/2014/main" val="1277543871"/>
                  </a:ext>
                </a:extLst>
              </a:tr>
              <a:tr h="1376080">
                <a:tc>
                  <a:txBody>
                    <a:bodyPr/>
                    <a:lstStyle/>
                    <a:p>
                      <a:pPr marL="0" marR="0" algn="ctr">
                        <a:lnSpc>
                          <a:spcPct val="107000"/>
                        </a:lnSpc>
                        <a:spcBef>
                          <a:spcPts val="0"/>
                        </a:spcBef>
                        <a:spcAft>
                          <a:spcPts val="800"/>
                        </a:spcAft>
                      </a:pP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F16D"/>
                    </a:solidFill>
                  </a:tcPr>
                </a:tc>
                <a:tc>
                  <a:txBody>
                    <a:bodyPr/>
                    <a:lstStyle/>
                    <a:p>
                      <a:pPr marL="0" marR="0" algn="ctr">
                        <a:lnSpc>
                          <a:spcPct val="107000"/>
                        </a:lnSpc>
                        <a:spcBef>
                          <a:spcPts val="0"/>
                        </a:spcBef>
                        <a:spcAft>
                          <a:spcPts val="800"/>
                        </a:spcAft>
                      </a:pPr>
                      <a:r>
                        <a:rPr lang="en-GB" sz="1600" b="1" dirty="0">
                          <a:solidFill>
                            <a:schemeClr val="tx1">
                              <a:lumMod val="65000"/>
                              <a:lumOff val="35000"/>
                            </a:schemeClr>
                          </a:solidFill>
                          <a:effectLst/>
                          <a:latin typeface="Calibri" panose="020F0502020204030204" pitchFamily="34" charset="0"/>
                          <a:ea typeface="Calibri" panose="020F0502020204030204" pitchFamily="34" charset="0"/>
                          <a:cs typeface="Times New Roman" panose="02020603050405020304" pitchFamily="18" charset="0"/>
                        </a:rPr>
                        <a:t>LIMITED </a:t>
                      </a:r>
                      <a:br>
                        <a:rPr lang="en-GB" sz="1600" b="1" dirty="0">
                          <a:solidFill>
                            <a:schemeClr val="tx1">
                              <a:lumMod val="65000"/>
                              <a:lumOff val="35000"/>
                            </a:schemeClr>
                          </a:solidFill>
                          <a:effectLst/>
                          <a:latin typeface="Calibri" panose="020F0502020204030204" pitchFamily="34" charset="0"/>
                          <a:ea typeface="Calibri" panose="020F0502020204030204" pitchFamily="34" charset="0"/>
                          <a:cs typeface="Times New Roman" panose="02020603050405020304" pitchFamily="18" charset="0"/>
                        </a:rPr>
                      </a:br>
                      <a:r>
                        <a:rPr lang="en-GB" sz="1600" b="1" dirty="0">
                          <a:solidFill>
                            <a:schemeClr val="tx1">
                              <a:lumMod val="65000"/>
                              <a:lumOff val="35000"/>
                            </a:schemeClr>
                          </a:solidFill>
                          <a:effectLst/>
                          <a:latin typeface="Calibri" panose="020F0502020204030204" pitchFamily="34" charset="0"/>
                          <a:ea typeface="Calibri" panose="020F0502020204030204" pitchFamily="34" charset="0"/>
                          <a:cs typeface="Times New Roman" panose="02020603050405020304" pitchFamily="18" charset="0"/>
                        </a:rPr>
                        <a:t>SERVICE</a:t>
                      </a:r>
                      <a:endParaRPr lang="en-US" sz="2800" dirty="0">
                        <a:solidFill>
                          <a:schemeClr val="tx1">
                            <a:lumMod val="65000"/>
                            <a:lumOff val="35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FBD5"/>
                    </a:solidFill>
                  </a:tcPr>
                </a:tc>
                <a:tc>
                  <a:txBody>
                    <a:bodyPr/>
                    <a:lstStyle/>
                    <a:p>
                      <a:pPr marL="0" marR="0">
                        <a:lnSpc>
                          <a:spcPct val="107000"/>
                        </a:lnSpc>
                        <a:spcBef>
                          <a:spcPts val="0"/>
                        </a:spcBef>
                        <a:spcAft>
                          <a:spcPts val="800"/>
                        </a:spcAft>
                      </a:pPr>
                      <a:r>
                        <a:rPr lang="en-GB" sz="1200" dirty="0">
                          <a:solidFill>
                            <a:schemeClr val="tx1">
                              <a:lumMod val="65000"/>
                              <a:lumOff val="35000"/>
                            </a:schemeClr>
                          </a:solidFill>
                          <a:effectLst/>
                          <a:latin typeface="Calibri" panose="020F0502020204030204" pitchFamily="34" charset="0"/>
                          <a:ea typeface="Calibri" panose="020F0502020204030204" pitchFamily="34" charset="0"/>
                          <a:cs typeface="Times New Roman" panose="02020603050405020304" pitchFamily="18" charset="0"/>
                        </a:rPr>
                        <a:t>An improved water source is available within 500 metres of the premises, but not all requirements for a basic service are met.</a:t>
                      </a:r>
                      <a:endParaRPr lang="en-US" sz="2000" dirty="0">
                        <a:solidFill>
                          <a:schemeClr val="tx1">
                            <a:lumMod val="65000"/>
                            <a:lumOff val="35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88259" marR="88259" marT="44129" marB="44129">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FEF4"/>
                    </a:solidFill>
                  </a:tcPr>
                </a:tc>
                <a:tc>
                  <a:txBody>
                    <a:bodyPr/>
                    <a:lstStyle/>
                    <a:p>
                      <a:pPr marL="0" marR="0">
                        <a:lnSpc>
                          <a:spcPct val="107000"/>
                        </a:lnSpc>
                        <a:spcBef>
                          <a:spcPts val="0"/>
                        </a:spcBef>
                        <a:spcAft>
                          <a:spcPts val="800"/>
                        </a:spcAft>
                      </a:pPr>
                      <a:r>
                        <a:rPr lang="en-GB" sz="1200" dirty="0">
                          <a:solidFill>
                            <a:schemeClr val="tx1">
                              <a:lumMod val="65000"/>
                              <a:lumOff val="35000"/>
                            </a:schemeClr>
                          </a:solidFill>
                          <a:effectLst/>
                          <a:latin typeface="Calibri" panose="020F0502020204030204" pitchFamily="34" charset="0"/>
                          <a:ea typeface="Calibri" panose="020F0502020204030204" pitchFamily="34" charset="0"/>
                          <a:cs typeface="Times New Roman" panose="02020603050405020304" pitchFamily="18" charset="0"/>
                        </a:rPr>
                        <a:t>At least one improved sanitation facility is available, but not all requirements for a basic service are met.</a:t>
                      </a:r>
                      <a:endParaRPr lang="en-US" sz="2000" dirty="0">
                        <a:solidFill>
                          <a:schemeClr val="tx1">
                            <a:lumMod val="65000"/>
                            <a:lumOff val="35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88259" marR="88259" marT="44129" marB="44129">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FEF4"/>
                    </a:solidFill>
                  </a:tcPr>
                </a:tc>
                <a:tc>
                  <a:txBody>
                    <a:bodyPr/>
                    <a:lstStyle/>
                    <a:p>
                      <a:pPr marL="0" marR="0">
                        <a:lnSpc>
                          <a:spcPct val="107000"/>
                        </a:lnSpc>
                        <a:spcBef>
                          <a:spcPts val="0"/>
                        </a:spcBef>
                        <a:spcAft>
                          <a:spcPts val="800"/>
                        </a:spcAft>
                      </a:pPr>
                      <a:r>
                        <a:rPr lang="en-GB" sz="1200" dirty="0">
                          <a:solidFill>
                            <a:schemeClr val="tx1">
                              <a:lumMod val="65000"/>
                              <a:lumOff val="35000"/>
                            </a:schemeClr>
                          </a:solidFill>
                          <a:effectLst/>
                          <a:latin typeface="Calibri" panose="020F0502020204030204" pitchFamily="34" charset="0"/>
                          <a:ea typeface="Calibri" panose="020F0502020204030204" pitchFamily="34" charset="0"/>
                          <a:cs typeface="Times New Roman" panose="02020603050405020304" pitchFamily="18" charset="0"/>
                        </a:rPr>
                        <a:t>Functional hand hygiene facilities are available either at points of care or toilets but not both.</a:t>
                      </a:r>
                      <a:endParaRPr lang="en-US" sz="2000" dirty="0">
                        <a:solidFill>
                          <a:schemeClr val="tx1">
                            <a:lumMod val="65000"/>
                            <a:lumOff val="35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88259" marR="88259" marT="44129" marB="44129">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FEF4"/>
                    </a:solidFill>
                  </a:tcPr>
                </a:tc>
                <a:tc>
                  <a:txBody>
                    <a:bodyPr/>
                    <a:lstStyle/>
                    <a:p>
                      <a:pPr marL="0" marR="0">
                        <a:lnSpc>
                          <a:spcPct val="107000"/>
                        </a:lnSpc>
                        <a:spcBef>
                          <a:spcPts val="0"/>
                        </a:spcBef>
                        <a:spcAft>
                          <a:spcPts val="800"/>
                        </a:spcAft>
                      </a:pPr>
                      <a:r>
                        <a:rPr lang="en-GB" sz="1200" dirty="0">
                          <a:solidFill>
                            <a:schemeClr val="tx1">
                              <a:lumMod val="65000"/>
                              <a:lumOff val="35000"/>
                            </a:schemeClr>
                          </a:solidFill>
                          <a:effectLst/>
                          <a:latin typeface="Calibri" panose="020F0502020204030204" pitchFamily="34" charset="0"/>
                          <a:ea typeface="Calibri" panose="020F0502020204030204" pitchFamily="34" charset="0"/>
                          <a:cs typeface="Times New Roman" panose="02020603050405020304" pitchFamily="18" charset="0"/>
                        </a:rPr>
                        <a:t>There is limited separation and/or treatment and disposal of sharps and infectious waste, but not all requirements for a basic service are met.</a:t>
                      </a:r>
                      <a:endParaRPr lang="en-US" sz="2000" dirty="0">
                        <a:solidFill>
                          <a:schemeClr val="tx1">
                            <a:lumMod val="65000"/>
                            <a:lumOff val="35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88259" marR="88259" marT="44129" marB="44129">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FEF4"/>
                    </a:solidFill>
                  </a:tcPr>
                </a:tc>
                <a:tc>
                  <a:txBody>
                    <a:bodyPr/>
                    <a:lstStyle/>
                    <a:p>
                      <a:pPr marL="0" marR="0">
                        <a:lnSpc>
                          <a:spcPct val="107000"/>
                        </a:lnSpc>
                        <a:spcBef>
                          <a:spcPts val="0"/>
                        </a:spcBef>
                        <a:spcAft>
                          <a:spcPts val="800"/>
                        </a:spcAft>
                      </a:pPr>
                      <a:r>
                        <a:rPr lang="en-GB" sz="1200" dirty="0">
                          <a:solidFill>
                            <a:schemeClr val="tx1">
                              <a:lumMod val="65000"/>
                              <a:lumOff val="35000"/>
                            </a:schemeClr>
                          </a:solidFill>
                          <a:effectLst/>
                          <a:latin typeface="Calibri" panose="020F0502020204030204" pitchFamily="34" charset="0"/>
                          <a:ea typeface="Calibri" panose="020F0502020204030204" pitchFamily="34" charset="0"/>
                          <a:cs typeface="Times New Roman" panose="02020603050405020304" pitchFamily="18" charset="0"/>
                        </a:rPr>
                        <a:t>There are cleaning protocols and/or at least some staff have received training on cleaning.</a:t>
                      </a:r>
                      <a:endParaRPr lang="en-US" sz="2000" dirty="0">
                        <a:solidFill>
                          <a:schemeClr val="tx1">
                            <a:lumMod val="65000"/>
                            <a:lumOff val="35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88259" marR="88259" marT="44129" marB="44129">
                    <a:lnL w="12700"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FEF4"/>
                    </a:solidFill>
                  </a:tcPr>
                </a:tc>
                <a:extLst>
                  <a:ext uri="{0D108BD9-81ED-4DB2-BD59-A6C34878D82A}">
                    <a16:rowId xmlns:a16="http://schemas.microsoft.com/office/drawing/2014/main" val="2774115802"/>
                  </a:ext>
                </a:extLst>
              </a:tr>
              <a:tr h="1502437">
                <a:tc>
                  <a:txBody>
                    <a:bodyPr/>
                    <a:lstStyle/>
                    <a:p>
                      <a:pPr marL="0" marR="0" algn="ctr">
                        <a:lnSpc>
                          <a:spcPct val="107000"/>
                        </a:lnSpc>
                        <a:spcBef>
                          <a:spcPts val="0"/>
                        </a:spcBef>
                        <a:spcAft>
                          <a:spcPts val="800"/>
                        </a:spcAft>
                      </a:pP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BB00"/>
                    </a:solidFill>
                  </a:tcPr>
                </a:tc>
                <a:tc>
                  <a:txBody>
                    <a:bodyPr/>
                    <a:lstStyle/>
                    <a:p>
                      <a:pPr marL="0" marR="0" algn="ctr">
                        <a:lnSpc>
                          <a:spcPct val="107000"/>
                        </a:lnSpc>
                        <a:spcBef>
                          <a:spcPts val="0"/>
                        </a:spcBef>
                        <a:spcAft>
                          <a:spcPts val="800"/>
                        </a:spcAft>
                      </a:pPr>
                      <a:r>
                        <a:rPr lang="en-GB" sz="1600" b="1" dirty="0">
                          <a:solidFill>
                            <a:schemeClr val="tx1">
                              <a:lumMod val="65000"/>
                              <a:lumOff val="35000"/>
                            </a:schemeClr>
                          </a:solidFill>
                          <a:effectLst/>
                          <a:latin typeface="Calibri" panose="020F0502020204030204" pitchFamily="34" charset="0"/>
                          <a:ea typeface="Calibri" panose="020F0502020204030204" pitchFamily="34" charset="0"/>
                          <a:cs typeface="Times New Roman" panose="02020603050405020304" pitchFamily="18" charset="0"/>
                        </a:rPr>
                        <a:t>NO </a:t>
                      </a:r>
                      <a:br>
                        <a:rPr lang="en-GB" sz="1600" b="1" dirty="0">
                          <a:solidFill>
                            <a:schemeClr val="tx1">
                              <a:lumMod val="65000"/>
                              <a:lumOff val="35000"/>
                            </a:schemeClr>
                          </a:solidFill>
                          <a:effectLst/>
                          <a:latin typeface="Calibri" panose="020F0502020204030204" pitchFamily="34" charset="0"/>
                          <a:ea typeface="Calibri" panose="020F0502020204030204" pitchFamily="34" charset="0"/>
                          <a:cs typeface="Times New Roman" panose="02020603050405020304" pitchFamily="18" charset="0"/>
                        </a:rPr>
                      </a:br>
                      <a:r>
                        <a:rPr lang="en-GB" sz="1600" b="1" dirty="0">
                          <a:solidFill>
                            <a:schemeClr val="tx1">
                              <a:lumMod val="65000"/>
                              <a:lumOff val="35000"/>
                            </a:schemeClr>
                          </a:solidFill>
                          <a:effectLst/>
                          <a:latin typeface="Calibri" panose="020F0502020204030204" pitchFamily="34" charset="0"/>
                          <a:ea typeface="Calibri" panose="020F0502020204030204" pitchFamily="34" charset="0"/>
                          <a:cs typeface="Times New Roman" panose="02020603050405020304" pitchFamily="18" charset="0"/>
                        </a:rPr>
                        <a:t>SERVICE</a:t>
                      </a:r>
                      <a:endParaRPr lang="en-US" sz="2800" dirty="0">
                        <a:solidFill>
                          <a:schemeClr val="tx1">
                            <a:lumMod val="65000"/>
                            <a:lumOff val="35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EBB7"/>
                    </a:solidFill>
                  </a:tcPr>
                </a:tc>
                <a:tc>
                  <a:txBody>
                    <a:bodyPr/>
                    <a:lstStyle/>
                    <a:p>
                      <a:pPr marL="0" marR="0">
                        <a:lnSpc>
                          <a:spcPct val="107000"/>
                        </a:lnSpc>
                        <a:spcBef>
                          <a:spcPts val="0"/>
                        </a:spcBef>
                        <a:spcAft>
                          <a:spcPts val="800"/>
                        </a:spcAft>
                      </a:pPr>
                      <a:r>
                        <a:rPr lang="en-GB" sz="1200" dirty="0">
                          <a:solidFill>
                            <a:schemeClr val="tx1">
                              <a:lumMod val="65000"/>
                              <a:lumOff val="35000"/>
                            </a:schemeClr>
                          </a:solidFill>
                          <a:effectLst/>
                          <a:latin typeface="Calibri" panose="020F0502020204030204" pitchFamily="34" charset="0"/>
                          <a:ea typeface="Calibri" panose="020F0502020204030204" pitchFamily="34" charset="0"/>
                          <a:cs typeface="Times New Roman" panose="02020603050405020304" pitchFamily="18" charset="0"/>
                        </a:rPr>
                        <a:t>Water is taken from unprotected dug wells, springs, or surface water sources, an improved source that is more than 500 metres from the premises, or there is no water source.</a:t>
                      </a:r>
                      <a:endParaRPr lang="en-US" sz="2000" dirty="0">
                        <a:solidFill>
                          <a:schemeClr val="tx1">
                            <a:lumMod val="65000"/>
                            <a:lumOff val="35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88259" marR="88259" marT="44129" marB="44129">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AEC"/>
                    </a:solidFill>
                  </a:tcPr>
                </a:tc>
                <a:tc>
                  <a:txBody>
                    <a:bodyPr/>
                    <a:lstStyle/>
                    <a:p>
                      <a:pPr marL="0" marR="0">
                        <a:lnSpc>
                          <a:spcPct val="107000"/>
                        </a:lnSpc>
                        <a:spcBef>
                          <a:spcPts val="0"/>
                        </a:spcBef>
                        <a:spcAft>
                          <a:spcPts val="800"/>
                        </a:spcAft>
                      </a:pPr>
                      <a:r>
                        <a:rPr lang="en-GB" sz="1200" dirty="0">
                          <a:solidFill>
                            <a:schemeClr val="tx1">
                              <a:lumMod val="65000"/>
                              <a:lumOff val="35000"/>
                            </a:schemeClr>
                          </a:solidFill>
                          <a:effectLst/>
                          <a:latin typeface="Calibri" panose="020F0502020204030204" pitchFamily="34" charset="0"/>
                          <a:ea typeface="Calibri" panose="020F0502020204030204" pitchFamily="34" charset="0"/>
                          <a:cs typeface="Times New Roman" panose="02020603050405020304" pitchFamily="18" charset="0"/>
                        </a:rPr>
                        <a:t>Toilet facilities are unimproved (e.g. pit latrines without a slab or platform, hanging latrines, bucket latrines) or there are no toilets.</a:t>
                      </a:r>
                      <a:endParaRPr lang="en-US" sz="2000" dirty="0">
                        <a:solidFill>
                          <a:schemeClr val="tx1">
                            <a:lumMod val="65000"/>
                            <a:lumOff val="35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88259" marR="88259" marT="44129" marB="44129">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AEC"/>
                    </a:solidFill>
                  </a:tcPr>
                </a:tc>
                <a:tc>
                  <a:txBody>
                    <a:bodyPr/>
                    <a:lstStyle/>
                    <a:p>
                      <a:pPr marL="0" marR="0">
                        <a:lnSpc>
                          <a:spcPct val="107000"/>
                        </a:lnSpc>
                        <a:spcBef>
                          <a:spcPts val="0"/>
                        </a:spcBef>
                        <a:spcAft>
                          <a:spcPts val="800"/>
                        </a:spcAft>
                      </a:pPr>
                      <a:r>
                        <a:rPr lang="en-GB" sz="1200" dirty="0">
                          <a:solidFill>
                            <a:schemeClr val="tx1">
                              <a:lumMod val="65000"/>
                              <a:lumOff val="35000"/>
                            </a:schemeClr>
                          </a:solidFill>
                          <a:effectLst/>
                          <a:latin typeface="Calibri" panose="020F0502020204030204" pitchFamily="34" charset="0"/>
                          <a:ea typeface="Calibri" panose="020F0502020204030204" pitchFamily="34" charset="0"/>
                          <a:cs typeface="Times New Roman" panose="02020603050405020304" pitchFamily="18" charset="0"/>
                        </a:rPr>
                        <a:t>No functional hand hygiene facilities are available either at points of care or toilets.</a:t>
                      </a:r>
                      <a:endParaRPr lang="en-US" sz="2000" dirty="0">
                        <a:solidFill>
                          <a:schemeClr val="tx1">
                            <a:lumMod val="65000"/>
                            <a:lumOff val="35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88259" marR="88259" marT="44129" marB="44129">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AEC"/>
                    </a:solidFill>
                  </a:tcPr>
                </a:tc>
                <a:tc>
                  <a:txBody>
                    <a:bodyPr/>
                    <a:lstStyle/>
                    <a:p>
                      <a:pPr marL="0" marR="0">
                        <a:lnSpc>
                          <a:spcPct val="107000"/>
                        </a:lnSpc>
                        <a:spcBef>
                          <a:spcPts val="0"/>
                        </a:spcBef>
                        <a:spcAft>
                          <a:spcPts val="800"/>
                        </a:spcAft>
                      </a:pPr>
                      <a:r>
                        <a:rPr lang="en-GB" sz="1200" dirty="0">
                          <a:solidFill>
                            <a:schemeClr val="tx1">
                              <a:lumMod val="65000"/>
                              <a:lumOff val="35000"/>
                            </a:schemeClr>
                          </a:solidFill>
                          <a:effectLst/>
                          <a:latin typeface="Calibri" panose="020F0502020204030204" pitchFamily="34" charset="0"/>
                          <a:ea typeface="Calibri" panose="020F0502020204030204" pitchFamily="34" charset="0"/>
                          <a:cs typeface="Times New Roman" panose="02020603050405020304" pitchFamily="18" charset="0"/>
                        </a:rPr>
                        <a:t>There are no separate bins for sharps or infectious waste, and sharps and/or infectious waste are not treated/disposed of.</a:t>
                      </a:r>
                      <a:endParaRPr lang="en-US" sz="2000" dirty="0">
                        <a:solidFill>
                          <a:schemeClr val="tx1">
                            <a:lumMod val="65000"/>
                            <a:lumOff val="35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88259" marR="88259" marT="44129" marB="44129">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AEC"/>
                    </a:solidFill>
                  </a:tcPr>
                </a:tc>
                <a:tc>
                  <a:txBody>
                    <a:bodyPr/>
                    <a:lstStyle/>
                    <a:p>
                      <a:pPr marL="0" marR="0">
                        <a:lnSpc>
                          <a:spcPct val="107000"/>
                        </a:lnSpc>
                        <a:spcBef>
                          <a:spcPts val="0"/>
                        </a:spcBef>
                        <a:spcAft>
                          <a:spcPts val="800"/>
                        </a:spcAft>
                      </a:pPr>
                      <a:r>
                        <a:rPr lang="en-GB" sz="1200" dirty="0">
                          <a:solidFill>
                            <a:schemeClr val="tx1">
                              <a:lumMod val="65000"/>
                              <a:lumOff val="35000"/>
                            </a:schemeClr>
                          </a:solidFill>
                          <a:effectLst/>
                          <a:latin typeface="Calibri" panose="020F0502020204030204" pitchFamily="34" charset="0"/>
                          <a:ea typeface="Calibri" panose="020F0502020204030204" pitchFamily="34" charset="0"/>
                          <a:cs typeface="Times New Roman" panose="02020603050405020304" pitchFamily="18" charset="0"/>
                        </a:rPr>
                        <a:t>No cleaning protocols are available, and no staff have received training on cleaning.</a:t>
                      </a:r>
                      <a:endParaRPr lang="en-US" sz="2000" dirty="0">
                        <a:solidFill>
                          <a:schemeClr val="tx1">
                            <a:lumMod val="65000"/>
                            <a:lumOff val="35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88259" marR="88259" marT="44129" marB="44129">
                    <a:lnL w="12700"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AEC"/>
                    </a:solidFill>
                  </a:tcPr>
                </a:tc>
                <a:extLst>
                  <a:ext uri="{0D108BD9-81ED-4DB2-BD59-A6C34878D82A}">
                    <a16:rowId xmlns:a16="http://schemas.microsoft.com/office/drawing/2014/main" val="2616046314"/>
                  </a:ext>
                </a:extLst>
              </a:tr>
            </a:tbl>
          </a:graphicData>
        </a:graphic>
      </p:graphicFrame>
    </p:spTree>
    <p:extLst>
      <p:ext uri="{BB962C8B-B14F-4D97-AF65-F5344CB8AC3E}">
        <p14:creationId xmlns:p14="http://schemas.microsoft.com/office/powerpoint/2010/main" val="188772956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CA0E021A-18DB-66A4-AA11-FC2BE5457753}"/>
              </a:ext>
            </a:extLst>
          </p:cNvPr>
          <p:cNvPicPr>
            <a:picLocks noChangeAspect="1"/>
          </p:cNvPicPr>
          <p:nvPr/>
        </p:nvPicPr>
        <p:blipFill>
          <a:blip r:embed="rId3"/>
          <a:stretch>
            <a:fillRect/>
          </a:stretch>
        </p:blipFill>
        <p:spPr>
          <a:xfrm>
            <a:off x="484094" y="459389"/>
            <a:ext cx="11359563" cy="817951"/>
          </a:xfrm>
          <a:prstGeom prst="rect">
            <a:avLst/>
          </a:prstGeom>
        </p:spPr>
      </p:pic>
      <p:pic>
        <p:nvPicPr>
          <p:cNvPr id="9" name="Picture 8">
            <a:extLst>
              <a:ext uri="{FF2B5EF4-FFF2-40B4-BE49-F238E27FC236}">
                <a16:creationId xmlns:a16="http://schemas.microsoft.com/office/drawing/2014/main" id="{C119B54F-C510-3556-D8BB-F320FB5600EB}"/>
              </a:ext>
            </a:extLst>
          </p:cNvPr>
          <p:cNvPicPr>
            <a:picLocks noChangeAspect="1"/>
          </p:cNvPicPr>
          <p:nvPr/>
        </p:nvPicPr>
        <p:blipFill>
          <a:blip r:embed="rId4"/>
          <a:stretch>
            <a:fillRect/>
          </a:stretch>
        </p:blipFill>
        <p:spPr>
          <a:xfrm>
            <a:off x="201612" y="1474506"/>
            <a:ext cx="11990388" cy="4238318"/>
          </a:xfrm>
          <a:prstGeom prst="rect">
            <a:avLst/>
          </a:prstGeom>
        </p:spPr>
      </p:pic>
    </p:spTree>
    <p:extLst>
      <p:ext uri="{BB962C8B-B14F-4D97-AF65-F5344CB8AC3E}">
        <p14:creationId xmlns:p14="http://schemas.microsoft.com/office/powerpoint/2010/main" val="170199223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C7E4FD-DC3E-4B3A-9447-9997668EC15B}"/>
              </a:ext>
            </a:extLst>
          </p:cNvPr>
          <p:cNvSpPr>
            <a:spLocks noGrp="1"/>
          </p:cNvSpPr>
          <p:nvPr>
            <p:ph type="title"/>
          </p:nvPr>
        </p:nvSpPr>
        <p:spPr/>
        <p:txBody>
          <a:bodyPr/>
          <a:lstStyle/>
          <a:p>
            <a:pPr algn="l"/>
            <a:r>
              <a:rPr lang="en-US" dirty="0"/>
              <a:t>Limiting factor</a:t>
            </a:r>
          </a:p>
        </p:txBody>
      </p:sp>
      <p:sp>
        <p:nvSpPr>
          <p:cNvPr id="3" name="Content Placeholder 2">
            <a:extLst>
              <a:ext uri="{FF2B5EF4-FFF2-40B4-BE49-F238E27FC236}">
                <a16:creationId xmlns:a16="http://schemas.microsoft.com/office/drawing/2014/main" id="{46AB2764-E9E6-4D16-A113-E1C3255E7C88}"/>
              </a:ext>
            </a:extLst>
          </p:cNvPr>
          <p:cNvSpPr>
            <a:spLocks noGrp="1"/>
          </p:cNvSpPr>
          <p:nvPr>
            <p:ph idx="1"/>
          </p:nvPr>
        </p:nvSpPr>
        <p:spPr>
          <a:xfrm>
            <a:off x="609600" y="1600201"/>
            <a:ext cx="5165558" cy="4525963"/>
          </a:xfrm>
        </p:spPr>
        <p:txBody>
          <a:bodyPr/>
          <a:lstStyle/>
          <a:p>
            <a:r>
              <a:rPr lang="en-US" dirty="0"/>
              <a:t>Sometimes availability of protocols (e.g. Bhutan)</a:t>
            </a:r>
          </a:p>
          <a:p>
            <a:r>
              <a:rPr lang="en-US" dirty="0"/>
              <a:t>More often, incomplete training of staff responsible for cleaning (e.g. Iraq)</a:t>
            </a:r>
          </a:p>
        </p:txBody>
      </p:sp>
      <p:pic>
        <p:nvPicPr>
          <p:cNvPr id="6" name="Picture 5">
            <a:extLst>
              <a:ext uri="{FF2B5EF4-FFF2-40B4-BE49-F238E27FC236}">
                <a16:creationId xmlns:a16="http://schemas.microsoft.com/office/drawing/2014/main" id="{DDC20B4F-6278-48A9-2709-EE60518CF63F}"/>
              </a:ext>
            </a:extLst>
          </p:cNvPr>
          <p:cNvPicPr>
            <a:picLocks noChangeAspect="1"/>
          </p:cNvPicPr>
          <p:nvPr/>
        </p:nvPicPr>
        <p:blipFill>
          <a:blip r:embed="rId3"/>
          <a:stretch>
            <a:fillRect/>
          </a:stretch>
        </p:blipFill>
        <p:spPr>
          <a:xfrm>
            <a:off x="5936377" y="424861"/>
            <a:ext cx="5889863" cy="5307012"/>
          </a:xfrm>
          <a:prstGeom prst="rect">
            <a:avLst/>
          </a:prstGeom>
        </p:spPr>
      </p:pic>
    </p:spTree>
    <p:extLst>
      <p:ext uri="{BB962C8B-B14F-4D97-AF65-F5344CB8AC3E}">
        <p14:creationId xmlns:p14="http://schemas.microsoft.com/office/powerpoint/2010/main" val="159658456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024D97-6591-1DE2-BC0D-A205299D97BA}"/>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099A559F-E22D-82F7-8C8B-A197010C8B10}"/>
              </a:ext>
            </a:extLst>
          </p:cNvPr>
          <p:cNvSpPr>
            <a:spLocks noGrp="1"/>
          </p:cNvSpPr>
          <p:nvPr>
            <p:ph idx="1"/>
          </p:nvPr>
        </p:nvSpPr>
        <p:spPr/>
        <p:txBody>
          <a:bodyPr/>
          <a:lstStyle/>
          <a:p>
            <a:endParaRPr lang="en-US"/>
          </a:p>
        </p:txBody>
      </p:sp>
      <p:pic>
        <p:nvPicPr>
          <p:cNvPr id="5" name="Picture 4">
            <a:extLst>
              <a:ext uri="{FF2B5EF4-FFF2-40B4-BE49-F238E27FC236}">
                <a16:creationId xmlns:a16="http://schemas.microsoft.com/office/drawing/2014/main" id="{D8B11FDC-0BE3-F7FC-B89E-6FCB8DBBF893}"/>
              </a:ext>
            </a:extLst>
          </p:cNvPr>
          <p:cNvPicPr>
            <a:picLocks noChangeAspect="1"/>
          </p:cNvPicPr>
          <p:nvPr/>
        </p:nvPicPr>
        <p:blipFill>
          <a:blip r:embed="rId3"/>
          <a:stretch>
            <a:fillRect/>
          </a:stretch>
        </p:blipFill>
        <p:spPr>
          <a:xfrm>
            <a:off x="195262" y="846138"/>
            <a:ext cx="11801475" cy="4371975"/>
          </a:xfrm>
          <a:prstGeom prst="rect">
            <a:avLst/>
          </a:prstGeom>
        </p:spPr>
      </p:pic>
    </p:spTree>
    <p:extLst>
      <p:ext uri="{BB962C8B-B14F-4D97-AF65-F5344CB8AC3E}">
        <p14:creationId xmlns:p14="http://schemas.microsoft.com/office/powerpoint/2010/main" val="415782744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a:extLst>
              <a:ext uri="{FF2B5EF4-FFF2-40B4-BE49-F238E27FC236}">
                <a16:creationId xmlns:a16="http://schemas.microsoft.com/office/drawing/2014/main" id="{F61A6A5D-9683-F5F8-5BED-17B157BA9336}"/>
              </a:ext>
            </a:extLst>
          </p:cNvPr>
          <p:cNvGraphicFramePr>
            <a:graphicFrameLocks noGrp="1"/>
          </p:cNvGraphicFramePr>
          <p:nvPr>
            <p:ph idx="1"/>
            <p:extLst>
              <p:ext uri="{D42A27DB-BD31-4B8C-83A1-F6EECF244321}">
                <p14:modId xmlns:p14="http://schemas.microsoft.com/office/powerpoint/2010/main" val="3050107450"/>
              </p:ext>
            </p:extLst>
          </p:nvPr>
        </p:nvGraphicFramePr>
        <p:xfrm>
          <a:off x="262890" y="2856044"/>
          <a:ext cx="5447048" cy="3021330"/>
        </p:xfrm>
        <a:graphic>
          <a:graphicData uri="http://schemas.openxmlformats.org/drawingml/2006/table">
            <a:tbl>
              <a:tblPr firstRow="1" lastRow="1" bandRow="1">
                <a:tableStyleId>{21E4AEA4-8DFA-4A89-87EB-49C32662AFE0}</a:tableStyleId>
              </a:tblPr>
              <a:tblGrid>
                <a:gridCol w="4223048">
                  <a:extLst>
                    <a:ext uri="{9D8B030D-6E8A-4147-A177-3AD203B41FA5}">
                      <a16:colId xmlns:a16="http://schemas.microsoft.com/office/drawing/2014/main" val="3326462199"/>
                    </a:ext>
                  </a:extLst>
                </a:gridCol>
                <a:gridCol w="1224000">
                  <a:extLst>
                    <a:ext uri="{9D8B030D-6E8A-4147-A177-3AD203B41FA5}">
                      <a16:colId xmlns:a16="http://schemas.microsoft.com/office/drawing/2014/main" val="4103325802"/>
                    </a:ext>
                  </a:extLst>
                </a:gridCol>
              </a:tblGrid>
              <a:tr h="571500">
                <a:tc>
                  <a:txBody>
                    <a:bodyPr/>
                    <a:lstStyle/>
                    <a:p>
                      <a:pPr algn="l" fontAlgn="b"/>
                      <a:r>
                        <a:rPr lang="en-US" sz="1600" u="none" strike="noStrike" dirty="0">
                          <a:effectLst/>
                        </a:rPr>
                        <a:t>Healthcare Facility Type</a:t>
                      </a:r>
                      <a:endParaRPr lang="en-US" sz="16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r>
                        <a:rPr lang="en-US" sz="1600" u="none" strike="noStrike" dirty="0">
                          <a:effectLst/>
                        </a:rPr>
                        <a:t>b. Procedure is known but not applied.</a:t>
                      </a:r>
                      <a:endParaRPr lang="en-US" sz="16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344742154"/>
                  </a:ext>
                </a:extLst>
              </a:tr>
              <a:tr h="190500">
                <a:tc>
                  <a:txBody>
                    <a:bodyPr/>
                    <a:lstStyle/>
                    <a:p>
                      <a:pPr algn="l" fontAlgn="b"/>
                      <a:r>
                        <a:rPr lang="en-US" sz="1600" u="none" strike="noStrike">
                          <a:effectLst/>
                        </a:rPr>
                        <a:t>Hospital</a:t>
                      </a:r>
                      <a:endParaRPr lang="en-US" sz="16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endParaRPr lang="en-US" sz="16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583450878"/>
                  </a:ext>
                </a:extLst>
              </a:tr>
              <a:tr h="190500">
                <a:tc>
                  <a:txBody>
                    <a:bodyPr/>
                    <a:lstStyle/>
                    <a:p>
                      <a:pPr algn="l" fontAlgn="b"/>
                      <a:r>
                        <a:rPr lang="en-US" sz="1600" u="none" strike="noStrike" dirty="0">
                          <a:effectLst/>
                        </a:rPr>
                        <a:t>Major Primary Health Care Center (Family Health)</a:t>
                      </a:r>
                      <a:endParaRPr lang="en-US" sz="1600" b="0" i="0" u="none" strike="noStrike" dirty="0">
                        <a:solidFill>
                          <a:srgbClr val="000000"/>
                        </a:solidFill>
                        <a:effectLst/>
                        <a:latin typeface="Calibri" panose="020F0502020204030204" pitchFamily="34" charset="0"/>
                      </a:endParaRPr>
                    </a:p>
                  </a:txBody>
                  <a:tcPr marL="9525" marR="9525" marT="9525" marB="0" anchor="b"/>
                </a:tc>
                <a:tc>
                  <a:txBody>
                    <a:bodyPr/>
                    <a:lstStyle/>
                    <a:p>
                      <a:pPr algn="r" fontAlgn="b"/>
                      <a:r>
                        <a:rPr lang="en-US" sz="1600" u="none" strike="noStrike" dirty="0">
                          <a:effectLst/>
                        </a:rPr>
                        <a:t>25.63</a:t>
                      </a:r>
                      <a:endParaRPr lang="en-US" sz="16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123959960"/>
                  </a:ext>
                </a:extLst>
              </a:tr>
              <a:tr h="190500">
                <a:tc>
                  <a:txBody>
                    <a:bodyPr/>
                    <a:lstStyle/>
                    <a:p>
                      <a:pPr algn="l" fontAlgn="b"/>
                      <a:r>
                        <a:rPr lang="en-US" sz="1600" u="none" strike="noStrike" dirty="0">
                          <a:effectLst/>
                        </a:rPr>
                        <a:t>Primary Health Care Center (Family Health)</a:t>
                      </a:r>
                      <a:endParaRPr lang="en-US" sz="1600" b="0" i="0" u="none" strike="noStrike" dirty="0">
                        <a:solidFill>
                          <a:srgbClr val="000000"/>
                        </a:solidFill>
                        <a:effectLst/>
                        <a:latin typeface="Calibri" panose="020F0502020204030204" pitchFamily="34" charset="0"/>
                      </a:endParaRPr>
                    </a:p>
                  </a:txBody>
                  <a:tcPr marL="9525" marR="9525" marT="9525" marB="0" anchor="b"/>
                </a:tc>
                <a:tc>
                  <a:txBody>
                    <a:bodyPr/>
                    <a:lstStyle/>
                    <a:p>
                      <a:pPr algn="r" fontAlgn="b"/>
                      <a:r>
                        <a:rPr lang="en-US" sz="1600" u="none" strike="noStrike" dirty="0">
                          <a:effectLst/>
                        </a:rPr>
                        <a:t>19.57</a:t>
                      </a:r>
                      <a:endParaRPr lang="en-US" sz="16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949441815"/>
                  </a:ext>
                </a:extLst>
              </a:tr>
              <a:tr h="190500">
                <a:tc>
                  <a:txBody>
                    <a:bodyPr/>
                    <a:lstStyle/>
                    <a:p>
                      <a:pPr algn="l" fontAlgn="b"/>
                      <a:r>
                        <a:rPr lang="en-US" sz="1600" u="none" strike="noStrike">
                          <a:effectLst/>
                        </a:rPr>
                        <a:t>Subprimary Health Care Center</a:t>
                      </a:r>
                      <a:endParaRPr lang="en-US" sz="16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600" u="none" strike="noStrike" dirty="0">
                          <a:effectLst/>
                        </a:rPr>
                        <a:t>21.09</a:t>
                      </a:r>
                      <a:endParaRPr lang="en-US" sz="16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761363268"/>
                  </a:ext>
                </a:extLst>
              </a:tr>
              <a:tr h="190500">
                <a:tc>
                  <a:txBody>
                    <a:bodyPr/>
                    <a:lstStyle/>
                    <a:p>
                      <a:pPr algn="l" fontAlgn="b"/>
                      <a:r>
                        <a:rPr lang="en-US" sz="1600" u="none" strike="noStrike">
                          <a:effectLst/>
                        </a:rPr>
                        <a:t>Mobile clinic</a:t>
                      </a:r>
                      <a:endParaRPr lang="en-US" sz="16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600" u="none" strike="noStrike" dirty="0">
                          <a:effectLst/>
                        </a:rPr>
                        <a:t>7.69</a:t>
                      </a:r>
                      <a:endParaRPr lang="en-US" sz="16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2968439052"/>
                  </a:ext>
                </a:extLst>
              </a:tr>
              <a:tr h="190500">
                <a:tc>
                  <a:txBody>
                    <a:bodyPr/>
                    <a:lstStyle/>
                    <a:p>
                      <a:pPr algn="l" fontAlgn="b"/>
                      <a:r>
                        <a:rPr lang="en-US" sz="1600" u="none" strike="noStrike">
                          <a:effectLst/>
                        </a:rPr>
                        <a:t>Healthy home</a:t>
                      </a:r>
                      <a:endParaRPr lang="en-US" sz="16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600" u="none" strike="noStrike" dirty="0">
                          <a:effectLst/>
                        </a:rPr>
                        <a:t>14.36</a:t>
                      </a:r>
                      <a:endParaRPr lang="en-US" sz="16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2791343062"/>
                  </a:ext>
                </a:extLst>
              </a:tr>
              <a:tr h="190500">
                <a:tc>
                  <a:txBody>
                    <a:bodyPr/>
                    <a:lstStyle/>
                    <a:p>
                      <a:pPr algn="l" fontAlgn="b"/>
                      <a:r>
                        <a:rPr lang="en-US" sz="1600" u="none" strike="noStrike">
                          <a:effectLst/>
                        </a:rPr>
                        <a:t>Medical detachment</a:t>
                      </a:r>
                      <a:endParaRPr lang="en-US" sz="16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600" u="none" strike="noStrike" dirty="0">
                          <a:effectLst/>
                        </a:rPr>
                        <a:t>7.41</a:t>
                      </a:r>
                      <a:endParaRPr lang="en-US" sz="16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2341897296"/>
                  </a:ext>
                </a:extLst>
              </a:tr>
              <a:tr h="190500">
                <a:tc>
                  <a:txBody>
                    <a:bodyPr/>
                    <a:lstStyle/>
                    <a:p>
                      <a:pPr algn="l" fontAlgn="b"/>
                      <a:r>
                        <a:rPr lang="en-US" sz="1600" u="none" strike="noStrike">
                          <a:effectLst/>
                        </a:rPr>
                        <a:t>Other</a:t>
                      </a:r>
                      <a:endParaRPr lang="en-US" sz="16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600" u="none" strike="noStrike">
                          <a:effectLst/>
                        </a:rPr>
                        <a:t>9.09</a:t>
                      </a:r>
                      <a:endParaRPr lang="en-US" sz="16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528351049"/>
                  </a:ext>
                </a:extLst>
              </a:tr>
              <a:tr h="190500">
                <a:tc>
                  <a:txBody>
                    <a:bodyPr/>
                    <a:lstStyle/>
                    <a:p>
                      <a:pPr algn="l" fontAlgn="b"/>
                      <a:r>
                        <a:rPr lang="en-US" sz="1600" u="none" strike="noStrike">
                          <a:effectLst/>
                        </a:rPr>
                        <a:t>Total</a:t>
                      </a:r>
                      <a:endParaRPr lang="en-US" sz="16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600" u="none" strike="noStrike" dirty="0">
                          <a:effectLst/>
                        </a:rPr>
                        <a:t>18.63</a:t>
                      </a:r>
                      <a:endParaRPr lang="en-US" sz="16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703687190"/>
                  </a:ext>
                </a:extLst>
              </a:tr>
            </a:tbl>
          </a:graphicData>
        </a:graphic>
      </p:graphicFrame>
      <p:graphicFrame>
        <p:nvGraphicFramePr>
          <p:cNvPr id="5" name="Table 4">
            <a:extLst>
              <a:ext uri="{FF2B5EF4-FFF2-40B4-BE49-F238E27FC236}">
                <a16:creationId xmlns:a16="http://schemas.microsoft.com/office/drawing/2014/main" id="{D49EE86A-E4C8-EE0F-7C9A-E852F16BAD99}"/>
              </a:ext>
            </a:extLst>
          </p:cNvPr>
          <p:cNvGraphicFramePr>
            <a:graphicFrameLocks noGrp="1"/>
          </p:cNvGraphicFramePr>
          <p:nvPr>
            <p:extLst>
              <p:ext uri="{D42A27DB-BD31-4B8C-83A1-F6EECF244321}">
                <p14:modId xmlns:p14="http://schemas.microsoft.com/office/powerpoint/2010/main" val="3909696769"/>
              </p:ext>
            </p:extLst>
          </p:nvPr>
        </p:nvGraphicFramePr>
        <p:xfrm>
          <a:off x="8157938" y="2362873"/>
          <a:ext cx="3672000" cy="3509010"/>
        </p:xfrm>
        <a:graphic>
          <a:graphicData uri="http://schemas.openxmlformats.org/drawingml/2006/table">
            <a:tbl>
              <a:tblPr firstRow="1" lastRow="1" bandRow="1">
                <a:tableStyleId>{93296810-A885-4BE3-A3E7-6D5BEEA58F35}</a:tableStyleId>
              </a:tblPr>
              <a:tblGrid>
                <a:gridCol w="1224000">
                  <a:extLst>
                    <a:ext uri="{9D8B030D-6E8A-4147-A177-3AD203B41FA5}">
                      <a16:colId xmlns:a16="http://schemas.microsoft.com/office/drawing/2014/main" val="1735950891"/>
                    </a:ext>
                  </a:extLst>
                </a:gridCol>
                <a:gridCol w="1224000">
                  <a:extLst>
                    <a:ext uri="{9D8B030D-6E8A-4147-A177-3AD203B41FA5}">
                      <a16:colId xmlns:a16="http://schemas.microsoft.com/office/drawing/2014/main" val="2031139079"/>
                    </a:ext>
                  </a:extLst>
                </a:gridCol>
                <a:gridCol w="1224000">
                  <a:extLst>
                    <a:ext uri="{9D8B030D-6E8A-4147-A177-3AD203B41FA5}">
                      <a16:colId xmlns:a16="http://schemas.microsoft.com/office/drawing/2014/main" val="2715638004"/>
                    </a:ext>
                  </a:extLst>
                </a:gridCol>
              </a:tblGrid>
              <a:tr h="571500">
                <a:tc>
                  <a:txBody>
                    <a:bodyPr/>
                    <a:lstStyle/>
                    <a:p>
                      <a:pPr algn="ctr" fontAlgn="b"/>
                      <a:r>
                        <a:rPr lang="en-US" sz="1600" u="none" strike="noStrike" dirty="0">
                          <a:effectLst/>
                        </a:rPr>
                        <a:t>a. Yes</a:t>
                      </a:r>
                      <a:endParaRPr lang="en-US" sz="16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US" sz="1600" u="none" strike="noStrike" dirty="0">
                          <a:effectLst/>
                        </a:rPr>
                        <a:t>b. There are cleaning staff, but not adequate/ trained</a:t>
                      </a:r>
                      <a:endParaRPr lang="en-US" sz="16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US" sz="1600" u="none" strike="noStrike" dirty="0">
                          <a:effectLst/>
                        </a:rPr>
                        <a:t>c. Not available</a:t>
                      </a:r>
                      <a:endParaRPr lang="en-US" sz="16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845698982"/>
                  </a:ext>
                </a:extLst>
              </a:tr>
              <a:tr h="190500">
                <a:tc>
                  <a:txBody>
                    <a:bodyPr/>
                    <a:lstStyle/>
                    <a:p>
                      <a:pPr algn="r" fontAlgn="b"/>
                      <a:r>
                        <a:rPr lang="en-US" sz="1600" u="none" strike="noStrike" dirty="0">
                          <a:effectLst/>
                        </a:rPr>
                        <a:t>51.04</a:t>
                      </a:r>
                      <a:endParaRPr lang="en-US" sz="16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endParaRPr lang="en-US" sz="1600" b="0" i="0" u="none" strike="noStrike" dirty="0">
                        <a:solidFill>
                          <a:srgbClr val="000000"/>
                        </a:solidFill>
                        <a:effectLst/>
                        <a:latin typeface="Calibri" panose="020F0502020204030204" pitchFamily="34" charset="0"/>
                      </a:endParaRPr>
                    </a:p>
                  </a:txBody>
                  <a:tcPr marL="9525" marR="9525" marT="9525" marB="0" anchor="b"/>
                </a:tc>
                <a:tc>
                  <a:txBody>
                    <a:bodyPr/>
                    <a:lstStyle/>
                    <a:p>
                      <a:pPr algn="r" fontAlgn="b"/>
                      <a:r>
                        <a:rPr lang="en-US" sz="1600" u="none" strike="noStrike">
                          <a:effectLst/>
                        </a:rPr>
                        <a:t>48.96</a:t>
                      </a:r>
                      <a:endParaRPr lang="en-US" sz="16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4178892786"/>
                  </a:ext>
                </a:extLst>
              </a:tr>
              <a:tr h="190500">
                <a:tc>
                  <a:txBody>
                    <a:bodyPr/>
                    <a:lstStyle/>
                    <a:p>
                      <a:pPr algn="r" fontAlgn="b"/>
                      <a:r>
                        <a:rPr lang="en-US" sz="1600" u="none" strike="noStrike" dirty="0">
                          <a:effectLst/>
                        </a:rPr>
                        <a:t>25.25</a:t>
                      </a:r>
                      <a:endParaRPr lang="en-US" sz="1600" b="0" i="0" u="none" strike="noStrike" dirty="0">
                        <a:solidFill>
                          <a:srgbClr val="000000"/>
                        </a:solidFill>
                        <a:effectLst/>
                        <a:latin typeface="Calibri" panose="020F0502020204030204" pitchFamily="34" charset="0"/>
                      </a:endParaRPr>
                    </a:p>
                  </a:txBody>
                  <a:tcPr marL="9525" marR="9525" marT="9525" marB="0" anchor="b"/>
                </a:tc>
                <a:tc>
                  <a:txBody>
                    <a:bodyPr/>
                    <a:lstStyle/>
                    <a:p>
                      <a:pPr algn="r" fontAlgn="b"/>
                      <a:r>
                        <a:rPr lang="en-US" sz="1600" u="none" strike="noStrike" dirty="0">
                          <a:effectLst/>
                        </a:rPr>
                        <a:t>53.68</a:t>
                      </a:r>
                      <a:endParaRPr lang="en-US" sz="1600" b="0" i="0" u="none" strike="noStrike" dirty="0">
                        <a:solidFill>
                          <a:srgbClr val="000000"/>
                        </a:solidFill>
                        <a:effectLst/>
                        <a:latin typeface="Calibri" panose="020F0502020204030204" pitchFamily="34" charset="0"/>
                      </a:endParaRPr>
                    </a:p>
                  </a:txBody>
                  <a:tcPr marL="9525" marR="9525" marT="9525" marB="0" anchor="b"/>
                </a:tc>
                <a:tc>
                  <a:txBody>
                    <a:bodyPr/>
                    <a:lstStyle/>
                    <a:p>
                      <a:pPr algn="r" fontAlgn="b"/>
                      <a:r>
                        <a:rPr lang="en-US" sz="1600" u="none" strike="noStrike">
                          <a:effectLst/>
                        </a:rPr>
                        <a:t>21.08</a:t>
                      </a:r>
                      <a:endParaRPr lang="en-US" sz="16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3590638752"/>
                  </a:ext>
                </a:extLst>
              </a:tr>
              <a:tr h="190500">
                <a:tc>
                  <a:txBody>
                    <a:bodyPr/>
                    <a:lstStyle/>
                    <a:p>
                      <a:pPr algn="r" fontAlgn="b"/>
                      <a:r>
                        <a:rPr lang="en-US" sz="1600" u="none" strike="noStrike">
                          <a:effectLst/>
                        </a:rPr>
                        <a:t>28.26</a:t>
                      </a:r>
                      <a:endParaRPr lang="en-US" sz="16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600" u="none" strike="noStrike" dirty="0">
                          <a:effectLst/>
                        </a:rPr>
                        <a:t>47.83</a:t>
                      </a:r>
                      <a:endParaRPr lang="en-US" sz="1600" b="0" i="0" u="none" strike="noStrike" dirty="0">
                        <a:solidFill>
                          <a:srgbClr val="000000"/>
                        </a:solidFill>
                        <a:effectLst/>
                        <a:latin typeface="Calibri" panose="020F0502020204030204" pitchFamily="34" charset="0"/>
                      </a:endParaRPr>
                    </a:p>
                  </a:txBody>
                  <a:tcPr marL="9525" marR="9525" marT="9525" marB="0" anchor="b"/>
                </a:tc>
                <a:tc>
                  <a:txBody>
                    <a:bodyPr/>
                    <a:lstStyle/>
                    <a:p>
                      <a:pPr algn="r" fontAlgn="b"/>
                      <a:r>
                        <a:rPr lang="en-US" sz="1600" u="none" strike="noStrike">
                          <a:effectLst/>
                        </a:rPr>
                        <a:t>23.91</a:t>
                      </a:r>
                      <a:endParaRPr lang="en-US" sz="16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785597765"/>
                  </a:ext>
                </a:extLst>
              </a:tr>
              <a:tr h="190500">
                <a:tc>
                  <a:txBody>
                    <a:bodyPr/>
                    <a:lstStyle/>
                    <a:p>
                      <a:pPr algn="r" fontAlgn="b"/>
                      <a:r>
                        <a:rPr lang="en-US" sz="1600" u="none" strike="noStrike">
                          <a:effectLst/>
                        </a:rPr>
                        <a:t>18.55</a:t>
                      </a:r>
                      <a:endParaRPr lang="en-US" sz="16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600" u="none" strike="noStrike" dirty="0">
                          <a:effectLst/>
                        </a:rPr>
                        <a:t>42.45</a:t>
                      </a:r>
                      <a:endParaRPr lang="en-US" sz="1600" b="0" i="0" u="none" strike="noStrike" dirty="0">
                        <a:solidFill>
                          <a:srgbClr val="000000"/>
                        </a:solidFill>
                        <a:effectLst/>
                        <a:latin typeface="Calibri" panose="020F0502020204030204" pitchFamily="34" charset="0"/>
                      </a:endParaRPr>
                    </a:p>
                  </a:txBody>
                  <a:tcPr marL="9525" marR="9525" marT="9525" marB="0" anchor="b"/>
                </a:tc>
                <a:tc>
                  <a:txBody>
                    <a:bodyPr/>
                    <a:lstStyle/>
                    <a:p>
                      <a:pPr algn="r" fontAlgn="b"/>
                      <a:r>
                        <a:rPr lang="en-US" sz="1600" u="none" strike="noStrike">
                          <a:effectLst/>
                        </a:rPr>
                        <a:t>39</a:t>
                      </a:r>
                      <a:endParaRPr lang="en-US" sz="16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2077217757"/>
                  </a:ext>
                </a:extLst>
              </a:tr>
              <a:tr h="190500">
                <a:tc>
                  <a:txBody>
                    <a:bodyPr/>
                    <a:lstStyle/>
                    <a:p>
                      <a:pPr algn="r" fontAlgn="b"/>
                      <a:r>
                        <a:rPr lang="en-US" sz="1600" u="none" strike="noStrike">
                          <a:effectLst/>
                        </a:rPr>
                        <a:t>23.08</a:t>
                      </a:r>
                      <a:endParaRPr lang="en-US" sz="16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600" u="none" strike="noStrike" dirty="0">
                          <a:effectLst/>
                        </a:rPr>
                        <a:t>30.77</a:t>
                      </a:r>
                      <a:endParaRPr lang="en-US" sz="1600" b="0" i="0" u="none" strike="noStrike" dirty="0">
                        <a:solidFill>
                          <a:srgbClr val="000000"/>
                        </a:solidFill>
                        <a:effectLst/>
                        <a:latin typeface="Calibri" panose="020F0502020204030204" pitchFamily="34" charset="0"/>
                      </a:endParaRPr>
                    </a:p>
                  </a:txBody>
                  <a:tcPr marL="9525" marR="9525" marT="9525" marB="0" anchor="b"/>
                </a:tc>
                <a:tc>
                  <a:txBody>
                    <a:bodyPr/>
                    <a:lstStyle/>
                    <a:p>
                      <a:pPr algn="r" fontAlgn="b"/>
                      <a:r>
                        <a:rPr lang="en-US" sz="1600" u="none" strike="noStrike">
                          <a:effectLst/>
                        </a:rPr>
                        <a:t>46.15</a:t>
                      </a:r>
                      <a:endParaRPr lang="en-US" sz="16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2321114950"/>
                  </a:ext>
                </a:extLst>
              </a:tr>
              <a:tr h="190500">
                <a:tc>
                  <a:txBody>
                    <a:bodyPr/>
                    <a:lstStyle/>
                    <a:p>
                      <a:pPr algn="r" fontAlgn="b"/>
                      <a:r>
                        <a:rPr lang="en-US" sz="1600" u="none" strike="noStrike">
                          <a:effectLst/>
                        </a:rPr>
                        <a:t>12.61</a:t>
                      </a:r>
                      <a:endParaRPr lang="en-US" sz="16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600" u="none" strike="noStrike" dirty="0">
                          <a:effectLst/>
                        </a:rPr>
                        <a:t>26.62</a:t>
                      </a:r>
                      <a:endParaRPr lang="en-US" sz="1600" b="0" i="0" u="none" strike="noStrike" dirty="0">
                        <a:solidFill>
                          <a:srgbClr val="000000"/>
                        </a:solidFill>
                        <a:effectLst/>
                        <a:latin typeface="Calibri" panose="020F0502020204030204" pitchFamily="34" charset="0"/>
                      </a:endParaRPr>
                    </a:p>
                  </a:txBody>
                  <a:tcPr marL="9525" marR="9525" marT="9525" marB="0" anchor="b"/>
                </a:tc>
                <a:tc>
                  <a:txBody>
                    <a:bodyPr/>
                    <a:lstStyle/>
                    <a:p>
                      <a:pPr algn="r" fontAlgn="b"/>
                      <a:r>
                        <a:rPr lang="en-US" sz="1600" u="none" strike="noStrike">
                          <a:effectLst/>
                        </a:rPr>
                        <a:t>60.77</a:t>
                      </a:r>
                      <a:endParaRPr lang="en-US" sz="16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728026303"/>
                  </a:ext>
                </a:extLst>
              </a:tr>
              <a:tr h="190500">
                <a:tc>
                  <a:txBody>
                    <a:bodyPr/>
                    <a:lstStyle/>
                    <a:p>
                      <a:pPr algn="r" fontAlgn="b"/>
                      <a:r>
                        <a:rPr lang="en-US" sz="1600" u="none" strike="noStrike">
                          <a:effectLst/>
                        </a:rPr>
                        <a:t>11.11</a:t>
                      </a:r>
                      <a:endParaRPr lang="en-US" sz="16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600" u="none" strike="noStrike" dirty="0">
                          <a:effectLst/>
                        </a:rPr>
                        <a:t>22.22</a:t>
                      </a:r>
                      <a:endParaRPr lang="en-US" sz="1600" b="0" i="0" u="none" strike="noStrike" dirty="0">
                        <a:solidFill>
                          <a:srgbClr val="000000"/>
                        </a:solidFill>
                        <a:effectLst/>
                        <a:latin typeface="Calibri" panose="020F0502020204030204" pitchFamily="34" charset="0"/>
                      </a:endParaRPr>
                    </a:p>
                  </a:txBody>
                  <a:tcPr marL="9525" marR="9525" marT="9525" marB="0" anchor="b"/>
                </a:tc>
                <a:tc>
                  <a:txBody>
                    <a:bodyPr/>
                    <a:lstStyle/>
                    <a:p>
                      <a:pPr algn="r" fontAlgn="b"/>
                      <a:r>
                        <a:rPr lang="en-US" sz="1600" u="none" strike="noStrike" dirty="0">
                          <a:effectLst/>
                        </a:rPr>
                        <a:t>66.67</a:t>
                      </a:r>
                      <a:endParaRPr lang="en-US" sz="16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2176657151"/>
                  </a:ext>
                </a:extLst>
              </a:tr>
              <a:tr h="190500">
                <a:tc>
                  <a:txBody>
                    <a:bodyPr/>
                    <a:lstStyle/>
                    <a:p>
                      <a:pPr algn="r" fontAlgn="b"/>
                      <a:r>
                        <a:rPr lang="en-US" sz="1600" u="none" strike="noStrike">
                          <a:effectLst/>
                        </a:rPr>
                        <a:t>27.27</a:t>
                      </a:r>
                      <a:endParaRPr lang="en-US" sz="16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600" u="none" strike="noStrike" dirty="0">
                          <a:effectLst/>
                        </a:rPr>
                        <a:t>22.73</a:t>
                      </a:r>
                      <a:endParaRPr lang="en-US" sz="1600" b="0" i="0" u="none" strike="noStrike" dirty="0">
                        <a:solidFill>
                          <a:srgbClr val="000000"/>
                        </a:solidFill>
                        <a:effectLst/>
                        <a:latin typeface="Calibri" panose="020F0502020204030204" pitchFamily="34" charset="0"/>
                      </a:endParaRPr>
                    </a:p>
                  </a:txBody>
                  <a:tcPr marL="9525" marR="9525" marT="9525" marB="0" anchor="b"/>
                </a:tc>
                <a:tc>
                  <a:txBody>
                    <a:bodyPr/>
                    <a:lstStyle/>
                    <a:p>
                      <a:pPr algn="r" fontAlgn="b"/>
                      <a:r>
                        <a:rPr lang="en-US" sz="1600" u="none" strike="noStrike" dirty="0">
                          <a:effectLst/>
                        </a:rPr>
                        <a:t>50</a:t>
                      </a:r>
                      <a:endParaRPr lang="en-US" sz="16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282235598"/>
                  </a:ext>
                </a:extLst>
              </a:tr>
              <a:tr h="190500">
                <a:tc>
                  <a:txBody>
                    <a:bodyPr/>
                    <a:lstStyle/>
                    <a:p>
                      <a:pPr algn="r" fontAlgn="b"/>
                      <a:r>
                        <a:rPr lang="en-US" sz="1600" u="none" strike="noStrike" dirty="0">
                          <a:effectLst/>
                        </a:rPr>
                        <a:t>24.61</a:t>
                      </a:r>
                      <a:endParaRPr lang="en-US" sz="1600" b="0" i="0" u="none" strike="noStrike" dirty="0">
                        <a:solidFill>
                          <a:srgbClr val="000000"/>
                        </a:solidFill>
                        <a:effectLst/>
                        <a:latin typeface="Calibri" panose="020F0502020204030204" pitchFamily="34" charset="0"/>
                      </a:endParaRPr>
                    </a:p>
                  </a:txBody>
                  <a:tcPr marL="9525" marR="9525" marT="9525" marB="0" anchor="b"/>
                </a:tc>
                <a:tc>
                  <a:txBody>
                    <a:bodyPr/>
                    <a:lstStyle/>
                    <a:p>
                      <a:pPr algn="r" fontAlgn="b"/>
                      <a:r>
                        <a:rPr lang="en-US" sz="1600" u="none" strike="noStrike" dirty="0">
                          <a:effectLst/>
                        </a:rPr>
                        <a:t>38.25</a:t>
                      </a:r>
                      <a:endParaRPr lang="en-US" sz="1600" b="0" i="0" u="none" strike="noStrike" dirty="0">
                        <a:solidFill>
                          <a:srgbClr val="000000"/>
                        </a:solidFill>
                        <a:effectLst/>
                        <a:latin typeface="Calibri" panose="020F0502020204030204" pitchFamily="34" charset="0"/>
                      </a:endParaRPr>
                    </a:p>
                  </a:txBody>
                  <a:tcPr marL="9525" marR="9525" marT="9525" marB="0" anchor="b"/>
                </a:tc>
                <a:tc>
                  <a:txBody>
                    <a:bodyPr/>
                    <a:lstStyle/>
                    <a:p>
                      <a:pPr algn="r" fontAlgn="b"/>
                      <a:r>
                        <a:rPr lang="en-US" sz="1600" u="none" strike="noStrike" dirty="0">
                          <a:effectLst/>
                        </a:rPr>
                        <a:t>37.14</a:t>
                      </a:r>
                      <a:endParaRPr lang="en-US" sz="16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967739570"/>
                  </a:ext>
                </a:extLst>
              </a:tr>
            </a:tbl>
          </a:graphicData>
        </a:graphic>
      </p:graphicFrame>
      <p:graphicFrame>
        <p:nvGraphicFramePr>
          <p:cNvPr id="6" name="Content Placeholder 3">
            <a:extLst>
              <a:ext uri="{FF2B5EF4-FFF2-40B4-BE49-F238E27FC236}">
                <a16:creationId xmlns:a16="http://schemas.microsoft.com/office/drawing/2014/main" id="{68308881-FF32-3B14-0814-7BAE08CC9D80}"/>
              </a:ext>
            </a:extLst>
          </p:cNvPr>
          <p:cNvGraphicFramePr>
            <a:graphicFrameLocks/>
          </p:cNvGraphicFramePr>
          <p:nvPr>
            <p:extLst>
              <p:ext uri="{D42A27DB-BD31-4B8C-83A1-F6EECF244321}">
                <p14:modId xmlns:p14="http://schemas.microsoft.com/office/powerpoint/2010/main" val="1789869859"/>
              </p:ext>
            </p:extLst>
          </p:nvPr>
        </p:nvGraphicFramePr>
        <p:xfrm>
          <a:off x="4485938" y="2850553"/>
          <a:ext cx="3672000" cy="3021330"/>
        </p:xfrm>
        <a:graphic>
          <a:graphicData uri="http://schemas.openxmlformats.org/drawingml/2006/table">
            <a:tbl>
              <a:tblPr firstRow="1" lastRow="1" bandRow="1">
                <a:tableStyleId>{5C22544A-7EE6-4342-B048-85BDC9FD1C3A}</a:tableStyleId>
              </a:tblPr>
              <a:tblGrid>
                <a:gridCol w="1224000">
                  <a:extLst>
                    <a:ext uri="{9D8B030D-6E8A-4147-A177-3AD203B41FA5}">
                      <a16:colId xmlns:a16="http://schemas.microsoft.com/office/drawing/2014/main" val="297689780"/>
                    </a:ext>
                  </a:extLst>
                </a:gridCol>
                <a:gridCol w="1224000">
                  <a:extLst>
                    <a:ext uri="{9D8B030D-6E8A-4147-A177-3AD203B41FA5}">
                      <a16:colId xmlns:a16="http://schemas.microsoft.com/office/drawing/2014/main" val="4103325802"/>
                    </a:ext>
                  </a:extLst>
                </a:gridCol>
                <a:gridCol w="1224000">
                  <a:extLst>
                    <a:ext uri="{9D8B030D-6E8A-4147-A177-3AD203B41FA5}">
                      <a16:colId xmlns:a16="http://schemas.microsoft.com/office/drawing/2014/main" val="2331117533"/>
                    </a:ext>
                  </a:extLst>
                </a:gridCol>
              </a:tblGrid>
              <a:tr h="571500">
                <a:tc>
                  <a:txBody>
                    <a:bodyPr/>
                    <a:lstStyle/>
                    <a:p>
                      <a:pPr algn="ctr" fontAlgn="b"/>
                      <a:r>
                        <a:rPr lang="en-US" sz="1600" u="none" strike="noStrike" dirty="0">
                          <a:effectLst/>
                        </a:rPr>
                        <a:t>a. Yes</a:t>
                      </a:r>
                      <a:endParaRPr lang="en-US" sz="16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US" sz="1600" u="none" strike="noStrike" dirty="0">
                          <a:effectLst/>
                        </a:rPr>
                        <a:t>b. Procedure is known but not applied.</a:t>
                      </a:r>
                      <a:endParaRPr lang="en-US" sz="16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US" sz="1600" u="none" strike="noStrike" dirty="0">
                          <a:effectLst/>
                        </a:rPr>
                        <a:t>c. Not available</a:t>
                      </a:r>
                      <a:endParaRPr lang="en-US" sz="16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344742154"/>
                  </a:ext>
                </a:extLst>
              </a:tr>
              <a:tr h="190500">
                <a:tc>
                  <a:txBody>
                    <a:bodyPr/>
                    <a:lstStyle/>
                    <a:p>
                      <a:pPr algn="r" fontAlgn="b"/>
                      <a:r>
                        <a:rPr lang="en-US" sz="1600" u="none" strike="noStrike" dirty="0">
                          <a:effectLst/>
                        </a:rPr>
                        <a:t>66.04</a:t>
                      </a:r>
                      <a:endParaRPr lang="en-US" sz="16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endParaRPr lang="en-US" sz="16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600" u="none" strike="noStrike">
                          <a:effectLst/>
                        </a:rPr>
                        <a:t>33.96</a:t>
                      </a:r>
                      <a:endParaRPr lang="en-US" sz="16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583450878"/>
                  </a:ext>
                </a:extLst>
              </a:tr>
              <a:tr h="190500">
                <a:tc>
                  <a:txBody>
                    <a:bodyPr/>
                    <a:lstStyle/>
                    <a:p>
                      <a:pPr algn="r" fontAlgn="b"/>
                      <a:r>
                        <a:rPr lang="en-US" sz="1600" u="none" strike="noStrike" dirty="0">
                          <a:effectLst/>
                        </a:rPr>
                        <a:t>41.7</a:t>
                      </a:r>
                      <a:endParaRPr lang="en-US" sz="1600" b="0" i="0" u="none" strike="noStrike" dirty="0">
                        <a:solidFill>
                          <a:srgbClr val="000000"/>
                        </a:solidFill>
                        <a:effectLst/>
                        <a:latin typeface="Calibri" panose="020F0502020204030204" pitchFamily="34" charset="0"/>
                      </a:endParaRPr>
                    </a:p>
                  </a:txBody>
                  <a:tcPr marL="9525" marR="9525" marT="9525" marB="0" anchor="b"/>
                </a:tc>
                <a:tc>
                  <a:txBody>
                    <a:bodyPr/>
                    <a:lstStyle/>
                    <a:p>
                      <a:pPr algn="r" fontAlgn="b"/>
                      <a:r>
                        <a:rPr lang="en-US" sz="1600" u="none" strike="noStrike" dirty="0">
                          <a:effectLst/>
                        </a:rPr>
                        <a:t>25.63</a:t>
                      </a:r>
                      <a:endParaRPr lang="en-US" sz="1600" b="0" i="0" u="none" strike="noStrike" dirty="0">
                        <a:solidFill>
                          <a:srgbClr val="000000"/>
                        </a:solidFill>
                        <a:effectLst/>
                        <a:latin typeface="Calibri" panose="020F0502020204030204" pitchFamily="34" charset="0"/>
                      </a:endParaRPr>
                    </a:p>
                  </a:txBody>
                  <a:tcPr marL="9525" marR="9525" marT="9525" marB="0" anchor="b"/>
                </a:tc>
                <a:tc>
                  <a:txBody>
                    <a:bodyPr/>
                    <a:lstStyle/>
                    <a:p>
                      <a:pPr algn="r" fontAlgn="b"/>
                      <a:r>
                        <a:rPr lang="en-US" sz="1600" u="none" strike="noStrike">
                          <a:effectLst/>
                        </a:rPr>
                        <a:t>32.68</a:t>
                      </a:r>
                      <a:endParaRPr lang="en-US" sz="16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123959960"/>
                  </a:ext>
                </a:extLst>
              </a:tr>
              <a:tr h="190500">
                <a:tc>
                  <a:txBody>
                    <a:bodyPr/>
                    <a:lstStyle/>
                    <a:p>
                      <a:pPr algn="r" fontAlgn="b"/>
                      <a:r>
                        <a:rPr lang="en-US" sz="1600" u="none" strike="noStrike">
                          <a:effectLst/>
                        </a:rPr>
                        <a:t>38.04</a:t>
                      </a:r>
                      <a:endParaRPr lang="en-US" sz="16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600" u="none" strike="noStrike" dirty="0">
                          <a:effectLst/>
                        </a:rPr>
                        <a:t>19.57</a:t>
                      </a:r>
                      <a:endParaRPr lang="en-US" sz="1600" b="0" i="0" u="none" strike="noStrike" dirty="0">
                        <a:solidFill>
                          <a:srgbClr val="000000"/>
                        </a:solidFill>
                        <a:effectLst/>
                        <a:latin typeface="Calibri" panose="020F0502020204030204" pitchFamily="34" charset="0"/>
                      </a:endParaRPr>
                    </a:p>
                  </a:txBody>
                  <a:tcPr marL="9525" marR="9525" marT="9525" marB="0" anchor="b"/>
                </a:tc>
                <a:tc>
                  <a:txBody>
                    <a:bodyPr/>
                    <a:lstStyle/>
                    <a:p>
                      <a:pPr algn="r" fontAlgn="b"/>
                      <a:r>
                        <a:rPr lang="en-US" sz="1600" u="none" strike="noStrike">
                          <a:effectLst/>
                        </a:rPr>
                        <a:t>42.39</a:t>
                      </a:r>
                      <a:endParaRPr lang="en-US" sz="16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949441815"/>
                  </a:ext>
                </a:extLst>
              </a:tr>
              <a:tr h="190500">
                <a:tc>
                  <a:txBody>
                    <a:bodyPr/>
                    <a:lstStyle/>
                    <a:p>
                      <a:pPr algn="r" fontAlgn="b"/>
                      <a:r>
                        <a:rPr lang="en-US" sz="1600" u="none" strike="noStrike">
                          <a:effectLst/>
                        </a:rPr>
                        <a:t>31.09</a:t>
                      </a:r>
                      <a:endParaRPr lang="en-US" sz="16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600" u="none" strike="noStrike" dirty="0">
                          <a:effectLst/>
                        </a:rPr>
                        <a:t>21.09</a:t>
                      </a:r>
                      <a:endParaRPr lang="en-US" sz="1600" b="0" i="0" u="none" strike="noStrike" dirty="0">
                        <a:solidFill>
                          <a:srgbClr val="000000"/>
                        </a:solidFill>
                        <a:effectLst/>
                        <a:latin typeface="Calibri" panose="020F0502020204030204" pitchFamily="34" charset="0"/>
                      </a:endParaRPr>
                    </a:p>
                  </a:txBody>
                  <a:tcPr marL="9525" marR="9525" marT="9525" marB="0" anchor="b"/>
                </a:tc>
                <a:tc>
                  <a:txBody>
                    <a:bodyPr/>
                    <a:lstStyle/>
                    <a:p>
                      <a:pPr algn="r" fontAlgn="b"/>
                      <a:r>
                        <a:rPr lang="en-US" sz="1600" u="none" strike="noStrike" dirty="0">
                          <a:effectLst/>
                        </a:rPr>
                        <a:t>47.82</a:t>
                      </a:r>
                      <a:endParaRPr lang="en-US" sz="16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761363268"/>
                  </a:ext>
                </a:extLst>
              </a:tr>
              <a:tr h="190500">
                <a:tc>
                  <a:txBody>
                    <a:bodyPr/>
                    <a:lstStyle/>
                    <a:p>
                      <a:pPr algn="r" fontAlgn="b"/>
                      <a:r>
                        <a:rPr lang="en-US" sz="1600" u="none" strike="noStrike">
                          <a:effectLst/>
                        </a:rPr>
                        <a:t>30.77</a:t>
                      </a:r>
                      <a:endParaRPr lang="en-US" sz="16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600" u="none" strike="noStrike" dirty="0">
                          <a:effectLst/>
                        </a:rPr>
                        <a:t>7.69</a:t>
                      </a:r>
                      <a:endParaRPr lang="en-US" sz="1600" b="0" i="0" u="none" strike="noStrike" dirty="0">
                        <a:solidFill>
                          <a:srgbClr val="000000"/>
                        </a:solidFill>
                        <a:effectLst/>
                        <a:latin typeface="Calibri" panose="020F0502020204030204" pitchFamily="34" charset="0"/>
                      </a:endParaRPr>
                    </a:p>
                  </a:txBody>
                  <a:tcPr marL="9525" marR="9525" marT="9525" marB="0" anchor="b"/>
                </a:tc>
                <a:tc>
                  <a:txBody>
                    <a:bodyPr/>
                    <a:lstStyle/>
                    <a:p>
                      <a:pPr algn="r" fontAlgn="b"/>
                      <a:r>
                        <a:rPr lang="en-US" sz="1600" u="none" strike="noStrike" dirty="0">
                          <a:effectLst/>
                        </a:rPr>
                        <a:t>61.54</a:t>
                      </a:r>
                      <a:endParaRPr lang="en-US" sz="16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2968439052"/>
                  </a:ext>
                </a:extLst>
              </a:tr>
              <a:tr h="190500">
                <a:tc>
                  <a:txBody>
                    <a:bodyPr/>
                    <a:lstStyle/>
                    <a:p>
                      <a:pPr algn="r" fontAlgn="b"/>
                      <a:r>
                        <a:rPr lang="en-US" sz="1600" u="none" strike="noStrike">
                          <a:effectLst/>
                        </a:rPr>
                        <a:t>21.37</a:t>
                      </a:r>
                      <a:endParaRPr lang="en-US" sz="16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600" u="none" strike="noStrike" dirty="0">
                          <a:effectLst/>
                        </a:rPr>
                        <a:t>14.36</a:t>
                      </a:r>
                      <a:endParaRPr lang="en-US" sz="1600" b="0" i="0" u="none" strike="noStrike" dirty="0">
                        <a:solidFill>
                          <a:srgbClr val="000000"/>
                        </a:solidFill>
                        <a:effectLst/>
                        <a:latin typeface="Calibri" panose="020F0502020204030204" pitchFamily="34" charset="0"/>
                      </a:endParaRPr>
                    </a:p>
                  </a:txBody>
                  <a:tcPr marL="9525" marR="9525" marT="9525" marB="0" anchor="b"/>
                </a:tc>
                <a:tc>
                  <a:txBody>
                    <a:bodyPr/>
                    <a:lstStyle/>
                    <a:p>
                      <a:pPr algn="r" fontAlgn="b"/>
                      <a:r>
                        <a:rPr lang="en-US" sz="1600" u="none" strike="noStrike" dirty="0">
                          <a:effectLst/>
                        </a:rPr>
                        <a:t>64.27</a:t>
                      </a:r>
                      <a:endParaRPr lang="en-US" sz="16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2791343062"/>
                  </a:ext>
                </a:extLst>
              </a:tr>
              <a:tr h="190500">
                <a:tc>
                  <a:txBody>
                    <a:bodyPr/>
                    <a:lstStyle/>
                    <a:p>
                      <a:pPr algn="r" fontAlgn="b"/>
                      <a:r>
                        <a:rPr lang="en-US" sz="1600" u="none" strike="noStrike">
                          <a:effectLst/>
                        </a:rPr>
                        <a:t>11.11</a:t>
                      </a:r>
                      <a:endParaRPr lang="en-US" sz="16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600" u="none" strike="noStrike" dirty="0">
                          <a:effectLst/>
                        </a:rPr>
                        <a:t>7.41</a:t>
                      </a:r>
                      <a:endParaRPr lang="en-US" sz="1600" b="0" i="0" u="none" strike="noStrike" dirty="0">
                        <a:solidFill>
                          <a:srgbClr val="000000"/>
                        </a:solidFill>
                        <a:effectLst/>
                        <a:latin typeface="Calibri" panose="020F0502020204030204" pitchFamily="34" charset="0"/>
                      </a:endParaRPr>
                    </a:p>
                  </a:txBody>
                  <a:tcPr marL="9525" marR="9525" marT="9525" marB="0" anchor="b"/>
                </a:tc>
                <a:tc>
                  <a:txBody>
                    <a:bodyPr/>
                    <a:lstStyle/>
                    <a:p>
                      <a:pPr algn="r" fontAlgn="b"/>
                      <a:r>
                        <a:rPr lang="en-US" sz="1600" u="none" strike="noStrike" dirty="0">
                          <a:effectLst/>
                        </a:rPr>
                        <a:t>81.48</a:t>
                      </a:r>
                      <a:endParaRPr lang="en-US" sz="16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2341897296"/>
                  </a:ext>
                </a:extLst>
              </a:tr>
              <a:tr h="190500">
                <a:tc>
                  <a:txBody>
                    <a:bodyPr/>
                    <a:lstStyle/>
                    <a:p>
                      <a:pPr algn="r" fontAlgn="b"/>
                      <a:r>
                        <a:rPr lang="en-US" sz="1600" u="none" strike="noStrike">
                          <a:effectLst/>
                        </a:rPr>
                        <a:t>45.45</a:t>
                      </a:r>
                      <a:endParaRPr lang="en-US" sz="16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600" u="none" strike="noStrike">
                          <a:effectLst/>
                        </a:rPr>
                        <a:t>9.09</a:t>
                      </a:r>
                      <a:endParaRPr lang="en-US" sz="16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600" u="none" strike="noStrike" dirty="0">
                          <a:effectLst/>
                        </a:rPr>
                        <a:t>45.45</a:t>
                      </a:r>
                      <a:endParaRPr lang="en-US" sz="16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528351049"/>
                  </a:ext>
                </a:extLst>
              </a:tr>
              <a:tr h="190500">
                <a:tc>
                  <a:txBody>
                    <a:bodyPr/>
                    <a:lstStyle/>
                    <a:p>
                      <a:pPr algn="r" fontAlgn="b"/>
                      <a:r>
                        <a:rPr lang="en-US" sz="1600" u="none" strike="noStrike" dirty="0">
                          <a:effectLst/>
                        </a:rPr>
                        <a:t>38.16</a:t>
                      </a:r>
                      <a:endParaRPr lang="en-US" sz="1600" b="0" i="0" u="none" strike="noStrike" dirty="0">
                        <a:solidFill>
                          <a:srgbClr val="000000"/>
                        </a:solidFill>
                        <a:effectLst/>
                        <a:latin typeface="Calibri" panose="020F0502020204030204" pitchFamily="34" charset="0"/>
                      </a:endParaRPr>
                    </a:p>
                  </a:txBody>
                  <a:tcPr marL="9525" marR="9525" marT="9525" marB="0" anchor="b"/>
                </a:tc>
                <a:tc>
                  <a:txBody>
                    <a:bodyPr/>
                    <a:lstStyle/>
                    <a:p>
                      <a:pPr algn="r" fontAlgn="b"/>
                      <a:r>
                        <a:rPr lang="en-US" sz="1600" u="none" strike="noStrike" dirty="0">
                          <a:effectLst/>
                        </a:rPr>
                        <a:t>18.63</a:t>
                      </a:r>
                      <a:endParaRPr lang="en-US" sz="1600" b="0" i="0" u="none" strike="noStrike" dirty="0">
                        <a:solidFill>
                          <a:srgbClr val="000000"/>
                        </a:solidFill>
                        <a:effectLst/>
                        <a:latin typeface="Calibri" panose="020F0502020204030204" pitchFamily="34" charset="0"/>
                      </a:endParaRPr>
                    </a:p>
                  </a:txBody>
                  <a:tcPr marL="9525" marR="9525" marT="9525" marB="0" anchor="b"/>
                </a:tc>
                <a:tc>
                  <a:txBody>
                    <a:bodyPr/>
                    <a:lstStyle/>
                    <a:p>
                      <a:pPr algn="r" fontAlgn="b"/>
                      <a:r>
                        <a:rPr lang="en-US" sz="1600" u="none" strike="noStrike" dirty="0">
                          <a:effectLst/>
                        </a:rPr>
                        <a:t>43.21</a:t>
                      </a:r>
                      <a:endParaRPr lang="en-US" sz="16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703687190"/>
                  </a:ext>
                </a:extLst>
              </a:tr>
            </a:tbl>
          </a:graphicData>
        </a:graphic>
      </p:graphicFrame>
      <p:sp>
        <p:nvSpPr>
          <p:cNvPr id="9" name="TextBox 8">
            <a:extLst>
              <a:ext uri="{FF2B5EF4-FFF2-40B4-BE49-F238E27FC236}">
                <a16:creationId xmlns:a16="http://schemas.microsoft.com/office/drawing/2014/main" id="{42CED8FD-EE0A-291A-0A05-3CFFC5362096}"/>
              </a:ext>
            </a:extLst>
          </p:cNvPr>
          <p:cNvSpPr txBox="1"/>
          <p:nvPr/>
        </p:nvSpPr>
        <p:spPr>
          <a:xfrm>
            <a:off x="8157938" y="165670"/>
            <a:ext cx="3672000" cy="2031325"/>
          </a:xfrm>
          <a:prstGeom prst="rect">
            <a:avLst/>
          </a:prstGeom>
          <a:ln w="28575">
            <a:solidFill>
              <a:srgbClr val="F17853"/>
            </a:solidFill>
          </a:ln>
        </p:spPr>
        <p:style>
          <a:lnRef idx="2">
            <a:schemeClr val="accent6"/>
          </a:lnRef>
          <a:fillRef idx="1">
            <a:schemeClr val="lt1"/>
          </a:fillRef>
          <a:effectRef idx="0">
            <a:schemeClr val="accent6"/>
          </a:effectRef>
          <a:fontRef idx="minor">
            <a:schemeClr val="dk1"/>
          </a:fontRef>
        </p:style>
        <p:txBody>
          <a:bodyPr wrap="square">
            <a:spAutoFit/>
          </a:bodyPr>
          <a:lstStyle/>
          <a:p>
            <a:r>
              <a:rPr lang="en-US" sz="1800" b="1" dirty="0">
                <a:effectLst/>
                <a:latin typeface="Calibri" panose="020F0502020204030204" pitchFamily="34" charset="0"/>
                <a:ea typeface="Times New Roman" panose="02020603050405020304" pitchFamily="18" charset="0"/>
              </a:rPr>
              <a:t>31.    There are adequate cleaning staff (one worker or many workers) trained and can demonstrate correct procedures for cleaning and disinfection and self-monitoring to be in place as required for clean and safe rooms.</a:t>
            </a:r>
            <a:endParaRPr lang="en-US" dirty="0"/>
          </a:p>
        </p:txBody>
      </p:sp>
      <p:sp>
        <p:nvSpPr>
          <p:cNvPr id="11" name="TextBox 10">
            <a:extLst>
              <a:ext uri="{FF2B5EF4-FFF2-40B4-BE49-F238E27FC236}">
                <a16:creationId xmlns:a16="http://schemas.microsoft.com/office/drawing/2014/main" id="{59774CA1-A7A9-E898-82AA-854B5BF8A096}"/>
              </a:ext>
            </a:extLst>
          </p:cNvPr>
          <p:cNvSpPr txBox="1"/>
          <p:nvPr/>
        </p:nvSpPr>
        <p:spPr>
          <a:xfrm>
            <a:off x="4485938" y="160179"/>
            <a:ext cx="3453206" cy="1200329"/>
          </a:xfrm>
          <a:prstGeom prst="rect">
            <a:avLst/>
          </a:prstGeom>
          <a:noFill/>
          <a:ln w="28575">
            <a:solidFill>
              <a:schemeClr val="accent1"/>
            </a:solidFill>
          </a:ln>
        </p:spPr>
        <p:txBody>
          <a:bodyPr wrap="square">
            <a:spAutoFit/>
          </a:bodyPr>
          <a:lstStyle/>
          <a:p>
            <a:r>
              <a:rPr lang="en-US" sz="1800" b="1" dirty="0">
                <a:effectLst/>
                <a:latin typeface="Calibri" panose="020F0502020204030204" pitchFamily="34" charset="0"/>
                <a:ea typeface="Times New Roman" panose="02020603050405020304" pitchFamily="18" charset="0"/>
              </a:rPr>
              <a:t>30.    A procedure (schedule) has been established for the cleaning of each room / setting regularly and when needed </a:t>
            </a:r>
            <a:endParaRPr lang="en-US" dirty="0"/>
          </a:p>
        </p:txBody>
      </p:sp>
      <p:pic>
        <p:nvPicPr>
          <p:cNvPr id="12" name="Picture 11">
            <a:extLst>
              <a:ext uri="{FF2B5EF4-FFF2-40B4-BE49-F238E27FC236}">
                <a16:creationId xmlns:a16="http://schemas.microsoft.com/office/drawing/2014/main" id="{8DCF2E23-3843-4247-B727-7D21039ABB64}"/>
              </a:ext>
            </a:extLst>
          </p:cNvPr>
          <p:cNvPicPr>
            <a:picLocks noChangeAspect="1"/>
          </p:cNvPicPr>
          <p:nvPr/>
        </p:nvPicPr>
        <p:blipFill rotWithShape="1">
          <a:blip r:embed="rId3"/>
          <a:srcRect t="21642" b="32368"/>
          <a:stretch/>
        </p:blipFill>
        <p:spPr>
          <a:xfrm>
            <a:off x="262890" y="212010"/>
            <a:ext cx="3717519" cy="1842701"/>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124079216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F64E96-2119-70CF-5304-4F4C3DC908D8}"/>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8C196C9E-F39F-4860-C41D-89F29473B925}"/>
              </a:ext>
            </a:extLst>
          </p:cNvPr>
          <p:cNvSpPr>
            <a:spLocks noGrp="1"/>
          </p:cNvSpPr>
          <p:nvPr>
            <p:ph idx="1"/>
          </p:nvPr>
        </p:nvSpPr>
        <p:spPr/>
        <p:txBody>
          <a:bodyPr/>
          <a:lstStyle/>
          <a:p>
            <a:endParaRPr lang="en-US"/>
          </a:p>
        </p:txBody>
      </p:sp>
      <p:pic>
        <p:nvPicPr>
          <p:cNvPr id="5" name="Picture 4">
            <a:extLst>
              <a:ext uri="{FF2B5EF4-FFF2-40B4-BE49-F238E27FC236}">
                <a16:creationId xmlns:a16="http://schemas.microsoft.com/office/drawing/2014/main" id="{A30B7538-B293-7932-A5C7-477D4AAD50FA}"/>
              </a:ext>
            </a:extLst>
          </p:cNvPr>
          <p:cNvPicPr>
            <a:picLocks noChangeAspect="1"/>
          </p:cNvPicPr>
          <p:nvPr/>
        </p:nvPicPr>
        <p:blipFill>
          <a:blip r:embed="rId3"/>
          <a:stretch>
            <a:fillRect/>
          </a:stretch>
        </p:blipFill>
        <p:spPr>
          <a:xfrm>
            <a:off x="539931" y="424232"/>
            <a:ext cx="11321143" cy="843811"/>
          </a:xfrm>
          <a:prstGeom prst="rect">
            <a:avLst/>
          </a:prstGeom>
        </p:spPr>
      </p:pic>
      <p:pic>
        <p:nvPicPr>
          <p:cNvPr id="6" name="Picture 5">
            <a:extLst>
              <a:ext uri="{FF2B5EF4-FFF2-40B4-BE49-F238E27FC236}">
                <a16:creationId xmlns:a16="http://schemas.microsoft.com/office/drawing/2014/main" id="{3884BA8A-C675-622E-2C88-6387F7782CE6}"/>
              </a:ext>
            </a:extLst>
          </p:cNvPr>
          <p:cNvPicPr>
            <a:picLocks noChangeAspect="1"/>
          </p:cNvPicPr>
          <p:nvPr/>
        </p:nvPicPr>
        <p:blipFill>
          <a:blip r:embed="rId4"/>
          <a:stretch>
            <a:fillRect/>
          </a:stretch>
        </p:blipFill>
        <p:spPr>
          <a:xfrm>
            <a:off x="263109" y="1567232"/>
            <a:ext cx="11665781" cy="4090300"/>
          </a:xfrm>
          <a:prstGeom prst="rect">
            <a:avLst/>
          </a:prstGeom>
        </p:spPr>
      </p:pic>
    </p:spTree>
    <p:extLst>
      <p:ext uri="{BB962C8B-B14F-4D97-AF65-F5344CB8AC3E}">
        <p14:creationId xmlns:p14="http://schemas.microsoft.com/office/powerpoint/2010/main" val="20292298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DACD3E-51B5-4569-8A72-6B6262C65DF8}"/>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33FCE3BA-AF4D-47A3-992A-9A987B848B2C}"/>
              </a:ext>
            </a:extLst>
          </p:cNvPr>
          <p:cNvSpPr>
            <a:spLocks noGrp="1"/>
          </p:cNvSpPr>
          <p:nvPr>
            <p:ph idx="1"/>
          </p:nvPr>
        </p:nvSpPr>
        <p:spPr/>
        <p:txBody>
          <a:bodyPr/>
          <a:lstStyle/>
          <a:p>
            <a:endParaRPr lang="en-US"/>
          </a:p>
        </p:txBody>
      </p:sp>
      <p:pic>
        <p:nvPicPr>
          <p:cNvPr id="5" name="Picture 4">
            <a:extLst>
              <a:ext uri="{FF2B5EF4-FFF2-40B4-BE49-F238E27FC236}">
                <a16:creationId xmlns:a16="http://schemas.microsoft.com/office/drawing/2014/main" id="{5E85B9DE-4B5E-367E-24D1-EA780171ECC7}"/>
              </a:ext>
            </a:extLst>
          </p:cNvPr>
          <p:cNvPicPr>
            <a:picLocks noChangeAspect="1"/>
          </p:cNvPicPr>
          <p:nvPr/>
        </p:nvPicPr>
        <p:blipFill>
          <a:blip r:embed="rId3"/>
          <a:stretch>
            <a:fillRect/>
          </a:stretch>
        </p:blipFill>
        <p:spPr>
          <a:xfrm>
            <a:off x="0" y="0"/>
            <a:ext cx="12192000" cy="6205780"/>
          </a:xfrm>
          <a:prstGeom prst="rect">
            <a:avLst/>
          </a:prstGeom>
        </p:spPr>
      </p:pic>
      <p:sp>
        <p:nvSpPr>
          <p:cNvPr id="6" name="TextBox 5">
            <a:extLst>
              <a:ext uri="{FF2B5EF4-FFF2-40B4-BE49-F238E27FC236}">
                <a16:creationId xmlns:a16="http://schemas.microsoft.com/office/drawing/2014/main" id="{CAE9C7B0-A15F-D0FF-81D1-4C21B59E2A9B}"/>
              </a:ext>
            </a:extLst>
          </p:cNvPr>
          <p:cNvSpPr txBox="1"/>
          <p:nvPr/>
        </p:nvSpPr>
        <p:spPr>
          <a:xfrm>
            <a:off x="5578310" y="5527977"/>
            <a:ext cx="5649014" cy="307777"/>
          </a:xfrm>
          <a:prstGeom prst="rect">
            <a:avLst/>
          </a:prstGeom>
          <a:noFill/>
        </p:spPr>
        <p:txBody>
          <a:bodyPr wrap="square">
            <a:spAutoFit/>
          </a:bodyPr>
          <a:lstStyle/>
          <a:p>
            <a:r>
              <a:rPr lang="en-US" sz="1400" dirty="0">
                <a:hlinkClick r:id="rId4"/>
              </a:rPr>
              <a:t>https://washdata.org/data/healthcare#!/dashboard/6385</a:t>
            </a:r>
            <a:r>
              <a:rPr lang="en-US" sz="1400" dirty="0"/>
              <a:t>   </a:t>
            </a:r>
          </a:p>
        </p:txBody>
      </p:sp>
    </p:spTree>
    <p:extLst>
      <p:ext uri="{BB962C8B-B14F-4D97-AF65-F5344CB8AC3E}">
        <p14:creationId xmlns:p14="http://schemas.microsoft.com/office/powerpoint/2010/main" val="79831703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C7E4FD-DC3E-4B3A-9447-9997668EC15B}"/>
              </a:ext>
            </a:extLst>
          </p:cNvPr>
          <p:cNvSpPr>
            <a:spLocks noGrp="1"/>
          </p:cNvSpPr>
          <p:nvPr>
            <p:ph type="title"/>
          </p:nvPr>
        </p:nvSpPr>
        <p:spPr/>
        <p:txBody>
          <a:bodyPr/>
          <a:lstStyle/>
          <a:p>
            <a:pPr algn="l"/>
            <a:r>
              <a:rPr lang="en-US" dirty="0"/>
              <a:t>Limiting factor</a:t>
            </a:r>
          </a:p>
        </p:txBody>
      </p:sp>
      <p:sp>
        <p:nvSpPr>
          <p:cNvPr id="3" name="Content Placeholder 2">
            <a:extLst>
              <a:ext uri="{FF2B5EF4-FFF2-40B4-BE49-F238E27FC236}">
                <a16:creationId xmlns:a16="http://schemas.microsoft.com/office/drawing/2014/main" id="{46AB2764-E9E6-4D16-A113-E1C3255E7C88}"/>
              </a:ext>
            </a:extLst>
          </p:cNvPr>
          <p:cNvSpPr>
            <a:spLocks noGrp="1"/>
          </p:cNvSpPr>
          <p:nvPr>
            <p:ph idx="1"/>
          </p:nvPr>
        </p:nvSpPr>
        <p:spPr>
          <a:xfrm>
            <a:off x="609600" y="1600201"/>
            <a:ext cx="5165558" cy="4525963"/>
          </a:xfrm>
        </p:spPr>
        <p:txBody>
          <a:bodyPr/>
          <a:lstStyle/>
          <a:p>
            <a:r>
              <a:rPr lang="en-US" dirty="0"/>
              <a:t>Often segregation</a:t>
            </a:r>
          </a:p>
          <a:p>
            <a:pPr lvl="1"/>
            <a:r>
              <a:rPr lang="en-US" dirty="0"/>
              <a:t>Treatment without segregation, e.g. DRC</a:t>
            </a:r>
          </a:p>
          <a:p>
            <a:r>
              <a:rPr lang="en-US" dirty="0"/>
              <a:t>Often treatment</a:t>
            </a:r>
          </a:p>
          <a:p>
            <a:pPr lvl="1"/>
            <a:r>
              <a:rPr lang="en-US" dirty="0"/>
              <a:t>Segregation without treatment, e.g. Nepal (burning)</a:t>
            </a:r>
          </a:p>
        </p:txBody>
      </p:sp>
      <p:pic>
        <p:nvPicPr>
          <p:cNvPr id="7" name="Picture 6">
            <a:extLst>
              <a:ext uri="{FF2B5EF4-FFF2-40B4-BE49-F238E27FC236}">
                <a16:creationId xmlns:a16="http://schemas.microsoft.com/office/drawing/2014/main" id="{79F4FF61-62EF-F460-C422-30C2E820C0E9}"/>
              </a:ext>
            </a:extLst>
          </p:cNvPr>
          <p:cNvPicPr>
            <a:picLocks noChangeAspect="1"/>
          </p:cNvPicPr>
          <p:nvPr/>
        </p:nvPicPr>
        <p:blipFill>
          <a:blip r:embed="rId3"/>
          <a:stretch>
            <a:fillRect/>
          </a:stretch>
        </p:blipFill>
        <p:spPr>
          <a:xfrm>
            <a:off x="5883983" y="450987"/>
            <a:ext cx="6003217" cy="5402104"/>
          </a:xfrm>
          <a:prstGeom prst="rect">
            <a:avLst/>
          </a:prstGeom>
        </p:spPr>
      </p:pic>
    </p:spTree>
    <p:extLst>
      <p:ext uri="{BB962C8B-B14F-4D97-AF65-F5344CB8AC3E}">
        <p14:creationId xmlns:p14="http://schemas.microsoft.com/office/powerpoint/2010/main" val="391199297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38A03A-7F32-45A6-B8C7-BA58E61F4223}"/>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19B6589D-1297-4043-BC2C-79CBB3AF5F16}"/>
              </a:ext>
            </a:extLst>
          </p:cNvPr>
          <p:cNvSpPr>
            <a:spLocks noGrp="1"/>
          </p:cNvSpPr>
          <p:nvPr>
            <p:ph idx="1"/>
          </p:nvPr>
        </p:nvSpPr>
        <p:spPr/>
        <p:txBody>
          <a:bodyPr/>
          <a:lstStyle/>
          <a:p>
            <a:endParaRPr lang="en-US"/>
          </a:p>
        </p:txBody>
      </p:sp>
      <p:pic>
        <p:nvPicPr>
          <p:cNvPr id="5" name="Picture 4">
            <a:extLst>
              <a:ext uri="{FF2B5EF4-FFF2-40B4-BE49-F238E27FC236}">
                <a16:creationId xmlns:a16="http://schemas.microsoft.com/office/drawing/2014/main" id="{0C230D28-8EA1-41AE-ACAF-DEF75D279FD2}"/>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09863" y="128624"/>
            <a:ext cx="10972800" cy="5913316"/>
          </a:xfrm>
          <a:prstGeom prst="rect">
            <a:avLst/>
          </a:prstGeom>
        </p:spPr>
      </p:pic>
    </p:spTree>
    <p:extLst>
      <p:ext uri="{BB962C8B-B14F-4D97-AF65-F5344CB8AC3E}">
        <p14:creationId xmlns:p14="http://schemas.microsoft.com/office/powerpoint/2010/main" val="383418828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D46109-0302-4E69-BE21-8FF377DEBC02}"/>
              </a:ext>
            </a:extLst>
          </p:cNvPr>
          <p:cNvSpPr>
            <a:spLocks noGrp="1"/>
          </p:cNvSpPr>
          <p:nvPr>
            <p:ph type="title"/>
          </p:nvPr>
        </p:nvSpPr>
        <p:spPr/>
        <p:txBody>
          <a:bodyPr/>
          <a:lstStyle/>
          <a:p>
            <a:r>
              <a:rPr lang="en-US" dirty="0"/>
              <a:t>Next steps</a:t>
            </a:r>
          </a:p>
        </p:txBody>
      </p:sp>
      <p:pic>
        <p:nvPicPr>
          <p:cNvPr id="4" name="Picture 3">
            <a:extLst>
              <a:ext uri="{FF2B5EF4-FFF2-40B4-BE49-F238E27FC236}">
                <a16:creationId xmlns:a16="http://schemas.microsoft.com/office/drawing/2014/main" id="{11BDAA8B-D58E-43AB-A13F-8C7CD3E41396}"/>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09600" y="1255957"/>
            <a:ext cx="2057854" cy="2902744"/>
          </a:xfrm>
          <a:prstGeom prst="rect">
            <a:avLst/>
          </a:prstGeom>
        </p:spPr>
      </p:pic>
      <p:sp>
        <p:nvSpPr>
          <p:cNvPr id="5" name="TextBox 4">
            <a:extLst>
              <a:ext uri="{FF2B5EF4-FFF2-40B4-BE49-F238E27FC236}">
                <a16:creationId xmlns:a16="http://schemas.microsoft.com/office/drawing/2014/main" id="{33288551-617D-4DC5-AB1E-8E3D21913BA5}"/>
              </a:ext>
            </a:extLst>
          </p:cNvPr>
          <p:cNvSpPr txBox="1"/>
          <p:nvPr/>
        </p:nvSpPr>
        <p:spPr>
          <a:xfrm>
            <a:off x="1888686" y="1225945"/>
            <a:ext cx="778768" cy="369332"/>
          </a:xfrm>
          <a:prstGeom prst="rect">
            <a:avLst/>
          </a:prstGeom>
          <a:solidFill>
            <a:srgbClr val="FFFFFF">
              <a:alpha val="50196"/>
            </a:srgbClr>
          </a:solid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prstClr val="black"/>
                </a:solidFill>
                <a:effectLst/>
                <a:uLnTx/>
                <a:uFillTx/>
                <a:latin typeface="Calibri"/>
                <a:ea typeface="+mn-ea"/>
                <a:cs typeface="+mn-cs"/>
              </a:rPr>
              <a:t>2019</a:t>
            </a:r>
          </a:p>
        </p:txBody>
      </p:sp>
      <p:pic>
        <p:nvPicPr>
          <p:cNvPr id="9" name="Picture 8">
            <a:extLst>
              <a:ext uri="{FF2B5EF4-FFF2-40B4-BE49-F238E27FC236}">
                <a16:creationId xmlns:a16="http://schemas.microsoft.com/office/drawing/2014/main" id="{BD9A31E9-F1C5-4C09-9AC9-83C1DCE4EDBA}"/>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747887" y="1760379"/>
            <a:ext cx="2079869" cy="2946752"/>
          </a:xfrm>
          <a:prstGeom prst="rect">
            <a:avLst/>
          </a:prstGeom>
        </p:spPr>
      </p:pic>
      <p:pic>
        <p:nvPicPr>
          <p:cNvPr id="10" name="Picture 9">
            <a:extLst>
              <a:ext uri="{FF2B5EF4-FFF2-40B4-BE49-F238E27FC236}">
                <a16:creationId xmlns:a16="http://schemas.microsoft.com/office/drawing/2014/main" id="{A8D9101C-5E8E-4D38-B63A-7B81B131C87C}"/>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6509957" y="1229774"/>
            <a:ext cx="2057853" cy="2917851"/>
          </a:xfrm>
          <a:prstGeom prst="rect">
            <a:avLst/>
          </a:prstGeom>
        </p:spPr>
      </p:pic>
      <p:pic>
        <p:nvPicPr>
          <p:cNvPr id="11" name="Picture 10">
            <a:extLst>
              <a:ext uri="{FF2B5EF4-FFF2-40B4-BE49-F238E27FC236}">
                <a16:creationId xmlns:a16="http://schemas.microsoft.com/office/drawing/2014/main" id="{D1C500C0-9464-48A9-AEEA-A1AD486DA55B}"/>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7310465" y="1757162"/>
            <a:ext cx="2057853" cy="2905562"/>
          </a:xfrm>
          <a:prstGeom prst="rect">
            <a:avLst/>
          </a:prstGeom>
          <a:ln>
            <a:solidFill>
              <a:srgbClr val="293476"/>
            </a:solidFill>
          </a:ln>
        </p:spPr>
      </p:pic>
      <p:sp>
        <p:nvSpPr>
          <p:cNvPr id="12" name="TextBox 11">
            <a:extLst>
              <a:ext uri="{FF2B5EF4-FFF2-40B4-BE49-F238E27FC236}">
                <a16:creationId xmlns:a16="http://schemas.microsoft.com/office/drawing/2014/main" id="{3D9ABDD1-2311-4D9A-8E9F-401623BDE1E8}"/>
              </a:ext>
            </a:extLst>
          </p:cNvPr>
          <p:cNvSpPr txBox="1"/>
          <p:nvPr/>
        </p:nvSpPr>
        <p:spPr>
          <a:xfrm>
            <a:off x="7789042" y="1225945"/>
            <a:ext cx="778768" cy="369332"/>
          </a:xfrm>
          <a:prstGeom prst="rect">
            <a:avLst/>
          </a:prstGeom>
          <a:solidFill>
            <a:srgbClr val="FFFFFF">
              <a:alpha val="50196"/>
            </a:srgbClr>
          </a:solid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prstClr val="black"/>
                </a:solidFill>
                <a:effectLst/>
                <a:uLnTx/>
                <a:uFillTx/>
                <a:latin typeface="Calibri"/>
                <a:ea typeface="+mn-ea"/>
                <a:cs typeface="+mn-cs"/>
              </a:rPr>
              <a:t>2019</a:t>
            </a:r>
          </a:p>
        </p:txBody>
      </p:sp>
      <p:sp>
        <p:nvSpPr>
          <p:cNvPr id="13" name="TextBox 12">
            <a:extLst>
              <a:ext uri="{FF2B5EF4-FFF2-40B4-BE49-F238E27FC236}">
                <a16:creationId xmlns:a16="http://schemas.microsoft.com/office/drawing/2014/main" id="{2A381D8B-2D5F-42B0-9DEF-28CF401E891C}"/>
              </a:ext>
            </a:extLst>
          </p:cNvPr>
          <p:cNvSpPr txBox="1"/>
          <p:nvPr/>
        </p:nvSpPr>
        <p:spPr>
          <a:xfrm>
            <a:off x="8607711" y="1717393"/>
            <a:ext cx="778768" cy="369332"/>
          </a:xfrm>
          <a:prstGeom prst="rect">
            <a:avLst/>
          </a:prstGeom>
          <a:solidFill>
            <a:srgbClr val="FFFFFF">
              <a:alpha val="50196"/>
            </a:srgbClr>
          </a:solid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prstClr val="black"/>
                </a:solidFill>
                <a:effectLst/>
                <a:uLnTx/>
                <a:uFillTx/>
                <a:latin typeface="Calibri"/>
                <a:ea typeface="+mn-ea"/>
                <a:cs typeface="+mn-cs"/>
              </a:rPr>
              <a:t>2020</a:t>
            </a:r>
          </a:p>
        </p:txBody>
      </p:sp>
      <p:sp>
        <p:nvSpPr>
          <p:cNvPr id="14" name="TextBox 13">
            <a:extLst>
              <a:ext uri="{FF2B5EF4-FFF2-40B4-BE49-F238E27FC236}">
                <a16:creationId xmlns:a16="http://schemas.microsoft.com/office/drawing/2014/main" id="{56418060-C44A-478B-9C75-5261478E0DD4}"/>
              </a:ext>
            </a:extLst>
          </p:cNvPr>
          <p:cNvSpPr txBox="1"/>
          <p:nvPr/>
        </p:nvSpPr>
        <p:spPr>
          <a:xfrm>
            <a:off x="3057982" y="1770148"/>
            <a:ext cx="778768" cy="369332"/>
          </a:xfrm>
          <a:prstGeom prst="rect">
            <a:avLst/>
          </a:prstGeom>
          <a:solidFill>
            <a:srgbClr val="FFFFFF">
              <a:alpha val="50196"/>
            </a:srgbClr>
          </a:solid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prstClr val="black"/>
                </a:solidFill>
                <a:effectLst/>
                <a:uLnTx/>
                <a:uFillTx/>
                <a:latin typeface="Calibri"/>
                <a:ea typeface="+mn-ea"/>
                <a:cs typeface="+mn-cs"/>
              </a:rPr>
              <a:t>2022</a:t>
            </a:r>
          </a:p>
        </p:txBody>
      </p:sp>
      <p:sp>
        <p:nvSpPr>
          <p:cNvPr id="18" name="TextBox 17">
            <a:extLst>
              <a:ext uri="{FF2B5EF4-FFF2-40B4-BE49-F238E27FC236}">
                <a16:creationId xmlns:a16="http://schemas.microsoft.com/office/drawing/2014/main" id="{A918C9A6-AC39-4B24-A5DC-05F8349EA99B}"/>
              </a:ext>
            </a:extLst>
          </p:cNvPr>
          <p:cNvSpPr txBox="1"/>
          <p:nvPr/>
        </p:nvSpPr>
        <p:spPr>
          <a:xfrm>
            <a:off x="10597208" y="2949204"/>
            <a:ext cx="778768" cy="369332"/>
          </a:xfrm>
          <a:prstGeom prst="rect">
            <a:avLst/>
          </a:prstGeom>
          <a:solidFill>
            <a:srgbClr val="FFFFFF">
              <a:alpha val="50196"/>
            </a:srgbClr>
          </a:solid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prstClr val="black"/>
                </a:solidFill>
                <a:effectLst/>
                <a:uLnTx/>
                <a:uFillTx/>
                <a:latin typeface="Calibri"/>
                <a:ea typeface="+mn-ea"/>
                <a:cs typeface="+mn-cs"/>
              </a:rPr>
              <a:t>2025</a:t>
            </a:r>
          </a:p>
        </p:txBody>
      </p:sp>
      <p:sp>
        <p:nvSpPr>
          <p:cNvPr id="20" name="TextBox 19">
            <a:extLst>
              <a:ext uri="{FF2B5EF4-FFF2-40B4-BE49-F238E27FC236}">
                <a16:creationId xmlns:a16="http://schemas.microsoft.com/office/drawing/2014/main" id="{ED084E9A-4BF1-4B3D-914B-297BA53548B7}"/>
              </a:ext>
            </a:extLst>
          </p:cNvPr>
          <p:cNvSpPr txBox="1"/>
          <p:nvPr/>
        </p:nvSpPr>
        <p:spPr>
          <a:xfrm>
            <a:off x="9368318" y="5409600"/>
            <a:ext cx="2086885" cy="369332"/>
          </a:xfrm>
          <a:prstGeom prst="rect">
            <a:avLst/>
          </a:prstGeom>
          <a:noFill/>
        </p:spPr>
        <p:txBody>
          <a:bodyPr wrap="square" rtlCol="0">
            <a:spAutoFit/>
          </a:bodyPr>
          <a:lstStyle/>
          <a:p>
            <a:pPr algn="ctr"/>
            <a:r>
              <a:rPr lang="en-US" dirty="0"/>
              <a:t>Report, UNGA input</a:t>
            </a:r>
          </a:p>
        </p:txBody>
      </p:sp>
      <p:pic>
        <p:nvPicPr>
          <p:cNvPr id="3" name="Picture 2">
            <a:extLst>
              <a:ext uri="{FF2B5EF4-FFF2-40B4-BE49-F238E27FC236}">
                <a16:creationId xmlns:a16="http://schemas.microsoft.com/office/drawing/2014/main" id="{4C9F04D3-5B0D-FB82-81CE-DD36ABC91B5B}"/>
              </a:ext>
            </a:extLst>
          </p:cNvPr>
          <p:cNvPicPr>
            <a:picLocks noChangeAspect="1"/>
          </p:cNvPicPr>
          <p:nvPr/>
        </p:nvPicPr>
        <p:blipFill>
          <a:blip r:embed="rId7"/>
          <a:stretch>
            <a:fillRect/>
          </a:stretch>
        </p:blipFill>
        <p:spPr>
          <a:xfrm>
            <a:off x="2804578" y="2438490"/>
            <a:ext cx="2083837" cy="2966068"/>
          </a:xfrm>
          <a:prstGeom prst="rect">
            <a:avLst/>
          </a:prstGeom>
        </p:spPr>
      </p:pic>
      <p:sp>
        <p:nvSpPr>
          <p:cNvPr id="17" name="TextBox 16">
            <a:extLst>
              <a:ext uri="{FF2B5EF4-FFF2-40B4-BE49-F238E27FC236}">
                <a16:creationId xmlns:a16="http://schemas.microsoft.com/office/drawing/2014/main" id="{3004681F-1F65-46CA-84DA-759B813F62C3}"/>
              </a:ext>
            </a:extLst>
          </p:cNvPr>
          <p:cNvSpPr txBox="1"/>
          <p:nvPr/>
        </p:nvSpPr>
        <p:spPr>
          <a:xfrm>
            <a:off x="4183171" y="2438490"/>
            <a:ext cx="778768" cy="369332"/>
          </a:xfrm>
          <a:prstGeom prst="rect">
            <a:avLst/>
          </a:prstGeom>
          <a:solidFill>
            <a:srgbClr val="FFFFFF">
              <a:alpha val="50196"/>
            </a:srgbClr>
          </a:solid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prstClr val="black"/>
                </a:solidFill>
                <a:effectLst/>
                <a:uLnTx/>
                <a:uFillTx/>
                <a:latin typeface="Calibri"/>
                <a:ea typeface="+mn-ea"/>
                <a:cs typeface="+mn-cs"/>
              </a:rPr>
              <a:t>2024</a:t>
            </a:r>
          </a:p>
        </p:txBody>
      </p:sp>
      <p:sp>
        <p:nvSpPr>
          <p:cNvPr id="6" name="Rectangle 5">
            <a:extLst>
              <a:ext uri="{FF2B5EF4-FFF2-40B4-BE49-F238E27FC236}">
                <a16:creationId xmlns:a16="http://schemas.microsoft.com/office/drawing/2014/main" id="{80E84A22-D9FF-730B-4982-02EAA6077938}"/>
              </a:ext>
            </a:extLst>
          </p:cNvPr>
          <p:cNvSpPr/>
          <p:nvPr/>
        </p:nvSpPr>
        <p:spPr>
          <a:xfrm>
            <a:off x="3689498" y="2886576"/>
            <a:ext cx="2086885" cy="2946752"/>
          </a:xfrm>
          <a:prstGeom prst="rect">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D16167B0-A7E2-D703-6ADC-73C6AA58E95F}"/>
              </a:ext>
            </a:extLst>
          </p:cNvPr>
          <p:cNvSpPr txBox="1"/>
          <p:nvPr/>
        </p:nvSpPr>
        <p:spPr>
          <a:xfrm>
            <a:off x="5026415" y="2893838"/>
            <a:ext cx="778768" cy="369332"/>
          </a:xfrm>
          <a:prstGeom prst="rect">
            <a:avLst/>
          </a:prstGeom>
          <a:solidFill>
            <a:srgbClr val="FFFFFF">
              <a:alpha val="50196"/>
            </a:srgbClr>
          </a:solid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prstClr val="black"/>
                </a:solidFill>
                <a:effectLst/>
                <a:uLnTx/>
                <a:uFillTx/>
                <a:latin typeface="Calibri"/>
                <a:ea typeface="+mn-ea"/>
                <a:cs typeface="+mn-cs"/>
              </a:rPr>
              <a:t>2026</a:t>
            </a:r>
          </a:p>
        </p:txBody>
      </p:sp>
      <p:sp>
        <p:nvSpPr>
          <p:cNvPr id="8" name="TextBox 7">
            <a:extLst>
              <a:ext uri="{FF2B5EF4-FFF2-40B4-BE49-F238E27FC236}">
                <a16:creationId xmlns:a16="http://schemas.microsoft.com/office/drawing/2014/main" id="{009AF7E5-A301-8E02-2E7D-E2B88A7E76B0}"/>
              </a:ext>
            </a:extLst>
          </p:cNvPr>
          <p:cNvSpPr txBox="1"/>
          <p:nvPr/>
        </p:nvSpPr>
        <p:spPr>
          <a:xfrm>
            <a:off x="3703898" y="5438212"/>
            <a:ext cx="2086885" cy="369332"/>
          </a:xfrm>
          <a:prstGeom prst="rect">
            <a:avLst/>
          </a:prstGeom>
          <a:noFill/>
        </p:spPr>
        <p:txBody>
          <a:bodyPr wrap="square" rtlCol="0">
            <a:spAutoFit/>
          </a:bodyPr>
          <a:lstStyle/>
          <a:p>
            <a:pPr algn="ctr"/>
            <a:r>
              <a:rPr lang="en-US" dirty="0"/>
              <a:t>Full report</a:t>
            </a:r>
          </a:p>
        </p:txBody>
      </p:sp>
      <p:pic>
        <p:nvPicPr>
          <p:cNvPr id="22" name="Picture 21">
            <a:extLst>
              <a:ext uri="{FF2B5EF4-FFF2-40B4-BE49-F238E27FC236}">
                <a16:creationId xmlns:a16="http://schemas.microsoft.com/office/drawing/2014/main" id="{BF34143E-2E7E-4810-43AF-FB622CAA51DE}"/>
              </a:ext>
            </a:extLst>
          </p:cNvPr>
          <p:cNvPicPr>
            <a:picLocks noChangeAspect="1"/>
          </p:cNvPicPr>
          <p:nvPr/>
        </p:nvPicPr>
        <p:blipFill>
          <a:blip r:embed="rId8"/>
          <a:stretch>
            <a:fillRect/>
          </a:stretch>
        </p:blipFill>
        <p:spPr>
          <a:xfrm>
            <a:off x="8262039" y="2438490"/>
            <a:ext cx="2078690" cy="2924394"/>
          </a:xfrm>
          <a:prstGeom prst="rect">
            <a:avLst/>
          </a:prstGeom>
        </p:spPr>
      </p:pic>
      <p:sp>
        <p:nvSpPr>
          <p:cNvPr id="23" name="TextBox 22">
            <a:extLst>
              <a:ext uri="{FF2B5EF4-FFF2-40B4-BE49-F238E27FC236}">
                <a16:creationId xmlns:a16="http://schemas.microsoft.com/office/drawing/2014/main" id="{57E92E57-1BFE-45BE-DC45-7E8E967CD947}"/>
              </a:ext>
            </a:extLst>
          </p:cNvPr>
          <p:cNvSpPr txBox="1"/>
          <p:nvPr/>
        </p:nvSpPr>
        <p:spPr>
          <a:xfrm>
            <a:off x="9563783" y="2431433"/>
            <a:ext cx="778768" cy="369332"/>
          </a:xfrm>
          <a:prstGeom prst="rect">
            <a:avLst/>
          </a:prstGeom>
          <a:solidFill>
            <a:srgbClr val="FFFFFF">
              <a:alpha val="50196"/>
            </a:srgbClr>
          </a:solid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prstClr val="black"/>
                </a:solidFill>
                <a:effectLst/>
                <a:uLnTx/>
                <a:uFillTx/>
                <a:latin typeface="Calibri"/>
                <a:ea typeface="+mn-ea"/>
                <a:cs typeface="+mn-cs"/>
              </a:rPr>
              <a:t>2023</a:t>
            </a:r>
          </a:p>
        </p:txBody>
      </p:sp>
      <p:sp>
        <p:nvSpPr>
          <p:cNvPr id="16" name="Rectangle 15">
            <a:extLst>
              <a:ext uri="{FF2B5EF4-FFF2-40B4-BE49-F238E27FC236}">
                <a16:creationId xmlns:a16="http://schemas.microsoft.com/office/drawing/2014/main" id="{5C20308D-D5D6-4D88-AD42-2AA7218C76B9}"/>
              </a:ext>
            </a:extLst>
          </p:cNvPr>
          <p:cNvSpPr/>
          <p:nvPr/>
        </p:nvSpPr>
        <p:spPr>
          <a:xfrm>
            <a:off x="9297286" y="2925307"/>
            <a:ext cx="2086885" cy="2946752"/>
          </a:xfrm>
          <a:prstGeom prst="rect">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97627718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2F31BC-DCE6-4CEA-A904-FC1ECFE386FB}"/>
              </a:ext>
            </a:extLst>
          </p:cNvPr>
          <p:cNvSpPr>
            <a:spLocks noGrp="1"/>
          </p:cNvSpPr>
          <p:nvPr>
            <p:ph type="title"/>
          </p:nvPr>
        </p:nvSpPr>
        <p:spPr/>
        <p:txBody>
          <a:bodyPr/>
          <a:lstStyle/>
          <a:p>
            <a:endParaRPr lang="en-US"/>
          </a:p>
        </p:txBody>
      </p:sp>
      <p:pic>
        <p:nvPicPr>
          <p:cNvPr id="4" name="Picture 2" descr="Hospital image  1 ">
            <a:extLst>
              <a:ext uri="{FF2B5EF4-FFF2-40B4-BE49-F238E27FC236}">
                <a16:creationId xmlns:a16="http://schemas.microsoft.com/office/drawing/2014/main" id="{DC03D622-4A0C-401B-A754-76E74C68E4A5}"/>
              </a:ext>
            </a:extLst>
          </p:cNvPr>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b="10029"/>
          <a:stretch/>
        </p:blipFill>
        <p:spPr bwMode="auto">
          <a:xfrm>
            <a:off x="0" y="-1256037"/>
            <a:ext cx="12192000" cy="7297607"/>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7DF2ED88-8B72-4B4F-94A6-5FDE6EEA003A}"/>
              </a:ext>
            </a:extLst>
          </p:cNvPr>
          <p:cNvSpPr txBox="1"/>
          <p:nvPr/>
        </p:nvSpPr>
        <p:spPr>
          <a:xfrm>
            <a:off x="4330533" y="155885"/>
            <a:ext cx="3530933" cy="1138773"/>
          </a:xfrm>
          <a:prstGeom prst="rect">
            <a:avLst/>
          </a:prstGeom>
          <a:noFill/>
        </p:spPr>
        <p:txBody>
          <a:bodyPr wrap="square" rtlCol="0">
            <a:spAutoFit/>
          </a:bodyPr>
          <a:lstStyle/>
          <a:p>
            <a:pPr algn="ctr"/>
            <a:r>
              <a:rPr lang="en-GB" sz="4000" dirty="0">
                <a:solidFill>
                  <a:srgbClr val="0275B1"/>
                </a:solidFill>
              </a:rPr>
              <a:t>Thank you!</a:t>
            </a:r>
          </a:p>
          <a:p>
            <a:pPr algn="ctr"/>
            <a:r>
              <a:rPr lang="en-GB" sz="2800" dirty="0">
                <a:solidFill>
                  <a:srgbClr val="0275B1"/>
                </a:solidFill>
              </a:rPr>
              <a:t>info@washdata.org</a:t>
            </a:r>
            <a:endParaRPr lang="en-GB" sz="2400" dirty="0">
              <a:solidFill>
                <a:srgbClr val="0275B1"/>
              </a:solidFill>
            </a:endParaRPr>
          </a:p>
        </p:txBody>
      </p:sp>
    </p:spTree>
    <p:extLst>
      <p:ext uri="{BB962C8B-B14F-4D97-AF65-F5344CB8AC3E}">
        <p14:creationId xmlns:p14="http://schemas.microsoft.com/office/powerpoint/2010/main" val="253002772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7E314C-CCF6-4CF7-8C68-C5587002FCF6}"/>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3383A929-1EEA-45B3-B4CF-F8ACA97AC2D4}"/>
              </a:ext>
            </a:extLst>
          </p:cNvPr>
          <p:cNvSpPr>
            <a:spLocks noGrp="1"/>
          </p:cNvSpPr>
          <p:nvPr>
            <p:ph idx="1"/>
          </p:nvPr>
        </p:nvSpPr>
        <p:spPr/>
        <p:txBody>
          <a:bodyPr/>
          <a:lstStyle/>
          <a:p>
            <a:endParaRPr lang="en-US"/>
          </a:p>
        </p:txBody>
      </p:sp>
      <p:pic>
        <p:nvPicPr>
          <p:cNvPr id="5" name="Picture 4">
            <a:extLst>
              <a:ext uri="{FF2B5EF4-FFF2-40B4-BE49-F238E27FC236}">
                <a16:creationId xmlns:a16="http://schemas.microsoft.com/office/drawing/2014/main" id="{C9D81E2F-04D4-457A-A0C0-14C1DC75C81A}"/>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144226" y="237108"/>
            <a:ext cx="4064669" cy="5753725"/>
          </a:xfrm>
          <a:prstGeom prst="rect">
            <a:avLst/>
          </a:prstGeom>
        </p:spPr>
      </p:pic>
      <p:pic>
        <p:nvPicPr>
          <p:cNvPr id="7" name="Picture 6">
            <a:extLst>
              <a:ext uri="{FF2B5EF4-FFF2-40B4-BE49-F238E27FC236}">
                <a16:creationId xmlns:a16="http://schemas.microsoft.com/office/drawing/2014/main" id="{432112F7-3983-403C-ACE5-17F6056C6575}"/>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5431808" y="218316"/>
            <a:ext cx="5593397" cy="5782692"/>
          </a:xfrm>
          <a:prstGeom prst="rect">
            <a:avLst/>
          </a:prstGeom>
        </p:spPr>
      </p:pic>
      <p:sp>
        <p:nvSpPr>
          <p:cNvPr id="11" name="Rectangle 10">
            <a:extLst>
              <a:ext uri="{FF2B5EF4-FFF2-40B4-BE49-F238E27FC236}">
                <a16:creationId xmlns:a16="http://schemas.microsoft.com/office/drawing/2014/main" id="{4529D901-2097-4767-855B-2E78DA83B8E7}"/>
              </a:ext>
            </a:extLst>
          </p:cNvPr>
          <p:cNvSpPr/>
          <p:nvPr/>
        </p:nvSpPr>
        <p:spPr>
          <a:xfrm>
            <a:off x="5431808" y="274638"/>
            <a:ext cx="5593397" cy="953661"/>
          </a:xfrm>
          <a:prstGeom prst="rect">
            <a:avLst/>
          </a:prstGeom>
          <a:solidFill>
            <a:srgbClr val="00B9EE">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BB56FA55-FAD2-47E8-B39C-8278F028B52B}"/>
              </a:ext>
            </a:extLst>
          </p:cNvPr>
          <p:cNvSpPr/>
          <p:nvPr/>
        </p:nvSpPr>
        <p:spPr>
          <a:xfrm>
            <a:off x="5431808" y="1228299"/>
            <a:ext cx="5593397" cy="1719617"/>
          </a:xfrm>
          <a:prstGeom prst="rect">
            <a:avLst/>
          </a:prstGeom>
          <a:solidFill>
            <a:srgbClr val="00B64A">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4CDFE422-2B7C-4B28-AC3D-F19353D7CEC9}"/>
              </a:ext>
            </a:extLst>
          </p:cNvPr>
          <p:cNvSpPr/>
          <p:nvPr/>
        </p:nvSpPr>
        <p:spPr>
          <a:xfrm>
            <a:off x="5431808" y="2947917"/>
            <a:ext cx="5593397" cy="682388"/>
          </a:xfrm>
          <a:prstGeom prst="rect">
            <a:avLst/>
          </a:prstGeom>
          <a:solidFill>
            <a:srgbClr val="B046B7">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9590E0E0-D53D-4311-A082-CE2B0682E005}"/>
              </a:ext>
            </a:extLst>
          </p:cNvPr>
          <p:cNvSpPr/>
          <p:nvPr/>
        </p:nvSpPr>
        <p:spPr>
          <a:xfrm>
            <a:off x="5431808" y="3617700"/>
            <a:ext cx="5593397" cy="1773165"/>
          </a:xfrm>
          <a:prstGeom prst="rect">
            <a:avLst/>
          </a:prstGeom>
          <a:solidFill>
            <a:srgbClr val="FF3F49">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243CFF89-2ED4-4A1E-90E8-0B2554B5B8CD}"/>
              </a:ext>
            </a:extLst>
          </p:cNvPr>
          <p:cNvSpPr/>
          <p:nvPr/>
        </p:nvSpPr>
        <p:spPr>
          <a:xfrm>
            <a:off x="5431808" y="5391910"/>
            <a:ext cx="5593397" cy="598924"/>
          </a:xfrm>
          <a:prstGeom prst="rect">
            <a:avLst/>
          </a:prstGeom>
          <a:solidFill>
            <a:srgbClr val="FF5BA5">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66332758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CF29D4-2D2C-45E6-81CC-41A6AD0886DC}"/>
              </a:ext>
            </a:extLst>
          </p:cNvPr>
          <p:cNvSpPr>
            <a:spLocks noGrp="1"/>
          </p:cNvSpPr>
          <p:nvPr>
            <p:ph type="title"/>
          </p:nvPr>
        </p:nvSpPr>
        <p:spPr/>
        <p:txBody>
          <a:bodyPr/>
          <a:lstStyle/>
          <a:p>
            <a:r>
              <a:rPr lang="en-US" dirty="0"/>
              <a:t>Special focus on WASH and </a:t>
            </a:r>
            <a:br>
              <a:rPr lang="en-US" dirty="0"/>
            </a:br>
            <a:r>
              <a:rPr lang="en-US" dirty="0"/>
              <a:t>primary health care (PHC)</a:t>
            </a:r>
          </a:p>
        </p:txBody>
      </p:sp>
      <p:sp>
        <p:nvSpPr>
          <p:cNvPr id="3" name="Content Placeholder 2">
            <a:extLst>
              <a:ext uri="{FF2B5EF4-FFF2-40B4-BE49-F238E27FC236}">
                <a16:creationId xmlns:a16="http://schemas.microsoft.com/office/drawing/2014/main" id="{6DE019B2-70A1-422E-8C0A-00315961CF6B}"/>
              </a:ext>
            </a:extLst>
          </p:cNvPr>
          <p:cNvSpPr>
            <a:spLocks noGrp="1"/>
          </p:cNvSpPr>
          <p:nvPr>
            <p:ph idx="1"/>
          </p:nvPr>
        </p:nvSpPr>
        <p:spPr>
          <a:xfrm>
            <a:off x="609600" y="1600201"/>
            <a:ext cx="11296650" cy="4525963"/>
          </a:xfrm>
        </p:spPr>
        <p:txBody>
          <a:bodyPr/>
          <a:lstStyle/>
          <a:p>
            <a:r>
              <a:rPr lang="en-US" sz="2800" dirty="0"/>
              <a:t>Explore linkages between WASH and PHC, why WASH is important for PHC</a:t>
            </a:r>
          </a:p>
          <a:p>
            <a:r>
              <a:rPr lang="en-US" sz="2800" dirty="0"/>
              <a:t>Direct WASH audiences towards PHC resources, frameworks</a:t>
            </a:r>
          </a:p>
          <a:p>
            <a:endParaRPr lang="en-US" sz="2800" dirty="0"/>
          </a:p>
        </p:txBody>
      </p:sp>
      <p:pic>
        <p:nvPicPr>
          <p:cNvPr id="5" name="Picture 4">
            <a:extLst>
              <a:ext uri="{FF2B5EF4-FFF2-40B4-BE49-F238E27FC236}">
                <a16:creationId xmlns:a16="http://schemas.microsoft.com/office/drawing/2014/main" id="{0D83BE16-202C-4592-E448-D705241DC482}"/>
              </a:ext>
            </a:extLst>
          </p:cNvPr>
          <p:cNvPicPr>
            <a:picLocks noChangeAspect="1"/>
          </p:cNvPicPr>
          <p:nvPr/>
        </p:nvPicPr>
        <p:blipFill>
          <a:blip r:embed="rId3"/>
          <a:stretch>
            <a:fillRect/>
          </a:stretch>
        </p:blipFill>
        <p:spPr>
          <a:xfrm>
            <a:off x="6257925" y="2809875"/>
            <a:ext cx="1987550" cy="2990850"/>
          </a:xfrm>
          <a:prstGeom prst="rect">
            <a:avLst/>
          </a:prstGeom>
        </p:spPr>
      </p:pic>
      <p:pic>
        <p:nvPicPr>
          <p:cNvPr id="9" name="Picture 8">
            <a:extLst>
              <a:ext uri="{FF2B5EF4-FFF2-40B4-BE49-F238E27FC236}">
                <a16:creationId xmlns:a16="http://schemas.microsoft.com/office/drawing/2014/main" id="{94234E45-F491-C7B0-0D18-203CF15C4BD0}"/>
              </a:ext>
            </a:extLst>
          </p:cNvPr>
          <p:cNvPicPr>
            <a:picLocks noChangeAspect="1"/>
          </p:cNvPicPr>
          <p:nvPr/>
        </p:nvPicPr>
        <p:blipFill>
          <a:blip r:embed="rId4"/>
          <a:stretch>
            <a:fillRect/>
          </a:stretch>
        </p:blipFill>
        <p:spPr>
          <a:xfrm>
            <a:off x="627063" y="2809875"/>
            <a:ext cx="2106682" cy="2990850"/>
          </a:xfrm>
          <a:prstGeom prst="rect">
            <a:avLst/>
          </a:prstGeom>
        </p:spPr>
      </p:pic>
      <p:pic>
        <p:nvPicPr>
          <p:cNvPr id="14" name="Picture 13">
            <a:extLst>
              <a:ext uri="{FF2B5EF4-FFF2-40B4-BE49-F238E27FC236}">
                <a16:creationId xmlns:a16="http://schemas.microsoft.com/office/drawing/2014/main" id="{83B9EE51-417C-4404-E525-AF3309319D24}"/>
              </a:ext>
            </a:extLst>
          </p:cNvPr>
          <p:cNvPicPr>
            <a:picLocks noChangeAspect="1"/>
          </p:cNvPicPr>
          <p:nvPr/>
        </p:nvPicPr>
        <p:blipFill>
          <a:blip r:embed="rId5"/>
          <a:stretch>
            <a:fillRect/>
          </a:stretch>
        </p:blipFill>
        <p:spPr>
          <a:xfrm>
            <a:off x="3439869" y="2809875"/>
            <a:ext cx="2111933" cy="2990850"/>
          </a:xfrm>
          <a:prstGeom prst="rect">
            <a:avLst/>
          </a:prstGeom>
          <a:ln>
            <a:solidFill>
              <a:srgbClr val="F17853"/>
            </a:solidFill>
          </a:ln>
        </p:spPr>
      </p:pic>
      <p:pic>
        <p:nvPicPr>
          <p:cNvPr id="16" name="Picture 15">
            <a:extLst>
              <a:ext uri="{FF2B5EF4-FFF2-40B4-BE49-F238E27FC236}">
                <a16:creationId xmlns:a16="http://schemas.microsoft.com/office/drawing/2014/main" id="{AEFF8A5C-3DA9-9DFE-CEA7-6344CEE794E8}"/>
              </a:ext>
            </a:extLst>
          </p:cNvPr>
          <p:cNvPicPr>
            <a:picLocks noChangeAspect="1"/>
          </p:cNvPicPr>
          <p:nvPr/>
        </p:nvPicPr>
        <p:blipFill>
          <a:blip r:embed="rId6"/>
          <a:stretch>
            <a:fillRect/>
          </a:stretch>
        </p:blipFill>
        <p:spPr>
          <a:xfrm>
            <a:off x="8542132" y="2809874"/>
            <a:ext cx="3022805" cy="2990851"/>
          </a:xfrm>
          <a:prstGeom prst="rect">
            <a:avLst/>
          </a:prstGeom>
        </p:spPr>
      </p:pic>
    </p:spTree>
    <p:extLst>
      <p:ext uri="{BB962C8B-B14F-4D97-AF65-F5344CB8AC3E}">
        <p14:creationId xmlns:p14="http://schemas.microsoft.com/office/powerpoint/2010/main" val="163681607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B7A00A-039F-D990-4DAA-3A5869400013}"/>
              </a:ext>
            </a:extLst>
          </p:cNvPr>
          <p:cNvSpPr>
            <a:spLocks noGrp="1"/>
          </p:cNvSpPr>
          <p:nvPr>
            <p:ph type="title"/>
          </p:nvPr>
        </p:nvSpPr>
        <p:spPr/>
        <p:txBody>
          <a:bodyPr/>
          <a:lstStyle/>
          <a:p>
            <a:r>
              <a:rPr lang="en-US" dirty="0"/>
              <a:t>4 core strategic levers for PHC</a:t>
            </a:r>
          </a:p>
        </p:txBody>
      </p:sp>
      <p:sp>
        <p:nvSpPr>
          <p:cNvPr id="3" name="Content Placeholder 2">
            <a:extLst>
              <a:ext uri="{FF2B5EF4-FFF2-40B4-BE49-F238E27FC236}">
                <a16:creationId xmlns:a16="http://schemas.microsoft.com/office/drawing/2014/main" id="{8548CFB1-A107-D792-A96A-3664903EAAE8}"/>
              </a:ext>
            </a:extLst>
          </p:cNvPr>
          <p:cNvSpPr>
            <a:spLocks noGrp="1"/>
          </p:cNvSpPr>
          <p:nvPr>
            <p:ph idx="1"/>
          </p:nvPr>
        </p:nvSpPr>
        <p:spPr/>
        <p:txBody>
          <a:bodyPr/>
          <a:lstStyle/>
          <a:p>
            <a:r>
              <a:rPr lang="en-US" dirty="0"/>
              <a:t>Political commitment and leadership</a:t>
            </a:r>
          </a:p>
          <a:p>
            <a:r>
              <a:rPr lang="en-US" dirty="0"/>
              <a:t>Governance and policy frameworks</a:t>
            </a:r>
          </a:p>
          <a:p>
            <a:r>
              <a:rPr lang="en-US" dirty="0"/>
              <a:t>Funding and allocation of resources</a:t>
            </a:r>
          </a:p>
          <a:p>
            <a:r>
              <a:rPr lang="en-US" dirty="0"/>
              <a:t>Engagement of community and other stakeholders</a:t>
            </a:r>
          </a:p>
          <a:p>
            <a:endParaRPr lang="en-US" sz="2000" dirty="0"/>
          </a:p>
          <a:p>
            <a:r>
              <a:rPr lang="en-US" dirty="0"/>
              <a:t>WASH corollaries </a:t>
            </a:r>
          </a:p>
          <a:p>
            <a:pPr lvl="1"/>
            <a:r>
              <a:rPr lang="en-US" dirty="0"/>
              <a:t>SDG6 Global Accelerator Framework</a:t>
            </a:r>
          </a:p>
          <a:p>
            <a:pPr lvl="1"/>
            <a:r>
              <a:rPr lang="en-US" dirty="0"/>
              <a:t>Sanitation and Water for All building blocks, collaborative </a:t>
            </a:r>
            <a:r>
              <a:rPr lang="en-US" dirty="0" err="1"/>
              <a:t>behaviours</a:t>
            </a:r>
            <a:endParaRPr lang="en-US" dirty="0"/>
          </a:p>
        </p:txBody>
      </p:sp>
    </p:spTree>
    <p:extLst>
      <p:ext uri="{BB962C8B-B14F-4D97-AF65-F5344CB8AC3E}">
        <p14:creationId xmlns:p14="http://schemas.microsoft.com/office/powerpoint/2010/main" val="392149065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4031B0-D0E6-260E-2D3D-8435AB18E59C}"/>
              </a:ext>
            </a:extLst>
          </p:cNvPr>
          <p:cNvSpPr>
            <a:spLocks noGrp="1"/>
          </p:cNvSpPr>
          <p:nvPr>
            <p:ph type="title"/>
          </p:nvPr>
        </p:nvSpPr>
        <p:spPr/>
        <p:txBody>
          <a:bodyPr/>
          <a:lstStyle/>
          <a:p>
            <a:r>
              <a:rPr lang="en-US" dirty="0"/>
              <a:t>10 operational levers for PHC</a:t>
            </a:r>
          </a:p>
        </p:txBody>
      </p:sp>
      <p:sp>
        <p:nvSpPr>
          <p:cNvPr id="3" name="Content Placeholder 2">
            <a:extLst>
              <a:ext uri="{FF2B5EF4-FFF2-40B4-BE49-F238E27FC236}">
                <a16:creationId xmlns:a16="http://schemas.microsoft.com/office/drawing/2014/main" id="{018EB740-D74C-807A-C9EE-812B850BC8E7}"/>
              </a:ext>
            </a:extLst>
          </p:cNvPr>
          <p:cNvSpPr>
            <a:spLocks noGrp="1"/>
          </p:cNvSpPr>
          <p:nvPr>
            <p:ph idx="1"/>
          </p:nvPr>
        </p:nvSpPr>
        <p:spPr>
          <a:xfrm>
            <a:off x="609599" y="1600201"/>
            <a:ext cx="5564777" cy="4525963"/>
          </a:xfrm>
        </p:spPr>
        <p:txBody>
          <a:bodyPr/>
          <a:lstStyle/>
          <a:p>
            <a:r>
              <a:rPr lang="en-US" sz="2800" dirty="0"/>
              <a:t>Models of care</a:t>
            </a:r>
          </a:p>
          <a:p>
            <a:r>
              <a:rPr lang="en-US" sz="2800" dirty="0"/>
              <a:t>Primary health care workforce</a:t>
            </a:r>
          </a:p>
          <a:p>
            <a:r>
              <a:rPr lang="en-US" sz="2800" b="1" dirty="0"/>
              <a:t>Physical infrastructure</a:t>
            </a:r>
          </a:p>
          <a:p>
            <a:r>
              <a:rPr lang="en-US" sz="2800" dirty="0"/>
              <a:t>Medicines and other health products</a:t>
            </a:r>
          </a:p>
          <a:p>
            <a:r>
              <a:rPr lang="en-US" sz="2800" dirty="0"/>
              <a:t>Engagement with private sector providers</a:t>
            </a:r>
          </a:p>
          <a:p>
            <a:pPr marL="0" indent="0">
              <a:buNone/>
            </a:pPr>
            <a:endParaRPr lang="en-US" sz="2800" dirty="0"/>
          </a:p>
        </p:txBody>
      </p:sp>
      <p:sp>
        <p:nvSpPr>
          <p:cNvPr id="5" name="Content Placeholder 2">
            <a:extLst>
              <a:ext uri="{FF2B5EF4-FFF2-40B4-BE49-F238E27FC236}">
                <a16:creationId xmlns:a16="http://schemas.microsoft.com/office/drawing/2014/main" id="{A6D8A456-34E8-BF86-C48C-91FD473AD5A6}"/>
              </a:ext>
            </a:extLst>
          </p:cNvPr>
          <p:cNvSpPr txBox="1">
            <a:spLocks/>
          </p:cNvSpPr>
          <p:nvPr/>
        </p:nvSpPr>
        <p:spPr bwMode="auto">
          <a:xfrm>
            <a:off x="6322423" y="1600201"/>
            <a:ext cx="5634446"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US" sz="2800" dirty="0"/>
              <a:t>Purchasing and payment systems</a:t>
            </a:r>
          </a:p>
          <a:p>
            <a:r>
              <a:rPr lang="en-US" sz="2800" dirty="0"/>
              <a:t>Digital technologies for health</a:t>
            </a:r>
          </a:p>
          <a:p>
            <a:r>
              <a:rPr lang="en-US" sz="2800" dirty="0"/>
              <a:t>Systems for improving the quality of care</a:t>
            </a:r>
          </a:p>
          <a:p>
            <a:r>
              <a:rPr lang="en-US" sz="2800" dirty="0"/>
              <a:t>Primary health care-oriented research</a:t>
            </a:r>
          </a:p>
          <a:p>
            <a:r>
              <a:rPr lang="en-US" sz="2800" dirty="0"/>
              <a:t>Monitoring and evaluation</a:t>
            </a:r>
          </a:p>
          <a:p>
            <a:pPr marL="0" indent="0">
              <a:buFont typeface="Arial" charset="0"/>
              <a:buNone/>
            </a:pPr>
            <a:endParaRPr lang="en-US" sz="2800" dirty="0"/>
          </a:p>
        </p:txBody>
      </p:sp>
      <p:sp>
        <p:nvSpPr>
          <p:cNvPr id="6" name="TextBox 5">
            <a:extLst>
              <a:ext uri="{FF2B5EF4-FFF2-40B4-BE49-F238E27FC236}">
                <a16:creationId xmlns:a16="http://schemas.microsoft.com/office/drawing/2014/main" id="{F26DB244-19BB-787B-36AF-36EC0E9CECB1}"/>
              </a:ext>
            </a:extLst>
          </p:cNvPr>
          <p:cNvSpPr txBox="1"/>
          <p:nvPr/>
        </p:nvSpPr>
        <p:spPr>
          <a:xfrm>
            <a:off x="0" y="5257799"/>
            <a:ext cx="12192000" cy="461665"/>
          </a:xfrm>
          <a:prstGeom prst="rect">
            <a:avLst/>
          </a:prstGeom>
          <a:noFill/>
        </p:spPr>
        <p:txBody>
          <a:bodyPr wrap="square" rtlCol="0">
            <a:spAutoFit/>
          </a:bodyPr>
          <a:lstStyle/>
          <a:p>
            <a:pPr algn="ctr"/>
            <a:r>
              <a:rPr lang="en-US" sz="2400" i="0" u="none" strike="noStrike" baseline="0" dirty="0">
                <a:solidFill>
                  <a:srgbClr val="40485B"/>
                </a:solidFill>
              </a:rPr>
              <a:t>Core PHC indicator: Availability of basic water, sanitation and hygiene (WASH) amenities</a:t>
            </a:r>
            <a:endParaRPr lang="en-US" sz="2400" dirty="0"/>
          </a:p>
        </p:txBody>
      </p:sp>
    </p:spTree>
    <p:extLst>
      <p:ext uri="{BB962C8B-B14F-4D97-AF65-F5344CB8AC3E}">
        <p14:creationId xmlns:p14="http://schemas.microsoft.com/office/powerpoint/2010/main" val="35291521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918531C7-5CBF-A3FC-EE22-C070FBFB37F3}"/>
              </a:ext>
            </a:extLst>
          </p:cNvPr>
          <p:cNvPicPr>
            <a:picLocks noChangeAspect="1"/>
          </p:cNvPicPr>
          <p:nvPr/>
        </p:nvPicPr>
        <p:blipFill>
          <a:blip r:embed="rId3"/>
          <a:stretch>
            <a:fillRect/>
          </a:stretch>
        </p:blipFill>
        <p:spPr>
          <a:xfrm>
            <a:off x="125557" y="1257301"/>
            <a:ext cx="11940885" cy="4691062"/>
          </a:xfrm>
          <a:prstGeom prst="rect">
            <a:avLst/>
          </a:prstGeom>
        </p:spPr>
      </p:pic>
      <p:sp>
        <p:nvSpPr>
          <p:cNvPr id="8" name="Title 7">
            <a:extLst>
              <a:ext uri="{FF2B5EF4-FFF2-40B4-BE49-F238E27FC236}">
                <a16:creationId xmlns:a16="http://schemas.microsoft.com/office/drawing/2014/main" id="{4DFC24E4-5F95-174F-4FC5-99B235DB366D}"/>
              </a:ext>
            </a:extLst>
          </p:cNvPr>
          <p:cNvSpPr>
            <a:spLocks noGrp="1"/>
          </p:cNvSpPr>
          <p:nvPr>
            <p:ph type="title"/>
          </p:nvPr>
        </p:nvSpPr>
        <p:spPr/>
        <p:txBody>
          <a:bodyPr/>
          <a:lstStyle/>
          <a:p>
            <a:r>
              <a:rPr lang="en-US" dirty="0"/>
              <a:t>Growth in numbers of data sources</a:t>
            </a:r>
          </a:p>
        </p:txBody>
      </p:sp>
    </p:spTree>
    <p:extLst>
      <p:ext uri="{BB962C8B-B14F-4D97-AF65-F5344CB8AC3E}">
        <p14:creationId xmlns:p14="http://schemas.microsoft.com/office/powerpoint/2010/main" val="169196838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39D0B5CB-17DB-8E22-ED95-C791C9C90D8E}"/>
              </a:ext>
            </a:extLst>
          </p:cNvPr>
          <p:cNvPicPr>
            <a:picLocks noChangeAspect="1"/>
          </p:cNvPicPr>
          <p:nvPr/>
        </p:nvPicPr>
        <p:blipFill>
          <a:blip r:embed="rId3"/>
          <a:stretch>
            <a:fillRect/>
          </a:stretch>
        </p:blipFill>
        <p:spPr>
          <a:xfrm>
            <a:off x="125557" y="1406525"/>
            <a:ext cx="11856893" cy="4392613"/>
          </a:xfrm>
          <a:prstGeom prst="rect">
            <a:avLst/>
          </a:prstGeom>
        </p:spPr>
      </p:pic>
      <p:sp>
        <p:nvSpPr>
          <p:cNvPr id="8" name="Title 7">
            <a:extLst>
              <a:ext uri="{FF2B5EF4-FFF2-40B4-BE49-F238E27FC236}">
                <a16:creationId xmlns:a16="http://schemas.microsoft.com/office/drawing/2014/main" id="{4DFC24E4-5F95-174F-4FC5-99B235DB366D}"/>
              </a:ext>
            </a:extLst>
          </p:cNvPr>
          <p:cNvSpPr>
            <a:spLocks noGrp="1"/>
          </p:cNvSpPr>
          <p:nvPr>
            <p:ph type="title"/>
          </p:nvPr>
        </p:nvSpPr>
        <p:spPr/>
        <p:txBody>
          <a:bodyPr/>
          <a:lstStyle/>
          <a:p>
            <a:r>
              <a:rPr lang="en-US" dirty="0"/>
              <a:t>Growth in numbers of facilities represented</a:t>
            </a:r>
          </a:p>
        </p:txBody>
      </p:sp>
      <p:pic>
        <p:nvPicPr>
          <p:cNvPr id="13" name="Picture 12">
            <a:extLst>
              <a:ext uri="{FF2B5EF4-FFF2-40B4-BE49-F238E27FC236}">
                <a16:creationId xmlns:a16="http://schemas.microsoft.com/office/drawing/2014/main" id="{F53E54C4-5AE3-CFAE-59DA-8E54795FF175}"/>
              </a:ext>
            </a:extLst>
          </p:cNvPr>
          <p:cNvPicPr>
            <a:picLocks noChangeAspect="1"/>
          </p:cNvPicPr>
          <p:nvPr/>
        </p:nvPicPr>
        <p:blipFill>
          <a:blip r:embed="rId4"/>
          <a:stretch>
            <a:fillRect/>
          </a:stretch>
        </p:blipFill>
        <p:spPr>
          <a:xfrm>
            <a:off x="857250" y="1254125"/>
            <a:ext cx="10239375" cy="628650"/>
          </a:xfrm>
          <a:prstGeom prst="rect">
            <a:avLst/>
          </a:prstGeom>
        </p:spPr>
      </p:pic>
      <p:pic>
        <p:nvPicPr>
          <p:cNvPr id="15" name="Picture 14">
            <a:extLst>
              <a:ext uri="{FF2B5EF4-FFF2-40B4-BE49-F238E27FC236}">
                <a16:creationId xmlns:a16="http://schemas.microsoft.com/office/drawing/2014/main" id="{97990E1A-74B9-12B5-6D47-5C67B3F17475}"/>
              </a:ext>
            </a:extLst>
          </p:cNvPr>
          <p:cNvPicPr>
            <a:picLocks noChangeAspect="1"/>
          </p:cNvPicPr>
          <p:nvPr/>
        </p:nvPicPr>
        <p:blipFill>
          <a:blip r:embed="rId5"/>
          <a:stretch>
            <a:fillRect/>
          </a:stretch>
        </p:blipFill>
        <p:spPr>
          <a:xfrm>
            <a:off x="10551968" y="4175125"/>
            <a:ext cx="1514475" cy="1295400"/>
          </a:xfrm>
          <a:prstGeom prst="rect">
            <a:avLst/>
          </a:prstGeom>
        </p:spPr>
      </p:pic>
    </p:spTree>
    <p:extLst>
      <p:ext uri="{BB962C8B-B14F-4D97-AF65-F5344CB8AC3E}">
        <p14:creationId xmlns:p14="http://schemas.microsoft.com/office/powerpoint/2010/main" val="15385864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1_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JMP team presentation</Template>
  <TotalTime>9066</TotalTime>
  <Words>3404</Words>
  <Application>Microsoft Office PowerPoint</Application>
  <PresentationFormat>Widescreen</PresentationFormat>
  <Paragraphs>350</Paragraphs>
  <Slides>39</Slides>
  <Notes>36</Notes>
  <HiddenSlides>1</HiddenSlides>
  <MMClips>0</MMClips>
  <ScaleCrop>false</ScaleCrop>
  <HeadingPairs>
    <vt:vector size="6" baseType="variant">
      <vt:variant>
        <vt:lpstr>Fonts Used</vt:lpstr>
      </vt:variant>
      <vt:variant>
        <vt:i4>11</vt:i4>
      </vt:variant>
      <vt:variant>
        <vt:lpstr>Theme</vt:lpstr>
      </vt:variant>
      <vt:variant>
        <vt:i4>6</vt:i4>
      </vt:variant>
      <vt:variant>
        <vt:lpstr>Slide Titles</vt:lpstr>
      </vt:variant>
      <vt:variant>
        <vt:i4>39</vt:i4>
      </vt:variant>
    </vt:vector>
  </HeadingPairs>
  <TitlesOfParts>
    <vt:vector size="56" baseType="lpstr">
      <vt:lpstr>ＭＳ Ｐゴシック</vt:lpstr>
      <vt:lpstr>Arial</vt:lpstr>
      <vt:lpstr>Arial Narrow</vt:lpstr>
      <vt:lpstr>Calibri</vt:lpstr>
      <vt:lpstr>Calibri Light</vt:lpstr>
      <vt:lpstr>Gill Sans Infant MT</vt:lpstr>
      <vt:lpstr>HelveticaNeueLT Pro 55 Roman</vt:lpstr>
      <vt:lpstr>HKGrotesk-Bold</vt:lpstr>
      <vt:lpstr>HKGrotesk-Light</vt:lpstr>
      <vt:lpstr>Impact</vt:lpstr>
      <vt:lpstr>Lucida Grande</vt:lpstr>
      <vt:lpstr>2_Office Theme</vt:lpstr>
      <vt:lpstr>Custom Design</vt:lpstr>
      <vt:lpstr>1_Custom Design</vt:lpstr>
      <vt:lpstr>Office Theme</vt:lpstr>
      <vt:lpstr>3_Office Theme</vt:lpstr>
      <vt:lpstr>4_Office Theme</vt:lpstr>
      <vt:lpstr>WASH in health care facilities: 2023 data update  and special focus on primary health care</vt:lpstr>
      <vt:lpstr>JMP 2024 report</vt:lpstr>
      <vt:lpstr>PowerPoint Presentation</vt:lpstr>
      <vt:lpstr>PowerPoint Presentation</vt:lpstr>
      <vt:lpstr>Special focus on WASH and  primary health care (PHC)</vt:lpstr>
      <vt:lpstr>4 core strategic levers for PHC</vt:lpstr>
      <vt:lpstr>10 operational levers for PHC</vt:lpstr>
      <vt:lpstr>Growth in numbers of data sources</vt:lpstr>
      <vt:lpstr>Growth in numbers of facilities represented</vt:lpstr>
      <vt:lpstr>PowerPoint Presentation</vt:lpstr>
      <vt:lpstr>PowerPoint Presentation</vt:lpstr>
      <vt:lpstr>WASH services in HCF in fragile contexts</vt:lpstr>
      <vt:lpstr>PowerPoint Presentation</vt:lpstr>
      <vt:lpstr>PowerPoint Presentation</vt:lpstr>
      <vt:lpstr>PowerPoint Presentation</vt:lpstr>
      <vt:lpstr>PowerPoint Presentation</vt:lpstr>
      <vt:lpstr>PowerPoint Presentation</vt:lpstr>
      <vt:lpstr>PowerPoint Presentation</vt:lpstr>
      <vt:lpstr>Improved vs basic</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Limiting factor</vt:lpstr>
      <vt:lpstr>PowerPoint Presentation</vt:lpstr>
      <vt:lpstr>PowerPoint Presentation</vt:lpstr>
      <vt:lpstr>PowerPoint Presentation</vt:lpstr>
      <vt:lpstr>Limiting factor</vt:lpstr>
      <vt:lpstr>PowerPoint Presentation</vt:lpstr>
      <vt:lpstr>PowerPoint Presentation</vt:lpstr>
      <vt:lpstr>PowerPoint Presentation</vt:lpstr>
      <vt:lpstr>PowerPoint Presentation</vt:lpstr>
      <vt:lpstr>Limiting factor</vt:lpstr>
      <vt:lpstr>PowerPoint Presentation</vt:lpstr>
      <vt:lpstr>Next steps</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JMP inputs to Donor meeting</dc:title>
  <dc:creator>JOHNSTON, Richard Paul</dc:creator>
  <cp:lastModifiedBy>JOHNSTON, Richard Paul</cp:lastModifiedBy>
  <cp:revision>192</cp:revision>
  <dcterms:created xsi:type="dcterms:W3CDTF">2021-08-24T07:57:07Z</dcterms:created>
  <dcterms:modified xsi:type="dcterms:W3CDTF">2024-12-11T13:22:26Z</dcterms:modified>
</cp:coreProperties>
</file>