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7" r:id="rId2"/>
  </p:sldMasterIdLst>
  <p:notesMasterIdLst>
    <p:notesMasterId r:id="rId21"/>
  </p:notesMasterIdLst>
  <p:sldIdLst>
    <p:sldId id="287" r:id="rId3"/>
    <p:sldId id="258" r:id="rId4"/>
    <p:sldId id="2362" r:id="rId5"/>
    <p:sldId id="260" r:id="rId6"/>
    <p:sldId id="265" r:id="rId7"/>
    <p:sldId id="2361" r:id="rId8"/>
    <p:sldId id="288" r:id="rId9"/>
    <p:sldId id="289" r:id="rId10"/>
    <p:sldId id="290" r:id="rId11"/>
    <p:sldId id="277" r:id="rId12"/>
    <p:sldId id="292" r:id="rId13"/>
    <p:sldId id="293" r:id="rId14"/>
    <p:sldId id="294" r:id="rId15"/>
    <p:sldId id="263" r:id="rId16"/>
    <p:sldId id="279" r:id="rId17"/>
    <p:sldId id="302" r:id="rId18"/>
    <p:sldId id="281" r:id="rId19"/>
    <p:sldId id="282" r:id="rId20"/>
  </p:sldIdLst>
  <p:sldSz cx="12192000" cy="6858000"/>
  <p:notesSz cx="7010400" cy="9296400"/>
  <p:embeddedFontLst>
    <p:embeddedFont>
      <p:font typeface="Gill Sans" panose="020B0604020202020204" charset="0"/>
      <p:regular r:id="rId22"/>
      <p:bold r:id="rId23"/>
    </p:embeddedFont>
    <p:embeddedFont>
      <p:font typeface="Grotesque" panose="020B0504020202020204" pitchFamily="34" charset="0"/>
      <p:regular r:id="rId24"/>
      <p:bold r:id="rId25"/>
    </p:embeddedFont>
    <p:embeddedFont>
      <p:font typeface="HKGrotesk-Light"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UmQbY1hVQC7jB7CyyQu2/0tk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684"/>
    <a:srgbClr val="2CB1AE"/>
    <a:srgbClr val="D84280"/>
    <a:srgbClr val="2A5BD7"/>
    <a:srgbClr val="727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BF006-4C0B-45D4-A083-D488C4508C31}">
  <a:tblStyle styleId="{1DFBF006-4C0B-45D4-A083-D488C4508C3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2FD"/>
          </a:solidFill>
        </a:fill>
      </a:tcStyle>
    </a:wholeTbl>
    <a:band1H>
      <a:tcTxStyle/>
      <a:tcStyle>
        <a:tcBdr/>
        <a:fill>
          <a:solidFill>
            <a:srgbClr val="CBE5FB"/>
          </a:solidFill>
        </a:fill>
      </a:tcStyle>
    </a:band1H>
    <a:band2H>
      <a:tcTxStyle/>
      <a:tcStyle>
        <a:tcBdr/>
      </a:tcStyle>
    </a:band2H>
    <a:band1V>
      <a:tcTxStyle/>
      <a:tcStyle>
        <a:tcBdr/>
        <a:fill>
          <a:solidFill>
            <a:srgbClr val="CBE5F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1C7CE47-CD9C-41AB-8E8A-FCE2AEADA47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40" autoAdjust="0"/>
  </p:normalViewPr>
  <p:slideViewPr>
    <p:cSldViewPr snapToGrid="0">
      <p:cViewPr>
        <p:scale>
          <a:sx n="50" d="100"/>
          <a:sy n="50" d="100"/>
        </p:scale>
        <p:origin x="412" y="-1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400"/>
              <a:t>WHO/UNICEF JMP serves as custodian of global data for targets 6.1 and 6.2</a:t>
            </a:r>
            <a:endParaRPr/>
          </a:p>
          <a:p>
            <a:pPr marL="0" lvl="0" indent="0" algn="l" rtl="0">
              <a:spcBef>
                <a:spcPts val="0"/>
              </a:spcBef>
              <a:spcAft>
                <a:spcPts val="0"/>
              </a:spcAft>
              <a:buNone/>
            </a:pPr>
            <a:r>
              <a:rPr lang="en-US" sz="2000">
                <a:solidFill>
                  <a:srgbClr val="000000"/>
                </a:solidFill>
                <a:latin typeface="Arial"/>
                <a:ea typeface="Arial"/>
                <a:cs typeface="Arial"/>
                <a:sym typeface="Arial"/>
              </a:rPr>
              <a:t>The WHO/UNICEF Joint Monitoring Programme for Water Supply, Sanitation and Hygiene (JMP) has reported country, regional and global estimates of progress on drinking water, sanitation and hygiene (WASH) since 1990. </a:t>
            </a:r>
            <a:endParaRPr/>
          </a:p>
          <a:p>
            <a:pPr marL="0" lvl="0" indent="0" algn="l" rtl="0">
              <a:spcBef>
                <a:spcPts val="0"/>
              </a:spcBef>
              <a:spcAft>
                <a:spcPts val="0"/>
              </a:spcAft>
              <a:buNone/>
            </a:pPr>
            <a:r>
              <a:rPr lang="en-US" sz="2000">
                <a:solidFill>
                  <a:srgbClr val="000000"/>
                </a:solidFill>
                <a:latin typeface="Arial"/>
                <a:ea typeface="Arial"/>
                <a:cs typeface="Arial"/>
                <a:sym typeface="Arial"/>
              </a:rPr>
              <a:t>The JMP maintains an extensive global database and has become the leading source of comparable estimates of progress at national, regional and global levels. </a:t>
            </a:r>
            <a:endParaRPr sz="1400"/>
          </a:p>
        </p:txBody>
      </p:sp>
      <p:sp>
        <p:nvSpPr>
          <p:cNvPr id="222" name="Google Shape;222;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2: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dirty="0"/>
              <a:t>While some progress on WASH in schools has been made since the start of the SDGs it is much too slow to meet the SDGs by 2030 and is some cases is stagnant or decreasing. </a:t>
            </a:r>
          </a:p>
          <a:p>
            <a:pPr marL="174708" lvl="0" indent="-174708" algn="l" rtl="0">
              <a:spcBef>
                <a:spcPts val="0"/>
              </a:spcBef>
              <a:spcAft>
                <a:spcPts val="0"/>
              </a:spcAft>
              <a:buClr>
                <a:schemeClr val="dk1"/>
              </a:buClr>
              <a:buSzPts val="1200"/>
              <a:buFont typeface="Arial"/>
              <a:buChar char="•"/>
            </a:pPr>
            <a:r>
              <a:rPr lang="en-US" dirty="0"/>
              <a:t>Some regions are on track</a:t>
            </a:r>
          </a:p>
          <a:p>
            <a:pPr marL="631908" lvl="1" indent="-174708" algn="l" rtl="0">
              <a:spcBef>
                <a:spcPts val="0"/>
              </a:spcBef>
              <a:spcAft>
                <a:spcPts val="0"/>
              </a:spcAft>
              <a:buClr>
                <a:schemeClr val="dk1"/>
              </a:buClr>
              <a:buSzPts val="1200"/>
              <a:buFont typeface="Arial"/>
              <a:buChar char="•"/>
            </a:pPr>
            <a:r>
              <a:rPr lang="en-US" dirty="0"/>
              <a:t>Already universal: ANZ, ENA</a:t>
            </a:r>
          </a:p>
          <a:p>
            <a:pPr marL="631908" lvl="1" indent="-174708" algn="l" rtl="0">
              <a:spcBef>
                <a:spcPts val="0"/>
              </a:spcBef>
              <a:spcAft>
                <a:spcPts val="0"/>
              </a:spcAft>
              <a:buClr>
                <a:schemeClr val="dk1"/>
              </a:buClr>
              <a:buSzPts val="1200"/>
              <a:buFont typeface="Arial"/>
              <a:buChar char="•"/>
            </a:pPr>
            <a:r>
              <a:rPr lang="en-US" dirty="0"/>
              <a:t>Water: CASA</a:t>
            </a:r>
          </a:p>
          <a:p>
            <a:pPr marL="631908" lvl="1" indent="-174708" algn="l" rtl="0">
              <a:spcBef>
                <a:spcPts val="0"/>
              </a:spcBef>
              <a:spcAft>
                <a:spcPts val="0"/>
              </a:spcAft>
              <a:buClr>
                <a:schemeClr val="dk1"/>
              </a:buClr>
              <a:buSzPts val="1200"/>
              <a:buFont typeface="Arial"/>
              <a:buChar char="•"/>
            </a:pPr>
            <a:r>
              <a:rPr lang="en-US" dirty="0"/>
              <a:t>Sanitation: ESEA, NAWA</a:t>
            </a:r>
          </a:p>
          <a:p>
            <a:pPr marL="631908" lvl="1" indent="-174708" algn="l" rtl="0">
              <a:spcBef>
                <a:spcPts val="0"/>
              </a:spcBef>
              <a:spcAft>
                <a:spcPts val="0"/>
              </a:spcAft>
              <a:buClr>
                <a:schemeClr val="dk1"/>
              </a:buClr>
              <a:buSzPts val="1200"/>
              <a:buFont typeface="Arial"/>
              <a:buChar char="•"/>
            </a:pPr>
            <a:r>
              <a:rPr lang="en-US" dirty="0"/>
              <a:t>Hygiene:  no other regions</a:t>
            </a:r>
            <a:endParaRPr dirty="0"/>
          </a:p>
        </p:txBody>
      </p:sp>
      <p:sp>
        <p:nvSpPr>
          <p:cNvPr id="484" name="Google Shape;484;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algn="l"/>
            <a:r>
              <a:rPr lang="en-US" sz="1000" b="1" i="0" u="none" strike="noStrike" baseline="0" dirty="0">
                <a:solidFill>
                  <a:schemeClr val="tx1"/>
                </a:solidFill>
                <a:latin typeface="Calibri" panose="020F0502020204030204" pitchFamily="34" charset="0"/>
                <a:cs typeface="Calibri" panose="020F0502020204030204" pitchFamily="34" charset="0"/>
              </a:rPr>
              <a:t>Explain axes</a:t>
            </a:r>
          </a:p>
          <a:p>
            <a:pPr algn="l"/>
            <a:r>
              <a:rPr lang="en-US" sz="1000" b="1" i="0" u="none" strike="noStrike" baseline="0" dirty="0">
                <a:solidFill>
                  <a:schemeClr val="tx1"/>
                </a:solidFill>
                <a:latin typeface="Calibri" panose="020F0502020204030204" pitchFamily="34" charset="0"/>
                <a:cs typeface="Calibri" panose="020F0502020204030204" pitchFamily="34" charset="0"/>
              </a:rPr>
              <a:t>But progress is still too slow in many.</a:t>
            </a:r>
          </a:p>
          <a:p>
            <a:pPr algn="l"/>
            <a:r>
              <a:rPr lang="en-US" sz="1000" b="0" i="1" u="none" strike="noStrike" baseline="0" dirty="0">
                <a:solidFill>
                  <a:schemeClr val="tx1"/>
                </a:solidFill>
                <a:latin typeface="Calibri" panose="020F0502020204030204" pitchFamily="34" charset="0"/>
                <a:cs typeface="Calibri" panose="020F0502020204030204" pitchFamily="34" charset="0"/>
              </a:rPr>
              <a:t>E.g. Panama (a HIC) has increased 5</a:t>
            </a:r>
            <a:r>
              <a:rPr lang="en-US" sz="1000" i="1" dirty="0">
                <a:solidFill>
                  <a:schemeClr val="tx1"/>
                </a:solidFill>
                <a:latin typeface="Calibri" panose="020F0502020204030204" pitchFamily="34" charset="0"/>
                <a:cs typeface="Calibri" panose="020F0502020204030204" pitchFamily="34" charset="0"/>
              </a:rPr>
              <a:t>-</a:t>
            </a:r>
            <a:r>
              <a:rPr lang="en-US" sz="1000" b="0" i="1" u="none" strike="noStrike" baseline="0" dirty="0">
                <a:solidFill>
                  <a:schemeClr val="tx1"/>
                </a:solidFill>
                <a:latin typeface="Calibri" panose="020F0502020204030204" pitchFamily="34" charset="0"/>
                <a:cs typeface="Calibri" panose="020F0502020204030204" pitchFamily="34" charset="0"/>
              </a:rPr>
              <a:t>fold (19% in 2015 - 60% in 2023), but this rate is still insufficient.</a:t>
            </a:r>
            <a:endParaRPr lang="en-US" sz="1000" i="1" dirty="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000"/>
              <a:buFont typeface="Arial"/>
              <a:buNone/>
            </a:pPr>
            <a:endParaRPr lang="en-US" sz="1000" dirty="0"/>
          </a:p>
        </p:txBody>
      </p:sp>
      <p:sp>
        <p:nvSpPr>
          <p:cNvPr id="434" name="Google Shape;434;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8914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algn="l"/>
            <a:endParaRPr lang="en-US" sz="1800" b="0" i="0" u="none" strike="noStrike" baseline="0" dirty="0">
              <a:solidFill>
                <a:srgbClr val="40485B"/>
              </a:solidFill>
              <a:latin typeface="HKGrotesk-Light" pitchFamily="50" charset="0"/>
            </a:endParaRPr>
          </a:p>
        </p:txBody>
      </p:sp>
      <p:sp>
        <p:nvSpPr>
          <p:cNvPr id="454" name="Google Shape;454;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762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algn="l"/>
            <a:r>
              <a:rPr lang="en-US" sz="1000" dirty="0"/>
              <a:t>Cambodia and Zambia were also some of the first countries to align national monitoring systems with the SDG indicators for WinS.</a:t>
            </a:r>
          </a:p>
          <a:p>
            <a:pPr algn="l"/>
            <a:r>
              <a:rPr lang="en-US" sz="1000" b="0" i="0" u="none" strike="noStrike" baseline="0" dirty="0">
                <a:solidFill>
                  <a:srgbClr val="40485B"/>
                </a:solidFill>
                <a:latin typeface="HKGrotesk-Light" pitchFamily="50" charset="0"/>
              </a:rPr>
              <a:t>Niger (5.2 % pts/</a:t>
            </a:r>
            <a:r>
              <a:rPr lang="en-US" sz="1000" b="0" i="0" u="none" strike="noStrike" baseline="0" dirty="0" err="1">
                <a:solidFill>
                  <a:srgbClr val="40485B"/>
                </a:solidFill>
                <a:latin typeface="HKGrotesk-Light" pitchFamily="50" charset="0"/>
              </a:rPr>
              <a:t>yr</a:t>
            </a:r>
            <a:r>
              <a:rPr lang="en-US" sz="1000" b="0" i="0" u="none" strike="noStrike" baseline="0" dirty="0">
                <a:solidFill>
                  <a:srgbClr val="40485B"/>
                </a:solidFill>
                <a:latin typeface="HKGrotesk-Light" pitchFamily="50" charset="0"/>
              </a:rPr>
              <a:t>) and Cambodia (5.8% pts/</a:t>
            </a:r>
            <a:r>
              <a:rPr lang="en-US" sz="1000" b="0" i="0" u="none" strike="noStrike" baseline="0" dirty="0" err="1">
                <a:solidFill>
                  <a:srgbClr val="40485B"/>
                </a:solidFill>
                <a:latin typeface="HKGrotesk-Light" pitchFamily="50" charset="0"/>
              </a:rPr>
              <a:t>yr</a:t>
            </a:r>
            <a:r>
              <a:rPr lang="en-US" sz="1000" b="0" i="0" u="none" strike="noStrike" baseline="0" dirty="0">
                <a:solidFill>
                  <a:srgbClr val="40485B"/>
                </a:solidFill>
                <a:latin typeface="HKGrotesk-Light" pitchFamily="50" charset="0"/>
              </a:rPr>
              <a:t>) recorded similarly fast progress, but by 2023, Niger (low income) had only reached 42% coverage compared with 84% coverage in Cambodia (</a:t>
            </a:r>
            <a:r>
              <a:rPr lang="en-US" sz="1000" b="0" i="0" u="none" strike="noStrike" baseline="0" dirty="0" err="1">
                <a:solidFill>
                  <a:srgbClr val="40485B"/>
                </a:solidFill>
                <a:latin typeface="HKGrotesk-Light" pitchFamily="50" charset="0"/>
              </a:rPr>
              <a:t>lowermiddle</a:t>
            </a:r>
            <a:r>
              <a:rPr lang="en-US" sz="1000" b="0" i="0" u="none" strike="noStrike" baseline="0" dirty="0">
                <a:solidFill>
                  <a:srgbClr val="40485B"/>
                </a:solidFill>
                <a:latin typeface="HKGrotesk-Light" pitchFamily="50" charset="0"/>
              </a:rPr>
              <a:t> income).</a:t>
            </a:r>
            <a:endParaRPr lang="en-US" sz="1000" dirty="0"/>
          </a:p>
        </p:txBody>
      </p:sp>
      <p:sp>
        <p:nvSpPr>
          <p:cNvPr id="474" name="Google Shape;474;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6345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8: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dirty="0"/>
              <a:t>Country files are available online for over 180 countries including detailed data and sources that were used and assumptions made</a:t>
            </a:r>
            <a:endParaRPr dirty="0"/>
          </a:p>
          <a:p>
            <a:pPr marL="174708" lvl="0" indent="-174708" algn="l" rtl="0">
              <a:spcBef>
                <a:spcPts val="0"/>
              </a:spcBef>
              <a:spcAft>
                <a:spcPts val="0"/>
              </a:spcAft>
              <a:buClr>
                <a:schemeClr val="dk1"/>
              </a:buClr>
              <a:buSzPts val="1200"/>
              <a:buFont typeface="Arial"/>
              <a:buChar char="•"/>
            </a:pPr>
            <a:r>
              <a:rPr lang="en-US" dirty="0"/>
              <a:t>Detailed data files are available on washdata.org. </a:t>
            </a:r>
            <a:endParaRPr dirty="0"/>
          </a:p>
        </p:txBody>
      </p:sp>
      <p:sp>
        <p:nvSpPr>
          <p:cNvPr id="324" name="Google Shape;32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4: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dirty="0"/>
              <a:t>It is </a:t>
            </a:r>
            <a:r>
              <a:rPr lang="en-US" dirty="0" err="1"/>
              <a:t>recognised</a:t>
            </a:r>
            <a:r>
              <a:rPr lang="en-US" dirty="0"/>
              <a:t> that this basic minimum level of service is not sufficient for full realization of the human rights to education, safe water and sanitation and that additional rungs may be needed in future to monitor advanced service levels.</a:t>
            </a:r>
            <a:endParaRPr dirty="0"/>
          </a:p>
          <a:p>
            <a:pPr marL="174708" lvl="0" indent="-174708" algn="l" rtl="0">
              <a:spcBef>
                <a:spcPts val="0"/>
              </a:spcBef>
              <a:spcAft>
                <a:spcPts val="0"/>
              </a:spcAft>
              <a:buClr>
                <a:schemeClr val="dk1"/>
              </a:buClr>
              <a:buSzPts val="1200"/>
              <a:buFont typeface="Arial"/>
              <a:buChar char="•"/>
            </a:pPr>
            <a:r>
              <a:rPr lang="en-US" b="1" dirty="0"/>
              <a:t>We try to focus on a specific area each report. MH was the special focus last report.</a:t>
            </a:r>
          </a:p>
          <a:p>
            <a:pPr marL="174708" lvl="0" indent="-174708" algn="l" rtl="0">
              <a:spcBef>
                <a:spcPts val="0"/>
              </a:spcBef>
              <a:spcAft>
                <a:spcPts val="0"/>
              </a:spcAft>
              <a:buClr>
                <a:schemeClr val="dk1"/>
              </a:buClr>
              <a:buSzPts val="1200"/>
              <a:buFont typeface="Arial"/>
              <a:buChar char="•"/>
            </a:pPr>
            <a:r>
              <a:rPr lang="en-US" b="1" dirty="0"/>
              <a:t>For more on MH in schools, please come to the Tuesday 8:30-10am session on monitoring MH.</a:t>
            </a:r>
            <a:endParaRPr dirty="0"/>
          </a:p>
        </p:txBody>
      </p:sp>
      <p:sp>
        <p:nvSpPr>
          <p:cNvPr id="513" name="Google Shape;513;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a:spcAft>
                <a:spcPts val="1200"/>
              </a:spcAft>
            </a:pPr>
            <a:r>
              <a:rPr lang="en-US" dirty="0">
                <a:latin typeface="Calibri"/>
                <a:cs typeface="Calibri"/>
              </a:rPr>
              <a:t>The JMP 2024 progress update on WinS had a special focus on menstrual health (Section 5 – lots of detail)</a:t>
            </a:r>
          </a:p>
          <a:p>
            <a:pPr>
              <a:spcAft>
                <a:spcPts val="1200"/>
              </a:spcAft>
            </a:pPr>
            <a:r>
              <a:rPr lang="en-US" dirty="0">
                <a:latin typeface="Calibri"/>
                <a:cs typeface="Calibri"/>
              </a:rPr>
              <a:t>The report reviewed the availability of nationally representative data corresponding to each of the domains in the list of priority indicators for girls</a:t>
            </a:r>
            <a:endParaRPr lang="en-US" dirty="0"/>
          </a:p>
          <a:p>
            <a:pPr>
              <a:spcAft>
                <a:spcPts val="1200"/>
              </a:spcAft>
            </a:pPr>
            <a:r>
              <a:rPr lang="en-US" dirty="0">
                <a:latin typeface="Calibri"/>
                <a:cs typeface="Calibri"/>
              </a:rPr>
              <a:t>We found that 30 countries had nationally representative data for at least one of the priority indicators for schools or school girls (7 out of 8 regions and all income groups)</a:t>
            </a:r>
          </a:p>
          <a:p>
            <a:pPr>
              <a:spcAft>
                <a:spcPts val="1200"/>
              </a:spcAft>
            </a:pPr>
            <a:r>
              <a:rPr lang="en-US" dirty="0">
                <a:latin typeface="Calibri"/>
                <a:cs typeface="Calibri"/>
              </a:rPr>
              <a:t>22 had data for facilities, 19 for knowledge, 15 for materials</a:t>
            </a:r>
          </a:p>
          <a:p>
            <a:pPr>
              <a:spcAft>
                <a:spcPts val="1200"/>
              </a:spcAft>
            </a:pPr>
            <a:r>
              <a:rPr lang="en-US" dirty="0">
                <a:latin typeface="Calibri"/>
                <a:cs typeface="Calibri"/>
              </a:rPr>
              <a:t>But relatively few had national data for MH impacts (9), discomfort/disorders (5) and supportive social environment (2)</a:t>
            </a:r>
          </a:p>
          <a:p>
            <a:pPr>
              <a:spcAft>
                <a:spcPts val="1200"/>
              </a:spcAft>
            </a:pPr>
            <a:r>
              <a:rPr lang="en-US" dirty="0">
                <a:latin typeface="Calibri"/>
                <a:cs typeface="Calibri"/>
              </a:rPr>
              <a:t>Because these countries represent more than 30% of the school age population we included some preliminary regional and global estimates</a:t>
            </a:r>
          </a:p>
          <a:p>
            <a:pPr>
              <a:spcAft>
                <a:spcPts val="1200"/>
              </a:spcAft>
            </a:pPr>
            <a:r>
              <a:rPr lang="en-US" dirty="0">
                <a:latin typeface="Calibri"/>
                <a:cs typeface="Calibri"/>
              </a:rPr>
              <a:t>Globally around 2 out of 5 schools provide MH education and around 1 in 3 have bins for menstrual waste in girls' toilets</a:t>
            </a:r>
          </a:p>
          <a:p>
            <a:pPr>
              <a:spcAft>
                <a:spcPts val="1200"/>
              </a:spcAft>
            </a:pPr>
            <a:r>
              <a:rPr lang="en-US" dirty="0">
                <a:latin typeface="Calibri"/>
                <a:cs typeface="Calibri"/>
              </a:rPr>
              <a:t>Central and Southern Asia 2 out of 5 schools provide MH education</a:t>
            </a:r>
          </a:p>
          <a:p>
            <a:pPr>
              <a:spcAft>
                <a:spcPts val="1200"/>
              </a:spcAft>
            </a:pPr>
            <a:r>
              <a:rPr lang="en-US" dirty="0">
                <a:latin typeface="Calibri"/>
                <a:cs typeface="Calibri"/>
              </a:rPr>
              <a:t>Sub-Saharan Africa 1 in 8 schools have menstrual </a:t>
            </a:r>
            <a:r>
              <a:rPr lang="en-US" dirty="0" err="1">
                <a:latin typeface="Calibri"/>
                <a:cs typeface="Calibri"/>
              </a:rPr>
              <a:t>mateirals</a:t>
            </a:r>
            <a:r>
              <a:rPr lang="en-US" dirty="0">
                <a:latin typeface="Calibri"/>
                <a:cs typeface="Calibri"/>
              </a:rPr>
              <a:t> available for free or purchase</a:t>
            </a:r>
          </a:p>
          <a:p>
            <a:pPr>
              <a:spcAft>
                <a:spcPts val="1200"/>
              </a:spcAft>
            </a:pPr>
            <a:r>
              <a:rPr lang="en-US" dirty="0">
                <a:latin typeface="Calibri"/>
                <a:cs typeface="Calibri"/>
              </a:rPr>
              <a:t>But report also highlights that definitions vary widely between countries and data sources which makes comparison difficult so much more effort needed to harmonize and </a:t>
            </a:r>
            <a:r>
              <a:rPr lang="en-US" dirty="0" err="1">
                <a:latin typeface="Calibri"/>
                <a:cs typeface="Calibri"/>
              </a:rPr>
              <a:t>standardise</a:t>
            </a:r>
            <a:r>
              <a:rPr lang="en-US" dirty="0">
                <a:latin typeface="Calibri"/>
                <a:cs typeface="Calibri"/>
              </a:rPr>
              <a:t> these indicators in national monitoring </a:t>
            </a:r>
            <a:r>
              <a:rPr lang="en-US" dirty="0" err="1">
                <a:latin typeface="Calibri"/>
                <a:cs typeface="Calibri"/>
              </a:rPr>
              <a:t>sytems</a:t>
            </a:r>
            <a:endParaRPr lang="en-US" dirty="0">
              <a:latin typeface="Calibri"/>
              <a:cs typeface="Calibri"/>
            </a:endParaRPr>
          </a:p>
        </p:txBody>
      </p:sp>
      <p:sp>
        <p:nvSpPr>
          <p:cNvPr id="521" name="Google Shape;521;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6: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highlight>
                  <a:srgbClr val="FFFF00"/>
                </a:highlight>
                <a:latin typeface="Avenir"/>
                <a:ea typeface="Avenir"/>
                <a:cs typeface="Avenir"/>
                <a:sym typeface="Avenir"/>
              </a:rPr>
              <a:t>Challenges and way forward</a:t>
            </a:r>
            <a:endParaRPr/>
          </a:p>
          <a:p>
            <a:pPr marL="0" lvl="0" indent="0" algn="l" rtl="0">
              <a:spcBef>
                <a:spcPts val="0"/>
              </a:spcBef>
              <a:spcAft>
                <a:spcPts val="0"/>
              </a:spcAft>
              <a:buNone/>
            </a:pPr>
            <a:r>
              <a:rPr lang="en-US">
                <a:highlight>
                  <a:srgbClr val="FFFF00"/>
                </a:highlight>
                <a:latin typeface="Avenir"/>
                <a:ea typeface="Avenir"/>
                <a:cs typeface="Avenir"/>
                <a:sym typeface="Avenir"/>
              </a:rPr>
              <a:t>My presentation (20 min). Engage audience at end – hear their views. </a:t>
            </a:r>
            <a:r>
              <a:rPr lang="en-US" b="1">
                <a:highlight>
                  <a:srgbClr val="FFFF00"/>
                </a:highlight>
                <a:latin typeface="Avenir"/>
                <a:ea typeface="Avenir"/>
                <a:cs typeface="Avenir"/>
                <a:sym typeface="Avenir"/>
              </a:rPr>
              <a:t>Q&amp;A</a:t>
            </a:r>
            <a:r>
              <a:rPr lang="en-US">
                <a:highlight>
                  <a:srgbClr val="FFFF00"/>
                </a:highlight>
                <a:latin typeface="Avenir"/>
                <a:ea typeface="Avenir"/>
                <a:cs typeface="Avenir"/>
                <a:sym typeface="Avenir"/>
              </a:rPr>
              <a:t>/group discussion. </a:t>
            </a:r>
            <a:endParaRPr/>
          </a:p>
          <a:p>
            <a:pPr marL="0" lvl="0" indent="0" algn="l" rtl="0">
              <a:spcBef>
                <a:spcPts val="0"/>
              </a:spcBef>
              <a:spcAft>
                <a:spcPts val="0"/>
              </a:spcAft>
              <a:buNone/>
            </a:pPr>
            <a:r>
              <a:rPr lang="en-US" b="1">
                <a:highlight>
                  <a:srgbClr val="FFFF00"/>
                </a:highlight>
                <a:latin typeface="Avenir"/>
                <a:ea typeface="Avenir"/>
                <a:cs typeface="Avenir"/>
                <a:sym typeface="Avenir"/>
              </a:rPr>
              <a:t>End with - What support structures do countries need (2-3 things)? </a:t>
            </a:r>
            <a:endParaRPr b="1" i="0">
              <a:highlight>
                <a:srgbClr val="FFFF00"/>
              </a:highlight>
            </a:endParaRPr>
          </a:p>
        </p:txBody>
      </p:sp>
      <p:sp>
        <p:nvSpPr>
          <p:cNvPr id="532" name="Google Shape;532;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8" name="Google Shape;538;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will try to provide answers to these questions today.</a:t>
            </a:r>
            <a:endParaRPr/>
          </a:p>
        </p:txBody>
      </p:sp>
      <p:sp>
        <p:nvSpPr>
          <p:cNvPr id="235" name="Google Shape;235;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latest report included an infographic summarizing headline statistics and key messages from the report for non-specialist audiences</a:t>
            </a:r>
          </a:p>
          <a:p>
            <a:r>
              <a:rPr lang="en-US" dirty="0"/>
              <a:t>We would love to have your feedback and suggestions for improving the visualization and communication of JMP estimates for WASH in schools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403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The JMP ladders focus on progress towards a basic level of drinking water, sanitation and hygiene service in schools which is the indicator used for SDG monitoring</a:t>
            </a:r>
            <a:endParaRPr/>
          </a:p>
          <a:p>
            <a:pPr marL="174708" lvl="0" indent="-174708" algn="l" rtl="0">
              <a:spcBef>
                <a:spcPts val="0"/>
              </a:spcBef>
              <a:spcAft>
                <a:spcPts val="0"/>
              </a:spcAft>
              <a:buClr>
                <a:schemeClr val="dk1"/>
              </a:buClr>
              <a:buSzPts val="1200"/>
              <a:buFont typeface="Arial"/>
              <a:buChar char="•"/>
            </a:pPr>
            <a:r>
              <a:rPr lang="en-US"/>
              <a:t>Agreed upon by Expert Group representing multiple regions and organizations, including UNESCO-UIS.</a:t>
            </a:r>
            <a:endParaRPr/>
          </a:p>
          <a:p>
            <a:pPr marL="174708" lvl="0" indent="-174708" algn="l" rtl="0">
              <a:spcBef>
                <a:spcPts val="0"/>
              </a:spcBef>
              <a:spcAft>
                <a:spcPts val="0"/>
              </a:spcAft>
              <a:buClr>
                <a:srgbClr val="494B5C"/>
              </a:buClr>
              <a:buSzPts val="1800"/>
              <a:buFont typeface="Arial"/>
              <a:buChar char="•"/>
            </a:pPr>
            <a:r>
              <a:rPr lang="en-US" sz="1800" b="0" i="0" u="none" strike="noStrike">
                <a:solidFill>
                  <a:srgbClr val="494B5C"/>
                </a:solidFill>
                <a:latin typeface="Arial"/>
                <a:ea typeface="Arial"/>
                <a:cs typeface="Arial"/>
                <a:sym typeface="Arial"/>
              </a:rPr>
              <a:t>“usable” refers to toilets or latrines that are (1) available to students (doors are unlocked or a key is available at all times), (2) functional (the toilet is not broken, the toilet hole is not blocked, and water is available for flush/pourflush toilets), and (3) private (there are closable doors that lock from the inside and no large gaps in the external structure) at the time of the questionnaire or survey.</a:t>
            </a:r>
            <a:endParaRPr/>
          </a:p>
        </p:txBody>
      </p:sp>
      <p:sp>
        <p:nvSpPr>
          <p:cNvPr id="260" name="Google Shape;26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0: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A total of 1,029 national data sources were used for the 2022 update report</a:t>
            </a:r>
            <a:endParaRPr/>
          </a:p>
          <a:p>
            <a:pPr marL="174708" lvl="0" indent="-174708" algn="l" rtl="0">
              <a:spcBef>
                <a:spcPts val="0"/>
              </a:spcBef>
              <a:spcAft>
                <a:spcPts val="0"/>
              </a:spcAft>
              <a:buClr>
                <a:schemeClr val="dk1"/>
              </a:buClr>
              <a:buSzPts val="1200"/>
              <a:buFont typeface="Arial"/>
              <a:buChar char="•"/>
            </a:pPr>
            <a:r>
              <a:rPr lang="en-US"/>
              <a:t>Average of 5.6 datasets per country (182 countries)</a:t>
            </a:r>
            <a:endParaRPr/>
          </a:p>
          <a:p>
            <a:pPr marL="174708" lvl="0" indent="-174708" algn="l" rtl="0">
              <a:spcBef>
                <a:spcPts val="0"/>
              </a:spcBef>
              <a:spcAft>
                <a:spcPts val="0"/>
              </a:spcAft>
              <a:buClr>
                <a:schemeClr val="dk1"/>
              </a:buClr>
              <a:buSzPts val="1200"/>
              <a:buFont typeface="Arial"/>
              <a:buChar char="•"/>
            </a:pPr>
            <a:r>
              <a:rPr lang="en-US"/>
              <a:t>Data sources include EMIS, periodic censuses, UNESCO Institute for Statistics data, and surveys </a:t>
            </a:r>
            <a:endParaRPr/>
          </a:p>
          <a:p>
            <a:pPr marL="174708" lvl="0" indent="-174708" algn="l" rtl="0">
              <a:spcBef>
                <a:spcPts val="0"/>
              </a:spcBef>
              <a:spcAft>
                <a:spcPts val="0"/>
              </a:spcAft>
              <a:buClr>
                <a:schemeClr val="dk1"/>
              </a:buClr>
              <a:buSzPts val="1200"/>
              <a:buFont typeface="Arial"/>
              <a:buChar char="•"/>
            </a:pPr>
            <a:r>
              <a:rPr lang="en-US"/>
              <a:t>Data were mapped to the indicator elements to standardize results between surveys and countries to the extent possible</a:t>
            </a:r>
            <a:endParaRPr/>
          </a:p>
        </p:txBody>
      </p:sp>
      <p:sp>
        <p:nvSpPr>
          <p:cNvPr id="358" name="Google Shape;358;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08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7: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000"/>
              <a:buFont typeface="Arial"/>
              <a:buChar char="•"/>
            </a:pPr>
            <a:r>
              <a:rPr lang="en-US" sz="1000" dirty="0"/>
              <a:t>Globally: increase from 66% in 2015 to 77% in 2022, 1.3 % pt/</a:t>
            </a:r>
            <a:r>
              <a:rPr lang="en-US" sz="1000" dirty="0" err="1"/>
              <a:t>yr</a:t>
            </a:r>
            <a:endParaRPr lang="en-US" sz="1000" dirty="0"/>
          </a:p>
          <a:p>
            <a:pPr marL="174708" lvl="0" indent="-174708" algn="l" rtl="0">
              <a:spcBef>
                <a:spcPts val="0"/>
              </a:spcBef>
              <a:spcAft>
                <a:spcPts val="0"/>
              </a:spcAft>
              <a:buClr>
                <a:schemeClr val="dk1"/>
              </a:buClr>
              <a:buSzPts val="1000"/>
              <a:buFont typeface="Arial"/>
              <a:buChar char="•"/>
            </a:pPr>
            <a:r>
              <a:rPr lang="en-US" sz="1000" dirty="0"/>
              <a:t>447 million lacking, down from 620 in 2015.</a:t>
            </a:r>
          </a:p>
          <a:p>
            <a:pPr marL="174708" lvl="0" indent="-174708" algn="l" rtl="0">
              <a:spcBef>
                <a:spcPts val="0"/>
              </a:spcBef>
              <a:spcAft>
                <a:spcPts val="0"/>
              </a:spcAft>
              <a:buClr>
                <a:schemeClr val="dk1"/>
              </a:buClr>
              <a:buSzPts val="1000"/>
              <a:buFont typeface="Arial"/>
              <a:buChar char="•"/>
            </a:pPr>
            <a:r>
              <a:rPr lang="en-US" sz="1000" dirty="0"/>
              <a:t>Tremendous growth in CASA, relatively flat in other regions</a:t>
            </a:r>
          </a:p>
        </p:txBody>
      </p:sp>
      <p:sp>
        <p:nvSpPr>
          <p:cNvPr id="434" name="Google Shape;434;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7</a:t>
            </a:fld>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9: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000"/>
              <a:buFont typeface="Arial"/>
              <a:buChar char="•"/>
            </a:pPr>
            <a:r>
              <a:rPr lang="en-US" sz="800" dirty="0"/>
              <a:t>Globally: increase from 68% in 2015 to 78% in 2022, 1.2 % pt/</a:t>
            </a:r>
            <a:r>
              <a:rPr lang="en-US" sz="800" dirty="0" err="1"/>
              <a:t>yr</a:t>
            </a:r>
            <a:endParaRPr lang="en-US" sz="800" dirty="0"/>
          </a:p>
          <a:p>
            <a:pPr marL="174708" lvl="0" indent="-174708" algn="l" rtl="0">
              <a:spcBef>
                <a:spcPts val="0"/>
              </a:spcBef>
              <a:spcAft>
                <a:spcPts val="0"/>
              </a:spcAft>
              <a:buClr>
                <a:schemeClr val="dk1"/>
              </a:buClr>
              <a:buSzPts val="1000"/>
              <a:buFont typeface="Arial"/>
              <a:buChar char="•"/>
            </a:pPr>
            <a:r>
              <a:rPr lang="en-US" sz="800" dirty="0"/>
              <a:t>427 million lacking, down from 586 in 2015.</a:t>
            </a:r>
          </a:p>
          <a:p>
            <a:pPr marL="174708" lvl="0" indent="-174708" algn="l" rtl="0">
              <a:spcBef>
                <a:spcPts val="0"/>
              </a:spcBef>
              <a:spcAft>
                <a:spcPts val="0"/>
              </a:spcAft>
              <a:buClr>
                <a:schemeClr val="dk1"/>
              </a:buClr>
              <a:buSzPts val="1000"/>
              <a:buFont typeface="Arial"/>
              <a:buChar char="•"/>
            </a:pPr>
            <a:r>
              <a:rPr lang="en-US" sz="800" dirty="0"/>
              <a:t>Tremendous growth in CASA, also strong in SSA an ESEA</a:t>
            </a:r>
          </a:p>
        </p:txBody>
      </p:sp>
      <p:sp>
        <p:nvSpPr>
          <p:cNvPr id="454" name="Google Shape;454;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8</a:t>
            </a:fld>
            <a:endParaRPr>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1:notes"/>
          <p:cNvSpPr txBox="1">
            <a:spLocks noGrp="1"/>
          </p:cNvSpPr>
          <p:nvPr>
            <p:ph type="body" idx="1"/>
          </p:nvPr>
        </p:nvSpPr>
        <p:spPr>
          <a:xfrm>
            <a:off x="701040" y="4473894"/>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000"/>
              <a:buFont typeface="Arial"/>
              <a:buChar char="•"/>
            </a:pPr>
            <a:r>
              <a:rPr lang="en-US" sz="1000" dirty="0"/>
              <a:t>Globally: increase from 58% in 2015 to 67% in 2022, 1.1 % pt/</a:t>
            </a:r>
            <a:r>
              <a:rPr lang="en-US" sz="1000" dirty="0" err="1"/>
              <a:t>yr</a:t>
            </a:r>
            <a:endParaRPr lang="en-US" sz="1000" dirty="0"/>
          </a:p>
          <a:p>
            <a:pPr marL="174708" lvl="0" indent="-174708" algn="l" rtl="0">
              <a:spcBef>
                <a:spcPts val="0"/>
              </a:spcBef>
              <a:spcAft>
                <a:spcPts val="0"/>
              </a:spcAft>
              <a:buClr>
                <a:schemeClr val="dk1"/>
              </a:buClr>
              <a:buSzPts val="1000"/>
              <a:buFont typeface="Arial"/>
              <a:buChar char="•"/>
            </a:pPr>
            <a:r>
              <a:rPr lang="en-US" sz="1000" dirty="0"/>
              <a:t>646 million lacking, down from 770 in 2015.</a:t>
            </a:r>
          </a:p>
          <a:p>
            <a:pPr marL="174708" lvl="0" indent="-174708" algn="l" rtl="0">
              <a:spcBef>
                <a:spcPts val="0"/>
              </a:spcBef>
              <a:spcAft>
                <a:spcPts val="0"/>
              </a:spcAft>
              <a:buClr>
                <a:schemeClr val="dk1"/>
              </a:buClr>
              <a:buSzPts val="1000"/>
              <a:buFont typeface="Arial"/>
              <a:buChar char="•"/>
            </a:pPr>
            <a:r>
              <a:rPr lang="en-US" sz="1000" dirty="0"/>
              <a:t>Strongest growth in SSA, also notable in CASA, LAC, NAWA and ESEA. Decreasing in Oceania</a:t>
            </a:r>
          </a:p>
        </p:txBody>
      </p:sp>
      <p:sp>
        <p:nvSpPr>
          <p:cNvPr id="474" name="Google Shape;474;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9</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3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3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5" name="Google Shape;105;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1"/>
        <p:cNvGrpSpPr/>
        <p:nvPr/>
      </p:nvGrpSpPr>
      <p:grpSpPr>
        <a:xfrm>
          <a:off x="0" y="0"/>
          <a:ext cx="0" cy="0"/>
          <a:chOff x="0" y="0"/>
          <a:chExt cx="0" cy="0"/>
        </a:xfrm>
      </p:grpSpPr>
      <p:sp>
        <p:nvSpPr>
          <p:cNvPr id="162" name="Google Shape;162;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1"/>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9"/>
        <p:cNvGrpSpPr/>
        <p:nvPr/>
      </p:nvGrpSpPr>
      <p:grpSpPr>
        <a:xfrm>
          <a:off x="0" y="0"/>
          <a:ext cx="0" cy="0"/>
          <a:chOff x="0" y="0"/>
          <a:chExt cx="0" cy="0"/>
        </a:xfrm>
      </p:grpSpPr>
      <p:sp>
        <p:nvSpPr>
          <p:cNvPr id="180" name="Google Shape;180;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2" name="Google Shape;182;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4"/>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6"/>
        <p:cNvGrpSpPr/>
        <p:nvPr/>
      </p:nvGrpSpPr>
      <p:grpSpPr>
        <a:xfrm>
          <a:off x="0" y="0"/>
          <a:ext cx="0" cy="0"/>
          <a:chOff x="0" y="0"/>
          <a:chExt cx="0" cy="0"/>
        </a:xfrm>
      </p:grpSpPr>
      <p:sp>
        <p:nvSpPr>
          <p:cNvPr id="187" name="Google Shape;187;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5"/>
          <p:cNvSpPr>
            <a:spLocks noGrp="1"/>
          </p:cNvSpPr>
          <p:nvPr>
            <p:ph type="pic" idx="2"/>
          </p:nvPr>
        </p:nvSpPr>
        <p:spPr>
          <a:xfrm>
            <a:off x="5183188" y="987425"/>
            <a:ext cx="6172200" cy="4873625"/>
          </a:xfrm>
          <a:prstGeom prst="rect">
            <a:avLst/>
          </a:prstGeom>
          <a:noFill/>
          <a:ln>
            <a:noFill/>
          </a:ln>
        </p:spPr>
      </p:sp>
      <p:sp>
        <p:nvSpPr>
          <p:cNvPr id="189" name="Google Shape;189;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0" name="Google Shape;19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45"/>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sp>
        <p:nvSpPr>
          <p:cNvPr id="194" name="Google Shape;19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6"/>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9"/>
        <p:cNvGrpSpPr/>
        <p:nvPr/>
      </p:nvGrpSpPr>
      <p:grpSpPr>
        <a:xfrm>
          <a:off x="0" y="0"/>
          <a:ext cx="0" cy="0"/>
          <a:chOff x="0" y="0"/>
          <a:chExt cx="0" cy="0"/>
        </a:xfrm>
      </p:grpSpPr>
      <p:sp>
        <p:nvSpPr>
          <p:cNvPr id="200" name="Google Shape;200;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7"/>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Content">
  <p:cSld name="Title and Text Content">
    <p:spTree>
      <p:nvGrpSpPr>
        <p:cNvPr id="1" name="Shape 205"/>
        <p:cNvGrpSpPr/>
        <p:nvPr/>
      </p:nvGrpSpPr>
      <p:grpSpPr>
        <a:xfrm>
          <a:off x="0" y="0"/>
          <a:ext cx="0" cy="0"/>
          <a:chOff x="0" y="0"/>
          <a:chExt cx="0" cy="0"/>
        </a:xfrm>
      </p:grpSpPr>
      <p:sp>
        <p:nvSpPr>
          <p:cNvPr id="206" name="Google Shape;20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8"/>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0" name="Google Shape;210;p48"/>
          <p:cNvSpPr txBox="1">
            <a:spLocks noGrp="1"/>
          </p:cNvSpPr>
          <p:nvPr>
            <p:ph type="body" idx="1"/>
          </p:nvPr>
        </p:nvSpPr>
        <p:spPr>
          <a:xfrm>
            <a:off x="573024" y="1600200"/>
            <a:ext cx="11033760" cy="4709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8"/>
          <p:cNvSpPr txBox="1">
            <a:spLocks noGrp="1"/>
          </p:cNvSpPr>
          <p:nvPr>
            <p:ph type="body" idx="2"/>
          </p:nvPr>
        </p:nvSpPr>
        <p:spPr>
          <a:xfrm>
            <a:off x="567049" y="705601"/>
            <a:ext cx="11042868" cy="363537"/>
          </a:xfrm>
          <a:prstGeom prst="rect">
            <a:avLst/>
          </a:prstGeom>
          <a:noFill/>
          <a:ln>
            <a:noFill/>
          </a:ln>
        </p:spPr>
        <p:txBody>
          <a:bodyPr spcFirstLastPara="1" wrap="square" lIns="91425" tIns="45700" rIns="91425" bIns="45700" anchor="t" anchorCtr="0">
            <a:normAutofit/>
          </a:bodyPr>
          <a:lstStyle>
            <a:lvl1pPr marL="457200" lvl="0" indent="-387350" algn="l">
              <a:lnSpc>
                <a:spcPct val="90000"/>
              </a:lnSpc>
              <a:spcBef>
                <a:spcPts val="1000"/>
              </a:spcBef>
              <a:spcAft>
                <a:spcPts val="0"/>
              </a:spcAft>
              <a:buClr>
                <a:srgbClr val="222221"/>
              </a:buClr>
              <a:buSzPts val="2500"/>
              <a:buChar char="•"/>
              <a:defRPr sz="2500" b="0">
                <a:solidFill>
                  <a:srgbClr val="222221"/>
                </a:solidFill>
              </a:defRPr>
            </a:lvl1pPr>
            <a:lvl2pPr marL="914400" lvl="1" indent="-387350" algn="l">
              <a:lnSpc>
                <a:spcPct val="90000"/>
              </a:lnSpc>
              <a:spcBef>
                <a:spcPts val="500"/>
              </a:spcBef>
              <a:spcAft>
                <a:spcPts val="0"/>
              </a:spcAft>
              <a:buClr>
                <a:schemeClr val="dk1"/>
              </a:buClr>
              <a:buSzPts val="2500"/>
              <a:buChar char="•"/>
              <a:defRPr sz="2500"/>
            </a:lvl2pPr>
            <a:lvl3pPr marL="1371600" lvl="2" indent="-228600" algn="l">
              <a:lnSpc>
                <a:spcPct val="90000"/>
              </a:lnSpc>
              <a:spcBef>
                <a:spcPts val="500"/>
              </a:spcBef>
              <a:spcAft>
                <a:spcPts val="0"/>
              </a:spcAft>
              <a:buClr>
                <a:schemeClr val="dk1"/>
              </a:buClr>
              <a:buSzPts val="2500"/>
              <a:buNone/>
              <a:defRPr sz="2500"/>
            </a:lvl3pPr>
            <a:lvl4pPr marL="1828800" lvl="3" indent="-228600" algn="l">
              <a:lnSpc>
                <a:spcPct val="90000"/>
              </a:lnSpc>
              <a:spcBef>
                <a:spcPts val="500"/>
              </a:spcBef>
              <a:spcAft>
                <a:spcPts val="0"/>
              </a:spcAft>
              <a:buClr>
                <a:schemeClr val="dk1"/>
              </a:buClr>
              <a:buSzPts val="2500"/>
              <a:buNone/>
              <a:defRPr sz="2500"/>
            </a:lvl4pPr>
            <a:lvl5pPr marL="2286000" lvl="4" indent="-228600" algn="l">
              <a:lnSpc>
                <a:spcPct val="90000"/>
              </a:lnSpc>
              <a:spcBef>
                <a:spcPts val="500"/>
              </a:spcBef>
              <a:spcAft>
                <a:spcPts val="0"/>
              </a:spcAft>
              <a:buClr>
                <a:schemeClr val="dk1"/>
              </a:buClr>
              <a:buSzPts val="2500"/>
              <a:buNone/>
              <a:defRPr sz="2500"/>
            </a:lvl5pPr>
            <a:lvl6pPr marL="2743200" lvl="5" indent="-228600" algn="l">
              <a:lnSpc>
                <a:spcPct val="90000"/>
              </a:lnSpc>
              <a:spcBef>
                <a:spcPts val="500"/>
              </a:spcBef>
              <a:spcAft>
                <a:spcPts val="0"/>
              </a:spcAft>
              <a:buClr>
                <a:schemeClr val="dk1"/>
              </a:buClr>
              <a:buSzPts val="2500"/>
              <a:buNone/>
              <a:defRPr sz="2500" b="0" i="0">
                <a:latin typeface="Gill Sans"/>
                <a:ea typeface="Gill Sans"/>
                <a:cs typeface="Gill Sans"/>
                <a:sym typeface="Gill Sans"/>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3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4"/>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FFFFFF"/>
                </a:solidFill>
              </a:defRPr>
            </a:lvl1pPr>
            <a:lvl2pPr marL="0" lvl="1" indent="0" algn="r">
              <a:spcBef>
                <a:spcPts val="0"/>
              </a:spcBef>
              <a:spcAft>
                <a:spcPts val="0"/>
              </a:spcAft>
              <a:buNone/>
              <a:defRPr>
                <a:solidFill>
                  <a:srgbClr val="FFFFFF"/>
                </a:solidFill>
              </a:defRPr>
            </a:lvl2pPr>
            <a:lvl3pPr marL="0" lvl="2" indent="0" algn="r">
              <a:spcBef>
                <a:spcPts val="0"/>
              </a:spcBef>
              <a:spcAft>
                <a:spcPts val="0"/>
              </a:spcAft>
              <a:buNone/>
              <a:defRPr>
                <a:solidFill>
                  <a:srgbClr val="FFFFFF"/>
                </a:solidFill>
              </a:defRPr>
            </a:lvl3pPr>
            <a:lvl4pPr marL="0" lvl="3" indent="0" algn="r">
              <a:spcBef>
                <a:spcPts val="0"/>
              </a:spcBef>
              <a:spcAft>
                <a:spcPts val="0"/>
              </a:spcAft>
              <a:buNone/>
              <a:defRPr>
                <a:solidFill>
                  <a:srgbClr val="FFFFFF"/>
                </a:solidFill>
              </a:defRPr>
            </a:lvl4pPr>
            <a:lvl5pPr marL="0" lvl="4" indent="0" algn="r">
              <a:spcBef>
                <a:spcPts val="0"/>
              </a:spcBef>
              <a:spcAft>
                <a:spcPts val="0"/>
              </a:spcAft>
              <a:buNone/>
              <a:defRPr>
                <a:solidFill>
                  <a:srgbClr val="FFFFFF"/>
                </a:solidFill>
              </a:defRPr>
            </a:lvl5pPr>
            <a:lvl6pPr marL="0" lvl="5" indent="0" algn="r">
              <a:spcBef>
                <a:spcPts val="0"/>
              </a:spcBef>
              <a:spcAft>
                <a:spcPts val="0"/>
              </a:spcAft>
              <a:buNone/>
              <a:defRPr>
                <a:solidFill>
                  <a:srgbClr val="FFFFFF"/>
                </a:solidFill>
              </a:defRPr>
            </a:lvl6pPr>
            <a:lvl7pPr marL="0" lvl="6" indent="0" algn="r">
              <a:spcBef>
                <a:spcPts val="0"/>
              </a:spcBef>
              <a:spcAft>
                <a:spcPts val="0"/>
              </a:spcAft>
              <a:buNone/>
              <a:defRPr>
                <a:solidFill>
                  <a:srgbClr val="FFFFFF"/>
                </a:solidFill>
              </a:defRPr>
            </a:lvl7pPr>
            <a:lvl8pPr marL="0" lvl="7" indent="0" algn="r">
              <a:spcBef>
                <a:spcPts val="0"/>
              </a:spcBef>
              <a:spcAft>
                <a:spcPts val="0"/>
              </a:spcAft>
              <a:buNone/>
              <a:defRPr>
                <a:solidFill>
                  <a:srgbClr val="FFFFFF"/>
                </a:solidFill>
              </a:defRPr>
            </a:lvl8pPr>
            <a:lvl9pPr marL="0" lvl="8" indent="0" algn="r">
              <a:spcBef>
                <a:spcPts val="0"/>
              </a:spcBef>
              <a:spcAft>
                <a:spcPts val="0"/>
              </a:spcAft>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2"/>
        <p:cNvGrpSpPr/>
        <p:nvPr/>
      </p:nvGrpSpPr>
      <p:grpSpPr>
        <a:xfrm>
          <a:off x="0" y="0"/>
          <a:ext cx="0" cy="0"/>
          <a:chOff x="0" y="0"/>
          <a:chExt cx="0" cy="0"/>
        </a:xfrm>
      </p:grpSpPr>
      <p:sp>
        <p:nvSpPr>
          <p:cNvPr id="113" name="Google Shape;11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35"/>
          <p:cNvSpPr/>
          <p:nvPr/>
        </p:nvSpPr>
        <p:spPr>
          <a:xfrm>
            <a:off x="-31750" y="1412875"/>
            <a:ext cx="12192001" cy="0"/>
          </a:xfrm>
          <a:prstGeom prst="rect">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5" name="Google Shape;115;p35"/>
          <p:cNvSpPr/>
          <p:nvPr/>
        </p:nvSpPr>
        <p:spPr>
          <a:xfrm>
            <a:off x="0" y="1412875"/>
            <a:ext cx="12192000" cy="0"/>
          </a:xfrm>
          <a:prstGeom prst="rect">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6" name="Google Shape;116;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FFFFFF"/>
                </a:solidFill>
                <a:latin typeface="Calibri"/>
                <a:ea typeface="Calibri"/>
                <a:cs typeface="Calibri"/>
                <a:sym typeface="Calibri"/>
              </a:defRPr>
            </a:lvl1pPr>
            <a:lvl2pPr marL="0" marR="0" lvl="1" indent="0" algn="r">
              <a:spcBef>
                <a:spcPts val="0"/>
              </a:spcBef>
              <a:spcAft>
                <a:spcPts val="0"/>
              </a:spcAft>
              <a:buNone/>
              <a:defRPr sz="1200">
                <a:solidFill>
                  <a:srgbClr val="FFFFFF"/>
                </a:solidFill>
                <a:latin typeface="Calibri"/>
                <a:ea typeface="Calibri"/>
                <a:cs typeface="Calibri"/>
                <a:sym typeface="Calibri"/>
              </a:defRPr>
            </a:lvl2pPr>
            <a:lvl3pPr marL="0" marR="0" lvl="2" indent="0" algn="r">
              <a:spcBef>
                <a:spcPts val="0"/>
              </a:spcBef>
              <a:spcAft>
                <a:spcPts val="0"/>
              </a:spcAft>
              <a:buNone/>
              <a:defRPr sz="1200">
                <a:solidFill>
                  <a:srgbClr val="FFFFFF"/>
                </a:solidFill>
                <a:latin typeface="Calibri"/>
                <a:ea typeface="Calibri"/>
                <a:cs typeface="Calibri"/>
                <a:sym typeface="Calibri"/>
              </a:defRPr>
            </a:lvl3pPr>
            <a:lvl4pPr marL="0" marR="0" lvl="3" indent="0" algn="r">
              <a:spcBef>
                <a:spcPts val="0"/>
              </a:spcBef>
              <a:spcAft>
                <a:spcPts val="0"/>
              </a:spcAft>
              <a:buNone/>
              <a:defRPr sz="1200">
                <a:solidFill>
                  <a:srgbClr val="FFFFFF"/>
                </a:solidFill>
                <a:latin typeface="Calibri"/>
                <a:ea typeface="Calibri"/>
                <a:cs typeface="Calibri"/>
                <a:sym typeface="Calibri"/>
              </a:defRPr>
            </a:lvl4pPr>
            <a:lvl5pPr marL="0" marR="0" lvl="4" indent="0" algn="r">
              <a:spcBef>
                <a:spcPts val="0"/>
              </a:spcBef>
              <a:spcAft>
                <a:spcPts val="0"/>
              </a:spcAft>
              <a:buNone/>
              <a:defRPr sz="1200">
                <a:solidFill>
                  <a:srgbClr val="FFFFFF"/>
                </a:solidFill>
                <a:latin typeface="Calibri"/>
                <a:ea typeface="Calibri"/>
                <a:cs typeface="Calibri"/>
                <a:sym typeface="Calibri"/>
              </a:defRPr>
            </a:lvl5pPr>
            <a:lvl6pPr marL="0" marR="0" lvl="5" indent="0" algn="r">
              <a:spcBef>
                <a:spcPts val="0"/>
              </a:spcBef>
              <a:spcAft>
                <a:spcPts val="0"/>
              </a:spcAft>
              <a:buNone/>
              <a:defRPr sz="1200">
                <a:solidFill>
                  <a:srgbClr val="FFFFFF"/>
                </a:solidFill>
                <a:latin typeface="Calibri"/>
                <a:ea typeface="Calibri"/>
                <a:cs typeface="Calibri"/>
                <a:sym typeface="Calibri"/>
              </a:defRPr>
            </a:lvl6pPr>
            <a:lvl7pPr marL="0" marR="0" lvl="6" indent="0" algn="r">
              <a:spcBef>
                <a:spcPts val="0"/>
              </a:spcBef>
              <a:spcAft>
                <a:spcPts val="0"/>
              </a:spcAft>
              <a:buNone/>
              <a:defRPr sz="1200">
                <a:solidFill>
                  <a:srgbClr val="FFFFFF"/>
                </a:solidFill>
                <a:latin typeface="Calibri"/>
                <a:ea typeface="Calibri"/>
                <a:cs typeface="Calibri"/>
                <a:sym typeface="Calibri"/>
              </a:defRPr>
            </a:lvl7pPr>
            <a:lvl8pPr marL="0" marR="0" lvl="7" indent="0" algn="r">
              <a:spcBef>
                <a:spcPts val="0"/>
              </a:spcBef>
              <a:spcAft>
                <a:spcPts val="0"/>
              </a:spcAft>
              <a:buNone/>
              <a:defRPr sz="1200">
                <a:solidFill>
                  <a:srgbClr val="FFFFFF"/>
                </a:solidFill>
                <a:latin typeface="Calibri"/>
                <a:ea typeface="Calibri"/>
                <a:cs typeface="Calibri"/>
                <a:sym typeface="Calibri"/>
              </a:defRPr>
            </a:lvl8pPr>
            <a:lvl9pPr marL="0" marR="0" lvl="8" indent="0" algn="r">
              <a:spcBef>
                <a:spcPts val="0"/>
              </a:spcBef>
              <a:spcAft>
                <a:spcPts val="0"/>
              </a:spcAft>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7"/>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FFFFFF"/>
                </a:solidFill>
              </a:defRPr>
            </a:lvl1pPr>
            <a:lvl2pPr marL="0" lvl="1" indent="0" algn="r">
              <a:spcBef>
                <a:spcPts val="0"/>
              </a:spcBef>
              <a:spcAft>
                <a:spcPts val="0"/>
              </a:spcAft>
              <a:buNone/>
              <a:defRPr>
                <a:solidFill>
                  <a:srgbClr val="FFFFFF"/>
                </a:solidFill>
              </a:defRPr>
            </a:lvl2pPr>
            <a:lvl3pPr marL="0" lvl="2" indent="0" algn="r">
              <a:spcBef>
                <a:spcPts val="0"/>
              </a:spcBef>
              <a:spcAft>
                <a:spcPts val="0"/>
              </a:spcAft>
              <a:buNone/>
              <a:defRPr>
                <a:solidFill>
                  <a:srgbClr val="FFFFFF"/>
                </a:solidFill>
              </a:defRPr>
            </a:lvl3pPr>
            <a:lvl4pPr marL="0" lvl="3" indent="0" algn="r">
              <a:spcBef>
                <a:spcPts val="0"/>
              </a:spcBef>
              <a:spcAft>
                <a:spcPts val="0"/>
              </a:spcAft>
              <a:buNone/>
              <a:defRPr>
                <a:solidFill>
                  <a:srgbClr val="FFFFFF"/>
                </a:solidFill>
              </a:defRPr>
            </a:lvl4pPr>
            <a:lvl5pPr marL="0" lvl="4" indent="0" algn="r">
              <a:spcBef>
                <a:spcPts val="0"/>
              </a:spcBef>
              <a:spcAft>
                <a:spcPts val="0"/>
              </a:spcAft>
              <a:buNone/>
              <a:defRPr>
                <a:solidFill>
                  <a:srgbClr val="FFFFFF"/>
                </a:solidFill>
              </a:defRPr>
            </a:lvl5pPr>
            <a:lvl6pPr marL="0" lvl="5" indent="0" algn="r">
              <a:spcBef>
                <a:spcPts val="0"/>
              </a:spcBef>
              <a:spcAft>
                <a:spcPts val="0"/>
              </a:spcAft>
              <a:buNone/>
              <a:defRPr>
                <a:solidFill>
                  <a:srgbClr val="FFFFFF"/>
                </a:solidFill>
              </a:defRPr>
            </a:lvl6pPr>
            <a:lvl7pPr marL="0" lvl="6" indent="0" algn="r">
              <a:spcBef>
                <a:spcPts val="0"/>
              </a:spcBef>
              <a:spcAft>
                <a:spcPts val="0"/>
              </a:spcAft>
              <a:buNone/>
              <a:defRPr>
                <a:solidFill>
                  <a:srgbClr val="FFFFFF"/>
                </a:solidFill>
              </a:defRPr>
            </a:lvl7pPr>
            <a:lvl8pPr marL="0" lvl="7" indent="0" algn="r">
              <a:spcBef>
                <a:spcPts val="0"/>
              </a:spcBef>
              <a:spcAft>
                <a:spcPts val="0"/>
              </a:spcAft>
              <a:buNone/>
              <a:defRPr>
                <a:solidFill>
                  <a:srgbClr val="FFFFFF"/>
                </a:solidFill>
              </a:defRPr>
            </a:lvl8pPr>
            <a:lvl9pPr marL="0" lvl="8" indent="0" algn="r">
              <a:spcBef>
                <a:spcPts val="0"/>
              </a:spcBef>
              <a:spcAft>
                <a:spcPts val="0"/>
              </a:spcAft>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8"/>
        <p:cNvGrpSpPr/>
        <p:nvPr/>
      </p:nvGrpSpPr>
      <p:grpSpPr>
        <a:xfrm>
          <a:off x="0" y="0"/>
          <a:ext cx="0" cy="0"/>
          <a:chOff x="0" y="0"/>
          <a:chExt cx="0" cy="0"/>
        </a:xfrm>
      </p:grpSpPr>
      <p:sp>
        <p:nvSpPr>
          <p:cNvPr id="149" name="Google Shape;149;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51" name="Google Shape;1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9"/>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4"/>
        <p:cNvGrpSpPr/>
        <p:nvPr/>
      </p:nvGrpSpPr>
      <p:grpSpPr>
        <a:xfrm>
          <a:off x="0" y="0"/>
          <a:ext cx="0" cy="0"/>
          <a:chOff x="0" y="0"/>
          <a:chExt cx="0" cy="0"/>
        </a:xfrm>
      </p:grpSpPr>
      <p:sp>
        <p:nvSpPr>
          <p:cNvPr id="155" name="Google Shape;15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0"/>
          <p:cNvSpPr txBox="1">
            <a:spLocks noGrp="1"/>
          </p:cNvSpPr>
          <p:nvPr>
            <p:ph type="sldNum" idx="12"/>
          </p:nvPr>
        </p:nvSpPr>
        <p:spPr>
          <a:xfrm>
            <a:off x="9334500" y="6356349"/>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30"/>
          <p:cNvSpPr/>
          <p:nvPr/>
        </p:nvSpPr>
        <p:spPr>
          <a:xfrm>
            <a:off x="0" y="6040438"/>
            <a:ext cx="12192000" cy="836612"/>
          </a:xfrm>
          <a:prstGeom prst="rect">
            <a:avLst/>
          </a:prstGeom>
          <a:solidFill>
            <a:srgbClr val="2632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Avenir"/>
                <a:ea typeface="Avenir"/>
                <a:cs typeface="Avenir"/>
                <a:sym typeface="Avenir"/>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4" name="Google Shape;94;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venir"/>
                <a:ea typeface="Avenir"/>
                <a:cs typeface="Avenir"/>
                <a:sym typeface="Avenir"/>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0"/>
          <p:cNvSpPr/>
          <p:nvPr/>
        </p:nvSpPr>
        <p:spPr>
          <a:xfrm>
            <a:off x="-31750" y="1412875"/>
            <a:ext cx="12192001" cy="0"/>
          </a:xfrm>
          <a:prstGeom prst="rect">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30"/>
          <p:cNvSpPr txBox="1">
            <a:spLocks noGrp="1"/>
          </p:cNvSpPr>
          <p:nvPr>
            <p:ph type="sldNum" idx="12"/>
          </p:nvPr>
        </p:nvSpPr>
        <p:spPr>
          <a:xfrm>
            <a:off x="9167284"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30"/>
          <p:cNvPicPr preferRelativeResize="0"/>
          <p:nvPr/>
        </p:nvPicPr>
        <p:blipFill rotWithShape="1">
          <a:blip r:embed="rId7">
            <a:alphaModFix/>
          </a:blip>
          <a:srcRect/>
          <a:stretch/>
        </p:blipFill>
        <p:spPr>
          <a:xfrm>
            <a:off x="9619129" y="6276976"/>
            <a:ext cx="1886609" cy="460375"/>
          </a:xfrm>
          <a:prstGeom prst="rect">
            <a:avLst/>
          </a:prstGeom>
          <a:noFill/>
          <a:ln>
            <a:noFill/>
          </a:ln>
        </p:spPr>
      </p:pic>
      <p:pic>
        <p:nvPicPr>
          <p:cNvPr id="100" name="Google Shape;100;p30" descr="D:\Admin\Logo\WHO-EN-W-H.png"/>
          <p:cNvPicPr preferRelativeResize="0"/>
          <p:nvPr/>
        </p:nvPicPr>
        <p:blipFill rotWithShape="1">
          <a:blip r:embed="rId8">
            <a:alphaModFix/>
          </a:blip>
          <a:srcRect/>
          <a:stretch/>
        </p:blipFill>
        <p:spPr>
          <a:xfrm>
            <a:off x="719667" y="6272214"/>
            <a:ext cx="1763557" cy="471487"/>
          </a:xfrm>
          <a:prstGeom prst="rect">
            <a:avLst/>
          </a:prstGeom>
          <a:noFill/>
          <a:ln>
            <a:noFill/>
          </a:ln>
        </p:spPr>
      </p:pic>
      <p:pic>
        <p:nvPicPr>
          <p:cNvPr id="101" name="Google Shape;101;p30"/>
          <p:cNvPicPr preferRelativeResize="0"/>
          <p:nvPr/>
        </p:nvPicPr>
        <p:blipFill rotWithShape="1">
          <a:blip r:embed="rId9">
            <a:alphaModFix/>
          </a:blip>
          <a:srcRect/>
          <a:stretch/>
        </p:blipFill>
        <p:spPr>
          <a:xfrm>
            <a:off x="5047129" y="6185835"/>
            <a:ext cx="1999130" cy="5953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venir"/>
              <a:buNone/>
              <a:defRPr sz="44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6" name="Google Shape;136;p32" descr="1 1st August, 2017 Mr Léo Heller UN Special Rapporteur on the human rights  to safe drinking water and sanitation Office of the"/>
          <p:cNvPicPr preferRelativeResize="0"/>
          <p:nvPr/>
        </p:nvPicPr>
        <p:blipFill rotWithShape="1">
          <a:blip r:embed="rId12">
            <a:alphaModFix/>
          </a:blip>
          <a:srcRect l="4128" t="3622" r="50000" b="7100"/>
          <a:stretch/>
        </p:blipFill>
        <p:spPr>
          <a:xfrm>
            <a:off x="10878127" y="6099175"/>
            <a:ext cx="1212273" cy="622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ashdata.org/data/downloads" TargetMode="External"/><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s://tinyurl.com/ytyxd2e9"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washdata.org/reports/jmp-2024-wash-school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
          <p:cNvSpPr/>
          <p:nvPr/>
        </p:nvSpPr>
        <p:spPr>
          <a:xfrm>
            <a:off x="1738086" y="5349320"/>
            <a:ext cx="4025153"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7th WASH in Schools ILE, Manila</a:t>
            </a:r>
            <a:b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b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11 November 2019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25" name="Google Shape;225;p2" descr="D:\Admin\Logo\WHO-EN-W-H.png"/>
          <p:cNvPicPr preferRelativeResize="0"/>
          <p:nvPr/>
        </p:nvPicPr>
        <p:blipFill rotWithShape="1">
          <a:blip r:embed="rId3">
            <a:alphaModFix/>
          </a:blip>
          <a:srcRect/>
          <a:stretch/>
        </p:blipFill>
        <p:spPr>
          <a:xfrm>
            <a:off x="5626100" y="6263206"/>
            <a:ext cx="1763557" cy="471487"/>
          </a:xfrm>
          <a:prstGeom prst="rect">
            <a:avLst/>
          </a:prstGeom>
          <a:noFill/>
          <a:ln>
            <a:noFill/>
          </a:ln>
        </p:spPr>
      </p:pic>
      <p:pic>
        <p:nvPicPr>
          <p:cNvPr id="226" name="Google Shape;226;p2"/>
          <p:cNvPicPr preferRelativeResize="0"/>
          <p:nvPr/>
        </p:nvPicPr>
        <p:blipFill rotWithShape="1">
          <a:blip r:embed="rId4">
            <a:alphaModFix/>
          </a:blip>
          <a:srcRect/>
          <a:stretch/>
        </p:blipFill>
        <p:spPr>
          <a:xfrm>
            <a:off x="7841753" y="6263206"/>
            <a:ext cx="1886609" cy="460375"/>
          </a:xfrm>
          <a:prstGeom prst="rect">
            <a:avLst/>
          </a:prstGeom>
          <a:noFill/>
          <a:ln>
            <a:noFill/>
          </a:ln>
        </p:spPr>
      </p:pic>
      <p:pic>
        <p:nvPicPr>
          <p:cNvPr id="227" name="Google Shape;227;p2"/>
          <p:cNvPicPr preferRelativeResize="0"/>
          <p:nvPr/>
        </p:nvPicPr>
        <p:blipFill rotWithShape="1">
          <a:blip r:embed="rId5">
            <a:alphaModFix/>
          </a:blip>
          <a:srcRect/>
          <a:stretch/>
        </p:blipFill>
        <p:spPr>
          <a:xfrm>
            <a:off x="9863789" y="6031568"/>
            <a:ext cx="2290692" cy="902970"/>
          </a:xfrm>
          <a:prstGeom prst="rect">
            <a:avLst/>
          </a:prstGeom>
          <a:noFill/>
          <a:ln>
            <a:noFill/>
          </a:ln>
        </p:spPr>
      </p:pic>
      <p:pic>
        <p:nvPicPr>
          <p:cNvPr id="228" name="Google Shape;228;p2"/>
          <p:cNvPicPr preferRelativeResize="0"/>
          <p:nvPr/>
        </p:nvPicPr>
        <p:blipFill rotWithShape="1">
          <a:blip r:embed="rId6">
            <a:alphaModFix/>
          </a:blip>
          <a:srcRect l="4419" t="6459" r="-65" b="12380"/>
          <a:stretch/>
        </p:blipFill>
        <p:spPr>
          <a:xfrm>
            <a:off x="-70033" y="0"/>
            <a:ext cx="12291461" cy="6858000"/>
          </a:xfrm>
          <a:prstGeom prst="rect">
            <a:avLst/>
          </a:prstGeom>
          <a:noFill/>
          <a:ln>
            <a:noFill/>
          </a:ln>
        </p:spPr>
      </p:pic>
      <p:sp>
        <p:nvSpPr>
          <p:cNvPr id="230" name="Google Shape;230;p2"/>
          <p:cNvSpPr txBox="1"/>
          <p:nvPr/>
        </p:nvSpPr>
        <p:spPr>
          <a:xfrm>
            <a:off x="7190071" y="2165399"/>
            <a:ext cx="4887407" cy="1056915"/>
          </a:xfrm>
          <a:prstGeom prst="roundRect">
            <a:avLst>
              <a:gd name="adj" fmla="val 13226"/>
            </a:avLst>
          </a:prstGeom>
          <a:solidFill>
            <a:srgbClr val="01B7B2">
              <a:alpha val="60000"/>
            </a:srgbClr>
          </a:solidFill>
          <a:ln w="28575">
            <a:solidFill>
              <a:schemeClr val="bg1"/>
            </a:solid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50" b="0" i="0" u="none" strike="noStrike" kern="0" cap="none" spc="0" normalizeH="0" baseline="0" noProof="0" dirty="0">
                <a:ln>
                  <a:noFill/>
                </a:ln>
                <a:solidFill>
                  <a:srgbClr val="FFFFFF"/>
                </a:solidFill>
                <a:effectLst/>
                <a:uLnTx/>
                <a:uFillTx/>
                <a:latin typeface="Calibri" panose="020F0502020204030204" pitchFamily="34" charset="0"/>
                <a:ea typeface="Avenir"/>
                <a:cs typeface="Calibri" panose="020F0502020204030204" pitchFamily="34" charset="0"/>
                <a:sym typeface="Avenir"/>
              </a:rPr>
              <a:t>UNC Water and Health 2024</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50" b="0" i="0" u="none" strike="noStrike" kern="0" cap="none" spc="0" normalizeH="0" baseline="0" noProof="0" dirty="0">
                <a:ln>
                  <a:noFill/>
                </a:ln>
                <a:solidFill>
                  <a:srgbClr val="FFFFFF"/>
                </a:solidFill>
                <a:effectLst/>
                <a:uLnTx/>
                <a:uFillTx/>
                <a:latin typeface="Calibri" panose="020F0502020204030204" pitchFamily="34" charset="0"/>
                <a:ea typeface="Avenir"/>
                <a:cs typeface="Calibri" panose="020F0502020204030204" pitchFamily="34" charset="0"/>
                <a:sym typeface="Avenir"/>
              </a:rPr>
              <a:t>WHO/UNICEF Joint Monitoring Programme (JMP)</a:t>
            </a:r>
            <a:endParaRPr kumimoji="0" sz="175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50" b="0" i="0" u="none" strike="noStrike" kern="0" cap="none" spc="0" normalizeH="0" baseline="0" noProof="0" dirty="0">
                <a:ln>
                  <a:noFill/>
                </a:ln>
                <a:solidFill>
                  <a:srgbClr val="FFFFFF"/>
                </a:solidFill>
                <a:effectLst/>
                <a:uLnTx/>
                <a:uFillTx/>
                <a:latin typeface="Calibri" panose="020F0502020204030204" pitchFamily="34" charset="0"/>
                <a:ea typeface="Avenir"/>
                <a:cs typeface="Calibri" panose="020F0502020204030204" pitchFamily="34" charset="0"/>
                <a:sym typeface="Avenir"/>
              </a:rPr>
              <a:t>www.washdata.org</a:t>
            </a:r>
            <a:endParaRPr kumimoji="0" sz="175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31" name="Google Shape;231;p2"/>
          <p:cNvSpPr/>
          <p:nvPr/>
        </p:nvSpPr>
        <p:spPr>
          <a:xfrm>
            <a:off x="7190071" y="597369"/>
            <a:ext cx="4887407" cy="1362030"/>
          </a:xfrm>
          <a:prstGeom prst="roundRect">
            <a:avLst/>
          </a:prstGeom>
          <a:solidFill>
            <a:srgbClr val="4C4D61">
              <a:alpha val="50196"/>
            </a:srgbClr>
          </a:solidFill>
          <a:ln w="28575">
            <a:solidFill>
              <a:schemeClr val="bg1"/>
            </a:solid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0" i="0" u="none" strike="noStrike" kern="0" cap="none" spc="0" normalizeH="0" baseline="0" noProof="0" dirty="0">
                <a:ln>
                  <a:noFill/>
                </a:ln>
                <a:solidFill>
                  <a:srgbClr val="FFFFFF"/>
                </a:solidFill>
                <a:effectLst/>
                <a:uLnTx/>
                <a:uFillTx/>
                <a:latin typeface="Calibri" panose="020F0502020204030204" pitchFamily="34" charset="0"/>
                <a:ea typeface="Avenir"/>
                <a:cs typeface="Calibri" panose="020F0502020204030204" pitchFamily="34" charset="0"/>
                <a:sym typeface="Avenir"/>
              </a:rPr>
              <a:t>Global progress update on WASH in schools</a:t>
            </a:r>
            <a:endParaRPr kumimoji="0" lang="en-US" sz="37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3" name="Picture 2">
            <a:extLst>
              <a:ext uri="{FF2B5EF4-FFF2-40B4-BE49-F238E27FC236}">
                <a16:creationId xmlns:a16="http://schemas.microsoft.com/office/drawing/2014/main" id="{0D40C393-7635-B6E9-0128-62A7ACA12219}"/>
              </a:ext>
            </a:extLst>
          </p:cNvPr>
          <p:cNvPicPr>
            <a:picLocks noChangeAspect="1"/>
          </p:cNvPicPr>
          <p:nvPr/>
        </p:nvPicPr>
        <p:blipFill>
          <a:blip r:embed="rId3"/>
          <a:stretch>
            <a:fillRect/>
          </a:stretch>
        </p:blipFill>
        <p:spPr>
          <a:xfrm>
            <a:off x="516637" y="1000401"/>
            <a:ext cx="9876191" cy="5705856"/>
          </a:xfrm>
          <a:prstGeom prst="rect">
            <a:avLst/>
          </a:prstGeom>
        </p:spPr>
      </p:pic>
      <p:sp>
        <p:nvSpPr>
          <p:cNvPr id="489" name="Google Shape;489;p22"/>
          <p:cNvSpPr txBox="1"/>
          <p:nvPr/>
        </p:nvSpPr>
        <p:spPr>
          <a:xfrm>
            <a:off x="285135" y="261471"/>
            <a:ext cx="1162173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dk1"/>
                </a:solidFill>
                <a:latin typeface="Calibri" panose="020F0502020204030204" pitchFamily="34" charset="0"/>
                <a:ea typeface="Avenir"/>
                <a:cs typeface="Calibri" panose="020F0502020204030204" pitchFamily="34" charset="0"/>
                <a:sym typeface="Avenir"/>
              </a:rPr>
              <a:t>TRENDS IN BASIC WASH IN SCHOOLS (%), 2015 </a:t>
            </a:r>
            <a:r>
              <a:rPr lang="en-US" sz="3000" b="1" dirty="0">
                <a:solidFill>
                  <a:schemeClr val="dk1"/>
                </a:solidFill>
                <a:latin typeface="Calibri" panose="020F0502020204030204" pitchFamily="34" charset="0"/>
                <a:ea typeface="Avenir"/>
                <a:cs typeface="Calibri" panose="020F0502020204030204" pitchFamily="34" charset="0"/>
                <a:sym typeface="Wingdings" panose="05000000000000000000" pitchFamily="2" charset="2"/>
              </a:rPr>
              <a:t> </a:t>
            </a:r>
            <a:r>
              <a:rPr lang="en-US" sz="3000" b="1" dirty="0">
                <a:solidFill>
                  <a:schemeClr val="dk1"/>
                </a:solidFill>
                <a:latin typeface="Calibri" panose="020F0502020204030204" pitchFamily="34" charset="0"/>
                <a:ea typeface="Avenir"/>
                <a:cs typeface="Calibri" panose="020F0502020204030204" pitchFamily="34" charset="0"/>
                <a:sym typeface="Avenir"/>
              </a:rPr>
              <a:t>2023 </a:t>
            </a:r>
            <a:r>
              <a:rPr lang="en-US" sz="3000" b="1" dirty="0">
                <a:solidFill>
                  <a:schemeClr val="dk1"/>
                </a:solidFill>
                <a:latin typeface="Calibri" panose="020F0502020204030204" pitchFamily="34" charset="0"/>
                <a:ea typeface="Avenir"/>
                <a:cs typeface="Calibri" panose="020F0502020204030204" pitchFamily="34" charset="0"/>
                <a:sym typeface="Wingdings" panose="05000000000000000000" pitchFamily="2" charset="2"/>
              </a:rPr>
              <a:t> </a:t>
            </a:r>
            <a:r>
              <a:rPr lang="en-US" sz="3000" b="1" dirty="0">
                <a:solidFill>
                  <a:schemeClr val="dk1"/>
                </a:solidFill>
                <a:latin typeface="Calibri" panose="020F0502020204030204" pitchFamily="34" charset="0"/>
                <a:ea typeface="Avenir"/>
                <a:cs typeface="Calibri" panose="020F0502020204030204" pitchFamily="34" charset="0"/>
                <a:sym typeface="Avenir"/>
              </a:rPr>
              <a:t>2030</a:t>
            </a:r>
            <a:endParaRPr sz="3000" b="1" dirty="0">
              <a:solidFill>
                <a:schemeClr val="dk1"/>
              </a:solidFill>
              <a:latin typeface="Calibri" panose="020F0502020204030204" pitchFamily="34" charset="0"/>
              <a:ea typeface="Avenir"/>
              <a:cs typeface="Calibri" panose="020F0502020204030204" pitchFamily="34" charset="0"/>
              <a:sym typeface="Avenir"/>
            </a:endParaRPr>
          </a:p>
        </p:txBody>
      </p:sp>
      <p:sp>
        <p:nvSpPr>
          <p:cNvPr id="490" name="Google Shape;490;p22"/>
          <p:cNvSpPr/>
          <p:nvPr/>
        </p:nvSpPr>
        <p:spPr>
          <a:xfrm>
            <a:off x="8827008" y="3160956"/>
            <a:ext cx="3364992" cy="193895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n-US" sz="2000" dirty="0">
                <a:solidFill>
                  <a:schemeClr val="tx1"/>
                </a:solidFill>
                <a:latin typeface="Calibri" panose="020F0502020204030204" pitchFamily="34" charset="0"/>
                <a:ea typeface="Avenir"/>
                <a:cs typeface="Calibri" panose="020F0502020204030204" pitchFamily="34" charset="0"/>
                <a:sym typeface="Avenir"/>
              </a:rPr>
              <a:t>We are not on track to meet the SDGs…</a:t>
            </a:r>
            <a:endParaRPr sz="1100"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1200"/>
              </a:spcAft>
              <a:buNone/>
            </a:pPr>
            <a:r>
              <a:rPr lang="en-US" sz="2000" dirty="0">
                <a:solidFill>
                  <a:schemeClr val="tx1"/>
                </a:solidFill>
                <a:latin typeface="Calibri" panose="020F0502020204030204" pitchFamily="34" charset="0"/>
                <a:ea typeface="Avenir"/>
                <a:cs typeface="Calibri" panose="020F0502020204030204" pitchFamily="34" charset="0"/>
                <a:sym typeface="Avenir"/>
              </a:rPr>
              <a:t>We need to increase rates of progress </a:t>
            </a:r>
            <a:r>
              <a:rPr lang="en-US" sz="2000" b="1" dirty="0">
                <a:solidFill>
                  <a:schemeClr val="tx1"/>
                </a:solidFill>
                <a:latin typeface="Calibri" panose="020F0502020204030204" pitchFamily="34" charset="0"/>
                <a:ea typeface="Avenir"/>
                <a:cs typeface="Calibri" panose="020F0502020204030204" pitchFamily="34" charset="0"/>
                <a:sym typeface="Avenir"/>
              </a:rPr>
              <a:t>2- to 4-fold </a:t>
            </a:r>
            <a:r>
              <a:rPr lang="en-US" sz="2000" dirty="0">
                <a:solidFill>
                  <a:schemeClr val="tx1"/>
                </a:solidFill>
                <a:latin typeface="Calibri" panose="020F0502020204030204" pitchFamily="34" charset="0"/>
                <a:ea typeface="Avenir"/>
                <a:cs typeface="Calibri" panose="020F0502020204030204" pitchFamily="34" charset="0"/>
                <a:sym typeface="Avenir"/>
              </a:rPr>
              <a:t>to reach global targets by 2030!</a:t>
            </a:r>
            <a:endParaRPr sz="11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7"/>
          <p:cNvSpPr txBox="1">
            <a:spLocks noGrp="1"/>
          </p:cNvSpPr>
          <p:nvPr>
            <p:ph type="title"/>
          </p:nvPr>
        </p:nvSpPr>
        <p:spPr>
          <a:xfrm>
            <a:off x="270163" y="260556"/>
            <a:ext cx="11662757" cy="844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venir"/>
              <a:buNone/>
            </a:pPr>
            <a:r>
              <a:rPr lang="en-US" sz="3200" dirty="0">
                <a:latin typeface="Calibri" panose="020F0502020204030204" pitchFamily="34" charset="0"/>
                <a:cs typeface="Calibri" panose="020F0502020204030204" pitchFamily="34" charset="0"/>
              </a:rPr>
              <a:t>PROGRESS ON BASIC DRINKING WATER IN SCHOOLS (2023)</a:t>
            </a:r>
            <a:endParaRPr sz="3200" i="1" dirty="0">
              <a:latin typeface="Calibri" panose="020F0502020204030204" pitchFamily="34" charset="0"/>
              <a:cs typeface="Calibri" panose="020F0502020204030204" pitchFamily="34" charset="0"/>
            </a:endParaRPr>
          </a:p>
        </p:txBody>
      </p:sp>
      <p:sp>
        <p:nvSpPr>
          <p:cNvPr id="6" name="Google Shape;490;p22">
            <a:extLst>
              <a:ext uri="{FF2B5EF4-FFF2-40B4-BE49-F238E27FC236}">
                <a16:creationId xmlns:a16="http://schemas.microsoft.com/office/drawing/2014/main" id="{85140856-FB19-CA10-5C9B-A4BC901EA10B}"/>
              </a:ext>
            </a:extLst>
          </p:cNvPr>
          <p:cNvSpPr/>
          <p:nvPr/>
        </p:nvSpPr>
        <p:spPr>
          <a:xfrm>
            <a:off x="7093098" y="1228176"/>
            <a:ext cx="4828738" cy="3816389"/>
          </a:xfrm>
          <a:prstGeom prst="rect">
            <a:avLst/>
          </a:prstGeom>
          <a:solidFill>
            <a:schemeClr val="lt1"/>
          </a:solidFill>
          <a:ln>
            <a:noFill/>
          </a:ln>
        </p:spPr>
        <p:txBody>
          <a:bodyPr spcFirstLastPara="1" wrap="square" lIns="91425" tIns="45700" rIns="91425" bIns="45700" anchor="t" anchorCtr="0">
            <a:spAutoFit/>
          </a:bodyPr>
          <a:lstStyle/>
          <a:p>
            <a:pPr marR="0" lvl="0" algn="l" rtl="0">
              <a:spcBef>
                <a:spcPts val="0"/>
              </a:spcBef>
            </a:pPr>
            <a:r>
              <a:rPr lang="en-US" sz="2200" b="1" dirty="0">
                <a:solidFill>
                  <a:schemeClr val="tx1"/>
                </a:solidFill>
                <a:latin typeface="Calibri" panose="020F0502020204030204" pitchFamily="34" charset="0"/>
                <a:ea typeface="Avenir"/>
                <a:cs typeface="Calibri" panose="020F0502020204030204" pitchFamily="34" charset="0"/>
                <a:sym typeface="Avenir"/>
              </a:rPr>
              <a:t>19 of 53 countries </a:t>
            </a:r>
            <a:r>
              <a:rPr lang="en-US" sz="2200" dirty="0">
                <a:solidFill>
                  <a:schemeClr val="tx1"/>
                </a:solidFill>
                <a:latin typeface="Calibri" panose="020F0502020204030204" pitchFamily="34" charset="0"/>
                <a:ea typeface="Avenir"/>
                <a:cs typeface="Calibri" panose="020F0502020204030204" pitchFamily="34" charset="0"/>
                <a:sym typeface="Avenir"/>
              </a:rPr>
              <a:t>with trend data are on track</a:t>
            </a:r>
          </a:p>
          <a:p>
            <a:pPr marR="0" lvl="0" algn="l" rtl="0">
              <a:spcBef>
                <a:spcPts val="0"/>
              </a:spcBef>
            </a:pPr>
            <a:endParaRPr lang="en-US" sz="2200" dirty="0">
              <a:solidFill>
                <a:schemeClr val="tx1"/>
              </a:solidFill>
              <a:latin typeface="Calibri" panose="020F0502020204030204" pitchFamily="34" charset="0"/>
              <a:ea typeface="Avenir"/>
              <a:cs typeface="Calibri" panose="020F0502020204030204" pitchFamily="34" charset="0"/>
              <a:sym typeface="Avenir"/>
            </a:endParaRPr>
          </a:p>
          <a:p>
            <a:pPr algn="l"/>
            <a:r>
              <a:rPr lang="en-US" sz="2200" b="1" dirty="0">
                <a:solidFill>
                  <a:schemeClr val="tx1"/>
                </a:solidFill>
                <a:latin typeface="Calibri" panose="020F0502020204030204" pitchFamily="34" charset="0"/>
                <a:ea typeface="Avenir"/>
                <a:cs typeface="Calibri" panose="020F0502020204030204" pitchFamily="34" charset="0"/>
                <a:sym typeface="Avenir"/>
              </a:rPr>
              <a:t>Rapid progress is possible! </a:t>
            </a:r>
          </a:p>
          <a:p>
            <a:pPr algn="l"/>
            <a:r>
              <a:rPr lang="en-US" sz="2200" i="1" dirty="0">
                <a:solidFill>
                  <a:schemeClr val="tx1"/>
                </a:solidFill>
                <a:latin typeface="Calibri" panose="020F0502020204030204" pitchFamily="34" charset="0"/>
                <a:ea typeface="Avenir"/>
                <a:cs typeface="Calibri" panose="020F0502020204030204" pitchFamily="34" charset="0"/>
                <a:sym typeface="Avenir"/>
              </a:rPr>
              <a:t>E.g. </a:t>
            </a:r>
            <a:r>
              <a:rPr lang="en-US" sz="2200" b="0" i="1" u="none" strike="noStrike" baseline="0" dirty="0">
                <a:solidFill>
                  <a:schemeClr val="tx1"/>
                </a:solidFill>
                <a:latin typeface="Calibri" panose="020F0502020204030204" pitchFamily="34" charset="0"/>
                <a:cs typeface="Calibri" panose="020F0502020204030204" pitchFamily="34" charset="0"/>
              </a:rPr>
              <a:t>India, Panama, Serbia, Syria, Togo increased coverage by &gt;5 % pts/ </a:t>
            </a:r>
            <a:r>
              <a:rPr lang="en-US" sz="2200" b="0" i="1" u="none" strike="noStrike" baseline="0" dirty="0" err="1">
                <a:solidFill>
                  <a:schemeClr val="tx1"/>
                </a:solidFill>
                <a:latin typeface="Calibri" panose="020F0502020204030204" pitchFamily="34" charset="0"/>
                <a:cs typeface="Calibri" panose="020F0502020204030204" pitchFamily="34" charset="0"/>
              </a:rPr>
              <a:t>yr</a:t>
            </a:r>
            <a:endParaRPr lang="en-US" sz="2200" b="0" i="1" u="none" strike="noStrike" baseline="0" dirty="0">
              <a:solidFill>
                <a:schemeClr val="tx1"/>
              </a:solidFill>
              <a:latin typeface="Calibri" panose="020F0502020204030204" pitchFamily="34" charset="0"/>
              <a:cs typeface="Calibri" panose="020F0502020204030204" pitchFamily="34" charset="0"/>
            </a:endParaRPr>
          </a:p>
          <a:p>
            <a:pPr algn="l"/>
            <a:endParaRPr lang="en-US" sz="2200" dirty="0">
              <a:solidFill>
                <a:schemeClr val="tx1"/>
              </a:solidFill>
              <a:latin typeface="Calibri" panose="020F0502020204030204" pitchFamily="34" charset="0"/>
              <a:cs typeface="Calibri" panose="020F0502020204030204" pitchFamily="34" charset="0"/>
            </a:endParaRPr>
          </a:p>
          <a:p>
            <a:pPr algn="l"/>
            <a:r>
              <a:rPr lang="en-US" sz="2200" b="1" dirty="0">
                <a:solidFill>
                  <a:schemeClr val="tx1"/>
                </a:solidFill>
                <a:latin typeface="Calibri" panose="020F0502020204030204" pitchFamily="34" charset="0"/>
                <a:cs typeface="Calibri" panose="020F0502020204030204" pitchFamily="34" charset="0"/>
              </a:rPr>
              <a:t>Some countries are close!</a:t>
            </a:r>
          </a:p>
          <a:p>
            <a:pPr algn="l"/>
            <a:r>
              <a:rPr lang="en-US" sz="2200" i="1" dirty="0">
                <a:solidFill>
                  <a:schemeClr val="tx1"/>
                </a:solidFill>
                <a:latin typeface="Calibri" panose="020F0502020204030204" pitchFamily="34" charset="0"/>
                <a:cs typeface="Calibri" panose="020F0502020204030204" pitchFamily="34" charset="0"/>
              </a:rPr>
              <a:t>E.g. </a:t>
            </a:r>
            <a:r>
              <a:rPr lang="en-US" sz="2200" b="1" i="1" dirty="0">
                <a:solidFill>
                  <a:schemeClr val="tx1"/>
                </a:solidFill>
                <a:latin typeface="Calibri" panose="020F0502020204030204" pitchFamily="34" charset="0"/>
                <a:cs typeface="Calibri" panose="020F0502020204030204" pitchFamily="34" charset="0"/>
              </a:rPr>
              <a:t>Benin </a:t>
            </a:r>
            <a:r>
              <a:rPr lang="en-US" sz="2200" i="1" dirty="0">
                <a:solidFill>
                  <a:schemeClr val="tx1"/>
                </a:solidFill>
                <a:latin typeface="Calibri" panose="020F0502020204030204" pitchFamily="34" charset="0"/>
                <a:cs typeface="Calibri" panose="020F0502020204030204" pitchFamily="34" charset="0"/>
              </a:rPr>
              <a:t>(LMIC) has increased 3-fold from 35% in 2015 to 66% in 2023, on track to reach 93% by 2030.</a:t>
            </a:r>
          </a:p>
        </p:txBody>
      </p:sp>
      <p:pic>
        <p:nvPicPr>
          <p:cNvPr id="7" name="Picture 6">
            <a:extLst>
              <a:ext uri="{FF2B5EF4-FFF2-40B4-BE49-F238E27FC236}">
                <a16:creationId xmlns:a16="http://schemas.microsoft.com/office/drawing/2014/main" id="{F8DD5237-11C4-9A67-2670-22FD59D7633E}"/>
              </a:ext>
            </a:extLst>
          </p:cNvPr>
          <p:cNvPicPr>
            <a:picLocks noChangeAspect="1"/>
          </p:cNvPicPr>
          <p:nvPr/>
        </p:nvPicPr>
        <p:blipFill rotWithShape="1">
          <a:blip r:embed="rId3"/>
          <a:srcRect t="25401"/>
          <a:stretch/>
        </p:blipFill>
        <p:spPr>
          <a:xfrm>
            <a:off x="270164" y="997621"/>
            <a:ext cx="6736118" cy="5696662"/>
          </a:xfrm>
          <a:prstGeom prst="rect">
            <a:avLst/>
          </a:prstGeom>
        </p:spPr>
      </p:pic>
      <p:sp>
        <p:nvSpPr>
          <p:cNvPr id="2" name="TextBox 1">
            <a:extLst>
              <a:ext uri="{FF2B5EF4-FFF2-40B4-BE49-F238E27FC236}">
                <a16:creationId xmlns:a16="http://schemas.microsoft.com/office/drawing/2014/main" id="{DD6972B5-CDBA-195A-2764-927FFCC0556B}"/>
              </a:ext>
            </a:extLst>
          </p:cNvPr>
          <p:cNvSpPr txBox="1"/>
          <p:nvPr/>
        </p:nvSpPr>
        <p:spPr>
          <a:xfrm>
            <a:off x="4792381" y="2712377"/>
            <a:ext cx="873304" cy="307777"/>
          </a:xfrm>
          <a:prstGeom prst="rect">
            <a:avLst/>
          </a:prstGeom>
          <a:noFill/>
        </p:spPr>
        <p:txBody>
          <a:bodyPr wrap="square" rtlCol="0">
            <a:spAutoFit/>
          </a:bodyPr>
          <a:lstStyle/>
          <a:p>
            <a:r>
              <a:rPr lang="en-US" b="1" dirty="0">
                <a:solidFill>
                  <a:schemeClr val="tx1">
                    <a:lumMod val="75000"/>
                    <a:lumOff val="25000"/>
                  </a:schemeClr>
                </a:solidFill>
              </a:rPr>
              <a:t>Benin</a:t>
            </a:r>
          </a:p>
        </p:txBody>
      </p:sp>
    </p:spTree>
    <p:extLst>
      <p:ext uri="{BB962C8B-B14F-4D97-AF65-F5344CB8AC3E}">
        <p14:creationId xmlns:p14="http://schemas.microsoft.com/office/powerpoint/2010/main" val="174530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326967" y="294244"/>
            <a:ext cx="11083637" cy="6252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venir"/>
              <a:buNone/>
            </a:pPr>
            <a:r>
              <a:rPr lang="en-US" sz="3200" dirty="0">
                <a:latin typeface="Calibri" panose="020F0502020204030204" pitchFamily="34" charset="0"/>
                <a:cs typeface="Calibri" panose="020F0502020204030204" pitchFamily="34" charset="0"/>
              </a:rPr>
              <a:t>PROGRESS ON BASIC SANITATION IN SCHOOLS (2023)</a:t>
            </a:r>
            <a:endParaRPr sz="3200" i="1" dirty="0">
              <a:latin typeface="Calibri" panose="020F0502020204030204" pitchFamily="34" charset="0"/>
              <a:cs typeface="Calibri" panose="020F0502020204030204" pitchFamily="34" charset="0"/>
            </a:endParaRPr>
          </a:p>
        </p:txBody>
      </p:sp>
      <p:sp>
        <p:nvSpPr>
          <p:cNvPr id="6" name="Google Shape;490;p22">
            <a:extLst>
              <a:ext uri="{FF2B5EF4-FFF2-40B4-BE49-F238E27FC236}">
                <a16:creationId xmlns:a16="http://schemas.microsoft.com/office/drawing/2014/main" id="{EB3F1430-6BD1-33E5-CA3A-E177579934B5}"/>
              </a:ext>
            </a:extLst>
          </p:cNvPr>
          <p:cNvSpPr/>
          <p:nvPr/>
        </p:nvSpPr>
        <p:spPr>
          <a:xfrm>
            <a:off x="7241154" y="1090247"/>
            <a:ext cx="4761985" cy="3600945"/>
          </a:xfrm>
          <a:prstGeom prst="rect">
            <a:avLst/>
          </a:prstGeom>
          <a:solidFill>
            <a:schemeClr val="lt1"/>
          </a:solidFill>
          <a:ln>
            <a:noFill/>
          </a:ln>
        </p:spPr>
        <p:txBody>
          <a:bodyPr spcFirstLastPara="1" wrap="square" lIns="91425" tIns="45700" rIns="91425" bIns="45700" anchor="t" anchorCtr="0">
            <a:spAutoFit/>
          </a:bodyPr>
          <a:lstStyle/>
          <a:p>
            <a:pPr marR="0" lvl="0" algn="l" rtl="0">
              <a:spcBef>
                <a:spcPts val="0"/>
              </a:spcBef>
              <a:spcAft>
                <a:spcPts val="1200"/>
              </a:spcAft>
            </a:pPr>
            <a:r>
              <a:rPr lang="en-US" sz="2200" b="1" dirty="0">
                <a:latin typeface="Calibri" panose="020F0502020204030204" pitchFamily="34" charset="0"/>
                <a:cs typeface="Calibri" panose="020F0502020204030204" pitchFamily="34" charset="0"/>
                <a:sym typeface="Avenir"/>
              </a:rPr>
              <a:t>24 of 51 countries </a:t>
            </a:r>
            <a:r>
              <a:rPr lang="en-US" sz="2200" dirty="0">
                <a:latin typeface="Calibri" panose="020F0502020204030204" pitchFamily="34" charset="0"/>
                <a:cs typeface="Calibri" panose="020F0502020204030204" pitchFamily="34" charset="0"/>
                <a:sym typeface="Avenir"/>
              </a:rPr>
              <a:t>with trend data are on track</a:t>
            </a:r>
          </a:p>
          <a:p>
            <a:pPr marR="0" lvl="0" algn="l" rtl="0">
              <a:spcBef>
                <a:spcPts val="0"/>
              </a:spcBef>
              <a:spcAft>
                <a:spcPts val="1200"/>
              </a:spcAft>
            </a:pPr>
            <a:endParaRPr lang="en-US" sz="2200" dirty="0">
              <a:latin typeface="Calibri" panose="020F0502020204030204" pitchFamily="34" charset="0"/>
              <a:cs typeface="Calibri" panose="020F0502020204030204" pitchFamily="34" charset="0"/>
              <a:sym typeface="Avenir"/>
            </a:endParaRPr>
          </a:p>
          <a:p>
            <a:pPr algn="l"/>
            <a:r>
              <a:rPr lang="en-US" sz="2200" b="1" dirty="0">
                <a:latin typeface="Calibri" panose="020F0502020204030204" pitchFamily="34" charset="0"/>
                <a:cs typeface="Calibri" panose="020F0502020204030204" pitchFamily="34" charset="0"/>
              </a:rPr>
              <a:t>5 countries with progress over 5 % pts/</a:t>
            </a:r>
            <a:r>
              <a:rPr lang="en-US" sz="2200" b="1" dirty="0" err="1">
                <a:latin typeface="Calibri" panose="020F0502020204030204" pitchFamily="34" charset="0"/>
                <a:cs typeface="Calibri" panose="020F0502020204030204" pitchFamily="34" charset="0"/>
              </a:rPr>
              <a:t>yr</a:t>
            </a:r>
            <a:r>
              <a:rPr lang="en-US" sz="2200" dirty="0">
                <a:latin typeface="Calibri" panose="020F0502020204030204" pitchFamily="34" charset="0"/>
                <a:cs typeface="Calibri" panose="020F0502020204030204" pitchFamily="34" charset="0"/>
              </a:rPr>
              <a:t>: Croatia, Indonesia, Philippines, Syrian Arab Republic, and Senegal</a:t>
            </a:r>
          </a:p>
          <a:p>
            <a:pPr algn="l"/>
            <a:endParaRPr lang="en-US" sz="2200" dirty="0">
              <a:latin typeface="Calibri" panose="020F0502020204030204" pitchFamily="34" charset="0"/>
              <a:cs typeface="Calibri" panose="020F0502020204030204" pitchFamily="34" charset="0"/>
              <a:sym typeface="Avenir"/>
            </a:endParaRPr>
          </a:p>
          <a:p>
            <a:pPr>
              <a:spcAft>
                <a:spcPts val="1200"/>
              </a:spcAft>
            </a:pPr>
            <a:r>
              <a:rPr lang="en-US" sz="2200" dirty="0">
                <a:latin typeface="Calibri" panose="020F0502020204030204" pitchFamily="34" charset="0"/>
                <a:cs typeface="Calibri" panose="020F0502020204030204" pitchFamily="34" charset="0"/>
              </a:rPr>
              <a:t>Syria is the only LIC on track for universal coverage</a:t>
            </a:r>
          </a:p>
        </p:txBody>
      </p:sp>
      <p:pic>
        <p:nvPicPr>
          <p:cNvPr id="7" name="Picture 6">
            <a:extLst>
              <a:ext uri="{FF2B5EF4-FFF2-40B4-BE49-F238E27FC236}">
                <a16:creationId xmlns:a16="http://schemas.microsoft.com/office/drawing/2014/main" id="{706BA9DC-9F24-DB08-1796-7B7ADE1F7447}"/>
              </a:ext>
            </a:extLst>
          </p:cNvPr>
          <p:cNvPicPr>
            <a:picLocks noChangeAspect="1"/>
          </p:cNvPicPr>
          <p:nvPr/>
        </p:nvPicPr>
        <p:blipFill rotWithShape="1">
          <a:blip r:embed="rId3"/>
          <a:srcRect t="20747"/>
          <a:stretch/>
        </p:blipFill>
        <p:spPr>
          <a:xfrm>
            <a:off x="188861" y="919482"/>
            <a:ext cx="6795599" cy="5772798"/>
          </a:xfrm>
          <a:prstGeom prst="rect">
            <a:avLst/>
          </a:prstGeom>
        </p:spPr>
      </p:pic>
      <p:sp>
        <p:nvSpPr>
          <p:cNvPr id="2" name="TextBox 1">
            <a:extLst>
              <a:ext uri="{FF2B5EF4-FFF2-40B4-BE49-F238E27FC236}">
                <a16:creationId xmlns:a16="http://schemas.microsoft.com/office/drawing/2014/main" id="{D12C1496-7457-0A8F-7EA7-D6F1FC5C978B}"/>
              </a:ext>
            </a:extLst>
          </p:cNvPr>
          <p:cNvSpPr txBox="1"/>
          <p:nvPr/>
        </p:nvSpPr>
        <p:spPr>
          <a:xfrm>
            <a:off x="5868785" y="2349500"/>
            <a:ext cx="1191352" cy="323165"/>
          </a:xfrm>
          <a:prstGeom prst="rect">
            <a:avLst/>
          </a:prstGeom>
          <a:noFill/>
        </p:spPr>
        <p:txBody>
          <a:bodyPr wrap="none" rtlCol="0">
            <a:spAutoFit/>
          </a:bodyPr>
          <a:lstStyle/>
          <a:p>
            <a:r>
              <a:rPr lang="en-US" sz="1500" dirty="0">
                <a:latin typeface="Grotesque" panose="020B0504020202020204" pitchFamily="34" charset="0"/>
                <a:cs typeface="Calibri" panose="020F0502020204030204" pitchFamily="34" charset="0"/>
              </a:rPr>
              <a:t>Philippines</a:t>
            </a:r>
            <a:endParaRPr lang="en-US" sz="1500" dirty="0">
              <a:latin typeface="Grotesque" panose="020B0504020202020204" pitchFamily="34" charset="0"/>
            </a:endParaRPr>
          </a:p>
        </p:txBody>
      </p:sp>
      <p:sp>
        <p:nvSpPr>
          <p:cNvPr id="3" name="TextBox 2">
            <a:extLst>
              <a:ext uri="{FF2B5EF4-FFF2-40B4-BE49-F238E27FC236}">
                <a16:creationId xmlns:a16="http://schemas.microsoft.com/office/drawing/2014/main" id="{F7237119-EF09-637B-6258-51EE6E080FBC}"/>
              </a:ext>
            </a:extLst>
          </p:cNvPr>
          <p:cNvSpPr txBox="1"/>
          <p:nvPr/>
        </p:nvSpPr>
        <p:spPr>
          <a:xfrm>
            <a:off x="3900285" y="2195611"/>
            <a:ext cx="1063112" cy="323165"/>
          </a:xfrm>
          <a:prstGeom prst="rect">
            <a:avLst/>
          </a:prstGeom>
          <a:noFill/>
        </p:spPr>
        <p:txBody>
          <a:bodyPr wrap="none" rtlCol="0">
            <a:spAutoFit/>
          </a:bodyPr>
          <a:lstStyle/>
          <a:p>
            <a:r>
              <a:rPr lang="en-US" sz="1500" dirty="0">
                <a:latin typeface="Grotesque" panose="020F0502020204030204" pitchFamily="34" charset="0"/>
                <a:cs typeface="Calibri" panose="020F0502020204030204" pitchFamily="34" charset="0"/>
              </a:rPr>
              <a:t>Indonesia</a:t>
            </a:r>
            <a:endParaRPr lang="en-US" sz="1500" dirty="0">
              <a:latin typeface="Grotesque" panose="020F0502020204030204" pitchFamily="34" charset="0"/>
            </a:endParaRPr>
          </a:p>
        </p:txBody>
      </p:sp>
      <p:sp>
        <p:nvSpPr>
          <p:cNvPr id="5" name="TextBox 4">
            <a:extLst>
              <a:ext uri="{FF2B5EF4-FFF2-40B4-BE49-F238E27FC236}">
                <a16:creationId xmlns:a16="http://schemas.microsoft.com/office/drawing/2014/main" id="{B8A7263C-64CF-7578-17EC-A3AF7DCA7967}"/>
              </a:ext>
            </a:extLst>
          </p:cNvPr>
          <p:cNvSpPr txBox="1"/>
          <p:nvPr/>
        </p:nvSpPr>
        <p:spPr>
          <a:xfrm>
            <a:off x="6472476" y="1802452"/>
            <a:ext cx="1020524" cy="323165"/>
          </a:xfrm>
          <a:prstGeom prst="rect">
            <a:avLst/>
          </a:prstGeom>
          <a:noFill/>
        </p:spPr>
        <p:txBody>
          <a:bodyPr wrap="square">
            <a:spAutoFit/>
          </a:bodyPr>
          <a:lstStyle/>
          <a:p>
            <a:r>
              <a:rPr lang="en-US" sz="1500" dirty="0">
                <a:latin typeface="Grotesque" panose="020B0504020202020204" pitchFamily="34" charset="0"/>
                <a:cs typeface="Calibri" panose="020F0502020204030204" pitchFamily="34" charset="0"/>
              </a:rPr>
              <a:t>Croatia</a:t>
            </a:r>
            <a:endParaRPr lang="en-US" sz="1500" dirty="0">
              <a:latin typeface="Grotesque" panose="020B0504020202020204" pitchFamily="34" charset="0"/>
            </a:endParaRPr>
          </a:p>
        </p:txBody>
      </p:sp>
    </p:spTree>
    <p:extLst>
      <p:ext uri="{BB962C8B-B14F-4D97-AF65-F5344CB8AC3E}">
        <p14:creationId xmlns:p14="http://schemas.microsoft.com/office/powerpoint/2010/main" val="37518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1"/>
          <p:cNvSpPr txBox="1">
            <a:spLocks noGrp="1"/>
          </p:cNvSpPr>
          <p:nvPr>
            <p:ph type="title"/>
          </p:nvPr>
        </p:nvSpPr>
        <p:spPr>
          <a:xfrm>
            <a:off x="202213" y="250755"/>
            <a:ext cx="11151587" cy="792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venir"/>
              <a:buNone/>
            </a:pPr>
            <a:r>
              <a:rPr lang="en-US" sz="3200" dirty="0">
                <a:latin typeface="Calibri" panose="020F0502020204030204" pitchFamily="34" charset="0"/>
                <a:cs typeface="Calibri" panose="020F0502020204030204" pitchFamily="34" charset="0"/>
              </a:rPr>
              <a:t>PROGRESS ON BASIC HYGIENE IN SCHOOLS (2023)</a:t>
            </a:r>
            <a:endParaRPr sz="3200" i="1" dirty="0">
              <a:latin typeface="Calibri" panose="020F0502020204030204" pitchFamily="34" charset="0"/>
              <a:cs typeface="Calibri" panose="020F0502020204030204" pitchFamily="34" charset="0"/>
            </a:endParaRPr>
          </a:p>
        </p:txBody>
      </p:sp>
      <p:sp>
        <p:nvSpPr>
          <p:cNvPr id="6" name="Google Shape;490;p22">
            <a:extLst>
              <a:ext uri="{FF2B5EF4-FFF2-40B4-BE49-F238E27FC236}">
                <a16:creationId xmlns:a16="http://schemas.microsoft.com/office/drawing/2014/main" id="{E9581A6F-C697-81F9-AF00-A9F762BB22E6}"/>
              </a:ext>
            </a:extLst>
          </p:cNvPr>
          <p:cNvSpPr/>
          <p:nvPr/>
        </p:nvSpPr>
        <p:spPr>
          <a:xfrm>
            <a:off x="7152363" y="1493094"/>
            <a:ext cx="5039637" cy="3477835"/>
          </a:xfrm>
          <a:prstGeom prst="rect">
            <a:avLst/>
          </a:prstGeom>
          <a:solidFill>
            <a:schemeClr val="lt1"/>
          </a:solidFill>
          <a:ln>
            <a:noFill/>
          </a:ln>
        </p:spPr>
        <p:txBody>
          <a:bodyPr spcFirstLastPara="1" wrap="square" lIns="91425" tIns="45700" rIns="91425" bIns="45700" anchor="t" anchorCtr="0">
            <a:spAutoFit/>
          </a:bodyPr>
          <a:lstStyle/>
          <a:p>
            <a:pPr marR="0" lvl="0" algn="l" rtl="0">
              <a:spcBef>
                <a:spcPts val="0"/>
              </a:spcBef>
            </a:pPr>
            <a:r>
              <a:rPr lang="en-US" sz="2200" dirty="0">
                <a:solidFill>
                  <a:schemeClr val="tx1"/>
                </a:solidFill>
                <a:latin typeface="Calibri" panose="020F0502020204030204" pitchFamily="34" charset="0"/>
                <a:ea typeface="Avenir"/>
                <a:cs typeface="Calibri" panose="020F0502020204030204" pitchFamily="34" charset="0"/>
                <a:sym typeface="Avenir"/>
              </a:rPr>
              <a:t>13 of 38 countries with trend data are on track</a:t>
            </a:r>
          </a:p>
          <a:p>
            <a:pPr marR="0" lvl="0" algn="l" rtl="0">
              <a:spcBef>
                <a:spcPts val="0"/>
              </a:spcBef>
            </a:pPr>
            <a:endParaRPr lang="en-US" sz="2200" dirty="0">
              <a:solidFill>
                <a:schemeClr val="tx1"/>
              </a:solidFill>
              <a:latin typeface="Calibri" panose="020F0502020204030204" pitchFamily="34" charset="0"/>
              <a:ea typeface="Avenir"/>
              <a:cs typeface="Calibri" panose="020F0502020204030204" pitchFamily="34" charset="0"/>
              <a:sym typeface="Avenir"/>
            </a:endParaRPr>
          </a:p>
          <a:p>
            <a:pPr algn="l"/>
            <a:r>
              <a:rPr lang="en-US" sz="2200" b="0" i="0" u="none" strike="noStrike" baseline="0" dirty="0">
                <a:solidFill>
                  <a:schemeClr val="tx1"/>
                </a:solidFill>
                <a:latin typeface="Calibri" panose="020F0502020204030204" pitchFamily="34" charset="0"/>
                <a:cs typeface="Calibri" panose="020F0502020204030204" pitchFamily="34" charset="0"/>
              </a:rPr>
              <a:t>Croatia, Bangladesh, Cambodia, Niger, Zambia achieved increases of &gt;5 % pts/</a:t>
            </a:r>
            <a:r>
              <a:rPr lang="en-US" sz="2200" b="0" i="0" u="none" strike="noStrike" baseline="0" dirty="0" err="1">
                <a:solidFill>
                  <a:schemeClr val="tx1"/>
                </a:solidFill>
                <a:latin typeface="Calibri" panose="020F0502020204030204" pitchFamily="34" charset="0"/>
                <a:cs typeface="Calibri" panose="020F0502020204030204" pitchFamily="34" charset="0"/>
              </a:rPr>
              <a:t>yr</a:t>
            </a:r>
            <a:endParaRPr lang="en-US" sz="2200" b="0" i="0" u="none" strike="noStrike" baseline="0" dirty="0">
              <a:solidFill>
                <a:schemeClr val="tx1"/>
              </a:solidFill>
              <a:latin typeface="Calibri" panose="020F0502020204030204" pitchFamily="34" charset="0"/>
              <a:cs typeface="Calibri" panose="020F0502020204030204" pitchFamily="34" charset="0"/>
            </a:endParaRPr>
          </a:p>
          <a:p>
            <a:pPr algn="l"/>
            <a:endParaRPr lang="en-US" sz="2200" b="0" i="0" u="none" strike="noStrike" baseline="0" dirty="0">
              <a:solidFill>
                <a:schemeClr val="tx1"/>
              </a:solidFill>
              <a:latin typeface="Calibri" panose="020F0502020204030204" pitchFamily="34" charset="0"/>
              <a:cs typeface="Calibri" panose="020F0502020204030204" pitchFamily="34" charset="0"/>
            </a:endParaRPr>
          </a:p>
          <a:p>
            <a:pPr algn="l"/>
            <a:r>
              <a:rPr lang="en-US" sz="2200" b="1" dirty="0">
                <a:solidFill>
                  <a:schemeClr val="tx1"/>
                </a:solidFill>
                <a:latin typeface="Calibri" panose="020F0502020204030204" pitchFamily="34" charset="0"/>
                <a:cs typeface="Calibri" panose="020F0502020204030204" pitchFamily="34" charset="0"/>
              </a:rPr>
              <a:t>Ethiopia </a:t>
            </a:r>
            <a:r>
              <a:rPr lang="en-US" sz="2200" dirty="0">
                <a:solidFill>
                  <a:schemeClr val="tx1"/>
                </a:solidFill>
                <a:latin typeface="Calibri" panose="020F0502020204030204" pitchFamily="34" charset="0"/>
                <a:cs typeface="Calibri" panose="020F0502020204030204" pitchFamily="34" charset="0"/>
              </a:rPr>
              <a:t>has made impressive strides with nearly 4 % pts/</a:t>
            </a:r>
            <a:r>
              <a:rPr lang="en-US" sz="2200" dirty="0" err="1">
                <a:solidFill>
                  <a:schemeClr val="tx1"/>
                </a:solidFill>
                <a:latin typeface="Calibri" panose="020F0502020204030204" pitchFamily="34" charset="0"/>
                <a:cs typeface="Calibri" panose="020F0502020204030204" pitchFamily="34" charset="0"/>
              </a:rPr>
              <a:t>yr</a:t>
            </a:r>
            <a:r>
              <a:rPr lang="en-US" sz="2200" dirty="0">
                <a:solidFill>
                  <a:schemeClr val="tx1"/>
                </a:solidFill>
                <a:latin typeface="Calibri" panose="020F0502020204030204" pitchFamily="34" charset="0"/>
                <a:cs typeface="Calibri" panose="020F0502020204030204" pitchFamily="34" charset="0"/>
              </a:rPr>
              <a:t> improving from &lt;1% in 2015 to over 30% in 2023 but faster progress is needed.</a:t>
            </a:r>
          </a:p>
        </p:txBody>
      </p:sp>
      <p:pic>
        <p:nvPicPr>
          <p:cNvPr id="7" name="Picture 6">
            <a:extLst>
              <a:ext uri="{FF2B5EF4-FFF2-40B4-BE49-F238E27FC236}">
                <a16:creationId xmlns:a16="http://schemas.microsoft.com/office/drawing/2014/main" id="{19B1B516-F8C4-1730-654A-0553D647EECA}"/>
              </a:ext>
            </a:extLst>
          </p:cNvPr>
          <p:cNvPicPr>
            <a:picLocks noChangeAspect="1"/>
          </p:cNvPicPr>
          <p:nvPr/>
        </p:nvPicPr>
        <p:blipFill rotWithShape="1">
          <a:blip r:embed="rId3"/>
          <a:srcRect t="21159"/>
          <a:stretch/>
        </p:blipFill>
        <p:spPr>
          <a:xfrm>
            <a:off x="202212" y="906089"/>
            <a:ext cx="6754573" cy="5813209"/>
          </a:xfrm>
          <a:prstGeom prst="rect">
            <a:avLst/>
          </a:prstGeom>
        </p:spPr>
      </p:pic>
      <p:sp>
        <p:nvSpPr>
          <p:cNvPr id="2" name="TextBox 1">
            <a:extLst>
              <a:ext uri="{FF2B5EF4-FFF2-40B4-BE49-F238E27FC236}">
                <a16:creationId xmlns:a16="http://schemas.microsoft.com/office/drawing/2014/main" id="{FDBF83A8-8CF6-92FD-AA18-3A8776AD8C80}"/>
              </a:ext>
            </a:extLst>
          </p:cNvPr>
          <p:cNvSpPr txBox="1"/>
          <p:nvPr/>
        </p:nvSpPr>
        <p:spPr>
          <a:xfrm>
            <a:off x="1565329" y="2603889"/>
            <a:ext cx="969699" cy="307777"/>
          </a:xfrm>
          <a:prstGeom prst="rect">
            <a:avLst/>
          </a:prstGeom>
          <a:noFill/>
        </p:spPr>
        <p:txBody>
          <a:bodyPr wrap="square" rtlCol="0">
            <a:spAutoFit/>
          </a:bodyPr>
          <a:lstStyle/>
          <a:p>
            <a:r>
              <a:rPr lang="en-US" b="1" dirty="0">
                <a:solidFill>
                  <a:schemeClr val="tx1">
                    <a:lumMod val="75000"/>
                    <a:lumOff val="25000"/>
                  </a:schemeClr>
                </a:solidFill>
              </a:rPr>
              <a:t>Ethiopia</a:t>
            </a:r>
          </a:p>
        </p:txBody>
      </p:sp>
    </p:spTree>
    <p:extLst>
      <p:ext uri="{BB962C8B-B14F-4D97-AF65-F5344CB8AC3E}">
        <p14:creationId xmlns:p14="http://schemas.microsoft.com/office/powerpoint/2010/main" val="259013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5" name="Picture 4">
            <a:extLst>
              <a:ext uri="{FF2B5EF4-FFF2-40B4-BE49-F238E27FC236}">
                <a16:creationId xmlns:a16="http://schemas.microsoft.com/office/drawing/2014/main" id="{C1A3A1D8-4EF0-F71C-8624-794BFF603994}"/>
              </a:ext>
            </a:extLst>
          </p:cNvPr>
          <p:cNvPicPr>
            <a:picLocks noChangeAspect="1"/>
          </p:cNvPicPr>
          <p:nvPr/>
        </p:nvPicPr>
        <p:blipFill>
          <a:blip r:embed="rId3"/>
          <a:stretch>
            <a:fillRect/>
          </a:stretch>
        </p:blipFill>
        <p:spPr>
          <a:xfrm>
            <a:off x="4760126" y="1471267"/>
            <a:ext cx="1645920" cy="1645920"/>
          </a:xfrm>
          <a:prstGeom prst="rect">
            <a:avLst/>
          </a:prstGeom>
        </p:spPr>
      </p:pic>
      <p:pic>
        <p:nvPicPr>
          <p:cNvPr id="3" name="Picture 2">
            <a:extLst>
              <a:ext uri="{FF2B5EF4-FFF2-40B4-BE49-F238E27FC236}">
                <a16:creationId xmlns:a16="http://schemas.microsoft.com/office/drawing/2014/main" id="{EC4778AC-2DAD-433F-2D5E-C12B693E4732}"/>
              </a:ext>
            </a:extLst>
          </p:cNvPr>
          <p:cNvPicPr>
            <a:picLocks noChangeAspect="1"/>
          </p:cNvPicPr>
          <p:nvPr/>
        </p:nvPicPr>
        <p:blipFill>
          <a:blip r:embed="rId4"/>
          <a:stretch>
            <a:fillRect/>
          </a:stretch>
        </p:blipFill>
        <p:spPr>
          <a:xfrm>
            <a:off x="10521776" y="1469940"/>
            <a:ext cx="1647247" cy="1647247"/>
          </a:xfrm>
          <a:prstGeom prst="rect">
            <a:avLst/>
          </a:prstGeom>
        </p:spPr>
      </p:pic>
      <p:grpSp>
        <p:nvGrpSpPr>
          <p:cNvPr id="327" name="Google Shape;327;p8"/>
          <p:cNvGrpSpPr/>
          <p:nvPr/>
        </p:nvGrpSpPr>
        <p:grpSpPr>
          <a:xfrm>
            <a:off x="205704" y="1595336"/>
            <a:ext cx="4591923" cy="4774294"/>
            <a:chOff x="-1193329" y="88207"/>
            <a:chExt cx="6935723" cy="6858000"/>
          </a:xfrm>
        </p:grpSpPr>
        <p:pic>
          <p:nvPicPr>
            <p:cNvPr id="328" name="Google Shape;328;p8"/>
            <p:cNvPicPr preferRelativeResize="0"/>
            <p:nvPr/>
          </p:nvPicPr>
          <p:blipFill rotWithShape="1">
            <a:blip r:embed="rId5">
              <a:alphaModFix/>
            </a:blip>
            <a:srcRect r="70971"/>
            <a:stretch/>
          </p:blipFill>
          <p:spPr>
            <a:xfrm>
              <a:off x="-1193329" y="88207"/>
              <a:ext cx="3179191" cy="6858000"/>
            </a:xfrm>
            <a:prstGeom prst="rect">
              <a:avLst/>
            </a:prstGeom>
            <a:noFill/>
            <a:ln>
              <a:noFill/>
            </a:ln>
          </p:spPr>
        </p:pic>
        <p:pic>
          <p:nvPicPr>
            <p:cNvPr id="329" name="Google Shape;329;p8"/>
            <p:cNvPicPr preferRelativeResize="0"/>
            <p:nvPr/>
          </p:nvPicPr>
          <p:blipFill rotWithShape="1">
            <a:blip r:embed="rId5">
              <a:alphaModFix/>
            </a:blip>
            <a:srcRect l="65698"/>
            <a:stretch/>
          </p:blipFill>
          <p:spPr>
            <a:xfrm>
              <a:off x="1985862" y="88207"/>
              <a:ext cx="3756532" cy="6858000"/>
            </a:xfrm>
            <a:prstGeom prst="rect">
              <a:avLst/>
            </a:prstGeom>
            <a:noFill/>
            <a:ln>
              <a:noFill/>
            </a:ln>
          </p:spPr>
        </p:pic>
      </p:grpSp>
      <p:sp>
        <p:nvSpPr>
          <p:cNvPr id="330" name="Google Shape;330;p8"/>
          <p:cNvSpPr txBox="1">
            <a:spLocks noGrp="1"/>
          </p:cNvSpPr>
          <p:nvPr>
            <p:ph type="title"/>
          </p:nvPr>
        </p:nvSpPr>
        <p:spPr>
          <a:xfrm>
            <a:off x="314324" y="345514"/>
            <a:ext cx="11320145" cy="9558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venir"/>
              <a:buNone/>
            </a:pPr>
            <a:r>
              <a:rPr lang="en-US" sz="2400" dirty="0">
                <a:latin typeface="Calibri" panose="020F0502020204030204" pitchFamily="34" charset="0"/>
                <a:cs typeface="Calibri" panose="020F0502020204030204" pitchFamily="34" charset="0"/>
              </a:rPr>
              <a:t>See the national estimates and data used for generating them in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JMP WinS Country Files </a:t>
            </a:r>
            <a:r>
              <a:rPr lang="en-US" sz="2400" i="1" dirty="0">
                <a:latin typeface="Calibri" panose="020F0502020204030204" pitchFamily="34" charset="0"/>
                <a:cs typeface="Calibri" panose="020F0502020204030204" pitchFamily="34" charset="0"/>
              </a:rPr>
              <a:t>(in multiple languages)</a:t>
            </a:r>
            <a:r>
              <a:rPr lang="en-US" sz="2400" dirty="0">
                <a:latin typeface="Calibri" panose="020F0502020204030204" pitchFamily="34" charset="0"/>
                <a:cs typeface="Calibri" panose="020F0502020204030204" pitchFamily="34" charset="0"/>
              </a:rPr>
              <a:t>:</a:t>
            </a:r>
            <a:br>
              <a:rPr lang="en-US" sz="2400" dirty="0">
                <a:latin typeface="Calibri" panose="020F0502020204030204" pitchFamily="34" charset="0"/>
                <a:cs typeface="Calibri" panose="020F0502020204030204" pitchFamily="34" charset="0"/>
              </a:rPr>
            </a:br>
            <a:r>
              <a:rPr lang="en-US" sz="2400" u="sng" dirty="0">
                <a:solidFill>
                  <a:schemeClr val="dk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washdata.org/data/downloads</a:t>
            </a:r>
            <a:br>
              <a:rPr lang="en-US" sz="2400" u="sng" dirty="0">
                <a:solidFill>
                  <a:schemeClr val="dk2"/>
                </a:solidFill>
                <a:latin typeface="Calibri" panose="020F0502020204030204" pitchFamily="34" charset="0"/>
                <a:cs typeface="Calibri" panose="020F0502020204030204" pitchFamily="34" charset="0"/>
              </a:rPr>
            </a:br>
            <a:r>
              <a:rPr lang="en-US" sz="2400" u="sng" dirty="0">
                <a:solidFill>
                  <a:srgbClr val="D84280"/>
                </a:solidFill>
                <a:latin typeface="Calibri" panose="020F0502020204030204" pitchFamily="34" charset="0"/>
                <a:cs typeface="Calibri" panose="020F0502020204030204" pitchFamily="34" charset="0"/>
              </a:rPr>
              <a:t>washdata.org/reports/statistical-snapshots-jmp-2024-progress-update-wash-schools</a:t>
            </a:r>
            <a:endParaRPr sz="2400" i="1" dirty="0">
              <a:solidFill>
                <a:srgbClr val="D84280"/>
              </a:solidFill>
              <a:latin typeface="Calibri" panose="020F0502020204030204" pitchFamily="34" charset="0"/>
              <a:cs typeface="Calibri" panose="020F0502020204030204" pitchFamily="34" charset="0"/>
            </a:endParaRPr>
          </a:p>
        </p:txBody>
      </p:sp>
      <p:pic>
        <p:nvPicPr>
          <p:cNvPr id="337" name="Google Shape;337;p8"/>
          <p:cNvPicPr preferRelativeResize="0"/>
          <p:nvPr/>
        </p:nvPicPr>
        <p:blipFill rotWithShape="1">
          <a:blip r:embed="rId7">
            <a:alphaModFix/>
          </a:blip>
          <a:srcRect t="-1" r="65063" b="30383"/>
          <a:stretch/>
        </p:blipFill>
        <p:spPr>
          <a:xfrm>
            <a:off x="0" y="1825967"/>
            <a:ext cx="2666044" cy="4774294"/>
          </a:xfrm>
          <a:prstGeom prst="rect">
            <a:avLst/>
          </a:prstGeom>
          <a:noFill/>
          <a:ln>
            <a:noFill/>
          </a:ln>
        </p:spPr>
      </p:pic>
      <p:pic>
        <p:nvPicPr>
          <p:cNvPr id="338" name="Google Shape;338;p8"/>
          <p:cNvPicPr preferRelativeResize="0"/>
          <p:nvPr/>
        </p:nvPicPr>
        <p:blipFill rotWithShape="1">
          <a:blip r:embed="rId8">
            <a:alphaModFix/>
          </a:blip>
          <a:srcRect b="28822"/>
          <a:stretch/>
        </p:blipFill>
        <p:spPr>
          <a:xfrm>
            <a:off x="2661058" y="1782244"/>
            <a:ext cx="2097741" cy="4881402"/>
          </a:xfrm>
          <a:prstGeom prst="rect">
            <a:avLst/>
          </a:prstGeom>
          <a:noFill/>
          <a:ln>
            <a:noFill/>
          </a:ln>
        </p:spPr>
      </p:pic>
      <p:sp>
        <p:nvSpPr>
          <p:cNvPr id="339" name="Google Shape;339;p8"/>
          <p:cNvSpPr/>
          <p:nvPr/>
        </p:nvSpPr>
        <p:spPr>
          <a:xfrm>
            <a:off x="3341077" y="1689339"/>
            <a:ext cx="748082" cy="5051537"/>
          </a:xfrm>
          <a:prstGeom prst="roundRect">
            <a:avLst>
              <a:gd name="adj" fmla="val 16667"/>
            </a:avLst>
          </a:prstGeom>
          <a:noFill/>
          <a:ln w="76200" cap="flat" cmpd="sng">
            <a:solidFill>
              <a:srgbClr val="2A5BD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6" name="Picture 2" descr="JMP 2024 WASH in schools regional snapshots">
            <a:extLst>
              <a:ext uri="{FF2B5EF4-FFF2-40B4-BE49-F238E27FC236}">
                <a16:creationId xmlns:a16="http://schemas.microsoft.com/office/drawing/2014/main" id="{A3D6614C-44CA-5542-F3A5-E2B77AFC7A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4874" y="1633021"/>
            <a:ext cx="4076902" cy="5030625"/>
          </a:xfrm>
          <a:prstGeom prst="rect">
            <a:avLst/>
          </a:prstGeom>
          <a:noFill/>
          <a:ln>
            <a:solidFill>
              <a:srgbClr val="D8428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514"/>
        <p:cNvGrpSpPr/>
        <p:nvPr/>
      </p:nvGrpSpPr>
      <p:grpSpPr>
        <a:xfrm>
          <a:off x="0" y="0"/>
          <a:ext cx="0" cy="0"/>
          <a:chOff x="0" y="0"/>
          <a:chExt cx="0" cy="0"/>
        </a:xfrm>
      </p:grpSpPr>
      <p:sp>
        <p:nvSpPr>
          <p:cNvPr id="515" name="Google Shape;515;p24"/>
          <p:cNvSpPr txBox="1">
            <a:spLocks noGrp="1"/>
          </p:cNvSpPr>
          <p:nvPr>
            <p:ph type="title"/>
          </p:nvPr>
        </p:nvSpPr>
        <p:spPr>
          <a:xfrm>
            <a:off x="838200" y="365125"/>
            <a:ext cx="10515600" cy="7778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Avenir"/>
              <a:buNone/>
            </a:pPr>
            <a:r>
              <a:rPr lang="en-US" sz="3200" b="1" dirty="0">
                <a:latin typeface="Calibri" panose="020F0502020204030204" pitchFamily="34" charset="0"/>
                <a:cs typeface="Calibri" panose="020F0502020204030204" pitchFamily="34" charset="0"/>
              </a:rPr>
              <a:t>JMP SERVICE LADDERS FOR WASH IN SCHOOLS</a:t>
            </a:r>
            <a:endParaRPr dirty="0">
              <a:latin typeface="Calibri" panose="020F0502020204030204" pitchFamily="34" charset="0"/>
              <a:cs typeface="Calibri" panose="020F0502020204030204" pitchFamily="34" charset="0"/>
            </a:endParaRPr>
          </a:p>
        </p:txBody>
      </p:sp>
      <p:graphicFrame>
        <p:nvGraphicFramePr>
          <p:cNvPr id="516" name="Google Shape;516;p24"/>
          <p:cNvGraphicFramePr/>
          <p:nvPr>
            <p:extLst>
              <p:ext uri="{D42A27DB-BD31-4B8C-83A1-F6EECF244321}">
                <p14:modId xmlns:p14="http://schemas.microsoft.com/office/powerpoint/2010/main" val="1327294255"/>
              </p:ext>
            </p:extLst>
          </p:nvPr>
        </p:nvGraphicFramePr>
        <p:xfrm>
          <a:off x="828670" y="1266825"/>
          <a:ext cx="10514350" cy="4922720"/>
        </p:xfrm>
        <a:graphic>
          <a:graphicData uri="http://schemas.openxmlformats.org/drawingml/2006/table">
            <a:tbl>
              <a:tblPr>
                <a:noFill/>
                <a:tableStyleId>{61C7CE47-CD9C-41AB-8E8A-FCE2AEADA474}</a:tableStyleId>
              </a:tblPr>
              <a:tblGrid>
                <a:gridCol w="3378000">
                  <a:extLst>
                    <a:ext uri="{9D8B030D-6E8A-4147-A177-3AD203B41FA5}">
                      <a16:colId xmlns:a16="http://schemas.microsoft.com/office/drawing/2014/main" val="20000"/>
                    </a:ext>
                  </a:extLst>
                </a:gridCol>
                <a:gridCol w="190175">
                  <a:extLst>
                    <a:ext uri="{9D8B030D-6E8A-4147-A177-3AD203B41FA5}">
                      <a16:colId xmlns:a16="http://schemas.microsoft.com/office/drawing/2014/main" val="20001"/>
                    </a:ext>
                  </a:extLst>
                </a:gridCol>
                <a:gridCol w="3378000">
                  <a:extLst>
                    <a:ext uri="{9D8B030D-6E8A-4147-A177-3AD203B41FA5}">
                      <a16:colId xmlns:a16="http://schemas.microsoft.com/office/drawing/2014/main" val="20002"/>
                    </a:ext>
                  </a:extLst>
                </a:gridCol>
                <a:gridCol w="190175">
                  <a:extLst>
                    <a:ext uri="{9D8B030D-6E8A-4147-A177-3AD203B41FA5}">
                      <a16:colId xmlns:a16="http://schemas.microsoft.com/office/drawing/2014/main" val="20003"/>
                    </a:ext>
                  </a:extLst>
                </a:gridCol>
                <a:gridCol w="3378000">
                  <a:extLst>
                    <a:ext uri="{9D8B030D-6E8A-4147-A177-3AD203B41FA5}">
                      <a16:colId xmlns:a16="http://schemas.microsoft.com/office/drawing/2014/main" val="20004"/>
                    </a:ext>
                  </a:extLst>
                </a:gridCol>
              </a:tblGrid>
              <a:tr h="368075">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DRINKING WATER</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D4D0C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 </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SANITATION</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D4D0C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 </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HYGIENE</a:t>
                      </a:r>
                      <a:endParaRPr sz="1200" i="1" u="none" strike="noStrike" cap="none">
                        <a:solidFill>
                          <a:schemeClr val="dk1"/>
                        </a:solidFill>
                        <a:latin typeface="Calibri"/>
                        <a:ea typeface="Calibri"/>
                        <a:cs typeface="Calibri"/>
                        <a:sym typeface="Calibri"/>
                      </a:endParaRPr>
                    </a:p>
                  </a:txBody>
                  <a:tcPr marL="67550" marR="675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D4D0CF"/>
                    </a:solidFill>
                  </a:tcPr>
                </a:tc>
                <a:extLst>
                  <a:ext uri="{0D108BD9-81ED-4DB2-BD59-A6C34878D82A}">
                    <a16:rowId xmlns:a16="http://schemas.microsoft.com/office/drawing/2014/main" val="10000"/>
                  </a:ext>
                </a:extLst>
              </a:tr>
              <a:tr h="1264225">
                <a:tc>
                  <a:txBody>
                    <a:bodyPr/>
                    <a:lstStyle/>
                    <a:p>
                      <a:pPr marL="0" marR="0" lvl="0" indent="0" algn="l" rtl="0">
                        <a:spcBef>
                          <a:spcPts val="0"/>
                        </a:spcBef>
                        <a:spcAft>
                          <a:spcPts val="0"/>
                        </a:spcAft>
                        <a:buNone/>
                      </a:pPr>
                      <a:r>
                        <a:rPr lang="en-US" sz="1700" b="1" i="0" u="none" strike="noStrike" cap="none" dirty="0">
                          <a:solidFill>
                            <a:srgbClr val="595959"/>
                          </a:solidFill>
                          <a:latin typeface="Calibri"/>
                          <a:ea typeface="Calibri"/>
                          <a:cs typeface="Calibri"/>
                          <a:sym typeface="Calibri"/>
                        </a:rPr>
                        <a:t>Advanced service</a:t>
                      </a:r>
                      <a:r>
                        <a:rPr lang="en-US" sz="1700" i="0" u="none" strike="noStrike" cap="none" dirty="0">
                          <a:solidFill>
                            <a:srgbClr val="595959"/>
                          </a:solidFill>
                          <a:latin typeface="Calibri"/>
                          <a:ea typeface="Calibri"/>
                          <a:cs typeface="Calibri"/>
                          <a:sym typeface="Calibri"/>
                        </a:rPr>
                        <a:t>: Additional criteria may include quality, quantity, continuity, and accessibility to all users</a:t>
                      </a:r>
                      <a:endParaRPr sz="1700" i="1" u="none" strike="noStrike" cap="none" dirty="0">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i="0" u="none" strike="noStrike" cap="none">
                          <a:solidFill>
                            <a:srgbClr val="595959"/>
                          </a:solidFill>
                          <a:latin typeface="Calibri"/>
                          <a:ea typeface="Calibri"/>
                          <a:cs typeface="Calibri"/>
                          <a:sym typeface="Calibri"/>
                        </a:rPr>
                        <a:t> </a:t>
                      </a:r>
                      <a:endParaRPr sz="17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u="none" strike="noStrike" cap="none">
                          <a:solidFill>
                            <a:srgbClr val="595959"/>
                          </a:solidFill>
                          <a:latin typeface="Calibri"/>
                          <a:ea typeface="Calibri"/>
                          <a:cs typeface="Calibri"/>
                          <a:sym typeface="Calibri"/>
                        </a:rPr>
                        <a:t>Advanced service</a:t>
                      </a:r>
                      <a:r>
                        <a:rPr lang="en-US" sz="1700" u="none" strike="noStrike" cap="none">
                          <a:solidFill>
                            <a:srgbClr val="595959"/>
                          </a:solidFill>
                          <a:latin typeface="Calibri"/>
                          <a:ea typeface="Calibri"/>
                          <a:cs typeface="Calibri"/>
                          <a:sym typeface="Calibri"/>
                        </a:rPr>
                        <a:t>: Additional criteria may include student per toilet ratios, menstrual hygiene facilities, cleanliness, accessibility to all users, and excreta management systems</a:t>
                      </a:r>
                      <a:endParaRPr sz="1700"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i="0" u="none" strike="noStrike" cap="none">
                          <a:solidFill>
                            <a:srgbClr val="595959"/>
                          </a:solidFill>
                          <a:latin typeface="Calibri"/>
                          <a:ea typeface="Calibri"/>
                          <a:cs typeface="Calibri"/>
                          <a:sym typeface="Calibri"/>
                        </a:rPr>
                        <a:t> </a:t>
                      </a:r>
                      <a:endParaRPr sz="17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0" u="none" strike="noStrike" cap="none">
                          <a:solidFill>
                            <a:srgbClr val="595959"/>
                          </a:solidFill>
                          <a:latin typeface="Calibri"/>
                          <a:ea typeface="Calibri"/>
                          <a:cs typeface="Calibri"/>
                          <a:sym typeface="Calibri"/>
                        </a:rPr>
                        <a:t>Advanced service</a:t>
                      </a:r>
                      <a:r>
                        <a:rPr lang="en-US" sz="1700" i="0" u="none" strike="noStrike" cap="none">
                          <a:solidFill>
                            <a:srgbClr val="595959"/>
                          </a:solidFill>
                          <a:latin typeface="Calibri"/>
                          <a:ea typeface="Calibri"/>
                          <a:cs typeface="Calibri"/>
                          <a:sym typeface="Calibri"/>
                        </a:rPr>
                        <a:t>: Additional criteria may include hygiene education, group handwashing, menstrual hygiene materials, and accessibility to all users</a:t>
                      </a:r>
                      <a:endParaRPr sz="1700" i="1" u="none" strike="noStrike" cap="none">
                        <a:solidFill>
                          <a:srgbClr val="595959"/>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11400">
                <a:tc>
                  <a:txBody>
                    <a:bodyPr/>
                    <a:lstStyle/>
                    <a:p>
                      <a:pPr marL="0" marR="0" lvl="0" indent="0" algn="l" rtl="0">
                        <a:spcBef>
                          <a:spcPts val="0"/>
                        </a:spcBef>
                        <a:spcAft>
                          <a:spcPts val="0"/>
                        </a:spcAft>
                        <a:buNone/>
                      </a:pPr>
                      <a:r>
                        <a:rPr lang="en-US" sz="1700" b="1" i="0" u="none" strike="noStrike" cap="none">
                          <a:solidFill>
                            <a:srgbClr val="FFFFFF"/>
                          </a:solidFill>
                          <a:latin typeface="Calibri"/>
                          <a:ea typeface="Calibri"/>
                          <a:cs typeface="Calibri"/>
                          <a:sym typeface="Calibri"/>
                        </a:rPr>
                        <a:t>Basic service:</a:t>
                      </a:r>
                      <a:r>
                        <a:rPr lang="en-US" sz="1700" i="0" u="none" strike="noStrike" cap="none">
                          <a:solidFill>
                            <a:srgbClr val="FFFFFF"/>
                          </a:solidFill>
                          <a:latin typeface="Calibri"/>
                          <a:ea typeface="Calibri"/>
                          <a:cs typeface="Calibri"/>
                          <a:sym typeface="Calibri"/>
                        </a:rPr>
                        <a:t> Drinking water from an improved source and water is available at the school at the time of the survey</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40B4E7"/>
                    </a:solidFill>
                  </a:tcPr>
                </a:tc>
                <a:tc>
                  <a:txBody>
                    <a:bodyPr/>
                    <a:lstStyle/>
                    <a:p>
                      <a:pPr marL="0" marR="0" lvl="0" indent="0" algn="l" rtl="0">
                        <a:spcBef>
                          <a:spcPts val="0"/>
                        </a:spcBef>
                        <a:spcAft>
                          <a:spcPts val="0"/>
                        </a:spcAft>
                        <a:buNone/>
                      </a:pPr>
                      <a:r>
                        <a:rPr lang="en-US" sz="1700" i="0" u="none" strike="noStrike" cap="none">
                          <a:solidFill>
                            <a:srgbClr val="FFFFFF"/>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u="none" strike="noStrike" cap="none">
                          <a:solidFill>
                            <a:srgbClr val="FFFFFF"/>
                          </a:solidFill>
                          <a:latin typeface="Calibri"/>
                          <a:ea typeface="Calibri"/>
                          <a:cs typeface="Calibri"/>
                          <a:sym typeface="Calibri"/>
                        </a:rPr>
                        <a:t>Basic service:</a:t>
                      </a:r>
                      <a:r>
                        <a:rPr lang="en-US" sz="1700" u="none" strike="noStrike" cap="none">
                          <a:solidFill>
                            <a:srgbClr val="FFFFFF"/>
                          </a:solidFill>
                          <a:latin typeface="Calibri"/>
                          <a:ea typeface="Calibri"/>
                          <a:cs typeface="Calibri"/>
                          <a:sym typeface="Calibri"/>
                        </a:rPr>
                        <a:t> Improved sanitation facilities at the school that are single-sex and usable (available, functional and private) at the time of the survey</a:t>
                      </a:r>
                      <a:endParaRPr sz="1700" u="none" strike="noStrike" cap="none">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67BC6B"/>
                    </a:solidFill>
                  </a:tcPr>
                </a:tc>
                <a:tc>
                  <a:txBody>
                    <a:bodyPr/>
                    <a:lstStyle/>
                    <a:p>
                      <a:pPr marL="0" marR="0" lvl="0" indent="0" algn="l" rtl="0">
                        <a:spcBef>
                          <a:spcPts val="0"/>
                        </a:spcBef>
                        <a:spcAft>
                          <a:spcPts val="0"/>
                        </a:spcAft>
                        <a:buNone/>
                      </a:pPr>
                      <a:r>
                        <a:rPr lang="en-US" sz="1700" i="0" u="none" strike="noStrike" cap="none">
                          <a:solidFill>
                            <a:srgbClr val="FFFFFF"/>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0" u="none" strike="noStrike" cap="none">
                          <a:solidFill>
                            <a:srgbClr val="FFFFFF"/>
                          </a:solidFill>
                          <a:latin typeface="Calibri"/>
                          <a:ea typeface="Calibri"/>
                          <a:cs typeface="Calibri"/>
                          <a:sym typeface="Calibri"/>
                        </a:rPr>
                        <a:t>Basic service:</a:t>
                      </a:r>
                      <a:r>
                        <a:rPr lang="en-US" sz="1700" i="0" u="none" strike="noStrike" cap="none">
                          <a:solidFill>
                            <a:srgbClr val="FFFFFF"/>
                          </a:solidFill>
                          <a:latin typeface="Calibri"/>
                          <a:ea typeface="Calibri"/>
                          <a:cs typeface="Calibri"/>
                          <a:sym typeface="Calibri"/>
                        </a:rPr>
                        <a:t> Handwashing facilities with water and soap available at the school  at the time of the survey</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853A95"/>
                    </a:solidFill>
                  </a:tcPr>
                </a:tc>
                <a:extLst>
                  <a:ext uri="{0D108BD9-81ED-4DB2-BD59-A6C34878D82A}">
                    <a16:rowId xmlns:a16="http://schemas.microsoft.com/office/drawing/2014/main" val="10002"/>
                  </a:ext>
                </a:extLst>
              </a:tr>
              <a:tr h="1011400">
                <a:tc>
                  <a:txBody>
                    <a:bodyPr/>
                    <a:lstStyle/>
                    <a:p>
                      <a:pPr marL="0" marR="0" lvl="0" indent="0" algn="l" rtl="0">
                        <a:spcBef>
                          <a:spcPts val="0"/>
                        </a:spcBef>
                        <a:spcAft>
                          <a:spcPts val="0"/>
                        </a:spcAft>
                        <a:buNone/>
                      </a:pPr>
                      <a:r>
                        <a:rPr lang="en-US" sz="1700" b="1" u="none" strike="noStrike" cap="none">
                          <a:solidFill>
                            <a:schemeClr val="dk1"/>
                          </a:solidFill>
                          <a:latin typeface="Calibri"/>
                          <a:ea typeface="Calibri"/>
                          <a:cs typeface="Calibri"/>
                          <a:sym typeface="Calibri"/>
                        </a:rPr>
                        <a:t>Limited service</a:t>
                      </a:r>
                      <a:r>
                        <a:rPr lang="en-US" sz="1700" u="none" strike="noStrike" cap="none">
                          <a:solidFill>
                            <a:schemeClr val="dk1"/>
                          </a:solidFill>
                          <a:latin typeface="Calibri"/>
                          <a:ea typeface="Calibri"/>
                          <a:cs typeface="Calibri"/>
                          <a:sym typeface="Calibri"/>
                        </a:rPr>
                        <a:t>: Drinking water from an improved source but water is unavailable at the school at the time of the survey</a:t>
                      </a:r>
                      <a:endParaRPr sz="1700"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F477"/>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0" u="none" strike="noStrike" cap="none">
                          <a:solidFill>
                            <a:schemeClr val="dk1"/>
                          </a:solidFill>
                          <a:latin typeface="Calibri"/>
                          <a:ea typeface="Calibri"/>
                          <a:cs typeface="Calibri"/>
                          <a:sym typeface="Calibri"/>
                        </a:rPr>
                        <a:t>Limited service:</a:t>
                      </a:r>
                      <a:r>
                        <a:rPr lang="en-US" sz="1700" i="0" u="none" strike="noStrike" cap="none">
                          <a:solidFill>
                            <a:schemeClr val="dk1"/>
                          </a:solidFill>
                          <a:latin typeface="Calibri"/>
                          <a:ea typeface="Calibri"/>
                          <a:cs typeface="Calibri"/>
                          <a:sym typeface="Calibri"/>
                        </a:rPr>
                        <a:t> Improved sanitation facilities at the school that are either not single-sex or not usable at the time of the survey</a:t>
                      </a:r>
                      <a:endParaRPr sz="17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F477"/>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0" u="none" strike="noStrike" cap="none">
                          <a:solidFill>
                            <a:schemeClr val="dk1"/>
                          </a:solidFill>
                          <a:latin typeface="Calibri"/>
                          <a:ea typeface="Calibri"/>
                          <a:cs typeface="Calibri"/>
                          <a:sym typeface="Calibri"/>
                        </a:rPr>
                        <a:t>Limited service</a:t>
                      </a:r>
                      <a:r>
                        <a:rPr lang="en-US" sz="1700" i="0" u="none" strike="noStrike" cap="none">
                          <a:solidFill>
                            <a:schemeClr val="dk1"/>
                          </a:solidFill>
                          <a:latin typeface="Calibri"/>
                          <a:ea typeface="Calibri"/>
                          <a:cs typeface="Calibri"/>
                          <a:sym typeface="Calibri"/>
                        </a:rPr>
                        <a:t>: Handwashing facilities with water but no soap available at the school at the time of the survey</a:t>
                      </a:r>
                      <a:endParaRPr sz="17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F477"/>
                    </a:solidFill>
                  </a:tcPr>
                </a:tc>
                <a:extLst>
                  <a:ext uri="{0D108BD9-81ED-4DB2-BD59-A6C34878D82A}">
                    <a16:rowId xmlns:a16="http://schemas.microsoft.com/office/drawing/2014/main" val="10003"/>
                  </a:ext>
                </a:extLst>
              </a:tr>
              <a:tr h="927525">
                <a:tc>
                  <a:txBody>
                    <a:bodyPr/>
                    <a:lstStyle/>
                    <a:p>
                      <a:pPr marL="0" marR="0" lvl="0" indent="0" algn="l" rtl="0">
                        <a:spcBef>
                          <a:spcPts val="0"/>
                        </a:spcBef>
                        <a:spcAft>
                          <a:spcPts val="0"/>
                        </a:spcAft>
                        <a:buNone/>
                      </a:pPr>
                      <a:r>
                        <a:rPr lang="en-US" sz="1700" b="1" i="0" u="none" strike="noStrike" cap="none">
                          <a:solidFill>
                            <a:schemeClr val="dk1"/>
                          </a:solidFill>
                          <a:latin typeface="Calibri"/>
                          <a:ea typeface="Calibri"/>
                          <a:cs typeface="Calibri"/>
                          <a:sym typeface="Calibri"/>
                        </a:rPr>
                        <a:t>No service</a:t>
                      </a:r>
                      <a:r>
                        <a:rPr lang="en-US" sz="1700" i="0" u="none" strike="noStrike" cap="none">
                          <a:solidFill>
                            <a:schemeClr val="dk1"/>
                          </a:solidFill>
                          <a:latin typeface="Calibri"/>
                          <a:ea typeface="Calibri"/>
                          <a:cs typeface="Calibri"/>
                          <a:sym typeface="Calibri"/>
                        </a:rPr>
                        <a:t>: Drinking water from an unimproved source or no water source at the school</a:t>
                      </a:r>
                      <a:endParaRPr sz="1700" i="1"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u="none" strike="noStrike" cap="none">
                          <a:solidFill>
                            <a:schemeClr val="dk1"/>
                          </a:solidFill>
                          <a:latin typeface="Calibri"/>
                          <a:ea typeface="Calibri"/>
                          <a:cs typeface="Calibri"/>
                          <a:sym typeface="Calibri"/>
                        </a:rPr>
                        <a:t>No service</a:t>
                      </a:r>
                      <a:r>
                        <a:rPr lang="en-US" sz="1700" u="none" strike="noStrike" cap="none">
                          <a:solidFill>
                            <a:schemeClr val="dk1"/>
                          </a:solidFill>
                          <a:latin typeface="Calibri"/>
                          <a:ea typeface="Calibri"/>
                          <a:cs typeface="Calibri"/>
                          <a:sym typeface="Calibri"/>
                        </a:rPr>
                        <a:t>: Unimproved sanitation facilities or no sanitation facilities at the school</a:t>
                      </a:r>
                      <a:endParaRPr sz="1700" u="none" strike="noStrike" cap="none">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B316"/>
                    </a:solidFill>
                  </a:tcPr>
                </a:tc>
                <a:tc>
                  <a:txBody>
                    <a:bodyPr/>
                    <a:lstStyle/>
                    <a:p>
                      <a:pPr marL="0" marR="0" lvl="0" indent="0" algn="l" rtl="0">
                        <a:spcBef>
                          <a:spcPts val="0"/>
                        </a:spcBef>
                        <a:spcAft>
                          <a:spcPts val="0"/>
                        </a:spcAft>
                        <a:buNone/>
                      </a:pPr>
                      <a:r>
                        <a:rPr lang="en-US" sz="1700" b="1" i="0" u="none" strike="noStrike" cap="none">
                          <a:solidFill>
                            <a:srgbClr val="44546A"/>
                          </a:solidFill>
                          <a:latin typeface="Calibri"/>
                          <a:ea typeface="Calibri"/>
                          <a:cs typeface="Calibri"/>
                          <a:sym typeface="Calibri"/>
                        </a:rPr>
                        <a:t> </a:t>
                      </a:r>
                      <a:endParaRPr sz="1700" i="1" u="none" strike="noStrike" cap="none">
                        <a:solidFill>
                          <a:srgbClr val="44546A"/>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0" u="none" strike="noStrike" cap="none" dirty="0">
                          <a:solidFill>
                            <a:schemeClr val="dk1"/>
                          </a:solidFill>
                          <a:latin typeface="Calibri"/>
                          <a:ea typeface="Calibri"/>
                          <a:cs typeface="Calibri"/>
                          <a:sym typeface="Calibri"/>
                        </a:rPr>
                        <a:t>No service:</a:t>
                      </a:r>
                      <a:r>
                        <a:rPr lang="en-US" sz="1700" i="0" u="none" strike="noStrike" cap="none" dirty="0">
                          <a:solidFill>
                            <a:schemeClr val="dk1"/>
                          </a:solidFill>
                          <a:latin typeface="Calibri"/>
                          <a:ea typeface="Calibri"/>
                          <a:cs typeface="Calibri"/>
                          <a:sym typeface="Calibri"/>
                        </a:rPr>
                        <a:t> No handwashing facilities available or no water available at the school </a:t>
                      </a:r>
                      <a:endParaRPr sz="1700" i="1" u="none" strike="noStrike" cap="none" dirty="0">
                        <a:solidFill>
                          <a:schemeClr val="dk1"/>
                        </a:solidFill>
                        <a:latin typeface="Calibri"/>
                        <a:ea typeface="Calibri"/>
                        <a:cs typeface="Calibri"/>
                        <a:sym typeface="Calibri"/>
                      </a:endParaRPr>
                    </a:p>
                  </a:txBody>
                  <a:tcPr marL="67550" marR="675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CB316"/>
                    </a:solidFill>
                  </a:tcPr>
                </a:tc>
                <a:extLst>
                  <a:ext uri="{0D108BD9-81ED-4DB2-BD59-A6C34878D82A}">
                    <a16:rowId xmlns:a16="http://schemas.microsoft.com/office/drawing/2014/main" val="10004"/>
                  </a:ext>
                </a:extLst>
              </a:tr>
            </a:tbl>
          </a:graphicData>
        </a:graphic>
      </p:graphicFrame>
      <p:cxnSp>
        <p:nvCxnSpPr>
          <p:cNvPr id="517" name="Google Shape;517;p24"/>
          <p:cNvCxnSpPr/>
          <p:nvPr/>
        </p:nvCxnSpPr>
        <p:spPr>
          <a:xfrm rot="10800000" flipH="1">
            <a:off x="420417" y="2903838"/>
            <a:ext cx="11330859" cy="12700"/>
          </a:xfrm>
          <a:prstGeom prst="straightConnector1">
            <a:avLst/>
          </a:prstGeom>
          <a:noFill/>
          <a:ln w="38100" cap="flat" cmpd="sng">
            <a:solidFill>
              <a:srgbClr val="FF0000"/>
            </a:solidFill>
            <a:prstDash val="dash"/>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3" name="Picture 2">
            <a:extLst>
              <a:ext uri="{FF2B5EF4-FFF2-40B4-BE49-F238E27FC236}">
                <a16:creationId xmlns:a16="http://schemas.microsoft.com/office/drawing/2014/main" id="{A29A6E0D-D759-2922-5BB8-AE3E6BE26A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575" y="0"/>
            <a:ext cx="4742765" cy="6857999"/>
          </a:xfrm>
          <a:prstGeom prst="rect">
            <a:avLst/>
          </a:prstGeom>
        </p:spPr>
      </p:pic>
      <p:sp>
        <p:nvSpPr>
          <p:cNvPr id="13" name="TextBox 12">
            <a:extLst>
              <a:ext uri="{FF2B5EF4-FFF2-40B4-BE49-F238E27FC236}">
                <a16:creationId xmlns:a16="http://schemas.microsoft.com/office/drawing/2014/main" id="{E7259CA8-9898-763D-EA43-33E22262F649}"/>
              </a:ext>
            </a:extLst>
          </p:cNvPr>
          <p:cNvSpPr txBox="1"/>
          <p:nvPr/>
        </p:nvSpPr>
        <p:spPr>
          <a:xfrm>
            <a:off x="4990588" y="1491186"/>
            <a:ext cx="7065834" cy="5078313"/>
          </a:xfrm>
          <a:prstGeom prst="rect">
            <a:avLst/>
          </a:prstGeom>
          <a:noFill/>
        </p:spPr>
        <p:txBody>
          <a:bodyPr wrap="square">
            <a:spAutoFit/>
          </a:bodyPr>
          <a:lstStyle/>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Topics covered: </a:t>
            </a:r>
          </a:p>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Domains based on the globally recommended priority indicators: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173038" marR="0" lvl="0" indent="-173038"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30 countries have nationally representative data on at least one of the priority indicators for schools or schoolgirls </a:t>
            </a:r>
          </a:p>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Few countries have national data related to MH impacts (9), discomfort/disorders (5), a supportive social environment (2) </a:t>
            </a:r>
          </a:p>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Definitions vary widely between countries and data sources – </a:t>
            </a: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indicator harmonization is needed</a:t>
            </a: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including adoption of globally recommended priority indicators</a:t>
            </a:r>
          </a:p>
        </p:txBody>
      </p:sp>
      <p:sp>
        <p:nvSpPr>
          <p:cNvPr id="6" name="TextBox 5">
            <a:extLst>
              <a:ext uri="{FF2B5EF4-FFF2-40B4-BE49-F238E27FC236}">
                <a16:creationId xmlns:a16="http://schemas.microsoft.com/office/drawing/2014/main" id="{79C69EDE-450D-BF24-45A3-F0390B4FFAF2}"/>
              </a:ext>
            </a:extLst>
          </p:cNvPr>
          <p:cNvSpPr txBox="1"/>
          <p:nvPr/>
        </p:nvSpPr>
        <p:spPr>
          <a:xfrm>
            <a:off x="6930378" y="1597989"/>
            <a:ext cx="2057667" cy="1200329"/>
          </a:xfrm>
          <a:prstGeom prst="rect">
            <a:avLst/>
          </a:prstGeom>
          <a:noFill/>
        </p:spPr>
        <p:txBody>
          <a:bodyPr wrap="square">
            <a:spAutoFit/>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Data availability</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Materials</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Facilities</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Knowledge</a:t>
            </a:r>
          </a:p>
        </p:txBody>
      </p:sp>
      <p:sp>
        <p:nvSpPr>
          <p:cNvPr id="9" name="TextBox 8">
            <a:extLst>
              <a:ext uri="{FF2B5EF4-FFF2-40B4-BE49-F238E27FC236}">
                <a16:creationId xmlns:a16="http://schemas.microsoft.com/office/drawing/2014/main" id="{842E4580-7378-14D7-116C-ECD1A035B585}"/>
              </a:ext>
            </a:extLst>
          </p:cNvPr>
          <p:cNvSpPr txBox="1"/>
          <p:nvPr/>
        </p:nvSpPr>
        <p:spPr>
          <a:xfrm>
            <a:off x="8822198" y="1597989"/>
            <a:ext cx="3194031" cy="1200329"/>
          </a:xfrm>
          <a:prstGeom prst="rect">
            <a:avLst/>
          </a:prstGeom>
          <a:noFill/>
        </p:spPr>
        <p:txBody>
          <a:bodyPr wrap="square">
            <a:spAutoFit/>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Discomfort/disorders</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Supportive social environment</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MH impact</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Policy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1912548-70BD-5139-C327-DEF9F53E29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1247" y="3160873"/>
            <a:ext cx="692505" cy="981538"/>
          </a:xfrm>
          <a:prstGeom prst="rect">
            <a:avLst/>
          </a:prstGeom>
        </p:spPr>
      </p:pic>
      <p:sp>
        <p:nvSpPr>
          <p:cNvPr id="14" name="TextBox 13">
            <a:extLst>
              <a:ext uri="{FF2B5EF4-FFF2-40B4-BE49-F238E27FC236}">
                <a16:creationId xmlns:a16="http://schemas.microsoft.com/office/drawing/2014/main" id="{559839FB-FDD6-C24B-413D-32FC827F273F}"/>
              </a:ext>
            </a:extLst>
          </p:cNvPr>
          <p:cNvSpPr txBox="1"/>
          <p:nvPr/>
        </p:nvSpPr>
        <p:spPr>
          <a:xfrm>
            <a:off x="6095999" y="3236143"/>
            <a:ext cx="37264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Priority Indicators for girls’ MHH, Global MHH Monitoring Group (2022): </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5"/>
              </a:rPr>
              <a:t>https://tinyurl.com/ytyxd2e9</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2" name="Picture 1">
            <a:extLst>
              <a:ext uri="{FF2B5EF4-FFF2-40B4-BE49-F238E27FC236}">
                <a16:creationId xmlns:a16="http://schemas.microsoft.com/office/drawing/2014/main" id="{0174DB89-6B7A-9999-0D9B-59F298D4B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072" y="0"/>
            <a:ext cx="1926927" cy="1467343"/>
          </a:xfrm>
          <a:prstGeom prst="rect">
            <a:avLst/>
          </a:prstGeom>
        </p:spPr>
      </p:pic>
      <p:pic>
        <p:nvPicPr>
          <p:cNvPr id="5" name="Picture 4">
            <a:extLst>
              <a:ext uri="{FF2B5EF4-FFF2-40B4-BE49-F238E27FC236}">
                <a16:creationId xmlns:a16="http://schemas.microsoft.com/office/drawing/2014/main" id="{6208D502-6AE8-AB7F-7F7F-67BCECE3089F}"/>
              </a:ext>
            </a:extLst>
          </p:cNvPr>
          <p:cNvPicPr>
            <a:picLocks noChangeAspect="1"/>
          </p:cNvPicPr>
          <p:nvPr/>
        </p:nvPicPr>
        <p:blipFill>
          <a:blip r:embed="rId7"/>
          <a:stretch>
            <a:fillRect/>
          </a:stretch>
        </p:blipFill>
        <p:spPr>
          <a:xfrm>
            <a:off x="5122506" y="0"/>
            <a:ext cx="4499390" cy="146734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6"/>
          <p:cNvSpPr txBox="1"/>
          <p:nvPr/>
        </p:nvSpPr>
        <p:spPr>
          <a:xfrm>
            <a:off x="288790" y="1243486"/>
            <a:ext cx="11614418" cy="5168810"/>
          </a:xfrm>
          <a:prstGeom prst="rect">
            <a:avLst/>
          </a:prstGeom>
          <a:noFill/>
          <a:ln>
            <a:noFill/>
          </a:ln>
        </p:spPr>
        <p:txBody>
          <a:bodyPr spcFirstLastPara="1" wrap="square" lIns="91425" tIns="45700" rIns="91425" bIns="45700" anchor="t" anchorCtr="0">
            <a:spAutoFit/>
          </a:bodyPr>
          <a:lstStyle/>
          <a:p>
            <a:pPr marL="290513" marR="0" lvl="0" indent="-290513" algn="l" rtl="0">
              <a:lnSpc>
                <a:spcPct val="108000"/>
              </a:lnSpc>
              <a:spcAft>
                <a:spcPts val="1800"/>
              </a:spcAft>
              <a:buClr>
                <a:schemeClr val="dk1"/>
              </a:buClr>
              <a:buSzPts val="2400"/>
              <a:buFont typeface="Arial"/>
              <a:buChar char="•"/>
            </a:pPr>
            <a:r>
              <a:rPr lang="en-US" sz="2400" dirty="0">
                <a:solidFill>
                  <a:schemeClr val="dk1"/>
                </a:solidFill>
                <a:latin typeface="Calibri" panose="020F0502020204030204" pitchFamily="34" charset="0"/>
                <a:ea typeface="Avenir"/>
                <a:cs typeface="Calibri" panose="020F0502020204030204" pitchFamily="34" charset="0"/>
                <a:sym typeface="Avenir"/>
              </a:rPr>
              <a:t>Many countries now have national data on basic WASH services in schools and a growing number have sufficient data to estimate trends</a:t>
            </a:r>
          </a:p>
          <a:p>
            <a:pPr marL="290513" marR="0" lvl="0" indent="-290513" algn="l" rtl="0">
              <a:lnSpc>
                <a:spcPct val="108000"/>
              </a:lnSpc>
              <a:buClr>
                <a:schemeClr val="dk1"/>
              </a:buClr>
              <a:buSzPts val="2400"/>
              <a:buFont typeface="Arial"/>
              <a:buChar char="•"/>
            </a:pPr>
            <a:r>
              <a:rPr lang="en-US" sz="2400" dirty="0">
                <a:solidFill>
                  <a:schemeClr val="dk1"/>
                </a:solidFill>
                <a:latin typeface="Calibri" panose="020F0502020204030204" pitchFamily="34" charset="0"/>
                <a:ea typeface="Avenir"/>
                <a:cs typeface="Calibri" panose="020F0502020204030204" pitchFamily="34" charset="0"/>
                <a:sym typeface="Avenir"/>
              </a:rPr>
              <a:t>Globally, we are </a:t>
            </a:r>
            <a:r>
              <a:rPr lang="en-US" sz="2400" u="sng" dirty="0">
                <a:solidFill>
                  <a:schemeClr val="dk1"/>
                </a:solidFill>
                <a:latin typeface="Calibri" panose="020F0502020204030204" pitchFamily="34" charset="0"/>
                <a:ea typeface="Avenir"/>
                <a:cs typeface="Calibri" panose="020F0502020204030204" pitchFamily="34" charset="0"/>
                <a:sym typeface="Avenir"/>
              </a:rPr>
              <a:t>not</a:t>
            </a:r>
            <a:r>
              <a:rPr lang="en-US" sz="2400" dirty="0">
                <a:solidFill>
                  <a:schemeClr val="dk1"/>
                </a:solidFill>
                <a:latin typeface="Calibri" panose="020F0502020204030204" pitchFamily="34" charset="0"/>
                <a:ea typeface="Avenir"/>
                <a:cs typeface="Calibri" panose="020F0502020204030204" pitchFamily="34" charset="0"/>
                <a:sym typeface="Avenir"/>
              </a:rPr>
              <a:t> on track to meet the SDGs, with a 2- to 4-fold rate increase needed. </a:t>
            </a:r>
            <a:endParaRPr lang="en-US" sz="2400" dirty="0">
              <a:latin typeface="Calibri" panose="020F0502020204030204" pitchFamily="34" charset="0"/>
              <a:ea typeface="Avenir"/>
              <a:cs typeface="Calibri" panose="020F0502020204030204" pitchFamily="34" charset="0"/>
            </a:endParaRPr>
          </a:p>
          <a:p>
            <a:pPr marL="1198563" marR="0" lvl="0" indent="-339725" algn="l" rtl="0">
              <a:lnSpc>
                <a:spcPct val="108000"/>
              </a:lnSpc>
              <a:spcAft>
                <a:spcPts val="1800"/>
              </a:spcAft>
              <a:buClr>
                <a:schemeClr val="dk1"/>
              </a:buClr>
              <a:buSzPts val="2400"/>
            </a:pPr>
            <a:r>
              <a:rPr lang="en-US" sz="2400" dirty="0">
                <a:latin typeface="Calibri" panose="020F0502020204030204" pitchFamily="34" charset="0"/>
                <a:ea typeface="Avenir"/>
                <a:cs typeface="Calibri" panose="020F0502020204030204" pitchFamily="34" charset="0"/>
                <a:sym typeface="Wingdings" panose="05000000000000000000" pitchFamily="2" charset="2"/>
              </a:rPr>
              <a:t> </a:t>
            </a:r>
            <a:r>
              <a:rPr lang="en-US" sz="2400" dirty="0">
                <a:solidFill>
                  <a:schemeClr val="dk1"/>
                </a:solidFill>
                <a:latin typeface="Calibri" panose="020F0502020204030204" pitchFamily="34" charset="0"/>
                <a:ea typeface="Avenir"/>
                <a:cs typeface="Calibri" panose="020F0502020204030204" pitchFamily="34" charset="0"/>
                <a:sym typeface="Avenir"/>
              </a:rPr>
              <a:t>We need to accelerate progress on WASH in Schools!</a:t>
            </a:r>
          </a:p>
          <a:p>
            <a:pPr marL="290513" marR="0" lvl="0" indent="-290513" algn="l" rtl="0">
              <a:lnSpc>
                <a:spcPct val="108000"/>
              </a:lnSpc>
              <a:buClr>
                <a:schemeClr val="dk1"/>
              </a:buClr>
              <a:buSzPts val="2400"/>
              <a:buFont typeface="Arial"/>
              <a:buChar char="•"/>
            </a:pPr>
            <a:r>
              <a:rPr lang="en-US" sz="2400" dirty="0">
                <a:solidFill>
                  <a:schemeClr val="dk1"/>
                </a:solidFill>
                <a:latin typeface="Calibri" panose="020F0502020204030204" pitchFamily="34" charset="0"/>
                <a:cs typeface="Calibri" panose="020F0502020204030204" pitchFamily="34" charset="0"/>
                <a:sym typeface="Avenir"/>
              </a:rPr>
              <a:t>Some countries are achieving impressive rates of progress and on-track to meet the SDGs</a:t>
            </a:r>
          </a:p>
          <a:p>
            <a:pPr lvl="6">
              <a:lnSpc>
                <a:spcPct val="108000"/>
              </a:lnSpc>
              <a:buClr>
                <a:schemeClr val="dk1"/>
              </a:buClr>
              <a:buSzPts val="2400"/>
            </a:pPr>
            <a:r>
              <a:rPr lang="en-US" sz="2400" dirty="0">
                <a:solidFill>
                  <a:schemeClr val="dk1"/>
                </a:solidFill>
                <a:latin typeface="Calibri" panose="020F0502020204030204" pitchFamily="34" charset="0"/>
                <a:cs typeface="Calibri" panose="020F0502020204030204" pitchFamily="34" charset="0"/>
                <a:sym typeface="Wingdings" panose="05000000000000000000" pitchFamily="2" charset="2"/>
              </a:rPr>
              <a:t>	 What can other countries learn from these strong performers?</a:t>
            </a:r>
            <a:endParaRPr lang="en-US" sz="2400" dirty="0">
              <a:solidFill>
                <a:schemeClr val="dk1"/>
              </a:solidFill>
              <a:latin typeface="Calibri" panose="020F0502020204030204" pitchFamily="34" charset="0"/>
              <a:cs typeface="Calibri" panose="020F0502020204030204" pitchFamily="34" charset="0"/>
              <a:sym typeface="Avenir"/>
            </a:endParaRPr>
          </a:p>
          <a:p>
            <a:pPr marR="0" lvl="0" algn="l" rtl="0">
              <a:lnSpc>
                <a:spcPct val="108000"/>
              </a:lnSpc>
              <a:spcAft>
                <a:spcPts val="1800"/>
              </a:spcAft>
              <a:buClr>
                <a:schemeClr val="dk1"/>
              </a:buClr>
              <a:buSzPts val="2400"/>
            </a:pPr>
            <a:endParaRPr lang="en-US" sz="2200" dirty="0">
              <a:solidFill>
                <a:schemeClr val="dk1"/>
              </a:solidFill>
              <a:latin typeface="Calibri" panose="020F0502020204030204" pitchFamily="34" charset="0"/>
              <a:cs typeface="Calibri" panose="020F0502020204030204" pitchFamily="34" charset="0"/>
              <a:sym typeface="Wingdings" panose="05000000000000000000" pitchFamily="2" charset="2"/>
            </a:endParaRPr>
          </a:p>
          <a:p>
            <a:pPr marL="4633913">
              <a:lnSpc>
                <a:spcPct val="108000"/>
              </a:lnSpc>
              <a:buClr>
                <a:schemeClr val="dk1"/>
              </a:buClr>
              <a:buSzPts val="2400"/>
            </a:pPr>
            <a:r>
              <a:rPr lang="en-US" sz="2400" dirty="0">
                <a:solidFill>
                  <a:schemeClr val="dk1"/>
                </a:solidFill>
                <a:latin typeface="Calibri" panose="020F0502020204030204" pitchFamily="34" charset="0"/>
                <a:cs typeface="Calibri" panose="020F0502020204030204" pitchFamily="34" charset="0"/>
                <a:sym typeface="Wingdings" panose="05000000000000000000" pitchFamily="2" charset="2"/>
              </a:rPr>
              <a:t>The full report is available here: </a:t>
            </a:r>
          </a:p>
          <a:p>
            <a:pPr marL="4633913">
              <a:lnSpc>
                <a:spcPct val="108000"/>
              </a:lnSpc>
              <a:spcAft>
                <a:spcPts val="1800"/>
              </a:spcAft>
              <a:buClr>
                <a:schemeClr val="dk1"/>
              </a:buClr>
              <a:buSzPts val="2400"/>
            </a:pPr>
            <a:r>
              <a:rPr lang="en-US" sz="2400" dirty="0">
                <a:solidFill>
                  <a:schemeClr val="dk1"/>
                </a:solidFill>
                <a:latin typeface="Calibri" panose="020F0502020204030204" pitchFamily="34" charset="0"/>
                <a:cs typeface="Calibri" panose="020F0502020204030204" pitchFamily="34" charset="0"/>
                <a:sym typeface="Wingdings" panose="05000000000000000000" pitchFamily="2" charset="2"/>
                <a:hlinkClick r:id="rId3"/>
              </a:rPr>
              <a:t>https://washdata.org/reports/jmp-2024-wash-schools</a:t>
            </a:r>
            <a:r>
              <a:rPr lang="en-US" sz="2400" dirty="0">
                <a:solidFill>
                  <a:schemeClr val="dk1"/>
                </a:solidFill>
                <a:latin typeface="Calibri" panose="020F0502020204030204" pitchFamily="34" charset="0"/>
                <a:cs typeface="Calibri" panose="020F0502020204030204" pitchFamily="34" charset="0"/>
                <a:sym typeface="Wingdings" panose="05000000000000000000" pitchFamily="2" charset="2"/>
              </a:rPr>
              <a:t> </a:t>
            </a:r>
          </a:p>
          <a:p>
            <a:pPr marR="0" lvl="0" algn="l" rtl="0">
              <a:lnSpc>
                <a:spcPct val="108000"/>
              </a:lnSpc>
              <a:spcAft>
                <a:spcPts val="1800"/>
              </a:spcAft>
              <a:buClr>
                <a:schemeClr val="dk1"/>
              </a:buClr>
              <a:buSzPts val="2400"/>
            </a:pPr>
            <a:endParaRPr lang="en-US" sz="2200" dirty="0">
              <a:solidFill>
                <a:schemeClr val="dk1"/>
              </a:solidFill>
              <a:latin typeface="Calibri" panose="020F0502020204030204" pitchFamily="34" charset="0"/>
              <a:cs typeface="Calibri" panose="020F0502020204030204" pitchFamily="34" charset="0"/>
              <a:sym typeface="Wingdings" panose="05000000000000000000" pitchFamily="2" charset="2"/>
            </a:endParaRPr>
          </a:p>
        </p:txBody>
      </p:sp>
      <p:pic>
        <p:nvPicPr>
          <p:cNvPr id="3" name="Picture 2">
            <a:extLst>
              <a:ext uri="{FF2B5EF4-FFF2-40B4-BE49-F238E27FC236}">
                <a16:creationId xmlns:a16="http://schemas.microsoft.com/office/drawing/2014/main" id="{9D3D51C0-1D86-BA78-0DB3-262F2F97B5BE}"/>
              </a:ext>
            </a:extLst>
          </p:cNvPr>
          <p:cNvPicPr>
            <a:picLocks noChangeAspect="1"/>
          </p:cNvPicPr>
          <p:nvPr/>
        </p:nvPicPr>
        <p:blipFill>
          <a:blip r:embed="rId4"/>
          <a:stretch>
            <a:fillRect/>
          </a:stretch>
        </p:blipFill>
        <p:spPr>
          <a:xfrm>
            <a:off x="367023" y="4335915"/>
            <a:ext cx="2640238" cy="2054603"/>
          </a:xfrm>
          <a:prstGeom prst="rect">
            <a:avLst/>
          </a:prstGeom>
        </p:spPr>
      </p:pic>
      <p:sp>
        <p:nvSpPr>
          <p:cNvPr id="5" name="TextBox 4">
            <a:extLst>
              <a:ext uri="{FF2B5EF4-FFF2-40B4-BE49-F238E27FC236}">
                <a16:creationId xmlns:a16="http://schemas.microsoft.com/office/drawing/2014/main" id="{67AFE91E-A9AF-B419-680F-0FA1F1B5133C}"/>
              </a:ext>
            </a:extLst>
          </p:cNvPr>
          <p:cNvSpPr txBox="1"/>
          <p:nvPr/>
        </p:nvSpPr>
        <p:spPr>
          <a:xfrm>
            <a:off x="3048761" y="309218"/>
            <a:ext cx="6094476" cy="599588"/>
          </a:xfrm>
          <a:prstGeom prst="rect">
            <a:avLst/>
          </a:prstGeom>
          <a:noFill/>
        </p:spPr>
        <p:txBody>
          <a:bodyPr wrap="square">
            <a:spAutoFit/>
          </a:bodyPr>
          <a:lstStyle/>
          <a:p>
            <a:pPr marL="0" marR="0" lvl="0" indent="0" algn="ctr" rtl="0">
              <a:lnSpc>
                <a:spcPct val="108000"/>
              </a:lnSpc>
              <a:spcBef>
                <a:spcPts val="0"/>
              </a:spcBef>
              <a:spcAft>
                <a:spcPts val="0"/>
              </a:spcAft>
              <a:buNone/>
            </a:pPr>
            <a:r>
              <a:rPr lang="en-US" sz="3200" b="1" dirty="0">
                <a:solidFill>
                  <a:schemeClr val="dk1"/>
                </a:solidFill>
                <a:latin typeface="Calibri" panose="020F0502020204030204" pitchFamily="34" charset="0"/>
                <a:ea typeface="Avenir"/>
                <a:cs typeface="Calibri" panose="020F0502020204030204" pitchFamily="34" charset="0"/>
                <a:sym typeface="Avenir"/>
              </a:rPr>
              <a:t>SUMMARY</a:t>
            </a:r>
            <a:endParaRPr lang="en-US" sz="3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A24D802-B095-CB52-DF10-6AE7BC9B8455}"/>
              </a:ext>
            </a:extLst>
          </p:cNvPr>
          <p:cNvPicPr>
            <a:picLocks noChangeAspect="1"/>
          </p:cNvPicPr>
          <p:nvPr/>
        </p:nvPicPr>
        <p:blipFill>
          <a:blip r:embed="rId5"/>
          <a:stretch>
            <a:fillRect/>
          </a:stretch>
        </p:blipFill>
        <p:spPr>
          <a:xfrm>
            <a:off x="3004158" y="4685111"/>
            <a:ext cx="1863671" cy="18636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27"/>
          <p:cNvPicPr preferRelativeResize="0"/>
          <p:nvPr/>
        </p:nvPicPr>
        <p:blipFill rotWithShape="1">
          <a:blip r:embed="rId3">
            <a:alphaModFix/>
          </a:blip>
          <a:srcRect l="22172" r="9249" b="370"/>
          <a:stretch/>
        </p:blipFill>
        <p:spPr>
          <a:xfrm>
            <a:off x="0" y="-776619"/>
            <a:ext cx="12192000" cy="6834519"/>
          </a:xfrm>
          <a:prstGeom prst="rect">
            <a:avLst/>
          </a:prstGeom>
          <a:noFill/>
          <a:ln>
            <a:noFill/>
          </a:ln>
        </p:spPr>
      </p:pic>
      <p:sp>
        <p:nvSpPr>
          <p:cNvPr id="541" name="Google Shape;541;p27"/>
          <p:cNvSpPr txBox="1"/>
          <p:nvPr/>
        </p:nvSpPr>
        <p:spPr>
          <a:xfrm>
            <a:off x="6371924" y="4365169"/>
            <a:ext cx="5820076"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Calibri" panose="020F0502020204030204" pitchFamily="34" charset="0"/>
                <a:ea typeface="Avenir"/>
                <a:cs typeface="Calibri" panose="020F0502020204030204" pitchFamily="34" charset="0"/>
                <a:sym typeface="Avenir"/>
              </a:rPr>
              <a:t>Thank you!</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ea typeface="Avenir"/>
                <a:cs typeface="Calibri" panose="020F0502020204030204" pitchFamily="34" charset="0"/>
                <a:sym typeface="Avenir"/>
              </a:rPr>
              <a:t>info@washdata.org</a:t>
            </a:r>
          </a:p>
          <a:p>
            <a:pPr marL="0" marR="0" lvl="0" indent="0" algn="ctr" rtl="0">
              <a:spcBef>
                <a:spcPts val="0"/>
              </a:spcBef>
              <a:spcAft>
                <a:spcPts val="0"/>
              </a:spcAft>
              <a:buNone/>
            </a:pPr>
            <a:r>
              <a:rPr lang="en-US" sz="2800" b="1" dirty="0">
                <a:solidFill>
                  <a:schemeClr val="lt1"/>
                </a:solidFill>
                <a:latin typeface="Calibri" panose="020F0502020204030204" pitchFamily="34" charset="0"/>
                <a:ea typeface="Avenir"/>
                <a:cs typeface="Calibri" panose="020F0502020204030204" pitchFamily="34" charset="0"/>
                <a:sym typeface="Avenir"/>
              </a:rPr>
              <a:t>washdata.org/monitoring/schools </a:t>
            </a:r>
            <a:endParaRPr sz="2800" b="1" dirty="0">
              <a:solidFill>
                <a:schemeClr val="lt1"/>
              </a:solidFill>
              <a:latin typeface="Calibri" panose="020F0502020204030204" pitchFamily="34" charset="0"/>
              <a:ea typeface="Avenir"/>
              <a:cs typeface="Calibri" panose="020F0502020204030204" pitchFamily="34" charset="0"/>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
          <p:cNvSpPr txBox="1">
            <a:spLocks noGrp="1"/>
          </p:cNvSpPr>
          <p:nvPr>
            <p:ph type="title"/>
          </p:nvPr>
        </p:nvSpPr>
        <p:spPr>
          <a:xfrm>
            <a:off x="838200" y="18386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4400"/>
              <a:buFont typeface="Avenir"/>
              <a:buNone/>
            </a:pPr>
            <a:r>
              <a:rPr lang="en-US" b="1" dirty="0">
                <a:solidFill>
                  <a:srgbClr val="000000"/>
                </a:solidFill>
                <a:latin typeface="Calibri" panose="020F0502020204030204" pitchFamily="34" charset="0"/>
                <a:cs typeface="Calibri" panose="020F0502020204030204" pitchFamily="34" charset="0"/>
                <a:sym typeface="Avenir"/>
              </a:rPr>
              <a:t>OUTLINE</a:t>
            </a:r>
            <a:endParaRPr sz="4000" b="1" dirty="0">
              <a:solidFill>
                <a:srgbClr val="003C79"/>
              </a:solidFill>
              <a:latin typeface="Calibri" panose="020F0502020204030204" pitchFamily="34" charset="0"/>
              <a:cs typeface="Calibri" panose="020F0502020204030204" pitchFamily="34" charset="0"/>
              <a:sym typeface="Avenir"/>
            </a:endParaRPr>
          </a:p>
        </p:txBody>
      </p:sp>
      <p:sp>
        <p:nvSpPr>
          <p:cNvPr id="238" name="Google Shape;238;p3"/>
          <p:cNvSpPr txBox="1">
            <a:spLocks noGrp="1"/>
          </p:cNvSpPr>
          <p:nvPr>
            <p:ph type="body" idx="1"/>
          </p:nvPr>
        </p:nvSpPr>
        <p:spPr>
          <a:xfrm>
            <a:off x="8113884" y="3293924"/>
            <a:ext cx="3055088" cy="202456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Which countries are making </a:t>
            </a:r>
            <a:r>
              <a:rPr lang="en-US" sz="2400" b="1" dirty="0">
                <a:latin typeface="Calibri" panose="020F0502020204030204" pitchFamily="34" charset="0"/>
                <a:cs typeface="Calibri" panose="020F0502020204030204" pitchFamily="34" charset="0"/>
              </a:rPr>
              <a:t>rapid progress</a:t>
            </a:r>
            <a:r>
              <a:rPr lang="en-US" sz="2400"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
        <p:nvSpPr>
          <p:cNvPr id="239" name="Google Shape;239;p3"/>
          <p:cNvSpPr txBox="1"/>
          <p:nvPr/>
        </p:nvSpPr>
        <p:spPr>
          <a:xfrm>
            <a:off x="2550572" y="4673950"/>
            <a:ext cx="3134833" cy="74453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dirty="0"/>
          </a:p>
        </p:txBody>
      </p:sp>
      <p:sp>
        <p:nvSpPr>
          <p:cNvPr id="241" name="Google Shape;241;p3"/>
          <p:cNvSpPr/>
          <p:nvPr/>
        </p:nvSpPr>
        <p:spPr>
          <a:xfrm>
            <a:off x="2073526" y="2472977"/>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1</a:t>
            </a:r>
            <a:endParaRPr/>
          </a:p>
        </p:txBody>
      </p:sp>
      <p:sp>
        <p:nvSpPr>
          <p:cNvPr id="242" name="Google Shape;242;p3"/>
          <p:cNvSpPr/>
          <p:nvPr/>
        </p:nvSpPr>
        <p:spPr>
          <a:xfrm>
            <a:off x="5697457" y="2441472"/>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2</a:t>
            </a:r>
            <a:endParaRPr/>
          </a:p>
        </p:txBody>
      </p:sp>
      <p:sp>
        <p:nvSpPr>
          <p:cNvPr id="243" name="Google Shape;243;p3"/>
          <p:cNvSpPr/>
          <p:nvPr/>
        </p:nvSpPr>
        <p:spPr>
          <a:xfrm>
            <a:off x="9321388" y="2472977"/>
            <a:ext cx="640080" cy="640080"/>
          </a:xfrm>
          <a:prstGeom prst="ellipse">
            <a:avLst/>
          </a:prstGeom>
          <a:solidFill>
            <a:srgbClr val="6C6E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venir"/>
                <a:ea typeface="Avenir"/>
                <a:cs typeface="Avenir"/>
                <a:sym typeface="Avenir"/>
              </a:rPr>
              <a:t>3</a:t>
            </a:r>
            <a:endParaRPr/>
          </a:p>
        </p:txBody>
      </p:sp>
      <p:sp>
        <p:nvSpPr>
          <p:cNvPr id="244" name="Google Shape;244;p3"/>
          <p:cNvSpPr txBox="1"/>
          <p:nvPr/>
        </p:nvSpPr>
        <p:spPr>
          <a:xfrm>
            <a:off x="754912" y="3293924"/>
            <a:ext cx="3055088" cy="147792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sz="2400" dirty="0">
                <a:latin typeface="Calibri" panose="020F0502020204030204" pitchFamily="34" charset="0"/>
                <a:cs typeface="Calibri" panose="020F0502020204030204" pitchFamily="34" charset="0"/>
              </a:rPr>
              <a:t>What proportion of schools have </a:t>
            </a:r>
            <a:r>
              <a:rPr lang="en-US" sz="2400" b="1" dirty="0">
                <a:latin typeface="Calibri" panose="020F0502020204030204" pitchFamily="34" charset="0"/>
                <a:cs typeface="Calibri" panose="020F0502020204030204" pitchFamily="34" charset="0"/>
              </a:rPr>
              <a:t>basic WASH services</a:t>
            </a:r>
            <a:r>
              <a:rPr lang="en-US" sz="2400" dirty="0">
                <a:latin typeface="Calibri" panose="020F0502020204030204" pitchFamily="34" charset="0"/>
                <a:cs typeface="Calibri" panose="020F0502020204030204" pitchFamily="34" charset="0"/>
              </a:rPr>
              <a:t>?</a:t>
            </a:r>
          </a:p>
        </p:txBody>
      </p:sp>
      <p:sp>
        <p:nvSpPr>
          <p:cNvPr id="245" name="Google Shape;245;p3"/>
          <p:cNvSpPr txBox="1"/>
          <p:nvPr/>
        </p:nvSpPr>
        <p:spPr>
          <a:xfrm>
            <a:off x="4450080" y="3293924"/>
            <a:ext cx="3134833"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dirty="0">
                <a:solidFill>
                  <a:schemeClr val="dk1"/>
                </a:solidFill>
                <a:latin typeface="Calibri" panose="020F0502020204030204" pitchFamily="34" charset="0"/>
                <a:ea typeface="Avenir"/>
                <a:cs typeface="Calibri" panose="020F0502020204030204" pitchFamily="34" charset="0"/>
                <a:sym typeface="Avenir"/>
              </a:rPr>
              <a:t>Are countries </a:t>
            </a:r>
            <a:r>
              <a:rPr lang="en-US" sz="2400" b="1" dirty="0">
                <a:solidFill>
                  <a:schemeClr val="dk1"/>
                </a:solidFill>
                <a:latin typeface="Calibri" panose="020F0502020204030204" pitchFamily="34" charset="0"/>
                <a:ea typeface="Avenir"/>
                <a:cs typeface="Calibri" panose="020F0502020204030204" pitchFamily="34" charset="0"/>
                <a:sym typeface="Avenir"/>
              </a:rPr>
              <a:t>on track to meet the SDGs</a:t>
            </a:r>
            <a:r>
              <a:rPr lang="en-US" sz="2400" dirty="0">
                <a:solidFill>
                  <a:schemeClr val="dk1"/>
                </a:solidFill>
                <a:latin typeface="Calibri" panose="020F0502020204030204" pitchFamily="34" charset="0"/>
                <a:ea typeface="Avenir"/>
                <a:cs typeface="Calibri" panose="020F0502020204030204" pitchFamily="34" charset="0"/>
                <a:sym typeface="Avenir"/>
              </a:rPr>
              <a:t> for WinS by 2030?</a:t>
            </a:r>
            <a:endParaRPr 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8CD1-293E-FFED-4E9A-9B1B558E03D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4F325D3-A088-37E7-BE2A-B41902A3460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BDBA309-3A2C-B98E-6790-2F0FAAACD9C5}"/>
              </a:ext>
            </a:extLst>
          </p:cNvPr>
          <p:cNvPicPr>
            <a:picLocks noChangeAspect="1"/>
          </p:cNvPicPr>
          <p:nvPr/>
        </p:nvPicPr>
        <p:blipFill rotWithShape="1">
          <a:blip r:embed="rId3"/>
          <a:srcRect l="5206" t="6031"/>
          <a:stretch/>
        </p:blipFill>
        <p:spPr>
          <a:xfrm>
            <a:off x="0" y="695895"/>
            <a:ext cx="7869360" cy="6042362"/>
          </a:xfrm>
          <a:prstGeom prst="rect">
            <a:avLst/>
          </a:prstGeom>
        </p:spPr>
      </p:pic>
      <p:pic>
        <p:nvPicPr>
          <p:cNvPr id="8" name="Picture 7">
            <a:extLst>
              <a:ext uri="{FF2B5EF4-FFF2-40B4-BE49-F238E27FC236}">
                <a16:creationId xmlns:a16="http://schemas.microsoft.com/office/drawing/2014/main" id="{41FE6FD0-762C-0ACB-3182-632B6E846168}"/>
              </a:ext>
            </a:extLst>
          </p:cNvPr>
          <p:cNvPicPr>
            <a:picLocks noChangeAspect="1"/>
          </p:cNvPicPr>
          <p:nvPr/>
        </p:nvPicPr>
        <p:blipFill>
          <a:blip r:embed="rId4"/>
          <a:stretch>
            <a:fillRect/>
          </a:stretch>
        </p:blipFill>
        <p:spPr>
          <a:xfrm>
            <a:off x="7892142" y="287787"/>
            <a:ext cx="4389713" cy="6483127"/>
          </a:xfrm>
          <a:prstGeom prst="rect">
            <a:avLst/>
          </a:prstGeom>
        </p:spPr>
      </p:pic>
      <p:sp>
        <p:nvSpPr>
          <p:cNvPr id="9" name="Google Shape;360;p10">
            <a:extLst>
              <a:ext uri="{FF2B5EF4-FFF2-40B4-BE49-F238E27FC236}">
                <a16:creationId xmlns:a16="http://schemas.microsoft.com/office/drawing/2014/main" id="{67D64A27-7ACD-5EA4-62F2-BE4DE0AB8D24}"/>
              </a:ext>
            </a:extLst>
          </p:cNvPr>
          <p:cNvSpPr txBox="1"/>
          <p:nvPr/>
        </p:nvSpPr>
        <p:spPr>
          <a:xfrm>
            <a:off x="408228" y="111160"/>
            <a:ext cx="1137554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Calibri" panose="020F0502020204030204" pitchFamily="34" charset="0"/>
                <a:ea typeface="Avenir"/>
                <a:cs typeface="Calibri" panose="020F0502020204030204" pitchFamily="34" charset="0"/>
                <a:sym typeface="Avenir"/>
              </a:rPr>
              <a:t>INFOGRAPHIC HIGHLIGHTS FROM JMP 2024 REPORT</a:t>
            </a:r>
            <a:endParaRPr sz="3200" b="1" dirty="0">
              <a:solidFill>
                <a:srgbClr val="FF0000"/>
              </a:solidFill>
              <a:latin typeface="Calibri" panose="020F0502020204030204" pitchFamily="34" charset="0"/>
              <a:ea typeface="Avenir"/>
              <a:cs typeface="Calibri" panose="020F0502020204030204" pitchFamily="34" charset="0"/>
              <a:sym typeface="Avenir"/>
            </a:endParaRPr>
          </a:p>
        </p:txBody>
      </p:sp>
    </p:spTree>
    <p:extLst>
      <p:ext uri="{BB962C8B-B14F-4D97-AF65-F5344CB8AC3E}">
        <p14:creationId xmlns:p14="http://schemas.microsoft.com/office/powerpoint/2010/main" val="323192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61"/>
        <p:cNvGrpSpPr/>
        <p:nvPr/>
      </p:nvGrpSpPr>
      <p:grpSpPr>
        <a:xfrm>
          <a:off x="0" y="0"/>
          <a:ext cx="0" cy="0"/>
          <a:chOff x="0" y="0"/>
          <a:chExt cx="0" cy="0"/>
        </a:xfrm>
      </p:grpSpPr>
      <p:sp>
        <p:nvSpPr>
          <p:cNvPr id="262" name="Google Shape;262;p5"/>
          <p:cNvSpPr/>
          <p:nvPr/>
        </p:nvSpPr>
        <p:spPr>
          <a:xfrm>
            <a:off x="1795917" y="518566"/>
            <a:ext cx="9858807" cy="1354217"/>
          </a:xfrm>
          <a:prstGeom prst="rect">
            <a:avLst/>
          </a:prstGeom>
          <a:noFill/>
          <a:ln w="9525" cap="flat" cmpd="sng">
            <a:solidFill>
              <a:srgbClr val="C7212F"/>
            </a:solidFill>
            <a:prstDash val="solid"/>
            <a:round/>
            <a:headEnd type="none" w="sm" len="sm"/>
            <a:tailEnd type="none" w="sm" len="sm"/>
          </a:ln>
        </p:spPr>
        <p:txBody>
          <a:bodyPr spcFirstLastPara="1" wrap="square" lIns="91425" tIns="45700" rIns="91425" bIns="45700" anchor="t" anchorCtr="0">
            <a:spAutoFit/>
          </a:bodyPr>
          <a:lstStyle/>
          <a:p>
            <a:pPr marL="520700" marR="0" lvl="0" indent="-520700" algn="l" rtl="0">
              <a:spcBef>
                <a:spcPts val="0"/>
              </a:spcBef>
              <a:spcAft>
                <a:spcPts val="0"/>
              </a:spcAft>
              <a:buNone/>
            </a:pPr>
            <a:r>
              <a:rPr lang="en-US" sz="1800" b="1" dirty="0">
                <a:solidFill>
                  <a:schemeClr val="dk1"/>
                </a:solidFill>
                <a:latin typeface="Calibri"/>
                <a:ea typeface="Calibri"/>
                <a:cs typeface="Calibri"/>
                <a:sym typeface="Calibri"/>
              </a:rPr>
              <a:t>4.a</a:t>
            </a:r>
            <a:r>
              <a:rPr lang="en-US" sz="1800" dirty="0">
                <a:solidFill>
                  <a:schemeClr val="dk1"/>
                </a:solidFill>
                <a:latin typeface="Calibri"/>
                <a:ea typeface="Calibri"/>
                <a:cs typeface="Calibri"/>
                <a:sym typeface="Calibri"/>
              </a:rPr>
              <a:t>   Build and upgrade education facilities that are child, disability and gender sensitive and provide </a:t>
            </a:r>
            <a:r>
              <a:rPr lang="en-US" sz="1800" b="1" dirty="0">
                <a:solidFill>
                  <a:srgbClr val="C00000"/>
                </a:solidFill>
                <a:latin typeface="Calibri"/>
                <a:ea typeface="Calibri"/>
                <a:cs typeface="Calibri"/>
                <a:sym typeface="Calibri"/>
              </a:rPr>
              <a:t>safe, </a:t>
            </a:r>
            <a:r>
              <a:rPr lang="en-US" sz="1800" dirty="0">
                <a:solidFill>
                  <a:schemeClr val="dk1"/>
                </a:solidFill>
                <a:latin typeface="Calibri"/>
                <a:ea typeface="Calibri"/>
                <a:cs typeface="Calibri"/>
                <a:sym typeface="Calibri"/>
              </a:rPr>
              <a:t>nonviolent, inclusive and effective learning environments for all</a:t>
            </a:r>
            <a:endParaRPr sz="1800" b="1" i="1" dirty="0">
              <a:solidFill>
                <a:schemeClr val="dk1"/>
              </a:solidFill>
              <a:latin typeface="Calibri"/>
              <a:ea typeface="Calibri"/>
              <a:cs typeface="Calibri"/>
              <a:sym typeface="Calibri"/>
            </a:endParaRPr>
          </a:p>
          <a:p>
            <a:pPr marL="512763" marR="0" lvl="0" indent="-512763" algn="l" rtl="0">
              <a:spcBef>
                <a:spcPts val="1200"/>
              </a:spcBef>
              <a:spcAft>
                <a:spcPts val="0"/>
              </a:spcAft>
              <a:buNone/>
            </a:pPr>
            <a:r>
              <a:rPr lang="en-US" sz="1800" b="1" i="1" dirty="0">
                <a:solidFill>
                  <a:schemeClr val="dk1"/>
                </a:solidFill>
                <a:latin typeface="Calibri"/>
                <a:ea typeface="Calibri"/>
                <a:cs typeface="Calibri"/>
                <a:sym typeface="Calibri"/>
              </a:rPr>
              <a:t>4.a.1 </a:t>
            </a:r>
            <a:r>
              <a:rPr lang="en-US" sz="1800" i="1" dirty="0">
                <a:solidFill>
                  <a:schemeClr val="dk1"/>
                </a:solidFill>
                <a:latin typeface="Calibri"/>
                <a:ea typeface="Calibri"/>
                <a:cs typeface="Calibri"/>
                <a:sym typeface="Calibri"/>
              </a:rPr>
              <a:t>Proportion of schools with: …</a:t>
            </a:r>
            <a:r>
              <a:rPr lang="en-US" sz="1800" b="1" i="1" dirty="0">
                <a:solidFill>
                  <a:schemeClr val="dk1"/>
                </a:solidFill>
                <a:latin typeface="Calibri"/>
                <a:ea typeface="Calibri"/>
                <a:cs typeface="Calibri"/>
                <a:sym typeface="Calibri"/>
              </a:rPr>
              <a:t>(e) basic drinking water; (f) single-sex basic sanitation facilities; and (g) basic handwashing facilities</a:t>
            </a:r>
            <a:r>
              <a:rPr lang="en-US" sz="1800" i="1" dirty="0">
                <a:solidFill>
                  <a:schemeClr val="dk1"/>
                </a:solidFill>
                <a:latin typeface="Calibri"/>
                <a:ea typeface="Calibri"/>
                <a:cs typeface="Calibri"/>
                <a:sym typeface="Calibri"/>
              </a:rPr>
              <a:t> (</a:t>
            </a:r>
            <a:r>
              <a:rPr lang="en-US" sz="1800" i="1" dirty="0">
                <a:solidFill>
                  <a:srgbClr val="C7212F"/>
                </a:solidFill>
                <a:latin typeface="Calibri"/>
                <a:ea typeface="Calibri"/>
                <a:cs typeface="Calibri"/>
                <a:sym typeface="Calibri"/>
              </a:rPr>
              <a:t>as per WASH indicator definitions</a:t>
            </a:r>
            <a:r>
              <a:rPr lang="en-US" sz="1800" i="1" dirty="0">
                <a:solidFill>
                  <a:schemeClr val="dk1"/>
                </a:solidFill>
                <a:latin typeface="Calibri"/>
                <a:ea typeface="Calibri"/>
                <a:cs typeface="Calibri"/>
                <a:sym typeface="Calibri"/>
              </a:rPr>
              <a:t>)</a:t>
            </a:r>
            <a:endParaRPr dirty="0"/>
          </a:p>
        </p:txBody>
      </p:sp>
      <p:pic>
        <p:nvPicPr>
          <p:cNvPr id="263" name="Google Shape;263;p5"/>
          <p:cNvPicPr preferRelativeResize="0"/>
          <p:nvPr/>
        </p:nvPicPr>
        <p:blipFill rotWithShape="1">
          <a:blip r:embed="rId3">
            <a:alphaModFix/>
          </a:blip>
          <a:srcRect/>
          <a:stretch/>
        </p:blipFill>
        <p:spPr>
          <a:xfrm>
            <a:off x="424318" y="518566"/>
            <a:ext cx="1371600" cy="1371600"/>
          </a:xfrm>
          <a:prstGeom prst="rect">
            <a:avLst/>
          </a:prstGeom>
          <a:noFill/>
          <a:ln>
            <a:noFill/>
          </a:ln>
        </p:spPr>
      </p:pic>
      <p:pic>
        <p:nvPicPr>
          <p:cNvPr id="264" name="Google Shape;264;p5"/>
          <p:cNvPicPr preferRelativeResize="0"/>
          <p:nvPr/>
        </p:nvPicPr>
        <p:blipFill rotWithShape="1">
          <a:blip r:embed="rId4">
            <a:alphaModFix/>
          </a:blip>
          <a:srcRect/>
          <a:stretch/>
        </p:blipFill>
        <p:spPr>
          <a:xfrm>
            <a:off x="424318" y="2298417"/>
            <a:ext cx="11343363" cy="3766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0"/>
          <p:cNvSpPr txBox="1"/>
          <p:nvPr/>
        </p:nvSpPr>
        <p:spPr>
          <a:xfrm>
            <a:off x="403502" y="281947"/>
            <a:ext cx="11375544"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dk1"/>
                </a:solidFill>
                <a:latin typeface="Calibri" panose="020F0502020204030204" pitchFamily="34" charset="0"/>
                <a:ea typeface="Avenir"/>
                <a:cs typeface="Calibri" panose="020F0502020204030204" pitchFamily="34" charset="0"/>
                <a:sym typeface="Avenir"/>
              </a:rPr>
              <a:t>NATIONAL DATA SOURCES USED IN THE JMP 2024 REPORT</a:t>
            </a:r>
            <a:endParaRPr sz="3000" b="1" dirty="0">
              <a:solidFill>
                <a:srgbClr val="FF0000"/>
              </a:solidFill>
              <a:latin typeface="Calibri" panose="020F0502020204030204" pitchFamily="34" charset="0"/>
              <a:ea typeface="Avenir"/>
              <a:cs typeface="Calibri" panose="020F0502020204030204" pitchFamily="34" charset="0"/>
              <a:sym typeface="Avenir"/>
            </a:endParaRPr>
          </a:p>
        </p:txBody>
      </p:sp>
      <p:pic>
        <p:nvPicPr>
          <p:cNvPr id="361" name="Google Shape;361;p10"/>
          <p:cNvPicPr preferRelativeResize="0"/>
          <p:nvPr/>
        </p:nvPicPr>
        <p:blipFill rotWithShape="1">
          <a:blip r:embed="rId3">
            <a:alphaModFix/>
          </a:blip>
          <a:srcRect l="2496" t="16869" r="95709" b="11444"/>
          <a:stretch/>
        </p:blipFill>
        <p:spPr>
          <a:xfrm>
            <a:off x="403502" y="1653953"/>
            <a:ext cx="218798" cy="4660490"/>
          </a:xfrm>
          <a:prstGeom prst="rect">
            <a:avLst/>
          </a:prstGeom>
          <a:noFill/>
          <a:ln>
            <a:noFill/>
          </a:ln>
        </p:spPr>
      </p:pic>
      <p:sp>
        <p:nvSpPr>
          <p:cNvPr id="362" name="Google Shape;362;p10"/>
          <p:cNvSpPr/>
          <p:nvPr/>
        </p:nvSpPr>
        <p:spPr>
          <a:xfrm>
            <a:off x="5779008" y="1810434"/>
            <a:ext cx="5790692" cy="830997"/>
          </a:xfrm>
          <a:prstGeom prst="rect">
            <a:avLst/>
          </a:prstGeom>
          <a:solidFill>
            <a:srgbClr val="E9EE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panose="020F0502020204030204" pitchFamily="34" charset="0"/>
                <a:ea typeface="Avenir"/>
                <a:cs typeface="Calibri" panose="020F0502020204030204" pitchFamily="34" charset="0"/>
                <a:sym typeface="Avenir"/>
              </a:rPr>
              <a:t>The JMP produces updated estimates on WASH in schools every 2 years</a:t>
            </a:r>
            <a:endParaRPr dirty="0">
              <a:latin typeface="Calibri" panose="020F0502020204030204" pitchFamily="34" charset="0"/>
              <a:cs typeface="Calibri" panose="020F0502020204030204" pitchFamily="34" charset="0"/>
            </a:endParaRPr>
          </a:p>
        </p:txBody>
      </p:sp>
      <p:sp>
        <p:nvSpPr>
          <p:cNvPr id="363" name="Google Shape;363;p10"/>
          <p:cNvSpPr/>
          <p:nvPr/>
        </p:nvSpPr>
        <p:spPr>
          <a:xfrm>
            <a:off x="5779006" y="3153201"/>
            <a:ext cx="5790693" cy="830997"/>
          </a:xfrm>
          <a:prstGeom prst="rect">
            <a:avLst/>
          </a:prstGeom>
          <a:solidFill>
            <a:srgbClr val="E9EE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panose="020F0502020204030204" pitchFamily="34" charset="0"/>
                <a:ea typeface="Avenir"/>
                <a:cs typeface="Calibri" panose="020F0502020204030204" pitchFamily="34" charset="0"/>
                <a:sym typeface="Avenir"/>
              </a:rPr>
              <a:t>A total of </a:t>
            </a:r>
            <a:r>
              <a:rPr lang="en-US" sz="2400" b="1" dirty="0">
                <a:solidFill>
                  <a:srgbClr val="454A5B"/>
                </a:solidFill>
                <a:latin typeface="Calibri" panose="020F0502020204030204" pitchFamily="34" charset="0"/>
                <a:ea typeface="Avenir"/>
                <a:cs typeface="Calibri" panose="020F0502020204030204" pitchFamily="34" charset="0"/>
                <a:sym typeface="Avenir"/>
              </a:rPr>
              <a:t>1,415</a:t>
            </a:r>
            <a:r>
              <a:rPr lang="en-US" sz="2400" dirty="0">
                <a:solidFill>
                  <a:schemeClr val="dk1"/>
                </a:solidFill>
                <a:latin typeface="Calibri" panose="020F0502020204030204" pitchFamily="34" charset="0"/>
                <a:ea typeface="Avenir"/>
                <a:cs typeface="Calibri" panose="020F0502020204030204" pitchFamily="34" charset="0"/>
                <a:sym typeface="Avenir"/>
              </a:rPr>
              <a:t> national data sources were used in the 2024 progress update</a:t>
            </a:r>
            <a:endParaRPr dirty="0">
              <a:latin typeface="Calibri" panose="020F0502020204030204" pitchFamily="34" charset="0"/>
              <a:cs typeface="Calibri" panose="020F0502020204030204" pitchFamily="34" charset="0"/>
            </a:endParaRPr>
          </a:p>
        </p:txBody>
      </p:sp>
      <p:sp>
        <p:nvSpPr>
          <p:cNvPr id="364" name="Google Shape;364;p10"/>
          <p:cNvSpPr/>
          <p:nvPr/>
        </p:nvSpPr>
        <p:spPr>
          <a:xfrm>
            <a:off x="5779005" y="4495968"/>
            <a:ext cx="5790693" cy="830956"/>
          </a:xfrm>
          <a:prstGeom prst="rect">
            <a:avLst/>
          </a:prstGeom>
          <a:solidFill>
            <a:srgbClr val="E9EE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panose="020F0502020204030204" pitchFamily="34" charset="0"/>
                <a:ea typeface="Avenir"/>
                <a:cs typeface="Calibri" panose="020F0502020204030204" pitchFamily="34" charset="0"/>
                <a:sym typeface="Avenir"/>
              </a:rPr>
              <a:t>Many data are from national Education Management Information Systems (EMIS) </a:t>
            </a:r>
            <a:endParaRPr sz="24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65" name="Google Shape;365;p10"/>
          <p:cNvPicPr preferRelativeResize="0"/>
          <p:nvPr/>
        </p:nvPicPr>
        <p:blipFill rotWithShape="1">
          <a:blip r:embed="rId4">
            <a:alphaModFix/>
          </a:blip>
          <a:srcRect/>
          <a:stretch/>
        </p:blipFill>
        <p:spPr>
          <a:xfrm>
            <a:off x="691403" y="900275"/>
            <a:ext cx="4713193" cy="58158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76392-4965-818D-DACB-95DB8393A7E7}"/>
              </a:ext>
            </a:extLst>
          </p:cNvPr>
          <p:cNvPicPr>
            <a:picLocks noChangeAspect="1"/>
          </p:cNvPicPr>
          <p:nvPr/>
        </p:nvPicPr>
        <p:blipFill rotWithShape="1">
          <a:blip r:embed="rId3"/>
          <a:srcRect t="4345" b="5319"/>
          <a:stretch/>
        </p:blipFill>
        <p:spPr>
          <a:xfrm>
            <a:off x="0" y="213188"/>
            <a:ext cx="9686379" cy="6431623"/>
          </a:xfrm>
          <a:prstGeom prst="rect">
            <a:avLst/>
          </a:prstGeom>
        </p:spPr>
      </p:pic>
      <p:sp>
        <p:nvSpPr>
          <p:cNvPr id="4" name="TextBox 3">
            <a:extLst>
              <a:ext uri="{FF2B5EF4-FFF2-40B4-BE49-F238E27FC236}">
                <a16:creationId xmlns:a16="http://schemas.microsoft.com/office/drawing/2014/main" id="{B21776DB-01B0-83C2-17AF-9C1AD99A39E3}"/>
              </a:ext>
            </a:extLst>
          </p:cNvPr>
          <p:cNvSpPr txBox="1"/>
          <p:nvPr/>
        </p:nvSpPr>
        <p:spPr>
          <a:xfrm>
            <a:off x="9644009" y="523982"/>
            <a:ext cx="2547991" cy="440120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Global availability of data on basic WASH services in schools in 2023</a:t>
            </a:r>
          </a:p>
          <a:p>
            <a:endParaRPr lang="en-US" sz="2000" b="1" dirty="0">
              <a:latin typeface="Calibri" panose="020F0502020204030204" pitchFamily="34" charset="0"/>
              <a:cs typeface="Calibri" panose="020F0502020204030204" pitchFamily="34" charset="0"/>
            </a:endParaRPr>
          </a:p>
          <a:p>
            <a:pPr marL="174625" indent="-174625">
              <a:buFont typeface="Arial" panose="020B0604020202020204" pitchFamily="34" charset="0"/>
              <a:buChar char="•"/>
            </a:pPr>
            <a:r>
              <a:rPr lang="en-US" sz="1800" dirty="0">
                <a:solidFill>
                  <a:srgbClr val="D84280"/>
                </a:solidFill>
                <a:latin typeface="Calibri" panose="020F0502020204030204" pitchFamily="34" charset="0"/>
                <a:cs typeface="Calibri" panose="020F0502020204030204" pitchFamily="34" charset="0"/>
              </a:rPr>
              <a:t>Data available for 63-68% of global school-age pop for 2024 report</a:t>
            </a:r>
          </a:p>
          <a:p>
            <a:endParaRPr lang="en-US" sz="1800" dirty="0">
              <a:latin typeface="Calibri" panose="020F0502020204030204" pitchFamily="34" charset="0"/>
              <a:cs typeface="Calibri" panose="020F0502020204030204" pitchFamily="34" charset="0"/>
            </a:endParaRPr>
          </a:p>
          <a:p>
            <a:pPr marL="174625" indent="-174625">
              <a:buFont typeface="Arial" panose="020B0604020202020204" pitchFamily="34" charset="0"/>
              <a:buChar char="•"/>
            </a:pPr>
            <a:r>
              <a:rPr lang="en-US" sz="1800" dirty="0">
                <a:solidFill>
                  <a:srgbClr val="228684"/>
                </a:solidFill>
                <a:latin typeface="Calibri" panose="020F0502020204030204" pitchFamily="34" charset="0"/>
                <a:cs typeface="Calibri" panose="020F0502020204030204" pitchFamily="34" charset="0"/>
              </a:rPr>
              <a:t>Data gaps persist for urban/rural disaggregation and pre-primary schools</a:t>
            </a:r>
          </a:p>
          <a:p>
            <a:pPr marL="174625" indent="-174625">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EE8536A-AC97-947A-01B1-A13F8FD1D460}"/>
              </a:ext>
            </a:extLst>
          </p:cNvPr>
          <p:cNvSpPr/>
          <p:nvPr/>
        </p:nvSpPr>
        <p:spPr>
          <a:xfrm>
            <a:off x="1551398" y="873303"/>
            <a:ext cx="287676" cy="5363110"/>
          </a:xfrm>
          <a:prstGeom prst="rect">
            <a:avLst/>
          </a:prstGeom>
          <a:noFill/>
          <a:ln>
            <a:solidFill>
              <a:srgbClr val="D842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8397C7-84C2-C5FF-DBDA-8EDC27B12801}"/>
              </a:ext>
            </a:extLst>
          </p:cNvPr>
          <p:cNvSpPr/>
          <p:nvPr/>
        </p:nvSpPr>
        <p:spPr>
          <a:xfrm>
            <a:off x="2217944" y="873303"/>
            <a:ext cx="3878055" cy="5363110"/>
          </a:xfrm>
          <a:prstGeom prst="rect">
            <a:avLst/>
          </a:prstGeom>
          <a:noFill/>
          <a:ln>
            <a:solidFill>
              <a:srgbClr val="228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17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7"/>
          <p:cNvSpPr txBox="1">
            <a:spLocks noGrp="1"/>
          </p:cNvSpPr>
          <p:nvPr>
            <p:ph type="title"/>
          </p:nvPr>
        </p:nvSpPr>
        <p:spPr>
          <a:xfrm>
            <a:off x="270163" y="260556"/>
            <a:ext cx="11662757" cy="8443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venir"/>
              <a:buNone/>
            </a:pPr>
            <a:r>
              <a:rPr lang="en-US" sz="3200" dirty="0">
                <a:latin typeface="Calibri" panose="020F0502020204030204" pitchFamily="34" charset="0"/>
                <a:cs typeface="Calibri" panose="020F0502020204030204" pitchFamily="34" charset="0"/>
              </a:rPr>
              <a:t>BASIC DRINKING WATER IN SCHOOLS (2023)</a:t>
            </a:r>
            <a:endParaRPr sz="3200" i="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5F1CCCDA-56C8-1B5A-3F0D-1AC10E0469D9}"/>
              </a:ext>
            </a:extLst>
          </p:cNvPr>
          <p:cNvGrpSpPr/>
          <p:nvPr/>
        </p:nvGrpSpPr>
        <p:grpSpPr>
          <a:xfrm>
            <a:off x="0" y="986793"/>
            <a:ext cx="10873946" cy="5759996"/>
            <a:chOff x="-56805" y="1496675"/>
            <a:chExt cx="8947599" cy="4724186"/>
          </a:xfrm>
        </p:grpSpPr>
        <p:pic>
          <p:nvPicPr>
            <p:cNvPr id="3" name="Picture 2">
              <a:extLst>
                <a:ext uri="{FF2B5EF4-FFF2-40B4-BE49-F238E27FC236}">
                  <a16:creationId xmlns:a16="http://schemas.microsoft.com/office/drawing/2014/main" id="{153D5D58-2086-93C2-15E3-494855F2390B}"/>
                </a:ext>
              </a:extLst>
            </p:cNvPr>
            <p:cNvPicPr>
              <a:picLocks noChangeAspect="1"/>
            </p:cNvPicPr>
            <p:nvPr/>
          </p:nvPicPr>
          <p:blipFill rotWithShape="1">
            <a:blip r:embed="rId3"/>
            <a:srcRect r="45159"/>
            <a:stretch/>
          </p:blipFill>
          <p:spPr>
            <a:xfrm>
              <a:off x="-56805" y="1496675"/>
              <a:ext cx="6686205" cy="4724186"/>
            </a:xfrm>
            <a:prstGeom prst="rect">
              <a:avLst/>
            </a:prstGeom>
          </p:spPr>
        </p:pic>
        <p:pic>
          <p:nvPicPr>
            <p:cNvPr id="4" name="Picture 3">
              <a:extLst>
                <a:ext uri="{FF2B5EF4-FFF2-40B4-BE49-F238E27FC236}">
                  <a16:creationId xmlns:a16="http://schemas.microsoft.com/office/drawing/2014/main" id="{29E008BD-8E60-4878-D06C-1C86AB4B9CD1}"/>
                </a:ext>
              </a:extLst>
            </p:cNvPr>
            <p:cNvPicPr>
              <a:picLocks noChangeAspect="1"/>
            </p:cNvPicPr>
            <p:nvPr/>
          </p:nvPicPr>
          <p:blipFill rotWithShape="1">
            <a:blip r:embed="rId3"/>
            <a:srcRect l="79241" r="1161"/>
            <a:stretch/>
          </p:blipFill>
          <p:spPr>
            <a:xfrm>
              <a:off x="6501383" y="1496675"/>
              <a:ext cx="2389411" cy="4724186"/>
            </a:xfrm>
            <a:prstGeom prst="rect">
              <a:avLst/>
            </a:prstGeom>
          </p:spPr>
        </p:pic>
      </p:grpSp>
      <p:sp>
        <p:nvSpPr>
          <p:cNvPr id="6" name="Google Shape;490;p22">
            <a:extLst>
              <a:ext uri="{FF2B5EF4-FFF2-40B4-BE49-F238E27FC236}">
                <a16:creationId xmlns:a16="http://schemas.microsoft.com/office/drawing/2014/main" id="{85140856-FB19-CA10-5C9B-A4BC901EA10B}"/>
              </a:ext>
            </a:extLst>
          </p:cNvPr>
          <p:cNvSpPr/>
          <p:nvPr/>
        </p:nvSpPr>
        <p:spPr>
          <a:xfrm>
            <a:off x="9288168" y="2644190"/>
            <a:ext cx="2644752" cy="2308284"/>
          </a:xfrm>
          <a:prstGeom prst="rect">
            <a:avLst/>
          </a:prstGeom>
          <a:solidFill>
            <a:schemeClr val="lt1"/>
          </a:solidFill>
          <a:ln>
            <a:noFill/>
          </a:ln>
        </p:spPr>
        <p:txBody>
          <a:bodyPr spcFirstLastPara="1" wrap="square" lIns="91425" tIns="45700" rIns="91425" bIns="45700" anchor="t" anchorCtr="0">
            <a:spAutoFit/>
          </a:bodyPr>
          <a:lstStyle/>
          <a:p>
            <a:pPr marR="0" lvl="0" algn="l" rtl="0">
              <a:spcBef>
                <a:spcPts val="0"/>
              </a:spcBef>
              <a:spcAft>
                <a:spcPts val="1200"/>
              </a:spcAft>
            </a:pPr>
            <a:r>
              <a:rPr lang="en-US" sz="1900" dirty="0">
                <a:solidFill>
                  <a:schemeClr val="tx1"/>
                </a:solidFill>
                <a:latin typeface="Calibri" panose="020F0502020204030204" pitchFamily="34" charset="0"/>
                <a:ea typeface="Avenir"/>
                <a:cs typeface="Calibri" panose="020F0502020204030204" pitchFamily="34" charset="0"/>
                <a:sym typeface="Avenir"/>
              </a:rPr>
              <a:t>Estimates from </a:t>
            </a:r>
            <a:r>
              <a:rPr lang="en-US" sz="1900" b="1" dirty="0">
                <a:solidFill>
                  <a:schemeClr val="tx1"/>
                </a:solidFill>
                <a:latin typeface="Calibri" panose="020F0502020204030204" pitchFamily="34" charset="0"/>
                <a:ea typeface="Avenir"/>
                <a:cs typeface="Calibri" panose="020F0502020204030204" pitchFamily="34" charset="0"/>
                <a:sym typeface="Avenir"/>
              </a:rPr>
              <a:t>138 countries</a:t>
            </a:r>
          </a:p>
          <a:p>
            <a:pPr marR="0" lvl="0" algn="l" rtl="0">
              <a:spcBef>
                <a:spcPts val="0"/>
              </a:spcBef>
              <a:spcAft>
                <a:spcPts val="1200"/>
              </a:spcAft>
            </a:pPr>
            <a:r>
              <a:rPr lang="en-US" sz="1900" b="1" dirty="0">
                <a:solidFill>
                  <a:schemeClr val="tx1"/>
                </a:solidFill>
                <a:latin typeface="Calibri" panose="020F0502020204030204" pitchFamily="34" charset="0"/>
                <a:ea typeface="Avenir"/>
                <a:cs typeface="Calibri" panose="020F0502020204030204" pitchFamily="34" charset="0"/>
                <a:sym typeface="Avenir"/>
              </a:rPr>
              <a:t>77% </a:t>
            </a:r>
            <a:r>
              <a:rPr lang="en-US" sz="1900" dirty="0">
                <a:solidFill>
                  <a:schemeClr val="tx1"/>
                </a:solidFill>
                <a:latin typeface="Calibri" panose="020F0502020204030204" pitchFamily="34" charset="0"/>
                <a:ea typeface="Avenir"/>
                <a:cs typeface="Calibri" panose="020F0502020204030204" pitchFamily="34" charset="0"/>
                <a:sym typeface="Avenir"/>
              </a:rPr>
              <a:t>of schools globally had basic service</a:t>
            </a:r>
          </a:p>
          <a:p>
            <a:pPr marR="0" lvl="0" algn="l" rtl="0">
              <a:spcBef>
                <a:spcPts val="0"/>
              </a:spcBef>
              <a:spcAft>
                <a:spcPts val="1200"/>
              </a:spcAft>
            </a:pPr>
            <a:r>
              <a:rPr lang="en-US" sz="1900" b="1" dirty="0">
                <a:solidFill>
                  <a:schemeClr val="tx1"/>
                </a:solidFill>
                <a:latin typeface="Calibri" panose="020F0502020204030204" pitchFamily="34" charset="0"/>
                <a:ea typeface="Avenir"/>
                <a:cs typeface="Calibri" panose="020F0502020204030204" pitchFamily="34" charset="0"/>
                <a:sym typeface="Avenir"/>
              </a:rPr>
              <a:t>447 million </a:t>
            </a:r>
            <a:r>
              <a:rPr lang="en-US" sz="1900" dirty="0">
                <a:solidFill>
                  <a:schemeClr val="tx1"/>
                </a:solidFill>
                <a:latin typeface="Calibri" panose="020F0502020204030204" pitchFamily="34" charset="0"/>
                <a:ea typeface="Avenir"/>
                <a:cs typeface="Calibri" panose="020F0502020204030204" pitchFamily="34" charset="0"/>
                <a:sym typeface="Avenir"/>
              </a:rPr>
              <a:t>children lacked basic service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326967" y="294244"/>
            <a:ext cx="11083637" cy="6252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venir"/>
              <a:buNone/>
            </a:pPr>
            <a:r>
              <a:rPr lang="en-US" sz="3200" dirty="0">
                <a:latin typeface="Calibri" panose="020F0502020204030204" pitchFamily="34" charset="0"/>
                <a:cs typeface="Calibri" panose="020F0502020204030204" pitchFamily="34" charset="0"/>
              </a:rPr>
              <a:t>BASIC SANITATION IN SCHOOLS (2023)</a:t>
            </a:r>
            <a:endParaRPr sz="3200" i="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82F3CD5F-B974-F653-26C3-7DECED175292}"/>
              </a:ext>
            </a:extLst>
          </p:cNvPr>
          <p:cNvGrpSpPr/>
          <p:nvPr/>
        </p:nvGrpSpPr>
        <p:grpSpPr>
          <a:xfrm>
            <a:off x="-12439" y="992220"/>
            <a:ext cx="10552753" cy="5571535"/>
            <a:chOff x="0" y="1330170"/>
            <a:chExt cx="8988552" cy="4581707"/>
          </a:xfrm>
        </p:grpSpPr>
        <p:pic>
          <p:nvPicPr>
            <p:cNvPr id="3" name="Picture 2">
              <a:extLst>
                <a:ext uri="{FF2B5EF4-FFF2-40B4-BE49-F238E27FC236}">
                  <a16:creationId xmlns:a16="http://schemas.microsoft.com/office/drawing/2014/main" id="{CCED5DB4-BCBC-A7D2-7E94-6ABDDAECDDF6}"/>
                </a:ext>
              </a:extLst>
            </p:cNvPr>
            <p:cNvPicPr>
              <a:picLocks noChangeAspect="1"/>
            </p:cNvPicPr>
            <p:nvPr/>
          </p:nvPicPr>
          <p:blipFill rotWithShape="1">
            <a:blip r:embed="rId3"/>
            <a:srcRect r="46375"/>
            <a:stretch/>
          </p:blipFill>
          <p:spPr>
            <a:xfrm>
              <a:off x="0" y="1330170"/>
              <a:ext cx="6537960" cy="4581707"/>
            </a:xfrm>
            <a:prstGeom prst="rect">
              <a:avLst/>
            </a:prstGeom>
          </p:spPr>
        </p:pic>
        <p:pic>
          <p:nvPicPr>
            <p:cNvPr id="4" name="Picture 3">
              <a:extLst>
                <a:ext uri="{FF2B5EF4-FFF2-40B4-BE49-F238E27FC236}">
                  <a16:creationId xmlns:a16="http://schemas.microsoft.com/office/drawing/2014/main" id="{71FBC2FB-1B84-550C-2FAA-ED7DACC60A94}"/>
                </a:ext>
              </a:extLst>
            </p:cNvPr>
            <p:cNvPicPr>
              <a:picLocks noChangeAspect="1"/>
            </p:cNvPicPr>
            <p:nvPr/>
          </p:nvPicPr>
          <p:blipFill rotWithShape="1">
            <a:blip r:embed="rId3"/>
            <a:srcRect l="79150"/>
            <a:stretch/>
          </p:blipFill>
          <p:spPr>
            <a:xfrm>
              <a:off x="6446520" y="1330170"/>
              <a:ext cx="2542032" cy="4581707"/>
            </a:xfrm>
            <a:prstGeom prst="rect">
              <a:avLst/>
            </a:prstGeom>
          </p:spPr>
        </p:pic>
      </p:grpSp>
      <p:sp>
        <p:nvSpPr>
          <p:cNvPr id="6" name="Google Shape;490;p22">
            <a:extLst>
              <a:ext uri="{FF2B5EF4-FFF2-40B4-BE49-F238E27FC236}">
                <a16:creationId xmlns:a16="http://schemas.microsoft.com/office/drawing/2014/main" id="{EB3F1430-6BD1-33E5-CA3A-E177579934B5}"/>
              </a:ext>
            </a:extLst>
          </p:cNvPr>
          <p:cNvSpPr/>
          <p:nvPr/>
        </p:nvSpPr>
        <p:spPr>
          <a:xfrm>
            <a:off x="8961738" y="3143995"/>
            <a:ext cx="3157151" cy="2400617"/>
          </a:xfrm>
          <a:prstGeom prst="rect">
            <a:avLst/>
          </a:prstGeom>
          <a:solidFill>
            <a:schemeClr val="lt1"/>
          </a:solidFill>
          <a:ln>
            <a:noFill/>
          </a:ln>
        </p:spPr>
        <p:txBody>
          <a:bodyPr spcFirstLastPara="1" wrap="square" lIns="91425" tIns="45700" rIns="91425" bIns="45700" anchor="t" anchorCtr="0">
            <a:spAutoFit/>
          </a:bodyPr>
          <a:lstStyle/>
          <a:p>
            <a:pPr marR="0" lvl="0" algn="l" rtl="0">
              <a:spcBef>
                <a:spcPts val="0"/>
              </a:spcBef>
              <a:spcAft>
                <a:spcPts val="1200"/>
              </a:spcAft>
            </a:pPr>
            <a:r>
              <a:rPr lang="en-US" sz="2000" dirty="0">
                <a:solidFill>
                  <a:schemeClr val="tx1"/>
                </a:solidFill>
                <a:latin typeface="Calibri" panose="020F0502020204030204" pitchFamily="34" charset="0"/>
                <a:ea typeface="Avenir"/>
                <a:cs typeface="Calibri" panose="020F0502020204030204" pitchFamily="34" charset="0"/>
                <a:sym typeface="Avenir"/>
              </a:rPr>
              <a:t>Estimates from </a:t>
            </a:r>
            <a:r>
              <a:rPr lang="en-US" sz="2000" b="1" dirty="0">
                <a:solidFill>
                  <a:schemeClr val="tx1"/>
                </a:solidFill>
                <a:latin typeface="Calibri" panose="020F0502020204030204" pitchFamily="34" charset="0"/>
                <a:ea typeface="Avenir"/>
                <a:cs typeface="Calibri" panose="020F0502020204030204" pitchFamily="34" charset="0"/>
                <a:sym typeface="Avenir"/>
              </a:rPr>
              <a:t>144 countries</a:t>
            </a:r>
          </a:p>
          <a:p>
            <a:pPr marR="0" lvl="0" algn="l" rtl="0">
              <a:spcBef>
                <a:spcPts val="0"/>
              </a:spcBef>
              <a:spcAft>
                <a:spcPts val="1200"/>
              </a:spcAft>
            </a:pPr>
            <a:r>
              <a:rPr lang="en-US" sz="2000" b="1" dirty="0">
                <a:solidFill>
                  <a:schemeClr val="tx1"/>
                </a:solidFill>
                <a:latin typeface="Calibri" panose="020F0502020204030204" pitchFamily="34" charset="0"/>
                <a:ea typeface="Avenir"/>
                <a:cs typeface="Calibri" panose="020F0502020204030204" pitchFamily="34" charset="0"/>
                <a:sym typeface="Avenir"/>
              </a:rPr>
              <a:t>78% </a:t>
            </a:r>
            <a:r>
              <a:rPr lang="en-US" sz="2000" dirty="0">
                <a:solidFill>
                  <a:schemeClr val="tx1"/>
                </a:solidFill>
                <a:latin typeface="Calibri" panose="020F0502020204030204" pitchFamily="34" charset="0"/>
                <a:ea typeface="Avenir"/>
                <a:cs typeface="Calibri" panose="020F0502020204030204" pitchFamily="34" charset="0"/>
                <a:sym typeface="Avenir"/>
              </a:rPr>
              <a:t>of schools globally had basic service</a:t>
            </a:r>
          </a:p>
          <a:p>
            <a:pPr marR="0" lvl="0" algn="l" rtl="0">
              <a:spcBef>
                <a:spcPts val="0"/>
              </a:spcBef>
              <a:spcAft>
                <a:spcPts val="1200"/>
              </a:spcAft>
            </a:pPr>
            <a:r>
              <a:rPr lang="en-US" sz="2000" b="1" dirty="0">
                <a:solidFill>
                  <a:schemeClr val="tx1"/>
                </a:solidFill>
                <a:latin typeface="Calibri" panose="020F0502020204030204" pitchFamily="34" charset="0"/>
                <a:ea typeface="Avenir"/>
                <a:cs typeface="Calibri" panose="020F0502020204030204" pitchFamily="34" charset="0"/>
                <a:sym typeface="Avenir"/>
              </a:rPr>
              <a:t>427 million </a:t>
            </a:r>
            <a:r>
              <a:rPr lang="en-US" sz="2000" dirty="0">
                <a:solidFill>
                  <a:schemeClr val="tx1"/>
                </a:solidFill>
                <a:latin typeface="Calibri" panose="020F0502020204030204" pitchFamily="34" charset="0"/>
                <a:ea typeface="Avenir"/>
                <a:cs typeface="Calibri" panose="020F0502020204030204" pitchFamily="34" charset="0"/>
                <a:sym typeface="Avenir"/>
              </a:rPr>
              <a:t>children lacked basic service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1"/>
          <p:cNvSpPr txBox="1">
            <a:spLocks noGrp="1"/>
          </p:cNvSpPr>
          <p:nvPr>
            <p:ph type="title"/>
          </p:nvPr>
        </p:nvSpPr>
        <p:spPr>
          <a:xfrm>
            <a:off x="202213" y="250755"/>
            <a:ext cx="11151587" cy="7928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venir"/>
              <a:buNone/>
            </a:pPr>
            <a:r>
              <a:rPr lang="en-US" sz="3200" dirty="0">
                <a:latin typeface="Calibri" panose="020F0502020204030204" pitchFamily="34" charset="0"/>
                <a:cs typeface="Calibri" panose="020F0502020204030204" pitchFamily="34" charset="0"/>
              </a:rPr>
              <a:t>BASIC HYGIENE IN SCHOOLS (2023)</a:t>
            </a:r>
            <a:endParaRPr sz="3200" i="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2B7E613E-6704-1994-616D-8BACF9FE8AAF}"/>
              </a:ext>
            </a:extLst>
          </p:cNvPr>
          <p:cNvGrpSpPr/>
          <p:nvPr/>
        </p:nvGrpSpPr>
        <p:grpSpPr>
          <a:xfrm>
            <a:off x="78909" y="1014459"/>
            <a:ext cx="10510831" cy="5732329"/>
            <a:chOff x="0" y="1078681"/>
            <a:chExt cx="9098280" cy="4700636"/>
          </a:xfrm>
        </p:grpSpPr>
        <p:pic>
          <p:nvPicPr>
            <p:cNvPr id="3" name="Picture 2">
              <a:extLst>
                <a:ext uri="{FF2B5EF4-FFF2-40B4-BE49-F238E27FC236}">
                  <a16:creationId xmlns:a16="http://schemas.microsoft.com/office/drawing/2014/main" id="{CAA62985-C8E3-7254-453E-199252A7CB92}"/>
                </a:ext>
              </a:extLst>
            </p:cNvPr>
            <p:cNvPicPr>
              <a:picLocks noChangeAspect="1"/>
            </p:cNvPicPr>
            <p:nvPr/>
          </p:nvPicPr>
          <p:blipFill rotWithShape="1">
            <a:blip r:embed="rId3"/>
            <a:srcRect r="45850"/>
            <a:stretch/>
          </p:blipFill>
          <p:spPr>
            <a:xfrm>
              <a:off x="0" y="1078682"/>
              <a:ext cx="6601968" cy="4700635"/>
            </a:xfrm>
            <a:prstGeom prst="rect">
              <a:avLst/>
            </a:prstGeom>
          </p:spPr>
        </p:pic>
        <p:pic>
          <p:nvPicPr>
            <p:cNvPr id="4" name="Picture 3">
              <a:extLst>
                <a:ext uri="{FF2B5EF4-FFF2-40B4-BE49-F238E27FC236}">
                  <a16:creationId xmlns:a16="http://schemas.microsoft.com/office/drawing/2014/main" id="{0A881380-BF63-5E79-A2A2-782CB0B5B85E}"/>
                </a:ext>
              </a:extLst>
            </p:cNvPr>
            <p:cNvPicPr>
              <a:picLocks noChangeAspect="1"/>
            </p:cNvPicPr>
            <p:nvPr/>
          </p:nvPicPr>
          <p:blipFill rotWithShape="1">
            <a:blip r:embed="rId3"/>
            <a:srcRect l="78850"/>
            <a:stretch/>
          </p:blipFill>
          <p:spPr>
            <a:xfrm>
              <a:off x="6519672" y="1078681"/>
              <a:ext cx="2578608" cy="4700635"/>
            </a:xfrm>
            <a:prstGeom prst="rect">
              <a:avLst/>
            </a:prstGeom>
          </p:spPr>
        </p:pic>
      </p:grpSp>
      <p:sp>
        <p:nvSpPr>
          <p:cNvPr id="6" name="Google Shape;490;p22">
            <a:extLst>
              <a:ext uri="{FF2B5EF4-FFF2-40B4-BE49-F238E27FC236}">
                <a16:creationId xmlns:a16="http://schemas.microsoft.com/office/drawing/2014/main" id="{E9581A6F-C697-81F9-AF00-A9F762BB22E6}"/>
              </a:ext>
            </a:extLst>
          </p:cNvPr>
          <p:cNvSpPr/>
          <p:nvPr/>
        </p:nvSpPr>
        <p:spPr>
          <a:xfrm>
            <a:off x="9291542" y="2952523"/>
            <a:ext cx="2821547" cy="2400617"/>
          </a:xfrm>
          <a:prstGeom prst="rect">
            <a:avLst/>
          </a:prstGeom>
          <a:solidFill>
            <a:schemeClr val="lt1"/>
          </a:solidFill>
          <a:ln>
            <a:noFill/>
          </a:ln>
        </p:spPr>
        <p:txBody>
          <a:bodyPr spcFirstLastPara="1" wrap="square" lIns="91425" tIns="45700" rIns="91425" bIns="45700" anchor="t" anchorCtr="0">
            <a:spAutoFit/>
          </a:bodyPr>
          <a:lstStyle/>
          <a:p>
            <a:pPr marR="0" lvl="0" algn="l" rtl="0">
              <a:spcBef>
                <a:spcPts val="0"/>
              </a:spcBef>
              <a:spcAft>
                <a:spcPts val="1200"/>
              </a:spcAft>
            </a:pPr>
            <a:r>
              <a:rPr lang="en-US" sz="2000" dirty="0">
                <a:solidFill>
                  <a:schemeClr val="tx1"/>
                </a:solidFill>
                <a:latin typeface="Calibri" panose="020F0502020204030204" pitchFamily="34" charset="0"/>
                <a:ea typeface="Avenir"/>
                <a:cs typeface="Calibri" panose="020F0502020204030204" pitchFamily="34" charset="0"/>
                <a:sym typeface="Avenir"/>
              </a:rPr>
              <a:t>Estimates from </a:t>
            </a:r>
            <a:r>
              <a:rPr lang="en-US" sz="2000" b="1" dirty="0">
                <a:solidFill>
                  <a:schemeClr val="tx1"/>
                </a:solidFill>
                <a:latin typeface="Calibri" panose="020F0502020204030204" pitchFamily="34" charset="0"/>
                <a:ea typeface="Avenir"/>
                <a:cs typeface="Calibri" panose="020F0502020204030204" pitchFamily="34" charset="0"/>
                <a:sym typeface="Avenir"/>
              </a:rPr>
              <a:t>134 countries</a:t>
            </a:r>
          </a:p>
          <a:p>
            <a:pPr marR="0" lvl="0" algn="l" rtl="0">
              <a:spcBef>
                <a:spcPts val="0"/>
              </a:spcBef>
              <a:spcAft>
                <a:spcPts val="1200"/>
              </a:spcAft>
            </a:pPr>
            <a:r>
              <a:rPr lang="en-US" sz="2000" b="1" dirty="0">
                <a:solidFill>
                  <a:schemeClr val="tx1"/>
                </a:solidFill>
                <a:latin typeface="Calibri" panose="020F0502020204030204" pitchFamily="34" charset="0"/>
                <a:ea typeface="Avenir"/>
                <a:cs typeface="Calibri" panose="020F0502020204030204" pitchFamily="34" charset="0"/>
                <a:sym typeface="Avenir"/>
              </a:rPr>
              <a:t>67% </a:t>
            </a:r>
            <a:r>
              <a:rPr lang="en-US" sz="2000" dirty="0">
                <a:solidFill>
                  <a:schemeClr val="tx1"/>
                </a:solidFill>
                <a:latin typeface="Calibri" panose="020F0502020204030204" pitchFamily="34" charset="0"/>
                <a:ea typeface="Avenir"/>
                <a:cs typeface="Calibri" panose="020F0502020204030204" pitchFamily="34" charset="0"/>
                <a:sym typeface="Avenir"/>
              </a:rPr>
              <a:t>of schools globally had basic service</a:t>
            </a:r>
          </a:p>
          <a:p>
            <a:pPr marR="0" lvl="0" algn="l" rtl="0">
              <a:spcBef>
                <a:spcPts val="0"/>
              </a:spcBef>
              <a:spcAft>
                <a:spcPts val="1200"/>
              </a:spcAft>
            </a:pPr>
            <a:r>
              <a:rPr lang="en-US" sz="2000" b="1" dirty="0">
                <a:solidFill>
                  <a:schemeClr val="tx1"/>
                </a:solidFill>
                <a:latin typeface="Calibri" panose="020F0502020204030204" pitchFamily="34" charset="0"/>
                <a:ea typeface="Avenir"/>
                <a:cs typeface="Calibri" panose="020F0502020204030204" pitchFamily="34" charset="0"/>
                <a:sym typeface="Avenir"/>
              </a:rPr>
              <a:t>646 million </a:t>
            </a:r>
            <a:r>
              <a:rPr lang="en-US" sz="2000" dirty="0">
                <a:solidFill>
                  <a:schemeClr val="tx1"/>
                </a:solidFill>
                <a:latin typeface="Calibri" panose="020F0502020204030204" pitchFamily="34" charset="0"/>
                <a:ea typeface="Avenir"/>
                <a:cs typeface="Calibri" panose="020F0502020204030204" pitchFamily="34" charset="0"/>
                <a:sym typeface="Avenir"/>
              </a:rPr>
              <a:t>children lacked basic service</a:t>
            </a:r>
          </a:p>
        </p:txBody>
      </p:sp>
    </p:spTree>
  </p:cSld>
  <p:clrMapOvr>
    <a:masterClrMapping/>
  </p:clrMapOvr>
</p:sld>
</file>

<file path=ppt/theme/theme1.xml><?xml version="1.0" encoding="utf-8"?>
<a:theme xmlns:a="http://schemas.openxmlformats.org/drawingml/2006/main" name="2_Office Theme">
  <a:themeElements>
    <a:clrScheme name="Custom 4">
      <a:dk1>
        <a:srgbClr val="000000"/>
      </a:dk1>
      <a:lt1>
        <a:srgbClr val="FFFFFF"/>
      </a:lt1>
      <a:dk2>
        <a:srgbClr val="1F497D"/>
      </a:dk2>
      <a:lt2>
        <a:srgbClr val="EEECE1"/>
      </a:lt2>
      <a:accent1>
        <a:srgbClr val="29B6F6"/>
      </a:accent1>
      <a:accent2>
        <a:srgbClr val="66BB6A"/>
      </a:accent2>
      <a:accent3>
        <a:srgbClr val="AB47BC"/>
      </a:accent3>
      <a:accent4>
        <a:srgbClr val="FFF176"/>
      </a:accent4>
      <a:accent5>
        <a:srgbClr val="FFCA28"/>
      </a:accent5>
      <a:accent6>
        <a:srgbClr val="A3A4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4">
      <a:dk1>
        <a:srgbClr val="000000"/>
      </a:dk1>
      <a:lt1>
        <a:srgbClr val="FFFFFF"/>
      </a:lt1>
      <a:dk2>
        <a:srgbClr val="1F497D"/>
      </a:dk2>
      <a:lt2>
        <a:srgbClr val="EEECE1"/>
      </a:lt2>
      <a:accent1>
        <a:srgbClr val="29B6F6"/>
      </a:accent1>
      <a:accent2>
        <a:srgbClr val="66BB6A"/>
      </a:accent2>
      <a:accent3>
        <a:srgbClr val="AB47BC"/>
      </a:accent3>
      <a:accent4>
        <a:srgbClr val="FFF176"/>
      </a:accent4>
      <a:accent5>
        <a:srgbClr val="FFCA28"/>
      </a:accent5>
      <a:accent6>
        <a:srgbClr val="A3A4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2078</Words>
  <Application>Microsoft Office PowerPoint</Application>
  <PresentationFormat>Widescreen</PresentationFormat>
  <Paragraphs>190</Paragraphs>
  <Slides>18</Slides>
  <Notes>18</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Avenir</vt:lpstr>
      <vt:lpstr>Arial</vt:lpstr>
      <vt:lpstr>Grotesque</vt:lpstr>
      <vt:lpstr>Calibri</vt:lpstr>
      <vt:lpstr>Gill Sans</vt:lpstr>
      <vt:lpstr>HKGrotesk-Light</vt:lpstr>
      <vt:lpstr>2_Office Theme</vt:lpstr>
      <vt:lpstr>Custom Design</vt:lpstr>
      <vt:lpstr>PowerPoint Presentation</vt:lpstr>
      <vt:lpstr>OUTLINE</vt:lpstr>
      <vt:lpstr>PowerPoint Presentation</vt:lpstr>
      <vt:lpstr>PowerPoint Presentation</vt:lpstr>
      <vt:lpstr>PowerPoint Presentation</vt:lpstr>
      <vt:lpstr>PowerPoint Presentation</vt:lpstr>
      <vt:lpstr>BASIC DRINKING WATER IN SCHOOLS (2023)</vt:lpstr>
      <vt:lpstr>BASIC SANITATION IN SCHOOLS (2023)</vt:lpstr>
      <vt:lpstr>BASIC HYGIENE IN SCHOOLS (2023)</vt:lpstr>
      <vt:lpstr>PowerPoint Presentation</vt:lpstr>
      <vt:lpstr>PROGRESS ON BASIC DRINKING WATER IN SCHOOLS (2023)</vt:lpstr>
      <vt:lpstr>PROGRESS ON BASIC SANITATION IN SCHOOLS (2023)</vt:lpstr>
      <vt:lpstr>PROGRESS ON BASIC HYGIENE IN SCHOOLS (2023)</vt:lpstr>
      <vt:lpstr>See the national estimates and data used for generating them in  JMP WinS Country Files (in multiple languages): washdata.org/data/downloads washdata.org/reports/statistical-snapshots-jmp-2024-progress-update-wash-schools</vt:lpstr>
      <vt:lpstr>JMP SERVICE LADDERS FOR WASH IN SCHOOLS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Scene</dc:title>
  <dc:creator>Chatterley, Christie</dc:creator>
  <cp:lastModifiedBy>Tom Slaymaker</cp:lastModifiedBy>
  <cp:revision>33</cp:revision>
  <dcterms:created xsi:type="dcterms:W3CDTF">2017-05-02T19:32:08Z</dcterms:created>
  <dcterms:modified xsi:type="dcterms:W3CDTF">2024-10-13T18:55:17Z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1.5.2.3420</vt:lpwstr>
  </property>
</Properties>
</file>