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6.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1"/>
  </p:sldMasterIdLst>
  <p:notesMasterIdLst>
    <p:notesMasterId r:id="rId29"/>
  </p:notesMasterIdLst>
  <p:sldIdLst>
    <p:sldId id="267" r:id="rId2"/>
    <p:sldId id="706" r:id="rId3"/>
    <p:sldId id="685" r:id="rId4"/>
    <p:sldId id="652" r:id="rId5"/>
    <p:sldId id="687" r:id="rId6"/>
    <p:sldId id="574" r:id="rId7"/>
    <p:sldId id="268" r:id="rId8"/>
    <p:sldId id="275" r:id="rId9"/>
    <p:sldId id="565" r:id="rId10"/>
    <p:sldId id="661" r:id="rId11"/>
    <p:sldId id="662" r:id="rId12"/>
    <p:sldId id="672" r:id="rId13"/>
    <p:sldId id="673" r:id="rId14"/>
    <p:sldId id="674" r:id="rId15"/>
    <p:sldId id="663" r:id="rId16"/>
    <p:sldId id="664" r:id="rId17"/>
    <p:sldId id="665" r:id="rId18"/>
    <p:sldId id="671" r:id="rId19"/>
    <p:sldId id="700" r:id="rId20"/>
    <p:sldId id="675" r:id="rId21"/>
    <p:sldId id="697" r:id="rId22"/>
    <p:sldId id="666" r:id="rId23"/>
    <p:sldId id="668" r:id="rId24"/>
    <p:sldId id="678" r:id="rId25"/>
    <p:sldId id="679" r:id="rId26"/>
    <p:sldId id="707" r:id="rId27"/>
    <p:sldId id="55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9C"/>
    <a:srgbClr val="BFBFBF"/>
    <a:srgbClr val="76B074"/>
    <a:srgbClr val="2E9A47"/>
    <a:srgbClr val="F36E27"/>
    <a:srgbClr val="EA2230"/>
    <a:srgbClr val="F4F6F6"/>
    <a:srgbClr val="4F81BD"/>
    <a:srgbClr val="C1504D"/>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5" autoAdjust="0"/>
    <p:restoredTop sz="83660" autoAdjust="0"/>
  </p:normalViewPr>
  <p:slideViewPr>
    <p:cSldViewPr snapToGrid="0">
      <p:cViewPr varScale="1">
        <p:scale>
          <a:sx n="119" d="100"/>
          <a:sy n="119" d="100"/>
        </p:scale>
        <p:origin x="1224" y="176"/>
      </p:cViewPr>
      <p:guideLst>
        <p:guide orient="horz" pos="2160"/>
        <p:guide pos="3840"/>
      </p:guideLst>
    </p:cSldViewPr>
  </p:slideViewPr>
  <p:notesTextViewPr>
    <p:cViewPr>
      <p:scale>
        <a:sx n="3" d="2"/>
        <a:sy n="3" d="2"/>
      </p:scale>
      <p:origin x="0" y="0"/>
    </p:cViewPr>
  </p:notesTextViewPr>
  <p:sorterViewPr>
    <p:cViewPr>
      <p:scale>
        <a:sx n="60" d="100"/>
        <a:sy n="60" d="100"/>
      </p:scale>
      <p:origin x="0" y="0"/>
    </p:cViewPr>
  </p:sorterViewPr>
  <p:notesViewPr>
    <p:cSldViewPr snapToGrid="0">
      <p:cViewPr varScale="1">
        <p:scale>
          <a:sx n="118" d="100"/>
          <a:sy n="118" d="100"/>
        </p:scale>
        <p:origin x="3688"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FD170C-A0B1-394B-8A3E-8E203CF3E64A}" type="doc">
      <dgm:prSet loTypeId="urn:microsoft.com/office/officeart/2009/layout/CirclePictureHierarchy" loCatId="" qsTypeId="urn:microsoft.com/office/officeart/2005/8/quickstyle/simple1" qsCatId="simple" csTypeId="urn:microsoft.com/office/officeart/2005/8/colors/accent1_2" csCatId="accent1" phldr="1"/>
      <dgm:spPr/>
      <dgm:t>
        <a:bodyPr/>
        <a:lstStyle/>
        <a:p>
          <a:endParaRPr lang="en-GB"/>
        </a:p>
      </dgm:t>
    </dgm:pt>
    <dgm:pt modelId="{BC5DCFB6-C6BF-044D-BAD4-1BB4A2F01F4D}">
      <dgm:prSet phldrT="[Text]"/>
      <dgm:spPr/>
      <dgm:t>
        <a:bodyPr/>
        <a:lstStyle/>
        <a:p>
          <a:r>
            <a:rPr lang="en-GB" dirty="0"/>
            <a:t>Total wastewater</a:t>
          </a:r>
        </a:p>
      </dgm:t>
    </dgm:pt>
    <dgm:pt modelId="{A7FAD0CD-A5A6-6342-B974-6F0B09F78CDC}" type="parTrans" cxnId="{E4817059-F8E2-854D-808E-CA6C5045A362}">
      <dgm:prSet/>
      <dgm:spPr/>
      <dgm:t>
        <a:bodyPr/>
        <a:lstStyle/>
        <a:p>
          <a:endParaRPr lang="en-GB"/>
        </a:p>
      </dgm:t>
    </dgm:pt>
    <dgm:pt modelId="{59382098-957D-B545-B54C-C1A13C0D6FD9}" type="sibTrans" cxnId="{E4817059-F8E2-854D-808E-CA6C5045A362}">
      <dgm:prSet/>
      <dgm:spPr/>
      <dgm:t>
        <a:bodyPr/>
        <a:lstStyle/>
        <a:p>
          <a:endParaRPr lang="en-GB"/>
        </a:p>
      </dgm:t>
    </dgm:pt>
    <dgm:pt modelId="{C2C6CCF3-9E81-F74E-B5BB-AA002AE29B62}">
      <dgm:prSet phldrT="[Text]"/>
      <dgm:spPr/>
      <dgm:t>
        <a:bodyPr/>
        <a:lstStyle/>
        <a:p>
          <a:r>
            <a:rPr lang="en-GB" dirty="0"/>
            <a:t>Industrial wastewater</a:t>
          </a:r>
        </a:p>
      </dgm:t>
    </dgm:pt>
    <dgm:pt modelId="{558A208B-98AA-2145-9B3B-636EB0B4B672}" type="parTrans" cxnId="{875492F2-C355-354E-B796-1578F478F741}">
      <dgm:prSet/>
      <dgm:spPr/>
      <dgm:t>
        <a:bodyPr/>
        <a:lstStyle/>
        <a:p>
          <a:endParaRPr lang="en-GB"/>
        </a:p>
      </dgm:t>
    </dgm:pt>
    <dgm:pt modelId="{C7AE94DE-286D-F64A-990D-90D1247E4AE1}" type="sibTrans" cxnId="{875492F2-C355-354E-B796-1578F478F741}">
      <dgm:prSet/>
      <dgm:spPr/>
      <dgm:t>
        <a:bodyPr/>
        <a:lstStyle/>
        <a:p>
          <a:endParaRPr lang="en-GB"/>
        </a:p>
      </dgm:t>
    </dgm:pt>
    <dgm:pt modelId="{0BA37822-DE01-B243-A54F-50A257EF2EF1}">
      <dgm:prSet phldrT="[Text]"/>
      <dgm:spPr/>
      <dgm:t>
        <a:bodyPr/>
        <a:lstStyle/>
        <a:p>
          <a:r>
            <a:rPr lang="en-GB" dirty="0"/>
            <a:t>Domestic wastewater</a:t>
          </a:r>
        </a:p>
      </dgm:t>
    </dgm:pt>
    <dgm:pt modelId="{A3F766DF-8C2C-DB46-83A4-A35F71406C27}" type="parTrans" cxnId="{A97F7C4E-37F1-4549-AD15-F5220E3B588D}">
      <dgm:prSet/>
      <dgm:spPr/>
      <dgm:t>
        <a:bodyPr/>
        <a:lstStyle/>
        <a:p>
          <a:endParaRPr lang="en-GB"/>
        </a:p>
      </dgm:t>
    </dgm:pt>
    <dgm:pt modelId="{728E8D26-446E-D44C-A134-AC1C9CC1B1E8}" type="sibTrans" cxnId="{A97F7C4E-37F1-4549-AD15-F5220E3B588D}">
      <dgm:prSet/>
      <dgm:spPr/>
      <dgm:t>
        <a:bodyPr/>
        <a:lstStyle/>
        <a:p>
          <a:endParaRPr lang="en-GB"/>
        </a:p>
      </dgm:t>
    </dgm:pt>
    <dgm:pt modelId="{EC96BFCA-8008-9C4E-89D0-55C1598D2F19}" type="pres">
      <dgm:prSet presAssocID="{27FD170C-A0B1-394B-8A3E-8E203CF3E64A}" presName="hierChild1" presStyleCnt="0">
        <dgm:presLayoutVars>
          <dgm:chPref val="1"/>
          <dgm:dir/>
          <dgm:animOne val="branch"/>
          <dgm:animLvl val="lvl"/>
          <dgm:resizeHandles/>
        </dgm:presLayoutVars>
      </dgm:prSet>
      <dgm:spPr/>
    </dgm:pt>
    <dgm:pt modelId="{BEFECDB5-ACE9-674A-8811-C81DC469169B}" type="pres">
      <dgm:prSet presAssocID="{BC5DCFB6-C6BF-044D-BAD4-1BB4A2F01F4D}" presName="hierRoot1" presStyleCnt="0"/>
      <dgm:spPr/>
    </dgm:pt>
    <dgm:pt modelId="{D04230C3-6A20-934C-954E-A5A54761168B}" type="pres">
      <dgm:prSet presAssocID="{BC5DCFB6-C6BF-044D-BAD4-1BB4A2F01F4D}" presName="composite" presStyleCnt="0"/>
      <dgm:spPr/>
    </dgm:pt>
    <dgm:pt modelId="{4518D305-5A37-574E-8A22-251A1B626649}" type="pres">
      <dgm:prSet presAssocID="{BC5DCFB6-C6BF-044D-BAD4-1BB4A2F01F4D}" presName="image" presStyleLbl="node0"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916278F-EE64-BE4F-A2A0-069B51FE19E2}" type="pres">
      <dgm:prSet presAssocID="{BC5DCFB6-C6BF-044D-BAD4-1BB4A2F01F4D}" presName="text" presStyleLbl="revTx" presStyleIdx="0" presStyleCnt="3">
        <dgm:presLayoutVars>
          <dgm:chPref val="3"/>
        </dgm:presLayoutVars>
      </dgm:prSet>
      <dgm:spPr/>
    </dgm:pt>
    <dgm:pt modelId="{599209DA-2396-3540-A01F-743498BE76C6}" type="pres">
      <dgm:prSet presAssocID="{BC5DCFB6-C6BF-044D-BAD4-1BB4A2F01F4D}" presName="hierChild2" presStyleCnt="0"/>
      <dgm:spPr/>
    </dgm:pt>
    <dgm:pt modelId="{210A8900-B47D-2A45-BB30-ECDC8E0CD741}" type="pres">
      <dgm:prSet presAssocID="{558A208B-98AA-2145-9B3B-636EB0B4B672}" presName="Name10" presStyleLbl="parChTrans1D2" presStyleIdx="0" presStyleCnt="2"/>
      <dgm:spPr/>
    </dgm:pt>
    <dgm:pt modelId="{78DEEE78-0B23-A544-8D85-75410497F9AC}" type="pres">
      <dgm:prSet presAssocID="{C2C6CCF3-9E81-F74E-B5BB-AA002AE29B62}" presName="hierRoot2" presStyleCnt="0"/>
      <dgm:spPr/>
    </dgm:pt>
    <dgm:pt modelId="{23E240D4-30F9-4D46-AD79-B70C4F594445}" type="pres">
      <dgm:prSet presAssocID="{C2C6CCF3-9E81-F74E-B5BB-AA002AE29B62}" presName="composite2" presStyleCnt="0"/>
      <dgm:spPr/>
    </dgm:pt>
    <dgm:pt modelId="{FAC70F5B-DB65-C942-A064-0FB4B6DAC60A}" type="pres">
      <dgm:prSet presAssocID="{C2C6CCF3-9E81-F74E-B5BB-AA002AE29B62}" presName="image2" presStyleLbl="node2" presStyleIdx="0"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FBB303F-867F-A940-978B-5CB596DA8DAB}" type="pres">
      <dgm:prSet presAssocID="{C2C6CCF3-9E81-F74E-B5BB-AA002AE29B62}" presName="text2" presStyleLbl="revTx" presStyleIdx="1" presStyleCnt="3">
        <dgm:presLayoutVars>
          <dgm:chPref val="3"/>
        </dgm:presLayoutVars>
      </dgm:prSet>
      <dgm:spPr/>
    </dgm:pt>
    <dgm:pt modelId="{B6B77805-7136-9240-9823-5AF042B8AC06}" type="pres">
      <dgm:prSet presAssocID="{C2C6CCF3-9E81-F74E-B5BB-AA002AE29B62}" presName="hierChild3" presStyleCnt="0"/>
      <dgm:spPr/>
    </dgm:pt>
    <dgm:pt modelId="{90676E5E-7BCF-9040-A72A-8363881D5E49}" type="pres">
      <dgm:prSet presAssocID="{A3F766DF-8C2C-DB46-83A4-A35F71406C27}" presName="Name10" presStyleLbl="parChTrans1D2" presStyleIdx="1" presStyleCnt="2"/>
      <dgm:spPr/>
    </dgm:pt>
    <dgm:pt modelId="{0234CB8B-E96D-A94C-9349-0A10D3CB9D70}" type="pres">
      <dgm:prSet presAssocID="{0BA37822-DE01-B243-A54F-50A257EF2EF1}" presName="hierRoot2" presStyleCnt="0"/>
      <dgm:spPr/>
    </dgm:pt>
    <dgm:pt modelId="{5B80B2F0-7342-394A-ADB0-6C90B1F0531B}" type="pres">
      <dgm:prSet presAssocID="{0BA37822-DE01-B243-A54F-50A257EF2EF1}" presName="composite2" presStyleCnt="0"/>
      <dgm:spPr/>
    </dgm:pt>
    <dgm:pt modelId="{7FAADD52-EAA0-374D-B805-8A9356DB4B19}" type="pres">
      <dgm:prSet presAssocID="{0BA37822-DE01-B243-A54F-50A257EF2EF1}" presName="image2" presStyleLbl="node2"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07C7C17-AEFC-754C-ACEC-4CED548A20E2}" type="pres">
      <dgm:prSet presAssocID="{0BA37822-DE01-B243-A54F-50A257EF2EF1}" presName="text2" presStyleLbl="revTx" presStyleIdx="2" presStyleCnt="3">
        <dgm:presLayoutVars>
          <dgm:chPref val="3"/>
        </dgm:presLayoutVars>
      </dgm:prSet>
      <dgm:spPr/>
    </dgm:pt>
    <dgm:pt modelId="{9146E1D5-C486-4248-B26B-04DADC0552CD}" type="pres">
      <dgm:prSet presAssocID="{0BA37822-DE01-B243-A54F-50A257EF2EF1}" presName="hierChild3" presStyleCnt="0"/>
      <dgm:spPr/>
    </dgm:pt>
  </dgm:ptLst>
  <dgm:cxnLst>
    <dgm:cxn modelId="{10F9A609-2396-1C4A-A664-5DCA8494C97C}" type="presOf" srcId="{27FD170C-A0B1-394B-8A3E-8E203CF3E64A}" destId="{EC96BFCA-8008-9C4E-89D0-55C1598D2F19}" srcOrd="0" destOrd="0" presId="urn:microsoft.com/office/officeart/2009/layout/CirclePictureHierarchy"/>
    <dgm:cxn modelId="{BAFB3334-A330-2541-95D7-7D8FB89CAEF7}" type="presOf" srcId="{558A208B-98AA-2145-9B3B-636EB0B4B672}" destId="{210A8900-B47D-2A45-BB30-ECDC8E0CD741}" srcOrd="0" destOrd="0" presId="urn:microsoft.com/office/officeart/2009/layout/CirclePictureHierarchy"/>
    <dgm:cxn modelId="{A97F7C4E-37F1-4549-AD15-F5220E3B588D}" srcId="{BC5DCFB6-C6BF-044D-BAD4-1BB4A2F01F4D}" destId="{0BA37822-DE01-B243-A54F-50A257EF2EF1}" srcOrd="1" destOrd="0" parTransId="{A3F766DF-8C2C-DB46-83A4-A35F71406C27}" sibTransId="{728E8D26-446E-D44C-A134-AC1C9CC1B1E8}"/>
    <dgm:cxn modelId="{D9BE1C52-6B75-B749-9316-3AE6768FDDA9}" type="presOf" srcId="{A3F766DF-8C2C-DB46-83A4-A35F71406C27}" destId="{90676E5E-7BCF-9040-A72A-8363881D5E49}" srcOrd="0" destOrd="0" presId="urn:microsoft.com/office/officeart/2009/layout/CirclePictureHierarchy"/>
    <dgm:cxn modelId="{E4817059-F8E2-854D-808E-CA6C5045A362}" srcId="{27FD170C-A0B1-394B-8A3E-8E203CF3E64A}" destId="{BC5DCFB6-C6BF-044D-BAD4-1BB4A2F01F4D}" srcOrd="0" destOrd="0" parTransId="{A7FAD0CD-A5A6-6342-B974-6F0B09F78CDC}" sibTransId="{59382098-957D-B545-B54C-C1A13C0D6FD9}"/>
    <dgm:cxn modelId="{16C6FABC-0271-A549-BD43-B331B1482598}" type="presOf" srcId="{BC5DCFB6-C6BF-044D-BAD4-1BB4A2F01F4D}" destId="{B916278F-EE64-BE4F-A2A0-069B51FE19E2}" srcOrd="0" destOrd="0" presId="urn:microsoft.com/office/officeart/2009/layout/CirclePictureHierarchy"/>
    <dgm:cxn modelId="{BB583BDB-6E87-3142-A99D-C6B727A5DADA}" type="presOf" srcId="{0BA37822-DE01-B243-A54F-50A257EF2EF1}" destId="{807C7C17-AEFC-754C-ACEC-4CED548A20E2}" srcOrd="0" destOrd="0" presId="urn:microsoft.com/office/officeart/2009/layout/CirclePictureHierarchy"/>
    <dgm:cxn modelId="{E80BDCDC-41BE-F540-9A31-1ECCA34E76C2}" type="presOf" srcId="{C2C6CCF3-9E81-F74E-B5BB-AA002AE29B62}" destId="{FFBB303F-867F-A940-978B-5CB596DA8DAB}" srcOrd="0" destOrd="0" presId="urn:microsoft.com/office/officeart/2009/layout/CirclePictureHierarchy"/>
    <dgm:cxn modelId="{875492F2-C355-354E-B796-1578F478F741}" srcId="{BC5DCFB6-C6BF-044D-BAD4-1BB4A2F01F4D}" destId="{C2C6CCF3-9E81-F74E-B5BB-AA002AE29B62}" srcOrd="0" destOrd="0" parTransId="{558A208B-98AA-2145-9B3B-636EB0B4B672}" sibTransId="{C7AE94DE-286D-F64A-990D-90D1247E4AE1}"/>
    <dgm:cxn modelId="{34F8A8CD-738A-3446-A684-C998C60390C7}" type="presParOf" srcId="{EC96BFCA-8008-9C4E-89D0-55C1598D2F19}" destId="{BEFECDB5-ACE9-674A-8811-C81DC469169B}" srcOrd="0" destOrd="0" presId="urn:microsoft.com/office/officeart/2009/layout/CirclePictureHierarchy"/>
    <dgm:cxn modelId="{52EF3751-C20C-7545-A225-256EC65A1987}" type="presParOf" srcId="{BEFECDB5-ACE9-674A-8811-C81DC469169B}" destId="{D04230C3-6A20-934C-954E-A5A54761168B}" srcOrd="0" destOrd="0" presId="urn:microsoft.com/office/officeart/2009/layout/CirclePictureHierarchy"/>
    <dgm:cxn modelId="{AE3103AB-7B70-A44A-ACDA-EFC08E79E373}" type="presParOf" srcId="{D04230C3-6A20-934C-954E-A5A54761168B}" destId="{4518D305-5A37-574E-8A22-251A1B626649}" srcOrd="0" destOrd="0" presId="urn:microsoft.com/office/officeart/2009/layout/CirclePictureHierarchy"/>
    <dgm:cxn modelId="{C308B38C-4D2B-884D-BC0B-852C74090A14}" type="presParOf" srcId="{D04230C3-6A20-934C-954E-A5A54761168B}" destId="{B916278F-EE64-BE4F-A2A0-069B51FE19E2}" srcOrd="1" destOrd="0" presId="urn:microsoft.com/office/officeart/2009/layout/CirclePictureHierarchy"/>
    <dgm:cxn modelId="{1E95D684-BBDA-E344-A194-496F926330A9}" type="presParOf" srcId="{BEFECDB5-ACE9-674A-8811-C81DC469169B}" destId="{599209DA-2396-3540-A01F-743498BE76C6}" srcOrd="1" destOrd="0" presId="urn:microsoft.com/office/officeart/2009/layout/CirclePictureHierarchy"/>
    <dgm:cxn modelId="{8AE296DA-937C-8040-8444-C2C69B8E84E6}" type="presParOf" srcId="{599209DA-2396-3540-A01F-743498BE76C6}" destId="{210A8900-B47D-2A45-BB30-ECDC8E0CD741}" srcOrd="0" destOrd="0" presId="urn:microsoft.com/office/officeart/2009/layout/CirclePictureHierarchy"/>
    <dgm:cxn modelId="{CA096001-0C53-2746-85DE-1FC4CC56F71E}" type="presParOf" srcId="{599209DA-2396-3540-A01F-743498BE76C6}" destId="{78DEEE78-0B23-A544-8D85-75410497F9AC}" srcOrd="1" destOrd="0" presId="urn:microsoft.com/office/officeart/2009/layout/CirclePictureHierarchy"/>
    <dgm:cxn modelId="{58B8A1D3-5301-3B49-8D9C-385840FB087D}" type="presParOf" srcId="{78DEEE78-0B23-A544-8D85-75410497F9AC}" destId="{23E240D4-30F9-4D46-AD79-B70C4F594445}" srcOrd="0" destOrd="0" presId="urn:microsoft.com/office/officeart/2009/layout/CirclePictureHierarchy"/>
    <dgm:cxn modelId="{9990D163-91CD-3F46-9912-6D668198AD53}" type="presParOf" srcId="{23E240D4-30F9-4D46-AD79-B70C4F594445}" destId="{FAC70F5B-DB65-C942-A064-0FB4B6DAC60A}" srcOrd="0" destOrd="0" presId="urn:microsoft.com/office/officeart/2009/layout/CirclePictureHierarchy"/>
    <dgm:cxn modelId="{4D47B023-501C-3345-84CB-B9F4A5CA8DAE}" type="presParOf" srcId="{23E240D4-30F9-4D46-AD79-B70C4F594445}" destId="{FFBB303F-867F-A940-978B-5CB596DA8DAB}" srcOrd="1" destOrd="0" presId="urn:microsoft.com/office/officeart/2009/layout/CirclePictureHierarchy"/>
    <dgm:cxn modelId="{3E3DD11A-A0BC-F742-A7EC-573D4E7CFE6E}" type="presParOf" srcId="{78DEEE78-0B23-A544-8D85-75410497F9AC}" destId="{B6B77805-7136-9240-9823-5AF042B8AC06}" srcOrd="1" destOrd="0" presId="urn:microsoft.com/office/officeart/2009/layout/CirclePictureHierarchy"/>
    <dgm:cxn modelId="{225CD6B6-E1D1-8742-8F95-28BB96C69144}" type="presParOf" srcId="{599209DA-2396-3540-A01F-743498BE76C6}" destId="{90676E5E-7BCF-9040-A72A-8363881D5E49}" srcOrd="2" destOrd="0" presId="urn:microsoft.com/office/officeart/2009/layout/CirclePictureHierarchy"/>
    <dgm:cxn modelId="{02C3004E-B936-BF46-AC7E-AF328A096EA6}" type="presParOf" srcId="{599209DA-2396-3540-A01F-743498BE76C6}" destId="{0234CB8B-E96D-A94C-9349-0A10D3CB9D70}" srcOrd="3" destOrd="0" presId="urn:microsoft.com/office/officeart/2009/layout/CirclePictureHierarchy"/>
    <dgm:cxn modelId="{520B7562-ED46-134A-85E3-1C8831BE6537}" type="presParOf" srcId="{0234CB8B-E96D-A94C-9349-0A10D3CB9D70}" destId="{5B80B2F0-7342-394A-ADB0-6C90B1F0531B}" srcOrd="0" destOrd="0" presId="urn:microsoft.com/office/officeart/2009/layout/CirclePictureHierarchy"/>
    <dgm:cxn modelId="{15EFF2EF-F4A2-F64E-B483-565355C13921}" type="presParOf" srcId="{5B80B2F0-7342-394A-ADB0-6C90B1F0531B}" destId="{7FAADD52-EAA0-374D-B805-8A9356DB4B19}" srcOrd="0" destOrd="0" presId="urn:microsoft.com/office/officeart/2009/layout/CirclePictureHierarchy"/>
    <dgm:cxn modelId="{3828FA55-71FF-D149-81FF-A3E35CCBAF62}" type="presParOf" srcId="{5B80B2F0-7342-394A-ADB0-6C90B1F0531B}" destId="{807C7C17-AEFC-754C-ACEC-4CED548A20E2}" srcOrd="1" destOrd="0" presId="urn:microsoft.com/office/officeart/2009/layout/CirclePictureHierarchy"/>
    <dgm:cxn modelId="{B6C5A32E-2C21-1E44-B0C6-F44A0C1302A0}" type="presParOf" srcId="{0234CB8B-E96D-A94C-9349-0A10D3CB9D70}" destId="{9146E1D5-C486-4248-B26B-04DADC0552CD}" srcOrd="1" destOrd="0" presId="urn:microsoft.com/office/officeart/2009/layout/CirclePicture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76E5E-7BCF-9040-A72A-8363881D5E49}">
      <dsp:nvSpPr>
        <dsp:cNvPr id="0" name=""/>
        <dsp:cNvSpPr/>
      </dsp:nvSpPr>
      <dsp:spPr>
        <a:xfrm>
          <a:off x="2177355" y="1850615"/>
          <a:ext cx="1596181" cy="365670"/>
        </a:xfrm>
        <a:custGeom>
          <a:avLst/>
          <a:gdLst/>
          <a:ahLst/>
          <a:cxnLst/>
          <a:rect l="0" t="0" r="0" b="0"/>
          <a:pathLst>
            <a:path>
              <a:moveTo>
                <a:pt x="0" y="0"/>
              </a:moveTo>
              <a:lnTo>
                <a:pt x="0" y="184286"/>
              </a:lnTo>
              <a:lnTo>
                <a:pt x="1596181" y="184286"/>
              </a:lnTo>
              <a:lnTo>
                <a:pt x="1596181" y="3656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0A8900-B47D-2A45-BB30-ECDC8E0CD741}">
      <dsp:nvSpPr>
        <dsp:cNvPr id="0" name=""/>
        <dsp:cNvSpPr/>
      </dsp:nvSpPr>
      <dsp:spPr>
        <a:xfrm>
          <a:off x="581173" y="1850615"/>
          <a:ext cx="1596181" cy="365670"/>
        </a:xfrm>
        <a:custGeom>
          <a:avLst/>
          <a:gdLst/>
          <a:ahLst/>
          <a:cxnLst/>
          <a:rect l="0" t="0" r="0" b="0"/>
          <a:pathLst>
            <a:path>
              <a:moveTo>
                <a:pt x="1596181" y="0"/>
              </a:moveTo>
              <a:lnTo>
                <a:pt x="1596181" y="184286"/>
              </a:lnTo>
              <a:lnTo>
                <a:pt x="0" y="184286"/>
              </a:lnTo>
              <a:lnTo>
                <a:pt x="0" y="3656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18D305-5A37-574E-8A22-251A1B626649}">
      <dsp:nvSpPr>
        <dsp:cNvPr id="0" name=""/>
        <dsp:cNvSpPr/>
      </dsp:nvSpPr>
      <dsp:spPr>
        <a:xfrm>
          <a:off x="1596925" y="689756"/>
          <a:ext cx="1160859" cy="116085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16278F-EE64-BE4F-A2A0-069B51FE19E2}">
      <dsp:nvSpPr>
        <dsp:cNvPr id="0" name=""/>
        <dsp:cNvSpPr/>
      </dsp:nvSpPr>
      <dsp:spPr>
        <a:xfrm>
          <a:off x="2757785" y="686854"/>
          <a:ext cx="1741289" cy="116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Total wastewater</a:t>
          </a:r>
        </a:p>
      </dsp:txBody>
      <dsp:txXfrm>
        <a:off x="2757785" y="686854"/>
        <a:ext cx="1741289" cy="1160859"/>
      </dsp:txXfrm>
    </dsp:sp>
    <dsp:sp modelId="{FAC70F5B-DB65-C942-A064-0FB4B6DAC60A}">
      <dsp:nvSpPr>
        <dsp:cNvPr id="0" name=""/>
        <dsp:cNvSpPr/>
      </dsp:nvSpPr>
      <dsp:spPr>
        <a:xfrm>
          <a:off x="744" y="2216286"/>
          <a:ext cx="1160859" cy="11608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BB303F-867F-A940-978B-5CB596DA8DAB}">
      <dsp:nvSpPr>
        <dsp:cNvPr id="0" name=""/>
        <dsp:cNvSpPr/>
      </dsp:nvSpPr>
      <dsp:spPr>
        <a:xfrm>
          <a:off x="1161603" y="2213384"/>
          <a:ext cx="1741289" cy="116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Industrial wastewater</a:t>
          </a:r>
        </a:p>
      </dsp:txBody>
      <dsp:txXfrm>
        <a:off x="1161603" y="2213384"/>
        <a:ext cx="1741289" cy="1160859"/>
      </dsp:txXfrm>
    </dsp:sp>
    <dsp:sp modelId="{7FAADD52-EAA0-374D-B805-8A9356DB4B19}">
      <dsp:nvSpPr>
        <dsp:cNvPr id="0" name=""/>
        <dsp:cNvSpPr/>
      </dsp:nvSpPr>
      <dsp:spPr>
        <a:xfrm>
          <a:off x="3193107" y="2216286"/>
          <a:ext cx="1160859" cy="116085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7C7C17-AEFC-754C-ACEC-4CED548A20E2}">
      <dsp:nvSpPr>
        <dsp:cNvPr id="0" name=""/>
        <dsp:cNvSpPr/>
      </dsp:nvSpPr>
      <dsp:spPr>
        <a:xfrm>
          <a:off x="4353966" y="2213384"/>
          <a:ext cx="1741289" cy="116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Domestic wastewater</a:t>
          </a:r>
        </a:p>
      </dsp:txBody>
      <dsp:txXfrm>
        <a:off x="4353966" y="2213384"/>
        <a:ext cx="1741289" cy="1160859"/>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36560-45CA-4F4B-8D80-1EAC7B95C824}" type="datetimeFigureOut">
              <a:rPr lang="en-US" smtClean="0"/>
              <a:t>1/16/25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24919-068E-49F4-A398-979F7784A2F4}" type="slidenum">
              <a:rPr lang="en-US" smtClean="0"/>
              <a:t>‹#›</a:t>
            </a:fld>
            <a:endParaRPr lang="en-US"/>
          </a:p>
        </p:txBody>
      </p:sp>
    </p:spTree>
    <p:extLst>
      <p:ext uri="{BB962C8B-B14F-4D97-AF65-F5344CB8AC3E}">
        <p14:creationId xmlns:p14="http://schemas.microsoft.com/office/powerpoint/2010/main" val="422759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Greetings everyone, my name is Andrew Shantz and I am a consultant with WHO.  We will turn now to SDG Indicator 6.3.1 on safely treated wastewater, which is associated with a target to improve water quality by reducing pollution and halving the proportion of untreated wastewater that is discharged globally.</a:t>
            </a:r>
          </a:p>
          <a:p>
            <a:pPr marL="171450" indent="-171450">
              <a:buFontTx/>
              <a:buChar char="-"/>
            </a:pPr>
            <a:r>
              <a:rPr lang="en-US" dirty="0"/>
              <a:t>The indicator is represented as the proportion of domestic and industrial wastewater flows that are safely treated.</a:t>
            </a:r>
          </a:p>
        </p:txBody>
      </p:sp>
      <p:sp>
        <p:nvSpPr>
          <p:cNvPr id="4" name="Slide Number Placeholder 3"/>
          <p:cNvSpPr>
            <a:spLocks noGrp="1"/>
          </p:cNvSpPr>
          <p:nvPr>
            <p:ph type="sldNum" sz="quarter" idx="5"/>
          </p:nvPr>
        </p:nvSpPr>
        <p:spPr/>
        <p:txBody>
          <a:bodyPr/>
          <a:lstStyle/>
          <a:p>
            <a:fld id="{57DED2D8-98CC-6842-8B20-C66B3134DBAC}" type="slidenum">
              <a:rPr lang="en-US" smtClean="0"/>
              <a:t>1</a:t>
            </a:fld>
            <a:endParaRPr lang="en-US"/>
          </a:p>
        </p:txBody>
      </p:sp>
    </p:spTree>
    <p:extLst>
      <p:ext uri="{BB962C8B-B14F-4D97-AF65-F5344CB8AC3E}">
        <p14:creationId xmlns:p14="http://schemas.microsoft.com/office/powerpoint/2010/main" val="210506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Tx/>
              <a:buNone/>
            </a:pPr>
            <a:r>
              <a:rPr lang="en-GB" dirty="0"/>
              <a:t>We look for data from countries on the total volume of wastewater generated by households (this is a variable in the UNSD questionnaire), but if unavailable we compute this ourselves based on the total population and household water use.</a:t>
            </a:r>
          </a:p>
        </p:txBody>
      </p:sp>
      <p:sp>
        <p:nvSpPr>
          <p:cNvPr id="4" name="Slide Number Placeholder 3"/>
          <p:cNvSpPr>
            <a:spLocks noGrp="1"/>
          </p:cNvSpPr>
          <p:nvPr>
            <p:ph type="sldNum" sz="quarter" idx="5"/>
          </p:nvPr>
        </p:nvSpPr>
        <p:spPr/>
        <p:txBody>
          <a:bodyPr/>
          <a:lstStyle/>
          <a:p>
            <a:fld id="{F8024919-068E-49F4-A398-979F7784A2F4}" type="slidenum">
              <a:rPr lang="en-US" smtClean="0"/>
              <a:t>10</a:t>
            </a:fld>
            <a:endParaRPr lang="en-US"/>
          </a:p>
        </p:txBody>
      </p:sp>
    </p:spTree>
    <p:extLst>
      <p:ext uri="{BB962C8B-B14F-4D97-AF65-F5344CB8AC3E}">
        <p14:creationId xmlns:p14="http://schemas.microsoft.com/office/powerpoint/2010/main" val="1368244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As you can see on the left side, we have classified households into three categories using estimates from the JMP – those with sewer connections, septic tank connections, and all other types of sanitation.  </a:t>
            </a:r>
          </a:p>
        </p:txBody>
      </p:sp>
      <p:sp>
        <p:nvSpPr>
          <p:cNvPr id="4" name="Slide Number Placeholder 3"/>
          <p:cNvSpPr>
            <a:spLocks noGrp="1"/>
          </p:cNvSpPr>
          <p:nvPr>
            <p:ph type="sldNum" sz="quarter" idx="5"/>
          </p:nvPr>
        </p:nvSpPr>
        <p:spPr/>
        <p:txBody>
          <a:bodyPr/>
          <a:lstStyle/>
          <a:p>
            <a:fld id="{F8024919-068E-49F4-A398-979F7784A2F4}" type="slidenum">
              <a:rPr lang="en-US" smtClean="0"/>
              <a:t>11</a:t>
            </a:fld>
            <a:endParaRPr lang="en-US"/>
          </a:p>
        </p:txBody>
      </p:sp>
    </p:spTree>
    <p:extLst>
      <p:ext uri="{BB962C8B-B14F-4D97-AF65-F5344CB8AC3E}">
        <p14:creationId xmlns:p14="http://schemas.microsoft.com/office/powerpoint/2010/main" val="850867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Only households with sewer or septic tank connections have the possibility of contributing to safely treated flows.</a:t>
            </a:r>
          </a:p>
        </p:txBody>
      </p:sp>
      <p:sp>
        <p:nvSpPr>
          <p:cNvPr id="4" name="Slide Number Placeholder 3"/>
          <p:cNvSpPr>
            <a:spLocks noGrp="1"/>
          </p:cNvSpPr>
          <p:nvPr>
            <p:ph type="sldNum" sz="quarter" idx="5"/>
          </p:nvPr>
        </p:nvSpPr>
        <p:spPr/>
        <p:txBody>
          <a:bodyPr/>
          <a:lstStyle/>
          <a:p>
            <a:fld id="{F8024919-068E-49F4-A398-979F7784A2F4}" type="slidenum">
              <a:rPr lang="en-US" smtClean="0"/>
              <a:t>12</a:t>
            </a:fld>
            <a:endParaRPr lang="en-US"/>
          </a:p>
        </p:txBody>
      </p:sp>
    </p:spTree>
    <p:extLst>
      <p:ext uri="{BB962C8B-B14F-4D97-AF65-F5344CB8AC3E}">
        <p14:creationId xmlns:p14="http://schemas.microsoft.com/office/powerpoint/2010/main" val="3656346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GB" dirty="0"/>
              <a:t>Looking at sewer wastewater flows, we are interested in the proportion of flows that are delivered to wastewater treatment plants and the proportion that is directly discharged to the environment</a:t>
            </a:r>
          </a:p>
        </p:txBody>
      </p:sp>
      <p:sp>
        <p:nvSpPr>
          <p:cNvPr id="4" name="Slide Number Placeholder 3"/>
          <p:cNvSpPr>
            <a:spLocks noGrp="1"/>
          </p:cNvSpPr>
          <p:nvPr>
            <p:ph type="sldNum" sz="quarter" idx="5"/>
          </p:nvPr>
        </p:nvSpPr>
        <p:spPr/>
        <p:txBody>
          <a:bodyPr/>
          <a:lstStyle/>
          <a:p>
            <a:fld id="{F8024919-068E-49F4-A398-979F7784A2F4}" type="slidenum">
              <a:rPr lang="en-US" smtClean="0"/>
              <a:t>13</a:t>
            </a:fld>
            <a:endParaRPr lang="en-US"/>
          </a:p>
        </p:txBody>
      </p:sp>
    </p:spTree>
    <p:extLst>
      <p:ext uri="{BB962C8B-B14F-4D97-AF65-F5344CB8AC3E}">
        <p14:creationId xmlns:p14="http://schemas.microsoft.com/office/powerpoint/2010/main" val="889671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GB" dirty="0"/>
              <a:t>Subsequently, we are interested in what happens at the wastewater treatment plant.  Safely treated flows are associated with levels of treatment that are employ technological processes categorised as secondary or higher.  This is Option 1.  Safely treated flows can also be classified by the proportion that are discharged in compliance with standards.  If data are available for both options, we use Option 2 over Option 1.</a:t>
            </a:r>
          </a:p>
        </p:txBody>
      </p:sp>
      <p:sp>
        <p:nvSpPr>
          <p:cNvPr id="4" name="Slide Number Placeholder 3"/>
          <p:cNvSpPr>
            <a:spLocks noGrp="1"/>
          </p:cNvSpPr>
          <p:nvPr>
            <p:ph type="sldNum" sz="quarter" idx="5"/>
          </p:nvPr>
        </p:nvSpPr>
        <p:spPr/>
        <p:txBody>
          <a:bodyPr/>
          <a:lstStyle/>
          <a:p>
            <a:fld id="{F8024919-068E-49F4-A398-979F7784A2F4}" type="slidenum">
              <a:rPr lang="en-US" smtClean="0"/>
              <a:t>14</a:t>
            </a:fld>
            <a:endParaRPr lang="en-US"/>
          </a:p>
        </p:txBody>
      </p:sp>
    </p:spTree>
    <p:extLst>
      <p:ext uri="{BB962C8B-B14F-4D97-AF65-F5344CB8AC3E}">
        <p14:creationId xmlns:p14="http://schemas.microsoft.com/office/powerpoint/2010/main" val="305274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GB" dirty="0"/>
              <a:t>Correspondingly, we look for published data that separates flows into primary, secondary, tertiary treatment levels. </a:t>
            </a:r>
          </a:p>
        </p:txBody>
      </p:sp>
      <p:sp>
        <p:nvSpPr>
          <p:cNvPr id="4" name="Slide Number Placeholder 3"/>
          <p:cNvSpPr>
            <a:spLocks noGrp="1"/>
          </p:cNvSpPr>
          <p:nvPr>
            <p:ph type="sldNum" sz="quarter" idx="5"/>
          </p:nvPr>
        </p:nvSpPr>
        <p:spPr/>
        <p:txBody>
          <a:bodyPr/>
          <a:lstStyle/>
          <a:p>
            <a:fld id="{F8024919-068E-49F4-A398-979F7784A2F4}" type="slidenum">
              <a:rPr lang="en-US" smtClean="0"/>
              <a:t>15</a:t>
            </a:fld>
            <a:endParaRPr lang="en-US"/>
          </a:p>
        </p:txBody>
      </p:sp>
    </p:spTree>
    <p:extLst>
      <p:ext uri="{BB962C8B-B14F-4D97-AF65-F5344CB8AC3E}">
        <p14:creationId xmlns:p14="http://schemas.microsoft.com/office/powerpoint/2010/main" val="3031197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And for the proportion of flows that are discharged in compliance with standards</a:t>
            </a:r>
          </a:p>
        </p:txBody>
      </p:sp>
      <p:sp>
        <p:nvSpPr>
          <p:cNvPr id="4" name="Slide Number Placeholder 3"/>
          <p:cNvSpPr>
            <a:spLocks noGrp="1"/>
          </p:cNvSpPr>
          <p:nvPr>
            <p:ph type="sldNum" sz="quarter" idx="5"/>
          </p:nvPr>
        </p:nvSpPr>
        <p:spPr/>
        <p:txBody>
          <a:bodyPr/>
          <a:lstStyle/>
          <a:p>
            <a:fld id="{F8024919-068E-49F4-A398-979F7784A2F4}" type="slidenum">
              <a:rPr lang="en-US" smtClean="0"/>
              <a:t>16</a:t>
            </a:fld>
            <a:endParaRPr lang="en-US"/>
          </a:p>
        </p:txBody>
      </p:sp>
    </p:spTree>
    <p:extLst>
      <p:ext uri="{BB962C8B-B14F-4D97-AF65-F5344CB8AC3E}">
        <p14:creationId xmlns:p14="http://schemas.microsoft.com/office/powerpoint/2010/main" val="2844618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GB" dirty="0"/>
              <a:t>Now moving to septic tanks, the methodology is very similar to that employed by the JMP for Indicator 6.2.1a.  We use the same data for containment.</a:t>
            </a:r>
          </a:p>
        </p:txBody>
      </p:sp>
      <p:sp>
        <p:nvSpPr>
          <p:cNvPr id="4" name="Slide Number Placeholder 3"/>
          <p:cNvSpPr>
            <a:spLocks noGrp="1"/>
          </p:cNvSpPr>
          <p:nvPr>
            <p:ph type="sldNum" sz="quarter" idx="5"/>
          </p:nvPr>
        </p:nvSpPr>
        <p:spPr/>
        <p:txBody>
          <a:bodyPr/>
          <a:lstStyle/>
          <a:p>
            <a:fld id="{F8024919-068E-49F4-A398-979F7784A2F4}" type="slidenum">
              <a:rPr lang="en-US" smtClean="0"/>
              <a:t>17</a:t>
            </a:fld>
            <a:endParaRPr lang="en-US"/>
          </a:p>
        </p:txBody>
      </p:sp>
    </p:spTree>
    <p:extLst>
      <p:ext uri="{BB962C8B-B14F-4D97-AF65-F5344CB8AC3E}">
        <p14:creationId xmlns:p14="http://schemas.microsoft.com/office/powerpoint/2010/main" val="2479475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And the same data on septic tank emptying, delivery to faecal sludge treatment facilities, and safe treatment therein.</a:t>
            </a:r>
          </a:p>
        </p:txBody>
      </p:sp>
      <p:sp>
        <p:nvSpPr>
          <p:cNvPr id="4" name="Slide Number Placeholder 3"/>
          <p:cNvSpPr>
            <a:spLocks noGrp="1"/>
          </p:cNvSpPr>
          <p:nvPr>
            <p:ph type="sldNum" sz="quarter" idx="5"/>
          </p:nvPr>
        </p:nvSpPr>
        <p:spPr/>
        <p:txBody>
          <a:bodyPr/>
          <a:lstStyle/>
          <a:p>
            <a:fld id="{F8024919-068E-49F4-A398-979F7784A2F4}" type="slidenum">
              <a:rPr lang="en-US" smtClean="0"/>
              <a:t>18</a:t>
            </a:fld>
            <a:endParaRPr lang="en-US"/>
          </a:p>
        </p:txBody>
      </p:sp>
    </p:spTree>
    <p:extLst>
      <p:ext uri="{BB962C8B-B14F-4D97-AF65-F5344CB8AC3E}">
        <p14:creationId xmlns:p14="http://schemas.microsoft.com/office/powerpoint/2010/main" val="504143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different variables for which we are looking for data covering the conceptual framework which I’ve just described are listed here in this table for your reference.</a:t>
            </a:r>
          </a:p>
        </p:txBody>
      </p:sp>
      <p:sp>
        <p:nvSpPr>
          <p:cNvPr id="4" name="Slide Number Placeholder 3"/>
          <p:cNvSpPr>
            <a:spLocks noGrp="1"/>
          </p:cNvSpPr>
          <p:nvPr>
            <p:ph type="sldNum" sz="quarter" idx="5"/>
          </p:nvPr>
        </p:nvSpPr>
        <p:spPr/>
        <p:txBody>
          <a:bodyPr/>
          <a:lstStyle/>
          <a:p>
            <a:fld id="{F8024919-068E-49F4-A398-979F7784A2F4}" type="slidenum">
              <a:rPr lang="en-US" smtClean="0"/>
              <a:t>19</a:t>
            </a:fld>
            <a:endParaRPr lang="en-US"/>
          </a:p>
        </p:txBody>
      </p:sp>
    </p:spTree>
    <p:extLst>
      <p:ext uri="{BB962C8B-B14F-4D97-AF65-F5344CB8AC3E}">
        <p14:creationId xmlns:p14="http://schemas.microsoft.com/office/powerpoint/2010/main" val="346237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There are three custodian agencies responsible for global monitoring.  Our colleagues at UN-Habitat are responsible for the total and industrial wastewater components.  WHO is responsible for domestic wastewater – in part due to linkages to the JMP and monitoring of safely managed sanitation under Indicator 6.2.1a.  And finally, UNSD is a custodian due to their important Environmental Statistics questionnaire which is an important source of harmonized wastewater data.</a:t>
            </a:r>
          </a:p>
        </p:txBody>
      </p:sp>
      <p:sp>
        <p:nvSpPr>
          <p:cNvPr id="4" name="Slide Number Placeholder 3"/>
          <p:cNvSpPr>
            <a:spLocks noGrp="1"/>
          </p:cNvSpPr>
          <p:nvPr>
            <p:ph type="sldNum" sz="quarter" idx="5"/>
          </p:nvPr>
        </p:nvSpPr>
        <p:spPr/>
        <p:txBody>
          <a:bodyPr/>
          <a:lstStyle/>
          <a:p>
            <a:fld id="{F8024919-068E-49F4-A398-979F7784A2F4}" type="slidenum">
              <a:rPr lang="en-US" smtClean="0"/>
              <a:t>2</a:t>
            </a:fld>
            <a:endParaRPr lang="en-US"/>
          </a:p>
        </p:txBody>
      </p:sp>
    </p:spTree>
    <p:extLst>
      <p:ext uri="{BB962C8B-B14F-4D97-AF65-F5344CB8AC3E}">
        <p14:creationId xmlns:p14="http://schemas.microsoft.com/office/powerpoint/2010/main" val="1446268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will add a few additional remarks on our methodology.  At present we use a snapshot approach where we use only the most recent data point that you publish for each of the variables.  The data must be nationally representative and less than ten years old.  We prefer to use volumetric data, but will also use population data as a proxy for volumes.  We use assumptions to fill-in data gaps, but have generated some rules that prevent these assumptions from dominating the estimates.</a:t>
            </a:r>
          </a:p>
        </p:txBody>
      </p:sp>
      <p:sp>
        <p:nvSpPr>
          <p:cNvPr id="4" name="Slide Number Placeholder 3"/>
          <p:cNvSpPr>
            <a:spLocks noGrp="1"/>
          </p:cNvSpPr>
          <p:nvPr>
            <p:ph type="sldNum" sz="quarter" idx="5"/>
          </p:nvPr>
        </p:nvSpPr>
        <p:spPr/>
        <p:txBody>
          <a:bodyPr/>
          <a:lstStyle/>
          <a:p>
            <a:fld id="{F8024919-068E-49F4-A398-979F7784A2F4}" type="slidenum">
              <a:rPr lang="en-US" smtClean="0"/>
              <a:t>20</a:t>
            </a:fld>
            <a:endParaRPr lang="en-US"/>
          </a:p>
        </p:txBody>
      </p:sp>
    </p:spTree>
    <p:extLst>
      <p:ext uri="{BB962C8B-B14F-4D97-AF65-F5344CB8AC3E}">
        <p14:creationId xmlns:p14="http://schemas.microsoft.com/office/powerpoint/2010/main" val="997677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9633F-865C-7BB0-D491-688870D61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2E0E9-AB97-9B4A-3E89-D59F8F141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8B928-3B63-1248-0508-E3C8BBDBDE61}"/>
              </a:ext>
            </a:extLst>
          </p:cNvPr>
          <p:cNvSpPr>
            <a:spLocks noGrp="1"/>
          </p:cNvSpPr>
          <p:nvPr>
            <p:ph type="body" idx="1"/>
          </p:nvPr>
        </p:nvSpPr>
        <p:spPr/>
        <p:txBody>
          <a:bodyPr/>
          <a:lstStyle/>
          <a:p>
            <a:r>
              <a:rPr lang="en-US" dirty="0"/>
              <a:t>We will now turn to a country example for Saudi Arabia.  Here is a flow diagram representing the proportion of estimated household wastewater flow that is collected in sewers and septic tanks, delivered to treatment and subsequently safely treated.  For Saudi Arabia in 2024, the draft estimate which is pending review during the current consultation is 88%.</a:t>
            </a:r>
          </a:p>
        </p:txBody>
      </p:sp>
      <p:sp>
        <p:nvSpPr>
          <p:cNvPr id="4" name="Slide Number Placeholder 3">
            <a:extLst>
              <a:ext uri="{FF2B5EF4-FFF2-40B4-BE49-F238E27FC236}">
                <a16:creationId xmlns:a16="http://schemas.microsoft.com/office/drawing/2014/main" id="{5C603C87-F365-E1DC-1DAA-7634E69CA3BC}"/>
              </a:ext>
            </a:extLst>
          </p:cNvPr>
          <p:cNvSpPr>
            <a:spLocks noGrp="1"/>
          </p:cNvSpPr>
          <p:nvPr>
            <p:ph type="sldNum" sz="quarter" idx="5"/>
          </p:nvPr>
        </p:nvSpPr>
        <p:spPr/>
        <p:txBody>
          <a:bodyPr/>
          <a:lstStyle/>
          <a:p>
            <a:fld id="{F8024919-068E-49F4-A398-979F7784A2F4}" type="slidenum">
              <a:rPr lang="en-US" smtClean="0"/>
              <a:t>21</a:t>
            </a:fld>
            <a:endParaRPr lang="en-US"/>
          </a:p>
        </p:txBody>
      </p:sp>
    </p:spTree>
    <p:extLst>
      <p:ext uri="{BB962C8B-B14F-4D97-AF65-F5344CB8AC3E}">
        <p14:creationId xmlns:p14="http://schemas.microsoft.com/office/powerpoint/2010/main" val="3939575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we have the Introduction worksheet of the Excel country file which we have shared, which shows the overall estimate and allows users to select from among the UN languages.</a:t>
            </a:r>
          </a:p>
        </p:txBody>
      </p:sp>
      <p:sp>
        <p:nvSpPr>
          <p:cNvPr id="4" name="Slide Number Placeholder 3"/>
          <p:cNvSpPr>
            <a:spLocks noGrp="1"/>
          </p:cNvSpPr>
          <p:nvPr>
            <p:ph type="sldNum" sz="quarter" idx="5"/>
          </p:nvPr>
        </p:nvSpPr>
        <p:spPr/>
        <p:txBody>
          <a:bodyPr/>
          <a:lstStyle/>
          <a:p>
            <a:fld id="{F8024919-068E-49F4-A398-979F7784A2F4}" type="slidenum">
              <a:rPr lang="en-US" smtClean="0"/>
              <a:t>22</a:t>
            </a:fld>
            <a:endParaRPr lang="en-US"/>
          </a:p>
        </p:txBody>
      </p:sp>
    </p:spTree>
    <p:extLst>
      <p:ext uri="{BB962C8B-B14F-4D97-AF65-F5344CB8AC3E}">
        <p14:creationId xmlns:p14="http://schemas.microsoft.com/office/powerpoint/2010/main" val="131062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next worksheet I want to highlight is ‘Data inputs (all)’  This worksheet presents all the different variables used in the calculation of the country estimate.  These can be estimations, assumptions, official reported data which we have compiled from countries, or calculations.</a:t>
            </a:r>
          </a:p>
        </p:txBody>
      </p:sp>
      <p:sp>
        <p:nvSpPr>
          <p:cNvPr id="4" name="Slide Number Placeholder 3"/>
          <p:cNvSpPr>
            <a:spLocks noGrp="1"/>
          </p:cNvSpPr>
          <p:nvPr>
            <p:ph type="sldNum" sz="quarter" idx="5"/>
          </p:nvPr>
        </p:nvSpPr>
        <p:spPr/>
        <p:txBody>
          <a:bodyPr/>
          <a:lstStyle/>
          <a:p>
            <a:fld id="{F8024919-068E-49F4-A398-979F7784A2F4}" type="slidenum">
              <a:rPr lang="en-US" smtClean="0"/>
              <a:t>23</a:t>
            </a:fld>
            <a:endParaRPr lang="en-US"/>
          </a:p>
        </p:txBody>
      </p:sp>
    </p:spTree>
    <p:extLst>
      <p:ext uri="{BB962C8B-B14F-4D97-AF65-F5344CB8AC3E}">
        <p14:creationId xmlns:p14="http://schemas.microsoft.com/office/powerpoint/2010/main" val="1129094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most important worksheet for your review during the consultation is ‘Data inputs (reported)’.  This worksheet summarizes all of the data that we have compiled for your country so far.  The most recent data points for each variable are in bold at the top, with the field ‘Used’ set to ’Yes’.  You may find information on the units, year, data source, and other notes corresponding to each data point.</a:t>
            </a:r>
          </a:p>
        </p:txBody>
      </p:sp>
      <p:sp>
        <p:nvSpPr>
          <p:cNvPr id="4" name="Slide Number Placeholder 3"/>
          <p:cNvSpPr>
            <a:spLocks noGrp="1"/>
          </p:cNvSpPr>
          <p:nvPr>
            <p:ph type="sldNum" sz="quarter" idx="5"/>
          </p:nvPr>
        </p:nvSpPr>
        <p:spPr/>
        <p:txBody>
          <a:bodyPr/>
          <a:lstStyle/>
          <a:p>
            <a:fld id="{F8024919-068E-49F4-A398-979F7784A2F4}" type="slidenum">
              <a:rPr lang="en-US" smtClean="0"/>
              <a:t>24</a:t>
            </a:fld>
            <a:endParaRPr lang="en-US"/>
          </a:p>
        </p:txBody>
      </p:sp>
    </p:spTree>
    <p:extLst>
      <p:ext uri="{BB962C8B-B14F-4D97-AF65-F5344CB8AC3E}">
        <p14:creationId xmlns:p14="http://schemas.microsoft.com/office/powerpoint/2010/main" val="661311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other worksheets that you may also explore, and these present the data calculations for the different stages of the conceptual framework</a:t>
            </a:r>
          </a:p>
        </p:txBody>
      </p:sp>
      <p:sp>
        <p:nvSpPr>
          <p:cNvPr id="4" name="Slide Number Placeholder 3"/>
          <p:cNvSpPr>
            <a:spLocks noGrp="1"/>
          </p:cNvSpPr>
          <p:nvPr>
            <p:ph type="sldNum" sz="quarter" idx="5"/>
          </p:nvPr>
        </p:nvSpPr>
        <p:spPr/>
        <p:txBody>
          <a:bodyPr/>
          <a:lstStyle/>
          <a:p>
            <a:fld id="{F8024919-068E-49F4-A398-979F7784A2F4}" type="slidenum">
              <a:rPr lang="en-US" smtClean="0"/>
              <a:t>25</a:t>
            </a:fld>
            <a:endParaRPr lang="en-US"/>
          </a:p>
        </p:txBody>
      </p:sp>
    </p:spTree>
    <p:extLst>
      <p:ext uri="{BB962C8B-B14F-4D97-AF65-F5344CB8AC3E}">
        <p14:creationId xmlns:p14="http://schemas.microsoft.com/office/powerpoint/2010/main" val="3293439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a:t>
            </a:r>
            <a:r>
              <a:rPr lang="en-US" dirty="0" err="1"/>
              <a:t>summarises</a:t>
            </a:r>
            <a:r>
              <a:rPr lang="en-US" dirty="0"/>
              <a:t> the situation with respect to the indicator across the UNICEF MENA region and WHO EMR region.  Countries have been grouped by World Bank income levels.  Those without a country estimate are highlighted in bold – namely Oman, Libya, Lebanon, Pakistan, Somalia, Sudan, Syria, and Yemen.  I have included the latest draft 2024 estimates along side the official 2022 estimates and also indicated which countries are sewer dominant vs. septic tank dominant.  For those that are sewer dominant, we require sewer wastewater treatment data to publish an estimate.  For those that are septic tank dominant we require tank emptying data.</a:t>
            </a:r>
          </a:p>
        </p:txBody>
      </p:sp>
      <p:sp>
        <p:nvSpPr>
          <p:cNvPr id="4" name="Slide Number Placeholder 3"/>
          <p:cNvSpPr>
            <a:spLocks noGrp="1"/>
          </p:cNvSpPr>
          <p:nvPr>
            <p:ph type="sldNum" sz="quarter" idx="5"/>
          </p:nvPr>
        </p:nvSpPr>
        <p:spPr/>
        <p:txBody>
          <a:bodyPr/>
          <a:lstStyle/>
          <a:p>
            <a:fld id="{F8024919-068E-49F4-A398-979F7784A2F4}" type="slidenum">
              <a:rPr lang="en-US" smtClean="0"/>
              <a:t>26</a:t>
            </a:fld>
            <a:endParaRPr lang="en-US"/>
          </a:p>
        </p:txBody>
      </p:sp>
    </p:spTree>
    <p:extLst>
      <p:ext uri="{BB962C8B-B14F-4D97-AF65-F5344CB8AC3E}">
        <p14:creationId xmlns:p14="http://schemas.microsoft.com/office/powerpoint/2010/main" val="2932496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to close the presentation, here are a few links to the UNSD questionnaire and our methodological note.  Thank you very much for your attention and we look forward to your feedback during the consultation.</a:t>
            </a:r>
          </a:p>
        </p:txBody>
      </p:sp>
      <p:sp>
        <p:nvSpPr>
          <p:cNvPr id="4" name="Slide Number Placeholder 3"/>
          <p:cNvSpPr>
            <a:spLocks noGrp="1"/>
          </p:cNvSpPr>
          <p:nvPr>
            <p:ph type="sldNum" sz="quarter" idx="5"/>
          </p:nvPr>
        </p:nvSpPr>
        <p:spPr/>
        <p:txBody>
          <a:bodyPr/>
          <a:lstStyle/>
          <a:p>
            <a:fld id="{F8024919-068E-49F4-A398-979F7784A2F4}" type="slidenum">
              <a:rPr lang="en-US" smtClean="0"/>
              <a:t>27</a:t>
            </a:fld>
            <a:endParaRPr lang="en-US"/>
          </a:p>
        </p:txBody>
      </p:sp>
    </p:spTree>
    <p:extLst>
      <p:ext uri="{BB962C8B-B14F-4D97-AF65-F5344CB8AC3E}">
        <p14:creationId xmlns:p14="http://schemas.microsoft.com/office/powerpoint/2010/main" val="101755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The approaches that UN-Habitat and WHO use for the monitoring of the indicator are distinct and not comparable.  UN-Habitat compiles data directly from UNSD and other large databases, ignores any data gaps, and publishes data on total and industrial wastewater that is representative only of the data published by countries, whether complete or incomplete.  WHO’s methodology fills data gaps in some cases using assumptions.  UN-Habitat updates their database and estimates every 3-years while WHO updates theirs every 2-years in coordination with the JMP.  However, we publish a combined report for Indicator 6.3.1 every 3-years.</a:t>
            </a:r>
          </a:p>
        </p:txBody>
      </p:sp>
      <p:sp>
        <p:nvSpPr>
          <p:cNvPr id="4" name="Slide Number Placeholder 3"/>
          <p:cNvSpPr>
            <a:spLocks noGrp="1"/>
          </p:cNvSpPr>
          <p:nvPr>
            <p:ph type="sldNum" sz="quarter" idx="5"/>
          </p:nvPr>
        </p:nvSpPr>
        <p:spPr/>
        <p:txBody>
          <a:bodyPr/>
          <a:lstStyle/>
          <a:p>
            <a:fld id="{F8024919-068E-49F4-A398-979F7784A2F4}" type="slidenum">
              <a:rPr lang="en-US" smtClean="0"/>
              <a:t>3</a:t>
            </a:fld>
            <a:endParaRPr lang="en-US"/>
          </a:p>
        </p:txBody>
      </p:sp>
    </p:spTree>
    <p:extLst>
      <p:ext uri="{BB962C8B-B14F-4D97-AF65-F5344CB8AC3E}">
        <p14:creationId xmlns:p14="http://schemas.microsoft.com/office/powerpoint/2010/main" val="140909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slide shows an example of the important UNSD / UNEP environmental questionnaire that many National </a:t>
            </a:r>
            <a:r>
              <a:rPr lang="en-GB" dirty="0" err="1"/>
              <a:t>Statisticsal</a:t>
            </a:r>
            <a:r>
              <a:rPr lang="en-GB" dirty="0"/>
              <a:t> Offices (NSOs) would already be familiar with.  Here we have Table W4 which presents volumetric wastewater data.  The highlighted cells may be used by WHO for 6.3.1 monitoring.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17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slide shows Table W5, which presents population-based wastewater data and again the highlighted cells are those used by WHO.  The UNSD questionnaire does not include all the data used to compute a country’s country estimate for domestic wastewater, but it is a very important source of data worth highlighting.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4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Indicator 6.3.1 is a relatively new indicator with the first report being published in 2018 using a preliminary beta methodology, and subsequent reports in 2021 and 2024 using a full methodology.  Data and reports may be found on the UN-Water website.</a:t>
            </a:r>
          </a:p>
        </p:txBody>
      </p:sp>
      <p:sp>
        <p:nvSpPr>
          <p:cNvPr id="4" name="Slide Number Placeholder 3"/>
          <p:cNvSpPr>
            <a:spLocks noGrp="1"/>
          </p:cNvSpPr>
          <p:nvPr>
            <p:ph type="sldNum" sz="quarter" idx="5"/>
          </p:nvPr>
        </p:nvSpPr>
        <p:spPr/>
        <p:txBody>
          <a:bodyPr/>
          <a:lstStyle/>
          <a:p>
            <a:fld id="{F8024919-068E-49F4-A398-979F7784A2F4}" type="slidenum">
              <a:rPr lang="en-US" smtClean="0"/>
              <a:t>6</a:t>
            </a:fld>
            <a:endParaRPr lang="en-US"/>
          </a:p>
        </p:txBody>
      </p:sp>
    </p:spTree>
    <p:extLst>
      <p:ext uri="{BB962C8B-B14F-4D97-AF65-F5344CB8AC3E}">
        <p14:creationId xmlns:p14="http://schemas.microsoft.com/office/powerpoint/2010/main" val="64641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Domestic wastewater, according to its formal definition, is comprised of flows generated by household and services – such as non-industrial businesses, institutions, and facilities.  Although WHO aims to monitor domestic wastewater, due to limited data reporting of wastewater from services, we currently focus our methodology on households only.</a:t>
            </a:r>
          </a:p>
        </p:txBody>
      </p:sp>
      <p:sp>
        <p:nvSpPr>
          <p:cNvPr id="4" name="Slide Number Placeholder 3"/>
          <p:cNvSpPr>
            <a:spLocks noGrp="1"/>
          </p:cNvSpPr>
          <p:nvPr>
            <p:ph type="sldNum" sz="quarter" idx="5"/>
          </p:nvPr>
        </p:nvSpPr>
        <p:spPr/>
        <p:txBody>
          <a:bodyPr/>
          <a:lstStyle/>
          <a:p>
            <a:fld id="{F8024919-068E-49F4-A398-979F7784A2F4}" type="slidenum">
              <a:rPr lang="en-US" smtClean="0"/>
              <a:t>7</a:t>
            </a:fld>
            <a:endParaRPr lang="en-US"/>
          </a:p>
        </p:txBody>
      </p:sp>
    </p:spTree>
    <p:extLst>
      <p:ext uri="{BB962C8B-B14F-4D97-AF65-F5344CB8AC3E}">
        <p14:creationId xmlns:p14="http://schemas.microsoft.com/office/powerpoint/2010/main" val="4179281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can see the latest data on the indicator globally and by region.  As highlighted, our latest estimates suggest that approximately 58% of global household wastewater flows are safely treated.  The figure in the Northern Africa and Western Asia SDG region is slightly higher at 64%.</a:t>
            </a:r>
          </a:p>
        </p:txBody>
      </p:sp>
      <p:sp>
        <p:nvSpPr>
          <p:cNvPr id="4" name="Slide Number Placeholder 3"/>
          <p:cNvSpPr>
            <a:spLocks noGrp="1"/>
          </p:cNvSpPr>
          <p:nvPr>
            <p:ph type="sldNum" sz="quarter" idx="5"/>
          </p:nvPr>
        </p:nvSpPr>
        <p:spPr/>
        <p:txBody>
          <a:bodyPr/>
          <a:lstStyle/>
          <a:p>
            <a:fld id="{57DED2D8-98CC-6842-8B20-C66B3134DBAC}" type="slidenum">
              <a:rPr lang="en-US" smtClean="0"/>
              <a:t>8</a:t>
            </a:fld>
            <a:endParaRPr lang="en-US"/>
          </a:p>
        </p:txBody>
      </p:sp>
    </p:spTree>
    <p:extLst>
      <p:ext uri="{BB962C8B-B14F-4D97-AF65-F5344CB8AC3E}">
        <p14:creationId xmlns:p14="http://schemas.microsoft.com/office/powerpoint/2010/main" val="191045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Tx/>
              <a:buNone/>
            </a:pPr>
            <a:r>
              <a:rPr lang="en-GB" dirty="0"/>
              <a:t>So, how do we compute these estimates at country level.  The methodology is best conveyed using this conceptual framework that we have developed and which I will briefly walk you through now.  </a:t>
            </a:r>
          </a:p>
        </p:txBody>
      </p:sp>
      <p:sp>
        <p:nvSpPr>
          <p:cNvPr id="4" name="Slide Number Placeholder 3"/>
          <p:cNvSpPr>
            <a:spLocks noGrp="1"/>
          </p:cNvSpPr>
          <p:nvPr>
            <p:ph type="sldNum" sz="quarter" idx="5"/>
          </p:nvPr>
        </p:nvSpPr>
        <p:spPr/>
        <p:txBody>
          <a:bodyPr/>
          <a:lstStyle/>
          <a:p>
            <a:fld id="{F8024919-068E-49F4-A398-979F7784A2F4}" type="slidenum">
              <a:rPr lang="en-US" smtClean="0"/>
              <a:t>9</a:t>
            </a:fld>
            <a:endParaRPr lang="en-US"/>
          </a:p>
        </p:txBody>
      </p:sp>
    </p:spTree>
    <p:extLst>
      <p:ext uri="{BB962C8B-B14F-4D97-AF65-F5344CB8AC3E}">
        <p14:creationId xmlns:p14="http://schemas.microsoft.com/office/powerpoint/2010/main" val="3036482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E9C81EA-0585-4F2C-A567-A93783B77273}" type="datetime1">
              <a:rPr lang="en-GB">
                <a:solidFill>
                  <a:prstClr val="black">
                    <a:tint val="75000"/>
                  </a:prstClr>
                </a:solidFill>
              </a:rPr>
              <a:pPr>
                <a:defRPr/>
              </a:pPr>
              <a:t>16/01/2025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376929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userDrawn="1"/>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pPr>
              <a:defRPr/>
            </a:pPr>
            <a:fld id="{57ACBCA2-2593-43B4-B0CD-DA25AB27BF2B}" type="datetime1">
              <a:rPr lang="en-GB">
                <a:solidFill>
                  <a:prstClr val="black">
                    <a:tint val="75000"/>
                  </a:prstClr>
                </a:solidFill>
              </a:rPr>
              <a:pPr>
                <a:defRPr/>
              </a:pPr>
              <a:t>16/01/2025</a:t>
            </a:fld>
            <a:endParaRPr lang="en-GB">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73939FE-7BC6-42BD-B27E-1F76D60FE7C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2068761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9DF343E-F1EA-4465-BF2A-EF9400972563}" type="datetime1">
              <a:rPr lang="en-GB">
                <a:solidFill>
                  <a:prstClr val="black">
                    <a:tint val="75000"/>
                  </a:prstClr>
                </a:solidFill>
              </a:rPr>
              <a:pPr>
                <a:defRPr/>
              </a:pPr>
              <a:t>16/01/2025</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pPr>
              <a:defRPr/>
            </a:pPr>
            <a:fld id="{402BE56B-010E-4616-ABA9-1B499FE467B2}" type="slidenum">
              <a:rPr lang="en-GB">
                <a:solidFill>
                  <a:prstClr val="white"/>
                </a:solidFill>
              </a:rPr>
              <a:pPr>
                <a:defRPr/>
              </a:pPr>
              <a:t>‹#›</a:t>
            </a:fld>
            <a:endParaRPr lang="en-GB">
              <a:solidFill>
                <a:prstClr val="white"/>
              </a:solidFill>
            </a:endParaRPr>
          </a:p>
        </p:txBody>
      </p:sp>
      <p:pic>
        <p:nvPicPr>
          <p:cNvPr id="12" name="Picture 3" descr="D:\Admin\Logo\WHO-EN-W-H.png">
            <a:extLst>
              <a:ext uri="{FF2B5EF4-FFF2-40B4-BE49-F238E27FC236}">
                <a16:creationId xmlns:a16="http://schemas.microsoft.com/office/drawing/2014/main" id="{2D3FAE1A-CDF0-4DE5-A250-69617B1550B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09600" y="6272213"/>
            <a:ext cx="153987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5B236E46-7813-443F-B9AC-9539E9CF1061}"/>
              </a:ext>
            </a:extLst>
          </p:cNvPr>
          <p:cNvPicPr>
            <a:picLocks noChangeAspect="1"/>
          </p:cNvPicPr>
          <p:nvPr userDrawn="1"/>
        </p:nvPicPr>
        <p:blipFill>
          <a:blip r:embed="rId5">
            <a:alphaModFix/>
            <a:extLst>
              <a:ext uri="{BEBA8EAE-BF5A-486C-A8C5-ECC9F3942E4B}">
                <a14:imgProps xmlns:a14="http://schemas.microsoft.com/office/drawing/2010/main">
                  <a14:imgLayer r:embed="rId6">
                    <a14:imgEffect>
                      <a14:colorTemperature colorTemp="6501"/>
                    </a14:imgEffect>
                  </a14:imgLayer>
                </a14:imgProps>
              </a:ext>
              <a:ext uri="{28A0092B-C50C-407E-A947-70E740481C1C}">
                <a14:useLocalDpi xmlns:a14="http://schemas.microsoft.com/office/drawing/2010/main"/>
              </a:ext>
            </a:extLst>
          </a:blip>
          <a:stretch>
            <a:fillRect/>
          </a:stretch>
        </p:blipFill>
        <p:spPr>
          <a:xfrm>
            <a:off x="9701586" y="6288428"/>
            <a:ext cx="1897343" cy="439055"/>
          </a:xfrm>
          <a:prstGeom prst="rect">
            <a:avLst/>
          </a:prstGeom>
        </p:spPr>
      </p:pic>
    </p:spTree>
    <p:extLst>
      <p:ext uri="{BB962C8B-B14F-4D97-AF65-F5344CB8AC3E}">
        <p14:creationId xmlns:p14="http://schemas.microsoft.com/office/powerpoint/2010/main" val="2738468681"/>
      </p:ext>
    </p:extLst>
  </p:cSld>
  <p:clrMap bg1="lt1" tx1="dk1" bg2="lt2" tx2="dk2" accent1="accent1" accent2="accent2" accent3="accent3" accent4="accent4" accent5="accent5" accent6="accent6" hlink="hlink" folHlink="folHlink"/>
  <p:sldLayoutIdLst>
    <p:sldLayoutId id="2147483677" r:id="rId1"/>
    <p:sldLayoutId id="2147483679" r:id="rId2"/>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unwater.org/publications/domestic-wastewater-treatment-methodology-2024" TargetMode="External"/><Relationship Id="rId5" Type="http://schemas.openxmlformats.org/officeDocument/2006/relationships/hyperlink" Target="https://unstats.un.org/unsd/envstats/questionnaire" TargetMode="External"/><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unstats.un.org/unsd/envstats/country_files" TargetMode="External"/><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unstats.un.org/unsd/envstats/country_files" TargetMode="External"/><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hyperlink" Target="https://www.unwater.org/publications/progress-wastewater-treatment-2024-update" TargetMode="External"/><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6.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7620E-7CB1-D993-C760-93E0ED4E10B3}"/>
              </a:ext>
            </a:extLst>
          </p:cNvPr>
          <p:cNvSpPr>
            <a:spLocks noGrp="1"/>
          </p:cNvSpPr>
          <p:nvPr>
            <p:ph type="title"/>
          </p:nvPr>
        </p:nvSpPr>
        <p:spPr/>
        <p:txBody>
          <a:bodyPr/>
          <a:lstStyle/>
          <a:p>
            <a:r>
              <a:rPr lang="en-US" dirty="0"/>
              <a:t>Safely treated wastewater</a:t>
            </a:r>
          </a:p>
        </p:txBody>
      </p:sp>
      <p:sp>
        <p:nvSpPr>
          <p:cNvPr id="6" name="Content Placeholder 5">
            <a:extLst>
              <a:ext uri="{FF2B5EF4-FFF2-40B4-BE49-F238E27FC236}">
                <a16:creationId xmlns:a16="http://schemas.microsoft.com/office/drawing/2014/main" id="{7BC0F99A-1642-DD0E-1F4F-A5713A1DEEA9}"/>
              </a:ext>
            </a:extLst>
          </p:cNvPr>
          <p:cNvSpPr>
            <a:spLocks noGrp="1"/>
          </p:cNvSpPr>
          <p:nvPr>
            <p:ph idx="1"/>
          </p:nvPr>
        </p:nvSpPr>
        <p:spPr>
          <a:xfrm>
            <a:off x="609600" y="1600201"/>
            <a:ext cx="10972800" cy="4251959"/>
          </a:xfrm>
        </p:spPr>
        <p:txBody>
          <a:bodyPr/>
          <a:lstStyle/>
          <a:p>
            <a:r>
              <a:rPr lang="en-US" sz="3000" dirty="0"/>
              <a:t>Target 6.3 seeks to “by 2030, improve water quality by reducing pollution, eliminating dumping and minimizing release of hazardous chemicals and materials, halving the proportion of untreated wastewater and substantially increasing recycling and safe reuse globally”</a:t>
            </a:r>
          </a:p>
          <a:p>
            <a:r>
              <a:rPr lang="en-US" sz="3000" dirty="0"/>
              <a:t>SDG Indicator 6.3.1 is “the proportion of domestic and industrial wastewater flows safely treated”</a:t>
            </a:r>
          </a:p>
        </p:txBody>
      </p:sp>
      <p:sp>
        <p:nvSpPr>
          <p:cNvPr id="4" name="Slide Number Placeholder 3">
            <a:extLst>
              <a:ext uri="{FF2B5EF4-FFF2-40B4-BE49-F238E27FC236}">
                <a16:creationId xmlns:a16="http://schemas.microsoft.com/office/drawing/2014/main" id="{BBCFA417-AFA4-BCB8-E548-BDEB904C3425}"/>
              </a:ext>
            </a:extLst>
          </p:cNvPr>
          <p:cNvSpPr>
            <a:spLocks noGrp="1"/>
          </p:cNvSpPr>
          <p:nvPr>
            <p:ph type="sldNum" sz="quarter" idx="12"/>
          </p:nvPr>
        </p:nvSpPr>
        <p:spPr/>
        <p:txBody>
          <a:bodyPr/>
          <a:lstStyle/>
          <a:p>
            <a:fld id="{1C7E2F01-B23D-0647-B671-6EC8A6EA4ADC}" type="slidenum">
              <a:rPr lang="en-US" smtClean="0"/>
              <a:t>1</a:t>
            </a:fld>
            <a:endParaRPr lang="en-US"/>
          </a:p>
        </p:txBody>
      </p:sp>
      <p:pic>
        <p:nvPicPr>
          <p:cNvPr id="11" name="Audio 10">
            <a:extLst>
              <a:ext uri="{FF2B5EF4-FFF2-40B4-BE49-F238E27FC236}">
                <a16:creationId xmlns:a16="http://schemas.microsoft.com/office/drawing/2014/main" id="{42B0616F-9862-A371-4C11-5C47DE65EB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2841375"/>
      </p:ext>
    </p:extLst>
  </p:cSld>
  <p:clrMapOvr>
    <a:masterClrMapping/>
  </p:clrMapOvr>
  <mc:AlternateContent xmlns:mc="http://schemas.openxmlformats.org/markup-compatibility/2006">
    <mc:Choice xmlns:p14="http://schemas.microsoft.com/office/powerpoint/2010/main" Requires="p14">
      <p:transition spd="slow" p14:dur="2000" advTm="28289"/>
    </mc:Choice>
    <mc:Fallback>
      <p:transition spd="slow" advTm="2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9DCEA-3CEE-6C2B-78C3-B257B6FBE2F5}"/>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10</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7" name="TextBox 6">
            <a:extLst>
              <a:ext uri="{FF2B5EF4-FFF2-40B4-BE49-F238E27FC236}">
                <a16:creationId xmlns:a16="http://schemas.microsoft.com/office/drawing/2014/main" id="{F07A713C-B296-F783-B18F-B59507FE3342}"/>
              </a:ext>
            </a:extLst>
          </p:cNvPr>
          <p:cNvSpPr txBox="1"/>
          <p:nvPr/>
        </p:nvSpPr>
        <p:spPr>
          <a:xfrm>
            <a:off x="4240441" y="2387528"/>
            <a:ext cx="6132284" cy="3491006"/>
          </a:xfrm>
          <a:prstGeom prst="rect">
            <a:avLst/>
          </a:prstGeom>
          <a:solidFill>
            <a:schemeClr val="bg1">
              <a:lumMod val="65000"/>
              <a:alpha val="74000"/>
            </a:schemeClr>
          </a:solidFill>
          <a:ln>
            <a:solidFill>
              <a:schemeClr val="tx1"/>
            </a:solidFill>
          </a:ln>
        </p:spPr>
        <p:txBody>
          <a:bodyPr wrap="square" rtlCol="0">
            <a:spAutoFit/>
          </a:bodyPr>
          <a:lstStyle/>
          <a:p>
            <a:endParaRPr lang="en-US" dirty="0"/>
          </a:p>
        </p:txBody>
      </p:sp>
      <p:sp>
        <p:nvSpPr>
          <p:cNvPr id="12" name="Left Arrow 11">
            <a:extLst>
              <a:ext uri="{FF2B5EF4-FFF2-40B4-BE49-F238E27FC236}">
                <a16:creationId xmlns:a16="http://schemas.microsoft.com/office/drawing/2014/main" id="{F194C796-1868-CCDC-AF2E-6BC447CD5C45}"/>
              </a:ext>
            </a:extLst>
          </p:cNvPr>
          <p:cNvSpPr/>
          <p:nvPr/>
        </p:nvSpPr>
        <p:spPr>
          <a:xfrm rot="19806724">
            <a:off x="3955008" y="1971881"/>
            <a:ext cx="658823" cy="2008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DCDE1F-0EB5-A24B-AC1C-2946F62F3EE2}"/>
              </a:ext>
            </a:extLst>
          </p:cNvPr>
          <p:cNvSpPr txBox="1"/>
          <p:nvPr/>
        </p:nvSpPr>
        <p:spPr>
          <a:xfrm>
            <a:off x="4582311" y="1470756"/>
            <a:ext cx="5900631" cy="923330"/>
          </a:xfrm>
          <a:prstGeom prst="rect">
            <a:avLst/>
          </a:prstGeom>
          <a:noFill/>
        </p:spPr>
        <p:txBody>
          <a:bodyPr wrap="square" rtlCol="0">
            <a:spAutoFit/>
          </a:bodyPr>
          <a:lstStyle/>
          <a:p>
            <a:r>
              <a:rPr lang="en-US" b="1" dirty="0"/>
              <a:t>Total household wastewater generated (m3/year), all households not just urban or sewer-connected (reported directly or internally estimated by WHO)</a:t>
            </a:r>
          </a:p>
        </p:txBody>
      </p:sp>
      <p:sp>
        <p:nvSpPr>
          <p:cNvPr id="9" name="Rectangle 8">
            <a:extLst>
              <a:ext uri="{FF2B5EF4-FFF2-40B4-BE49-F238E27FC236}">
                <a16:creationId xmlns:a16="http://schemas.microsoft.com/office/drawing/2014/main" id="{6FE23FB5-4D0E-B82B-731E-C746C9013C2C}"/>
              </a:ext>
            </a:extLst>
          </p:cNvPr>
          <p:cNvSpPr/>
          <p:nvPr/>
        </p:nvSpPr>
        <p:spPr>
          <a:xfrm>
            <a:off x="1709059" y="1958734"/>
            <a:ext cx="2471057" cy="4076822"/>
          </a:xfrm>
          <a:prstGeom prst="rect">
            <a:avLst/>
          </a:prstGeom>
          <a:noFill/>
          <a:ln w="635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Box 9">
            <a:extLst>
              <a:ext uri="{FF2B5EF4-FFF2-40B4-BE49-F238E27FC236}">
                <a16:creationId xmlns:a16="http://schemas.microsoft.com/office/drawing/2014/main" id="{2760CA13-3A79-ED7D-2F85-D82868DF9245}"/>
              </a:ext>
            </a:extLst>
          </p:cNvPr>
          <p:cNvSpPr txBox="1"/>
          <p:nvPr/>
        </p:nvSpPr>
        <p:spPr>
          <a:xfrm>
            <a:off x="2221471" y="2002496"/>
            <a:ext cx="1446230" cy="300082"/>
          </a:xfrm>
          <a:prstGeom prst="rect">
            <a:avLst/>
          </a:prstGeom>
          <a:noFill/>
        </p:spPr>
        <p:txBody>
          <a:bodyPr wrap="none" rtlCol="0">
            <a:spAutoFit/>
          </a:bodyPr>
          <a:lstStyle/>
          <a:p>
            <a:r>
              <a:rPr lang="en-GB" sz="1350" dirty="0"/>
              <a:t>ALL HOUSEHOLDS</a:t>
            </a:r>
          </a:p>
        </p:txBody>
      </p:sp>
      <p:pic>
        <p:nvPicPr>
          <p:cNvPr id="16" name="Audio 15">
            <a:extLst>
              <a:ext uri="{FF2B5EF4-FFF2-40B4-BE49-F238E27FC236}">
                <a16:creationId xmlns:a16="http://schemas.microsoft.com/office/drawing/2014/main" id="{DB7D47A3-B23D-BBCE-54C7-F9A8585DFE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8879113"/>
      </p:ext>
    </p:extLst>
  </p:cSld>
  <p:clrMapOvr>
    <a:masterClrMapping/>
  </p:clrMapOvr>
  <mc:AlternateContent xmlns:mc="http://schemas.openxmlformats.org/markup-compatibility/2006">
    <mc:Choice xmlns:p14="http://schemas.microsoft.com/office/powerpoint/2010/main" Requires="p14">
      <p:transition spd="slow" p14:dur="2000" advTm="21755"/>
    </mc:Choice>
    <mc:Fallback>
      <p:transition spd="slow" advTm="2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7F561A-C6BE-FAD4-F3CF-C2F25254C2F6}"/>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11</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7" name="TextBox 6">
            <a:extLst>
              <a:ext uri="{FF2B5EF4-FFF2-40B4-BE49-F238E27FC236}">
                <a16:creationId xmlns:a16="http://schemas.microsoft.com/office/drawing/2014/main" id="{F07A713C-B296-F783-B18F-B59507FE3342}"/>
              </a:ext>
            </a:extLst>
          </p:cNvPr>
          <p:cNvSpPr txBox="1"/>
          <p:nvPr/>
        </p:nvSpPr>
        <p:spPr>
          <a:xfrm>
            <a:off x="5638319" y="2266287"/>
            <a:ext cx="4734406" cy="3613518"/>
          </a:xfrm>
          <a:prstGeom prst="rect">
            <a:avLst/>
          </a:prstGeom>
          <a:solidFill>
            <a:schemeClr val="bg1">
              <a:lumMod val="65000"/>
              <a:alpha val="74000"/>
            </a:schemeClr>
          </a:solidFill>
          <a:ln>
            <a:solidFill>
              <a:schemeClr val="tx1"/>
            </a:solidFill>
          </a:ln>
        </p:spPr>
        <p:txBody>
          <a:bodyPr wrap="square" rtlCol="0">
            <a:spAutoFit/>
          </a:bodyPr>
          <a:lstStyle/>
          <a:p>
            <a:endParaRPr lang="en-US" dirty="0"/>
          </a:p>
        </p:txBody>
      </p:sp>
      <p:sp>
        <p:nvSpPr>
          <p:cNvPr id="12" name="Left Arrow 11">
            <a:extLst>
              <a:ext uri="{FF2B5EF4-FFF2-40B4-BE49-F238E27FC236}">
                <a16:creationId xmlns:a16="http://schemas.microsoft.com/office/drawing/2014/main" id="{F194C796-1868-CCDC-AF2E-6BC447CD5C45}"/>
              </a:ext>
            </a:extLst>
          </p:cNvPr>
          <p:cNvSpPr/>
          <p:nvPr/>
        </p:nvSpPr>
        <p:spPr>
          <a:xfrm rot="17024794">
            <a:off x="2837874" y="2551457"/>
            <a:ext cx="1214504" cy="1959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DCDE1F-0EB5-A24B-AC1C-2946F62F3EE2}"/>
              </a:ext>
            </a:extLst>
          </p:cNvPr>
          <p:cNvSpPr txBox="1"/>
          <p:nvPr/>
        </p:nvSpPr>
        <p:spPr>
          <a:xfrm>
            <a:off x="2865659" y="1469701"/>
            <a:ext cx="6567307" cy="646331"/>
          </a:xfrm>
          <a:prstGeom prst="rect">
            <a:avLst/>
          </a:prstGeom>
          <a:noFill/>
        </p:spPr>
        <p:txBody>
          <a:bodyPr wrap="square" rtlCol="0">
            <a:spAutoFit/>
          </a:bodyPr>
          <a:lstStyle/>
          <a:p>
            <a:r>
              <a:rPr lang="en-US" b="1" dirty="0"/>
              <a:t>% of wastewater collected in 1) sewers, 2) septic tanks, 3) all other sanitation facilities (estimates from the JMP, Indicator 6.2.1a)</a:t>
            </a:r>
          </a:p>
        </p:txBody>
      </p:sp>
      <p:sp>
        <p:nvSpPr>
          <p:cNvPr id="8" name="Left Arrow 7">
            <a:extLst>
              <a:ext uri="{FF2B5EF4-FFF2-40B4-BE49-F238E27FC236}">
                <a16:creationId xmlns:a16="http://schemas.microsoft.com/office/drawing/2014/main" id="{9BF371E6-5012-3B6A-DE26-A8335031ACB5}"/>
              </a:ext>
            </a:extLst>
          </p:cNvPr>
          <p:cNvSpPr/>
          <p:nvPr/>
        </p:nvSpPr>
        <p:spPr>
          <a:xfrm rot="17061978">
            <a:off x="2545716" y="3208849"/>
            <a:ext cx="2492302" cy="1826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0AF4C432-E1BC-987D-D780-97CD3572753E}"/>
              </a:ext>
            </a:extLst>
          </p:cNvPr>
          <p:cNvSpPr/>
          <p:nvPr/>
        </p:nvSpPr>
        <p:spPr>
          <a:xfrm rot="17027478">
            <a:off x="2337550" y="3641804"/>
            <a:ext cx="3469090" cy="2033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22AF99-6BC6-15ED-82C4-51F42C968335}"/>
              </a:ext>
            </a:extLst>
          </p:cNvPr>
          <p:cNvSpPr txBox="1"/>
          <p:nvPr/>
        </p:nvSpPr>
        <p:spPr>
          <a:xfrm>
            <a:off x="3175862" y="2094030"/>
            <a:ext cx="357321" cy="369332"/>
          </a:xfrm>
          <a:prstGeom prst="rect">
            <a:avLst/>
          </a:prstGeom>
          <a:noFill/>
        </p:spPr>
        <p:txBody>
          <a:bodyPr wrap="square" rtlCol="0">
            <a:spAutoFit/>
          </a:bodyPr>
          <a:lstStyle/>
          <a:p>
            <a:r>
              <a:rPr lang="en-US" dirty="0"/>
              <a:t>1.</a:t>
            </a:r>
          </a:p>
        </p:txBody>
      </p:sp>
      <p:sp>
        <p:nvSpPr>
          <p:cNvPr id="14" name="TextBox 13">
            <a:extLst>
              <a:ext uri="{FF2B5EF4-FFF2-40B4-BE49-F238E27FC236}">
                <a16:creationId xmlns:a16="http://schemas.microsoft.com/office/drawing/2014/main" id="{289ABD1A-FDCA-29BC-A8DA-FD666826C2C7}"/>
              </a:ext>
            </a:extLst>
          </p:cNvPr>
          <p:cNvSpPr txBox="1"/>
          <p:nvPr/>
        </p:nvSpPr>
        <p:spPr>
          <a:xfrm>
            <a:off x="3694446" y="2081621"/>
            <a:ext cx="357321" cy="369332"/>
          </a:xfrm>
          <a:prstGeom prst="rect">
            <a:avLst/>
          </a:prstGeom>
          <a:noFill/>
        </p:spPr>
        <p:txBody>
          <a:bodyPr wrap="square" rtlCol="0">
            <a:spAutoFit/>
          </a:bodyPr>
          <a:lstStyle/>
          <a:p>
            <a:r>
              <a:rPr lang="en-US" dirty="0"/>
              <a:t>2.</a:t>
            </a:r>
          </a:p>
        </p:txBody>
      </p:sp>
      <p:sp>
        <p:nvSpPr>
          <p:cNvPr id="15" name="TextBox 14">
            <a:extLst>
              <a:ext uri="{FF2B5EF4-FFF2-40B4-BE49-F238E27FC236}">
                <a16:creationId xmlns:a16="http://schemas.microsoft.com/office/drawing/2014/main" id="{2B4FAE52-7039-CE2A-970F-7078A154447E}"/>
              </a:ext>
            </a:extLst>
          </p:cNvPr>
          <p:cNvSpPr txBox="1"/>
          <p:nvPr/>
        </p:nvSpPr>
        <p:spPr>
          <a:xfrm>
            <a:off x="4378143" y="2355521"/>
            <a:ext cx="357321" cy="369332"/>
          </a:xfrm>
          <a:prstGeom prst="rect">
            <a:avLst/>
          </a:prstGeom>
          <a:noFill/>
        </p:spPr>
        <p:txBody>
          <a:bodyPr wrap="square" rtlCol="0">
            <a:spAutoFit/>
          </a:bodyPr>
          <a:lstStyle/>
          <a:p>
            <a:r>
              <a:rPr lang="en-US" dirty="0"/>
              <a:t>3.</a:t>
            </a:r>
          </a:p>
        </p:txBody>
      </p:sp>
      <p:pic>
        <p:nvPicPr>
          <p:cNvPr id="9" name="Audio 8">
            <a:extLst>
              <a:ext uri="{FF2B5EF4-FFF2-40B4-BE49-F238E27FC236}">
                <a16:creationId xmlns:a16="http://schemas.microsoft.com/office/drawing/2014/main" id="{9DBDEC03-2B19-3B9B-57E6-4F46E0E898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31051665"/>
      </p:ext>
    </p:extLst>
  </p:cSld>
  <p:clrMapOvr>
    <a:masterClrMapping/>
  </p:clrMapOvr>
  <mc:AlternateContent xmlns:mc="http://schemas.openxmlformats.org/markup-compatibility/2006">
    <mc:Choice xmlns:p14="http://schemas.microsoft.com/office/powerpoint/2010/main" Requires="p14">
      <p:transition spd="slow" p14:dur="2000" advTm="20126"/>
    </mc:Choice>
    <mc:Fallback>
      <p:transition spd="slow" advTm="2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991097-3408-71D3-EAE2-29B49FE76ECE}"/>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12</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13" name="TextBox 12">
            <a:extLst>
              <a:ext uri="{FF2B5EF4-FFF2-40B4-BE49-F238E27FC236}">
                <a16:creationId xmlns:a16="http://schemas.microsoft.com/office/drawing/2014/main" id="{68DCDE1F-0EB5-A24B-AC1C-2946F62F3EE2}"/>
              </a:ext>
            </a:extLst>
          </p:cNvPr>
          <p:cNvSpPr txBox="1"/>
          <p:nvPr/>
        </p:nvSpPr>
        <p:spPr>
          <a:xfrm>
            <a:off x="2865659" y="1469701"/>
            <a:ext cx="6567307" cy="646331"/>
          </a:xfrm>
          <a:prstGeom prst="rect">
            <a:avLst/>
          </a:prstGeom>
          <a:noFill/>
        </p:spPr>
        <p:txBody>
          <a:bodyPr wrap="square" rtlCol="0">
            <a:spAutoFit/>
          </a:bodyPr>
          <a:lstStyle/>
          <a:p>
            <a:r>
              <a:rPr lang="en-US" b="1" dirty="0"/>
              <a:t>Note: Only flows from households with sewer &amp; septic tank connections have potential to be classified as ‘safely treated’</a:t>
            </a:r>
          </a:p>
        </p:txBody>
      </p:sp>
      <p:sp>
        <p:nvSpPr>
          <p:cNvPr id="3" name="Left Arrow 2">
            <a:extLst>
              <a:ext uri="{FF2B5EF4-FFF2-40B4-BE49-F238E27FC236}">
                <a16:creationId xmlns:a16="http://schemas.microsoft.com/office/drawing/2014/main" id="{D0D24FA5-9C64-EC75-153D-A0C60DB97BDA}"/>
              </a:ext>
            </a:extLst>
          </p:cNvPr>
          <p:cNvSpPr/>
          <p:nvPr/>
        </p:nvSpPr>
        <p:spPr>
          <a:xfrm rot="10800000">
            <a:off x="3474279" y="3224186"/>
            <a:ext cx="595319" cy="672023"/>
          </a:xfrm>
          <a:prstGeom prst="leftArrow">
            <a:avLst/>
          </a:prstGeom>
          <a:solidFill>
            <a:srgbClr val="7FC7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CBDE3281-79D2-E9A1-A9C8-AC56A1525F94}"/>
              </a:ext>
            </a:extLst>
          </p:cNvPr>
          <p:cNvSpPr/>
          <p:nvPr/>
        </p:nvSpPr>
        <p:spPr>
          <a:xfrm rot="10800000">
            <a:off x="3557725" y="4451824"/>
            <a:ext cx="511873" cy="672025"/>
          </a:xfrm>
          <a:prstGeom prst="leftArrow">
            <a:avLst/>
          </a:prstGeom>
          <a:solidFill>
            <a:srgbClr val="7FC7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BFB2ED1D-B3BF-0579-9958-84ED58D2AD9B}"/>
              </a:ext>
            </a:extLst>
          </p:cNvPr>
          <p:cNvSpPr/>
          <p:nvPr/>
        </p:nvSpPr>
        <p:spPr>
          <a:xfrm rot="10800000">
            <a:off x="3245921" y="5330359"/>
            <a:ext cx="5973289" cy="38557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quot;No&quot; Symbol 15">
            <a:extLst>
              <a:ext uri="{FF2B5EF4-FFF2-40B4-BE49-F238E27FC236}">
                <a16:creationId xmlns:a16="http://schemas.microsoft.com/office/drawing/2014/main" id="{B0F5065F-0379-50DC-34E0-17A2784E1882}"/>
              </a:ext>
            </a:extLst>
          </p:cNvPr>
          <p:cNvSpPr/>
          <p:nvPr/>
        </p:nvSpPr>
        <p:spPr>
          <a:xfrm>
            <a:off x="3442168" y="5187133"/>
            <a:ext cx="659540" cy="672026"/>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Audio 8">
            <a:extLst>
              <a:ext uri="{FF2B5EF4-FFF2-40B4-BE49-F238E27FC236}">
                <a16:creationId xmlns:a16="http://schemas.microsoft.com/office/drawing/2014/main" id="{66EB3EB5-2868-BBB8-6159-EFD7F661A6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3054797"/>
      </p:ext>
    </p:extLst>
  </p:cSld>
  <p:clrMapOvr>
    <a:masterClrMapping/>
  </p:clrMapOvr>
  <mc:AlternateContent xmlns:mc="http://schemas.openxmlformats.org/markup-compatibility/2006">
    <mc:Choice xmlns:p14="http://schemas.microsoft.com/office/powerpoint/2010/main" Requires="p14">
      <p:transition spd="slow" p14:dur="2000" advTm="11840"/>
    </mc:Choice>
    <mc:Fallback>
      <p:transition spd="slow" advTm="1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3000" fill="hold"/>
                                        <p:tgtEl>
                                          <p:spTgt spid="3"/>
                                        </p:tgtEl>
                                        <p:attrNameLst>
                                          <p:attrName>ppt_x</p:attrName>
                                        </p:attrNameLst>
                                      </p:cBhvr>
                                      <p:tavLst>
                                        <p:tav tm="0">
                                          <p:val>
                                            <p:strVal val="0-#ppt_w/2"/>
                                          </p:val>
                                        </p:tav>
                                        <p:tav tm="100000">
                                          <p:val>
                                            <p:strVal val="#ppt_x"/>
                                          </p:val>
                                        </p:tav>
                                      </p:tavLst>
                                    </p:anim>
                                    <p:anim calcmode="lin" valueType="num">
                                      <p:cBhvr additive="base">
                                        <p:cTn id="10" dur="30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0-#ppt_w/2"/>
                                          </p:val>
                                        </p:tav>
                                        <p:tav tm="100000">
                                          <p:val>
                                            <p:strVal val="#ppt_x"/>
                                          </p:val>
                                        </p:tav>
                                      </p:tavLst>
                                    </p:anim>
                                    <p:anim calcmode="lin" valueType="num">
                                      <p:cBhvr additive="base">
                                        <p:cTn id="14" dur="30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3000" fill="hold"/>
                                        <p:tgtEl>
                                          <p:spTgt spid="10"/>
                                        </p:tgtEl>
                                        <p:attrNameLst>
                                          <p:attrName>ppt_x</p:attrName>
                                        </p:attrNameLst>
                                      </p:cBhvr>
                                      <p:tavLst>
                                        <p:tav tm="0">
                                          <p:val>
                                            <p:strVal val="0-#ppt_w/2"/>
                                          </p:val>
                                        </p:tav>
                                        <p:tav tm="100000">
                                          <p:val>
                                            <p:strVal val="#ppt_x"/>
                                          </p:val>
                                        </p:tav>
                                      </p:tavLst>
                                    </p:anim>
                                    <p:anim calcmode="lin" valueType="num">
                                      <p:cBhvr additive="base">
                                        <p:cTn id="18" dur="3000" fill="hold"/>
                                        <p:tgtEl>
                                          <p:spTgt spid="10"/>
                                        </p:tgtEl>
                                        <p:attrNameLst>
                                          <p:attrName>ppt_y</p:attrName>
                                        </p:attrNameLst>
                                      </p:cBhvr>
                                      <p:tavLst>
                                        <p:tav tm="0">
                                          <p:val>
                                            <p:strVal val="#ppt_y"/>
                                          </p:val>
                                        </p:tav>
                                        <p:tav tm="100000">
                                          <p:val>
                                            <p:strVal val="#ppt_y"/>
                                          </p:val>
                                        </p:tav>
                                      </p:tavLst>
                                    </p:anim>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3" grpId="0" animBg="1"/>
      <p:bldP spid="5" grpId="0" animBg="1"/>
      <p:bldP spid="10"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35125F-5B3C-2045-F8A8-54919FA7EF23}"/>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13</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7" name="TextBox 6">
            <a:extLst>
              <a:ext uri="{FF2B5EF4-FFF2-40B4-BE49-F238E27FC236}">
                <a16:creationId xmlns:a16="http://schemas.microsoft.com/office/drawing/2014/main" id="{F07A713C-B296-F783-B18F-B59507FE3342}"/>
              </a:ext>
            </a:extLst>
          </p:cNvPr>
          <p:cNvSpPr txBox="1"/>
          <p:nvPr/>
        </p:nvSpPr>
        <p:spPr>
          <a:xfrm>
            <a:off x="6894575" y="2416485"/>
            <a:ext cx="3416965" cy="3430042"/>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68DCDE1F-0EB5-A24B-AC1C-2946F62F3EE2}"/>
              </a:ext>
            </a:extLst>
          </p:cNvPr>
          <p:cNvSpPr txBox="1"/>
          <p:nvPr/>
        </p:nvSpPr>
        <p:spPr>
          <a:xfrm>
            <a:off x="2405605" y="1494042"/>
            <a:ext cx="7633003" cy="923330"/>
          </a:xfrm>
          <a:prstGeom prst="rect">
            <a:avLst/>
          </a:prstGeom>
          <a:noFill/>
        </p:spPr>
        <p:txBody>
          <a:bodyPr wrap="square" rtlCol="0">
            <a:spAutoFit/>
          </a:bodyPr>
          <a:lstStyle/>
          <a:p>
            <a:r>
              <a:rPr lang="en-US" b="1" dirty="0"/>
              <a:t>% safely treated sewer wastewater flows depend on:</a:t>
            </a:r>
          </a:p>
          <a:p>
            <a:r>
              <a:rPr lang="en-US" b="1" dirty="0"/>
              <a:t>1. % collected in sewers and delivered to wastewater treatment plants (administrative data)</a:t>
            </a:r>
          </a:p>
        </p:txBody>
      </p:sp>
      <p:sp>
        <p:nvSpPr>
          <p:cNvPr id="8" name="Left Arrow 7">
            <a:extLst>
              <a:ext uri="{FF2B5EF4-FFF2-40B4-BE49-F238E27FC236}">
                <a16:creationId xmlns:a16="http://schemas.microsoft.com/office/drawing/2014/main" id="{9BF371E6-5012-3B6A-DE26-A8335031ACB5}"/>
              </a:ext>
            </a:extLst>
          </p:cNvPr>
          <p:cNvSpPr/>
          <p:nvPr/>
        </p:nvSpPr>
        <p:spPr>
          <a:xfrm rot="15421883">
            <a:off x="4260125" y="2632829"/>
            <a:ext cx="1243973" cy="2931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84B513-E52A-B323-F0C2-20D40FF5998D}"/>
              </a:ext>
            </a:extLst>
          </p:cNvPr>
          <p:cNvSpPr txBox="1"/>
          <p:nvPr/>
        </p:nvSpPr>
        <p:spPr>
          <a:xfrm>
            <a:off x="1819275" y="4064727"/>
            <a:ext cx="5075299" cy="1781800"/>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5" name="Left Arrow 4">
            <a:extLst>
              <a:ext uri="{FF2B5EF4-FFF2-40B4-BE49-F238E27FC236}">
                <a16:creationId xmlns:a16="http://schemas.microsoft.com/office/drawing/2014/main" id="{580B081B-1A4C-6885-FA3D-896CE7FB9D8F}"/>
              </a:ext>
            </a:extLst>
          </p:cNvPr>
          <p:cNvSpPr/>
          <p:nvPr/>
        </p:nvSpPr>
        <p:spPr>
          <a:xfrm rot="10800000">
            <a:off x="5195758" y="3492294"/>
            <a:ext cx="773602"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62759A72-CB42-FDF6-9855-9CC3CD302698}"/>
              </a:ext>
            </a:extLst>
          </p:cNvPr>
          <p:cNvSpPr/>
          <p:nvPr/>
        </p:nvSpPr>
        <p:spPr>
          <a:xfrm rot="13350415">
            <a:off x="4983922" y="3709877"/>
            <a:ext cx="423673" cy="1084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extLst>
              <a:ext uri="{FF2B5EF4-FFF2-40B4-BE49-F238E27FC236}">
                <a16:creationId xmlns:a16="http://schemas.microsoft.com/office/drawing/2014/main" id="{35727353-7114-BE5B-C4B2-846CAC8D3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66061658"/>
      </p:ext>
    </p:extLst>
  </p:cSld>
  <p:clrMapOvr>
    <a:masterClrMapping/>
  </p:clrMapOvr>
  <mc:AlternateContent xmlns:mc="http://schemas.openxmlformats.org/markup-compatibility/2006">
    <mc:Choice xmlns:p14="http://schemas.microsoft.com/office/powerpoint/2010/main" Requires="p14">
      <p:transition spd="slow" p14:dur="2000" advTm="15710"/>
    </mc:Choice>
    <mc:Fallback>
      <p:transition spd="slow" advTm="1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11797 -0.00139 L 2.08333E-7 -2.96296E-6 " pathEditMode="relative" rAng="0" ptsTypes="AA">
                                      <p:cBhvr>
                                        <p:cTn id="10" dur="2000" fill="hold"/>
                                        <p:tgtEl>
                                          <p:spTgt spid="5"/>
                                        </p:tgtEl>
                                        <p:attrNameLst>
                                          <p:attrName>ppt_x</p:attrName>
                                          <p:attrName>ppt_y</p:attrName>
                                        </p:attrNameLst>
                                      </p:cBhvr>
                                      <p:rCtr x="5898" y="6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75 -0.13333 L -3.54167E-6 3.7037E-7 " pathEditMode="relative" rAng="0" ptsTypes="AA">
                                      <p:cBhvr>
                                        <p:cTn id="14" dur="2000" fill="hold"/>
                                        <p:tgtEl>
                                          <p:spTgt spid="9"/>
                                        </p:tgtEl>
                                        <p:attrNameLst>
                                          <p:attrName>ppt_x</p:attrName>
                                          <p:attrName>ppt_y</p:attrName>
                                        </p:attrNameLst>
                                      </p:cBhvr>
                                      <p:rCtr x="3750" y="666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27A4E7-3B09-9BE3-395E-0DEC198D8556}"/>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14</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7" name="TextBox 6">
            <a:extLst>
              <a:ext uri="{FF2B5EF4-FFF2-40B4-BE49-F238E27FC236}">
                <a16:creationId xmlns:a16="http://schemas.microsoft.com/office/drawing/2014/main" id="{F07A713C-B296-F783-B18F-B59507FE3342}"/>
              </a:ext>
            </a:extLst>
          </p:cNvPr>
          <p:cNvSpPr txBox="1"/>
          <p:nvPr/>
        </p:nvSpPr>
        <p:spPr>
          <a:xfrm>
            <a:off x="6093671" y="4061361"/>
            <a:ext cx="4279056" cy="1785166"/>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68DCDE1F-0EB5-A24B-AC1C-2946F62F3EE2}"/>
              </a:ext>
            </a:extLst>
          </p:cNvPr>
          <p:cNvSpPr txBox="1"/>
          <p:nvPr/>
        </p:nvSpPr>
        <p:spPr>
          <a:xfrm>
            <a:off x="2405605" y="1494042"/>
            <a:ext cx="7633003" cy="369332"/>
          </a:xfrm>
          <a:prstGeom prst="rect">
            <a:avLst/>
          </a:prstGeom>
          <a:noFill/>
        </p:spPr>
        <p:txBody>
          <a:bodyPr wrap="square" rtlCol="0">
            <a:spAutoFit/>
          </a:bodyPr>
          <a:lstStyle/>
          <a:p>
            <a:r>
              <a:rPr lang="en-US" b="1" dirty="0"/>
              <a:t>2. % safely treated at wastewater treatment plants</a:t>
            </a:r>
          </a:p>
        </p:txBody>
      </p:sp>
      <p:sp>
        <p:nvSpPr>
          <p:cNvPr id="3" name="TextBox 2">
            <a:extLst>
              <a:ext uri="{FF2B5EF4-FFF2-40B4-BE49-F238E27FC236}">
                <a16:creationId xmlns:a16="http://schemas.microsoft.com/office/drawing/2014/main" id="{9D84B513-E52A-B323-F0C2-20D40FF5998D}"/>
              </a:ext>
            </a:extLst>
          </p:cNvPr>
          <p:cNvSpPr txBox="1"/>
          <p:nvPr/>
        </p:nvSpPr>
        <p:spPr>
          <a:xfrm>
            <a:off x="1819274" y="4061361"/>
            <a:ext cx="4276728" cy="1785164"/>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5" name="Left Brace 4">
            <a:extLst>
              <a:ext uri="{FF2B5EF4-FFF2-40B4-BE49-F238E27FC236}">
                <a16:creationId xmlns:a16="http://schemas.microsoft.com/office/drawing/2014/main" id="{7683C0DA-1937-1831-F662-66BB5443882C}"/>
              </a:ext>
            </a:extLst>
          </p:cNvPr>
          <p:cNvSpPr/>
          <p:nvPr/>
        </p:nvSpPr>
        <p:spPr>
          <a:xfrm rot="5400000">
            <a:off x="7163088" y="609291"/>
            <a:ext cx="1188586" cy="3327421"/>
          </a:xfrm>
          <a:prstGeom prst="leftBrace">
            <a:avLst/>
          </a:prstGeom>
          <a:ln w="1016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Audio 22">
            <a:extLst>
              <a:ext uri="{FF2B5EF4-FFF2-40B4-BE49-F238E27FC236}">
                <a16:creationId xmlns:a16="http://schemas.microsoft.com/office/drawing/2014/main" id="{3189955B-F12D-1E4E-4A70-00E4ED0246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095145"/>
      </p:ext>
    </p:extLst>
  </p:cSld>
  <p:clrMapOvr>
    <a:masterClrMapping/>
  </p:clrMapOvr>
  <mc:AlternateContent xmlns:mc="http://schemas.openxmlformats.org/markup-compatibility/2006">
    <mc:Choice xmlns:p14="http://schemas.microsoft.com/office/powerpoint/2010/main" Requires="p14">
      <p:transition spd="slow" p14:dur="2000" advTm="35778"/>
    </mc:Choice>
    <mc:Fallback>
      <p:transition spd="slow" advTm="3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1559BF-8F80-7C89-DABF-EAEFFD26A647}"/>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15</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7" name="TextBox 6">
            <a:extLst>
              <a:ext uri="{FF2B5EF4-FFF2-40B4-BE49-F238E27FC236}">
                <a16:creationId xmlns:a16="http://schemas.microsoft.com/office/drawing/2014/main" id="{F07A713C-B296-F783-B18F-B59507FE3342}"/>
              </a:ext>
            </a:extLst>
          </p:cNvPr>
          <p:cNvSpPr txBox="1"/>
          <p:nvPr/>
        </p:nvSpPr>
        <p:spPr>
          <a:xfrm>
            <a:off x="8281261" y="2416485"/>
            <a:ext cx="2030277" cy="3430042"/>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68DCDE1F-0EB5-A24B-AC1C-2946F62F3EE2}"/>
              </a:ext>
            </a:extLst>
          </p:cNvPr>
          <p:cNvSpPr txBox="1"/>
          <p:nvPr/>
        </p:nvSpPr>
        <p:spPr>
          <a:xfrm>
            <a:off x="2405605" y="1494043"/>
            <a:ext cx="7633003" cy="646331"/>
          </a:xfrm>
          <a:prstGeom prst="rect">
            <a:avLst/>
          </a:prstGeom>
          <a:noFill/>
        </p:spPr>
        <p:txBody>
          <a:bodyPr wrap="square" rtlCol="0">
            <a:spAutoFit/>
          </a:bodyPr>
          <a:lstStyle/>
          <a:p>
            <a:r>
              <a:rPr lang="en-US" b="1" dirty="0"/>
              <a:t>% safely treated at wastewater treatment plants:</a:t>
            </a:r>
          </a:p>
          <a:p>
            <a:r>
              <a:rPr lang="en-US" b="1" dirty="0"/>
              <a:t>Option 1 - % treated by secondary or higher technologies (administrative data)</a:t>
            </a:r>
          </a:p>
        </p:txBody>
      </p:sp>
      <p:sp>
        <p:nvSpPr>
          <p:cNvPr id="8" name="Left Arrow 7">
            <a:extLst>
              <a:ext uri="{FF2B5EF4-FFF2-40B4-BE49-F238E27FC236}">
                <a16:creationId xmlns:a16="http://schemas.microsoft.com/office/drawing/2014/main" id="{9BF371E6-5012-3B6A-DE26-A8335031ACB5}"/>
              </a:ext>
            </a:extLst>
          </p:cNvPr>
          <p:cNvSpPr/>
          <p:nvPr/>
        </p:nvSpPr>
        <p:spPr>
          <a:xfrm rot="13495774">
            <a:off x="6084226" y="2611097"/>
            <a:ext cx="1433404" cy="24269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84B513-E52A-B323-F0C2-20D40FF5998D}"/>
              </a:ext>
            </a:extLst>
          </p:cNvPr>
          <p:cNvSpPr txBox="1"/>
          <p:nvPr/>
        </p:nvSpPr>
        <p:spPr>
          <a:xfrm>
            <a:off x="1819276" y="4061361"/>
            <a:ext cx="6461986" cy="1785166"/>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5" name="Left Arrow 4">
            <a:extLst>
              <a:ext uri="{FF2B5EF4-FFF2-40B4-BE49-F238E27FC236}">
                <a16:creationId xmlns:a16="http://schemas.microsoft.com/office/drawing/2014/main" id="{EF9B1EAB-CB89-383B-0747-F4C15EF1B35D}"/>
              </a:ext>
            </a:extLst>
          </p:cNvPr>
          <p:cNvSpPr/>
          <p:nvPr/>
        </p:nvSpPr>
        <p:spPr>
          <a:xfrm rot="10800000">
            <a:off x="7507658" y="3164499"/>
            <a:ext cx="773602"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1C9DFFB0-C281-378D-362A-46E5DE9EDDC2}"/>
              </a:ext>
            </a:extLst>
          </p:cNvPr>
          <p:cNvSpPr/>
          <p:nvPr/>
        </p:nvSpPr>
        <p:spPr>
          <a:xfrm rot="10800000">
            <a:off x="7507658" y="3393170"/>
            <a:ext cx="773602"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E7DDB8E4-3740-48BF-EF90-F350F2911DF9}"/>
              </a:ext>
            </a:extLst>
          </p:cNvPr>
          <p:cNvSpPr/>
          <p:nvPr/>
        </p:nvSpPr>
        <p:spPr>
          <a:xfrm rot="10800000">
            <a:off x="7507658" y="3632268"/>
            <a:ext cx="773602"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extLst>
              <a:ext uri="{FF2B5EF4-FFF2-40B4-BE49-F238E27FC236}">
                <a16:creationId xmlns:a16="http://schemas.microsoft.com/office/drawing/2014/main" id="{0E0678A9-6379-6977-67E6-D926B08BD0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3378420"/>
      </p:ext>
    </p:extLst>
  </p:cSld>
  <p:clrMapOvr>
    <a:masterClrMapping/>
  </p:clrMapOvr>
  <mc:AlternateContent xmlns:mc="http://schemas.openxmlformats.org/markup-compatibility/2006">
    <mc:Choice xmlns:p14="http://schemas.microsoft.com/office/powerpoint/2010/main" Requires="p14">
      <p:transition spd="slow" p14:dur="2000" advTm="11186"/>
    </mc:Choice>
    <mc:Fallback>
      <p:transition spd="slow" advTm="1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11797 -0.00139 L 3.95833E-6 -3.33333E-6 " pathEditMode="relative" rAng="0" ptsTypes="AA">
                                      <p:cBhvr>
                                        <p:cTn id="10" dur="2000" fill="hold"/>
                                        <p:tgtEl>
                                          <p:spTgt spid="5"/>
                                        </p:tgtEl>
                                        <p:attrNameLst>
                                          <p:attrName>ppt_x</p:attrName>
                                          <p:attrName>ppt_y</p:attrName>
                                        </p:attrNameLst>
                                      </p:cBhvr>
                                      <p:rCtr x="5898" y="6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11797 -0.00139 L 3.95833E-6 3.33333E-6 " pathEditMode="relative" rAng="0" ptsTypes="AA">
                                      <p:cBhvr>
                                        <p:cTn id="14" dur="2000" fill="hold"/>
                                        <p:tgtEl>
                                          <p:spTgt spid="9"/>
                                        </p:tgtEl>
                                        <p:attrNameLst>
                                          <p:attrName>ppt_x</p:attrName>
                                          <p:attrName>ppt_y</p:attrName>
                                        </p:attrNameLst>
                                      </p:cBhvr>
                                      <p:rCtr x="5898" y="6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11797 -0.00139 L 3.95833E-6 -3.7037E-7 " pathEditMode="relative" rAng="0" ptsTypes="AA">
                                      <p:cBhvr>
                                        <p:cTn id="18" dur="2000" fill="hold"/>
                                        <p:tgtEl>
                                          <p:spTgt spid="10"/>
                                        </p:tgtEl>
                                        <p:attrNameLst>
                                          <p:attrName>ppt_x</p:attrName>
                                          <p:attrName>ppt_y</p:attrName>
                                        </p:attrNameLst>
                                      </p:cBhvr>
                                      <p:rCtr x="5898" y="6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5"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15F3D0-502B-7D03-B7EB-C6BF617620D7}"/>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16</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13" name="TextBox 12">
            <a:extLst>
              <a:ext uri="{FF2B5EF4-FFF2-40B4-BE49-F238E27FC236}">
                <a16:creationId xmlns:a16="http://schemas.microsoft.com/office/drawing/2014/main" id="{68DCDE1F-0EB5-A24B-AC1C-2946F62F3EE2}"/>
              </a:ext>
            </a:extLst>
          </p:cNvPr>
          <p:cNvSpPr txBox="1"/>
          <p:nvPr/>
        </p:nvSpPr>
        <p:spPr>
          <a:xfrm>
            <a:off x="3715729" y="1522533"/>
            <a:ext cx="5611262" cy="646331"/>
          </a:xfrm>
          <a:prstGeom prst="rect">
            <a:avLst/>
          </a:prstGeom>
          <a:noFill/>
        </p:spPr>
        <p:txBody>
          <a:bodyPr wrap="square" rtlCol="0">
            <a:spAutoFit/>
          </a:bodyPr>
          <a:lstStyle/>
          <a:p>
            <a:r>
              <a:rPr lang="en-US" b="1" dirty="0"/>
              <a:t>Option 2 - % discharged in compliance with national/local standards (administrative data)</a:t>
            </a:r>
          </a:p>
        </p:txBody>
      </p:sp>
      <p:sp>
        <p:nvSpPr>
          <p:cNvPr id="8" name="Left Arrow 7">
            <a:extLst>
              <a:ext uri="{FF2B5EF4-FFF2-40B4-BE49-F238E27FC236}">
                <a16:creationId xmlns:a16="http://schemas.microsoft.com/office/drawing/2014/main" id="{9BF371E6-5012-3B6A-DE26-A8335031ACB5}"/>
              </a:ext>
            </a:extLst>
          </p:cNvPr>
          <p:cNvSpPr/>
          <p:nvPr/>
        </p:nvSpPr>
        <p:spPr>
          <a:xfrm rot="13495774">
            <a:off x="7937462" y="2335256"/>
            <a:ext cx="1933333" cy="196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7418D4-27E9-09C8-6201-431CE49F5BAC}"/>
              </a:ext>
            </a:extLst>
          </p:cNvPr>
          <p:cNvSpPr txBox="1"/>
          <p:nvPr/>
        </p:nvSpPr>
        <p:spPr>
          <a:xfrm>
            <a:off x="8281262" y="4061358"/>
            <a:ext cx="2091462" cy="1785165"/>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95900645-0EAE-5751-37AB-983D9D14D21F}"/>
              </a:ext>
            </a:extLst>
          </p:cNvPr>
          <p:cNvSpPr txBox="1"/>
          <p:nvPr/>
        </p:nvSpPr>
        <p:spPr>
          <a:xfrm>
            <a:off x="1819276" y="4061361"/>
            <a:ext cx="6461986" cy="1785166"/>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7" name="Left Arrow 6">
            <a:extLst>
              <a:ext uri="{FF2B5EF4-FFF2-40B4-BE49-F238E27FC236}">
                <a16:creationId xmlns:a16="http://schemas.microsoft.com/office/drawing/2014/main" id="{26BFD48E-E02C-D67B-F28B-5B9AD19DBB46}"/>
              </a:ext>
            </a:extLst>
          </p:cNvPr>
          <p:cNvSpPr/>
          <p:nvPr/>
        </p:nvSpPr>
        <p:spPr>
          <a:xfrm rot="10800000">
            <a:off x="9334909" y="3551534"/>
            <a:ext cx="505130" cy="3111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8B8576E8-D277-D565-F697-697883B6D0A0}"/>
              </a:ext>
            </a:extLst>
          </p:cNvPr>
          <p:cNvSpPr/>
          <p:nvPr/>
        </p:nvSpPr>
        <p:spPr>
          <a:xfrm rot="10800000">
            <a:off x="9332755" y="3822935"/>
            <a:ext cx="505130" cy="3111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extLst>
              <a:ext uri="{FF2B5EF4-FFF2-40B4-BE49-F238E27FC236}">
                <a16:creationId xmlns:a16="http://schemas.microsoft.com/office/drawing/2014/main" id="{9C4FFBFD-BB55-0581-A119-7485054209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8536735"/>
      </p:ext>
    </p:extLst>
  </p:cSld>
  <p:clrMapOvr>
    <a:masterClrMapping/>
  </p:clrMapOvr>
  <mc:AlternateContent xmlns:mc="http://schemas.openxmlformats.org/markup-compatibility/2006">
    <mc:Choice xmlns:p14="http://schemas.microsoft.com/office/powerpoint/2010/main" Requires="p14">
      <p:transition spd="slow" p14:dur="2000" advTm="7526"/>
    </mc:Choice>
    <mc:Fallback>
      <p:transition spd="slow" advTm="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12487 -0.00347 L -0.0207 -0.00347 " pathEditMode="relative" rAng="0" ptsTypes="AA">
                                      <p:cBhvr>
                                        <p:cTn id="10" dur="2000" fill="hold"/>
                                        <p:tgtEl>
                                          <p:spTgt spid="7"/>
                                        </p:tgtEl>
                                        <p:attrNameLst>
                                          <p:attrName>ppt_x</p:attrName>
                                          <p:attrName>ppt_y</p:attrName>
                                        </p:attrNameLst>
                                      </p:cBhvr>
                                      <p:rCtr x="5208" y="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12487 -0.00347 L -0.02071 -0.00347 " pathEditMode="relative" rAng="0" ptsTypes="AA">
                                      <p:cBhvr>
                                        <p:cTn id="14" dur="2000" fill="hold"/>
                                        <p:tgtEl>
                                          <p:spTgt spid="9"/>
                                        </p:tgtEl>
                                        <p:attrNameLst>
                                          <p:attrName>ppt_x</p:attrName>
                                          <p:attrName>ppt_y</p:attrName>
                                        </p:attrNameLst>
                                      </p:cBhvr>
                                      <p:rCtr x="5208" y="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BED562-83F8-ADF4-DE79-1AEEAC12A48E}"/>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17</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13" name="TextBox 12">
            <a:extLst>
              <a:ext uri="{FF2B5EF4-FFF2-40B4-BE49-F238E27FC236}">
                <a16:creationId xmlns:a16="http://schemas.microsoft.com/office/drawing/2014/main" id="{68DCDE1F-0EB5-A24B-AC1C-2946F62F3EE2}"/>
              </a:ext>
            </a:extLst>
          </p:cNvPr>
          <p:cNvSpPr txBox="1"/>
          <p:nvPr/>
        </p:nvSpPr>
        <p:spPr>
          <a:xfrm>
            <a:off x="1722664" y="1522533"/>
            <a:ext cx="8810399" cy="923330"/>
          </a:xfrm>
          <a:prstGeom prst="rect">
            <a:avLst/>
          </a:prstGeom>
          <a:noFill/>
        </p:spPr>
        <p:txBody>
          <a:bodyPr wrap="square" rtlCol="0">
            <a:spAutoFit/>
          </a:bodyPr>
          <a:lstStyle/>
          <a:p>
            <a:r>
              <a:rPr lang="en-US" b="1" dirty="0"/>
              <a:t>% of safely treated septic tank flows depends on: </a:t>
            </a:r>
          </a:p>
          <a:p>
            <a:r>
              <a:rPr lang="en-US" b="1" dirty="0"/>
              <a:t>1) containment in a properly installed, functioning, maintained tank – no contamination to the surface environment! (sanitary inspections)</a:t>
            </a:r>
          </a:p>
        </p:txBody>
      </p:sp>
      <p:sp>
        <p:nvSpPr>
          <p:cNvPr id="3" name="TextBox 2">
            <a:extLst>
              <a:ext uri="{FF2B5EF4-FFF2-40B4-BE49-F238E27FC236}">
                <a16:creationId xmlns:a16="http://schemas.microsoft.com/office/drawing/2014/main" id="{23A12B1F-D417-EC83-9FEA-8DF3B1CBE798}"/>
              </a:ext>
            </a:extLst>
          </p:cNvPr>
          <p:cNvSpPr txBox="1"/>
          <p:nvPr/>
        </p:nvSpPr>
        <p:spPr>
          <a:xfrm>
            <a:off x="1892809" y="2418202"/>
            <a:ext cx="8443150" cy="1696597"/>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8" name="Left Arrow 7">
            <a:extLst>
              <a:ext uri="{FF2B5EF4-FFF2-40B4-BE49-F238E27FC236}">
                <a16:creationId xmlns:a16="http://schemas.microsoft.com/office/drawing/2014/main" id="{9BF371E6-5012-3B6A-DE26-A8335031ACB5}"/>
              </a:ext>
            </a:extLst>
          </p:cNvPr>
          <p:cNvSpPr/>
          <p:nvPr/>
        </p:nvSpPr>
        <p:spPr>
          <a:xfrm rot="17076630">
            <a:off x="4009459" y="3156915"/>
            <a:ext cx="2196398" cy="2191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83728B-5829-5268-BF8B-6D067A804208}"/>
              </a:ext>
            </a:extLst>
          </p:cNvPr>
          <p:cNvSpPr txBox="1"/>
          <p:nvPr/>
        </p:nvSpPr>
        <p:spPr>
          <a:xfrm>
            <a:off x="1856041" y="5335467"/>
            <a:ext cx="8479917" cy="493494"/>
          </a:xfrm>
          <a:prstGeom prst="rect">
            <a:avLst/>
          </a:prstGeom>
          <a:solidFill>
            <a:schemeClr val="bg1">
              <a:lumMod val="65000"/>
              <a:alpha val="74000"/>
            </a:schemeClr>
          </a:solidFill>
          <a:ln>
            <a:noFill/>
          </a:ln>
        </p:spPr>
        <p:txBody>
          <a:bodyPr wrap="square" rtlCol="0">
            <a:spAutoFit/>
          </a:bodyPr>
          <a:lstStyle/>
          <a:p>
            <a:endParaRPr lang="en-US" dirty="0"/>
          </a:p>
        </p:txBody>
      </p:sp>
      <p:pic>
        <p:nvPicPr>
          <p:cNvPr id="10" name="Audio 9">
            <a:extLst>
              <a:ext uri="{FF2B5EF4-FFF2-40B4-BE49-F238E27FC236}">
                <a16:creationId xmlns:a16="http://schemas.microsoft.com/office/drawing/2014/main" id="{806FFE34-306F-5E30-B289-6E9EC13356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80695762"/>
      </p:ext>
    </p:extLst>
  </p:cSld>
  <p:clrMapOvr>
    <a:masterClrMapping/>
  </p:clrMapOvr>
  <mc:AlternateContent xmlns:mc="http://schemas.openxmlformats.org/markup-compatibility/2006">
    <mc:Choice xmlns:p14="http://schemas.microsoft.com/office/powerpoint/2010/main" Requires="p14">
      <p:transition spd="slow" p14:dur="2000" advTm="14423"/>
    </mc:Choice>
    <mc:Fallback>
      <p:transition spd="slow" advTm="1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DBE3AC-D6C0-F57A-D2C0-52AB42D4A3D7}"/>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18</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13" name="TextBox 12">
            <a:extLst>
              <a:ext uri="{FF2B5EF4-FFF2-40B4-BE49-F238E27FC236}">
                <a16:creationId xmlns:a16="http://schemas.microsoft.com/office/drawing/2014/main" id="{68DCDE1F-0EB5-A24B-AC1C-2946F62F3EE2}"/>
              </a:ext>
            </a:extLst>
          </p:cNvPr>
          <p:cNvSpPr txBox="1"/>
          <p:nvPr/>
        </p:nvSpPr>
        <p:spPr>
          <a:xfrm>
            <a:off x="1722664" y="1522533"/>
            <a:ext cx="8810399" cy="923330"/>
          </a:xfrm>
          <a:prstGeom prst="rect">
            <a:avLst/>
          </a:prstGeom>
          <a:noFill/>
        </p:spPr>
        <p:txBody>
          <a:bodyPr wrap="square" rtlCol="0">
            <a:spAutoFit/>
          </a:bodyPr>
          <a:lstStyle/>
          <a:p>
            <a:r>
              <a:rPr lang="en-US" b="1" dirty="0"/>
              <a:t>2) how fecal sludge is managed: a) not yet emptied; b) emptied, buried onsite; c) taken away by a service provider (inspections, HH surveys); d) emptied, disposed locally; e) off-site treatment</a:t>
            </a:r>
          </a:p>
        </p:txBody>
      </p:sp>
      <p:sp>
        <p:nvSpPr>
          <p:cNvPr id="3" name="TextBox 2">
            <a:extLst>
              <a:ext uri="{FF2B5EF4-FFF2-40B4-BE49-F238E27FC236}">
                <a16:creationId xmlns:a16="http://schemas.microsoft.com/office/drawing/2014/main" id="{23A12B1F-D417-EC83-9FEA-8DF3B1CBE798}"/>
              </a:ext>
            </a:extLst>
          </p:cNvPr>
          <p:cNvSpPr txBox="1"/>
          <p:nvPr/>
        </p:nvSpPr>
        <p:spPr>
          <a:xfrm>
            <a:off x="1887108" y="2418203"/>
            <a:ext cx="3995137" cy="1403560"/>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8" name="Left Arrow 7">
            <a:extLst>
              <a:ext uri="{FF2B5EF4-FFF2-40B4-BE49-F238E27FC236}">
                <a16:creationId xmlns:a16="http://schemas.microsoft.com/office/drawing/2014/main" id="{9BF371E6-5012-3B6A-DE26-A8335031ACB5}"/>
              </a:ext>
            </a:extLst>
          </p:cNvPr>
          <p:cNvSpPr/>
          <p:nvPr/>
        </p:nvSpPr>
        <p:spPr>
          <a:xfrm rot="8852775">
            <a:off x="5421732" y="3982114"/>
            <a:ext cx="880775" cy="2378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BE7F06B1-7EB1-93EB-C459-FCED9720CCBC}"/>
              </a:ext>
            </a:extLst>
          </p:cNvPr>
          <p:cNvSpPr/>
          <p:nvPr/>
        </p:nvSpPr>
        <p:spPr>
          <a:xfrm rot="13521611">
            <a:off x="4788183" y="4969455"/>
            <a:ext cx="585100" cy="239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1781A78D-CD45-294F-4A2D-EE6DB1037F74}"/>
              </a:ext>
            </a:extLst>
          </p:cNvPr>
          <p:cNvSpPr/>
          <p:nvPr/>
        </p:nvSpPr>
        <p:spPr>
          <a:xfrm rot="10800000">
            <a:off x="5426699" y="4617297"/>
            <a:ext cx="693681" cy="2330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BB3FA3-1FCA-3A06-9F78-01CE57CC0117}"/>
              </a:ext>
            </a:extLst>
          </p:cNvPr>
          <p:cNvSpPr txBox="1"/>
          <p:nvPr/>
        </p:nvSpPr>
        <p:spPr>
          <a:xfrm>
            <a:off x="1856041" y="5335467"/>
            <a:ext cx="8479917" cy="493494"/>
          </a:xfrm>
          <a:prstGeom prst="rect">
            <a:avLst/>
          </a:prstGeom>
          <a:solidFill>
            <a:schemeClr val="bg1">
              <a:lumMod val="65000"/>
              <a:alpha val="74000"/>
            </a:schemeClr>
          </a:solidFill>
          <a:ln>
            <a:no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60E90942-CB4D-E8F9-2580-ADC48FA8F803}"/>
              </a:ext>
            </a:extLst>
          </p:cNvPr>
          <p:cNvSpPr txBox="1"/>
          <p:nvPr/>
        </p:nvSpPr>
        <p:spPr>
          <a:xfrm>
            <a:off x="3788592" y="5061284"/>
            <a:ext cx="2002536" cy="276999"/>
          </a:xfrm>
          <a:prstGeom prst="rect">
            <a:avLst/>
          </a:prstGeom>
          <a:noFill/>
        </p:spPr>
        <p:txBody>
          <a:bodyPr wrap="square" rtlCol="0">
            <a:spAutoFit/>
          </a:bodyPr>
          <a:lstStyle/>
          <a:p>
            <a:r>
              <a:rPr lang="en-US" sz="1200" dirty="0"/>
              <a:t>Not safely treated</a:t>
            </a:r>
          </a:p>
        </p:txBody>
      </p:sp>
      <p:sp>
        <p:nvSpPr>
          <p:cNvPr id="12" name="TextBox 11">
            <a:extLst>
              <a:ext uri="{FF2B5EF4-FFF2-40B4-BE49-F238E27FC236}">
                <a16:creationId xmlns:a16="http://schemas.microsoft.com/office/drawing/2014/main" id="{630A794F-4829-83EC-AEAE-783057F74A04}"/>
              </a:ext>
            </a:extLst>
          </p:cNvPr>
          <p:cNvSpPr txBox="1"/>
          <p:nvPr/>
        </p:nvSpPr>
        <p:spPr>
          <a:xfrm>
            <a:off x="5559682" y="4803455"/>
            <a:ext cx="1136361" cy="276999"/>
          </a:xfrm>
          <a:prstGeom prst="rect">
            <a:avLst/>
          </a:prstGeom>
          <a:noFill/>
        </p:spPr>
        <p:txBody>
          <a:bodyPr wrap="square" rtlCol="0">
            <a:spAutoFit/>
          </a:bodyPr>
          <a:lstStyle/>
          <a:p>
            <a:r>
              <a:rPr lang="en-US" sz="1200" dirty="0"/>
              <a:t>On-site</a:t>
            </a:r>
          </a:p>
        </p:txBody>
      </p:sp>
      <p:sp>
        <p:nvSpPr>
          <p:cNvPr id="14" name="TextBox 13">
            <a:extLst>
              <a:ext uri="{FF2B5EF4-FFF2-40B4-BE49-F238E27FC236}">
                <a16:creationId xmlns:a16="http://schemas.microsoft.com/office/drawing/2014/main" id="{D143C7F0-0600-F616-B392-0B8923D67B08}"/>
              </a:ext>
            </a:extLst>
          </p:cNvPr>
          <p:cNvSpPr txBox="1"/>
          <p:nvPr/>
        </p:nvSpPr>
        <p:spPr>
          <a:xfrm>
            <a:off x="4858517" y="3993685"/>
            <a:ext cx="1136361" cy="276999"/>
          </a:xfrm>
          <a:prstGeom prst="rect">
            <a:avLst/>
          </a:prstGeom>
          <a:noFill/>
        </p:spPr>
        <p:txBody>
          <a:bodyPr wrap="square" rtlCol="0">
            <a:spAutoFit/>
          </a:bodyPr>
          <a:lstStyle/>
          <a:p>
            <a:r>
              <a:rPr lang="en-US" sz="1200" dirty="0"/>
              <a:t>Off-site</a:t>
            </a:r>
          </a:p>
        </p:txBody>
      </p:sp>
      <p:pic>
        <p:nvPicPr>
          <p:cNvPr id="16" name="Audio 15">
            <a:extLst>
              <a:ext uri="{FF2B5EF4-FFF2-40B4-BE49-F238E27FC236}">
                <a16:creationId xmlns:a16="http://schemas.microsoft.com/office/drawing/2014/main" id="{B43D1119-BF5D-CA5D-CF2C-719C978271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82802189"/>
      </p:ext>
    </p:extLst>
  </p:cSld>
  <p:clrMapOvr>
    <a:masterClrMapping/>
  </p:clrMapOvr>
  <mc:AlternateContent xmlns:mc="http://schemas.openxmlformats.org/markup-compatibility/2006">
    <mc:Choice xmlns:p14="http://schemas.microsoft.com/office/powerpoint/2010/main" Requires="p14">
      <p:transition spd="slow" p14:dur="2000" advTm="9028"/>
    </mc:Choice>
    <mc:Fallback>
      <p:transition spd="slow" advTm="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5664 4.07407E-6 L -2.08333E-7 4.07407E-6 " pathEditMode="relative" rAng="0" ptsTypes="AA">
                                      <p:cBhvr>
                                        <p:cTn id="10" dur="2000" fill="hold"/>
                                        <p:tgtEl>
                                          <p:spTgt spid="7"/>
                                        </p:tgtEl>
                                        <p:attrNameLst>
                                          <p:attrName>ppt_x</p:attrName>
                                          <p:attrName>ppt_y</p:attrName>
                                        </p:attrNameLst>
                                      </p:cBhvr>
                                      <p:rCtr x="2826" y="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5221 0.06158 L -3.95833E-6 -1.11111E-6 " pathEditMode="relative" rAng="0" ptsTypes="AA">
                                      <p:cBhvr>
                                        <p:cTn id="18" dur="2000" fill="hold"/>
                                        <p:tgtEl>
                                          <p:spTgt spid="8"/>
                                        </p:tgtEl>
                                        <p:attrNameLst>
                                          <p:attrName>ppt_x</p:attrName>
                                          <p:attrName>ppt_y</p:attrName>
                                        </p:attrNameLst>
                                      </p:cBhvr>
                                      <p:rCtr x="2604" y="-307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4115 -0.07477 L 2.08333E-6 4.07407E-6 " pathEditMode="relative" rAng="0" ptsTypes="AA">
                                      <p:cBhvr>
                                        <p:cTn id="26" dur="2000" fill="hold"/>
                                        <p:tgtEl>
                                          <p:spTgt spid="5"/>
                                        </p:tgtEl>
                                        <p:attrNameLst>
                                          <p:attrName>ppt_x</p:attrName>
                                          <p:attrName>ppt_y</p:attrName>
                                        </p:attrNameLst>
                                      </p:cBhvr>
                                      <p:rCtr x="2057" y="3727"/>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bldLst>
      <p:bldP spid="8" grpId="0" animBg="1"/>
      <p:bldP spid="5" grpId="0" animBg="1"/>
      <p:bldP spid="7" grpId="0" animBg="1"/>
      <p:bldP spid="11"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0E62CB-C834-CD14-5D52-8A24186FF4CF}"/>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19</a:t>
            </a:fld>
            <a:endParaRPr lang="en-GB">
              <a:solidFill>
                <a:prstClr val="white"/>
              </a:solidFill>
            </a:endParaRPr>
          </a:p>
        </p:txBody>
      </p:sp>
      <p:pic>
        <p:nvPicPr>
          <p:cNvPr id="5" name="Picture 4">
            <a:extLst>
              <a:ext uri="{FF2B5EF4-FFF2-40B4-BE49-F238E27FC236}">
                <a16:creationId xmlns:a16="http://schemas.microsoft.com/office/drawing/2014/main" id="{380D4481-A05B-131F-85EE-7ED38578F0C8}"/>
              </a:ext>
            </a:extLst>
          </p:cNvPr>
          <p:cNvPicPr>
            <a:picLocks noChangeAspect="1"/>
          </p:cNvPicPr>
          <p:nvPr/>
        </p:nvPicPr>
        <p:blipFill>
          <a:blip r:embed="rId5"/>
          <a:stretch>
            <a:fillRect/>
          </a:stretch>
        </p:blipFill>
        <p:spPr>
          <a:xfrm>
            <a:off x="4239684" y="136524"/>
            <a:ext cx="7772400" cy="6563270"/>
          </a:xfrm>
          <a:prstGeom prst="rect">
            <a:avLst/>
          </a:prstGeom>
        </p:spPr>
      </p:pic>
      <p:sp>
        <p:nvSpPr>
          <p:cNvPr id="6" name="Title 1">
            <a:extLst>
              <a:ext uri="{FF2B5EF4-FFF2-40B4-BE49-F238E27FC236}">
                <a16:creationId xmlns:a16="http://schemas.microsoft.com/office/drawing/2014/main" id="{8947FE47-9082-5A95-BE43-C5A4CC379375}"/>
              </a:ext>
            </a:extLst>
          </p:cNvPr>
          <p:cNvSpPr>
            <a:spLocks noGrp="1"/>
          </p:cNvSpPr>
          <p:nvPr>
            <p:ph type="title"/>
          </p:nvPr>
        </p:nvSpPr>
        <p:spPr>
          <a:xfrm>
            <a:off x="179916" y="2999250"/>
            <a:ext cx="3984171" cy="859499"/>
          </a:xfrm>
        </p:spPr>
        <p:txBody>
          <a:bodyPr/>
          <a:lstStyle/>
          <a:p>
            <a:r>
              <a:rPr lang="en-US" dirty="0"/>
              <a:t>Variables for which we are looking for country data…</a:t>
            </a:r>
          </a:p>
        </p:txBody>
      </p:sp>
      <p:pic>
        <p:nvPicPr>
          <p:cNvPr id="23" name="Audio 22">
            <a:extLst>
              <a:ext uri="{FF2B5EF4-FFF2-40B4-BE49-F238E27FC236}">
                <a16:creationId xmlns:a16="http://schemas.microsoft.com/office/drawing/2014/main" id="{C24A0B4E-EDA7-D4DC-AB33-69CAD97FAA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2185200"/>
      </p:ext>
    </p:extLst>
  </p:cSld>
  <p:clrMapOvr>
    <a:masterClrMapping/>
  </p:clrMapOvr>
  <mc:AlternateContent xmlns:mc="http://schemas.openxmlformats.org/markup-compatibility/2006">
    <mc:Choice xmlns:p14="http://schemas.microsoft.com/office/powerpoint/2010/main" Requires="p14">
      <p:transition spd="slow" p14:dur="2000" advTm="26314"/>
    </mc:Choice>
    <mc:Fallback>
      <p:transition spd="slow" advTm="26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1188-1B18-2988-3269-4B1BDB8316A2}"/>
              </a:ext>
            </a:extLst>
          </p:cNvPr>
          <p:cNvSpPr>
            <a:spLocks noGrp="1"/>
          </p:cNvSpPr>
          <p:nvPr>
            <p:ph type="title"/>
          </p:nvPr>
        </p:nvSpPr>
        <p:spPr/>
        <p:txBody>
          <a:bodyPr/>
          <a:lstStyle/>
          <a:p>
            <a:r>
              <a:rPr lang="en-US" dirty="0"/>
              <a:t>Custodian agencies for global monitoring</a:t>
            </a:r>
          </a:p>
        </p:txBody>
      </p:sp>
      <p:sp>
        <p:nvSpPr>
          <p:cNvPr id="4" name="Slide Number Placeholder 3">
            <a:extLst>
              <a:ext uri="{FF2B5EF4-FFF2-40B4-BE49-F238E27FC236}">
                <a16:creationId xmlns:a16="http://schemas.microsoft.com/office/drawing/2014/main" id="{2B87AB6B-02B3-3A36-7352-EAA9B9B281C1}"/>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2</a:t>
            </a:fld>
            <a:endParaRPr lang="en-GB">
              <a:solidFill>
                <a:prstClr val="white"/>
              </a:solidFill>
            </a:endParaRPr>
          </a:p>
        </p:txBody>
      </p:sp>
      <p:graphicFrame>
        <p:nvGraphicFramePr>
          <p:cNvPr id="5" name="Diagram 4">
            <a:extLst>
              <a:ext uri="{FF2B5EF4-FFF2-40B4-BE49-F238E27FC236}">
                <a16:creationId xmlns:a16="http://schemas.microsoft.com/office/drawing/2014/main" id="{DB12199B-414C-5BE5-E8EE-4BF9D8330723}"/>
              </a:ext>
            </a:extLst>
          </p:cNvPr>
          <p:cNvGraphicFramePr/>
          <p:nvPr>
            <p:extLst>
              <p:ext uri="{D42A27DB-BD31-4B8C-83A1-F6EECF244321}">
                <p14:modId xmlns:p14="http://schemas.microsoft.com/office/powerpoint/2010/main" val="4029331871"/>
              </p:ext>
            </p:extLst>
          </p:nvPr>
        </p:nvGraphicFramePr>
        <p:xfrm>
          <a:off x="3656079" y="185499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2">
            <a:extLst>
              <a:ext uri="{FF2B5EF4-FFF2-40B4-BE49-F238E27FC236}">
                <a16:creationId xmlns:a16="http://schemas.microsoft.com/office/drawing/2014/main" id="{029F7B32-6606-39FE-776F-119B014EA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72732" y="2689152"/>
            <a:ext cx="2002860" cy="6141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os | Habnet">
            <a:extLst>
              <a:ext uri="{FF2B5EF4-FFF2-40B4-BE49-F238E27FC236}">
                <a16:creationId xmlns:a16="http://schemas.microsoft.com/office/drawing/2014/main" id="{E4DD6D84-0A98-CCA6-0690-587D32D7FB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6844" y="3011970"/>
            <a:ext cx="2076513" cy="490976"/>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E7BC43AB-D18C-A3D6-187D-8CCD87257C8A}"/>
              </a:ext>
            </a:extLst>
          </p:cNvPr>
          <p:cNvSpPr/>
          <p:nvPr/>
        </p:nvSpPr>
        <p:spPr>
          <a:xfrm>
            <a:off x="2597770" y="2421839"/>
            <a:ext cx="649235" cy="29303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9" name="Picture 2" descr="Collaborating with UNSD on SDG assessments | Paris 21">
            <a:extLst>
              <a:ext uri="{FF2B5EF4-FFF2-40B4-BE49-F238E27FC236}">
                <a16:creationId xmlns:a16="http://schemas.microsoft.com/office/drawing/2014/main" id="{56CB84CD-6EA1-6827-EB7A-DE7A9B40FB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5137" y="3303311"/>
            <a:ext cx="903166" cy="115297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6C44ACE6-4339-6313-3BF1-D842079E8D01}"/>
              </a:ext>
            </a:extLst>
          </p:cNvPr>
          <p:cNvCxnSpPr>
            <a:cxnSpLocks/>
          </p:cNvCxnSpPr>
          <p:nvPr/>
        </p:nvCxnSpPr>
        <p:spPr>
          <a:xfrm flipH="1">
            <a:off x="8909385" y="3400018"/>
            <a:ext cx="220178" cy="7936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DAE625B-0A98-B281-4F69-8C2B6E6E9680}"/>
              </a:ext>
            </a:extLst>
          </p:cNvPr>
          <p:cNvCxnSpPr>
            <a:cxnSpLocks/>
          </p:cNvCxnSpPr>
          <p:nvPr/>
        </p:nvCxnSpPr>
        <p:spPr>
          <a:xfrm flipV="1">
            <a:off x="4603283" y="2930827"/>
            <a:ext cx="536541" cy="960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E60E23B-DDF0-13DE-1C18-71F5215CB381}"/>
              </a:ext>
            </a:extLst>
          </p:cNvPr>
          <p:cNvCxnSpPr>
            <a:cxnSpLocks/>
          </p:cNvCxnSpPr>
          <p:nvPr/>
        </p:nvCxnSpPr>
        <p:spPr>
          <a:xfrm>
            <a:off x="3780324" y="3613989"/>
            <a:ext cx="220178" cy="414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Audio 14">
            <a:extLst>
              <a:ext uri="{FF2B5EF4-FFF2-40B4-BE49-F238E27FC236}">
                <a16:creationId xmlns:a16="http://schemas.microsoft.com/office/drawing/2014/main" id="{AC785D7C-2188-AAA9-E78B-B9AEF7DADF4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37631338"/>
      </p:ext>
    </p:extLst>
  </p:cSld>
  <p:clrMapOvr>
    <a:masterClrMapping/>
  </p:clrMapOvr>
  <mc:AlternateContent xmlns:mc="http://schemas.openxmlformats.org/markup-compatibility/2006">
    <mc:Choice xmlns:p14="http://schemas.microsoft.com/office/powerpoint/2010/main" Requires="p14">
      <p:transition spd="slow" p14:dur="2000" advTm="37710"/>
    </mc:Choice>
    <mc:Fallback>
      <p:transition spd="slow" advTm="3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76E0D-ECBC-6B08-FF14-8284E5B9C87F}"/>
              </a:ext>
            </a:extLst>
          </p:cNvPr>
          <p:cNvSpPr>
            <a:spLocks noGrp="1"/>
          </p:cNvSpPr>
          <p:nvPr>
            <p:ph type="title"/>
          </p:nvPr>
        </p:nvSpPr>
        <p:spPr/>
        <p:txBody>
          <a:bodyPr/>
          <a:lstStyle/>
          <a:p>
            <a:r>
              <a:rPr lang="en-US" dirty="0"/>
              <a:t>A few methodological remarks…</a:t>
            </a:r>
          </a:p>
        </p:txBody>
      </p:sp>
      <p:sp>
        <p:nvSpPr>
          <p:cNvPr id="3" name="Content Placeholder 2">
            <a:extLst>
              <a:ext uri="{FF2B5EF4-FFF2-40B4-BE49-F238E27FC236}">
                <a16:creationId xmlns:a16="http://schemas.microsoft.com/office/drawing/2014/main" id="{0E56F5FF-3FB1-5A0C-4AB5-BEF961827CCB}"/>
              </a:ext>
            </a:extLst>
          </p:cNvPr>
          <p:cNvSpPr>
            <a:spLocks noGrp="1"/>
          </p:cNvSpPr>
          <p:nvPr>
            <p:ph idx="1"/>
          </p:nvPr>
        </p:nvSpPr>
        <p:spPr>
          <a:xfrm>
            <a:off x="609600" y="1493874"/>
            <a:ext cx="10972800" cy="5555511"/>
          </a:xfrm>
        </p:spPr>
        <p:txBody>
          <a:bodyPr/>
          <a:lstStyle/>
          <a:p>
            <a:r>
              <a:rPr lang="en-US" sz="2800" dirty="0"/>
              <a:t>Snapshot approach</a:t>
            </a:r>
          </a:p>
          <a:p>
            <a:pPr lvl="1"/>
            <a:r>
              <a:rPr lang="en-US" sz="2400" dirty="0"/>
              <a:t>Most recent data point for each variable is used to compute estimate </a:t>
            </a:r>
          </a:p>
          <a:p>
            <a:r>
              <a:rPr lang="en-US" sz="2800" dirty="0"/>
              <a:t>Data must be nationally-representative &amp; &lt;10 years old </a:t>
            </a:r>
          </a:p>
          <a:p>
            <a:r>
              <a:rPr lang="en-US" sz="2800" dirty="0"/>
              <a:t>Volumetric-based data preferred</a:t>
            </a:r>
          </a:p>
          <a:p>
            <a:pPr lvl="1"/>
            <a:r>
              <a:rPr lang="en-US" sz="2000" dirty="0"/>
              <a:t>But population-based data used as a proxy</a:t>
            </a:r>
          </a:p>
          <a:p>
            <a:r>
              <a:rPr lang="en-US" sz="2800" dirty="0"/>
              <a:t>Standard assumptions can be employed for input variables if data are missing…but, some rules to reduce their influence…</a:t>
            </a:r>
          </a:p>
          <a:p>
            <a:pPr lvl="1"/>
            <a:r>
              <a:rPr lang="en-US" sz="2000" dirty="0"/>
              <a:t>Depending on whether sewer or septic tank connections are more common</a:t>
            </a:r>
          </a:p>
        </p:txBody>
      </p:sp>
      <p:sp>
        <p:nvSpPr>
          <p:cNvPr id="4" name="Slide Number Placeholder 3">
            <a:extLst>
              <a:ext uri="{FF2B5EF4-FFF2-40B4-BE49-F238E27FC236}">
                <a16:creationId xmlns:a16="http://schemas.microsoft.com/office/drawing/2014/main" id="{6093C6B2-1FDD-B0B3-650F-ACF0FFA41299}"/>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20</a:t>
            </a:fld>
            <a:endParaRPr lang="en-GB">
              <a:solidFill>
                <a:prstClr val="white"/>
              </a:solidFill>
            </a:endParaRPr>
          </a:p>
        </p:txBody>
      </p:sp>
      <p:pic>
        <p:nvPicPr>
          <p:cNvPr id="19" name="Audio 18">
            <a:extLst>
              <a:ext uri="{FF2B5EF4-FFF2-40B4-BE49-F238E27FC236}">
                <a16:creationId xmlns:a16="http://schemas.microsoft.com/office/drawing/2014/main" id="{B5ECF654-E6FE-CC13-58B1-0D2C6425F1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8443320"/>
      </p:ext>
    </p:extLst>
  </p:cSld>
  <p:clrMapOvr>
    <a:masterClrMapping/>
  </p:clrMapOvr>
  <mc:AlternateContent xmlns:mc="http://schemas.openxmlformats.org/markup-compatibility/2006">
    <mc:Choice xmlns:p14="http://schemas.microsoft.com/office/powerpoint/2010/main" Requires="p14">
      <p:transition spd="slow" p14:dur="2000" advTm="43658"/>
    </mc:Choice>
    <mc:Fallback>
      <p:transition spd="slow" advTm="4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09A043-CD21-9609-2DAE-DCB04B7FFEC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2249F4B-1631-C0A4-252B-F30166FE735A}"/>
              </a:ext>
            </a:extLst>
          </p:cNvPr>
          <p:cNvPicPr>
            <a:picLocks noChangeAspect="1"/>
          </p:cNvPicPr>
          <p:nvPr/>
        </p:nvPicPr>
        <p:blipFill>
          <a:blip r:embed="rId5"/>
          <a:stretch>
            <a:fillRect/>
          </a:stretch>
        </p:blipFill>
        <p:spPr>
          <a:xfrm>
            <a:off x="1690866" y="2356043"/>
            <a:ext cx="7772400" cy="3526439"/>
          </a:xfrm>
          <a:prstGeom prst="rect">
            <a:avLst/>
          </a:prstGeom>
        </p:spPr>
      </p:pic>
      <p:sp>
        <p:nvSpPr>
          <p:cNvPr id="4" name="Slide Number Placeholder 3">
            <a:extLst>
              <a:ext uri="{FF2B5EF4-FFF2-40B4-BE49-F238E27FC236}">
                <a16:creationId xmlns:a16="http://schemas.microsoft.com/office/drawing/2014/main" id="{6474D122-3D93-0DA5-ACAE-C23864D4C469}"/>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21</a:t>
            </a:fld>
            <a:endParaRPr lang="en-GB">
              <a:solidFill>
                <a:prstClr val="white"/>
              </a:solidFill>
            </a:endParaRPr>
          </a:p>
        </p:txBody>
      </p:sp>
      <p:cxnSp>
        <p:nvCxnSpPr>
          <p:cNvPr id="7" name="Straight Connector 6">
            <a:extLst>
              <a:ext uri="{FF2B5EF4-FFF2-40B4-BE49-F238E27FC236}">
                <a16:creationId xmlns:a16="http://schemas.microsoft.com/office/drawing/2014/main" id="{CDD832EF-BE86-079A-8865-C6C121A2939B}"/>
              </a:ext>
            </a:extLst>
          </p:cNvPr>
          <p:cNvCxnSpPr>
            <a:cxnSpLocks/>
          </p:cNvCxnSpPr>
          <p:nvPr/>
        </p:nvCxnSpPr>
        <p:spPr>
          <a:xfrm>
            <a:off x="2392189" y="2127791"/>
            <a:ext cx="0" cy="3727048"/>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100E030-9721-A6BB-8426-06F9B0022621}"/>
              </a:ext>
            </a:extLst>
          </p:cNvPr>
          <p:cNvCxnSpPr>
            <a:cxnSpLocks/>
          </p:cNvCxnSpPr>
          <p:nvPr/>
        </p:nvCxnSpPr>
        <p:spPr>
          <a:xfrm>
            <a:off x="4199768" y="2127791"/>
            <a:ext cx="0" cy="3727048"/>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E0038D-91F4-93C1-33BA-D5E7257BE645}"/>
              </a:ext>
            </a:extLst>
          </p:cNvPr>
          <p:cNvCxnSpPr>
            <a:cxnSpLocks/>
          </p:cNvCxnSpPr>
          <p:nvPr/>
        </p:nvCxnSpPr>
        <p:spPr>
          <a:xfrm>
            <a:off x="7373161" y="2127791"/>
            <a:ext cx="0" cy="3727048"/>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C5D8FC-659F-E2F2-6AAF-6DA16DF5A779}"/>
              </a:ext>
            </a:extLst>
          </p:cNvPr>
          <p:cNvCxnSpPr>
            <a:cxnSpLocks/>
          </p:cNvCxnSpPr>
          <p:nvPr/>
        </p:nvCxnSpPr>
        <p:spPr>
          <a:xfrm>
            <a:off x="9271409" y="2138758"/>
            <a:ext cx="0" cy="3727048"/>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36EC118-15A3-C95E-7FC7-FD4DAC83A3CA}"/>
              </a:ext>
            </a:extLst>
          </p:cNvPr>
          <p:cNvSpPr txBox="1"/>
          <p:nvPr/>
        </p:nvSpPr>
        <p:spPr>
          <a:xfrm>
            <a:off x="1771891" y="1741783"/>
            <a:ext cx="1240596" cy="369332"/>
          </a:xfrm>
          <a:prstGeom prst="rect">
            <a:avLst/>
          </a:prstGeom>
          <a:noFill/>
        </p:spPr>
        <p:txBody>
          <a:bodyPr wrap="none" rtlCol="0">
            <a:spAutoFit/>
          </a:bodyPr>
          <a:lstStyle/>
          <a:p>
            <a:r>
              <a:rPr lang="en-US" dirty="0"/>
              <a:t>Generation</a:t>
            </a:r>
          </a:p>
        </p:txBody>
      </p:sp>
      <p:sp>
        <p:nvSpPr>
          <p:cNvPr id="13" name="TextBox 12">
            <a:extLst>
              <a:ext uri="{FF2B5EF4-FFF2-40B4-BE49-F238E27FC236}">
                <a16:creationId xmlns:a16="http://schemas.microsoft.com/office/drawing/2014/main" id="{14D32DF8-9068-974C-24B3-C7FB008F0510}"/>
              </a:ext>
            </a:extLst>
          </p:cNvPr>
          <p:cNvSpPr txBox="1"/>
          <p:nvPr/>
        </p:nvSpPr>
        <p:spPr>
          <a:xfrm>
            <a:off x="3638556" y="1741783"/>
            <a:ext cx="1122423" cy="369332"/>
          </a:xfrm>
          <a:prstGeom prst="rect">
            <a:avLst/>
          </a:prstGeom>
          <a:noFill/>
        </p:spPr>
        <p:txBody>
          <a:bodyPr wrap="none" rtlCol="0">
            <a:spAutoFit/>
          </a:bodyPr>
          <a:lstStyle/>
          <a:p>
            <a:r>
              <a:rPr lang="en-US" dirty="0"/>
              <a:t>Collection</a:t>
            </a:r>
          </a:p>
        </p:txBody>
      </p:sp>
      <p:sp>
        <p:nvSpPr>
          <p:cNvPr id="14" name="TextBox 13">
            <a:extLst>
              <a:ext uri="{FF2B5EF4-FFF2-40B4-BE49-F238E27FC236}">
                <a16:creationId xmlns:a16="http://schemas.microsoft.com/office/drawing/2014/main" id="{815ED054-38A2-364F-14FD-1156123FD95F}"/>
              </a:ext>
            </a:extLst>
          </p:cNvPr>
          <p:cNvSpPr txBox="1"/>
          <p:nvPr/>
        </p:nvSpPr>
        <p:spPr>
          <a:xfrm>
            <a:off x="6260131" y="1741783"/>
            <a:ext cx="2226059" cy="369332"/>
          </a:xfrm>
          <a:prstGeom prst="rect">
            <a:avLst/>
          </a:prstGeom>
          <a:noFill/>
        </p:spPr>
        <p:txBody>
          <a:bodyPr wrap="none" rtlCol="0">
            <a:spAutoFit/>
          </a:bodyPr>
          <a:lstStyle/>
          <a:p>
            <a:r>
              <a:rPr lang="en-US" dirty="0"/>
              <a:t>Delivery to Treatment</a:t>
            </a:r>
          </a:p>
        </p:txBody>
      </p:sp>
      <p:sp>
        <p:nvSpPr>
          <p:cNvPr id="15" name="TextBox 14">
            <a:extLst>
              <a:ext uri="{FF2B5EF4-FFF2-40B4-BE49-F238E27FC236}">
                <a16:creationId xmlns:a16="http://schemas.microsoft.com/office/drawing/2014/main" id="{FC158D91-DBB3-0B39-E4EB-5E3101B5B170}"/>
              </a:ext>
            </a:extLst>
          </p:cNvPr>
          <p:cNvSpPr txBox="1"/>
          <p:nvPr/>
        </p:nvSpPr>
        <p:spPr>
          <a:xfrm>
            <a:off x="8584779" y="1752750"/>
            <a:ext cx="2267608" cy="369332"/>
          </a:xfrm>
          <a:prstGeom prst="rect">
            <a:avLst/>
          </a:prstGeom>
          <a:noFill/>
        </p:spPr>
        <p:txBody>
          <a:bodyPr wrap="none" rtlCol="0">
            <a:spAutoFit/>
          </a:bodyPr>
          <a:lstStyle/>
          <a:p>
            <a:r>
              <a:rPr lang="en-US" dirty="0"/>
              <a:t>Treatment / Discharge</a:t>
            </a:r>
          </a:p>
        </p:txBody>
      </p:sp>
      <p:sp>
        <p:nvSpPr>
          <p:cNvPr id="3" name="TextBox 2">
            <a:extLst>
              <a:ext uri="{FF2B5EF4-FFF2-40B4-BE49-F238E27FC236}">
                <a16:creationId xmlns:a16="http://schemas.microsoft.com/office/drawing/2014/main" id="{CE63AC46-D881-315A-D4DA-7DDCDE2494B9}"/>
              </a:ext>
            </a:extLst>
          </p:cNvPr>
          <p:cNvSpPr txBox="1"/>
          <p:nvPr/>
        </p:nvSpPr>
        <p:spPr>
          <a:xfrm>
            <a:off x="9185035" y="2978281"/>
            <a:ext cx="1539433" cy="369332"/>
          </a:xfrm>
          <a:prstGeom prst="rect">
            <a:avLst/>
          </a:prstGeom>
          <a:noFill/>
        </p:spPr>
        <p:txBody>
          <a:bodyPr wrap="square" rtlCol="0">
            <a:spAutoFit/>
          </a:bodyPr>
          <a:lstStyle/>
          <a:p>
            <a:pPr algn="ctr"/>
            <a:r>
              <a:rPr lang="en-US" dirty="0"/>
              <a:t>88%</a:t>
            </a:r>
          </a:p>
        </p:txBody>
      </p:sp>
      <p:sp>
        <p:nvSpPr>
          <p:cNvPr id="5" name="TextBox 4">
            <a:extLst>
              <a:ext uri="{FF2B5EF4-FFF2-40B4-BE49-F238E27FC236}">
                <a16:creationId xmlns:a16="http://schemas.microsoft.com/office/drawing/2014/main" id="{A951FAD2-DC1A-35D7-C0BF-EF4351200AA1}"/>
              </a:ext>
            </a:extLst>
          </p:cNvPr>
          <p:cNvSpPr txBox="1"/>
          <p:nvPr/>
        </p:nvSpPr>
        <p:spPr>
          <a:xfrm>
            <a:off x="9185035" y="5333823"/>
            <a:ext cx="1539433" cy="369332"/>
          </a:xfrm>
          <a:prstGeom prst="rect">
            <a:avLst/>
          </a:prstGeom>
          <a:noFill/>
        </p:spPr>
        <p:txBody>
          <a:bodyPr wrap="square" rtlCol="0">
            <a:spAutoFit/>
          </a:bodyPr>
          <a:lstStyle/>
          <a:p>
            <a:pPr algn="ctr"/>
            <a:r>
              <a:rPr lang="en-US" dirty="0"/>
              <a:t>12%</a:t>
            </a:r>
          </a:p>
        </p:txBody>
      </p:sp>
      <p:sp>
        <p:nvSpPr>
          <p:cNvPr id="6" name="Title 1">
            <a:extLst>
              <a:ext uri="{FF2B5EF4-FFF2-40B4-BE49-F238E27FC236}">
                <a16:creationId xmlns:a16="http://schemas.microsoft.com/office/drawing/2014/main" id="{E4284FE5-5E1E-25CC-2E1D-A230A8B5BEF3}"/>
              </a:ext>
            </a:extLst>
          </p:cNvPr>
          <p:cNvSpPr>
            <a:spLocks noGrp="1"/>
          </p:cNvSpPr>
          <p:nvPr>
            <p:ph type="title"/>
          </p:nvPr>
        </p:nvSpPr>
        <p:spPr>
          <a:xfrm>
            <a:off x="609600" y="274638"/>
            <a:ext cx="10972800" cy="1143000"/>
          </a:xfrm>
        </p:spPr>
        <p:txBody>
          <a:bodyPr/>
          <a:lstStyle/>
          <a:p>
            <a:r>
              <a:rPr lang="en-US" dirty="0"/>
              <a:t>Example: Saudi Arabia</a:t>
            </a:r>
          </a:p>
        </p:txBody>
      </p:sp>
      <p:pic>
        <p:nvPicPr>
          <p:cNvPr id="17" name="Audio 16">
            <a:extLst>
              <a:ext uri="{FF2B5EF4-FFF2-40B4-BE49-F238E27FC236}">
                <a16:creationId xmlns:a16="http://schemas.microsoft.com/office/drawing/2014/main" id="{2D2E772D-8B67-AE56-6795-9007D1D3A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7381957"/>
      </p:ext>
    </p:extLst>
  </p:cSld>
  <p:clrMapOvr>
    <a:masterClrMapping/>
  </p:clrMapOvr>
  <mc:AlternateContent xmlns:mc="http://schemas.openxmlformats.org/markup-compatibility/2006">
    <mc:Choice xmlns:p14="http://schemas.microsoft.com/office/powerpoint/2010/main" Requires="p14">
      <p:transition spd="slow" p14:dur="2000" advTm="30523"/>
    </mc:Choice>
    <mc:Fallback>
      <p:transition spd="slow" advTm="3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F3B74F-AEF1-A382-2DA5-7DEBD70DB6F2}"/>
              </a:ext>
            </a:extLst>
          </p:cNvPr>
          <p:cNvSpPr>
            <a:spLocks noGrp="1"/>
          </p:cNvSpPr>
          <p:nvPr>
            <p:ph type="sldNum" sz="quarter" idx="12"/>
          </p:nvPr>
        </p:nvSpPr>
        <p:spPr/>
        <p:txBody>
          <a:bodyPr/>
          <a:lstStyle/>
          <a:p>
            <a:fld id="{89814231-C564-459E-A527-55508A559AB2}" type="slidenum">
              <a:rPr lang="en-US" smtClean="0">
                <a:solidFill>
                  <a:prstClr val="white"/>
                </a:solidFill>
              </a:rPr>
              <a:pPr/>
              <a:t>22</a:t>
            </a:fld>
            <a:endParaRPr lang="en-US">
              <a:solidFill>
                <a:prstClr val="white"/>
              </a:solidFill>
            </a:endParaRPr>
          </a:p>
        </p:txBody>
      </p:sp>
      <p:pic>
        <p:nvPicPr>
          <p:cNvPr id="3" name="Picture 2">
            <a:extLst>
              <a:ext uri="{FF2B5EF4-FFF2-40B4-BE49-F238E27FC236}">
                <a16:creationId xmlns:a16="http://schemas.microsoft.com/office/drawing/2014/main" id="{010BB2C1-8CF1-D82D-1ADC-6BABA6BE999E}"/>
              </a:ext>
            </a:extLst>
          </p:cNvPr>
          <p:cNvPicPr>
            <a:picLocks noChangeAspect="1"/>
          </p:cNvPicPr>
          <p:nvPr/>
        </p:nvPicPr>
        <p:blipFill>
          <a:blip r:embed="rId5"/>
          <a:stretch>
            <a:fillRect/>
          </a:stretch>
        </p:blipFill>
        <p:spPr>
          <a:xfrm>
            <a:off x="-653" y="6607693"/>
            <a:ext cx="12276433" cy="274844"/>
          </a:xfrm>
          <a:prstGeom prst="rect">
            <a:avLst/>
          </a:prstGeom>
        </p:spPr>
      </p:pic>
      <p:pic>
        <p:nvPicPr>
          <p:cNvPr id="7" name="Picture 6">
            <a:extLst>
              <a:ext uri="{FF2B5EF4-FFF2-40B4-BE49-F238E27FC236}">
                <a16:creationId xmlns:a16="http://schemas.microsoft.com/office/drawing/2014/main" id="{731098B9-5485-A7CA-C43A-BD2A6F8152CA}"/>
              </a:ext>
            </a:extLst>
          </p:cNvPr>
          <p:cNvPicPr>
            <a:picLocks noChangeAspect="1"/>
          </p:cNvPicPr>
          <p:nvPr/>
        </p:nvPicPr>
        <p:blipFill>
          <a:blip r:embed="rId6"/>
          <a:stretch>
            <a:fillRect/>
          </a:stretch>
        </p:blipFill>
        <p:spPr>
          <a:xfrm>
            <a:off x="2209800" y="443711"/>
            <a:ext cx="7772400" cy="5970578"/>
          </a:xfrm>
          <a:prstGeom prst="rect">
            <a:avLst/>
          </a:prstGeom>
        </p:spPr>
      </p:pic>
      <p:pic>
        <p:nvPicPr>
          <p:cNvPr id="6" name="Audio 5">
            <a:extLst>
              <a:ext uri="{FF2B5EF4-FFF2-40B4-BE49-F238E27FC236}">
                <a16:creationId xmlns:a16="http://schemas.microsoft.com/office/drawing/2014/main" id="{9179D447-6197-BC18-68CD-5E8917767D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7157809"/>
      </p:ext>
    </p:extLst>
  </p:cSld>
  <p:clrMapOvr>
    <a:masterClrMapping/>
  </p:clrMapOvr>
  <mc:AlternateContent xmlns:mc="http://schemas.openxmlformats.org/markup-compatibility/2006">
    <mc:Choice xmlns:p14="http://schemas.microsoft.com/office/powerpoint/2010/main" Requires="p14">
      <p:transition spd="slow" p14:dur="2000" advTm="15277"/>
    </mc:Choice>
    <mc:Fallback>
      <p:transition spd="slow" advTm="1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4B7BE-0B53-5289-385D-57322BAC36D8}"/>
              </a:ext>
            </a:extLst>
          </p:cNvPr>
          <p:cNvSpPr>
            <a:spLocks noGrp="1"/>
          </p:cNvSpPr>
          <p:nvPr>
            <p:ph type="title"/>
          </p:nvPr>
        </p:nvSpPr>
        <p:spPr>
          <a:xfrm>
            <a:off x="1981200" y="402826"/>
            <a:ext cx="8229600" cy="532884"/>
          </a:xfrm>
        </p:spPr>
        <p:txBody>
          <a:bodyPr/>
          <a:lstStyle/>
          <a:p>
            <a:r>
              <a:rPr lang="en-US" sz="3300" dirty="0"/>
              <a:t>Worksheet: “Data inputs (all)”</a:t>
            </a:r>
          </a:p>
        </p:txBody>
      </p:sp>
      <p:sp>
        <p:nvSpPr>
          <p:cNvPr id="4" name="Slide Number Placeholder 3">
            <a:extLst>
              <a:ext uri="{FF2B5EF4-FFF2-40B4-BE49-F238E27FC236}">
                <a16:creationId xmlns:a16="http://schemas.microsoft.com/office/drawing/2014/main" id="{9CF3B74F-AEF1-A382-2DA5-7DEBD70DB6F2}"/>
              </a:ext>
            </a:extLst>
          </p:cNvPr>
          <p:cNvSpPr>
            <a:spLocks noGrp="1"/>
          </p:cNvSpPr>
          <p:nvPr>
            <p:ph type="sldNum" sz="quarter" idx="12"/>
          </p:nvPr>
        </p:nvSpPr>
        <p:spPr/>
        <p:txBody>
          <a:bodyPr/>
          <a:lstStyle/>
          <a:p>
            <a:fld id="{89814231-C564-459E-A527-55508A559AB2}" type="slidenum">
              <a:rPr lang="en-US" smtClean="0">
                <a:solidFill>
                  <a:prstClr val="white"/>
                </a:solidFill>
              </a:rPr>
              <a:pPr/>
              <a:t>23</a:t>
            </a:fld>
            <a:endParaRPr lang="en-US">
              <a:solidFill>
                <a:prstClr val="white"/>
              </a:solidFill>
            </a:endParaRPr>
          </a:p>
        </p:txBody>
      </p:sp>
      <p:sp>
        <p:nvSpPr>
          <p:cNvPr id="15" name="Up Arrow 14">
            <a:extLst>
              <a:ext uri="{FF2B5EF4-FFF2-40B4-BE49-F238E27FC236}">
                <a16:creationId xmlns:a16="http://schemas.microsoft.com/office/drawing/2014/main" id="{259BA898-E2C1-C9E3-738A-BFC2AEE7368F}"/>
              </a:ext>
            </a:extLst>
          </p:cNvPr>
          <p:cNvSpPr/>
          <p:nvPr/>
        </p:nvSpPr>
        <p:spPr>
          <a:xfrm rot="9129908">
            <a:off x="7173562" y="2419870"/>
            <a:ext cx="296883" cy="5225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01976D-4C97-5E10-06A6-86209E1CE86D}"/>
              </a:ext>
            </a:extLst>
          </p:cNvPr>
          <p:cNvSpPr txBox="1"/>
          <p:nvPr/>
        </p:nvSpPr>
        <p:spPr>
          <a:xfrm>
            <a:off x="4645713" y="997423"/>
            <a:ext cx="2648548" cy="1754326"/>
          </a:xfrm>
          <a:prstGeom prst="rect">
            <a:avLst/>
          </a:prstGeom>
          <a:noFill/>
        </p:spPr>
        <p:txBody>
          <a:bodyPr wrap="square" rtlCol="0">
            <a:spAutoFit/>
          </a:bodyPr>
          <a:lstStyle/>
          <a:p>
            <a:r>
              <a:rPr lang="en-US" dirty="0"/>
              <a:t>Data type:</a:t>
            </a:r>
          </a:p>
          <a:p>
            <a:r>
              <a:rPr lang="en-US" dirty="0"/>
              <a:t>C – calculation</a:t>
            </a:r>
          </a:p>
          <a:p>
            <a:r>
              <a:rPr lang="en-US" dirty="0"/>
              <a:t>R – official reported data</a:t>
            </a:r>
          </a:p>
          <a:p>
            <a:r>
              <a:rPr lang="en-US" dirty="0"/>
              <a:t>A – default assumption</a:t>
            </a:r>
          </a:p>
          <a:p>
            <a:r>
              <a:rPr lang="en-US" dirty="0"/>
              <a:t>E – estimation (based on statistical techniques)</a:t>
            </a:r>
          </a:p>
        </p:txBody>
      </p:sp>
      <p:sp>
        <p:nvSpPr>
          <p:cNvPr id="20" name="TextBox 19">
            <a:extLst>
              <a:ext uri="{FF2B5EF4-FFF2-40B4-BE49-F238E27FC236}">
                <a16:creationId xmlns:a16="http://schemas.microsoft.com/office/drawing/2014/main" id="{393256DC-3F6D-7446-F594-D18B426B3E30}"/>
              </a:ext>
            </a:extLst>
          </p:cNvPr>
          <p:cNvSpPr txBox="1"/>
          <p:nvPr/>
        </p:nvSpPr>
        <p:spPr>
          <a:xfrm>
            <a:off x="407260" y="1023708"/>
            <a:ext cx="3823855" cy="1569660"/>
          </a:xfrm>
          <a:prstGeom prst="rect">
            <a:avLst/>
          </a:prstGeom>
          <a:noFill/>
        </p:spPr>
        <p:txBody>
          <a:bodyPr wrap="square" rtlCol="0">
            <a:spAutoFit/>
          </a:bodyPr>
          <a:lstStyle/>
          <a:p>
            <a:r>
              <a:rPr lang="en-US" sz="2400" i="1" dirty="0"/>
              <a:t>List of all 40 variables ([1] to [40]) used for the computation of the country estimate</a:t>
            </a:r>
          </a:p>
        </p:txBody>
      </p:sp>
      <p:pic>
        <p:nvPicPr>
          <p:cNvPr id="3" name="Picture 2">
            <a:extLst>
              <a:ext uri="{FF2B5EF4-FFF2-40B4-BE49-F238E27FC236}">
                <a16:creationId xmlns:a16="http://schemas.microsoft.com/office/drawing/2014/main" id="{BFAB02D2-121A-7D5C-E4E4-E1A761AE9ED7}"/>
              </a:ext>
            </a:extLst>
          </p:cNvPr>
          <p:cNvPicPr>
            <a:picLocks noChangeAspect="1"/>
          </p:cNvPicPr>
          <p:nvPr/>
        </p:nvPicPr>
        <p:blipFill>
          <a:blip r:embed="rId5"/>
          <a:stretch>
            <a:fillRect/>
          </a:stretch>
        </p:blipFill>
        <p:spPr>
          <a:xfrm>
            <a:off x="-653" y="6607693"/>
            <a:ext cx="12276433" cy="274844"/>
          </a:xfrm>
          <a:prstGeom prst="rect">
            <a:avLst/>
          </a:prstGeom>
        </p:spPr>
      </p:pic>
      <p:pic>
        <p:nvPicPr>
          <p:cNvPr id="5" name="Picture 4">
            <a:extLst>
              <a:ext uri="{FF2B5EF4-FFF2-40B4-BE49-F238E27FC236}">
                <a16:creationId xmlns:a16="http://schemas.microsoft.com/office/drawing/2014/main" id="{B961F12A-1455-F1DA-4287-B38A72BF069E}"/>
              </a:ext>
            </a:extLst>
          </p:cNvPr>
          <p:cNvPicPr>
            <a:picLocks noChangeAspect="1"/>
          </p:cNvPicPr>
          <p:nvPr/>
        </p:nvPicPr>
        <p:blipFill>
          <a:blip r:embed="rId6"/>
          <a:srcRect t="1" b="30107"/>
          <a:stretch/>
        </p:blipFill>
        <p:spPr>
          <a:xfrm>
            <a:off x="0" y="3067995"/>
            <a:ext cx="12192000" cy="3455227"/>
          </a:xfrm>
          <a:prstGeom prst="rect">
            <a:avLst/>
          </a:prstGeom>
        </p:spPr>
      </p:pic>
      <p:pic>
        <p:nvPicPr>
          <p:cNvPr id="13" name="Audio 12">
            <a:extLst>
              <a:ext uri="{FF2B5EF4-FFF2-40B4-BE49-F238E27FC236}">
                <a16:creationId xmlns:a16="http://schemas.microsoft.com/office/drawing/2014/main" id="{0F146015-5D68-EE53-1A86-B423FE92EB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27093834"/>
      </p:ext>
    </p:extLst>
  </p:cSld>
  <p:clrMapOvr>
    <a:masterClrMapping/>
  </p:clrMapOvr>
  <mc:AlternateContent xmlns:mc="http://schemas.openxmlformats.org/markup-compatibility/2006">
    <mc:Choice xmlns:p14="http://schemas.microsoft.com/office/powerpoint/2010/main" Requires="p14">
      <p:transition spd="slow" p14:dur="2000" advTm="19833"/>
    </mc:Choice>
    <mc:Fallback>
      <p:transition spd="slow" advTm="19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4B7BE-0B53-5289-385D-57322BAC36D8}"/>
              </a:ext>
            </a:extLst>
          </p:cNvPr>
          <p:cNvSpPr>
            <a:spLocks noGrp="1"/>
          </p:cNvSpPr>
          <p:nvPr>
            <p:ph type="title"/>
          </p:nvPr>
        </p:nvSpPr>
        <p:spPr>
          <a:xfrm>
            <a:off x="1981200" y="494299"/>
            <a:ext cx="8229600" cy="532884"/>
          </a:xfrm>
        </p:spPr>
        <p:txBody>
          <a:bodyPr/>
          <a:lstStyle/>
          <a:p>
            <a:r>
              <a:rPr lang="en-US" sz="3000" dirty="0"/>
              <a:t>Worksheet: “Data inputs (reported)”</a:t>
            </a:r>
          </a:p>
        </p:txBody>
      </p:sp>
      <p:sp>
        <p:nvSpPr>
          <p:cNvPr id="4" name="Slide Number Placeholder 3">
            <a:extLst>
              <a:ext uri="{FF2B5EF4-FFF2-40B4-BE49-F238E27FC236}">
                <a16:creationId xmlns:a16="http://schemas.microsoft.com/office/drawing/2014/main" id="{9CF3B74F-AEF1-A382-2DA5-7DEBD70DB6F2}"/>
              </a:ext>
            </a:extLst>
          </p:cNvPr>
          <p:cNvSpPr>
            <a:spLocks noGrp="1"/>
          </p:cNvSpPr>
          <p:nvPr>
            <p:ph type="sldNum" sz="quarter" idx="12"/>
          </p:nvPr>
        </p:nvSpPr>
        <p:spPr/>
        <p:txBody>
          <a:bodyPr/>
          <a:lstStyle/>
          <a:p>
            <a:fld id="{89814231-C564-459E-A527-55508A559AB2}" type="slidenum">
              <a:rPr lang="en-US" smtClean="0">
                <a:solidFill>
                  <a:prstClr val="white"/>
                </a:solidFill>
              </a:rPr>
              <a:pPr/>
              <a:t>24</a:t>
            </a:fld>
            <a:endParaRPr lang="en-US">
              <a:solidFill>
                <a:prstClr val="white"/>
              </a:solidFill>
            </a:endParaRPr>
          </a:p>
        </p:txBody>
      </p:sp>
      <p:sp>
        <p:nvSpPr>
          <p:cNvPr id="15" name="Up Arrow 14">
            <a:extLst>
              <a:ext uri="{FF2B5EF4-FFF2-40B4-BE49-F238E27FC236}">
                <a16:creationId xmlns:a16="http://schemas.microsoft.com/office/drawing/2014/main" id="{259BA898-E2C1-C9E3-738A-BFC2AEE7368F}"/>
              </a:ext>
            </a:extLst>
          </p:cNvPr>
          <p:cNvSpPr/>
          <p:nvPr/>
        </p:nvSpPr>
        <p:spPr>
          <a:xfrm rot="10800000">
            <a:off x="6630384" y="2623052"/>
            <a:ext cx="296883" cy="5225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a:extLst>
              <a:ext uri="{FF2B5EF4-FFF2-40B4-BE49-F238E27FC236}">
                <a16:creationId xmlns:a16="http://schemas.microsoft.com/office/drawing/2014/main" id="{91C5403F-B9F2-852B-D118-0A324921595D}"/>
              </a:ext>
            </a:extLst>
          </p:cNvPr>
          <p:cNvSpPr/>
          <p:nvPr/>
        </p:nvSpPr>
        <p:spPr>
          <a:xfrm rot="12597965">
            <a:off x="8883297" y="2681909"/>
            <a:ext cx="296883" cy="5225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F861430-7293-BAE5-E139-79A0618EA780}"/>
              </a:ext>
            </a:extLst>
          </p:cNvPr>
          <p:cNvSpPr txBox="1"/>
          <p:nvPr/>
        </p:nvSpPr>
        <p:spPr>
          <a:xfrm>
            <a:off x="9031738" y="1889241"/>
            <a:ext cx="1409379" cy="923330"/>
          </a:xfrm>
          <a:prstGeom prst="rect">
            <a:avLst/>
          </a:prstGeom>
          <a:noFill/>
        </p:spPr>
        <p:txBody>
          <a:bodyPr wrap="square" rtlCol="0">
            <a:spAutoFit/>
          </a:bodyPr>
          <a:lstStyle/>
          <a:p>
            <a:pPr algn="ctr"/>
            <a:r>
              <a:rPr lang="en-US" dirty="0"/>
              <a:t>Explanation of reason not used</a:t>
            </a:r>
          </a:p>
        </p:txBody>
      </p:sp>
      <p:sp>
        <p:nvSpPr>
          <p:cNvPr id="20" name="TextBox 19">
            <a:extLst>
              <a:ext uri="{FF2B5EF4-FFF2-40B4-BE49-F238E27FC236}">
                <a16:creationId xmlns:a16="http://schemas.microsoft.com/office/drawing/2014/main" id="{393256DC-3F6D-7446-F594-D18B426B3E30}"/>
              </a:ext>
            </a:extLst>
          </p:cNvPr>
          <p:cNvSpPr txBox="1"/>
          <p:nvPr/>
        </p:nvSpPr>
        <p:spPr>
          <a:xfrm>
            <a:off x="2269140" y="1636434"/>
            <a:ext cx="3823855" cy="1200329"/>
          </a:xfrm>
          <a:prstGeom prst="rect">
            <a:avLst/>
          </a:prstGeom>
          <a:noFill/>
        </p:spPr>
        <p:txBody>
          <a:bodyPr wrap="square" rtlCol="0">
            <a:spAutoFit/>
          </a:bodyPr>
          <a:lstStyle/>
          <a:p>
            <a:r>
              <a:rPr lang="en-US" sz="2400" i="1" dirty="0"/>
              <a:t>List of all official reported data compiled for the country</a:t>
            </a:r>
          </a:p>
        </p:txBody>
      </p:sp>
      <p:sp>
        <p:nvSpPr>
          <p:cNvPr id="8" name="TextBox 7">
            <a:extLst>
              <a:ext uri="{FF2B5EF4-FFF2-40B4-BE49-F238E27FC236}">
                <a16:creationId xmlns:a16="http://schemas.microsoft.com/office/drawing/2014/main" id="{074FCC55-CD7C-C5DB-28B2-D53129C66580}"/>
              </a:ext>
            </a:extLst>
          </p:cNvPr>
          <p:cNvSpPr txBox="1"/>
          <p:nvPr/>
        </p:nvSpPr>
        <p:spPr>
          <a:xfrm>
            <a:off x="5879318" y="1909565"/>
            <a:ext cx="2261296" cy="646331"/>
          </a:xfrm>
          <a:prstGeom prst="rect">
            <a:avLst/>
          </a:prstGeom>
          <a:noFill/>
        </p:spPr>
        <p:txBody>
          <a:bodyPr wrap="square" rtlCol="0">
            <a:spAutoFit/>
          </a:bodyPr>
          <a:lstStyle/>
          <a:p>
            <a:r>
              <a:rPr lang="en-US" dirty="0"/>
              <a:t>‘Used’ data at the top (in bold)</a:t>
            </a:r>
          </a:p>
        </p:txBody>
      </p:sp>
      <p:pic>
        <p:nvPicPr>
          <p:cNvPr id="3" name="Picture 2">
            <a:extLst>
              <a:ext uri="{FF2B5EF4-FFF2-40B4-BE49-F238E27FC236}">
                <a16:creationId xmlns:a16="http://schemas.microsoft.com/office/drawing/2014/main" id="{ABEACA49-DDC1-F912-3ECA-1FC5F4B250A8}"/>
              </a:ext>
            </a:extLst>
          </p:cNvPr>
          <p:cNvPicPr>
            <a:picLocks noChangeAspect="1"/>
          </p:cNvPicPr>
          <p:nvPr/>
        </p:nvPicPr>
        <p:blipFill>
          <a:blip r:embed="rId5"/>
          <a:stretch>
            <a:fillRect/>
          </a:stretch>
        </p:blipFill>
        <p:spPr>
          <a:xfrm>
            <a:off x="-653" y="6607693"/>
            <a:ext cx="12276433" cy="274844"/>
          </a:xfrm>
          <a:prstGeom prst="rect">
            <a:avLst/>
          </a:prstGeom>
        </p:spPr>
      </p:pic>
      <p:pic>
        <p:nvPicPr>
          <p:cNvPr id="6" name="Picture 5">
            <a:extLst>
              <a:ext uri="{FF2B5EF4-FFF2-40B4-BE49-F238E27FC236}">
                <a16:creationId xmlns:a16="http://schemas.microsoft.com/office/drawing/2014/main" id="{84E94763-E029-94D2-F23C-04C63D320DBC}"/>
              </a:ext>
            </a:extLst>
          </p:cNvPr>
          <p:cNvPicPr>
            <a:picLocks noChangeAspect="1"/>
          </p:cNvPicPr>
          <p:nvPr/>
        </p:nvPicPr>
        <p:blipFill>
          <a:blip r:embed="rId6"/>
          <a:stretch>
            <a:fillRect/>
          </a:stretch>
        </p:blipFill>
        <p:spPr>
          <a:xfrm>
            <a:off x="0" y="3225163"/>
            <a:ext cx="12192653" cy="1698518"/>
          </a:xfrm>
          <a:prstGeom prst="rect">
            <a:avLst/>
          </a:prstGeom>
        </p:spPr>
      </p:pic>
      <p:pic>
        <p:nvPicPr>
          <p:cNvPr id="13" name="Audio 12">
            <a:extLst>
              <a:ext uri="{FF2B5EF4-FFF2-40B4-BE49-F238E27FC236}">
                <a16:creationId xmlns:a16="http://schemas.microsoft.com/office/drawing/2014/main" id="{EB1DE602-8C14-AA82-2037-1B60733C1F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8584777"/>
      </p:ext>
    </p:extLst>
  </p:cSld>
  <p:clrMapOvr>
    <a:masterClrMapping/>
  </p:clrMapOvr>
  <mc:AlternateContent xmlns:mc="http://schemas.openxmlformats.org/markup-compatibility/2006">
    <mc:Choice xmlns:p14="http://schemas.microsoft.com/office/powerpoint/2010/main" Requires="p14">
      <p:transition spd="slow" p14:dur="2000" advTm="34530"/>
    </mc:Choice>
    <mc:Fallback>
      <p:transition spd="slow" advTm="3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4395-4F71-5C5A-473F-D55E978F005A}"/>
              </a:ext>
            </a:extLst>
          </p:cNvPr>
          <p:cNvSpPr>
            <a:spLocks noGrp="1"/>
          </p:cNvSpPr>
          <p:nvPr>
            <p:ph type="title"/>
          </p:nvPr>
        </p:nvSpPr>
        <p:spPr>
          <a:xfrm>
            <a:off x="418641" y="137592"/>
            <a:ext cx="11593443" cy="1143000"/>
          </a:xfrm>
        </p:spPr>
        <p:txBody>
          <a:bodyPr/>
          <a:lstStyle/>
          <a:p>
            <a:r>
              <a:rPr lang="en-US" sz="3500" dirty="0"/>
              <a:t>Other tabs for wastewater generation (total), generation (by wastewater stream), delivery to treatment, and safely treated</a:t>
            </a:r>
          </a:p>
        </p:txBody>
      </p:sp>
      <p:sp>
        <p:nvSpPr>
          <p:cNvPr id="4" name="Slide Number Placeholder 3">
            <a:extLst>
              <a:ext uri="{FF2B5EF4-FFF2-40B4-BE49-F238E27FC236}">
                <a16:creationId xmlns:a16="http://schemas.microsoft.com/office/drawing/2014/main" id="{F9D50E26-49CF-4573-E854-2334E4E2DAB4}"/>
              </a:ext>
            </a:extLst>
          </p:cNvPr>
          <p:cNvSpPr>
            <a:spLocks noGrp="1"/>
          </p:cNvSpPr>
          <p:nvPr>
            <p:ph type="sldNum" sz="quarter" idx="12"/>
          </p:nvPr>
        </p:nvSpPr>
        <p:spPr/>
        <p:txBody>
          <a:bodyPr/>
          <a:lstStyle/>
          <a:p>
            <a:fld id="{89814231-C564-459E-A527-55508A559AB2}" type="slidenum">
              <a:rPr lang="en-US" smtClean="0">
                <a:solidFill>
                  <a:prstClr val="white"/>
                </a:solidFill>
              </a:rPr>
              <a:pPr/>
              <a:t>25</a:t>
            </a:fld>
            <a:endParaRPr lang="en-US">
              <a:solidFill>
                <a:prstClr val="white"/>
              </a:solidFill>
            </a:endParaRPr>
          </a:p>
        </p:txBody>
      </p:sp>
      <p:pic>
        <p:nvPicPr>
          <p:cNvPr id="3" name="Picture 2">
            <a:extLst>
              <a:ext uri="{FF2B5EF4-FFF2-40B4-BE49-F238E27FC236}">
                <a16:creationId xmlns:a16="http://schemas.microsoft.com/office/drawing/2014/main" id="{AF3AED1E-83B6-F74B-839E-F8D33EFA0B48}"/>
              </a:ext>
            </a:extLst>
          </p:cNvPr>
          <p:cNvPicPr>
            <a:picLocks noChangeAspect="1"/>
          </p:cNvPicPr>
          <p:nvPr/>
        </p:nvPicPr>
        <p:blipFill>
          <a:blip r:embed="rId5"/>
          <a:stretch>
            <a:fillRect/>
          </a:stretch>
        </p:blipFill>
        <p:spPr>
          <a:xfrm>
            <a:off x="0" y="5726982"/>
            <a:ext cx="12276433" cy="274844"/>
          </a:xfrm>
          <a:prstGeom prst="rect">
            <a:avLst/>
          </a:prstGeom>
        </p:spPr>
      </p:pic>
      <p:pic>
        <p:nvPicPr>
          <p:cNvPr id="5" name="Picture 4">
            <a:extLst>
              <a:ext uri="{FF2B5EF4-FFF2-40B4-BE49-F238E27FC236}">
                <a16:creationId xmlns:a16="http://schemas.microsoft.com/office/drawing/2014/main" id="{BFB1179E-8AB4-0E8F-D2F6-572EA6AE0416}"/>
              </a:ext>
            </a:extLst>
          </p:cNvPr>
          <p:cNvPicPr>
            <a:picLocks noChangeAspect="1"/>
          </p:cNvPicPr>
          <p:nvPr/>
        </p:nvPicPr>
        <p:blipFill>
          <a:blip r:embed="rId6"/>
          <a:stretch>
            <a:fillRect/>
          </a:stretch>
        </p:blipFill>
        <p:spPr>
          <a:xfrm>
            <a:off x="2363450" y="1829313"/>
            <a:ext cx="7465099" cy="1497639"/>
          </a:xfrm>
          <a:prstGeom prst="rect">
            <a:avLst/>
          </a:prstGeom>
        </p:spPr>
      </p:pic>
      <p:pic>
        <p:nvPicPr>
          <p:cNvPr id="9" name="Picture 8">
            <a:extLst>
              <a:ext uri="{FF2B5EF4-FFF2-40B4-BE49-F238E27FC236}">
                <a16:creationId xmlns:a16="http://schemas.microsoft.com/office/drawing/2014/main" id="{766B127C-8BEA-2593-4667-29B126B939C2}"/>
              </a:ext>
            </a:extLst>
          </p:cNvPr>
          <p:cNvPicPr>
            <a:picLocks noChangeAspect="1"/>
          </p:cNvPicPr>
          <p:nvPr/>
        </p:nvPicPr>
        <p:blipFill>
          <a:blip r:embed="rId7"/>
          <a:stretch>
            <a:fillRect/>
          </a:stretch>
        </p:blipFill>
        <p:spPr>
          <a:xfrm>
            <a:off x="6611940" y="3875673"/>
            <a:ext cx="3886200" cy="1413745"/>
          </a:xfrm>
          <a:prstGeom prst="rect">
            <a:avLst/>
          </a:prstGeom>
        </p:spPr>
      </p:pic>
      <p:pic>
        <p:nvPicPr>
          <p:cNvPr id="10" name="Picture 9">
            <a:extLst>
              <a:ext uri="{FF2B5EF4-FFF2-40B4-BE49-F238E27FC236}">
                <a16:creationId xmlns:a16="http://schemas.microsoft.com/office/drawing/2014/main" id="{4988D4A6-876D-6AAE-924D-7E4A32E62173}"/>
              </a:ext>
            </a:extLst>
          </p:cNvPr>
          <p:cNvPicPr>
            <a:picLocks noChangeAspect="1"/>
          </p:cNvPicPr>
          <p:nvPr/>
        </p:nvPicPr>
        <p:blipFill>
          <a:blip r:embed="rId8"/>
          <a:stretch>
            <a:fillRect/>
          </a:stretch>
        </p:blipFill>
        <p:spPr>
          <a:xfrm>
            <a:off x="1432560" y="3550127"/>
            <a:ext cx="3886200" cy="1822330"/>
          </a:xfrm>
          <a:prstGeom prst="rect">
            <a:avLst/>
          </a:prstGeom>
        </p:spPr>
      </p:pic>
      <p:pic>
        <p:nvPicPr>
          <p:cNvPr id="8" name="Audio 7">
            <a:extLst>
              <a:ext uri="{FF2B5EF4-FFF2-40B4-BE49-F238E27FC236}">
                <a16:creationId xmlns:a16="http://schemas.microsoft.com/office/drawing/2014/main" id="{6EE1349D-BAA2-82FA-4D36-FEB3728250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9410435"/>
      </p:ext>
    </p:extLst>
  </p:cSld>
  <p:clrMapOvr>
    <a:masterClrMapping/>
  </p:clrMapOvr>
  <mc:AlternateContent xmlns:mc="http://schemas.openxmlformats.org/markup-compatibility/2006">
    <mc:Choice xmlns:p14="http://schemas.microsoft.com/office/powerpoint/2010/main" Requires="p14">
      <p:transition spd="slow" p14:dur="2000" advTm="13030"/>
    </mc:Choice>
    <mc:Fallback>
      <p:transition spd="slow" advTm="13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FEDDB6-9F91-7BE7-DE99-19E30A93072B}"/>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26</a:t>
            </a:fld>
            <a:endParaRPr lang="en-GB">
              <a:solidFill>
                <a:prstClr val="white"/>
              </a:solidFill>
            </a:endParaRPr>
          </a:p>
        </p:txBody>
      </p:sp>
      <p:graphicFrame>
        <p:nvGraphicFramePr>
          <p:cNvPr id="5" name="Table 4">
            <a:extLst>
              <a:ext uri="{FF2B5EF4-FFF2-40B4-BE49-F238E27FC236}">
                <a16:creationId xmlns:a16="http://schemas.microsoft.com/office/drawing/2014/main" id="{6CCA8057-397D-FC03-CCE5-5D32F9F79280}"/>
              </a:ext>
            </a:extLst>
          </p:cNvPr>
          <p:cNvGraphicFramePr>
            <a:graphicFrameLocks noGrp="1"/>
          </p:cNvGraphicFramePr>
          <p:nvPr>
            <p:extLst>
              <p:ext uri="{D42A27DB-BD31-4B8C-83A1-F6EECF244321}">
                <p14:modId xmlns:p14="http://schemas.microsoft.com/office/powerpoint/2010/main" val="852878516"/>
              </p:ext>
            </p:extLst>
          </p:nvPr>
        </p:nvGraphicFramePr>
        <p:xfrm>
          <a:off x="139700" y="125094"/>
          <a:ext cx="11872383" cy="6692500"/>
        </p:xfrm>
        <a:graphic>
          <a:graphicData uri="http://schemas.openxmlformats.org/drawingml/2006/table">
            <a:tbl>
              <a:tblPr/>
              <a:tblGrid>
                <a:gridCol w="2162678">
                  <a:extLst>
                    <a:ext uri="{9D8B030D-6E8A-4147-A177-3AD203B41FA5}">
                      <a16:colId xmlns:a16="http://schemas.microsoft.com/office/drawing/2014/main" val="978509575"/>
                    </a:ext>
                  </a:extLst>
                </a:gridCol>
                <a:gridCol w="1358376">
                  <a:extLst>
                    <a:ext uri="{9D8B030D-6E8A-4147-A177-3AD203B41FA5}">
                      <a16:colId xmlns:a16="http://schemas.microsoft.com/office/drawing/2014/main" val="1096005206"/>
                    </a:ext>
                  </a:extLst>
                </a:gridCol>
                <a:gridCol w="817705">
                  <a:extLst>
                    <a:ext uri="{9D8B030D-6E8A-4147-A177-3AD203B41FA5}">
                      <a16:colId xmlns:a16="http://schemas.microsoft.com/office/drawing/2014/main" val="473014283"/>
                    </a:ext>
                  </a:extLst>
                </a:gridCol>
                <a:gridCol w="790895">
                  <a:extLst>
                    <a:ext uri="{9D8B030D-6E8A-4147-A177-3AD203B41FA5}">
                      <a16:colId xmlns:a16="http://schemas.microsoft.com/office/drawing/2014/main" val="3885192729"/>
                    </a:ext>
                  </a:extLst>
                </a:gridCol>
                <a:gridCol w="1058997">
                  <a:extLst>
                    <a:ext uri="{9D8B030D-6E8A-4147-A177-3AD203B41FA5}">
                      <a16:colId xmlns:a16="http://schemas.microsoft.com/office/drawing/2014/main" val="3985710739"/>
                    </a:ext>
                  </a:extLst>
                </a:gridCol>
                <a:gridCol w="1286883">
                  <a:extLst>
                    <a:ext uri="{9D8B030D-6E8A-4147-A177-3AD203B41FA5}">
                      <a16:colId xmlns:a16="http://schemas.microsoft.com/office/drawing/2014/main" val="116050821"/>
                    </a:ext>
                  </a:extLst>
                </a:gridCol>
                <a:gridCol w="2520145">
                  <a:extLst>
                    <a:ext uri="{9D8B030D-6E8A-4147-A177-3AD203B41FA5}">
                      <a16:colId xmlns:a16="http://schemas.microsoft.com/office/drawing/2014/main" val="1796403963"/>
                    </a:ext>
                  </a:extLst>
                </a:gridCol>
                <a:gridCol w="1876704">
                  <a:extLst>
                    <a:ext uri="{9D8B030D-6E8A-4147-A177-3AD203B41FA5}">
                      <a16:colId xmlns:a16="http://schemas.microsoft.com/office/drawing/2014/main" val="4057739511"/>
                    </a:ext>
                  </a:extLst>
                </a:gridCol>
              </a:tblGrid>
              <a:tr h="235585">
                <a:tc rowSpan="2">
                  <a:txBody>
                    <a:bodyPr/>
                    <a:lstStyle/>
                    <a:p>
                      <a:pPr algn="ctr" fontAlgn="ctr"/>
                      <a:r>
                        <a:rPr lang="en-GB" sz="1800" b="1" u="none" strike="noStrike" dirty="0">
                          <a:effectLst/>
                        </a:rPr>
                        <a:t>Country</a:t>
                      </a:r>
                      <a:endParaRPr lang="en-GB" sz="1800" b="1" i="0" u="none" strike="noStrike" dirty="0">
                        <a:effectLst/>
                        <a:latin typeface="Arial" panose="020B0604020202020204" pitchFamily="34" charset="0"/>
                      </a:endParaRPr>
                    </a:p>
                  </a:txBody>
                  <a:tcPr marL="9325" marR="9325" marT="9325" marB="0" anchor="ctr"/>
                </a:tc>
                <a:tc rowSpan="2">
                  <a:txBody>
                    <a:bodyPr/>
                    <a:lstStyle/>
                    <a:p>
                      <a:pPr algn="ctr" fontAlgn="ctr"/>
                      <a:r>
                        <a:rPr lang="en-GB" sz="1800" b="1" u="none" strike="noStrike" dirty="0">
                          <a:effectLst/>
                        </a:rPr>
                        <a:t>Estimate 2024?</a:t>
                      </a:r>
                      <a:endParaRPr lang="en-GB" sz="1800" b="1" i="0" u="none" strike="noStrike" dirty="0">
                        <a:effectLst/>
                        <a:latin typeface="Arial" panose="020B0604020202020204" pitchFamily="34" charset="0"/>
                      </a:endParaRPr>
                    </a:p>
                  </a:txBody>
                  <a:tcPr marL="9325" marR="9325" marT="9325" marB="0" anchor="ctr"/>
                </a:tc>
                <a:tc gridSpan="2">
                  <a:txBody>
                    <a:bodyPr/>
                    <a:lstStyle/>
                    <a:p>
                      <a:pPr algn="ctr" fontAlgn="ctr"/>
                      <a:r>
                        <a:rPr lang="en-GB" sz="1800" b="1" u="none" strike="noStrike" dirty="0">
                          <a:effectLst/>
                        </a:rPr>
                        <a:t>Estimate</a:t>
                      </a:r>
                      <a:endParaRPr lang="en-GB" sz="1800" b="1" i="0" u="none" strike="noStrike" dirty="0">
                        <a:effectLst/>
                        <a:latin typeface="Arial" panose="020B0604020202020204" pitchFamily="34" charset="0"/>
                      </a:endParaRPr>
                    </a:p>
                  </a:txBody>
                  <a:tcPr marL="9325" marR="9325" marT="9325" marB="0" anchor="ctr"/>
                </a:tc>
                <a:tc hMerge="1">
                  <a:txBody>
                    <a:bodyPr/>
                    <a:lstStyle/>
                    <a:p>
                      <a:endParaRPr lang="en-US"/>
                    </a:p>
                  </a:txBody>
                  <a:tcPr/>
                </a:tc>
                <a:tc rowSpan="2">
                  <a:txBody>
                    <a:bodyPr/>
                    <a:lstStyle/>
                    <a:p>
                      <a:pPr algn="ctr" fontAlgn="ctr"/>
                      <a:r>
                        <a:rPr lang="en-GB" sz="1600" b="1" u="none" strike="noStrike" dirty="0">
                          <a:effectLst/>
                        </a:rPr>
                        <a:t>Dominance</a:t>
                      </a:r>
                      <a:endParaRPr lang="en-GB" sz="1600" b="1" i="0" u="none" strike="noStrike" dirty="0">
                        <a:effectLst/>
                        <a:latin typeface="Arial" panose="020B0604020202020204" pitchFamily="34" charset="0"/>
                      </a:endParaRPr>
                    </a:p>
                  </a:txBody>
                  <a:tcPr marL="9325" marR="9325" marT="9325" marB="0" anchor="ctr"/>
                </a:tc>
                <a:tc rowSpan="2">
                  <a:txBody>
                    <a:bodyPr/>
                    <a:lstStyle/>
                    <a:p>
                      <a:pPr algn="ctr" fontAlgn="ctr"/>
                      <a:r>
                        <a:rPr lang="en-GB" sz="1800" b="1" u="none" strike="noStrike">
                          <a:effectLst/>
                        </a:rPr>
                        <a:t>WHO region</a:t>
                      </a:r>
                      <a:endParaRPr lang="en-GB" sz="1800" b="1" i="0" u="none" strike="noStrike">
                        <a:effectLst/>
                        <a:latin typeface="Arial" panose="020B0604020202020204" pitchFamily="34" charset="0"/>
                      </a:endParaRPr>
                    </a:p>
                  </a:txBody>
                  <a:tcPr marL="9325" marR="9325" marT="9325" marB="0" anchor="ctr"/>
                </a:tc>
                <a:tc rowSpan="2">
                  <a:txBody>
                    <a:bodyPr/>
                    <a:lstStyle/>
                    <a:p>
                      <a:pPr algn="ctr" fontAlgn="ctr"/>
                      <a:r>
                        <a:rPr lang="en-GB" sz="1800" b="1" u="none" strike="noStrike">
                          <a:effectLst/>
                        </a:rPr>
                        <a:t>UNICEF region</a:t>
                      </a:r>
                      <a:endParaRPr lang="en-GB" sz="1800" b="1" i="0" u="none" strike="noStrike">
                        <a:effectLst/>
                        <a:latin typeface="Arial" panose="020B0604020202020204" pitchFamily="34" charset="0"/>
                      </a:endParaRPr>
                    </a:p>
                  </a:txBody>
                  <a:tcPr marL="9325" marR="9325" marT="9325" marB="0" anchor="ctr"/>
                </a:tc>
                <a:tc rowSpan="2">
                  <a:txBody>
                    <a:bodyPr/>
                    <a:lstStyle/>
                    <a:p>
                      <a:pPr algn="ctr" fontAlgn="ctr"/>
                      <a:r>
                        <a:rPr lang="en-GB" sz="1800" b="1" u="none" strike="noStrike">
                          <a:effectLst/>
                        </a:rPr>
                        <a:t>Income level (WB)</a:t>
                      </a:r>
                      <a:endParaRPr lang="en-GB" sz="1800" b="1" i="0" u="none" strike="noStrike">
                        <a:effectLst/>
                        <a:latin typeface="Arial" panose="020B0604020202020204" pitchFamily="34" charset="0"/>
                      </a:endParaRPr>
                    </a:p>
                  </a:txBody>
                  <a:tcPr marL="9325" marR="9325" marT="9325" marB="0" anchor="ctr"/>
                </a:tc>
                <a:extLst>
                  <a:ext uri="{0D108BD9-81ED-4DB2-BD59-A6C34878D82A}">
                    <a16:rowId xmlns:a16="http://schemas.microsoft.com/office/drawing/2014/main" val="2649480355"/>
                  </a:ext>
                </a:extLst>
              </a:tr>
              <a:tr h="235585">
                <a:tc vMerge="1">
                  <a:txBody>
                    <a:bodyPr/>
                    <a:lstStyle/>
                    <a:p>
                      <a:endParaRPr lang="en-US"/>
                    </a:p>
                  </a:txBody>
                  <a:tcPr/>
                </a:tc>
                <a:tc vMerge="1">
                  <a:txBody>
                    <a:bodyPr/>
                    <a:lstStyle/>
                    <a:p>
                      <a:endParaRPr lang="en-US"/>
                    </a:p>
                  </a:txBody>
                  <a:tcPr/>
                </a:tc>
                <a:tc>
                  <a:txBody>
                    <a:bodyPr/>
                    <a:lstStyle/>
                    <a:p>
                      <a:pPr algn="ctr" fontAlgn="ctr"/>
                      <a:r>
                        <a:rPr lang="en-GB" sz="1800" b="1" u="none" strike="noStrike">
                          <a:effectLst/>
                        </a:rPr>
                        <a:t>2024</a:t>
                      </a:r>
                      <a:endParaRPr lang="en-GB" sz="1800" b="1" i="0" u="none" strike="noStrike">
                        <a:effectLst/>
                        <a:latin typeface="Arial" panose="020B0604020202020204" pitchFamily="34" charset="0"/>
                      </a:endParaRPr>
                    </a:p>
                  </a:txBody>
                  <a:tcPr marL="9325" marR="9325" marT="9325" marB="0" anchor="ctr"/>
                </a:tc>
                <a:tc>
                  <a:txBody>
                    <a:bodyPr/>
                    <a:lstStyle/>
                    <a:p>
                      <a:pPr algn="ctr" fontAlgn="ctr"/>
                      <a:r>
                        <a:rPr lang="en-GB" sz="1800" b="1" u="none" strike="noStrike" dirty="0">
                          <a:effectLst/>
                        </a:rPr>
                        <a:t>2022</a:t>
                      </a:r>
                      <a:endParaRPr lang="en-GB" sz="1800" b="1" i="0" u="none" strike="noStrike" dirty="0">
                        <a:effectLst/>
                        <a:latin typeface="Arial" panose="020B0604020202020204" pitchFamily="34" charset="0"/>
                      </a:endParaRPr>
                    </a:p>
                  </a:txBody>
                  <a:tcPr marL="9325" marR="9325" marT="9325"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66193172"/>
                  </a:ext>
                </a:extLst>
              </a:tr>
              <a:tr h="235585">
                <a:tc>
                  <a:txBody>
                    <a:bodyPr/>
                    <a:lstStyle/>
                    <a:p>
                      <a:pPr algn="ctr" fontAlgn="b"/>
                      <a:r>
                        <a:rPr lang="en-GB" sz="1400" u="none" strike="noStrike" dirty="0">
                          <a:effectLst/>
                        </a:rPr>
                        <a:t>Bahrain</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Yes</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94</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93</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Middle East and North Africa</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High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29489511"/>
                  </a:ext>
                </a:extLst>
              </a:tr>
              <a:tr h="235585">
                <a:tc>
                  <a:txBody>
                    <a:bodyPr/>
                    <a:lstStyle/>
                    <a:p>
                      <a:pPr algn="ctr" fontAlgn="b"/>
                      <a:r>
                        <a:rPr lang="en-GB" sz="1400" u="none" strike="noStrike">
                          <a:effectLst/>
                        </a:rPr>
                        <a:t>Kuwait</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Yes</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100</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100</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High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521974277"/>
                  </a:ext>
                </a:extLst>
              </a:tr>
              <a:tr h="235585">
                <a:tc>
                  <a:txBody>
                    <a:bodyPr/>
                    <a:lstStyle/>
                    <a:p>
                      <a:pPr algn="ctr" fontAlgn="b"/>
                      <a:r>
                        <a:rPr lang="en-GB" sz="1400" u="none" strike="noStrike">
                          <a:effectLst/>
                        </a:rPr>
                        <a:t>Oman</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b="1" u="none" strike="noStrike" dirty="0">
                          <a:effectLst/>
                        </a:rPr>
                        <a:t>No</a:t>
                      </a:r>
                      <a:endParaRPr lang="en-GB" sz="1400" b="1"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Septic tank</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EMR</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High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1066051278"/>
                  </a:ext>
                </a:extLst>
              </a:tr>
              <a:tr h="235585">
                <a:tc>
                  <a:txBody>
                    <a:bodyPr/>
                    <a:lstStyle/>
                    <a:p>
                      <a:pPr algn="ctr" fontAlgn="b"/>
                      <a:r>
                        <a:rPr lang="en-GB" sz="1400" u="none" strike="noStrike">
                          <a:effectLst/>
                        </a:rPr>
                        <a:t>Qatar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100</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100</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High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1137988185"/>
                  </a:ext>
                </a:extLst>
              </a:tr>
              <a:tr h="235585">
                <a:tc>
                  <a:txBody>
                    <a:bodyPr/>
                    <a:lstStyle/>
                    <a:p>
                      <a:pPr algn="ctr" fontAlgn="b"/>
                      <a:r>
                        <a:rPr lang="en-GB" sz="1400" u="none" strike="noStrike">
                          <a:effectLst/>
                        </a:rPr>
                        <a:t>Saudi Arabia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88</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85</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Sewer</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High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3522446988"/>
                  </a:ext>
                </a:extLst>
              </a:tr>
              <a:tr h="235585">
                <a:tc>
                  <a:txBody>
                    <a:bodyPr/>
                    <a:lstStyle/>
                    <a:p>
                      <a:pPr algn="ctr" fontAlgn="b"/>
                      <a:r>
                        <a:rPr lang="en-GB" sz="1400" u="none" strike="noStrike">
                          <a:effectLst/>
                        </a:rPr>
                        <a:t>United Arab Emirates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95</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95</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Sewer</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High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1552215656"/>
                  </a:ext>
                </a:extLst>
              </a:tr>
              <a:tr h="235585">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extLst>
                  <a:ext uri="{0D108BD9-81ED-4DB2-BD59-A6C34878D82A}">
                    <a16:rowId xmlns:a16="http://schemas.microsoft.com/office/drawing/2014/main" val="628245926"/>
                  </a:ext>
                </a:extLst>
              </a:tr>
              <a:tr h="235585">
                <a:tc>
                  <a:txBody>
                    <a:bodyPr/>
                    <a:lstStyle/>
                    <a:p>
                      <a:pPr algn="ctr" fontAlgn="b"/>
                      <a:r>
                        <a:rPr lang="en-GB" sz="1400" u="none" strike="noStrike">
                          <a:effectLst/>
                        </a:rPr>
                        <a:t>Iraq</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42</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42</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Septic tank</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EMR</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Upper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261604484"/>
                  </a:ext>
                </a:extLst>
              </a:tr>
              <a:tr h="235585">
                <a:tc>
                  <a:txBody>
                    <a:bodyPr/>
                    <a:lstStyle/>
                    <a:p>
                      <a:pPr algn="ctr" fontAlgn="b"/>
                      <a:r>
                        <a:rPr lang="en-GB" sz="1400" u="none" strike="noStrike">
                          <a:effectLst/>
                        </a:rPr>
                        <a:t>Libya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b="1" u="none" strike="noStrike" dirty="0">
                          <a:effectLst/>
                        </a:rPr>
                        <a:t>No</a:t>
                      </a:r>
                      <a:endParaRPr lang="en-GB" sz="1400" b="1"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14</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EMR</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Upper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664141936"/>
                  </a:ext>
                </a:extLst>
              </a:tr>
              <a:tr h="235585">
                <a:tc>
                  <a:txBody>
                    <a:bodyPr/>
                    <a:lstStyle/>
                    <a:p>
                      <a:pPr algn="ctr" fontAlgn="b"/>
                      <a:r>
                        <a:rPr lang="en-GB" sz="1400" u="none" strike="noStrike">
                          <a:effectLst/>
                        </a:rPr>
                        <a:t>State of Palestine</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71</a:t>
                      </a:r>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Middle East and North Africa</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Upper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429489307"/>
                  </a:ext>
                </a:extLst>
              </a:tr>
              <a:tr h="235585">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2874033347"/>
                  </a:ext>
                </a:extLst>
              </a:tr>
              <a:tr h="235585">
                <a:tc>
                  <a:txBody>
                    <a:bodyPr/>
                    <a:lstStyle/>
                    <a:p>
                      <a:pPr algn="ctr" fontAlgn="b"/>
                      <a:r>
                        <a:rPr lang="en-GB" sz="1400" u="none" strike="noStrike">
                          <a:effectLst/>
                        </a:rPr>
                        <a:t>Algeria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76</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76</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AFR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3327373291"/>
                  </a:ext>
                </a:extLst>
              </a:tr>
              <a:tr h="235585">
                <a:tc>
                  <a:txBody>
                    <a:bodyPr/>
                    <a:lstStyle/>
                    <a:p>
                      <a:pPr algn="ctr" fontAlgn="b"/>
                      <a:r>
                        <a:rPr lang="en-GB" sz="1400" u="none" strike="noStrike">
                          <a:effectLst/>
                        </a:rPr>
                        <a:t>Djibouti</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11</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11</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Septic tank</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Middle East and North Africa</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444886145"/>
                  </a:ext>
                </a:extLst>
              </a:tr>
              <a:tr h="235585">
                <a:tc>
                  <a:txBody>
                    <a:bodyPr/>
                    <a:lstStyle/>
                    <a:p>
                      <a:pPr algn="ctr" fontAlgn="b"/>
                      <a:r>
                        <a:rPr lang="en-GB" sz="1400" u="none" strike="noStrike">
                          <a:effectLst/>
                        </a:rPr>
                        <a:t>Egypt</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63</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74</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347438302"/>
                  </a:ext>
                </a:extLst>
              </a:tr>
              <a:tr h="235585">
                <a:tc>
                  <a:txBody>
                    <a:bodyPr/>
                    <a:lstStyle/>
                    <a:p>
                      <a:pPr algn="ctr" fontAlgn="b"/>
                      <a:r>
                        <a:rPr lang="en-GB" sz="1400" u="none" strike="noStrike">
                          <a:effectLst/>
                        </a:rPr>
                        <a:t>Iran (Islamic Republic of)</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26</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25</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1868332556"/>
                  </a:ext>
                </a:extLst>
              </a:tr>
              <a:tr h="235585">
                <a:tc>
                  <a:txBody>
                    <a:bodyPr/>
                    <a:lstStyle/>
                    <a:p>
                      <a:pPr algn="ctr" fontAlgn="b"/>
                      <a:r>
                        <a:rPr lang="en-GB" sz="1400" u="none" strike="noStrike">
                          <a:effectLst/>
                        </a:rPr>
                        <a:t>Jordan</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77</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77</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Middle East and North Africa</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3709430226"/>
                  </a:ext>
                </a:extLst>
              </a:tr>
              <a:tr h="235585">
                <a:tc>
                  <a:txBody>
                    <a:bodyPr/>
                    <a:lstStyle/>
                    <a:p>
                      <a:pPr algn="ctr" fontAlgn="b"/>
                      <a:r>
                        <a:rPr lang="en-GB" sz="1400" u="none" strike="noStrike">
                          <a:effectLst/>
                        </a:rPr>
                        <a:t>Lebanon</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b="1" u="none" strike="noStrike" dirty="0">
                          <a:effectLst/>
                        </a:rPr>
                        <a:t>No</a:t>
                      </a:r>
                      <a:endParaRPr lang="en-GB" sz="1400" b="1"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3340440924"/>
                  </a:ext>
                </a:extLst>
              </a:tr>
              <a:tr h="235585">
                <a:tc>
                  <a:txBody>
                    <a:bodyPr/>
                    <a:lstStyle/>
                    <a:p>
                      <a:pPr algn="ctr" fontAlgn="b"/>
                      <a:r>
                        <a:rPr lang="en-GB" sz="1400" u="none" strike="noStrike">
                          <a:effectLst/>
                        </a:rPr>
                        <a:t>Morocco</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75</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45</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Middle East and North Africa</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2448077332"/>
                  </a:ext>
                </a:extLst>
              </a:tr>
              <a:tr h="235585">
                <a:tc>
                  <a:txBody>
                    <a:bodyPr/>
                    <a:lstStyle/>
                    <a:p>
                      <a:pPr algn="ctr" fontAlgn="b"/>
                      <a:r>
                        <a:rPr lang="en-GB" sz="1400" u="none" strike="noStrike">
                          <a:effectLst/>
                        </a:rPr>
                        <a:t>Pakistan</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b="1" u="none" strike="noStrike" dirty="0">
                          <a:effectLst/>
                        </a:rPr>
                        <a:t>No</a:t>
                      </a:r>
                      <a:endParaRPr lang="en-GB" sz="1400" b="1"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38</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South Asia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3717741549"/>
                  </a:ext>
                </a:extLst>
              </a:tr>
              <a:tr h="235585">
                <a:tc>
                  <a:txBody>
                    <a:bodyPr/>
                    <a:lstStyle/>
                    <a:p>
                      <a:pPr algn="ctr" fontAlgn="b"/>
                      <a:r>
                        <a:rPr lang="en-GB" sz="1400" u="none" strike="noStrike">
                          <a:effectLst/>
                        </a:rPr>
                        <a:t>Tunisia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76</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73</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Middle East and North Africa</a:t>
                      </a:r>
                      <a:endParaRPr lang="en-GB" sz="1400" b="0" i="0" u="none" strike="noStrike" dirty="0">
                        <a:effectLst/>
                        <a:latin typeface="Arial" panose="020B0604020202020204" pitchFamily="34" charset="0"/>
                      </a:endParaRPr>
                    </a:p>
                  </a:txBody>
                  <a:tcPr marL="9325" marR="9325" marT="9325" marB="0" anchor="b"/>
                </a:tc>
                <a:tc>
                  <a:txBody>
                    <a:bodyPr/>
                    <a:lstStyle/>
                    <a:p>
                      <a:pPr algn="ctr" fontAlgn="b"/>
                      <a:r>
                        <a:rPr lang="en-GB" sz="1400" u="none" strike="noStrike">
                          <a:effectLst/>
                        </a:rPr>
                        <a:t>Lower middle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2532386217"/>
                  </a:ext>
                </a:extLst>
              </a:tr>
              <a:tr h="235585">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4155417512"/>
                  </a:ext>
                </a:extLst>
              </a:tr>
              <a:tr h="235585">
                <a:tc>
                  <a:txBody>
                    <a:bodyPr/>
                    <a:lstStyle/>
                    <a:p>
                      <a:pPr algn="ctr" fontAlgn="b"/>
                      <a:r>
                        <a:rPr lang="en-GB" sz="1400" u="none" strike="noStrike">
                          <a:effectLst/>
                        </a:rPr>
                        <a:t>Afghanistan</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Yes</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6</a:t>
                      </a:r>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Septic tank</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South Asia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Low income</a:t>
                      </a:r>
                      <a:endParaRPr lang="en-GB" sz="1400" b="0" i="0" u="none" strike="noStrike">
                        <a:effectLst/>
                        <a:latin typeface="Arial" panose="020B0604020202020204" pitchFamily="34" charset="0"/>
                      </a:endParaRPr>
                    </a:p>
                  </a:txBody>
                  <a:tcPr marL="9325" marR="9325" marT="9325" marB="0" anchor="b"/>
                </a:tc>
                <a:extLst>
                  <a:ext uri="{0D108BD9-81ED-4DB2-BD59-A6C34878D82A}">
                    <a16:rowId xmlns:a16="http://schemas.microsoft.com/office/drawing/2014/main" val="2963892994"/>
                  </a:ext>
                </a:extLst>
              </a:tr>
              <a:tr h="235585">
                <a:tc>
                  <a:txBody>
                    <a:bodyPr/>
                    <a:lstStyle/>
                    <a:p>
                      <a:pPr algn="ctr" fontAlgn="b"/>
                      <a:r>
                        <a:rPr lang="en-GB" sz="1400" u="none" strike="noStrike">
                          <a:effectLst/>
                        </a:rPr>
                        <a:t>Somalia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b="1" u="none" strike="noStrike" dirty="0">
                          <a:effectLst/>
                        </a:rPr>
                        <a:t>No</a:t>
                      </a:r>
                      <a:endParaRPr lang="en-GB" sz="1400" b="1"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Eastern and Southern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Low income</a:t>
                      </a:r>
                      <a:endParaRPr lang="en-GB" sz="1400" b="0" i="0" u="none" strike="noStrike" dirty="0">
                        <a:effectLst/>
                        <a:latin typeface="Arial" panose="020B0604020202020204" pitchFamily="34" charset="0"/>
                      </a:endParaRPr>
                    </a:p>
                  </a:txBody>
                  <a:tcPr marL="9325" marR="9325" marT="9325" marB="0" anchor="b"/>
                </a:tc>
                <a:extLst>
                  <a:ext uri="{0D108BD9-81ED-4DB2-BD59-A6C34878D82A}">
                    <a16:rowId xmlns:a16="http://schemas.microsoft.com/office/drawing/2014/main" val="2830587227"/>
                  </a:ext>
                </a:extLst>
              </a:tr>
              <a:tr h="235585">
                <a:tc>
                  <a:txBody>
                    <a:bodyPr/>
                    <a:lstStyle/>
                    <a:p>
                      <a:pPr algn="ctr" fontAlgn="b"/>
                      <a:r>
                        <a:rPr lang="en-GB" sz="1400" u="none" strike="noStrike">
                          <a:effectLst/>
                        </a:rPr>
                        <a:t>Sudan</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b="1" u="none" strike="noStrike" dirty="0">
                          <a:effectLst/>
                        </a:rPr>
                        <a:t>No</a:t>
                      </a:r>
                      <a:endParaRPr lang="en-GB" sz="1400" b="1"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Septic tank</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Low income</a:t>
                      </a:r>
                      <a:endParaRPr lang="en-GB" sz="1400" b="0" i="0" u="none" strike="noStrike" dirty="0">
                        <a:effectLst/>
                        <a:latin typeface="Arial" panose="020B0604020202020204" pitchFamily="34" charset="0"/>
                      </a:endParaRPr>
                    </a:p>
                  </a:txBody>
                  <a:tcPr marL="9325" marR="9325" marT="9325" marB="0" anchor="b"/>
                </a:tc>
                <a:extLst>
                  <a:ext uri="{0D108BD9-81ED-4DB2-BD59-A6C34878D82A}">
                    <a16:rowId xmlns:a16="http://schemas.microsoft.com/office/drawing/2014/main" val="3920455342"/>
                  </a:ext>
                </a:extLst>
              </a:tr>
              <a:tr h="235585">
                <a:tc>
                  <a:txBody>
                    <a:bodyPr/>
                    <a:lstStyle/>
                    <a:p>
                      <a:pPr algn="ctr" fontAlgn="b"/>
                      <a:r>
                        <a:rPr lang="en-GB" sz="1400" u="none" strike="noStrike">
                          <a:effectLst/>
                        </a:rPr>
                        <a:t>Syrian Arab Republic</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b="1" u="none" strike="noStrike" dirty="0">
                          <a:effectLst/>
                        </a:rPr>
                        <a:t>No</a:t>
                      </a:r>
                      <a:endParaRPr lang="en-GB" sz="1400" b="1"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Low income</a:t>
                      </a:r>
                      <a:endParaRPr lang="en-GB" sz="1400" b="0" i="0" u="none" strike="noStrike" dirty="0">
                        <a:effectLst/>
                        <a:latin typeface="Arial" panose="020B0604020202020204" pitchFamily="34" charset="0"/>
                      </a:endParaRPr>
                    </a:p>
                  </a:txBody>
                  <a:tcPr marL="9325" marR="9325" marT="9325" marB="0" anchor="b"/>
                </a:tc>
                <a:extLst>
                  <a:ext uri="{0D108BD9-81ED-4DB2-BD59-A6C34878D82A}">
                    <a16:rowId xmlns:a16="http://schemas.microsoft.com/office/drawing/2014/main" val="3079836887"/>
                  </a:ext>
                </a:extLst>
              </a:tr>
              <a:tr h="235585">
                <a:tc>
                  <a:txBody>
                    <a:bodyPr/>
                    <a:lstStyle/>
                    <a:p>
                      <a:pPr algn="ctr" fontAlgn="b"/>
                      <a:r>
                        <a:rPr lang="en-GB" sz="1400" u="none" strike="noStrike">
                          <a:effectLst/>
                        </a:rPr>
                        <a:t>Yemen</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b="1" u="none" strike="noStrike" dirty="0">
                          <a:effectLst/>
                        </a:rPr>
                        <a:t>No</a:t>
                      </a:r>
                      <a:endParaRPr lang="en-GB" sz="1400" b="1" i="0" u="none" strike="noStrike" dirty="0">
                        <a:effectLst/>
                        <a:latin typeface="Arial" panose="020B0604020202020204" pitchFamily="34" charset="0"/>
                      </a:endParaRPr>
                    </a:p>
                  </a:txBody>
                  <a:tcPr marL="9325" marR="9325" marT="9325" marB="0" anchor="b"/>
                </a:tc>
                <a:tc>
                  <a:txBody>
                    <a:bodyPr/>
                    <a:lstStyle/>
                    <a:p>
                      <a:pPr algn="ctr" fontAlgn="b"/>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28</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Sewer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EMR</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a:effectLst/>
                        </a:rPr>
                        <a:t>Middle East and North Africa</a:t>
                      </a:r>
                      <a:endParaRPr lang="en-GB" sz="1400" b="0" i="0" u="none" strike="noStrike">
                        <a:effectLst/>
                        <a:latin typeface="Arial" panose="020B0604020202020204" pitchFamily="34" charset="0"/>
                      </a:endParaRPr>
                    </a:p>
                  </a:txBody>
                  <a:tcPr marL="9325" marR="9325" marT="9325" marB="0" anchor="b"/>
                </a:tc>
                <a:tc>
                  <a:txBody>
                    <a:bodyPr/>
                    <a:lstStyle/>
                    <a:p>
                      <a:pPr algn="ctr" fontAlgn="b"/>
                      <a:r>
                        <a:rPr lang="en-GB" sz="1400" u="none" strike="noStrike" dirty="0">
                          <a:effectLst/>
                        </a:rPr>
                        <a:t>Low income</a:t>
                      </a:r>
                      <a:endParaRPr lang="en-GB" sz="1400" b="0" i="0" u="none" strike="noStrike" dirty="0">
                        <a:effectLst/>
                        <a:latin typeface="Arial" panose="020B0604020202020204" pitchFamily="34" charset="0"/>
                      </a:endParaRPr>
                    </a:p>
                  </a:txBody>
                  <a:tcPr marL="9325" marR="9325" marT="9325" marB="0" anchor="b"/>
                </a:tc>
                <a:extLst>
                  <a:ext uri="{0D108BD9-81ED-4DB2-BD59-A6C34878D82A}">
                    <a16:rowId xmlns:a16="http://schemas.microsoft.com/office/drawing/2014/main" val="2825339859"/>
                  </a:ext>
                </a:extLst>
              </a:tr>
            </a:tbl>
          </a:graphicData>
        </a:graphic>
      </p:graphicFrame>
      <p:pic>
        <p:nvPicPr>
          <p:cNvPr id="6" name="Audio 5">
            <a:extLst>
              <a:ext uri="{FF2B5EF4-FFF2-40B4-BE49-F238E27FC236}">
                <a16:creationId xmlns:a16="http://schemas.microsoft.com/office/drawing/2014/main" id="{C062352E-C650-1DEF-FE1A-83144DEBA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05080893"/>
      </p:ext>
    </p:extLst>
  </p:cSld>
  <p:clrMapOvr>
    <a:masterClrMapping/>
  </p:clrMapOvr>
  <mc:AlternateContent xmlns:mc="http://schemas.openxmlformats.org/markup-compatibility/2006">
    <mc:Choice xmlns:p14="http://schemas.microsoft.com/office/powerpoint/2010/main" Requires="p14">
      <p:transition spd="slow" p14:dur="2000" advTm="57237"/>
    </mc:Choice>
    <mc:Fallback>
      <p:transition spd="slow" advTm="57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B060-E789-49BE-A539-2347D990B34B}"/>
              </a:ext>
            </a:extLst>
          </p:cNvPr>
          <p:cNvSpPr>
            <a:spLocks noGrp="1"/>
          </p:cNvSpPr>
          <p:nvPr>
            <p:ph type="title"/>
          </p:nvPr>
        </p:nvSpPr>
        <p:spPr/>
        <p:txBody>
          <a:bodyPr/>
          <a:lstStyle/>
          <a:p>
            <a:r>
              <a:rPr lang="en-GB" dirty="0"/>
              <a:t>Additional resources</a:t>
            </a:r>
          </a:p>
        </p:txBody>
      </p:sp>
      <p:sp>
        <p:nvSpPr>
          <p:cNvPr id="3" name="Content Placeholder 2">
            <a:extLst>
              <a:ext uri="{FF2B5EF4-FFF2-40B4-BE49-F238E27FC236}">
                <a16:creationId xmlns:a16="http://schemas.microsoft.com/office/drawing/2014/main" id="{9EB42750-D907-475F-9572-FB7535EA26B1}"/>
              </a:ext>
            </a:extLst>
          </p:cNvPr>
          <p:cNvSpPr>
            <a:spLocks noGrp="1"/>
          </p:cNvSpPr>
          <p:nvPr>
            <p:ph idx="1"/>
          </p:nvPr>
        </p:nvSpPr>
        <p:spPr>
          <a:xfrm>
            <a:off x="609600" y="1540548"/>
            <a:ext cx="6022694" cy="3745735"/>
          </a:xfrm>
        </p:spPr>
        <p:txBody>
          <a:bodyPr/>
          <a:lstStyle/>
          <a:p>
            <a:pPr lvl="1"/>
            <a:r>
              <a:rPr lang="en-GB" sz="3400" dirty="0"/>
              <a:t>UNSD/UNEP Environmental questionnaire</a:t>
            </a:r>
          </a:p>
          <a:p>
            <a:pPr lvl="2"/>
            <a:r>
              <a:rPr lang="en-GB" sz="2000" u="sng" dirty="0">
                <a:hlinkClick r:id="rId5"/>
              </a:rPr>
              <a:t>https://unstats.un.org/unsd/envstats/questionnaire</a:t>
            </a:r>
            <a:r>
              <a:rPr lang="en-GB" sz="2000" dirty="0"/>
              <a:t> </a:t>
            </a:r>
          </a:p>
          <a:p>
            <a:pPr lvl="1"/>
            <a:r>
              <a:rPr lang="en-GB" sz="3300" dirty="0"/>
              <a:t>Methodological note on domestic wastewater for Indicator 6.3.1</a:t>
            </a:r>
          </a:p>
          <a:p>
            <a:pPr lvl="2"/>
            <a:r>
              <a:rPr lang="en-GB" sz="2000" dirty="0">
                <a:hlinkClick r:id="rId6"/>
              </a:rPr>
              <a:t>https://www.unwater.org/publications/domestic-wastewater-treatment-methodology-2024</a:t>
            </a:r>
            <a:endParaRPr lang="en-GB" sz="2000" dirty="0"/>
          </a:p>
          <a:p>
            <a:pPr marL="914400" lvl="2" indent="0">
              <a:buNone/>
            </a:pPr>
            <a:endParaRPr lang="en-GB" sz="2900" dirty="0"/>
          </a:p>
        </p:txBody>
      </p:sp>
      <p:sp>
        <p:nvSpPr>
          <p:cNvPr id="4" name="Slide Number Placeholder 3">
            <a:extLst>
              <a:ext uri="{FF2B5EF4-FFF2-40B4-BE49-F238E27FC236}">
                <a16:creationId xmlns:a16="http://schemas.microsoft.com/office/drawing/2014/main" id="{F9960F6C-9DF9-4F2C-9AB0-FB226D6472BA}"/>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27</a:t>
            </a:fld>
            <a:endParaRPr lang="en-GB">
              <a:solidFill>
                <a:prstClr val="white"/>
              </a:solidFill>
            </a:endParaRPr>
          </a:p>
        </p:txBody>
      </p:sp>
      <p:pic>
        <p:nvPicPr>
          <p:cNvPr id="5" name="Picture 2" descr="http://www.maga.lk/wp-content/uploads/2015/04/DJI_0112.jpg">
            <a:extLst>
              <a:ext uri="{FF2B5EF4-FFF2-40B4-BE49-F238E27FC236}">
                <a16:creationId xmlns:a16="http://schemas.microsoft.com/office/drawing/2014/main" id="{7C2E9B10-040C-7CA9-4B41-E458C5117E6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831637" y="2200305"/>
            <a:ext cx="4883929" cy="274721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extLst>
              <a:ext uri="{FF2B5EF4-FFF2-40B4-BE49-F238E27FC236}">
                <a16:creationId xmlns:a16="http://schemas.microsoft.com/office/drawing/2014/main" id="{C3DD053F-875F-C5E7-203A-519FE9B9A1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40721070"/>
      </p:ext>
    </p:extLst>
  </p:cSld>
  <p:clrMapOvr>
    <a:masterClrMapping/>
  </p:clrMapOvr>
  <mc:AlternateContent xmlns:mc="http://schemas.openxmlformats.org/markup-compatibility/2006">
    <mc:Choice xmlns:p14="http://schemas.microsoft.com/office/powerpoint/2010/main" Requires="p14">
      <p:transition spd="slow" p14:dur="2000" advTm="16141"/>
    </mc:Choice>
    <mc:Fallback>
      <p:transition spd="slow" advTm="1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261F-83BA-5F30-8632-352B00BCB410}"/>
              </a:ext>
            </a:extLst>
          </p:cNvPr>
          <p:cNvSpPr>
            <a:spLocks noGrp="1"/>
          </p:cNvSpPr>
          <p:nvPr>
            <p:ph type="title"/>
          </p:nvPr>
        </p:nvSpPr>
        <p:spPr/>
        <p:txBody>
          <a:bodyPr/>
          <a:lstStyle/>
          <a:p>
            <a:r>
              <a:rPr lang="en-US" dirty="0"/>
              <a:t>Indicator 6.3.1: Domestic wastewater</a:t>
            </a:r>
          </a:p>
        </p:txBody>
      </p:sp>
      <p:sp>
        <p:nvSpPr>
          <p:cNvPr id="4" name="Slide Number Placeholder 3">
            <a:extLst>
              <a:ext uri="{FF2B5EF4-FFF2-40B4-BE49-F238E27FC236}">
                <a16:creationId xmlns:a16="http://schemas.microsoft.com/office/drawing/2014/main" id="{AB7FE5DA-69CB-D89D-D28D-A2F127E05C37}"/>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3</a:t>
            </a:fld>
            <a:endParaRPr lang="en-GB">
              <a:solidFill>
                <a:prstClr val="white"/>
              </a:solidFill>
            </a:endParaRPr>
          </a:p>
        </p:txBody>
      </p:sp>
      <p:sp>
        <p:nvSpPr>
          <p:cNvPr id="7" name="Content Placeholder 2">
            <a:extLst>
              <a:ext uri="{FF2B5EF4-FFF2-40B4-BE49-F238E27FC236}">
                <a16:creationId xmlns:a16="http://schemas.microsoft.com/office/drawing/2014/main" id="{8BA79C2A-ADC5-17C8-F8DB-F971FA21AE52}"/>
              </a:ext>
            </a:extLst>
          </p:cNvPr>
          <p:cNvSpPr>
            <a:spLocks noGrp="1"/>
          </p:cNvSpPr>
          <p:nvPr>
            <p:ph idx="1"/>
          </p:nvPr>
        </p:nvSpPr>
        <p:spPr>
          <a:xfrm>
            <a:off x="609600" y="1529728"/>
            <a:ext cx="2464106" cy="3445044"/>
          </a:xfrm>
        </p:spPr>
        <p:txBody>
          <a:bodyPr/>
          <a:lstStyle/>
          <a:p>
            <a:r>
              <a:rPr lang="en-US" sz="2800" dirty="0"/>
              <a:t>Different methodology and approach than for total and industrial wastewater</a:t>
            </a:r>
          </a:p>
        </p:txBody>
      </p:sp>
      <p:pic>
        <p:nvPicPr>
          <p:cNvPr id="3" name="Picture 2">
            <a:extLst>
              <a:ext uri="{FF2B5EF4-FFF2-40B4-BE49-F238E27FC236}">
                <a16:creationId xmlns:a16="http://schemas.microsoft.com/office/drawing/2014/main" id="{CAFB7578-64FA-A3DF-3D99-C703BF8302B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825416" y="1529728"/>
            <a:ext cx="8270891" cy="5377732"/>
          </a:xfrm>
          <a:prstGeom prst="rect">
            <a:avLst/>
          </a:prstGeom>
        </p:spPr>
      </p:pic>
      <p:pic>
        <p:nvPicPr>
          <p:cNvPr id="14" name="Audio 13">
            <a:extLst>
              <a:ext uri="{FF2B5EF4-FFF2-40B4-BE49-F238E27FC236}">
                <a16:creationId xmlns:a16="http://schemas.microsoft.com/office/drawing/2014/main" id="{7B2CCF65-8908-C247-C692-2E812C19F0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84381684"/>
      </p:ext>
    </p:extLst>
  </p:cSld>
  <p:clrMapOvr>
    <a:masterClrMapping/>
  </p:clrMapOvr>
  <mc:AlternateContent xmlns:mc="http://schemas.openxmlformats.org/markup-compatibility/2006">
    <mc:Choice xmlns:p14="http://schemas.microsoft.com/office/powerpoint/2010/main" Requires="p14">
      <p:transition spd="slow" p14:dur="2000" advTm="50803"/>
    </mc:Choice>
    <mc:Fallback>
      <p:transition spd="slow" advTm="5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7EBDA4-524C-2F83-CBA7-636E1A4D9EFF}"/>
              </a:ext>
            </a:extLst>
          </p:cNvPr>
          <p:cNvPicPr>
            <a:picLocks noChangeAspect="1"/>
          </p:cNvPicPr>
          <p:nvPr/>
        </p:nvPicPr>
        <p:blipFill>
          <a:blip r:embed="rId5"/>
          <a:stretch>
            <a:fillRect/>
          </a:stretch>
        </p:blipFill>
        <p:spPr>
          <a:xfrm>
            <a:off x="4239684" y="354905"/>
            <a:ext cx="7772400" cy="6148189"/>
          </a:xfrm>
          <a:prstGeom prst="rect">
            <a:avLst/>
          </a:prstGeom>
        </p:spPr>
      </p:pic>
      <p:sp>
        <p:nvSpPr>
          <p:cNvPr id="2" name="Title 1">
            <a:extLst>
              <a:ext uri="{FF2B5EF4-FFF2-40B4-BE49-F238E27FC236}">
                <a16:creationId xmlns:a16="http://schemas.microsoft.com/office/drawing/2014/main" id="{8310E609-0A73-451C-9D65-C81E3B6B678E}"/>
              </a:ext>
            </a:extLst>
          </p:cNvPr>
          <p:cNvSpPr>
            <a:spLocks noGrp="1"/>
          </p:cNvSpPr>
          <p:nvPr>
            <p:ph type="title"/>
          </p:nvPr>
        </p:nvSpPr>
        <p:spPr>
          <a:xfrm>
            <a:off x="268078" y="533926"/>
            <a:ext cx="3888219" cy="2595248"/>
          </a:xfrm>
        </p:spPr>
        <p:txBody>
          <a:bodyPr/>
          <a:lstStyle/>
          <a:p>
            <a:r>
              <a:rPr lang="en-US" sz="3000" dirty="0"/>
              <a:t>UNSD / UNEP Environmental Questionnaire</a:t>
            </a:r>
            <a:br>
              <a:rPr lang="en-US" sz="3000" dirty="0"/>
            </a:br>
            <a:br>
              <a:rPr lang="en-US" sz="3000" dirty="0"/>
            </a:br>
            <a:r>
              <a:rPr lang="en-US" sz="3000" dirty="0"/>
              <a:t>Table W4 – Volumetric wastewater data</a:t>
            </a:r>
            <a:endParaRPr lang="en-GB" sz="3000" dirty="0"/>
          </a:p>
        </p:txBody>
      </p:sp>
      <p:sp>
        <p:nvSpPr>
          <p:cNvPr id="4" name="Slide Number Placeholder 3">
            <a:extLst>
              <a:ext uri="{FF2B5EF4-FFF2-40B4-BE49-F238E27FC236}">
                <a16:creationId xmlns:a16="http://schemas.microsoft.com/office/drawing/2014/main" id="{4125EF8E-3C40-4CE7-9ACE-536A381095AB}"/>
              </a:ext>
            </a:extLst>
          </p:cNvPr>
          <p:cNvSpPr>
            <a:spLocks noGrp="1"/>
          </p:cNvSpPr>
          <p:nvPr>
            <p:ph type="sldNum" sz="quarter" idx="12"/>
          </p:nvPr>
        </p:nvSpPr>
        <p:spPr/>
        <p:txBody>
          <a:bodyPr/>
          <a:lstStyle/>
          <a:p>
            <a:pPr>
              <a:defRPr/>
            </a:pPr>
            <a:fld id="{89814231-C564-459E-A527-55508A559AB2}" type="slidenum">
              <a:rPr lang="en-US">
                <a:solidFill>
                  <a:prstClr val="white"/>
                </a:solidFill>
                <a:latin typeface="Calibri"/>
              </a:rPr>
              <a:pPr>
                <a:defRPr/>
              </a:pPr>
              <a:t>4</a:t>
            </a:fld>
            <a:endParaRPr lang="en-US">
              <a:solidFill>
                <a:prstClr val="white"/>
              </a:solidFill>
              <a:latin typeface="Calibri"/>
            </a:endParaRPr>
          </a:p>
        </p:txBody>
      </p:sp>
      <p:sp>
        <p:nvSpPr>
          <p:cNvPr id="10" name="Rectangle 9">
            <a:extLst>
              <a:ext uri="{FF2B5EF4-FFF2-40B4-BE49-F238E27FC236}">
                <a16:creationId xmlns:a16="http://schemas.microsoft.com/office/drawing/2014/main" id="{B3092CB2-950D-479B-B554-F7F30872F6C1}"/>
              </a:ext>
            </a:extLst>
          </p:cNvPr>
          <p:cNvSpPr/>
          <p:nvPr/>
        </p:nvSpPr>
        <p:spPr>
          <a:xfrm>
            <a:off x="1884583" y="3947963"/>
            <a:ext cx="10127501" cy="2316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a:solidFill>
                  <a:prstClr val="black"/>
                </a:solidFill>
                <a:latin typeface="Calibri"/>
              </a:rPr>
              <a:t>Generated by households</a:t>
            </a:r>
            <a:endParaRPr lang="en-GB" sz="1600" dirty="0">
              <a:solidFill>
                <a:prstClr val="black"/>
              </a:solidFill>
              <a:latin typeface="Calibri"/>
            </a:endParaRPr>
          </a:p>
        </p:txBody>
      </p:sp>
      <p:sp>
        <p:nvSpPr>
          <p:cNvPr id="11" name="Rectangle 10">
            <a:extLst>
              <a:ext uri="{FF2B5EF4-FFF2-40B4-BE49-F238E27FC236}">
                <a16:creationId xmlns:a16="http://schemas.microsoft.com/office/drawing/2014/main" id="{8D2F21D2-5899-4BE5-9468-4062B368ACC6}"/>
              </a:ext>
            </a:extLst>
          </p:cNvPr>
          <p:cNvSpPr/>
          <p:nvPr/>
        </p:nvSpPr>
        <p:spPr>
          <a:xfrm>
            <a:off x="1884583" y="4179611"/>
            <a:ext cx="10127501" cy="2316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a:solidFill>
                  <a:prstClr val="black"/>
                </a:solidFill>
                <a:latin typeface="Calibri"/>
              </a:rPr>
              <a:t>Treated in urban WWTP</a:t>
            </a:r>
            <a:endParaRPr lang="en-GB" sz="1600">
              <a:solidFill>
                <a:prstClr val="black"/>
              </a:solidFill>
              <a:latin typeface="Calibri"/>
            </a:endParaRPr>
          </a:p>
        </p:txBody>
      </p:sp>
      <p:sp>
        <p:nvSpPr>
          <p:cNvPr id="12" name="Rectangle 11">
            <a:extLst>
              <a:ext uri="{FF2B5EF4-FFF2-40B4-BE49-F238E27FC236}">
                <a16:creationId xmlns:a16="http://schemas.microsoft.com/office/drawing/2014/main" id="{ED77347A-8A25-47AD-AE32-B5BC30E43868}"/>
              </a:ext>
            </a:extLst>
          </p:cNvPr>
          <p:cNvSpPr/>
          <p:nvPr/>
        </p:nvSpPr>
        <p:spPr>
          <a:xfrm>
            <a:off x="1884583" y="4411259"/>
            <a:ext cx="10127501" cy="5847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87488">
              <a:defRPr/>
            </a:pPr>
            <a:r>
              <a:rPr lang="en-US" sz="1400">
                <a:solidFill>
                  <a:prstClr val="black"/>
                </a:solidFill>
                <a:latin typeface="Calibri"/>
              </a:rPr>
              <a:t>Primary</a:t>
            </a:r>
          </a:p>
          <a:p>
            <a:pPr marL="1487488">
              <a:defRPr/>
            </a:pPr>
            <a:r>
              <a:rPr lang="en-US" sz="1400">
                <a:solidFill>
                  <a:prstClr val="black"/>
                </a:solidFill>
                <a:latin typeface="Calibri"/>
              </a:rPr>
              <a:t>Secondary</a:t>
            </a:r>
          </a:p>
          <a:p>
            <a:pPr marL="1487488">
              <a:defRPr/>
            </a:pPr>
            <a:r>
              <a:rPr lang="en-US" sz="1400">
                <a:solidFill>
                  <a:prstClr val="black"/>
                </a:solidFill>
                <a:latin typeface="Calibri"/>
              </a:rPr>
              <a:t>Tertiary</a:t>
            </a:r>
            <a:endParaRPr lang="en-GB" sz="1400">
              <a:solidFill>
                <a:prstClr val="black"/>
              </a:solidFill>
              <a:latin typeface="Calibri"/>
            </a:endParaRPr>
          </a:p>
        </p:txBody>
      </p:sp>
      <p:sp>
        <p:nvSpPr>
          <p:cNvPr id="13" name="Rectangle 12">
            <a:extLst>
              <a:ext uri="{FF2B5EF4-FFF2-40B4-BE49-F238E27FC236}">
                <a16:creationId xmlns:a16="http://schemas.microsoft.com/office/drawing/2014/main" id="{3DE44C97-8A00-4573-8F67-F992657508ED}"/>
              </a:ext>
            </a:extLst>
          </p:cNvPr>
          <p:cNvSpPr/>
          <p:nvPr/>
        </p:nvSpPr>
        <p:spPr>
          <a:xfrm>
            <a:off x="525137" y="5596734"/>
            <a:ext cx="3374099" cy="584775"/>
          </a:xfrm>
          <a:prstGeom prst="rect">
            <a:avLst/>
          </a:prstGeom>
        </p:spPr>
        <p:txBody>
          <a:bodyPr wrap="square">
            <a:spAutoFit/>
          </a:bodyPr>
          <a:lstStyle/>
          <a:p>
            <a:pPr>
              <a:defRPr/>
            </a:pPr>
            <a:r>
              <a:rPr lang="en-GB" sz="1600" dirty="0">
                <a:solidFill>
                  <a:prstClr val="black"/>
                </a:solidFill>
                <a:latin typeface="Calibri"/>
                <a:hlinkClick r:id="rId6"/>
              </a:rPr>
              <a:t>https://unstats.un.org/unsd/envstats/country_files</a:t>
            </a:r>
            <a:r>
              <a:rPr lang="en-GB" sz="1600" dirty="0">
                <a:solidFill>
                  <a:prstClr val="black"/>
                </a:solidFill>
                <a:latin typeface="Calibri"/>
              </a:rPr>
              <a:t> </a:t>
            </a:r>
          </a:p>
        </p:txBody>
      </p:sp>
      <p:pic>
        <p:nvPicPr>
          <p:cNvPr id="7" name="Audio 6">
            <a:extLst>
              <a:ext uri="{FF2B5EF4-FFF2-40B4-BE49-F238E27FC236}">
                <a16:creationId xmlns:a16="http://schemas.microsoft.com/office/drawing/2014/main" id="{0D8609AA-2EE9-F027-2EBB-ED6D3213B3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8311516"/>
      </p:ext>
    </p:extLst>
  </p:cSld>
  <p:clrMapOvr>
    <a:masterClrMapping/>
  </p:clrMapOvr>
  <mc:AlternateContent xmlns:mc="http://schemas.openxmlformats.org/markup-compatibility/2006">
    <mc:Choice xmlns:p14="http://schemas.microsoft.com/office/powerpoint/2010/main" Requires="p14">
      <p:transition spd="slow" p14:dur="2000" advTm="21076"/>
    </mc:Choice>
    <mc:Fallback>
      <p:transition spd="slow" advTm="21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DA3605-98FB-00C6-29BE-2327989C02E8}"/>
              </a:ext>
            </a:extLst>
          </p:cNvPr>
          <p:cNvPicPr>
            <a:picLocks noChangeAspect="1"/>
          </p:cNvPicPr>
          <p:nvPr/>
        </p:nvPicPr>
        <p:blipFill>
          <a:blip r:embed="rId5"/>
          <a:stretch>
            <a:fillRect/>
          </a:stretch>
        </p:blipFill>
        <p:spPr>
          <a:xfrm>
            <a:off x="2133112" y="2765236"/>
            <a:ext cx="9878972" cy="3580229"/>
          </a:xfrm>
          <a:prstGeom prst="rect">
            <a:avLst/>
          </a:prstGeom>
        </p:spPr>
      </p:pic>
      <p:sp>
        <p:nvSpPr>
          <p:cNvPr id="2" name="Title 1">
            <a:extLst>
              <a:ext uri="{FF2B5EF4-FFF2-40B4-BE49-F238E27FC236}">
                <a16:creationId xmlns:a16="http://schemas.microsoft.com/office/drawing/2014/main" id="{8310E609-0A73-451C-9D65-C81E3B6B678E}"/>
              </a:ext>
            </a:extLst>
          </p:cNvPr>
          <p:cNvSpPr>
            <a:spLocks noGrp="1"/>
          </p:cNvSpPr>
          <p:nvPr>
            <p:ph type="title"/>
          </p:nvPr>
        </p:nvSpPr>
        <p:spPr>
          <a:xfrm>
            <a:off x="-657524" y="-91534"/>
            <a:ext cx="9692667" cy="2595248"/>
          </a:xfrm>
        </p:spPr>
        <p:txBody>
          <a:bodyPr/>
          <a:lstStyle/>
          <a:p>
            <a:r>
              <a:rPr lang="en-US" sz="3000" dirty="0"/>
              <a:t>UNSD / UNEP Environmental Questionnaire</a:t>
            </a:r>
            <a:br>
              <a:rPr lang="en-US" sz="3000" dirty="0"/>
            </a:br>
            <a:br>
              <a:rPr lang="en-US" sz="3000" dirty="0"/>
            </a:br>
            <a:r>
              <a:rPr lang="en-US" sz="3000" dirty="0"/>
              <a:t>Table W5 – Population-based wastewater data</a:t>
            </a:r>
            <a:endParaRPr lang="en-GB" sz="3000" dirty="0"/>
          </a:p>
        </p:txBody>
      </p:sp>
      <p:sp>
        <p:nvSpPr>
          <p:cNvPr id="4" name="Slide Number Placeholder 3">
            <a:extLst>
              <a:ext uri="{FF2B5EF4-FFF2-40B4-BE49-F238E27FC236}">
                <a16:creationId xmlns:a16="http://schemas.microsoft.com/office/drawing/2014/main" id="{4125EF8E-3C40-4CE7-9ACE-536A381095AB}"/>
              </a:ext>
            </a:extLst>
          </p:cNvPr>
          <p:cNvSpPr>
            <a:spLocks noGrp="1"/>
          </p:cNvSpPr>
          <p:nvPr>
            <p:ph type="sldNum" sz="quarter" idx="12"/>
          </p:nvPr>
        </p:nvSpPr>
        <p:spPr/>
        <p:txBody>
          <a:bodyPr/>
          <a:lstStyle/>
          <a:p>
            <a:pPr>
              <a:defRPr/>
            </a:pPr>
            <a:fld id="{89814231-C564-459E-A527-55508A559AB2}" type="slidenum">
              <a:rPr lang="en-US">
                <a:solidFill>
                  <a:prstClr val="white"/>
                </a:solidFill>
                <a:latin typeface="Calibri"/>
              </a:rPr>
              <a:pPr>
                <a:defRPr/>
              </a:pPr>
              <a:t>5</a:t>
            </a:fld>
            <a:endParaRPr lang="en-US">
              <a:solidFill>
                <a:prstClr val="white"/>
              </a:solidFill>
              <a:latin typeface="Calibri"/>
            </a:endParaRPr>
          </a:p>
        </p:txBody>
      </p:sp>
      <p:sp>
        <p:nvSpPr>
          <p:cNvPr id="10" name="Rectangle 9">
            <a:extLst>
              <a:ext uri="{FF2B5EF4-FFF2-40B4-BE49-F238E27FC236}">
                <a16:creationId xmlns:a16="http://schemas.microsoft.com/office/drawing/2014/main" id="{B3092CB2-950D-479B-B554-F7F30872F6C1}"/>
              </a:ext>
            </a:extLst>
          </p:cNvPr>
          <p:cNvSpPr/>
          <p:nvPr/>
        </p:nvSpPr>
        <p:spPr>
          <a:xfrm>
            <a:off x="261257" y="4030649"/>
            <a:ext cx="11750828" cy="4542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a:solidFill>
                  <a:prstClr val="black"/>
                </a:solidFill>
                <a:latin typeface="Calibri"/>
              </a:rPr>
              <a:t>% connected to sewers</a:t>
            </a:r>
            <a:endParaRPr lang="en-GB" sz="1600" dirty="0">
              <a:solidFill>
                <a:prstClr val="black"/>
              </a:solidFill>
              <a:latin typeface="Calibri"/>
            </a:endParaRPr>
          </a:p>
        </p:txBody>
      </p:sp>
      <p:sp>
        <p:nvSpPr>
          <p:cNvPr id="11" name="Rectangle 10">
            <a:extLst>
              <a:ext uri="{FF2B5EF4-FFF2-40B4-BE49-F238E27FC236}">
                <a16:creationId xmlns:a16="http://schemas.microsoft.com/office/drawing/2014/main" id="{8D2F21D2-5899-4BE5-9468-4062B368ACC6}"/>
              </a:ext>
            </a:extLst>
          </p:cNvPr>
          <p:cNvSpPr/>
          <p:nvPr/>
        </p:nvSpPr>
        <p:spPr>
          <a:xfrm>
            <a:off x="261257" y="4482881"/>
            <a:ext cx="11750827" cy="47011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a:solidFill>
                  <a:prstClr val="black"/>
                </a:solidFill>
                <a:latin typeface="Calibri"/>
              </a:rPr>
              <a:t>% connected to sewers with treatment </a:t>
            </a:r>
          </a:p>
          <a:p>
            <a:pPr>
              <a:defRPr/>
            </a:pPr>
            <a:r>
              <a:rPr lang="en-US" sz="1600" dirty="0">
                <a:solidFill>
                  <a:prstClr val="black"/>
                </a:solidFill>
                <a:latin typeface="Calibri"/>
              </a:rPr>
              <a:t>plants</a:t>
            </a:r>
            <a:endParaRPr lang="en-GB" sz="1600" dirty="0">
              <a:solidFill>
                <a:prstClr val="black"/>
              </a:solidFill>
              <a:latin typeface="Calibri"/>
            </a:endParaRPr>
          </a:p>
        </p:txBody>
      </p:sp>
      <p:sp>
        <p:nvSpPr>
          <p:cNvPr id="13" name="Rectangle 12">
            <a:extLst>
              <a:ext uri="{FF2B5EF4-FFF2-40B4-BE49-F238E27FC236}">
                <a16:creationId xmlns:a16="http://schemas.microsoft.com/office/drawing/2014/main" id="{3DE44C97-8A00-4573-8F67-F992657508ED}"/>
              </a:ext>
            </a:extLst>
          </p:cNvPr>
          <p:cNvSpPr/>
          <p:nvPr/>
        </p:nvSpPr>
        <p:spPr>
          <a:xfrm>
            <a:off x="8321540" y="954680"/>
            <a:ext cx="3374099" cy="584775"/>
          </a:xfrm>
          <a:prstGeom prst="rect">
            <a:avLst/>
          </a:prstGeom>
        </p:spPr>
        <p:txBody>
          <a:bodyPr wrap="square">
            <a:spAutoFit/>
          </a:bodyPr>
          <a:lstStyle/>
          <a:p>
            <a:pPr>
              <a:defRPr/>
            </a:pPr>
            <a:r>
              <a:rPr lang="en-GB" sz="1600" dirty="0">
                <a:solidFill>
                  <a:prstClr val="black"/>
                </a:solidFill>
                <a:latin typeface="Calibri"/>
                <a:hlinkClick r:id="rId6"/>
              </a:rPr>
              <a:t>https://unstats.un.org/unsd/envstats/country_files</a:t>
            </a:r>
            <a:r>
              <a:rPr lang="en-GB" sz="1600" dirty="0">
                <a:solidFill>
                  <a:prstClr val="black"/>
                </a:solidFill>
                <a:latin typeface="Calibri"/>
              </a:rPr>
              <a:t> </a:t>
            </a:r>
          </a:p>
        </p:txBody>
      </p:sp>
      <p:sp>
        <p:nvSpPr>
          <p:cNvPr id="7" name="Rectangle 6">
            <a:extLst>
              <a:ext uri="{FF2B5EF4-FFF2-40B4-BE49-F238E27FC236}">
                <a16:creationId xmlns:a16="http://schemas.microsoft.com/office/drawing/2014/main" id="{D3E1D0A1-46C5-0BAF-4B5A-BFD2E2963FAD}"/>
              </a:ext>
            </a:extLst>
          </p:cNvPr>
          <p:cNvSpPr/>
          <p:nvPr/>
        </p:nvSpPr>
        <p:spPr>
          <a:xfrm>
            <a:off x="261257" y="4963887"/>
            <a:ext cx="11750827" cy="44631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a:solidFill>
                  <a:prstClr val="black"/>
                </a:solidFill>
                <a:latin typeface="Calibri"/>
              </a:rPr>
              <a:t>% connected to sewers with secondary </a:t>
            </a:r>
          </a:p>
          <a:p>
            <a:pPr>
              <a:defRPr/>
            </a:pPr>
            <a:r>
              <a:rPr lang="en-US" sz="1600" dirty="0">
                <a:solidFill>
                  <a:prstClr val="black"/>
                </a:solidFill>
                <a:latin typeface="Calibri"/>
              </a:rPr>
              <a:t>Or higher treatment</a:t>
            </a:r>
            <a:endParaRPr lang="en-GB" sz="1600" dirty="0">
              <a:solidFill>
                <a:prstClr val="black"/>
              </a:solidFill>
              <a:latin typeface="Calibri"/>
            </a:endParaRPr>
          </a:p>
        </p:txBody>
      </p:sp>
      <p:pic>
        <p:nvPicPr>
          <p:cNvPr id="8" name="Audio 7">
            <a:extLst>
              <a:ext uri="{FF2B5EF4-FFF2-40B4-BE49-F238E27FC236}">
                <a16:creationId xmlns:a16="http://schemas.microsoft.com/office/drawing/2014/main" id="{B970668C-B09F-3481-BF32-8699E9C899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3750692"/>
      </p:ext>
    </p:extLst>
  </p:cSld>
  <p:clrMapOvr>
    <a:masterClrMapping/>
  </p:clrMapOvr>
  <mc:AlternateContent xmlns:mc="http://schemas.openxmlformats.org/markup-compatibility/2006">
    <mc:Choice xmlns:p14="http://schemas.microsoft.com/office/powerpoint/2010/main" Requires="p14">
      <p:transition spd="slow" p14:dur="2000" advTm="20042"/>
    </mc:Choice>
    <mc:Fallback>
      <p:transition spd="slow" advTm="20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3ADE5-B2E2-BFDE-D5A8-A8DE68E7A082}"/>
              </a:ext>
            </a:extLst>
          </p:cNvPr>
          <p:cNvSpPr>
            <a:spLocks noGrp="1"/>
          </p:cNvSpPr>
          <p:nvPr>
            <p:ph type="title"/>
          </p:nvPr>
        </p:nvSpPr>
        <p:spPr/>
        <p:txBody>
          <a:bodyPr/>
          <a:lstStyle/>
          <a:p>
            <a:r>
              <a:rPr lang="en-GB" sz="4000" dirty="0"/>
              <a:t>Global progress reports on SDG 6.3.1</a:t>
            </a:r>
          </a:p>
        </p:txBody>
      </p:sp>
      <p:sp>
        <p:nvSpPr>
          <p:cNvPr id="3" name="Content Placeholder 2">
            <a:extLst>
              <a:ext uri="{FF2B5EF4-FFF2-40B4-BE49-F238E27FC236}">
                <a16:creationId xmlns:a16="http://schemas.microsoft.com/office/drawing/2014/main" id="{D2240FAA-7676-B6DB-85F4-47781064AA0A}"/>
              </a:ext>
            </a:extLst>
          </p:cNvPr>
          <p:cNvSpPr>
            <a:spLocks noGrp="1"/>
          </p:cNvSpPr>
          <p:nvPr>
            <p:ph idx="1"/>
          </p:nvPr>
        </p:nvSpPr>
        <p:spPr>
          <a:xfrm>
            <a:off x="609600" y="1972018"/>
            <a:ext cx="8024990" cy="3635567"/>
          </a:xfrm>
        </p:spPr>
        <p:txBody>
          <a:bodyPr/>
          <a:lstStyle/>
          <a:p>
            <a:pPr algn="just">
              <a:lnSpc>
                <a:spcPct val="100000"/>
              </a:lnSpc>
              <a:buClr>
                <a:schemeClr val="accent2"/>
              </a:buClr>
              <a:buFont typeface="Arial" panose="020B0604020202020204" pitchFamily="34" charset="0"/>
              <a:buChar char="•"/>
            </a:pPr>
            <a:r>
              <a:rPr lang="en-US" sz="3000" dirty="0">
                <a:solidFill>
                  <a:srgbClr val="000000"/>
                </a:solidFill>
              </a:rPr>
              <a:t>First report was published in 2018.</a:t>
            </a:r>
          </a:p>
          <a:p>
            <a:pPr algn="just">
              <a:lnSpc>
                <a:spcPct val="100000"/>
              </a:lnSpc>
              <a:buClr>
                <a:schemeClr val="accent2"/>
              </a:buClr>
              <a:buFont typeface="Arial" panose="020B0604020202020204" pitchFamily="34" charset="0"/>
              <a:buChar char="•"/>
            </a:pPr>
            <a:r>
              <a:rPr lang="en-US" sz="3000" dirty="0">
                <a:solidFill>
                  <a:srgbClr val="000000"/>
                </a:solidFill>
              </a:rPr>
              <a:t>Subsequent reports every 3 years</a:t>
            </a:r>
          </a:p>
          <a:p>
            <a:pPr algn="just">
              <a:buClr>
                <a:schemeClr val="accent2"/>
              </a:buClr>
              <a:buFont typeface="Arial" panose="020B0604020202020204" pitchFamily="34" charset="0"/>
              <a:buChar char="•"/>
            </a:pPr>
            <a:r>
              <a:rPr lang="en-GB" sz="3000" dirty="0">
                <a:hlinkClick r:id="rId5"/>
              </a:rPr>
              <a:t>https://www.unwater.org/publications/progress-wastewater-treatment-2024-update</a:t>
            </a:r>
            <a:endParaRPr lang="en-GB" sz="3000" dirty="0"/>
          </a:p>
          <a:p>
            <a:pPr algn="just">
              <a:buClr>
                <a:schemeClr val="accent2"/>
              </a:buClr>
              <a:buFont typeface="Arial" panose="020B0604020202020204" pitchFamily="34" charset="0"/>
              <a:buChar char="•"/>
            </a:pPr>
            <a:endParaRPr lang="en-US" sz="2600" dirty="0">
              <a:solidFill>
                <a:srgbClr val="000000"/>
              </a:solidFill>
            </a:endParaRPr>
          </a:p>
        </p:txBody>
      </p:sp>
      <p:sp>
        <p:nvSpPr>
          <p:cNvPr id="4" name="Slide Number Placeholder 3">
            <a:extLst>
              <a:ext uri="{FF2B5EF4-FFF2-40B4-BE49-F238E27FC236}">
                <a16:creationId xmlns:a16="http://schemas.microsoft.com/office/drawing/2014/main" id="{CA63E6EE-A3A4-3C42-5DAA-CFD017E02364}"/>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6</a:t>
            </a:fld>
            <a:endParaRPr lang="en-GB">
              <a:solidFill>
                <a:prstClr val="white"/>
              </a:solidFill>
            </a:endParaRPr>
          </a:p>
        </p:txBody>
      </p:sp>
      <p:pic>
        <p:nvPicPr>
          <p:cNvPr id="5" name="Picture 4" descr="A person standing next to a sign&#10;&#10;Description automatically generated with low confidence">
            <a:extLst>
              <a:ext uri="{FF2B5EF4-FFF2-40B4-BE49-F238E27FC236}">
                <a16:creationId xmlns:a16="http://schemas.microsoft.com/office/drawing/2014/main" id="{DDEEBF79-7F43-BBCE-A0D5-41BD97C6CF53}"/>
              </a:ext>
            </a:extLst>
          </p:cNvPr>
          <p:cNvPicPr>
            <a:picLocks noChangeAspect="1"/>
          </p:cNvPicPr>
          <p:nvPr/>
        </p:nvPicPr>
        <p:blipFill>
          <a:blip r:embed="rId6"/>
          <a:stretch>
            <a:fillRect/>
          </a:stretch>
        </p:blipFill>
        <p:spPr>
          <a:xfrm>
            <a:off x="9041169" y="2102058"/>
            <a:ext cx="1652536" cy="2118833"/>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7B348660-ECB8-6BF1-FE96-C5DE0744A653}"/>
              </a:ext>
            </a:extLst>
          </p:cNvPr>
          <p:cNvPicPr>
            <a:picLocks noChangeAspect="1"/>
          </p:cNvPicPr>
          <p:nvPr/>
        </p:nvPicPr>
        <p:blipFill>
          <a:blip r:embed="rId7"/>
          <a:stretch>
            <a:fillRect/>
          </a:stretch>
        </p:blipFill>
        <p:spPr>
          <a:xfrm>
            <a:off x="9326740" y="2564076"/>
            <a:ext cx="1656287" cy="2118833"/>
          </a:xfrm>
          <a:prstGeom prst="rect">
            <a:avLst/>
          </a:prstGeom>
        </p:spPr>
      </p:pic>
      <p:sp>
        <p:nvSpPr>
          <p:cNvPr id="8" name="TextBox 7">
            <a:extLst>
              <a:ext uri="{FF2B5EF4-FFF2-40B4-BE49-F238E27FC236}">
                <a16:creationId xmlns:a16="http://schemas.microsoft.com/office/drawing/2014/main" id="{DFEA5DCD-0DBC-B8D3-4CA7-95F3FDA87C28}"/>
              </a:ext>
            </a:extLst>
          </p:cNvPr>
          <p:cNvSpPr txBox="1"/>
          <p:nvPr/>
        </p:nvSpPr>
        <p:spPr>
          <a:xfrm>
            <a:off x="10878851" y="3058491"/>
            <a:ext cx="550949" cy="300082"/>
          </a:xfrm>
          <a:prstGeom prst="rect">
            <a:avLst/>
          </a:prstGeom>
          <a:noFill/>
        </p:spPr>
        <p:txBody>
          <a:bodyPr wrap="square" rtlCol="0">
            <a:spAutoFit/>
          </a:bodyPr>
          <a:lstStyle/>
          <a:p>
            <a:pPr algn="r" defTabSz="685800">
              <a:defRPr/>
            </a:pPr>
            <a:r>
              <a:rPr lang="en-US" sz="1350" dirty="0">
                <a:solidFill>
                  <a:prstClr val="black"/>
                </a:solidFill>
                <a:latin typeface="Calibri"/>
              </a:rPr>
              <a:t>2024</a:t>
            </a:r>
          </a:p>
        </p:txBody>
      </p:sp>
      <p:sp>
        <p:nvSpPr>
          <p:cNvPr id="9" name="TextBox 8">
            <a:extLst>
              <a:ext uri="{FF2B5EF4-FFF2-40B4-BE49-F238E27FC236}">
                <a16:creationId xmlns:a16="http://schemas.microsoft.com/office/drawing/2014/main" id="{221E70BA-03AD-65F2-8E94-1B10F44323E7}"/>
              </a:ext>
            </a:extLst>
          </p:cNvPr>
          <p:cNvSpPr txBox="1"/>
          <p:nvPr/>
        </p:nvSpPr>
        <p:spPr>
          <a:xfrm>
            <a:off x="10476349" y="2522828"/>
            <a:ext cx="550949" cy="300082"/>
          </a:xfrm>
          <a:prstGeom prst="rect">
            <a:avLst/>
          </a:prstGeom>
          <a:noFill/>
        </p:spPr>
        <p:txBody>
          <a:bodyPr wrap="square" rtlCol="0">
            <a:spAutoFit/>
          </a:bodyPr>
          <a:lstStyle/>
          <a:p>
            <a:pPr algn="r" defTabSz="685800">
              <a:defRPr/>
            </a:pPr>
            <a:r>
              <a:rPr lang="en-US" sz="1350" dirty="0">
                <a:solidFill>
                  <a:prstClr val="black"/>
                </a:solidFill>
                <a:latin typeface="Calibri"/>
              </a:rPr>
              <a:t>2021</a:t>
            </a:r>
          </a:p>
        </p:txBody>
      </p:sp>
      <p:sp>
        <p:nvSpPr>
          <p:cNvPr id="10" name="TextBox 9">
            <a:extLst>
              <a:ext uri="{FF2B5EF4-FFF2-40B4-BE49-F238E27FC236}">
                <a16:creationId xmlns:a16="http://schemas.microsoft.com/office/drawing/2014/main" id="{7CCA56D3-6561-820D-8DA7-083ED0429DD6}"/>
              </a:ext>
            </a:extLst>
          </p:cNvPr>
          <p:cNvSpPr txBox="1"/>
          <p:nvPr/>
        </p:nvSpPr>
        <p:spPr>
          <a:xfrm>
            <a:off x="10192973" y="2057401"/>
            <a:ext cx="550949" cy="300082"/>
          </a:xfrm>
          <a:prstGeom prst="rect">
            <a:avLst/>
          </a:prstGeom>
          <a:noFill/>
        </p:spPr>
        <p:txBody>
          <a:bodyPr wrap="square" rtlCol="0">
            <a:spAutoFit/>
          </a:bodyPr>
          <a:lstStyle/>
          <a:p>
            <a:pPr algn="r" defTabSz="685800">
              <a:defRPr/>
            </a:pPr>
            <a:r>
              <a:rPr lang="en-US" sz="1350" dirty="0">
                <a:solidFill>
                  <a:prstClr val="black"/>
                </a:solidFill>
                <a:latin typeface="Calibri"/>
              </a:rPr>
              <a:t>2018</a:t>
            </a:r>
          </a:p>
        </p:txBody>
      </p:sp>
      <p:pic>
        <p:nvPicPr>
          <p:cNvPr id="12" name="Picture 11">
            <a:extLst>
              <a:ext uri="{FF2B5EF4-FFF2-40B4-BE49-F238E27FC236}">
                <a16:creationId xmlns:a16="http://schemas.microsoft.com/office/drawing/2014/main" id="{535C6E51-EB71-16E8-8D13-5B665405C563}"/>
              </a:ext>
            </a:extLst>
          </p:cNvPr>
          <p:cNvPicPr>
            <a:picLocks noChangeAspect="1"/>
          </p:cNvPicPr>
          <p:nvPr/>
        </p:nvPicPr>
        <p:blipFill>
          <a:blip r:embed="rId8"/>
          <a:stretch>
            <a:fillRect/>
          </a:stretch>
        </p:blipFill>
        <p:spPr>
          <a:xfrm>
            <a:off x="9540333" y="3351808"/>
            <a:ext cx="1889467" cy="2450592"/>
          </a:xfrm>
          <a:prstGeom prst="rect">
            <a:avLst/>
          </a:prstGeom>
          <a:ln>
            <a:solidFill>
              <a:schemeClr val="tx1"/>
            </a:solidFill>
          </a:ln>
        </p:spPr>
      </p:pic>
      <p:pic>
        <p:nvPicPr>
          <p:cNvPr id="13" name="Audio 12">
            <a:extLst>
              <a:ext uri="{FF2B5EF4-FFF2-40B4-BE49-F238E27FC236}">
                <a16:creationId xmlns:a16="http://schemas.microsoft.com/office/drawing/2014/main" id="{9A2BA988-4BB3-97EC-039B-EF6BC6FFD2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42249677"/>
      </p:ext>
    </p:extLst>
  </p:cSld>
  <p:clrMapOvr>
    <a:masterClrMapping/>
  </p:clrMapOvr>
  <mc:AlternateContent xmlns:mc="http://schemas.openxmlformats.org/markup-compatibility/2006">
    <mc:Choice xmlns:p14="http://schemas.microsoft.com/office/powerpoint/2010/main" Requires="p14">
      <p:transition spd="slow" p14:dur="2000" advTm="21423"/>
    </mc:Choice>
    <mc:Fallback>
      <p:transition spd="slow" advTm="2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EC64-AA04-53BD-67C9-0D88CB6DB587}"/>
              </a:ext>
            </a:extLst>
          </p:cNvPr>
          <p:cNvSpPr>
            <a:spLocks noGrp="1"/>
          </p:cNvSpPr>
          <p:nvPr>
            <p:ph type="title"/>
          </p:nvPr>
        </p:nvSpPr>
        <p:spPr/>
        <p:txBody>
          <a:bodyPr/>
          <a:lstStyle/>
          <a:p>
            <a:r>
              <a:rPr lang="en-US" dirty="0"/>
              <a:t>Domestic wastewater (WHO)</a:t>
            </a:r>
          </a:p>
        </p:txBody>
      </p:sp>
      <p:sp>
        <p:nvSpPr>
          <p:cNvPr id="3" name="Content Placeholder 2">
            <a:extLst>
              <a:ext uri="{FF2B5EF4-FFF2-40B4-BE49-F238E27FC236}">
                <a16:creationId xmlns:a16="http://schemas.microsoft.com/office/drawing/2014/main" id="{53AD2FBB-C469-A178-2724-FF96A6CCF9F2}"/>
              </a:ext>
            </a:extLst>
          </p:cNvPr>
          <p:cNvSpPr>
            <a:spLocks noGrp="1"/>
          </p:cNvSpPr>
          <p:nvPr>
            <p:ph idx="1"/>
          </p:nvPr>
        </p:nvSpPr>
        <p:spPr/>
        <p:txBody>
          <a:bodyPr/>
          <a:lstStyle/>
          <a:p>
            <a:r>
              <a:rPr lang="en-US" dirty="0"/>
              <a:t>Domestic wastewater</a:t>
            </a:r>
          </a:p>
          <a:p>
            <a:pPr lvl="1"/>
            <a:r>
              <a:rPr lang="en-US" dirty="0"/>
              <a:t>Households</a:t>
            </a:r>
          </a:p>
          <a:p>
            <a:pPr lvl="1"/>
            <a:r>
              <a:rPr lang="en-US" dirty="0"/>
              <a:t>Services</a:t>
            </a:r>
          </a:p>
        </p:txBody>
      </p:sp>
      <p:sp>
        <p:nvSpPr>
          <p:cNvPr id="4" name="Slide Number Placeholder 3">
            <a:extLst>
              <a:ext uri="{FF2B5EF4-FFF2-40B4-BE49-F238E27FC236}">
                <a16:creationId xmlns:a16="http://schemas.microsoft.com/office/drawing/2014/main" id="{3E59F0B1-EAF1-98BC-FF74-46ADB6E2C661}"/>
              </a:ext>
            </a:extLst>
          </p:cNvPr>
          <p:cNvSpPr>
            <a:spLocks noGrp="1"/>
          </p:cNvSpPr>
          <p:nvPr>
            <p:ph type="sldNum" sz="quarter" idx="12"/>
          </p:nvPr>
        </p:nvSpPr>
        <p:spPr/>
        <p:txBody>
          <a:bodyPr/>
          <a:lstStyle/>
          <a:p>
            <a:fld id="{1C7E2F01-B23D-0647-B671-6EC8A6EA4ADC}" type="slidenum">
              <a:rPr lang="en-US" smtClean="0"/>
              <a:t>7</a:t>
            </a:fld>
            <a:endParaRPr lang="en-US"/>
          </a:p>
        </p:txBody>
      </p:sp>
      <p:pic>
        <p:nvPicPr>
          <p:cNvPr id="5" name="Picture 4">
            <a:extLst>
              <a:ext uri="{FF2B5EF4-FFF2-40B4-BE49-F238E27FC236}">
                <a16:creationId xmlns:a16="http://schemas.microsoft.com/office/drawing/2014/main" id="{3E98ED12-21D1-4A99-BF68-7B19CA44EDA1}"/>
              </a:ext>
            </a:extLst>
          </p:cNvPr>
          <p:cNvPicPr>
            <a:picLocks noChangeAspect="1"/>
          </p:cNvPicPr>
          <p:nvPr/>
        </p:nvPicPr>
        <p:blipFill>
          <a:blip r:embed="rId5"/>
          <a:stretch>
            <a:fillRect/>
          </a:stretch>
        </p:blipFill>
        <p:spPr>
          <a:xfrm>
            <a:off x="4926632" y="1600201"/>
            <a:ext cx="6953250" cy="4222143"/>
          </a:xfrm>
          <a:prstGeom prst="rect">
            <a:avLst/>
          </a:prstGeom>
        </p:spPr>
      </p:pic>
      <p:pic>
        <p:nvPicPr>
          <p:cNvPr id="12" name="Audio 11">
            <a:extLst>
              <a:ext uri="{FF2B5EF4-FFF2-40B4-BE49-F238E27FC236}">
                <a16:creationId xmlns:a16="http://schemas.microsoft.com/office/drawing/2014/main" id="{5A5C237C-86D2-F7AD-0EE0-3EDC01E7E2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66518547"/>
      </p:ext>
    </p:extLst>
  </p:cSld>
  <p:clrMapOvr>
    <a:masterClrMapping/>
  </p:clrMapOvr>
  <mc:AlternateContent xmlns:mc="http://schemas.openxmlformats.org/markup-compatibility/2006">
    <mc:Choice xmlns:p14="http://schemas.microsoft.com/office/powerpoint/2010/main" Requires="p14">
      <p:transition spd="slow" p14:dur="2000" advTm="29414"/>
    </mc:Choice>
    <mc:Fallback>
      <p:transition spd="slow" advTm="2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77E0-41CB-35ED-4750-089058360577}"/>
              </a:ext>
            </a:extLst>
          </p:cNvPr>
          <p:cNvSpPr>
            <a:spLocks noGrp="1"/>
          </p:cNvSpPr>
          <p:nvPr>
            <p:ph type="title"/>
          </p:nvPr>
        </p:nvSpPr>
        <p:spPr/>
        <p:txBody>
          <a:bodyPr/>
          <a:lstStyle/>
          <a:p>
            <a:r>
              <a:rPr lang="en-US" dirty="0"/>
              <a:t>Progress on household wastewater</a:t>
            </a:r>
          </a:p>
        </p:txBody>
      </p:sp>
      <p:sp>
        <p:nvSpPr>
          <p:cNvPr id="3" name="Content Placeholder 2">
            <a:extLst>
              <a:ext uri="{FF2B5EF4-FFF2-40B4-BE49-F238E27FC236}">
                <a16:creationId xmlns:a16="http://schemas.microsoft.com/office/drawing/2014/main" id="{2D652939-FEF6-2DDA-F320-F24139D8010B}"/>
              </a:ext>
            </a:extLst>
          </p:cNvPr>
          <p:cNvSpPr>
            <a:spLocks noGrp="1"/>
          </p:cNvSpPr>
          <p:nvPr>
            <p:ph idx="1"/>
          </p:nvPr>
        </p:nvSpPr>
        <p:spPr>
          <a:xfrm>
            <a:off x="361123" y="1537149"/>
            <a:ext cx="3159366" cy="4752295"/>
          </a:xfrm>
        </p:spPr>
        <p:txBody>
          <a:bodyPr>
            <a:normAutofit/>
          </a:bodyPr>
          <a:lstStyle/>
          <a:p>
            <a:r>
              <a:rPr lang="en-US" dirty="0"/>
              <a:t>Globally, 58% of household wastewater was safely treated in 2022</a:t>
            </a:r>
          </a:p>
          <a:p>
            <a:r>
              <a:rPr lang="en-US" dirty="0"/>
              <a:t>64% in Northern Africa and Western Asia SDG region</a:t>
            </a:r>
          </a:p>
        </p:txBody>
      </p:sp>
      <p:sp>
        <p:nvSpPr>
          <p:cNvPr id="4" name="Slide Number Placeholder 3">
            <a:extLst>
              <a:ext uri="{FF2B5EF4-FFF2-40B4-BE49-F238E27FC236}">
                <a16:creationId xmlns:a16="http://schemas.microsoft.com/office/drawing/2014/main" id="{FEE43B2D-D218-0095-614A-E3C50A9F6DB8}"/>
              </a:ext>
            </a:extLst>
          </p:cNvPr>
          <p:cNvSpPr>
            <a:spLocks noGrp="1"/>
          </p:cNvSpPr>
          <p:nvPr>
            <p:ph type="sldNum" sz="quarter" idx="12"/>
          </p:nvPr>
        </p:nvSpPr>
        <p:spPr/>
        <p:txBody>
          <a:bodyPr/>
          <a:lstStyle/>
          <a:p>
            <a:fld id="{1C7E2F01-B23D-0647-B671-6EC8A6EA4ADC}" type="slidenum">
              <a:rPr lang="en-US" smtClean="0"/>
              <a:t>8</a:t>
            </a:fld>
            <a:endParaRPr lang="en-US"/>
          </a:p>
        </p:txBody>
      </p:sp>
      <p:pic>
        <p:nvPicPr>
          <p:cNvPr id="7" name="Picture 6">
            <a:extLst>
              <a:ext uri="{FF2B5EF4-FFF2-40B4-BE49-F238E27FC236}">
                <a16:creationId xmlns:a16="http://schemas.microsoft.com/office/drawing/2014/main" id="{F9CBD948-2210-2248-FC11-90BE75403F32}"/>
              </a:ext>
            </a:extLst>
          </p:cNvPr>
          <p:cNvPicPr>
            <a:picLocks noChangeAspect="1"/>
          </p:cNvPicPr>
          <p:nvPr/>
        </p:nvPicPr>
        <p:blipFill>
          <a:blip r:embed="rId5"/>
          <a:stretch>
            <a:fillRect/>
          </a:stretch>
        </p:blipFill>
        <p:spPr>
          <a:xfrm>
            <a:off x="3520488" y="1505851"/>
            <a:ext cx="6786390" cy="4421055"/>
          </a:xfrm>
          <a:prstGeom prst="rect">
            <a:avLst/>
          </a:prstGeom>
        </p:spPr>
      </p:pic>
      <p:sp>
        <p:nvSpPr>
          <p:cNvPr id="5" name="Rectangle 4">
            <a:extLst>
              <a:ext uri="{FF2B5EF4-FFF2-40B4-BE49-F238E27FC236}">
                <a16:creationId xmlns:a16="http://schemas.microsoft.com/office/drawing/2014/main" id="{78D655AD-979E-15C7-A364-417371F78B13}"/>
              </a:ext>
            </a:extLst>
          </p:cNvPr>
          <p:cNvSpPr/>
          <p:nvPr/>
        </p:nvSpPr>
        <p:spPr>
          <a:xfrm>
            <a:off x="3391786" y="3186629"/>
            <a:ext cx="4763386" cy="484742"/>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extLst>
              <a:ext uri="{FF2B5EF4-FFF2-40B4-BE49-F238E27FC236}">
                <a16:creationId xmlns:a16="http://schemas.microsoft.com/office/drawing/2014/main" id="{EE243E08-D287-C35C-5668-5D530D8FD7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8148668"/>
      </p:ext>
    </p:extLst>
  </p:cSld>
  <p:clrMapOvr>
    <a:masterClrMapping/>
  </p:clrMapOvr>
  <mc:AlternateContent xmlns:mc="http://schemas.openxmlformats.org/markup-compatibility/2006">
    <mc:Choice xmlns:p14="http://schemas.microsoft.com/office/powerpoint/2010/main" Requires="p14">
      <p:transition spd="slow" p14:dur="2000" advTm="24442"/>
    </mc:Choice>
    <mc:Fallback>
      <p:transition spd="slow" advTm="2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5DB180-5F9B-E70E-4DCB-BEC0A7A09B26}"/>
              </a:ext>
            </a:extLst>
          </p:cNvPr>
          <p:cNvPicPr>
            <a:picLocks noChangeAspect="1"/>
          </p:cNvPicPr>
          <p:nvPr/>
        </p:nvPicPr>
        <p:blipFill>
          <a:blip r:embed="rId5"/>
          <a:stretch>
            <a:fillRect/>
          </a:stretch>
        </p:blipFill>
        <p:spPr>
          <a:xfrm>
            <a:off x="1839952" y="2292041"/>
            <a:ext cx="8483554" cy="3677618"/>
          </a:xfrm>
          <a:prstGeom prst="rect">
            <a:avLst/>
          </a:prstGeom>
        </p:spPr>
      </p:pic>
      <p:sp>
        <p:nvSpPr>
          <p:cNvPr id="4" name="Slide Number Placeholder 3">
            <a:extLst>
              <a:ext uri="{FF2B5EF4-FFF2-40B4-BE49-F238E27FC236}">
                <a16:creationId xmlns:a16="http://schemas.microsoft.com/office/drawing/2014/main" id="{118685A1-29C0-2947-BC1A-9828BC408202}"/>
              </a:ext>
            </a:extLst>
          </p:cNvPr>
          <p:cNvSpPr>
            <a:spLocks noGrp="1"/>
          </p:cNvSpPr>
          <p:nvPr>
            <p:ph type="sldNum" sz="quarter" idx="12"/>
          </p:nvPr>
        </p:nvSpPr>
        <p:spPr/>
        <p:txBody>
          <a:bodyPr/>
          <a:lstStyle/>
          <a:p>
            <a:pPr>
              <a:defRPr/>
            </a:pPr>
            <a:fld id="{A73939FE-7BC6-42BD-B27E-1F76D60FE7C3}" type="slidenum">
              <a:rPr lang="en-GB" smtClean="0">
                <a:solidFill>
                  <a:prstClr val="white"/>
                </a:solidFill>
              </a:rPr>
              <a:pPr>
                <a:defRPr/>
              </a:pPr>
              <a:t>9</a:t>
            </a:fld>
            <a:endParaRPr lang="en-GB">
              <a:solidFill>
                <a:prstClr val="white"/>
              </a:solidFill>
            </a:endParaRPr>
          </a:p>
        </p:txBody>
      </p:sp>
      <p:sp>
        <p:nvSpPr>
          <p:cNvPr id="6" name="Title 1">
            <a:extLst>
              <a:ext uri="{FF2B5EF4-FFF2-40B4-BE49-F238E27FC236}">
                <a16:creationId xmlns:a16="http://schemas.microsoft.com/office/drawing/2014/main" id="{E0F02AFD-5266-4047-B277-4BD65EC55802}"/>
              </a:ext>
            </a:extLst>
          </p:cNvPr>
          <p:cNvSpPr>
            <a:spLocks noGrp="1"/>
          </p:cNvSpPr>
          <p:nvPr>
            <p:ph type="title"/>
          </p:nvPr>
        </p:nvSpPr>
        <p:spPr>
          <a:xfrm>
            <a:off x="2006600" y="314125"/>
            <a:ext cx="8178800" cy="857250"/>
          </a:xfrm>
        </p:spPr>
        <p:txBody>
          <a:bodyPr/>
          <a:lstStyle/>
          <a:p>
            <a:r>
              <a:rPr lang="en-GB" sz="3500" dirty="0"/>
              <a:t>Conceptual framework for estimating safely treated household wastewater</a:t>
            </a:r>
          </a:p>
        </p:txBody>
      </p:sp>
      <p:sp>
        <p:nvSpPr>
          <p:cNvPr id="3" name="Rectangle 2">
            <a:extLst>
              <a:ext uri="{FF2B5EF4-FFF2-40B4-BE49-F238E27FC236}">
                <a16:creationId xmlns:a16="http://schemas.microsoft.com/office/drawing/2014/main" id="{CA1C88B3-FB85-5559-A93E-235CDD6ACFF3}"/>
              </a:ext>
            </a:extLst>
          </p:cNvPr>
          <p:cNvSpPr/>
          <p:nvPr/>
        </p:nvSpPr>
        <p:spPr>
          <a:xfrm>
            <a:off x="1709059" y="1958734"/>
            <a:ext cx="2471057" cy="4076822"/>
          </a:xfrm>
          <a:prstGeom prst="rect">
            <a:avLst/>
          </a:prstGeom>
          <a:noFill/>
          <a:ln w="635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TextBox 4">
            <a:extLst>
              <a:ext uri="{FF2B5EF4-FFF2-40B4-BE49-F238E27FC236}">
                <a16:creationId xmlns:a16="http://schemas.microsoft.com/office/drawing/2014/main" id="{EB9F3248-3ACC-F4E1-B2D9-85FA5070905B}"/>
              </a:ext>
            </a:extLst>
          </p:cNvPr>
          <p:cNvSpPr txBox="1"/>
          <p:nvPr/>
        </p:nvSpPr>
        <p:spPr>
          <a:xfrm>
            <a:off x="2221471" y="2002496"/>
            <a:ext cx="1446230" cy="300082"/>
          </a:xfrm>
          <a:prstGeom prst="rect">
            <a:avLst/>
          </a:prstGeom>
          <a:noFill/>
        </p:spPr>
        <p:txBody>
          <a:bodyPr wrap="none" rtlCol="0">
            <a:spAutoFit/>
          </a:bodyPr>
          <a:lstStyle/>
          <a:p>
            <a:r>
              <a:rPr lang="en-GB" sz="1350" dirty="0"/>
              <a:t>ALL HOUSEHOLDS</a:t>
            </a:r>
          </a:p>
        </p:txBody>
      </p:sp>
      <p:pic>
        <p:nvPicPr>
          <p:cNvPr id="9" name="Audio 8">
            <a:extLst>
              <a:ext uri="{FF2B5EF4-FFF2-40B4-BE49-F238E27FC236}">
                <a16:creationId xmlns:a16="http://schemas.microsoft.com/office/drawing/2014/main" id="{6F3116DF-B010-807E-6E6A-AE1A8B8D3F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8328107"/>
      </p:ext>
    </p:extLst>
  </p:cSld>
  <p:clrMapOvr>
    <a:masterClrMapping/>
  </p:clrMapOvr>
  <mc:AlternateContent xmlns:mc="http://schemas.openxmlformats.org/markup-compatibility/2006">
    <mc:Choice xmlns:p14="http://schemas.microsoft.com/office/powerpoint/2010/main" Requires="p14">
      <p:transition spd="slow" p14:dur="2000" advTm="13460"/>
    </mc:Choice>
    <mc:Fallback>
      <p:transition spd="slow" advTm="1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2530</Words>
  <Application>Microsoft Macintosh PowerPoint</Application>
  <PresentationFormat>Widescreen</PresentationFormat>
  <Paragraphs>360</Paragraphs>
  <Slides>27</Slides>
  <Notes>27</Notes>
  <HiddenSlides>0</HiddenSlides>
  <MMClips>27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2_Office Theme</vt:lpstr>
      <vt:lpstr>Safely treated wastewater</vt:lpstr>
      <vt:lpstr>Custodian agencies for global monitoring</vt:lpstr>
      <vt:lpstr>Indicator 6.3.1: Domestic wastewater</vt:lpstr>
      <vt:lpstr>UNSD / UNEP Environmental Questionnaire  Table W4 – Volumetric wastewater data</vt:lpstr>
      <vt:lpstr>UNSD / UNEP Environmental Questionnaire  Table W5 – Population-based wastewater data</vt:lpstr>
      <vt:lpstr>Global progress reports on SDG 6.3.1</vt:lpstr>
      <vt:lpstr>Domestic wastewater (WHO)</vt:lpstr>
      <vt:lpstr>Progress on household wastewater</vt:lpstr>
      <vt:lpstr>Conceptual framework for estimating safely treated household wastewater</vt:lpstr>
      <vt:lpstr>Conceptual framework for estimating safely treated household wastewater</vt:lpstr>
      <vt:lpstr>Conceptual framework for estimating safely treated household wastewater</vt:lpstr>
      <vt:lpstr>Conceptual framework for estimating safely treated household wastewater</vt:lpstr>
      <vt:lpstr>Conceptual framework for estimating safely treated household wastewater</vt:lpstr>
      <vt:lpstr>Conceptual framework for estimating safely treated household wastewater</vt:lpstr>
      <vt:lpstr>Conceptual framework for estimating safely treated household wastewater</vt:lpstr>
      <vt:lpstr>Conceptual framework for estimating safely treated household wastewater</vt:lpstr>
      <vt:lpstr>Conceptual framework for estimating safely treated household wastewater</vt:lpstr>
      <vt:lpstr>Conceptual framework for estimating safely treated household wastewater</vt:lpstr>
      <vt:lpstr>Variables for which we are looking for country data…</vt:lpstr>
      <vt:lpstr>A few methodological remarks…</vt:lpstr>
      <vt:lpstr>Example: Saudi Arabia</vt:lpstr>
      <vt:lpstr>PowerPoint Presentation</vt:lpstr>
      <vt:lpstr>Worksheet: “Data inputs (all)”</vt:lpstr>
      <vt:lpstr>Worksheet: “Data inputs (reported)”</vt:lpstr>
      <vt:lpstr>Other tabs for wastewater generation (total), generation (by wastewater stream), delivery to treatment, and safely treated</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2022-08-08T15:26:06Z</cp:lastPrinted>
  <dcterms:created xsi:type="dcterms:W3CDTF">2021-09-27T12:48:28Z</dcterms:created>
  <dcterms:modified xsi:type="dcterms:W3CDTF">2025-01-16T03:49:39Z</dcterms:modified>
</cp:coreProperties>
</file>