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Lst>
  <p:notesMasterIdLst>
    <p:notesMasterId r:id="rId26"/>
  </p:notesMasterIdLst>
  <p:sldIdLst>
    <p:sldId id="2362" r:id="rId4"/>
    <p:sldId id="384" r:id="rId5"/>
    <p:sldId id="2352" r:id="rId6"/>
    <p:sldId id="2408" r:id="rId7"/>
    <p:sldId id="2407" r:id="rId8"/>
    <p:sldId id="2337" r:id="rId9"/>
    <p:sldId id="2338" r:id="rId10"/>
    <p:sldId id="2413" r:id="rId11"/>
    <p:sldId id="2342" r:id="rId12"/>
    <p:sldId id="2335" r:id="rId13"/>
    <p:sldId id="2411" r:id="rId14"/>
    <p:sldId id="2412" r:id="rId15"/>
    <p:sldId id="393" r:id="rId16"/>
    <p:sldId id="2410" r:id="rId17"/>
    <p:sldId id="2418" r:id="rId18"/>
    <p:sldId id="2409" r:id="rId19"/>
    <p:sldId id="2414" r:id="rId20"/>
    <p:sldId id="2415" r:id="rId21"/>
    <p:sldId id="2391" r:id="rId22"/>
    <p:sldId id="2416" r:id="rId23"/>
    <p:sldId id="400" r:id="rId24"/>
    <p:sldId id="241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A37"/>
    <a:srgbClr val="1788CC"/>
    <a:srgbClr val="6DC4EF"/>
    <a:srgbClr val="8BC378"/>
    <a:srgbClr val="40C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74441" autoAdjust="0"/>
  </p:normalViewPr>
  <p:slideViewPr>
    <p:cSldViewPr snapToGrid="0">
      <p:cViewPr>
        <p:scale>
          <a:sx n="80" d="100"/>
          <a:sy n="80" d="100"/>
        </p:scale>
        <p:origin x="171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773A6-8627-450A-85F6-9427FDFE558C}" type="doc">
      <dgm:prSet loTypeId="urn:microsoft.com/office/officeart/2005/8/layout/lProcess2" loCatId="list" qsTypeId="urn:microsoft.com/office/officeart/2005/8/quickstyle/simple2" qsCatId="simple" csTypeId="urn:microsoft.com/office/officeart/2005/8/colors/accent3_2" csCatId="accent3" phldr="1"/>
      <dgm:spPr/>
    </dgm:pt>
    <dgm:pt modelId="{5AE67C56-9B0D-434A-BF2F-620C9C2B67D6}">
      <dgm:prSet phldrT="[Text]"/>
      <dgm:spPr>
        <a:solidFill>
          <a:srgbClr val="8BC378"/>
        </a:solidFill>
      </dgm:spPr>
      <dgm:t>
        <a:bodyPr/>
        <a:lstStyle/>
        <a:p>
          <a:r>
            <a:rPr lang="en-US" dirty="0"/>
            <a:t>Not shared</a:t>
          </a:r>
        </a:p>
      </dgm:t>
    </dgm:pt>
    <dgm:pt modelId="{4493080C-9CB2-436C-A27F-EA0AD79301F1}" type="parTrans" cxnId="{0CD6957C-3CE6-40D5-8F4D-3CCBA1F51D35}">
      <dgm:prSet/>
      <dgm:spPr/>
      <dgm:t>
        <a:bodyPr/>
        <a:lstStyle/>
        <a:p>
          <a:endParaRPr lang="en-US"/>
        </a:p>
      </dgm:t>
    </dgm:pt>
    <dgm:pt modelId="{1C16BA95-2350-4C16-9F66-C081ED982301}" type="sibTrans" cxnId="{0CD6957C-3CE6-40D5-8F4D-3CCBA1F51D35}">
      <dgm:prSet/>
      <dgm:spPr/>
      <dgm:t>
        <a:bodyPr/>
        <a:lstStyle/>
        <a:p>
          <a:endParaRPr lang="en-US"/>
        </a:p>
      </dgm:t>
    </dgm:pt>
    <dgm:pt modelId="{41247EB1-585F-4274-BAB4-DFD1BBB8FCAD}">
      <dgm:prSet phldrT="[Text]"/>
      <dgm:spPr>
        <a:solidFill>
          <a:srgbClr val="8BC378"/>
        </a:solidFill>
      </dgm:spPr>
      <dgm:t>
        <a:bodyPr/>
        <a:lstStyle/>
        <a:p>
          <a:r>
            <a:rPr lang="en-US" dirty="0"/>
            <a:t>Transported and treated offsite</a:t>
          </a:r>
        </a:p>
      </dgm:t>
    </dgm:pt>
    <dgm:pt modelId="{10D31741-B322-4263-BEF0-2ACF8BF24CE3}" type="parTrans" cxnId="{90213309-DCBD-4ACB-A7AE-232B1F7A2D50}">
      <dgm:prSet/>
      <dgm:spPr/>
      <dgm:t>
        <a:bodyPr/>
        <a:lstStyle/>
        <a:p>
          <a:endParaRPr lang="en-US"/>
        </a:p>
      </dgm:t>
    </dgm:pt>
    <dgm:pt modelId="{26652B14-7915-41C7-BD73-6FCEA5A27633}" type="sibTrans" cxnId="{90213309-DCBD-4ACB-A7AE-232B1F7A2D50}">
      <dgm:prSet/>
      <dgm:spPr/>
      <dgm:t>
        <a:bodyPr/>
        <a:lstStyle/>
        <a:p>
          <a:endParaRPr lang="en-US"/>
        </a:p>
      </dgm:t>
    </dgm:pt>
    <dgm:pt modelId="{EEBAC2EA-F48C-4425-A7FC-19E0D2F897A4}">
      <dgm:prSet phldrT="[Text]"/>
      <dgm:spPr>
        <a:solidFill>
          <a:srgbClr val="358A37"/>
        </a:solidFill>
      </dgm:spPr>
      <dgm:t>
        <a:bodyPr/>
        <a:lstStyle/>
        <a:p>
          <a:r>
            <a:rPr lang="en-US" dirty="0"/>
            <a:t>Concerns about health, privacy, safety, access at all times</a:t>
          </a:r>
        </a:p>
      </dgm:t>
    </dgm:pt>
    <dgm:pt modelId="{49990D89-1887-419B-9AFC-5A748A8A7E45}" type="parTrans" cxnId="{0DA9EEDE-BE7F-49D6-B629-D1C9E3E89A45}">
      <dgm:prSet/>
      <dgm:spPr/>
      <dgm:t>
        <a:bodyPr/>
        <a:lstStyle/>
        <a:p>
          <a:endParaRPr lang="en-US"/>
        </a:p>
      </dgm:t>
    </dgm:pt>
    <dgm:pt modelId="{FA234B65-7421-4122-9BAA-A3AB2C8CEE31}" type="sibTrans" cxnId="{0DA9EEDE-BE7F-49D6-B629-D1C9E3E89A45}">
      <dgm:prSet/>
      <dgm:spPr/>
      <dgm:t>
        <a:bodyPr/>
        <a:lstStyle/>
        <a:p>
          <a:endParaRPr lang="en-US"/>
        </a:p>
      </dgm:t>
    </dgm:pt>
    <dgm:pt modelId="{7845AF46-3CE9-4B15-9CB4-B698538AD0F9}">
      <dgm:prSet phldrT="[Text]"/>
      <dgm:spPr>
        <a:solidFill>
          <a:srgbClr val="358A37"/>
        </a:solidFill>
      </dgm:spPr>
      <dgm:t>
        <a:bodyPr/>
        <a:lstStyle/>
        <a:p>
          <a:r>
            <a:rPr lang="en-US" dirty="0"/>
            <a:t>Onsite storage that is effectively contained, and</a:t>
          </a:r>
        </a:p>
      </dgm:t>
    </dgm:pt>
    <dgm:pt modelId="{EB4ED9EB-BA0E-4F95-95E8-D543B6854851}" type="parTrans" cxnId="{2A22855B-2EB2-434B-906C-61D2570BB0B3}">
      <dgm:prSet/>
      <dgm:spPr/>
      <dgm:t>
        <a:bodyPr/>
        <a:lstStyle/>
        <a:p>
          <a:endParaRPr lang="en-US"/>
        </a:p>
      </dgm:t>
    </dgm:pt>
    <dgm:pt modelId="{0ECA819C-C9CF-44E1-9C63-70AC7E2654F9}" type="sibTrans" cxnId="{2A22855B-2EB2-434B-906C-61D2570BB0B3}">
      <dgm:prSet/>
      <dgm:spPr/>
      <dgm:t>
        <a:bodyPr/>
        <a:lstStyle/>
        <a:p>
          <a:endParaRPr lang="en-US"/>
        </a:p>
      </dgm:t>
    </dgm:pt>
    <dgm:pt modelId="{AE369997-F18D-4532-BAC0-3D0FD93FE9FD}">
      <dgm:prSet/>
      <dgm:spPr>
        <a:solidFill>
          <a:srgbClr val="358A37"/>
        </a:solidFill>
      </dgm:spPr>
      <dgm:t>
        <a:bodyPr/>
        <a:lstStyle/>
        <a:p>
          <a:r>
            <a:rPr lang="en-US" dirty="0"/>
            <a:t>Emptied and delivered to treatment offsite</a:t>
          </a:r>
        </a:p>
      </dgm:t>
    </dgm:pt>
    <dgm:pt modelId="{D5BD455B-3BE4-4828-B0D7-6DCCD7465AC9}" type="parTrans" cxnId="{20208F92-3F23-4C9E-B946-6A002EA13570}">
      <dgm:prSet/>
      <dgm:spPr/>
      <dgm:t>
        <a:bodyPr/>
        <a:lstStyle/>
        <a:p>
          <a:endParaRPr lang="en-US"/>
        </a:p>
      </dgm:t>
    </dgm:pt>
    <dgm:pt modelId="{BDC3BA96-EA9D-44D3-A9C5-1C8EA4CBD7EB}" type="sibTrans" cxnId="{20208F92-3F23-4C9E-B946-6A002EA13570}">
      <dgm:prSet/>
      <dgm:spPr/>
      <dgm:t>
        <a:bodyPr/>
        <a:lstStyle/>
        <a:p>
          <a:endParaRPr lang="en-US"/>
        </a:p>
      </dgm:t>
    </dgm:pt>
    <dgm:pt modelId="{D031ABE8-CA14-4A19-A927-00B34A7CA879}">
      <dgm:prSet phldrT="[Text]"/>
      <dgm:spPr>
        <a:solidFill>
          <a:srgbClr val="358A37"/>
        </a:solidFill>
      </dgm:spPr>
      <dgm:t>
        <a:bodyPr/>
        <a:lstStyle/>
        <a:p>
          <a:r>
            <a:rPr lang="en-US" dirty="0"/>
            <a:t>Sewered systems with at least secondary treatment, or</a:t>
          </a:r>
        </a:p>
      </dgm:t>
    </dgm:pt>
    <dgm:pt modelId="{B7D951A5-7E61-4BA0-BC72-BE23354A19BE}" type="parTrans" cxnId="{9A7D1236-FBCD-4AEE-BB9B-A63A7B62966E}">
      <dgm:prSet/>
      <dgm:spPr/>
      <dgm:t>
        <a:bodyPr/>
        <a:lstStyle/>
        <a:p>
          <a:endParaRPr lang="en-US"/>
        </a:p>
      </dgm:t>
    </dgm:pt>
    <dgm:pt modelId="{62495CE9-8C17-4E60-8DCE-01CCDE405727}" type="sibTrans" cxnId="{9A7D1236-FBCD-4AEE-BB9B-A63A7B62966E}">
      <dgm:prSet/>
      <dgm:spPr/>
      <dgm:t>
        <a:bodyPr/>
        <a:lstStyle/>
        <a:p>
          <a:endParaRPr lang="en-US"/>
        </a:p>
      </dgm:t>
    </dgm:pt>
    <dgm:pt modelId="{5BE42D98-7786-4247-A674-97BDABCC77BD}">
      <dgm:prSet phldrT="[Text]"/>
      <dgm:spPr>
        <a:solidFill>
          <a:srgbClr val="358A37"/>
        </a:solidFill>
      </dgm:spPr>
      <dgm:t>
        <a:bodyPr/>
        <a:lstStyle/>
        <a:p>
          <a:r>
            <a:rPr lang="en-US" dirty="0"/>
            <a:t>Excludes public and community toilets</a:t>
          </a:r>
        </a:p>
      </dgm:t>
    </dgm:pt>
    <dgm:pt modelId="{29D52030-0C4B-402C-B643-B21AB933089B}" type="parTrans" cxnId="{C9885626-A8C1-4445-8123-E7F039A6F94A}">
      <dgm:prSet/>
      <dgm:spPr/>
      <dgm:t>
        <a:bodyPr/>
        <a:lstStyle/>
        <a:p>
          <a:endParaRPr lang="en-US"/>
        </a:p>
      </dgm:t>
    </dgm:pt>
    <dgm:pt modelId="{026C31C6-9A88-4714-9A7C-33BA5081C3DE}" type="sibTrans" cxnId="{C9885626-A8C1-4445-8123-E7F039A6F94A}">
      <dgm:prSet/>
      <dgm:spPr/>
      <dgm:t>
        <a:bodyPr/>
        <a:lstStyle/>
        <a:p>
          <a:endParaRPr lang="en-US"/>
        </a:p>
      </dgm:t>
    </dgm:pt>
    <dgm:pt modelId="{7538CE60-FFD4-42B8-94FE-50EF07729F88}">
      <dgm:prSet phldrT="[Text]"/>
      <dgm:spPr>
        <a:solidFill>
          <a:srgbClr val="8BC378"/>
        </a:solidFill>
      </dgm:spPr>
      <dgm:t>
        <a:bodyPr/>
        <a:lstStyle/>
        <a:p>
          <a:r>
            <a:rPr lang="en-US" dirty="0"/>
            <a:t>Safely disposed of in situ</a:t>
          </a:r>
        </a:p>
      </dgm:t>
    </dgm:pt>
    <dgm:pt modelId="{C772B032-F4EC-4F42-92EF-A6CA231A5DC2}" type="parTrans" cxnId="{3812A9E2-FB66-453B-BA94-A412C2DACFD7}">
      <dgm:prSet/>
      <dgm:spPr/>
    </dgm:pt>
    <dgm:pt modelId="{466472A7-970C-410A-B341-CD21C5C66EE7}" type="sibTrans" cxnId="{3812A9E2-FB66-453B-BA94-A412C2DACFD7}">
      <dgm:prSet/>
      <dgm:spPr/>
    </dgm:pt>
    <dgm:pt modelId="{D570F917-6EB9-4B16-B99C-D2AE71EED3E1}">
      <dgm:prSet phldrT="[Text]"/>
      <dgm:spPr>
        <a:solidFill>
          <a:srgbClr val="358A37"/>
        </a:solidFill>
      </dgm:spPr>
      <dgm:t>
        <a:bodyPr/>
        <a:lstStyle/>
        <a:p>
          <a:r>
            <a:rPr lang="en-US" dirty="0"/>
            <a:t>Onsite storage that is effectively contained, and</a:t>
          </a:r>
        </a:p>
      </dgm:t>
    </dgm:pt>
    <dgm:pt modelId="{755280A8-1135-4905-ABA6-96E497A8E1CD}" type="parTrans" cxnId="{E74F768B-0DC6-4AE4-8A87-A53D2F91E3C8}">
      <dgm:prSet/>
      <dgm:spPr/>
      <dgm:t>
        <a:bodyPr/>
        <a:lstStyle/>
        <a:p>
          <a:endParaRPr lang="en-US"/>
        </a:p>
      </dgm:t>
    </dgm:pt>
    <dgm:pt modelId="{1C85F147-DEE5-4AC8-9B9D-C2FEC77DF68E}" type="sibTrans" cxnId="{E74F768B-0DC6-4AE4-8A87-A53D2F91E3C8}">
      <dgm:prSet/>
      <dgm:spPr/>
      <dgm:t>
        <a:bodyPr/>
        <a:lstStyle/>
        <a:p>
          <a:endParaRPr lang="en-US"/>
        </a:p>
      </dgm:t>
    </dgm:pt>
    <dgm:pt modelId="{287BACB9-6ED9-45F6-9FA5-935C6A97FB68}">
      <dgm:prSet/>
      <dgm:spPr>
        <a:solidFill>
          <a:srgbClr val="358A37"/>
        </a:solidFill>
      </dgm:spPr>
      <dgm:t>
        <a:bodyPr/>
        <a:lstStyle/>
        <a:p>
          <a:r>
            <a:rPr lang="en-US" dirty="0"/>
            <a:t>Never emptied, or</a:t>
          </a:r>
        </a:p>
      </dgm:t>
    </dgm:pt>
    <dgm:pt modelId="{33E18197-8CF6-4856-843B-3AEAE973696D}" type="parTrans" cxnId="{5371A340-D3C2-4FCA-A71A-798D43EFD197}">
      <dgm:prSet/>
      <dgm:spPr/>
      <dgm:t>
        <a:bodyPr/>
        <a:lstStyle/>
        <a:p>
          <a:endParaRPr lang="en-US"/>
        </a:p>
      </dgm:t>
    </dgm:pt>
    <dgm:pt modelId="{14D5548D-E883-413C-B8FF-501A9E4F8927}" type="sibTrans" cxnId="{5371A340-D3C2-4FCA-A71A-798D43EFD197}">
      <dgm:prSet/>
      <dgm:spPr/>
      <dgm:t>
        <a:bodyPr/>
        <a:lstStyle/>
        <a:p>
          <a:endParaRPr lang="en-US"/>
        </a:p>
      </dgm:t>
    </dgm:pt>
    <dgm:pt modelId="{558C5AF2-8E8B-4B00-A93A-0B1B18A34921}">
      <dgm:prSet/>
      <dgm:spPr>
        <a:solidFill>
          <a:srgbClr val="358A37"/>
        </a:solidFill>
      </dgm:spPr>
      <dgm:t>
        <a:bodyPr/>
        <a:lstStyle/>
        <a:p>
          <a:r>
            <a:rPr lang="en-US" dirty="0"/>
            <a:t>Emptied and buried onsite</a:t>
          </a:r>
        </a:p>
      </dgm:t>
    </dgm:pt>
    <dgm:pt modelId="{1CBDE935-191D-42F5-BEFA-24F5FB771813}" type="parTrans" cxnId="{CED0874D-B6DE-4F7F-B88A-1125AFDDEC1E}">
      <dgm:prSet/>
      <dgm:spPr/>
      <dgm:t>
        <a:bodyPr/>
        <a:lstStyle/>
        <a:p>
          <a:endParaRPr lang="en-US"/>
        </a:p>
      </dgm:t>
    </dgm:pt>
    <dgm:pt modelId="{A3657453-EEAA-42C6-8011-0B69C487C1D1}" type="sibTrans" cxnId="{CED0874D-B6DE-4F7F-B88A-1125AFDDEC1E}">
      <dgm:prSet/>
      <dgm:spPr/>
      <dgm:t>
        <a:bodyPr/>
        <a:lstStyle/>
        <a:p>
          <a:endParaRPr lang="en-US"/>
        </a:p>
      </dgm:t>
    </dgm:pt>
    <dgm:pt modelId="{E8CCBF7E-2122-4D97-A5DB-9DBD19FF41AE}" type="pres">
      <dgm:prSet presAssocID="{0F5773A6-8627-450A-85F6-9427FDFE558C}" presName="theList" presStyleCnt="0">
        <dgm:presLayoutVars>
          <dgm:dir/>
          <dgm:animLvl val="lvl"/>
          <dgm:resizeHandles val="exact"/>
        </dgm:presLayoutVars>
      </dgm:prSet>
      <dgm:spPr/>
    </dgm:pt>
    <dgm:pt modelId="{42C9036E-2F92-4C83-A107-9F54136BA617}" type="pres">
      <dgm:prSet presAssocID="{5AE67C56-9B0D-434A-BF2F-620C9C2B67D6}" presName="compNode" presStyleCnt="0"/>
      <dgm:spPr/>
    </dgm:pt>
    <dgm:pt modelId="{C5218201-F5F3-4538-AE65-9E5186E3A5D9}" type="pres">
      <dgm:prSet presAssocID="{5AE67C56-9B0D-434A-BF2F-620C9C2B67D6}" presName="aNode" presStyleLbl="bgShp" presStyleIdx="0" presStyleCnt="3"/>
      <dgm:spPr/>
    </dgm:pt>
    <dgm:pt modelId="{2D81D4B7-67D5-4929-B494-3B64BEC3655C}" type="pres">
      <dgm:prSet presAssocID="{5AE67C56-9B0D-434A-BF2F-620C9C2B67D6}" presName="textNode" presStyleLbl="bgShp" presStyleIdx="0" presStyleCnt="3"/>
      <dgm:spPr/>
    </dgm:pt>
    <dgm:pt modelId="{98A87FA3-C527-435C-83DF-BCE66E4CE256}" type="pres">
      <dgm:prSet presAssocID="{5AE67C56-9B0D-434A-BF2F-620C9C2B67D6}" presName="compChildNode" presStyleCnt="0"/>
      <dgm:spPr/>
    </dgm:pt>
    <dgm:pt modelId="{BFD03BEA-2E5E-4181-9790-794BE9A4D464}" type="pres">
      <dgm:prSet presAssocID="{5AE67C56-9B0D-434A-BF2F-620C9C2B67D6}" presName="theInnerList" presStyleCnt="0"/>
      <dgm:spPr/>
    </dgm:pt>
    <dgm:pt modelId="{6FF7210B-A69F-4FA9-99FB-89E120CABC30}" type="pres">
      <dgm:prSet presAssocID="{EEBAC2EA-F48C-4425-A7FC-19E0D2F897A4}" presName="childNode" presStyleLbl="node1" presStyleIdx="0" presStyleCnt="8">
        <dgm:presLayoutVars>
          <dgm:bulletEnabled val="1"/>
        </dgm:presLayoutVars>
      </dgm:prSet>
      <dgm:spPr/>
    </dgm:pt>
    <dgm:pt modelId="{D7103F52-11D9-4F5E-B882-E7F568B1DADF}" type="pres">
      <dgm:prSet presAssocID="{EEBAC2EA-F48C-4425-A7FC-19E0D2F897A4}" presName="aSpace2" presStyleCnt="0"/>
      <dgm:spPr/>
    </dgm:pt>
    <dgm:pt modelId="{F0C1D054-3190-46FC-8CAE-D94259D6AC8F}" type="pres">
      <dgm:prSet presAssocID="{5BE42D98-7786-4247-A674-97BDABCC77BD}" presName="childNode" presStyleLbl="node1" presStyleIdx="1" presStyleCnt="8">
        <dgm:presLayoutVars>
          <dgm:bulletEnabled val="1"/>
        </dgm:presLayoutVars>
      </dgm:prSet>
      <dgm:spPr/>
    </dgm:pt>
    <dgm:pt modelId="{5AD43488-4FB4-47B2-BF10-53BAFFB3DA93}" type="pres">
      <dgm:prSet presAssocID="{5AE67C56-9B0D-434A-BF2F-620C9C2B67D6}" presName="aSpace" presStyleCnt="0"/>
      <dgm:spPr/>
    </dgm:pt>
    <dgm:pt modelId="{A05C6C08-0D85-4D35-992B-25A0F6C1E167}" type="pres">
      <dgm:prSet presAssocID="{41247EB1-585F-4274-BAB4-DFD1BBB8FCAD}" presName="compNode" presStyleCnt="0"/>
      <dgm:spPr/>
    </dgm:pt>
    <dgm:pt modelId="{2A80B1CB-ACC3-4669-A574-14F962486747}" type="pres">
      <dgm:prSet presAssocID="{41247EB1-585F-4274-BAB4-DFD1BBB8FCAD}" presName="aNode" presStyleLbl="bgShp" presStyleIdx="1" presStyleCnt="3"/>
      <dgm:spPr/>
    </dgm:pt>
    <dgm:pt modelId="{1062AE16-FAFA-4AA9-B831-48BCB7457660}" type="pres">
      <dgm:prSet presAssocID="{41247EB1-585F-4274-BAB4-DFD1BBB8FCAD}" presName="textNode" presStyleLbl="bgShp" presStyleIdx="1" presStyleCnt="3"/>
      <dgm:spPr/>
    </dgm:pt>
    <dgm:pt modelId="{CB0505EB-79BD-49CD-B7D8-FC7ADB374E6F}" type="pres">
      <dgm:prSet presAssocID="{41247EB1-585F-4274-BAB4-DFD1BBB8FCAD}" presName="compChildNode" presStyleCnt="0"/>
      <dgm:spPr/>
    </dgm:pt>
    <dgm:pt modelId="{63B95CCE-4097-4D4A-84E8-D6F96828B9DB}" type="pres">
      <dgm:prSet presAssocID="{41247EB1-585F-4274-BAB4-DFD1BBB8FCAD}" presName="theInnerList" presStyleCnt="0"/>
      <dgm:spPr/>
    </dgm:pt>
    <dgm:pt modelId="{3DB07611-C515-4831-BCE0-33B98AC65EDF}" type="pres">
      <dgm:prSet presAssocID="{D031ABE8-CA14-4A19-A927-00B34A7CA879}" presName="childNode" presStyleLbl="node1" presStyleIdx="2" presStyleCnt="8">
        <dgm:presLayoutVars>
          <dgm:bulletEnabled val="1"/>
        </dgm:presLayoutVars>
      </dgm:prSet>
      <dgm:spPr/>
    </dgm:pt>
    <dgm:pt modelId="{6B5D7E23-EF4C-41C2-BBE4-59E15118BF5B}" type="pres">
      <dgm:prSet presAssocID="{D031ABE8-CA14-4A19-A927-00B34A7CA879}" presName="aSpace2" presStyleCnt="0"/>
      <dgm:spPr/>
    </dgm:pt>
    <dgm:pt modelId="{024AE252-A94F-4232-ABA5-100A203FB2C0}" type="pres">
      <dgm:prSet presAssocID="{7845AF46-3CE9-4B15-9CB4-B698538AD0F9}" presName="childNode" presStyleLbl="node1" presStyleIdx="3" presStyleCnt="8">
        <dgm:presLayoutVars>
          <dgm:bulletEnabled val="1"/>
        </dgm:presLayoutVars>
      </dgm:prSet>
      <dgm:spPr/>
    </dgm:pt>
    <dgm:pt modelId="{C895CD4A-933D-4510-81F1-A34FBE896FD0}" type="pres">
      <dgm:prSet presAssocID="{7845AF46-3CE9-4B15-9CB4-B698538AD0F9}" presName="aSpace2" presStyleCnt="0"/>
      <dgm:spPr/>
    </dgm:pt>
    <dgm:pt modelId="{6F263C04-2F1D-4266-ABA6-D80209A64274}" type="pres">
      <dgm:prSet presAssocID="{AE369997-F18D-4532-BAC0-3D0FD93FE9FD}" presName="childNode" presStyleLbl="node1" presStyleIdx="4" presStyleCnt="8">
        <dgm:presLayoutVars>
          <dgm:bulletEnabled val="1"/>
        </dgm:presLayoutVars>
      </dgm:prSet>
      <dgm:spPr/>
    </dgm:pt>
    <dgm:pt modelId="{C96F3278-40FF-4046-9B55-91BF06961A3B}" type="pres">
      <dgm:prSet presAssocID="{41247EB1-585F-4274-BAB4-DFD1BBB8FCAD}" presName="aSpace" presStyleCnt="0"/>
      <dgm:spPr/>
    </dgm:pt>
    <dgm:pt modelId="{1D5857FC-127C-4D30-9983-9B535721E072}" type="pres">
      <dgm:prSet presAssocID="{7538CE60-FFD4-42B8-94FE-50EF07729F88}" presName="compNode" presStyleCnt="0"/>
      <dgm:spPr/>
    </dgm:pt>
    <dgm:pt modelId="{DAEFC6B6-D002-48B5-B469-855FAC309AAF}" type="pres">
      <dgm:prSet presAssocID="{7538CE60-FFD4-42B8-94FE-50EF07729F88}" presName="aNode" presStyleLbl="bgShp" presStyleIdx="2" presStyleCnt="3"/>
      <dgm:spPr/>
    </dgm:pt>
    <dgm:pt modelId="{412DA016-D530-4228-8938-0DB1DD551F15}" type="pres">
      <dgm:prSet presAssocID="{7538CE60-FFD4-42B8-94FE-50EF07729F88}" presName="textNode" presStyleLbl="bgShp" presStyleIdx="2" presStyleCnt="3"/>
      <dgm:spPr/>
    </dgm:pt>
    <dgm:pt modelId="{1379FDED-9F9F-4D9C-BF85-174C20181C6B}" type="pres">
      <dgm:prSet presAssocID="{7538CE60-FFD4-42B8-94FE-50EF07729F88}" presName="compChildNode" presStyleCnt="0"/>
      <dgm:spPr/>
    </dgm:pt>
    <dgm:pt modelId="{18627425-1CFC-4135-9492-FBC2743B3EAA}" type="pres">
      <dgm:prSet presAssocID="{7538CE60-FFD4-42B8-94FE-50EF07729F88}" presName="theInnerList" presStyleCnt="0"/>
      <dgm:spPr/>
    </dgm:pt>
    <dgm:pt modelId="{BEE92AD9-1588-4685-916E-E1547887C76D}" type="pres">
      <dgm:prSet presAssocID="{D570F917-6EB9-4B16-B99C-D2AE71EED3E1}" presName="childNode" presStyleLbl="node1" presStyleIdx="5" presStyleCnt="8">
        <dgm:presLayoutVars>
          <dgm:bulletEnabled val="1"/>
        </dgm:presLayoutVars>
      </dgm:prSet>
      <dgm:spPr/>
    </dgm:pt>
    <dgm:pt modelId="{0D1BB8B7-513B-4335-8E0C-7C56F0AAC6A2}" type="pres">
      <dgm:prSet presAssocID="{D570F917-6EB9-4B16-B99C-D2AE71EED3E1}" presName="aSpace2" presStyleCnt="0"/>
      <dgm:spPr/>
    </dgm:pt>
    <dgm:pt modelId="{94D92E1F-42D6-4AAB-9953-A18D5A72FB57}" type="pres">
      <dgm:prSet presAssocID="{287BACB9-6ED9-45F6-9FA5-935C6A97FB68}" presName="childNode" presStyleLbl="node1" presStyleIdx="6" presStyleCnt="8">
        <dgm:presLayoutVars>
          <dgm:bulletEnabled val="1"/>
        </dgm:presLayoutVars>
      </dgm:prSet>
      <dgm:spPr/>
    </dgm:pt>
    <dgm:pt modelId="{1F8DF34C-569D-4114-B564-20D1BB27FA59}" type="pres">
      <dgm:prSet presAssocID="{287BACB9-6ED9-45F6-9FA5-935C6A97FB68}" presName="aSpace2" presStyleCnt="0"/>
      <dgm:spPr/>
    </dgm:pt>
    <dgm:pt modelId="{D79C2E8B-5ECB-4D73-84C7-0861A4F27D05}" type="pres">
      <dgm:prSet presAssocID="{558C5AF2-8E8B-4B00-A93A-0B1B18A34921}" presName="childNode" presStyleLbl="node1" presStyleIdx="7" presStyleCnt="8">
        <dgm:presLayoutVars>
          <dgm:bulletEnabled val="1"/>
        </dgm:presLayoutVars>
      </dgm:prSet>
      <dgm:spPr/>
    </dgm:pt>
  </dgm:ptLst>
  <dgm:cxnLst>
    <dgm:cxn modelId="{90213309-DCBD-4ACB-A7AE-232B1F7A2D50}" srcId="{0F5773A6-8627-450A-85F6-9427FDFE558C}" destId="{41247EB1-585F-4274-BAB4-DFD1BBB8FCAD}" srcOrd="1" destOrd="0" parTransId="{10D31741-B322-4263-BEF0-2ACF8BF24CE3}" sibTransId="{26652B14-7915-41C7-BD73-6FCEA5A27633}"/>
    <dgm:cxn modelId="{031BCB0E-E32D-4878-98B2-1DEF7EF71636}" type="presOf" srcId="{5AE67C56-9B0D-434A-BF2F-620C9C2B67D6}" destId="{2D81D4B7-67D5-4929-B494-3B64BEC3655C}" srcOrd="1" destOrd="0" presId="urn:microsoft.com/office/officeart/2005/8/layout/lProcess2"/>
    <dgm:cxn modelId="{1600AD1D-2975-4896-9762-34985253588E}" type="presOf" srcId="{D570F917-6EB9-4B16-B99C-D2AE71EED3E1}" destId="{BEE92AD9-1588-4685-916E-E1547887C76D}" srcOrd="0" destOrd="0" presId="urn:microsoft.com/office/officeart/2005/8/layout/lProcess2"/>
    <dgm:cxn modelId="{C9885626-A8C1-4445-8123-E7F039A6F94A}" srcId="{5AE67C56-9B0D-434A-BF2F-620C9C2B67D6}" destId="{5BE42D98-7786-4247-A674-97BDABCC77BD}" srcOrd="1" destOrd="0" parTransId="{29D52030-0C4B-402C-B643-B21AB933089B}" sibTransId="{026C31C6-9A88-4714-9A7C-33BA5081C3DE}"/>
    <dgm:cxn modelId="{A20E1529-E8C8-445D-9F39-30CA8725263B}" type="presOf" srcId="{EEBAC2EA-F48C-4425-A7FC-19E0D2F897A4}" destId="{6FF7210B-A69F-4FA9-99FB-89E120CABC30}" srcOrd="0" destOrd="0" presId="urn:microsoft.com/office/officeart/2005/8/layout/lProcess2"/>
    <dgm:cxn modelId="{9A7D1236-FBCD-4AEE-BB9B-A63A7B62966E}" srcId="{41247EB1-585F-4274-BAB4-DFD1BBB8FCAD}" destId="{D031ABE8-CA14-4A19-A927-00B34A7CA879}" srcOrd="0" destOrd="0" parTransId="{B7D951A5-7E61-4BA0-BC72-BE23354A19BE}" sibTransId="{62495CE9-8C17-4E60-8DCE-01CCDE405727}"/>
    <dgm:cxn modelId="{9D2D8F3E-9F85-440E-AC3E-6210466AD7F0}" type="presOf" srcId="{41247EB1-585F-4274-BAB4-DFD1BBB8FCAD}" destId="{1062AE16-FAFA-4AA9-B831-48BCB7457660}" srcOrd="1" destOrd="0" presId="urn:microsoft.com/office/officeart/2005/8/layout/lProcess2"/>
    <dgm:cxn modelId="{5371A340-D3C2-4FCA-A71A-798D43EFD197}" srcId="{7538CE60-FFD4-42B8-94FE-50EF07729F88}" destId="{287BACB9-6ED9-45F6-9FA5-935C6A97FB68}" srcOrd="1" destOrd="0" parTransId="{33E18197-8CF6-4856-843B-3AEAE973696D}" sibTransId="{14D5548D-E883-413C-B8FF-501A9E4F8927}"/>
    <dgm:cxn modelId="{2A22855B-2EB2-434B-906C-61D2570BB0B3}" srcId="{41247EB1-585F-4274-BAB4-DFD1BBB8FCAD}" destId="{7845AF46-3CE9-4B15-9CB4-B698538AD0F9}" srcOrd="1" destOrd="0" parTransId="{EB4ED9EB-BA0E-4F95-95E8-D543B6854851}" sibTransId="{0ECA819C-C9CF-44E1-9C63-70AC7E2654F9}"/>
    <dgm:cxn modelId="{B0932868-6181-4A4C-9A93-DE06A0682ACE}" type="presOf" srcId="{AE369997-F18D-4532-BAC0-3D0FD93FE9FD}" destId="{6F263C04-2F1D-4266-ABA6-D80209A64274}" srcOrd="0" destOrd="0" presId="urn:microsoft.com/office/officeart/2005/8/layout/lProcess2"/>
    <dgm:cxn modelId="{CED0874D-B6DE-4F7F-B88A-1125AFDDEC1E}" srcId="{7538CE60-FFD4-42B8-94FE-50EF07729F88}" destId="{558C5AF2-8E8B-4B00-A93A-0B1B18A34921}" srcOrd="2" destOrd="0" parTransId="{1CBDE935-191D-42F5-BEFA-24F5FB771813}" sibTransId="{A3657453-EEAA-42C6-8011-0B69C487C1D1}"/>
    <dgm:cxn modelId="{ACCE3456-97AF-4AFC-B38F-5B8D8EBC908F}" type="presOf" srcId="{D031ABE8-CA14-4A19-A927-00B34A7CA879}" destId="{3DB07611-C515-4831-BCE0-33B98AC65EDF}" srcOrd="0" destOrd="0" presId="urn:microsoft.com/office/officeart/2005/8/layout/lProcess2"/>
    <dgm:cxn modelId="{0B38DA57-11E9-4669-A4FC-22773AF1C9A4}" type="presOf" srcId="{41247EB1-585F-4274-BAB4-DFD1BBB8FCAD}" destId="{2A80B1CB-ACC3-4669-A574-14F962486747}" srcOrd="0" destOrd="0" presId="urn:microsoft.com/office/officeart/2005/8/layout/lProcess2"/>
    <dgm:cxn modelId="{28198C58-06FF-401F-88CC-F414F1BB501D}" type="presOf" srcId="{5AE67C56-9B0D-434A-BF2F-620C9C2B67D6}" destId="{C5218201-F5F3-4538-AE65-9E5186E3A5D9}" srcOrd="0" destOrd="0" presId="urn:microsoft.com/office/officeart/2005/8/layout/lProcess2"/>
    <dgm:cxn modelId="{0CD6957C-3CE6-40D5-8F4D-3CCBA1F51D35}" srcId="{0F5773A6-8627-450A-85F6-9427FDFE558C}" destId="{5AE67C56-9B0D-434A-BF2F-620C9C2B67D6}" srcOrd="0" destOrd="0" parTransId="{4493080C-9CB2-436C-A27F-EA0AD79301F1}" sibTransId="{1C16BA95-2350-4C16-9F66-C081ED982301}"/>
    <dgm:cxn modelId="{E74F768B-0DC6-4AE4-8A87-A53D2F91E3C8}" srcId="{7538CE60-FFD4-42B8-94FE-50EF07729F88}" destId="{D570F917-6EB9-4B16-B99C-D2AE71EED3E1}" srcOrd="0" destOrd="0" parTransId="{755280A8-1135-4905-ABA6-96E497A8E1CD}" sibTransId="{1C85F147-DEE5-4AC8-9B9D-C2FEC77DF68E}"/>
    <dgm:cxn modelId="{20208F92-3F23-4C9E-B946-6A002EA13570}" srcId="{41247EB1-585F-4274-BAB4-DFD1BBB8FCAD}" destId="{AE369997-F18D-4532-BAC0-3D0FD93FE9FD}" srcOrd="2" destOrd="0" parTransId="{D5BD455B-3BE4-4828-B0D7-6DCCD7465AC9}" sibTransId="{BDC3BA96-EA9D-44D3-A9C5-1C8EA4CBD7EB}"/>
    <dgm:cxn modelId="{B35C9399-F064-49BC-B473-9A67AB7A2A6E}" type="presOf" srcId="{7845AF46-3CE9-4B15-9CB4-B698538AD0F9}" destId="{024AE252-A94F-4232-ABA5-100A203FB2C0}" srcOrd="0" destOrd="0" presId="urn:microsoft.com/office/officeart/2005/8/layout/lProcess2"/>
    <dgm:cxn modelId="{6426DAAE-5211-42B2-8D0D-A3003F59F437}" type="presOf" srcId="{5BE42D98-7786-4247-A674-97BDABCC77BD}" destId="{F0C1D054-3190-46FC-8CAE-D94259D6AC8F}" srcOrd="0" destOrd="0" presId="urn:microsoft.com/office/officeart/2005/8/layout/lProcess2"/>
    <dgm:cxn modelId="{4C7C3EB2-797A-4E66-8A2F-5E52673153EB}" type="presOf" srcId="{558C5AF2-8E8B-4B00-A93A-0B1B18A34921}" destId="{D79C2E8B-5ECB-4D73-84C7-0861A4F27D05}" srcOrd="0" destOrd="0" presId="urn:microsoft.com/office/officeart/2005/8/layout/lProcess2"/>
    <dgm:cxn modelId="{8A28C2B4-A860-4CD8-9BBB-BAEE56211EE2}" type="presOf" srcId="{7538CE60-FFD4-42B8-94FE-50EF07729F88}" destId="{DAEFC6B6-D002-48B5-B469-855FAC309AAF}" srcOrd="0" destOrd="0" presId="urn:microsoft.com/office/officeart/2005/8/layout/lProcess2"/>
    <dgm:cxn modelId="{D14D98B6-DBFD-47EF-BA6A-872F95706177}" type="presOf" srcId="{0F5773A6-8627-450A-85F6-9427FDFE558C}" destId="{E8CCBF7E-2122-4D97-A5DB-9DBD19FF41AE}" srcOrd="0" destOrd="0" presId="urn:microsoft.com/office/officeart/2005/8/layout/lProcess2"/>
    <dgm:cxn modelId="{FF6ADDC3-F20F-4B41-A4FE-B8D01FA707F1}" type="presOf" srcId="{287BACB9-6ED9-45F6-9FA5-935C6A97FB68}" destId="{94D92E1F-42D6-4AAB-9953-A18D5A72FB57}" srcOrd="0" destOrd="0" presId="urn:microsoft.com/office/officeart/2005/8/layout/lProcess2"/>
    <dgm:cxn modelId="{E34178DB-89CD-4BA8-8020-1B0A99B8E980}" type="presOf" srcId="{7538CE60-FFD4-42B8-94FE-50EF07729F88}" destId="{412DA016-D530-4228-8938-0DB1DD551F15}" srcOrd="1" destOrd="0" presId="urn:microsoft.com/office/officeart/2005/8/layout/lProcess2"/>
    <dgm:cxn modelId="{0DA9EEDE-BE7F-49D6-B629-D1C9E3E89A45}" srcId="{5AE67C56-9B0D-434A-BF2F-620C9C2B67D6}" destId="{EEBAC2EA-F48C-4425-A7FC-19E0D2F897A4}" srcOrd="0" destOrd="0" parTransId="{49990D89-1887-419B-9AFC-5A748A8A7E45}" sibTransId="{FA234B65-7421-4122-9BAA-A3AB2C8CEE31}"/>
    <dgm:cxn modelId="{3812A9E2-FB66-453B-BA94-A412C2DACFD7}" srcId="{0F5773A6-8627-450A-85F6-9427FDFE558C}" destId="{7538CE60-FFD4-42B8-94FE-50EF07729F88}" srcOrd="2" destOrd="0" parTransId="{C772B032-F4EC-4F42-92EF-A6CA231A5DC2}" sibTransId="{466472A7-970C-410A-B341-CD21C5C66EE7}"/>
    <dgm:cxn modelId="{2F8CE871-5550-426E-AB6C-88B35918B867}" type="presParOf" srcId="{E8CCBF7E-2122-4D97-A5DB-9DBD19FF41AE}" destId="{42C9036E-2F92-4C83-A107-9F54136BA617}" srcOrd="0" destOrd="0" presId="urn:microsoft.com/office/officeart/2005/8/layout/lProcess2"/>
    <dgm:cxn modelId="{BCDE3287-AE82-410A-B0B1-3D24483DEB3E}" type="presParOf" srcId="{42C9036E-2F92-4C83-A107-9F54136BA617}" destId="{C5218201-F5F3-4538-AE65-9E5186E3A5D9}" srcOrd="0" destOrd="0" presId="urn:microsoft.com/office/officeart/2005/8/layout/lProcess2"/>
    <dgm:cxn modelId="{8FEFD9F5-8E90-4BD2-B286-142BC51D32FF}" type="presParOf" srcId="{42C9036E-2F92-4C83-A107-9F54136BA617}" destId="{2D81D4B7-67D5-4929-B494-3B64BEC3655C}" srcOrd="1" destOrd="0" presId="urn:microsoft.com/office/officeart/2005/8/layout/lProcess2"/>
    <dgm:cxn modelId="{9DD6532E-B1E7-4F3E-9CDB-A1CF86F2CC3A}" type="presParOf" srcId="{42C9036E-2F92-4C83-A107-9F54136BA617}" destId="{98A87FA3-C527-435C-83DF-BCE66E4CE256}" srcOrd="2" destOrd="0" presId="urn:microsoft.com/office/officeart/2005/8/layout/lProcess2"/>
    <dgm:cxn modelId="{BF3640E5-4807-43A2-967E-5BB6FC47AC89}" type="presParOf" srcId="{98A87FA3-C527-435C-83DF-BCE66E4CE256}" destId="{BFD03BEA-2E5E-4181-9790-794BE9A4D464}" srcOrd="0" destOrd="0" presId="urn:microsoft.com/office/officeart/2005/8/layout/lProcess2"/>
    <dgm:cxn modelId="{8BC05CA9-4175-4BEC-ABDA-09D82B144141}" type="presParOf" srcId="{BFD03BEA-2E5E-4181-9790-794BE9A4D464}" destId="{6FF7210B-A69F-4FA9-99FB-89E120CABC30}" srcOrd="0" destOrd="0" presId="urn:microsoft.com/office/officeart/2005/8/layout/lProcess2"/>
    <dgm:cxn modelId="{A79868B5-AA14-47FE-BA3A-FA56DE64009E}" type="presParOf" srcId="{BFD03BEA-2E5E-4181-9790-794BE9A4D464}" destId="{D7103F52-11D9-4F5E-B882-E7F568B1DADF}" srcOrd="1" destOrd="0" presId="urn:microsoft.com/office/officeart/2005/8/layout/lProcess2"/>
    <dgm:cxn modelId="{24F3D3D5-EA03-4251-92B8-B6935AEEBB25}" type="presParOf" srcId="{BFD03BEA-2E5E-4181-9790-794BE9A4D464}" destId="{F0C1D054-3190-46FC-8CAE-D94259D6AC8F}" srcOrd="2" destOrd="0" presId="urn:microsoft.com/office/officeart/2005/8/layout/lProcess2"/>
    <dgm:cxn modelId="{A8846CBC-E24F-46A2-9FAB-31C7040A98D5}" type="presParOf" srcId="{E8CCBF7E-2122-4D97-A5DB-9DBD19FF41AE}" destId="{5AD43488-4FB4-47B2-BF10-53BAFFB3DA93}" srcOrd="1" destOrd="0" presId="urn:microsoft.com/office/officeart/2005/8/layout/lProcess2"/>
    <dgm:cxn modelId="{9AF0EE45-E551-4C1B-9DC4-4F9AF33899EC}" type="presParOf" srcId="{E8CCBF7E-2122-4D97-A5DB-9DBD19FF41AE}" destId="{A05C6C08-0D85-4D35-992B-25A0F6C1E167}" srcOrd="2" destOrd="0" presId="urn:microsoft.com/office/officeart/2005/8/layout/lProcess2"/>
    <dgm:cxn modelId="{366BCDB7-0ED0-4B1B-A701-880E82650E42}" type="presParOf" srcId="{A05C6C08-0D85-4D35-992B-25A0F6C1E167}" destId="{2A80B1CB-ACC3-4669-A574-14F962486747}" srcOrd="0" destOrd="0" presId="urn:microsoft.com/office/officeart/2005/8/layout/lProcess2"/>
    <dgm:cxn modelId="{AE8E6DCF-E01C-49FE-B668-2E63F2058C7E}" type="presParOf" srcId="{A05C6C08-0D85-4D35-992B-25A0F6C1E167}" destId="{1062AE16-FAFA-4AA9-B831-48BCB7457660}" srcOrd="1" destOrd="0" presId="urn:microsoft.com/office/officeart/2005/8/layout/lProcess2"/>
    <dgm:cxn modelId="{A992BB6F-78B4-4CC5-A0D4-DA57E881FE74}" type="presParOf" srcId="{A05C6C08-0D85-4D35-992B-25A0F6C1E167}" destId="{CB0505EB-79BD-49CD-B7D8-FC7ADB374E6F}" srcOrd="2" destOrd="0" presId="urn:microsoft.com/office/officeart/2005/8/layout/lProcess2"/>
    <dgm:cxn modelId="{EDB678E7-7989-435E-9993-BA6117261EE7}" type="presParOf" srcId="{CB0505EB-79BD-49CD-B7D8-FC7ADB374E6F}" destId="{63B95CCE-4097-4D4A-84E8-D6F96828B9DB}" srcOrd="0" destOrd="0" presId="urn:microsoft.com/office/officeart/2005/8/layout/lProcess2"/>
    <dgm:cxn modelId="{EFDFA484-CD60-4C65-9F77-C5C79320E480}" type="presParOf" srcId="{63B95CCE-4097-4D4A-84E8-D6F96828B9DB}" destId="{3DB07611-C515-4831-BCE0-33B98AC65EDF}" srcOrd="0" destOrd="0" presId="urn:microsoft.com/office/officeart/2005/8/layout/lProcess2"/>
    <dgm:cxn modelId="{C596BF9E-8FBF-4BE1-8365-39AAF076F9A6}" type="presParOf" srcId="{63B95CCE-4097-4D4A-84E8-D6F96828B9DB}" destId="{6B5D7E23-EF4C-41C2-BBE4-59E15118BF5B}" srcOrd="1" destOrd="0" presId="urn:microsoft.com/office/officeart/2005/8/layout/lProcess2"/>
    <dgm:cxn modelId="{46A5CD14-850B-47DF-AC04-15AEDA90F017}" type="presParOf" srcId="{63B95CCE-4097-4D4A-84E8-D6F96828B9DB}" destId="{024AE252-A94F-4232-ABA5-100A203FB2C0}" srcOrd="2" destOrd="0" presId="urn:microsoft.com/office/officeart/2005/8/layout/lProcess2"/>
    <dgm:cxn modelId="{BCF22322-B659-4C96-929A-63F9AA194D60}" type="presParOf" srcId="{63B95CCE-4097-4D4A-84E8-D6F96828B9DB}" destId="{C895CD4A-933D-4510-81F1-A34FBE896FD0}" srcOrd="3" destOrd="0" presId="urn:microsoft.com/office/officeart/2005/8/layout/lProcess2"/>
    <dgm:cxn modelId="{D0FEFEE1-4EC1-4DCD-B869-7FA857BE646D}" type="presParOf" srcId="{63B95CCE-4097-4D4A-84E8-D6F96828B9DB}" destId="{6F263C04-2F1D-4266-ABA6-D80209A64274}" srcOrd="4" destOrd="0" presId="urn:microsoft.com/office/officeart/2005/8/layout/lProcess2"/>
    <dgm:cxn modelId="{2EFB4870-D787-449A-B221-F9C7DBC023E4}" type="presParOf" srcId="{E8CCBF7E-2122-4D97-A5DB-9DBD19FF41AE}" destId="{C96F3278-40FF-4046-9B55-91BF06961A3B}" srcOrd="3" destOrd="0" presId="urn:microsoft.com/office/officeart/2005/8/layout/lProcess2"/>
    <dgm:cxn modelId="{A2A07B2F-7B11-453F-A927-5B3C7D98F210}" type="presParOf" srcId="{E8CCBF7E-2122-4D97-A5DB-9DBD19FF41AE}" destId="{1D5857FC-127C-4D30-9983-9B535721E072}" srcOrd="4" destOrd="0" presId="urn:microsoft.com/office/officeart/2005/8/layout/lProcess2"/>
    <dgm:cxn modelId="{D99E173F-C04B-4752-A0C2-61493FD95F2D}" type="presParOf" srcId="{1D5857FC-127C-4D30-9983-9B535721E072}" destId="{DAEFC6B6-D002-48B5-B469-855FAC309AAF}" srcOrd="0" destOrd="0" presId="urn:microsoft.com/office/officeart/2005/8/layout/lProcess2"/>
    <dgm:cxn modelId="{57F472EF-736D-4EC7-B4E9-C5D93FFCED34}" type="presParOf" srcId="{1D5857FC-127C-4D30-9983-9B535721E072}" destId="{412DA016-D530-4228-8938-0DB1DD551F15}" srcOrd="1" destOrd="0" presId="urn:microsoft.com/office/officeart/2005/8/layout/lProcess2"/>
    <dgm:cxn modelId="{104AB36F-B02A-444A-BBD4-F286043C0673}" type="presParOf" srcId="{1D5857FC-127C-4D30-9983-9B535721E072}" destId="{1379FDED-9F9F-4D9C-BF85-174C20181C6B}" srcOrd="2" destOrd="0" presId="urn:microsoft.com/office/officeart/2005/8/layout/lProcess2"/>
    <dgm:cxn modelId="{E66597D8-0189-4530-B09C-FE178251D3DD}" type="presParOf" srcId="{1379FDED-9F9F-4D9C-BF85-174C20181C6B}" destId="{18627425-1CFC-4135-9492-FBC2743B3EAA}" srcOrd="0" destOrd="0" presId="urn:microsoft.com/office/officeart/2005/8/layout/lProcess2"/>
    <dgm:cxn modelId="{FA431339-BAD2-4D53-ABAC-D20BEF0B0318}" type="presParOf" srcId="{18627425-1CFC-4135-9492-FBC2743B3EAA}" destId="{BEE92AD9-1588-4685-916E-E1547887C76D}" srcOrd="0" destOrd="0" presId="urn:microsoft.com/office/officeart/2005/8/layout/lProcess2"/>
    <dgm:cxn modelId="{C89360F8-39D0-44A9-8822-54862E8C35C1}" type="presParOf" srcId="{18627425-1CFC-4135-9492-FBC2743B3EAA}" destId="{0D1BB8B7-513B-4335-8E0C-7C56F0AAC6A2}" srcOrd="1" destOrd="0" presId="urn:microsoft.com/office/officeart/2005/8/layout/lProcess2"/>
    <dgm:cxn modelId="{1DC4056D-1E64-491A-B3D0-71BFB01ECF7B}" type="presParOf" srcId="{18627425-1CFC-4135-9492-FBC2743B3EAA}" destId="{94D92E1F-42D6-4AAB-9953-A18D5A72FB57}" srcOrd="2" destOrd="0" presId="urn:microsoft.com/office/officeart/2005/8/layout/lProcess2"/>
    <dgm:cxn modelId="{61D3807E-EBA8-4FFA-B563-5698D6E8C04C}" type="presParOf" srcId="{18627425-1CFC-4135-9492-FBC2743B3EAA}" destId="{1F8DF34C-569D-4114-B564-20D1BB27FA59}" srcOrd="3" destOrd="0" presId="urn:microsoft.com/office/officeart/2005/8/layout/lProcess2"/>
    <dgm:cxn modelId="{FE94D1BC-4C65-4C89-8E40-CCD4316D500E}" type="presParOf" srcId="{18627425-1CFC-4135-9492-FBC2743B3EAA}" destId="{D79C2E8B-5ECB-4D73-84C7-0861A4F27D05}" srcOrd="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18201-F5F3-4538-AE65-9E5186E3A5D9}">
      <dsp:nvSpPr>
        <dsp:cNvPr id="0" name=""/>
        <dsp:cNvSpPr/>
      </dsp:nvSpPr>
      <dsp:spPr>
        <a:xfrm>
          <a:off x="1339" y="0"/>
          <a:ext cx="3482578" cy="5652655"/>
        </a:xfrm>
        <a:prstGeom prst="roundRect">
          <a:avLst>
            <a:gd name="adj" fmla="val 10000"/>
          </a:avLst>
        </a:prstGeom>
        <a:solidFill>
          <a:srgbClr val="8BC378"/>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Not shared</a:t>
          </a:r>
        </a:p>
      </dsp:txBody>
      <dsp:txXfrm>
        <a:off x="1339" y="0"/>
        <a:ext cx="3482578" cy="1695796"/>
      </dsp:txXfrm>
    </dsp:sp>
    <dsp:sp modelId="{6FF7210B-A69F-4FA9-99FB-89E120CABC30}">
      <dsp:nvSpPr>
        <dsp:cNvPr id="0" name=""/>
        <dsp:cNvSpPr/>
      </dsp:nvSpPr>
      <dsp:spPr>
        <a:xfrm>
          <a:off x="349597" y="1697452"/>
          <a:ext cx="2786062" cy="1704352"/>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Concerns about health, privacy, safety, access at all times</a:t>
          </a:r>
        </a:p>
      </dsp:txBody>
      <dsp:txXfrm>
        <a:off x="399516" y="1747371"/>
        <a:ext cx="2686224" cy="1604514"/>
      </dsp:txXfrm>
    </dsp:sp>
    <dsp:sp modelId="{F0C1D054-3190-46FC-8CAE-D94259D6AC8F}">
      <dsp:nvSpPr>
        <dsp:cNvPr id="0" name=""/>
        <dsp:cNvSpPr/>
      </dsp:nvSpPr>
      <dsp:spPr>
        <a:xfrm>
          <a:off x="349597" y="3664013"/>
          <a:ext cx="2786062" cy="1704352"/>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Excludes public and community toilets</a:t>
          </a:r>
        </a:p>
      </dsp:txBody>
      <dsp:txXfrm>
        <a:off x="399516" y="3713932"/>
        <a:ext cx="2686224" cy="1604514"/>
      </dsp:txXfrm>
    </dsp:sp>
    <dsp:sp modelId="{2A80B1CB-ACC3-4669-A574-14F962486747}">
      <dsp:nvSpPr>
        <dsp:cNvPr id="0" name=""/>
        <dsp:cNvSpPr/>
      </dsp:nvSpPr>
      <dsp:spPr>
        <a:xfrm>
          <a:off x="3745110" y="0"/>
          <a:ext cx="3482578" cy="5652655"/>
        </a:xfrm>
        <a:prstGeom prst="roundRect">
          <a:avLst>
            <a:gd name="adj" fmla="val 10000"/>
          </a:avLst>
        </a:prstGeom>
        <a:solidFill>
          <a:srgbClr val="8BC378"/>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Transported and treated offsite</a:t>
          </a:r>
        </a:p>
      </dsp:txBody>
      <dsp:txXfrm>
        <a:off x="3745110" y="0"/>
        <a:ext cx="3482578" cy="1695796"/>
      </dsp:txXfrm>
    </dsp:sp>
    <dsp:sp modelId="{3DB07611-C515-4831-BCE0-33B98AC65EDF}">
      <dsp:nvSpPr>
        <dsp:cNvPr id="0" name=""/>
        <dsp:cNvSpPr/>
      </dsp:nvSpPr>
      <dsp:spPr>
        <a:xfrm>
          <a:off x="4093368" y="1696279"/>
          <a:ext cx="2786062" cy="1110520"/>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Sewered systems with at least secondary treatment, or</a:t>
          </a:r>
        </a:p>
      </dsp:txBody>
      <dsp:txXfrm>
        <a:off x="4125894" y="1728805"/>
        <a:ext cx="2721010" cy="1045468"/>
      </dsp:txXfrm>
    </dsp:sp>
    <dsp:sp modelId="{024AE252-A94F-4232-ABA5-100A203FB2C0}">
      <dsp:nvSpPr>
        <dsp:cNvPr id="0" name=""/>
        <dsp:cNvSpPr/>
      </dsp:nvSpPr>
      <dsp:spPr>
        <a:xfrm>
          <a:off x="4093368" y="2977649"/>
          <a:ext cx="2786062" cy="1110520"/>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Onsite storage that is effectively contained, and</a:t>
          </a:r>
        </a:p>
      </dsp:txBody>
      <dsp:txXfrm>
        <a:off x="4125894" y="3010175"/>
        <a:ext cx="2721010" cy="1045468"/>
      </dsp:txXfrm>
    </dsp:sp>
    <dsp:sp modelId="{6F263C04-2F1D-4266-ABA6-D80209A64274}">
      <dsp:nvSpPr>
        <dsp:cNvPr id="0" name=""/>
        <dsp:cNvSpPr/>
      </dsp:nvSpPr>
      <dsp:spPr>
        <a:xfrm>
          <a:off x="4093368" y="4259018"/>
          <a:ext cx="2786062" cy="1110520"/>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Emptied and delivered to treatment offsite</a:t>
          </a:r>
        </a:p>
      </dsp:txBody>
      <dsp:txXfrm>
        <a:off x="4125894" y="4291544"/>
        <a:ext cx="2721010" cy="1045468"/>
      </dsp:txXfrm>
    </dsp:sp>
    <dsp:sp modelId="{DAEFC6B6-D002-48B5-B469-855FAC309AAF}">
      <dsp:nvSpPr>
        <dsp:cNvPr id="0" name=""/>
        <dsp:cNvSpPr/>
      </dsp:nvSpPr>
      <dsp:spPr>
        <a:xfrm>
          <a:off x="7488882" y="0"/>
          <a:ext cx="3482578" cy="5652655"/>
        </a:xfrm>
        <a:prstGeom prst="roundRect">
          <a:avLst>
            <a:gd name="adj" fmla="val 10000"/>
          </a:avLst>
        </a:prstGeom>
        <a:solidFill>
          <a:srgbClr val="8BC378"/>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Safely disposed of in situ</a:t>
          </a:r>
        </a:p>
      </dsp:txBody>
      <dsp:txXfrm>
        <a:off x="7488882" y="0"/>
        <a:ext cx="3482578" cy="1695796"/>
      </dsp:txXfrm>
    </dsp:sp>
    <dsp:sp modelId="{BEE92AD9-1588-4685-916E-E1547887C76D}">
      <dsp:nvSpPr>
        <dsp:cNvPr id="0" name=""/>
        <dsp:cNvSpPr/>
      </dsp:nvSpPr>
      <dsp:spPr>
        <a:xfrm>
          <a:off x="7837140" y="1696279"/>
          <a:ext cx="2786062" cy="1110520"/>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Onsite storage that is effectively contained, and</a:t>
          </a:r>
        </a:p>
      </dsp:txBody>
      <dsp:txXfrm>
        <a:off x="7869666" y="1728805"/>
        <a:ext cx="2721010" cy="1045468"/>
      </dsp:txXfrm>
    </dsp:sp>
    <dsp:sp modelId="{94D92E1F-42D6-4AAB-9953-A18D5A72FB57}">
      <dsp:nvSpPr>
        <dsp:cNvPr id="0" name=""/>
        <dsp:cNvSpPr/>
      </dsp:nvSpPr>
      <dsp:spPr>
        <a:xfrm>
          <a:off x="7837140" y="2977649"/>
          <a:ext cx="2786062" cy="1110520"/>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Never emptied, or</a:t>
          </a:r>
        </a:p>
      </dsp:txBody>
      <dsp:txXfrm>
        <a:off x="7869666" y="3010175"/>
        <a:ext cx="2721010" cy="1045468"/>
      </dsp:txXfrm>
    </dsp:sp>
    <dsp:sp modelId="{D79C2E8B-5ECB-4D73-84C7-0861A4F27D05}">
      <dsp:nvSpPr>
        <dsp:cNvPr id="0" name=""/>
        <dsp:cNvSpPr/>
      </dsp:nvSpPr>
      <dsp:spPr>
        <a:xfrm>
          <a:off x="7837140" y="4259018"/>
          <a:ext cx="2786062" cy="1110520"/>
        </a:xfrm>
        <a:prstGeom prst="roundRect">
          <a:avLst>
            <a:gd name="adj" fmla="val 10000"/>
          </a:avLst>
        </a:prstGeom>
        <a:solidFill>
          <a:srgbClr val="358A3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Emptied and buried onsite</a:t>
          </a:r>
        </a:p>
      </dsp:txBody>
      <dsp:txXfrm>
        <a:off x="7869666" y="4291544"/>
        <a:ext cx="2721010" cy="104546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39EE8-C90F-48FE-9E5C-72B4EFDFF480}"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41FB0-6A6E-4318-B743-764D8E1A3D9A}" type="slidenum">
              <a:rPr lang="en-US" smtClean="0"/>
              <a:t>‹#›</a:t>
            </a:fld>
            <a:endParaRPr lang="en-US"/>
          </a:p>
        </p:txBody>
      </p:sp>
    </p:spTree>
    <p:extLst>
      <p:ext uri="{BB962C8B-B14F-4D97-AF65-F5344CB8AC3E}">
        <p14:creationId xmlns:p14="http://schemas.microsoft.com/office/powerpoint/2010/main" val="394929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it’s Rick Johnston from WHO again. Let’s turn now to SDG 6.2 on sanitation and hygiene. </a:t>
            </a:r>
          </a:p>
          <a:p>
            <a:r>
              <a:rPr lang="en-US" dirty="0"/>
              <a:t>I’m going to discuss indicator 6.2.1a on sanitation, and then pass over to my colleague Francesco Mitis to discuss indicator 6.2.1b on handwashing with soap. Francesco will also discuss some emerging indicators related to hygiene, on bathing and menstrual health. </a:t>
            </a:r>
          </a:p>
        </p:txBody>
      </p:sp>
      <p:sp>
        <p:nvSpPr>
          <p:cNvPr id="4" name="Slide Number Placeholder 3"/>
          <p:cNvSpPr>
            <a:spLocks noGrp="1"/>
          </p:cNvSpPr>
          <p:nvPr>
            <p:ph type="sldNum" sz="quarter" idx="5"/>
          </p:nvPr>
        </p:nvSpPr>
        <p:spPr/>
        <p:txBody>
          <a:bodyPr/>
          <a:lstStyle/>
          <a:p>
            <a:fld id="{F6341FB0-6A6E-4318-B743-764D8E1A3D9A}" type="slidenum">
              <a:rPr lang="en-US" smtClean="0"/>
              <a:t>1</a:t>
            </a:fld>
            <a:endParaRPr lang="en-US"/>
          </a:p>
        </p:txBody>
      </p:sp>
    </p:spTree>
    <p:extLst>
      <p:ext uri="{BB962C8B-B14F-4D97-AF65-F5344CB8AC3E}">
        <p14:creationId xmlns:p14="http://schemas.microsoft.com/office/powerpoint/2010/main" val="203669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pathway towards safely managed sanitation is to have sewered wastewater that is safely managed. And for that it’s essential to have data from the wastewater sector, not only from household surveys. Household surveys are still the JMP’s preferred source of data on how many people are using sewered sanitation, but households don’t know anything about what happens once they flush the toilet.</a:t>
            </a:r>
          </a:p>
          <a:p>
            <a:endParaRPr lang="en-US" dirty="0"/>
          </a:p>
          <a:p>
            <a:r>
              <a:rPr lang="en-US" dirty="0"/>
              <a:t>Here we’re looking for two kinds of information from the sector. First, the proportion of sewered wastewater that actually reaches treatment plants. Often this is available from the UN Statistics Division’s Environment Statistics </a:t>
            </a:r>
            <a:r>
              <a:rPr lang="en-US" dirty="0" err="1"/>
              <a:t>programme</a:t>
            </a:r>
            <a:r>
              <a:rPr lang="en-US" dirty="0"/>
              <a:t>, they regularly circulate a questionnaire about wastewater. Second, among the wastewater that reaches treatment plants, how much is treated to secondary or higher levels of treatment. Primary treatment alone isn’t considered sufficient for safely managed sanitation, with an exception for coastal treatment plants that discharge primary effluent through long ocean outfalls. </a:t>
            </a:r>
          </a:p>
          <a:p>
            <a:endParaRPr lang="en-US" dirty="0"/>
          </a:p>
          <a:p>
            <a:r>
              <a:rPr lang="en-US" dirty="0"/>
              <a:t>If countries don’t have nationally representative data about treatment of sewage, the JMP can assume that 50% of wastewater from sewers is treated, but we’ll only use this to produce estimates where the majority of the population is using non-sewered or onsite sanitation. </a:t>
            </a:r>
          </a:p>
        </p:txBody>
      </p:sp>
      <p:sp>
        <p:nvSpPr>
          <p:cNvPr id="4" name="Slide Number Placeholder 3"/>
          <p:cNvSpPr>
            <a:spLocks noGrp="1"/>
          </p:cNvSpPr>
          <p:nvPr>
            <p:ph type="sldNum" sz="quarter" idx="5"/>
          </p:nvPr>
        </p:nvSpPr>
        <p:spPr/>
        <p:txBody>
          <a:bodyPr/>
          <a:lstStyle/>
          <a:p>
            <a:fld id="{F6341FB0-6A6E-4318-B743-764D8E1A3D9A}" type="slidenum">
              <a:rPr lang="en-US" smtClean="0"/>
              <a:t>10</a:t>
            </a:fld>
            <a:endParaRPr lang="en-US"/>
          </a:p>
        </p:txBody>
      </p:sp>
    </p:spTree>
    <p:extLst>
      <p:ext uri="{BB962C8B-B14F-4D97-AF65-F5344CB8AC3E}">
        <p14:creationId xmlns:p14="http://schemas.microsoft.com/office/powerpoint/2010/main" val="327520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that UNSD Environment Statistics questionnaire, from the 2020 round where Iran provided data from 2004 through 2019. UNSD has recently circulated their 2024 questionnaire, so if Iran has completed this and could share it through the consultation, we would update the country file and estimates. For now, the 2020 file is the most recent one available.</a:t>
            </a:r>
          </a:p>
          <a:p>
            <a:endParaRPr lang="en-US" dirty="0"/>
          </a:p>
          <a:p>
            <a:r>
              <a:rPr lang="en-US" dirty="0"/>
              <a:t>You can see in the table data on the proportion of the population connected to wastewater collecting systems (that means sewers), which was 52.4% in 2019.</a:t>
            </a:r>
          </a:p>
          <a:p>
            <a:r>
              <a:rPr lang="en-US" dirty="0"/>
              <a:t>The table also shows the proportion of the population connected to wastewater treatment – not all of the sewers deliver all of their wastewater to treatment plants. So that is 31.5% of the population in 2019.</a:t>
            </a:r>
          </a:p>
          <a:p>
            <a:endParaRPr lang="en-US" dirty="0"/>
          </a:p>
          <a:p>
            <a:r>
              <a:rPr lang="en-US" dirty="0"/>
              <a:t>We then just take the ratio of those two, to calculate that 60.1% of sewer wastewater is reaching a treatment plant. </a:t>
            </a:r>
          </a:p>
          <a:p>
            <a:r>
              <a:rPr lang="en-US" dirty="0"/>
              <a:t>We can also see from this table that the population connected to at least secondary treatment was also 31.5% in 2019, so we take that to mean that 100% of wastewater that reaches treatment plants receives at least secondary treatment. </a:t>
            </a:r>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11</a:t>
            </a:fld>
            <a:endParaRPr lang="en-US"/>
          </a:p>
        </p:txBody>
      </p:sp>
    </p:spTree>
    <p:extLst>
      <p:ext uri="{BB962C8B-B14F-4D97-AF65-F5344CB8AC3E}">
        <p14:creationId xmlns:p14="http://schemas.microsoft.com/office/powerpoint/2010/main" val="665101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the JMP country file for Iran, you can see on the Data Summary tab that figure of 60%. It’s similar to, maybe a bit lower than, the figures reported to UNSD for earlier years, from 2010 through 2017. That then gets combined with data from more sources about how many people are using sewer connections</a:t>
            </a:r>
          </a:p>
        </p:txBody>
      </p:sp>
      <p:sp>
        <p:nvSpPr>
          <p:cNvPr id="4" name="Slide Number Placeholder 3"/>
          <p:cNvSpPr>
            <a:spLocks noGrp="1"/>
          </p:cNvSpPr>
          <p:nvPr>
            <p:ph type="sldNum" sz="quarter" idx="5"/>
          </p:nvPr>
        </p:nvSpPr>
        <p:spPr/>
        <p:txBody>
          <a:bodyPr/>
          <a:lstStyle/>
          <a:p>
            <a:fld id="{F6341FB0-6A6E-4318-B743-764D8E1A3D9A}" type="slidenum">
              <a:rPr lang="en-US" smtClean="0"/>
              <a:t>12</a:t>
            </a:fld>
            <a:endParaRPr lang="en-US"/>
          </a:p>
        </p:txBody>
      </p:sp>
    </p:spTree>
    <p:extLst>
      <p:ext uri="{BB962C8B-B14F-4D97-AF65-F5344CB8AC3E}">
        <p14:creationId xmlns:p14="http://schemas.microsoft.com/office/powerpoint/2010/main" val="390594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sewered wastewater. But non-sewered, or onsite sanitation can also be safely managed, if it is effectively contained, and is either emptied and removed offsite, or safely disposed of in situ. </a:t>
            </a:r>
          </a:p>
          <a:p>
            <a:endParaRPr lang="en-US" dirty="0"/>
          </a:p>
          <a:p>
            <a:r>
              <a:rPr lang="en-US" dirty="0"/>
              <a:t>Let’s look at examples of these from the region. </a:t>
            </a:r>
          </a:p>
        </p:txBody>
      </p:sp>
      <p:sp>
        <p:nvSpPr>
          <p:cNvPr id="4" name="Slide Number Placeholder 3"/>
          <p:cNvSpPr>
            <a:spLocks noGrp="1"/>
          </p:cNvSpPr>
          <p:nvPr>
            <p:ph type="sldNum" sz="quarter" idx="5"/>
          </p:nvPr>
        </p:nvSpPr>
        <p:spPr/>
        <p:txBody>
          <a:bodyPr/>
          <a:lstStyle/>
          <a:p>
            <a:fld id="{F6341FB0-6A6E-4318-B743-764D8E1A3D9A}" type="slidenum">
              <a:rPr lang="en-US" smtClean="0"/>
              <a:t>13</a:t>
            </a:fld>
            <a:endParaRPr lang="en-US"/>
          </a:p>
        </p:txBody>
      </p:sp>
    </p:spTree>
    <p:extLst>
      <p:ext uri="{BB962C8B-B14F-4D97-AF65-F5344CB8AC3E}">
        <p14:creationId xmlns:p14="http://schemas.microsoft.com/office/powerpoint/2010/main" val="1944723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on effective containment usually comes from household surveys, through questions that have been recently developed. Here’s an example from Somalia, where a 2024 WASH Needs Assessment survey included these two questions: does your septic tank or pit latrine have an outlet pipe for liquid effluent? And if so, where does this discharge? </a:t>
            </a:r>
          </a:p>
        </p:txBody>
      </p:sp>
      <p:sp>
        <p:nvSpPr>
          <p:cNvPr id="4" name="Slide Number Placeholder 3"/>
          <p:cNvSpPr>
            <a:spLocks noGrp="1"/>
          </p:cNvSpPr>
          <p:nvPr>
            <p:ph type="sldNum" sz="quarter" idx="5"/>
          </p:nvPr>
        </p:nvSpPr>
        <p:spPr/>
        <p:txBody>
          <a:bodyPr/>
          <a:lstStyle/>
          <a:p>
            <a:fld id="{F6341FB0-6A6E-4318-B743-764D8E1A3D9A}" type="slidenum">
              <a:rPr lang="en-US" smtClean="0"/>
              <a:t>14</a:t>
            </a:fld>
            <a:endParaRPr lang="en-US"/>
          </a:p>
        </p:txBody>
      </p:sp>
    </p:spTree>
    <p:extLst>
      <p:ext uri="{BB962C8B-B14F-4D97-AF65-F5344CB8AC3E}">
        <p14:creationId xmlns:p14="http://schemas.microsoft.com/office/powerpoint/2010/main" val="2568078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Needs Assessment also asked if excreta from the septic tank or pit latrine had been released to the surface, because the pit had overflowed, or flooded, or collapsed. Any of those would count as ineffective containment. </a:t>
            </a:r>
          </a:p>
        </p:txBody>
      </p:sp>
      <p:sp>
        <p:nvSpPr>
          <p:cNvPr id="4" name="Slide Number Placeholder 3"/>
          <p:cNvSpPr>
            <a:spLocks noGrp="1"/>
          </p:cNvSpPr>
          <p:nvPr>
            <p:ph type="sldNum" sz="quarter" idx="5"/>
          </p:nvPr>
        </p:nvSpPr>
        <p:spPr/>
        <p:txBody>
          <a:bodyPr/>
          <a:lstStyle/>
          <a:p>
            <a:fld id="{F6341FB0-6A6E-4318-B743-764D8E1A3D9A}" type="slidenum">
              <a:rPr lang="en-US" smtClean="0"/>
              <a:t>15</a:t>
            </a:fld>
            <a:endParaRPr lang="en-US"/>
          </a:p>
        </p:txBody>
      </p:sp>
    </p:spTree>
    <p:extLst>
      <p:ext uri="{BB962C8B-B14F-4D97-AF65-F5344CB8AC3E}">
        <p14:creationId xmlns:p14="http://schemas.microsoft.com/office/powerpoint/2010/main" val="187017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these questions, the survey found that about 47% of septic tanks were ‘contained’ using this definition – that’s very close to the default assumption of 50% that the JMP uses for septic tanks when there aren’t data available.</a:t>
            </a:r>
          </a:p>
          <a:p>
            <a:endParaRPr lang="en-US" dirty="0"/>
          </a:p>
          <a:p>
            <a:r>
              <a:rPr lang="en-US" dirty="0"/>
              <a:t>But effective containment was worse for pit latrines – only about 37% were classified as effectively containing wastes, mainly because of overflowing or flooding. </a:t>
            </a:r>
          </a:p>
        </p:txBody>
      </p:sp>
      <p:sp>
        <p:nvSpPr>
          <p:cNvPr id="4" name="Slide Number Placeholder 3"/>
          <p:cNvSpPr>
            <a:spLocks noGrp="1"/>
          </p:cNvSpPr>
          <p:nvPr>
            <p:ph type="sldNum" sz="quarter" idx="5"/>
          </p:nvPr>
        </p:nvSpPr>
        <p:spPr/>
        <p:txBody>
          <a:bodyPr/>
          <a:lstStyle/>
          <a:p>
            <a:fld id="{F6341FB0-6A6E-4318-B743-764D8E1A3D9A}" type="slidenum">
              <a:rPr lang="en-US" smtClean="0"/>
              <a:t>16</a:t>
            </a:fld>
            <a:endParaRPr lang="en-US"/>
          </a:p>
        </p:txBody>
      </p:sp>
    </p:spTree>
    <p:extLst>
      <p:ext uri="{BB962C8B-B14F-4D97-AF65-F5344CB8AC3E}">
        <p14:creationId xmlns:p14="http://schemas.microsoft.com/office/powerpoint/2010/main" val="69081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containment. </a:t>
            </a:r>
          </a:p>
          <a:p>
            <a:endParaRPr lang="en-US" dirty="0"/>
          </a:p>
          <a:p>
            <a:r>
              <a:rPr lang="en-US" dirty="0"/>
              <a:t>Household surveys are also a good way to get information on emptying of pit latrines and septic tanks.</a:t>
            </a:r>
          </a:p>
          <a:p>
            <a:endParaRPr lang="en-US" dirty="0"/>
          </a:p>
          <a:p>
            <a:r>
              <a:rPr lang="en-US" dirty="0"/>
              <a:t>If a tank or pit has been emptied, and the household respondents say that it was taken away offsite, or to a treatment plant, it is potentially safely managed. But we would need to match this with data from the sector, about how much faecal sludge is actually transported to treatment, and what kind of treatment it receives. This kind of data is very scarce.</a:t>
            </a:r>
          </a:p>
          <a:p>
            <a:endParaRPr lang="en-US" dirty="0"/>
          </a:p>
          <a:p>
            <a:r>
              <a:rPr lang="en-US" dirty="0"/>
              <a:t>Of course, if the household reports that their tank has been emptied, and the waste was dumped into surface water, or left uncovered, that would count as NOT safely managed sanitation. </a:t>
            </a:r>
          </a:p>
          <a:p>
            <a:endParaRPr lang="en-US" dirty="0"/>
          </a:p>
          <a:p>
            <a:r>
              <a:rPr lang="en-US" dirty="0"/>
              <a:t>This is an example from Jordan, from the 2023 Population and Family Health Survey. These kinds of questions are now standard in DHS and MICS surveys.</a:t>
            </a:r>
          </a:p>
        </p:txBody>
      </p:sp>
      <p:sp>
        <p:nvSpPr>
          <p:cNvPr id="4" name="Slide Number Placeholder 3"/>
          <p:cNvSpPr>
            <a:spLocks noGrp="1"/>
          </p:cNvSpPr>
          <p:nvPr>
            <p:ph type="sldNum" sz="quarter" idx="5"/>
          </p:nvPr>
        </p:nvSpPr>
        <p:spPr/>
        <p:txBody>
          <a:bodyPr/>
          <a:lstStyle/>
          <a:p>
            <a:fld id="{F6341FB0-6A6E-4318-B743-764D8E1A3D9A}" type="slidenum">
              <a:rPr lang="en-US" smtClean="0"/>
              <a:t>17</a:t>
            </a:fld>
            <a:endParaRPr lang="en-US"/>
          </a:p>
        </p:txBody>
      </p:sp>
    </p:spTree>
    <p:extLst>
      <p:ext uri="{BB962C8B-B14F-4D97-AF65-F5344CB8AC3E}">
        <p14:creationId xmlns:p14="http://schemas.microsoft.com/office/powerpoint/2010/main" val="250753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shows that in about 40% of households, excreta were removed for treatment, and are potentially safely managed. This was a bit higher in urban than in rural areas, 44% compared to 39%.</a:t>
            </a:r>
          </a:p>
        </p:txBody>
      </p:sp>
      <p:sp>
        <p:nvSpPr>
          <p:cNvPr id="4" name="Slide Number Placeholder 3"/>
          <p:cNvSpPr>
            <a:spLocks noGrp="1"/>
          </p:cNvSpPr>
          <p:nvPr>
            <p:ph type="sldNum" sz="quarter" idx="5"/>
          </p:nvPr>
        </p:nvSpPr>
        <p:spPr/>
        <p:txBody>
          <a:bodyPr/>
          <a:lstStyle/>
          <a:p>
            <a:fld id="{F6341FB0-6A6E-4318-B743-764D8E1A3D9A}" type="slidenum">
              <a:rPr lang="en-US" smtClean="0"/>
              <a:t>18</a:t>
            </a:fld>
            <a:endParaRPr lang="en-US"/>
          </a:p>
        </p:txBody>
      </p:sp>
    </p:spTree>
    <p:extLst>
      <p:ext uri="{BB962C8B-B14F-4D97-AF65-F5344CB8AC3E}">
        <p14:creationId xmlns:p14="http://schemas.microsoft.com/office/powerpoint/2010/main" val="3597593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same questions can be used to measure safe disposal in situ. If a household says that they have never emptied their tank, or don’t know, that is interpreted as the waste remaining underground. And as long as it is effectively contained, and not shared, it would be counted as safely managed sanitation. </a:t>
            </a:r>
          </a:p>
          <a:p>
            <a:endParaRPr lang="en-US" dirty="0"/>
          </a:p>
          <a:p>
            <a:r>
              <a:rPr lang="en-US" dirty="0"/>
              <a:t>Also, if the tank is emptied, and reportedly buried onsite, for instance in a covered pit, that would also count as safely disposed of in situ. </a:t>
            </a:r>
          </a:p>
        </p:txBody>
      </p:sp>
      <p:sp>
        <p:nvSpPr>
          <p:cNvPr id="4" name="Slide Number Placeholder 3"/>
          <p:cNvSpPr>
            <a:spLocks noGrp="1"/>
          </p:cNvSpPr>
          <p:nvPr>
            <p:ph type="sldNum" sz="quarter" idx="5"/>
          </p:nvPr>
        </p:nvSpPr>
        <p:spPr/>
        <p:txBody>
          <a:bodyPr/>
          <a:lstStyle/>
          <a:p>
            <a:fld id="{F6341FB0-6A6E-4318-B743-764D8E1A3D9A}" type="slidenum">
              <a:rPr lang="en-US" smtClean="0"/>
              <a:t>19</a:t>
            </a:fld>
            <a:endParaRPr lang="en-US"/>
          </a:p>
        </p:txBody>
      </p:sp>
    </p:spTree>
    <p:extLst>
      <p:ext uri="{BB962C8B-B14F-4D97-AF65-F5344CB8AC3E}">
        <p14:creationId xmlns:p14="http://schemas.microsoft.com/office/powerpoint/2010/main" val="109671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sanitation, we use a ladder to describe difference levels of service. This is based on the technology classification that was used in the MDG period, of improved and unimproved facilities.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sanitation ladder ranges from open defecation at the bottom to safely managed sanitation at the top.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top three rungs (limited, basic, and safely managed) all represent people who are using improved sanitation facilities, such as sewer connections, septic tanks, or improved pit latrines.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Households using improved sanitation facilities that are shared with other households are counted as having limited service. On the other hand, if they are using improved facilities that are not shared then they count as a basic sanitation service.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additional criteria are applied to meet the SDG indicator 6.2.1a, of ‘safely managed services’. To meet this standard, excreta must either be safely disposed of in-situ, or removed and treated offsite. We will explore those definitions in more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households with safely managed drinking sanitation services also meet the requirements for basic services, the two levels can also be grouped together as ‘at least basic service’, which is part of the indicator used for monitoring SDG target 1.4 ‘universal access to basic services’. </a:t>
            </a:r>
          </a:p>
        </p:txBody>
      </p:sp>
      <p:sp>
        <p:nvSpPr>
          <p:cNvPr id="4" name="Slide Number Placeholder 3"/>
          <p:cNvSpPr>
            <a:spLocks noGrp="1"/>
          </p:cNvSpPr>
          <p:nvPr>
            <p:ph type="sldNum" sz="quarter" idx="5"/>
          </p:nvPr>
        </p:nvSpPr>
        <p:spPr/>
        <p:txBody>
          <a:bodyPr/>
          <a:lstStyle/>
          <a:p>
            <a:fld id="{F6341FB0-6A6E-4318-B743-764D8E1A3D9A}" type="slidenum">
              <a:rPr lang="en-US" smtClean="0"/>
              <a:t>2</a:t>
            </a:fld>
            <a:endParaRPr lang="en-US"/>
          </a:p>
        </p:txBody>
      </p:sp>
    </p:spTree>
    <p:extLst>
      <p:ext uri="{BB962C8B-B14F-4D97-AF65-F5344CB8AC3E}">
        <p14:creationId xmlns:p14="http://schemas.microsoft.com/office/powerpoint/2010/main" val="46165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Jordan we see that this is the most common outcome – more than half of onsite sanitation systems had reportedly never been emptied. Not emptying is a bit higher in rural areas, but also quite high in urban areas. So as long as those facilities are not shared they would count as safely managed through in situ disposal. </a:t>
            </a:r>
          </a:p>
        </p:txBody>
      </p:sp>
      <p:sp>
        <p:nvSpPr>
          <p:cNvPr id="4" name="Slide Number Placeholder 3"/>
          <p:cNvSpPr>
            <a:spLocks noGrp="1"/>
          </p:cNvSpPr>
          <p:nvPr>
            <p:ph type="sldNum" sz="quarter" idx="5"/>
          </p:nvPr>
        </p:nvSpPr>
        <p:spPr/>
        <p:txBody>
          <a:bodyPr/>
          <a:lstStyle/>
          <a:p>
            <a:fld id="{F6341FB0-6A6E-4318-B743-764D8E1A3D9A}" type="slidenum">
              <a:rPr lang="en-US" smtClean="0"/>
              <a:t>20</a:t>
            </a:fld>
            <a:endParaRPr lang="en-US"/>
          </a:p>
        </p:txBody>
      </p:sp>
    </p:spTree>
    <p:extLst>
      <p:ext uri="{BB962C8B-B14F-4D97-AF65-F5344CB8AC3E}">
        <p14:creationId xmlns:p14="http://schemas.microsoft.com/office/powerpoint/2010/main" val="1532115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 has over 50 data sources, very data rich. But the 2023 Population and Family Health Survey is the only one with data on management of onsite sanitation. </a:t>
            </a:r>
          </a:p>
          <a:p>
            <a:endParaRPr lang="en-US" dirty="0"/>
          </a:p>
          <a:p>
            <a:r>
              <a:rPr lang="en-US" dirty="0"/>
              <a:t>Here you can see a table in the country file that summarizes the calculation of safely managed sanitation.</a:t>
            </a:r>
          </a:p>
          <a:p>
            <a:endParaRPr lang="en-US" dirty="0"/>
          </a:p>
          <a:p>
            <a:r>
              <a:rPr lang="en-US" dirty="0"/>
              <a:t>First: improved sanitation is nearly universal, in both urban and rural areas.</a:t>
            </a:r>
          </a:p>
          <a:p>
            <a:r>
              <a:rPr lang="en-US" dirty="0"/>
              <a:t>But sewer coverage is dominant in urban areas, and for the country as a whole, while septic tanks are the main technology in rural areas. Now in the last JMP update, we didn’t have data on management of onsite sanitation, so there were no estimates for safely managed sanitation in rural areas. With this report, Jordan has filled that gap, and we can see that in rural areas 22% of the population used on-site sanitation that was safely disposed of in situ. We still don’t have data on what happens with the on-site sanitation that is emptied and taken offsite, it would be great to fill that data gap on faecal sludge management. But for now, we take that 22% of the rural population with sanitation safely disposed of in situ, and add it to another 29% with sewered wastewater treatment, to get 51% safely managed sanitation in rural areas. Which is lower than the 83% in urban areas – this is to be expected since sewer coverage is so much higher in urban areas, and in Jordan almost all sewer wastewater receives secondary treatment or better. </a:t>
            </a:r>
          </a:p>
          <a:p>
            <a:endParaRPr lang="en-US" dirty="0"/>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21</a:t>
            </a:fld>
            <a:endParaRPr lang="en-US"/>
          </a:p>
        </p:txBody>
      </p:sp>
    </p:spTree>
    <p:extLst>
      <p:ext uri="{BB962C8B-B14F-4D97-AF65-F5344CB8AC3E}">
        <p14:creationId xmlns:p14="http://schemas.microsoft.com/office/powerpoint/2010/main" val="3092546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countries without data on safely managed sanitation at the national level for 2024. There are more that have national data, but can’t disaggregate into urban and rural areas, for example Bahrain and Qatar. </a:t>
            </a:r>
          </a:p>
          <a:p>
            <a:endParaRPr lang="en-US" dirty="0"/>
          </a:p>
          <a:p>
            <a:r>
              <a:rPr lang="en-US" dirty="0"/>
              <a:t>With that, let me pass over to Francesco Mitis, who will discuss the other part of indicator 6.2, on hygiene. Thanks for your attention. </a:t>
            </a:r>
          </a:p>
        </p:txBody>
      </p:sp>
      <p:sp>
        <p:nvSpPr>
          <p:cNvPr id="4" name="Slide Number Placeholder 3"/>
          <p:cNvSpPr>
            <a:spLocks noGrp="1"/>
          </p:cNvSpPr>
          <p:nvPr>
            <p:ph type="sldNum" sz="quarter" idx="5"/>
          </p:nvPr>
        </p:nvSpPr>
        <p:spPr/>
        <p:txBody>
          <a:bodyPr/>
          <a:lstStyle/>
          <a:p>
            <a:fld id="{F6341FB0-6A6E-4318-B743-764D8E1A3D9A}" type="slidenum">
              <a:rPr lang="en-US" smtClean="0"/>
              <a:t>22</a:t>
            </a:fld>
            <a:endParaRPr lang="en-US"/>
          </a:p>
        </p:txBody>
      </p:sp>
    </p:spTree>
    <p:extLst>
      <p:ext uri="{BB962C8B-B14F-4D97-AF65-F5344CB8AC3E}">
        <p14:creationId xmlns:p14="http://schemas.microsoft.com/office/powerpoint/2010/main" val="187330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 more detail at the safely managed sanitation definition. </a:t>
            </a:r>
          </a:p>
          <a:p>
            <a:endParaRPr lang="en-US" dirty="0"/>
          </a:p>
          <a:p>
            <a:r>
              <a:rPr lang="en-US" dirty="0"/>
              <a:t>This is the population that is using an improved sanitation facility, which is not shared, and where excreta are either safely disposed of in situ, or transported and treated off site.</a:t>
            </a:r>
          </a:p>
          <a:p>
            <a:endParaRPr lang="en-US" dirty="0"/>
          </a:p>
          <a:p>
            <a:r>
              <a:rPr lang="en-US" dirty="0"/>
              <a:t>The diagram on the right shows that there are three pathways to safely managed sanitation: you can have wastewater that is transported through sewers and treated offsite at a centralized wastewater treatment plant (the top circle), or you can have wastewater, or excreta, that is stored on site, for instance in a septic tank or pit latrine, but then emptied and treated off-site – this is sometimes called faecal sludge management. That’s the bottom left circle. Finally, you have excreta that are stored on site, and never emptied, or emptied and buried onsite: these are considered treated and disposed of in situ.</a:t>
            </a:r>
          </a:p>
        </p:txBody>
      </p:sp>
      <p:sp>
        <p:nvSpPr>
          <p:cNvPr id="4" name="Slide Number Placeholder 3"/>
          <p:cNvSpPr>
            <a:spLocks noGrp="1"/>
          </p:cNvSpPr>
          <p:nvPr>
            <p:ph type="sldNum" sz="quarter" idx="5"/>
          </p:nvPr>
        </p:nvSpPr>
        <p:spPr/>
        <p:txBody>
          <a:bodyPr/>
          <a:lstStyle/>
          <a:p>
            <a:fld id="{F6341FB0-6A6E-4318-B743-764D8E1A3D9A}" type="slidenum">
              <a:rPr lang="en-US" smtClean="0"/>
              <a:t>3</a:t>
            </a:fld>
            <a:endParaRPr lang="en-US"/>
          </a:p>
        </p:txBody>
      </p:sp>
    </p:spTree>
    <p:extLst>
      <p:ext uri="{BB962C8B-B14F-4D97-AF65-F5344CB8AC3E}">
        <p14:creationId xmlns:p14="http://schemas.microsoft.com/office/powerpoint/2010/main" val="151321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more clarifications about those elements of safely managed sanitation.</a:t>
            </a:r>
          </a:p>
          <a:p>
            <a:endParaRPr lang="en-US" dirty="0"/>
          </a:p>
          <a:p>
            <a:r>
              <a:rPr lang="en-US" dirty="0"/>
              <a:t>We are often asked why shared sanitation facilities can’t be considered safely managed. In part it’s because there is epidemiological evidence that people are at higher risk of </a:t>
            </a:r>
            <a:r>
              <a:rPr lang="en-US" dirty="0" err="1"/>
              <a:t>diarrhoeal</a:t>
            </a:r>
            <a:r>
              <a:rPr lang="en-US" dirty="0"/>
              <a:t> disease when they use shared sanitation, even when the facilities are shared among a small number of households. But an even more important consideration is that it’s difficult to ensure privacy and safety at all times for all users – especially for women and girls, and the elderly – when people don’t have private sanitation facilities at the household level. So for those reasons, public and community toilets, as well as toilets shared by two or more households, are not counted towards safely managed sanitation (or towards basic sanitation). </a:t>
            </a:r>
          </a:p>
          <a:p>
            <a:endParaRPr lang="en-US" dirty="0"/>
          </a:p>
          <a:p>
            <a:r>
              <a:rPr lang="en-US" dirty="0"/>
              <a:t>Next; wastewater and excreta can be transported and treated offsite, and this can mean either sewered systems, where wastewater is delivered to a treatment plant that provides secondary or higher treatment; it can also mean onsite storage like a septic tank or pit latrine, that effectively contains the excreta – preventing it from re-entering the surface environment – and then is emptied and delivered to treatment offsite</a:t>
            </a:r>
          </a:p>
          <a:p>
            <a:endParaRPr lang="en-US" dirty="0"/>
          </a:p>
          <a:p>
            <a:r>
              <a:rPr lang="en-US" dirty="0"/>
              <a:t>Finally, if excreta are stored onsite in a tank or pit that effectively contains the waste, isolating it from the surface environment, it can be considered safely managed if the storage tank hasn’t been emptied – so the excreta is all still in the tank – or if has been emptied and the contents are buried onsite, for instance in a covered pit.</a:t>
            </a:r>
          </a:p>
          <a:p>
            <a:endParaRPr lang="en-US" dirty="0"/>
          </a:p>
          <a:p>
            <a:r>
              <a:rPr lang="en-US" dirty="0"/>
              <a:t>So there are a lot of different ways for households to have safely managed sanitation, it’s not only possible through sewer connections. </a:t>
            </a:r>
          </a:p>
        </p:txBody>
      </p:sp>
      <p:sp>
        <p:nvSpPr>
          <p:cNvPr id="4" name="Slide Number Placeholder 3"/>
          <p:cNvSpPr>
            <a:spLocks noGrp="1"/>
          </p:cNvSpPr>
          <p:nvPr>
            <p:ph type="sldNum" sz="quarter" idx="5"/>
          </p:nvPr>
        </p:nvSpPr>
        <p:spPr/>
        <p:txBody>
          <a:bodyPr/>
          <a:lstStyle/>
          <a:p>
            <a:fld id="{F6341FB0-6A6E-4318-B743-764D8E1A3D9A}" type="slidenum">
              <a:rPr lang="en-US" smtClean="0"/>
              <a:t>4</a:t>
            </a:fld>
            <a:endParaRPr lang="en-US"/>
          </a:p>
        </p:txBody>
      </p:sp>
    </p:spTree>
    <p:extLst>
      <p:ext uri="{BB962C8B-B14F-4D97-AF65-F5344CB8AC3E}">
        <p14:creationId xmlns:p14="http://schemas.microsoft.com/office/powerpoint/2010/main" val="205028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summary of the 22 countries in the WHO EMR region, it’s very similar to the UNICEF MENA set of countries. </a:t>
            </a:r>
          </a:p>
          <a:p>
            <a:endParaRPr lang="en-US" dirty="0"/>
          </a:p>
          <a:p>
            <a:r>
              <a:rPr lang="en-US" dirty="0"/>
              <a:t>All of these countries except Djibouti have estimates for basic sanitation services – I will come back to that. Also, all countries except for Djibouti, Iran and Syria have data on open defecation. </a:t>
            </a:r>
          </a:p>
          <a:p>
            <a:endParaRPr lang="en-US" dirty="0"/>
          </a:p>
          <a:p>
            <a:r>
              <a:rPr lang="en-US" dirty="0"/>
              <a:t>There are estimates for safely managed sanitation at the national level, in all but six countries: Djibouti, Iran, Oman, Pakistan, Sudan and Syria. That’s a bit higher coverage than for safely managed drinking water.</a:t>
            </a:r>
          </a:p>
          <a:p>
            <a:endParaRPr lang="en-US" dirty="0"/>
          </a:p>
          <a:p>
            <a:r>
              <a:rPr lang="en-US" dirty="0"/>
              <a:t>There are a number of countries that have safely managed at the national level, but can’t disaggregate into urban and rural areas. For example, Bahrain and Qatar. So only 13 countries have estimates for urban areas, and only 10 for rural areas. </a:t>
            </a:r>
          </a:p>
          <a:p>
            <a:endParaRPr lang="en-US" dirty="0"/>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5</a:t>
            </a:fld>
            <a:endParaRPr lang="en-US"/>
          </a:p>
        </p:txBody>
      </p:sp>
    </p:spTree>
    <p:extLst>
      <p:ext uri="{BB962C8B-B14F-4D97-AF65-F5344CB8AC3E}">
        <p14:creationId xmlns:p14="http://schemas.microsoft.com/office/powerpoint/2010/main" val="107498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country file, this is from Afghanistan, where on the Data Summary tab you can see that we have 27 data sources, going back to 1997, with the 2023 MICS being the most recent. </a:t>
            </a:r>
          </a:p>
          <a:p>
            <a:endParaRPr lang="en-US" dirty="0"/>
          </a:p>
          <a:p>
            <a:r>
              <a:rPr lang="en-US" dirty="0"/>
              <a:t>Not all of these have information on sanitation, for instance there are sources from 2018, 2019 and 2020 about drinking water quality. So those rows are blank for the sanitation columns. </a:t>
            </a:r>
          </a:p>
          <a:p>
            <a:endParaRPr lang="en-US" dirty="0"/>
          </a:p>
          <a:p>
            <a:r>
              <a:rPr lang="en-US" dirty="0"/>
              <a:t>Now for all of these data sources, the different columns are showing the sanitation variables, and there are columns for total, urban and rural populations. </a:t>
            </a:r>
          </a:p>
          <a:p>
            <a:endParaRPr lang="en-US" dirty="0"/>
          </a:p>
          <a:p>
            <a:r>
              <a:rPr lang="en-US" dirty="0"/>
              <a:t>The JMP method is to produce linear regressions for the urban and rural areas, and to combine them to produce total, or national estimates. Which means that we don’t actually use the national-level data, we just use the urban and rural data. And that’s shown in the country file by using square brackets around the variables that are not used. So you can see that all of the Total variables have square brackets around them, and aren’t used. Also, the 1997 MICS is not used because we restrict data to sources from 2000 and later. So that first row is showing data in square brackets as well. And there are a few cases where data for urban and rural areas are shown in the file, but not used for some reason or another – maybe they are not representative, or the variables don’t match the global definitions well, or they may simply be outliers. For example, there are three Malaria Information Surveys thar found more than 20% open defecation in urban areas. But actually all of these surveys allowed multiple responses, and the totals were well over 100%, so we couldn’t use the sanitation data from these surveys. Still, we include them in the country file for completeness, and explain in the notes why they haven’t been used to produce estimates.</a:t>
            </a:r>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6</a:t>
            </a:fld>
            <a:endParaRPr lang="en-US"/>
          </a:p>
        </p:txBody>
      </p:sp>
    </p:spTree>
    <p:extLst>
      <p:ext uri="{BB962C8B-B14F-4D97-AF65-F5344CB8AC3E}">
        <p14:creationId xmlns:p14="http://schemas.microsoft.com/office/powerpoint/2010/main" val="2685405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country file has a tab showing Basic Charts, which is a useful place to see the data on improved sanitation, and also on basic sanitation, which excludes shared facilities. </a:t>
            </a:r>
          </a:p>
          <a:p>
            <a:endParaRPr lang="en-US" dirty="0"/>
          </a:p>
          <a:p>
            <a:r>
              <a:rPr lang="en-US" dirty="0"/>
              <a:t>Here in this example from Afghanistan you see that there are a lot of data points for improved sanitation, about a dozen, and that there is a general positive trend in both urban and rural areas, but also that there is a fair amount of scatter. This is just due to the differences in survey methodology, it doesn’t really mean that improved sanitation is going up and down from year to year. And that’s why we use linear regression to produce estimates for all years, rather than relying on a single survey. </a:t>
            </a:r>
          </a:p>
          <a:p>
            <a:endParaRPr lang="en-US" dirty="0"/>
          </a:p>
          <a:p>
            <a:r>
              <a:rPr lang="en-US" dirty="0"/>
              <a:t>The light green line is showing the estimates for improved sanitation, and the dark green line is the estimates for basic sanitation, excluding shared facilities. And you can see that shared sanitation is more of an issue in urban than in rural areas, which is often the case. </a:t>
            </a:r>
          </a:p>
          <a:p>
            <a:endParaRPr lang="en-US" dirty="0"/>
          </a:p>
          <a:p>
            <a:r>
              <a:rPr lang="en-US" dirty="0"/>
              <a:t>As I mentioned earlier, we combine the urban and rural estimates to produce total or national estimates. </a:t>
            </a:r>
          </a:p>
          <a:p>
            <a:endParaRPr lang="en-US" dirty="0"/>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7</a:t>
            </a:fld>
            <a:endParaRPr lang="en-US"/>
          </a:p>
        </p:txBody>
      </p:sp>
    </p:spTree>
    <p:extLst>
      <p:ext uri="{BB962C8B-B14F-4D97-AF65-F5344CB8AC3E}">
        <p14:creationId xmlns:p14="http://schemas.microsoft.com/office/powerpoint/2010/main" val="37519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 said that we don’t have estimates for basic sanitation in Djibouti? We do have some data sources from Djibouti, but the most recent is from 2017. And with our regression rules, we can extend the regression line forward through 2019, and then hold that estimate constant until 2023, but not further. And since the next JMP report will have a reporting year of 2024, we will show Djibouti as not having estimates, unless through the country consultation some more recent data are shared. </a:t>
            </a:r>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8</a:t>
            </a:fld>
            <a:endParaRPr lang="en-US"/>
          </a:p>
        </p:txBody>
      </p:sp>
    </p:spTree>
    <p:extLst>
      <p:ext uri="{BB962C8B-B14F-4D97-AF65-F5344CB8AC3E}">
        <p14:creationId xmlns:p14="http://schemas.microsoft.com/office/powerpoint/2010/main" val="169632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country files have another tab with charts related to safely managed services, which show the trends in different types of improved sanitation facility (sewer connection, septic tanks, latrines and other).</a:t>
            </a:r>
          </a:p>
          <a:p>
            <a:endParaRPr lang="en-US" dirty="0"/>
          </a:p>
          <a:p>
            <a:r>
              <a:rPr lang="en-US" dirty="0"/>
              <a:t>Here you can see that in Egypt there has been a strong growth in sewer coverage in both urban and rural areas (that’s the dark green line, and the data points). The regression line shows that sewer coverage is nearly universal now in urban areas, though the most recent data point the 2022 EFHS found only 93% coverage. The linear regression doesn’t capture tailing very well. You can also see that in rural areas there is a significant but declining population using septic tanks, that’s the medium green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9</a:t>
            </a:fld>
            <a:endParaRPr lang="en-US"/>
          </a:p>
        </p:txBody>
      </p:sp>
    </p:spTree>
    <p:extLst>
      <p:ext uri="{BB962C8B-B14F-4D97-AF65-F5344CB8AC3E}">
        <p14:creationId xmlns:p14="http://schemas.microsoft.com/office/powerpoint/2010/main" val="39552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407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18528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8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43433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1/15/2025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3611630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34477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15.01.2025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223496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80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278039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1/15/2025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44664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35862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47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1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651" y="502781"/>
            <a:ext cx="10515600" cy="908503"/>
          </a:xfrm>
        </p:spPr>
        <p:txBody>
          <a:bodyPr anchor="ctr">
            <a:noAutofit/>
          </a:bodyPr>
          <a:lstStyle>
            <a:lvl1pPr>
              <a:lnSpc>
                <a:spcPct val="120000"/>
              </a:lnSpc>
              <a:defRPr sz="3200" b="0" i="0">
                <a:solidFill>
                  <a:schemeClr val="tx2"/>
                </a:solidFill>
                <a:latin typeface="Arial" panose="020B0604020202020204" pitchFamily="34" charset="0"/>
              </a:defRPr>
            </a:lvl1pPr>
          </a:lstStyle>
          <a:p>
            <a:r>
              <a:rPr lang="en-US" dirty="0"/>
              <a:t>Click to edit Master title style</a:t>
            </a:r>
            <a:br>
              <a:rPr lang="en-US" dirty="0"/>
            </a:br>
            <a:r>
              <a:rPr lang="en-US" dirty="0"/>
              <a:t>Click to edit Master title style</a:t>
            </a:r>
          </a:p>
        </p:txBody>
      </p:sp>
      <p:sp>
        <p:nvSpPr>
          <p:cNvPr id="9" name="Content Placeholder 14">
            <a:extLst>
              <a:ext uri="{FF2B5EF4-FFF2-40B4-BE49-F238E27FC236}">
                <a16:creationId xmlns:a16="http://schemas.microsoft.com/office/drawing/2014/main" id="{DD659A81-6ED0-9147-B10B-822583A9780D}"/>
              </a:ext>
            </a:extLst>
          </p:cNvPr>
          <p:cNvSpPr>
            <a:spLocks noGrp="1"/>
          </p:cNvSpPr>
          <p:nvPr>
            <p:ph sz="quarter" idx="13"/>
          </p:nvPr>
        </p:nvSpPr>
        <p:spPr>
          <a:xfrm>
            <a:off x="4496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0" name="Content Placeholder 14">
            <a:extLst>
              <a:ext uri="{FF2B5EF4-FFF2-40B4-BE49-F238E27FC236}">
                <a16:creationId xmlns:a16="http://schemas.microsoft.com/office/drawing/2014/main" id="{9E3C0F33-E6DD-2E4F-B189-7683B33F2D49}"/>
              </a:ext>
            </a:extLst>
          </p:cNvPr>
          <p:cNvSpPr>
            <a:spLocks noGrp="1"/>
          </p:cNvSpPr>
          <p:nvPr>
            <p:ph sz="quarter" idx="14"/>
          </p:nvPr>
        </p:nvSpPr>
        <p:spPr>
          <a:xfrm>
            <a:off x="57074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9551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996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1/15/2025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75801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85355" y="6195415"/>
            <a:ext cx="1999130" cy="595312"/>
          </a:xfrm>
          <a:prstGeom prst="rect">
            <a:avLst/>
          </a:prstGeom>
        </p:spPr>
      </p:pic>
    </p:spTree>
    <p:extLst>
      <p:ext uri="{BB962C8B-B14F-4D97-AF65-F5344CB8AC3E}">
        <p14:creationId xmlns:p14="http://schemas.microsoft.com/office/powerpoint/2010/main" val="1628700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317857446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676" r:id="rId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001249709"/>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6.m4a"/><Relationship Id="rId7" Type="http://schemas.openxmlformats.org/officeDocument/2006/relationships/image" Target="../media/image15.png"/><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280D-F255-D8A7-C10C-AD4C79CB85E1}"/>
              </a:ext>
            </a:extLst>
          </p:cNvPr>
          <p:cNvSpPr>
            <a:spLocks noGrp="1"/>
          </p:cNvSpPr>
          <p:nvPr>
            <p:ph type="title"/>
          </p:nvPr>
        </p:nvSpPr>
        <p:spPr/>
        <p:txBody>
          <a:bodyPr/>
          <a:lstStyle/>
          <a:p>
            <a:r>
              <a:rPr lang="en-US" dirty="0"/>
              <a:t>#3 Estimating 6.2.1 and addressing data gaps </a:t>
            </a:r>
          </a:p>
        </p:txBody>
      </p:sp>
      <p:sp>
        <p:nvSpPr>
          <p:cNvPr id="3" name="Content Placeholder 2">
            <a:extLst>
              <a:ext uri="{FF2B5EF4-FFF2-40B4-BE49-F238E27FC236}">
                <a16:creationId xmlns:a16="http://schemas.microsoft.com/office/drawing/2014/main" id="{2500117E-5E6B-8656-4754-C036044D8095}"/>
              </a:ext>
            </a:extLst>
          </p:cNvPr>
          <p:cNvSpPr>
            <a:spLocks noGrp="1"/>
          </p:cNvSpPr>
          <p:nvPr>
            <p:ph idx="1"/>
          </p:nvPr>
        </p:nvSpPr>
        <p:spPr/>
        <p:txBody>
          <a:bodyPr/>
          <a:lstStyle/>
          <a:p>
            <a:r>
              <a:rPr lang="en-US" dirty="0"/>
              <a:t>6.2.1a: sanitation</a:t>
            </a:r>
          </a:p>
          <a:p>
            <a:r>
              <a:rPr lang="en-US" dirty="0"/>
              <a:t>6.2.1b: hygiene (handwashing with soap)</a:t>
            </a:r>
          </a:p>
          <a:p>
            <a:r>
              <a:rPr lang="en-US" dirty="0"/>
              <a:t>Related to 6.2.1:</a:t>
            </a:r>
          </a:p>
          <a:p>
            <a:pPr lvl="1"/>
            <a:r>
              <a:rPr lang="en-US" dirty="0"/>
              <a:t>Bathing (new)</a:t>
            </a:r>
          </a:p>
          <a:p>
            <a:pPr lvl="1"/>
            <a:r>
              <a:rPr lang="en-US" dirty="0"/>
              <a:t>Menstrual health (new)</a:t>
            </a:r>
          </a:p>
          <a:p>
            <a:endParaRPr lang="en-US" dirty="0"/>
          </a:p>
        </p:txBody>
      </p:sp>
      <p:pic>
        <p:nvPicPr>
          <p:cNvPr id="7" name="Audio 6">
            <a:hlinkClick r:id="" action="ppaction://media"/>
            <a:extLst>
              <a:ext uri="{FF2B5EF4-FFF2-40B4-BE49-F238E27FC236}">
                <a16:creationId xmlns:a16="http://schemas.microsoft.com/office/drawing/2014/main" id="{536B424B-E7BD-1056-0334-B13907C427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4831463"/>
      </p:ext>
    </p:extLst>
  </p:cSld>
  <p:clrMapOvr>
    <a:masterClrMapping/>
  </p:clrMapOvr>
  <mc:AlternateContent xmlns:mc="http://schemas.openxmlformats.org/markup-compatibility/2006">
    <mc:Choice xmlns:p14="http://schemas.microsoft.com/office/powerpoint/2010/main" Requires="p14">
      <p:transition spd="slow" p14:dur="2000" advTm="29315"/>
    </mc:Choice>
    <mc:Fallback>
      <p:transition spd="slow" advTm="2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CA3D-40C2-4E40-ACEA-A54D00B78A5E}"/>
              </a:ext>
            </a:extLst>
          </p:cNvPr>
          <p:cNvSpPr>
            <a:spLocks noGrp="1"/>
          </p:cNvSpPr>
          <p:nvPr>
            <p:ph type="title"/>
          </p:nvPr>
        </p:nvSpPr>
        <p:spPr/>
        <p:txBody>
          <a:bodyPr/>
          <a:lstStyle/>
          <a:p>
            <a:r>
              <a:rPr lang="en-US" dirty="0"/>
              <a:t>Wastewater treated</a:t>
            </a:r>
          </a:p>
        </p:txBody>
      </p:sp>
      <p:sp>
        <p:nvSpPr>
          <p:cNvPr id="3" name="Content Placeholder 2">
            <a:extLst>
              <a:ext uri="{FF2B5EF4-FFF2-40B4-BE49-F238E27FC236}">
                <a16:creationId xmlns:a16="http://schemas.microsoft.com/office/drawing/2014/main" id="{4C0B6230-0FE6-4434-B3D8-81483CF34768}"/>
              </a:ext>
            </a:extLst>
          </p:cNvPr>
          <p:cNvSpPr>
            <a:spLocks noGrp="1"/>
          </p:cNvSpPr>
          <p:nvPr>
            <p:ph idx="1"/>
          </p:nvPr>
        </p:nvSpPr>
        <p:spPr/>
        <p:txBody>
          <a:bodyPr/>
          <a:lstStyle/>
          <a:p>
            <a:r>
              <a:rPr lang="en-US" dirty="0"/>
              <a:t>Safe management of sewered sanitation</a:t>
            </a:r>
          </a:p>
          <a:p>
            <a:pPr lvl="1"/>
            <a:r>
              <a:rPr lang="en-US" dirty="0"/>
              <a:t>Need sectoral data, not only household surveys</a:t>
            </a:r>
          </a:p>
          <a:p>
            <a:pPr lvl="1"/>
            <a:r>
              <a:rPr lang="en-US" dirty="0"/>
              <a:t>Proportion of sewered wastewater that reaches treatment plants</a:t>
            </a:r>
          </a:p>
          <a:p>
            <a:pPr lvl="2"/>
            <a:r>
              <a:rPr lang="en-US" dirty="0"/>
              <a:t>Often available from UNSD Environment Statistics</a:t>
            </a:r>
          </a:p>
          <a:p>
            <a:pPr lvl="1"/>
            <a:r>
              <a:rPr lang="en-US" dirty="0"/>
              <a:t>Wastewater treated</a:t>
            </a:r>
          </a:p>
          <a:p>
            <a:pPr lvl="2"/>
            <a:r>
              <a:rPr lang="en-US" dirty="0"/>
              <a:t>“At least secondary or higher levels of treatment” = safely managed</a:t>
            </a:r>
          </a:p>
          <a:p>
            <a:pPr lvl="3"/>
            <a:r>
              <a:rPr lang="en-US" dirty="0"/>
              <a:t>Or primary treatment with a long ocean outfall</a:t>
            </a:r>
          </a:p>
          <a:p>
            <a:pPr lvl="2"/>
            <a:r>
              <a:rPr lang="en-US" dirty="0"/>
              <a:t>If no data available JMP assumes 50% of wastewater from sewers is treated</a:t>
            </a:r>
          </a:p>
          <a:p>
            <a:pPr lvl="3"/>
            <a:r>
              <a:rPr lang="en-US" dirty="0"/>
              <a:t>But only uses this estimate in countries where onsite sanitation &gt; sewered sanitation</a:t>
            </a:r>
          </a:p>
        </p:txBody>
      </p:sp>
      <p:pic>
        <p:nvPicPr>
          <p:cNvPr id="4" name="Picture 3">
            <a:extLst>
              <a:ext uri="{FF2B5EF4-FFF2-40B4-BE49-F238E27FC236}">
                <a16:creationId xmlns:a16="http://schemas.microsoft.com/office/drawing/2014/main" id="{20BF91FA-7353-9561-9D61-C198A5E69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6625" y="274638"/>
            <a:ext cx="1941411" cy="1472327"/>
          </a:xfrm>
          <a:prstGeom prst="rect">
            <a:avLst/>
          </a:prstGeom>
        </p:spPr>
      </p:pic>
      <p:pic>
        <p:nvPicPr>
          <p:cNvPr id="7" name="Audio 6">
            <a:hlinkClick r:id="" action="ppaction://media"/>
            <a:extLst>
              <a:ext uri="{FF2B5EF4-FFF2-40B4-BE49-F238E27FC236}">
                <a16:creationId xmlns:a16="http://schemas.microsoft.com/office/drawing/2014/main" id="{28C6C86C-E669-533C-D536-C5311B9855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6310533"/>
      </p:ext>
    </p:extLst>
  </p:cSld>
  <p:clrMapOvr>
    <a:masterClrMapping/>
  </p:clrMapOvr>
  <mc:AlternateContent xmlns:mc="http://schemas.openxmlformats.org/markup-compatibility/2006">
    <mc:Choice xmlns:p14="http://schemas.microsoft.com/office/powerpoint/2010/main" Requires="p14">
      <p:transition spd="slow" p14:dur="2000" advTm="78339"/>
    </mc:Choice>
    <mc:Fallback>
      <p:transition spd="slow" advTm="7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629D-B4E4-D7B8-24F8-3FF2A994D2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266B36-2E0F-C6D8-E4F4-EDA17E304154}"/>
              </a:ext>
            </a:extLst>
          </p:cNvPr>
          <p:cNvSpPr>
            <a:spLocks noGrp="1"/>
          </p:cNvSpPr>
          <p:nvPr>
            <p:ph idx="1"/>
          </p:nvPr>
        </p:nvSpPr>
        <p:spPr>
          <a:xfrm>
            <a:off x="609600" y="4370388"/>
            <a:ext cx="10850088" cy="1755776"/>
          </a:xfrm>
        </p:spPr>
        <p:txBody>
          <a:bodyPr/>
          <a:lstStyle/>
          <a:p>
            <a:r>
              <a:rPr lang="en-US" sz="2000" dirty="0"/>
              <a:t>52.4% of population connected to wastewater collecting systems</a:t>
            </a:r>
          </a:p>
          <a:p>
            <a:r>
              <a:rPr lang="en-US" sz="2000" dirty="0"/>
              <a:t>31.5% of population connected to wastewater treatment</a:t>
            </a:r>
          </a:p>
          <a:p>
            <a:r>
              <a:rPr lang="en-US" sz="2000" dirty="0"/>
              <a:t>31.5/52.4 = </a:t>
            </a:r>
            <a:r>
              <a:rPr lang="en-US" sz="2000" b="1" dirty="0"/>
              <a:t>60.1</a:t>
            </a:r>
            <a:r>
              <a:rPr lang="en-US" sz="2000" dirty="0"/>
              <a:t>% sewer wastewater reaches treatment plant</a:t>
            </a:r>
          </a:p>
          <a:p>
            <a:r>
              <a:rPr lang="en-US" sz="2000" dirty="0"/>
              <a:t>31.5/31.5 =100% of treated wastewater treated with secondary or higher processes</a:t>
            </a:r>
          </a:p>
          <a:p>
            <a:pPr lvl="1"/>
            <a:endParaRPr lang="en-US" dirty="0"/>
          </a:p>
        </p:txBody>
      </p:sp>
      <p:pic>
        <p:nvPicPr>
          <p:cNvPr id="5" name="Picture 4">
            <a:extLst>
              <a:ext uri="{FF2B5EF4-FFF2-40B4-BE49-F238E27FC236}">
                <a16:creationId xmlns:a16="http://schemas.microsoft.com/office/drawing/2014/main" id="{286D233F-527E-3D4D-03F4-C13046E23AE7}"/>
              </a:ext>
            </a:extLst>
          </p:cNvPr>
          <p:cNvPicPr>
            <a:picLocks noChangeAspect="1"/>
          </p:cNvPicPr>
          <p:nvPr/>
        </p:nvPicPr>
        <p:blipFill>
          <a:blip r:embed="rId5"/>
          <a:stretch>
            <a:fillRect/>
          </a:stretch>
        </p:blipFill>
        <p:spPr>
          <a:xfrm>
            <a:off x="114733" y="274638"/>
            <a:ext cx="11630025" cy="4095750"/>
          </a:xfrm>
          <a:prstGeom prst="rect">
            <a:avLst/>
          </a:prstGeom>
        </p:spPr>
      </p:pic>
      <p:sp>
        <p:nvSpPr>
          <p:cNvPr id="6" name="Oval 5">
            <a:extLst>
              <a:ext uri="{FF2B5EF4-FFF2-40B4-BE49-F238E27FC236}">
                <a16:creationId xmlns:a16="http://schemas.microsoft.com/office/drawing/2014/main" id="{5CA0F781-E720-D86C-A057-5FB4A9C50F7D}"/>
              </a:ext>
            </a:extLst>
          </p:cNvPr>
          <p:cNvSpPr/>
          <p:nvPr/>
        </p:nvSpPr>
        <p:spPr>
          <a:xfrm>
            <a:off x="11115304" y="2125683"/>
            <a:ext cx="629454" cy="16744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CF6EDAE4-7EFC-F1A9-A00F-B46DE7D8AA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5928474"/>
      </p:ext>
    </p:extLst>
  </p:cSld>
  <p:clrMapOvr>
    <a:masterClrMapping/>
  </p:clrMapOvr>
  <mc:AlternateContent xmlns:mc="http://schemas.openxmlformats.org/markup-compatibility/2006">
    <mc:Choice xmlns:p14="http://schemas.microsoft.com/office/powerpoint/2010/main" Requires="p14">
      <p:transition spd="slow" p14:dur="2000" advTm="78360"/>
    </mc:Choice>
    <mc:Fallback>
      <p:transition spd="slow" advTm="7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D085-7A42-D196-BD58-CEDA27789D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E0F5B0-4414-23D4-11F5-A1FB21858FF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A88DD40-F15F-B815-0F85-B30C85A8A683}"/>
              </a:ext>
            </a:extLst>
          </p:cNvPr>
          <p:cNvPicPr>
            <a:picLocks noChangeAspect="1"/>
          </p:cNvPicPr>
          <p:nvPr/>
        </p:nvPicPr>
        <p:blipFill>
          <a:blip r:embed="rId5"/>
          <a:stretch>
            <a:fillRect/>
          </a:stretch>
        </p:blipFill>
        <p:spPr>
          <a:xfrm>
            <a:off x="0" y="50074"/>
            <a:ext cx="12192000" cy="6757851"/>
          </a:xfrm>
          <a:prstGeom prst="rect">
            <a:avLst/>
          </a:prstGeom>
        </p:spPr>
      </p:pic>
      <p:pic>
        <p:nvPicPr>
          <p:cNvPr id="7" name="Audio 6">
            <a:hlinkClick r:id="" action="ppaction://media"/>
            <a:extLst>
              <a:ext uri="{FF2B5EF4-FFF2-40B4-BE49-F238E27FC236}">
                <a16:creationId xmlns:a16="http://schemas.microsoft.com/office/drawing/2014/main" id="{EB82F19C-DF9A-EF8F-2BFA-A5697EC6495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0783366"/>
      </p:ext>
    </p:extLst>
  </p:cSld>
  <p:clrMapOvr>
    <a:masterClrMapping/>
  </p:clrMapOvr>
  <mc:AlternateContent xmlns:mc="http://schemas.openxmlformats.org/markup-compatibility/2006">
    <mc:Choice xmlns:p14="http://schemas.microsoft.com/office/powerpoint/2010/main" Requires="p14">
      <p:transition spd="slow" p14:dur="2000" advTm="25524"/>
    </mc:Choice>
    <mc:Fallback>
      <p:transition spd="slow" advTm="2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CA3D-40C2-4E40-ACEA-A54D00B78A5E}"/>
              </a:ext>
            </a:extLst>
          </p:cNvPr>
          <p:cNvSpPr>
            <a:spLocks noGrp="1"/>
          </p:cNvSpPr>
          <p:nvPr>
            <p:ph type="title"/>
          </p:nvPr>
        </p:nvSpPr>
        <p:spPr/>
        <p:txBody>
          <a:bodyPr/>
          <a:lstStyle/>
          <a:p>
            <a:r>
              <a:rPr lang="en-US" dirty="0"/>
              <a:t>Safely managed onsite sanitation</a:t>
            </a:r>
          </a:p>
        </p:txBody>
      </p:sp>
      <p:sp>
        <p:nvSpPr>
          <p:cNvPr id="3" name="Content Placeholder 2">
            <a:extLst>
              <a:ext uri="{FF2B5EF4-FFF2-40B4-BE49-F238E27FC236}">
                <a16:creationId xmlns:a16="http://schemas.microsoft.com/office/drawing/2014/main" id="{4C0B6230-0FE6-4434-B3D8-81483CF34768}"/>
              </a:ext>
            </a:extLst>
          </p:cNvPr>
          <p:cNvSpPr>
            <a:spLocks noGrp="1"/>
          </p:cNvSpPr>
          <p:nvPr>
            <p:ph idx="1"/>
          </p:nvPr>
        </p:nvSpPr>
        <p:spPr>
          <a:xfrm>
            <a:off x="609599" y="1600201"/>
            <a:ext cx="11316789" cy="4525963"/>
          </a:xfrm>
        </p:spPr>
        <p:txBody>
          <a:bodyPr/>
          <a:lstStyle/>
          <a:p>
            <a:r>
              <a:rPr lang="en-US" dirty="0"/>
              <a:t>Effective containment</a:t>
            </a:r>
          </a:p>
          <a:p>
            <a:r>
              <a:rPr lang="en-US" dirty="0"/>
              <a:t>Emptied and removed offsite</a:t>
            </a:r>
          </a:p>
          <a:p>
            <a:r>
              <a:rPr lang="en-US" dirty="0"/>
              <a:t>Safely disposed of in situ</a:t>
            </a:r>
          </a:p>
          <a:p>
            <a:pPr lvl="1"/>
            <a:r>
              <a:rPr lang="en-US" dirty="0"/>
              <a:t>Either never emptied, or emptied and buried onsite</a:t>
            </a:r>
          </a:p>
          <a:p>
            <a:endParaRPr lang="en-US" dirty="0"/>
          </a:p>
        </p:txBody>
      </p:sp>
      <p:pic>
        <p:nvPicPr>
          <p:cNvPr id="4" name="Picture 3">
            <a:extLst>
              <a:ext uri="{FF2B5EF4-FFF2-40B4-BE49-F238E27FC236}">
                <a16:creationId xmlns:a16="http://schemas.microsoft.com/office/drawing/2014/main" id="{4FFBF454-CF5A-9694-E53A-6C1315E4D7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6625" y="274638"/>
            <a:ext cx="1941411" cy="1472327"/>
          </a:xfrm>
          <a:prstGeom prst="rect">
            <a:avLst/>
          </a:prstGeom>
        </p:spPr>
      </p:pic>
      <p:pic>
        <p:nvPicPr>
          <p:cNvPr id="7" name="Audio 6">
            <a:hlinkClick r:id="" action="ppaction://media"/>
            <a:extLst>
              <a:ext uri="{FF2B5EF4-FFF2-40B4-BE49-F238E27FC236}">
                <a16:creationId xmlns:a16="http://schemas.microsoft.com/office/drawing/2014/main" id="{F1FA7E92-5A05-1424-C697-F7DA9EAF72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3120003"/>
      </p:ext>
    </p:extLst>
  </p:cSld>
  <p:clrMapOvr>
    <a:masterClrMapping/>
  </p:clrMapOvr>
  <mc:AlternateContent xmlns:mc="http://schemas.openxmlformats.org/markup-compatibility/2006">
    <mc:Choice xmlns:p14="http://schemas.microsoft.com/office/powerpoint/2010/main" Requires="p14">
      <p:transition spd="slow" p14:dur="2000" advTm="18818"/>
    </mc:Choice>
    <mc:Fallback>
      <p:transition spd="slow" advTm="1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406A-0D58-BA0F-336C-C8ACA9F5BB3C}"/>
              </a:ext>
            </a:extLst>
          </p:cNvPr>
          <p:cNvSpPr>
            <a:spLocks noGrp="1"/>
          </p:cNvSpPr>
          <p:nvPr>
            <p:ph type="title"/>
          </p:nvPr>
        </p:nvSpPr>
        <p:spPr/>
        <p:txBody>
          <a:bodyPr/>
          <a:lstStyle/>
          <a:p>
            <a:r>
              <a:rPr lang="en-US" dirty="0"/>
              <a:t>Containment</a:t>
            </a:r>
          </a:p>
        </p:txBody>
      </p:sp>
      <p:sp>
        <p:nvSpPr>
          <p:cNvPr id="3" name="Content Placeholder 2">
            <a:extLst>
              <a:ext uri="{FF2B5EF4-FFF2-40B4-BE49-F238E27FC236}">
                <a16:creationId xmlns:a16="http://schemas.microsoft.com/office/drawing/2014/main" id="{ACFC1C95-F862-2FFF-D8A5-2F2A0F098434}"/>
              </a:ext>
            </a:extLst>
          </p:cNvPr>
          <p:cNvSpPr>
            <a:spLocks noGrp="1"/>
          </p:cNvSpPr>
          <p:nvPr>
            <p:ph idx="1"/>
          </p:nvPr>
        </p:nvSpPr>
        <p:spPr>
          <a:xfrm>
            <a:off x="4750129" y="1600201"/>
            <a:ext cx="6982691" cy="4525963"/>
          </a:xfrm>
        </p:spPr>
        <p:txBody>
          <a:bodyPr/>
          <a:lstStyle/>
          <a:p>
            <a:r>
              <a:rPr lang="en-US" sz="2400" dirty="0"/>
              <a:t>D11. Does your septic tank or pit latrine have an outlet pipe for liquid effluent? Yes/No</a:t>
            </a:r>
          </a:p>
          <a:p>
            <a:r>
              <a:rPr lang="en-US" sz="2400" dirty="0"/>
              <a:t>D12. If it has an outlet pipe for liquid effluent, where does this pipe discharge?</a:t>
            </a:r>
          </a:p>
          <a:p>
            <a:pPr lvl="1"/>
            <a:r>
              <a:rPr lang="en-US" sz="2000" dirty="0"/>
              <a:t>To a leach field, soak pit</a:t>
            </a:r>
          </a:p>
          <a:p>
            <a:pPr lvl="1"/>
            <a:r>
              <a:rPr lang="en-US" sz="2000" dirty="0"/>
              <a:t>To a sewer/closed drain that leads</a:t>
            </a:r>
          </a:p>
          <a:p>
            <a:pPr lvl="1"/>
            <a:r>
              <a:rPr lang="en-US" sz="2000" dirty="0"/>
              <a:t>To a wastewater treatment plant</a:t>
            </a:r>
          </a:p>
          <a:p>
            <a:pPr lvl="1"/>
            <a:r>
              <a:rPr lang="en-US" sz="2000" dirty="0"/>
              <a:t>To a waterbody (not connected to WWTP)</a:t>
            </a:r>
          </a:p>
          <a:p>
            <a:pPr lvl="1"/>
            <a:r>
              <a:rPr lang="en-US" sz="2000" dirty="0"/>
              <a:t>To don’t know where</a:t>
            </a:r>
          </a:p>
          <a:p>
            <a:pPr lvl="1"/>
            <a:r>
              <a:rPr lang="en-US" sz="2000" dirty="0"/>
              <a:t>To an open drain</a:t>
            </a:r>
          </a:p>
          <a:p>
            <a:pPr lvl="1"/>
            <a:r>
              <a:rPr lang="en-US" sz="2000" dirty="0"/>
              <a:t>To a water body/surface</a:t>
            </a:r>
          </a:p>
          <a:p>
            <a:endParaRPr lang="en-US" sz="2800" dirty="0"/>
          </a:p>
          <a:p>
            <a:endParaRPr lang="en-US" sz="2800" dirty="0"/>
          </a:p>
        </p:txBody>
      </p:sp>
      <p:pic>
        <p:nvPicPr>
          <p:cNvPr id="5" name="Picture 4">
            <a:extLst>
              <a:ext uri="{FF2B5EF4-FFF2-40B4-BE49-F238E27FC236}">
                <a16:creationId xmlns:a16="http://schemas.microsoft.com/office/drawing/2014/main" id="{E708050E-BCEC-CA97-E621-008FC6F5F788}"/>
              </a:ext>
            </a:extLst>
          </p:cNvPr>
          <p:cNvPicPr>
            <a:picLocks noChangeAspect="1"/>
          </p:cNvPicPr>
          <p:nvPr/>
        </p:nvPicPr>
        <p:blipFill>
          <a:blip r:embed="rId5"/>
          <a:stretch>
            <a:fillRect/>
          </a:stretch>
        </p:blipFill>
        <p:spPr>
          <a:xfrm>
            <a:off x="609600" y="1600201"/>
            <a:ext cx="3914186" cy="4396838"/>
          </a:xfrm>
          <a:prstGeom prst="rect">
            <a:avLst/>
          </a:prstGeom>
        </p:spPr>
      </p:pic>
      <p:pic>
        <p:nvPicPr>
          <p:cNvPr id="6" name="Picture 5">
            <a:extLst>
              <a:ext uri="{FF2B5EF4-FFF2-40B4-BE49-F238E27FC236}">
                <a16:creationId xmlns:a16="http://schemas.microsoft.com/office/drawing/2014/main" id="{8CD9F92F-A4A4-644F-CB03-2376DC468F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6625" y="274638"/>
            <a:ext cx="1941411" cy="1472327"/>
          </a:xfrm>
          <a:prstGeom prst="rect">
            <a:avLst/>
          </a:prstGeom>
        </p:spPr>
      </p:pic>
      <p:sp>
        <p:nvSpPr>
          <p:cNvPr id="4" name="Rectangle 3">
            <a:extLst>
              <a:ext uri="{FF2B5EF4-FFF2-40B4-BE49-F238E27FC236}">
                <a16:creationId xmlns:a16="http://schemas.microsoft.com/office/drawing/2014/main" id="{53A7175D-9B74-03B3-A84C-747501B88C22}"/>
              </a:ext>
            </a:extLst>
          </p:cNvPr>
          <p:cNvSpPr/>
          <p:nvPr/>
        </p:nvSpPr>
        <p:spPr>
          <a:xfrm>
            <a:off x="5593279" y="3293315"/>
            <a:ext cx="4405744" cy="1029303"/>
          </a:xfrm>
          <a:prstGeom prst="rect">
            <a:avLst/>
          </a:prstGeom>
          <a:solidFill>
            <a:srgbClr val="358A37">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6D3EA8-6921-9EDA-3625-74BE494C10FC}"/>
              </a:ext>
            </a:extLst>
          </p:cNvPr>
          <p:cNvSpPr/>
          <p:nvPr/>
        </p:nvSpPr>
        <p:spPr>
          <a:xfrm>
            <a:off x="9500261" y="2043225"/>
            <a:ext cx="498762" cy="343715"/>
          </a:xfrm>
          <a:prstGeom prst="rect">
            <a:avLst/>
          </a:prstGeom>
          <a:solidFill>
            <a:srgbClr val="358A37">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B80F0F-D057-7758-67F1-FE759AB4681B}"/>
              </a:ext>
            </a:extLst>
          </p:cNvPr>
          <p:cNvSpPr/>
          <p:nvPr/>
        </p:nvSpPr>
        <p:spPr>
          <a:xfrm>
            <a:off x="8996283" y="2043225"/>
            <a:ext cx="498762" cy="343715"/>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E8A053-F4B1-0BFE-A21C-EFDADD3436AC}"/>
              </a:ext>
            </a:extLst>
          </p:cNvPr>
          <p:cNvSpPr/>
          <p:nvPr/>
        </p:nvSpPr>
        <p:spPr>
          <a:xfrm>
            <a:off x="5593279" y="4322618"/>
            <a:ext cx="4405744" cy="1448790"/>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EF3A66C8-2097-F1D1-4E25-4E019DE7F3F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6889126"/>
      </p:ext>
    </p:extLst>
  </p:cSld>
  <p:clrMapOvr>
    <a:masterClrMapping/>
  </p:clrMapOvr>
  <mc:AlternateContent xmlns:mc="http://schemas.openxmlformats.org/markup-compatibility/2006">
    <mc:Choice xmlns:p14="http://schemas.microsoft.com/office/powerpoint/2010/main" Requires="p14">
      <p:transition spd="slow" p14:dur="2000" advTm="60917"/>
    </mc:Choice>
    <mc:Fallback>
      <p:transition spd="slow" advTm="6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406A-0D58-BA0F-336C-C8ACA9F5BB3C}"/>
              </a:ext>
            </a:extLst>
          </p:cNvPr>
          <p:cNvSpPr>
            <a:spLocks noGrp="1"/>
          </p:cNvSpPr>
          <p:nvPr>
            <p:ph type="title"/>
          </p:nvPr>
        </p:nvSpPr>
        <p:spPr/>
        <p:txBody>
          <a:bodyPr/>
          <a:lstStyle/>
          <a:p>
            <a:r>
              <a:rPr lang="en-US" dirty="0"/>
              <a:t>Containment</a:t>
            </a:r>
          </a:p>
        </p:txBody>
      </p:sp>
      <p:sp>
        <p:nvSpPr>
          <p:cNvPr id="3" name="Content Placeholder 2">
            <a:extLst>
              <a:ext uri="{FF2B5EF4-FFF2-40B4-BE49-F238E27FC236}">
                <a16:creationId xmlns:a16="http://schemas.microsoft.com/office/drawing/2014/main" id="{ACFC1C95-F862-2FFF-D8A5-2F2A0F098434}"/>
              </a:ext>
            </a:extLst>
          </p:cNvPr>
          <p:cNvSpPr>
            <a:spLocks noGrp="1"/>
          </p:cNvSpPr>
          <p:nvPr>
            <p:ph idx="1"/>
          </p:nvPr>
        </p:nvSpPr>
        <p:spPr>
          <a:xfrm>
            <a:off x="4750129" y="1600201"/>
            <a:ext cx="6982691" cy="4525963"/>
          </a:xfrm>
        </p:spPr>
        <p:txBody>
          <a:bodyPr/>
          <a:lstStyle/>
          <a:p>
            <a:r>
              <a:rPr lang="en-US" sz="2400" dirty="0"/>
              <a:t>D13. In the last year, have excreta from your </a:t>
            </a:r>
            <a:br>
              <a:rPr lang="en-US" sz="2400" dirty="0"/>
            </a:br>
            <a:r>
              <a:rPr lang="en-US" sz="2400" dirty="0"/>
              <a:t>(pit latrine or septic tank) been</a:t>
            </a:r>
          </a:p>
          <a:p>
            <a:pPr lvl="1"/>
            <a:r>
              <a:rPr lang="en-US" sz="2000" dirty="0"/>
              <a:t>Overflowed</a:t>
            </a:r>
          </a:p>
          <a:p>
            <a:pPr lvl="1"/>
            <a:r>
              <a:rPr lang="en-US" sz="2000" dirty="0"/>
              <a:t>Flooded</a:t>
            </a:r>
          </a:p>
          <a:p>
            <a:pPr lvl="1"/>
            <a:r>
              <a:rPr lang="en-US" sz="2000" dirty="0"/>
              <a:t>Containment collapsed</a:t>
            </a:r>
          </a:p>
          <a:p>
            <a:endParaRPr lang="en-US" sz="2800" dirty="0"/>
          </a:p>
          <a:p>
            <a:endParaRPr lang="en-US" sz="2800" dirty="0"/>
          </a:p>
        </p:txBody>
      </p:sp>
      <p:pic>
        <p:nvPicPr>
          <p:cNvPr id="5" name="Picture 4">
            <a:extLst>
              <a:ext uri="{FF2B5EF4-FFF2-40B4-BE49-F238E27FC236}">
                <a16:creationId xmlns:a16="http://schemas.microsoft.com/office/drawing/2014/main" id="{E708050E-BCEC-CA97-E621-008FC6F5F788}"/>
              </a:ext>
            </a:extLst>
          </p:cNvPr>
          <p:cNvPicPr>
            <a:picLocks noChangeAspect="1"/>
          </p:cNvPicPr>
          <p:nvPr/>
        </p:nvPicPr>
        <p:blipFill>
          <a:blip r:embed="rId5"/>
          <a:stretch>
            <a:fillRect/>
          </a:stretch>
        </p:blipFill>
        <p:spPr>
          <a:xfrm>
            <a:off x="609600" y="1600201"/>
            <a:ext cx="3914186" cy="4396838"/>
          </a:xfrm>
          <a:prstGeom prst="rect">
            <a:avLst/>
          </a:prstGeom>
        </p:spPr>
      </p:pic>
      <p:pic>
        <p:nvPicPr>
          <p:cNvPr id="6" name="Picture 5">
            <a:extLst>
              <a:ext uri="{FF2B5EF4-FFF2-40B4-BE49-F238E27FC236}">
                <a16:creationId xmlns:a16="http://schemas.microsoft.com/office/drawing/2014/main" id="{8CD9F92F-A4A4-644F-CB03-2376DC468F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6625" y="274638"/>
            <a:ext cx="1941411" cy="1472327"/>
          </a:xfrm>
          <a:prstGeom prst="rect">
            <a:avLst/>
          </a:prstGeom>
        </p:spPr>
      </p:pic>
      <p:sp>
        <p:nvSpPr>
          <p:cNvPr id="10" name="Rectangle 9">
            <a:extLst>
              <a:ext uri="{FF2B5EF4-FFF2-40B4-BE49-F238E27FC236}">
                <a16:creationId xmlns:a16="http://schemas.microsoft.com/office/drawing/2014/main" id="{0F3E823C-1CDC-11D7-46BE-01956E8A5D34}"/>
              </a:ext>
            </a:extLst>
          </p:cNvPr>
          <p:cNvSpPr/>
          <p:nvPr/>
        </p:nvSpPr>
        <p:spPr>
          <a:xfrm>
            <a:off x="5126812" y="2414392"/>
            <a:ext cx="4405744" cy="1251159"/>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173F012E-7E96-74FE-32E9-FBFD04BBCCC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1608412"/>
      </p:ext>
    </p:extLst>
  </p:cSld>
  <p:clrMapOvr>
    <a:masterClrMapping/>
  </p:clrMapOvr>
  <mc:AlternateContent xmlns:mc="http://schemas.openxmlformats.org/markup-compatibility/2006">
    <mc:Choice xmlns:p14="http://schemas.microsoft.com/office/powerpoint/2010/main" Requires="p14">
      <p:transition spd="slow" p14:dur="2000" advTm="18215"/>
    </mc:Choice>
    <mc:Fallback>
      <p:transition spd="slow" advTm="18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406A-0D58-BA0F-336C-C8ACA9F5BB3C}"/>
              </a:ext>
            </a:extLst>
          </p:cNvPr>
          <p:cNvSpPr>
            <a:spLocks noGrp="1"/>
          </p:cNvSpPr>
          <p:nvPr>
            <p:ph type="title"/>
          </p:nvPr>
        </p:nvSpPr>
        <p:spPr/>
        <p:txBody>
          <a:bodyPr/>
          <a:lstStyle/>
          <a:p>
            <a:r>
              <a:rPr lang="en-US" dirty="0"/>
              <a:t>Containment</a:t>
            </a:r>
          </a:p>
        </p:txBody>
      </p:sp>
      <p:pic>
        <p:nvPicPr>
          <p:cNvPr id="5" name="Picture 4">
            <a:extLst>
              <a:ext uri="{FF2B5EF4-FFF2-40B4-BE49-F238E27FC236}">
                <a16:creationId xmlns:a16="http://schemas.microsoft.com/office/drawing/2014/main" id="{E708050E-BCEC-CA97-E621-008FC6F5F788}"/>
              </a:ext>
            </a:extLst>
          </p:cNvPr>
          <p:cNvPicPr>
            <a:picLocks noChangeAspect="1"/>
          </p:cNvPicPr>
          <p:nvPr/>
        </p:nvPicPr>
        <p:blipFill>
          <a:blip r:embed="rId6"/>
          <a:stretch>
            <a:fillRect/>
          </a:stretch>
        </p:blipFill>
        <p:spPr>
          <a:xfrm>
            <a:off x="609600" y="1600201"/>
            <a:ext cx="3914186" cy="4396838"/>
          </a:xfrm>
          <a:prstGeom prst="rect">
            <a:avLst/>
          </a:prstGeom>
        </p:spPr>
      </p:pic>
      <p:pic>
        <p:nvPicPr>
          <p:cNvPr id="6" name="Picture 5">
            <a:extLst>
              <a:ext uri="{FF2B5EF4-FFF2-40B4-BE49-F238E27FC236}">
                <a16:creationId xmlns:a16="http://schemas.microsoft.com/office/drawing/2014/main" id="{8CD9F92F-A4A4-644F-CB03-2376DC468F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96625" y="274638"/>
            <a:ext cx="1941411" cy="1472327"/>
          </a:xfrm>
          <a:prstGeom prst="rect">
            <a:avLst/>
          </a:prstGeom>
        </p:spPr>
      </p:pic>
      <p:graphicFrame>
        <p:nvGraphicFramePr>
          <p:cNvPr id="11" name="Table 10">
            <a:extLst>
              <a:ext uri="{FF2B5EF4-FFF2-40B4-BE49-F238E27FC236}">
                <a16:creationId xmlns:a16="http://schemas.microsoft.com/office/drawing/2014/main" id="{A7720494-A304-9774-F977-6E180E0233C1}"/>
              </a:ext>
            </a:extLst>
          </p:cNvPr>
          <p:cNvGraphicFramePr>
            <a:graphicFrameLocks noGrp="1"/>
          </p:cNvGraphicFramePr>
          <p:nvPr>
            <p:extLst>
              <p:ext uri="{D42A27DB-BD31-4B8C-83A1-F6EECF244321}">
                <p14:modId xmlns:p14="http://schemas.microsoft.com/office/powerpoint/2010/main" val="2287460271"/>
              </p:ext>
            </p:extLst>
          </p:nvPr>
        </p:nvGraphicFramePr>
        <p:xfrm>
          <a:off x="5086597" y="1935677"/>
          <a:ext cx="5486399" cy="3896030"/>
        </p:xfrm>
        <a:graphic>
          <a:graphicData uri="http://schemas.openxmlformats.org/drawingml/2006/table">
            <a:tbl>
              <a:tblPr/>
              <a:tblGrid>
                <a:gridCol w="1967345">
                  <a:extLst>
                    <a:ext uri="{9D8B030D-6E8A-4147-A177-3AD203B41FA5}">
                      <a16:colId xmlns:a16="http://schemas.microsoft.com/office/drawing/2014/main" val="1074784766"/>
                    </a:ext>
                  </a:extLst>
                </a:gridCol>
                <a:gridCol w="399794">
                  <a:extLst>
                    <a:ext uri="{9D8B030D-6E8A-4147-A177-3AD203B41FA5}">
                      <a16:colId xmlns:a16="http://schemas.microsoft.com/office/drawing/2014/main" val="1956697737"/>
                    </a:ext>
                  </a:extLst>
                </a:gridCol>
                <a:gridCol w="1900707">
                  <a:extLst>
                    <a:ext uri="{9D8B030D-6E8A-4147-A177-3AD203B41FA5}">
                      <a16:colId xmlns:a16="http://schemas.microsoft.com/office/drawing/2014/main" val="730837435"/>
                    </a:ext>
                  </a:extLst>
                </a:gridCol>
                <a:gridCol w="376061">
                  <a:extLst>
                    <a:ext uri="{9D8B030D-6E8A-4147-A177-3AD203B41FA5}">
                      <a16:colId xmlns:a16="http://schemas.microsoft.com/office/drawing/2014/main" val="2379898717"/>
                    </a:ext>
                  </a:extLst>
                </a:gridCol>
                <a:gridCol w="376061">
                  <a:extLst>
                    <a:ext uri="{9D8B030D-6E8A-4147-A177-3AD203B41FA5}">
                      <a16:colId xmlns:a16="http://schemas.microsoft.com/office/drawing/2014/main" val="245379358"/>
                    </a:ext>
                  </a:extLst>
                </a:gridCol>
                <a:gridCol w="466431">
                  <a:extLst>
                    <a:ext uri="{9D8B030D-6E8A-4147-A177-3AD203B41FA5}">
                      <a16:colId xmlns:a16="http://schemas.microsoft.com/office/drawing/2014/main" val="3447403888"/>
                    </a:ext>
                  </a:extLst>
                </a:gridCol>
              </a:tblGrid>
              <a:tr h="214305">
                <a:tc>
                  <a:txBody>
                    <a:bodyPr/>
                    <a:lstStyle/>
                    <a:p>
                      <a:pPr algn="l" fontAlgn="ctr"/>
                      <a:r>
                        <a:rPr lang="en-US" sz="800" b="1" i="0" u="none" strike="noStrike">
                          <a:solidFill>
                            <a:srgbClr val="FFFFFF"/>
                          </a:solidFill>
                          <a:effectLst/>
                          <a:latin typeface="Arial" panose="020B0604020202020204" pitchFamily="34" charset="0"/>
                        </a:rPr>
                        <a:t>Use of sanitation facilities</a:t>
                      </a:r>
                    </a:p>
                  </a:txBody>
                  <a:tcPr marL="6267" marR="6267" marT="6267" marB="0" anchor="ctr">
                    <a:lnL>
                      <a:noFill/>
                    </a:lnL>
                    <a:lnR>
                      <a:noFill/>
                    </a:lnR>
                    <a:lnT w="6350" cap="flat" cmpd="sng" algn="ctr">
                      <a:solidFill>
                        <a:srgbClr val="000000"/>
                      </a:solidFill>
                      <a:prstDash val="solid"/>
                      <a:round/>
                      <a:headEnd type="none" w="med" len="med"/>
                      <a:tailEnd type="none" w="med" len="med"/>
                    </a:lnT>
                    <a:lnB>
                      <a:noFill/>
                    </a:lnB>
                    <a:solidFill>
                      <a:srgbClr val="61BE6D"/>
                    </a:solidFill>
                  </a:tcPr>
                </a:tc>
                <a:tc>
                  <a:txBody>
                    <a:bodyPr/>
                    <a:lstStyle/>
                    <a:p>
                      <a:pPr algn="l" fontAlgn="b"/>
                      <a:r>
                        <a:rPr lang="en-US" sz="700" b="1" i="0" u="none" strike="noStrike">
                          <a:solidFill>
                            <a:srgbClr val="FFFFFF"/>
                          </a:solidFill>
                          <a:effectLst/>
                          <a:latin typeface="Arial" panose="020B0604020202020204" pitchFamily="34" charset="0"/>
                        </a:rPr>
                        <a:t> </a:t>
                      </a:r>
                    </a:p>
                  </a:txBody>
                  <a:tcPr marL="6267" marR="6267" marT="6267" marB="0" anchor="b">
                    <a:lnL>
                      <a:noFill/>
                    </a:lnL>
                    <a:lnR>
                      <a:noFill/>
                    </a:lnR>
                    <a:lnT w="6350" cap="flat" cmpd="sng" algn="ctr">
                      <a:solidFill>
                        <a:srgbClr val="000000"/>
                      </a:solidFill>
                      <a:prstDash val="solid"/>
                      <a:round/>
                      <a:headEnd type="none" w="med" len="med"/>
                      <a:tailEnd type="none" w="med" len="med"/>
                    </a:lnT>
                    <a:lnB>
                      <a:noFill/>
                    </a:lnB>
                    <a:solidFill>
                      <a:srgbClr val="61BE6D"/>
                    </a:solidFill>
                  </a:tcPr>
                </a:tc>
                <a:tc>
                  <a:txBody>
                    <a:bodyPr/>
                    <a:lstStyle/>
                    <a:p>
                      <a:pPr algn="l" fontAlgn="ctr"/>
                      <a:r>
                        <a:rPr lang="en-US" sz="800" b="1" i="0" u="none" strike="noStrike">
                          <a:solidFill>
                            <a:srgbClr val="FFFFFF"/>
                          </a:solidFill>
                          <a:effectLst/>
                          <a:latin typeface="Arial" panose="020B0604020202020204" pitchFamily="34" charset="0"/>
                        </a:rPr>
                        <a:t>Somalia</a:t>
                      </a:r>
                    </a:p>
                  </a:txBody>
                  <a:tcPr marL="6267" marR="6267" marT="6267" marB="0" anchor="ctr">
                    <a:lnL>
                      <a:noFill/>
                    </a:lnL>
                    <a:lnR>
                      <a:noFill/>
                    </a:lnR>
                    <a:lnT w="6350" cap="flat" cmpd="sng" algn="ctr">
                      <a:solidFill>
                        <a:srgbClr val="000000"/>
                      </a:solidFill>
                      <a:prstDash val="solid"/>
                      <a:round/>
                      <a:headEnd type="none" w="med" len="med"/>
                      <a:tailEnd type="none" w="med" len="med"/>
                    </a:lnT>
                    <a:lnB>
                      <a:noFill/>
                    </a:lnB>
                    <a:solidFill>
                      <a:srgbClr val="61BE6D"/>
                    </a:solidFill>
                  </a:tcPr>
                </a:tc>
                <a:tc>
                  <a:txBody>
                    <a:bodyPr/>
                    <a:lstStyle/>
                    <a:p>
                      <a:pPr algn="ctr" fontAlgn="ctr"/>
                      <a:r>
                        <a:rPr lang="en-US" sz="800" b="1" i="0" u="none" strike="noStrike">
                          <a:solidFill>
                            <a:srgbClr val="FFFFFF"/>
                          </a:solidFill>
                          <a:effectLst/>
                          <a:latin typeface="Arial" panose="020B0604020202020204" pitchFamily="34" charset="0"/>
                        </a:rPr>
                        <a:t> </a:t>
                      </a:r>
                    </a:p>
                  </a:txBody>
                  <a:tcPr marL="6267" marR="6267" marT="6267" marB="0" anchor="ctr">
                    <a:lnL>
                      <a:noFill/>
                    </a:lnL>
                    <a:lnR>
                      <a:noFill/>
                    </a:lnR>
                    <a:lnT w="6350" cap="flat" cmpd="sng" algn="ctr">
                      <a:solidFill>
                        <a:srgbClr val="000000"/>
                      </a:solidFill>
                      <a:prstDash val="solid"/>
                      <a:round/>
                      <a:headEnd type="none" w="med" len="med"/>
                      <a:tailEnd type="none" w="med" len="med"/>
                    </a:lnT>
                    <a:lnB>
                      <a:noFill/>
                    </a:lnB>
                    <a:solidFill>
                      <a:srgbClr val="61BE6D"/>
                    </a:solidFill>
                  </a:tcPr>
                </a:tc>
                <a:tc>
                  <a:txBody>
                    <a:bodyPr/>
                    <a:lstStyle/>
                    <a:p>
                      <a:pPr algn="ctr" fontAlgn="ctr"/>
                      <a:r>
                        <a:rPr lang="en-US" sz="800" b="1" i="0" u="none" strike="noStrike">
                          <a:solidFill>
                            <a:srgbClr val="FFFFFF"/>
                          </a:solidFill>
                          <a:effectLst/>
                          <a:latin typeface="Arial" panose="020B0604020202020204" pitchFamily="34" charset="0"/>
                        </a:rPr>
                        <a:t> </a:t>
                      </a:r>
                    </a:p>
                  </a:txBody>
                  <a:tcPr marL="6267" marR="6267" marT="6267" marB="0" anchor="ctr">
                    <a:lnL>
                      <a:noFill/>
                    </a:lnL>
                    <a:lnR>
                      <a:noFill/>
                    </a:lnR>
                    <a:lnT w="6350" cap="flat" cmpd="sng" algn="ctr">
                      <a:solidFill>
                        <a:srgbClr val="000000"/>
                      </a:solidFill>
                      <a:prstDash val="solid"/>
                      <a:round/>
                      <a:headEnd type="none" w="med" len="med"/>
                      <a:tailEnd type="none" w="med" len="med"/>
                    </a:lnT>
                    <a:lnB>
                      <a:noFill/>
                    </a:lnB>
                    <a:solidFill>
                      <a:srgbClr val="61BE6D"/>
                    </a:solidFill>
                  </a:tcPr>
                </a:tc>
                <a:tc>
                  <a:txBody>
                    <a:bodyPr/>
                    <a:lstStyle/>
                    <a:p>
                      <a:pPr algn="ctr" fontAlgn="ctr"/>
                      <a:r>
                        <a:rPr lang="en-US" sz="800" b="1" i="0" u="none" strike="noStrike">
                          <a:solidFill>
                            <a:srgbClr val="FFFFFF"/>
                          </a:solidFill>
                          <a:effectLst/>
                          <a:latin typeface="Arial" panose="020B0604020202020204" pitchFamily="34" charset="0"/>
                        </a:rPr>
                        <a:t> </a:t>
                      </a:r>
                    </a:p>
                  </a:txBody>
                  <a:tcPr marL="6267" marR="6267" marT="6267"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61BE6D"/>
                    </a:solidFill>
                  </a:tcPr>
                </a:tc>
                <a:extLst>
                  <a:ext uri="{0D108BD9-81ED-4DB2-BD59-A6C34878D82A}">
                    <a16:rowId xmlns:a16="http://schemas.microsoft.com/office/drawing/2014/main" val="4189637963"/>
                  </a:ext>
                </a:extLst>
              </a:tr>
              <a:tr h="160729">
                <a:tc>
                  <a:txBody>
                    <a:bodyPr/>
                    <a:lstStyle/>
                    <a:p>
                      <a:pPr algn="l" fontAlgn="ctr"/>
                      <a:r>
                        <a:rPr lang="en-US" sz="600" b="0" i="0" u="none" strike="noStrike">
                          <a:solidFill>
                            <a:srgbClr val="FFFFFF"/>
                          </a:solidFill>
                          <a:effectLst/>
                          <a:latin typeface="Arial" panose="020B0604020202020204" pitchFamily="34" charset="0"/>
                        </a:rPr>
                        <a:t>SOM_2024_NAAS</a:t>
                      </a:r>
                    </a:p>
                  </a:txBody>
                  <a:tcPr marL="6267" marR="6267" marT="6267" marB="0" anchor="ctr">
                    <a:lnL w="12700" cap="flat" cmpd="sng" algn="ctr">
                      <a:solidFill>
                        <a:srgbClr val="000000"/>
                      </a:solidFill>
                      <a:prstDash val="solid"/>
                      <a:round/>
                      <a:headEnd type="none" w="med" len="med"/>
                      <a:tailEnd type="none" w="med" len="med"/>
                    </a:lnL>
                    <a:lnR>
                      <a:noFill/>
                    </a:lnR>
                    <a:lnT>
                      <a:noFill/>
                    </a:lnT>
                    <a:lnB>
                      <a:noFill/>
                    </a:lnB>
                    <a:solidFill>
                      <a:srgbClr val="61BE6D"/>
                    </a:solidFill>
                  </a:tcPr>
                </a:tc>
                <a:tc>
                  <a:txBody>
                    <a:bodyPr/>
                    <a:lstStyle/>
                    <a:p>
                      <a:pPr algn="l" fontAlgn="b"/>
                      <a:r>
                        <a:rPr lang="en-US" sz="600" b="0" i="0" u="none" strike="noStrike">
                          <a:solidFill>
                            <a:srgbClr val="FFFFFF"/>
                          </a:solidFill>
                          <a:effectLst/>
                          <a:latin typeface="Arial" panose="020B0604020202020204" pitchFamily="34" charset="0"/>
                        </a:rPr>
                        <a:t> </a:t>
                      </a:r>
                    </a:p>
                  </a:txBody>
                  <a:tcPr marL="6267" marR="6267" marT="6267" marB="0" anchor="b">
                    <a:lnL>
                      <a:noFill/>
                    </a:lnL>
                    <a:lnR>
                      <a:noFill/>
                    </a:lnR>
                    <a:lnT>
                      <a:noFill/>
                    </a:lnT>
                    <a:lnB>
                      <a:noFill/>
                    </a:lnB>
                    <a:solidFill>
                      <a:srgbClr val="61BE6D"/>
                    </a:solidFill>
                  </a:tcPr>
                </a:tc>
                <a:tc>
                  <a:txBody>
                    <a:bodyPr/>
                    <a:lstStyle/>
                    <a:p>
                      <a:pPr algn="l" fontAlgn="ctr"/>
                      <a:r>
                        <a:rPr lang="en-US" sz="600" b="0" i="0" u="none" strike="noStrike">
                          <a:solidFill>
                            <a:srgbClr val="FFFFFF"/>
                          </a:solidFill>
                          <a:effectLst/>
                          <a:latin typeface="Arial" panose="020B0604020202020204" pitchFamily="34" charset="0"/>
                        </a:rPr>
                        <a:t>UNICEF and Somalia WASH Cluster </a:t>
                      </a:r>
                    </a:p>
                  </a:txBody>
                  <a:tcPr marL="6267" marR="6267" marT="6267" marB="0" anchor="ctr">
                    <a:lnL>
                      <a:noFill/>
                    </a:lnL>
                    <a:lnR>
                      <a:noFill/>
                    </a:lnR>
                    <a:lnT>
                      <a:noFill/>
                    </a:lnT>
                    <a:lnB>
                      <a:noFill/>
                    </a:lnB>
                    <a:solidFill>
                      <a:srgbClr val="61BE6D"/>
                    </a:solidFill>
                  </a:tcPr>
                </a:tc>
                <a:tc>
                  <a:txBody>
                    <a:bodyPr/>
                    <a:lstStyle/>
                    <a:p>
                      <a:pPr algn="ctr" fontAlgn="ctr"/>
                      <a:r>
                        <a:rPr lang="en-US" sz="800" b="1" i="0" u="none" strike="noStrike">
                          <a:solidFill>
                            <a:srgbClr val="FFFFFF"/>
                          </a:solidFill>
                          <a:effectLst/>
                          <a:latin typeface="Arial" panose="020B0604020202020204" pitchFamily="34" charset="0"/>
                        </a:rPr>
                        <a:t> </a:t>
                      </a:r>
                    </a:p>
                  </a:txBody>
                  <a:tcPr marL="6267" marR="6267" marT="6267" marB="0" anchor="ctr">
                    <a:lnL>
                      <a:noFill/>
                    </a:lnL>
                    <a:lnR>
                      <a:noFill/>
                    </a:lnR>
                    <a:lnT>
                      <a:noFill/>
                    </a:lnT>
                    <a:lnB>
                      <a:noFill/>
                    </a:lnB>
                    <a:solidFill>
                      <a:srgbClr val="61BE6D"/>
                    </a:solidFill>
                  </a:tcPr>
                </a:tc>
                <a:tc>
                  <a:txBody>
                    <a:bodyPr/>
                    <a:lstStyle/>
                    <a:p>
                      <a:pPr algn="ctr" fontAlgn="ctr"/>
                      <a:r>
                        <a:rPr lang="en-US" sz="800" b="1" i="0" u="none" strike="noStrike">
                          <a:solidFill>
                            <a:srgbClr val="FFFFFF"/>
                          </a:solidFill>
                          <a:effectLst/>
                          <a:latin typeface="Arial" panose="020B0604020202020204" pitchFamily="34" charset="0"/>
                        </a:rPr>
                        <a:t> </a:t>
                      </a:r>
                    </a:p>
                  </a:txBody>
                  <a:tcPr marL="6267" marR="6267" marT="6267" marB="0" anchor="ctr">
                    <a:lnL>
                      <a:noFill/>
                    </a:lnL>
                    <a:lnR>
                      <a:noFill/>
                    </a:lnR>
                    <a:lnT>
                      <a:noFill/>
                    </a:lnT>
                    <a:lnB>
                      <a:noFill/>
                    </a:lnB>
                    <a:solidFill>
                      <a:srgbClr val="61BE6D"/>
                    </a:solidFill>
                  </a:tcPr>
                </a:tc>
                <a:tc>
                  <a:txBody>
                    <a:bodyPr/>
                    <a:lstStyle/>
                    <a:p>
                      <a:pPr algn="ctr" fontAlgn="ctr"/>
                      <a:r>
                        <a:rPr lang="en-US" sz="800" b="1" i="0" u="none" strike="noStrike">
                          <a:solidFill>
                            <a:srgbClr val="FFFFFF"/>
                          </a:solidFill>
                          <a:effectLst/>
                          <a:latin typeface="Arial" panose="020B0604020202020204" pitchFamily="34" charset="0"/>
                        </a:rPr>
                        <a:t> </a:t>
                      </a:r>
                    </a:p>
                  </a:txBody>
                  <a:tcPr marL="6267" marR="6267" marT="6267" marB="0" anchor="ctr">
                    <a:lnL>
                      <a:noFill/>
                    </a:lnL>
                    <a:lnR>
                      <a:noFill/>
                    </a:lnR>
                    <a:lnT>
                      <a:noFill/>
                    </a:lnT>
                    <a:lnB>
                      <a:noFill/>
                    </a:lnB>
                    <a:solidFill>
                      <a:srgbClr val="61BE6D"/>
                    </a:solidFill>
                  </a:tcPr>
                </a:tc>
                <a:extLst>
                  <a:ext uri="{0D108BD9-81ED-4DB2-BD59-A6C34878D82A}">
                    <a16:rowId xmlns:a16="http://schemas.microsoft.com/office/drawing/2014/main" val="488720842"/>
                  </a:ext>
                </a:extLst>
              </a:tr>
              <a:tr h="160729">
                <a:tc>
                  <a:txBody>
                    <a:bodyPr/>
                    <a:lstStyle/>
                    <a:p>
                      <a:pPr algn="l" fontAlgn="ctr"/>
                      <a:r>
                        <a:rPr lang="en-US" sz="600" b="0" i="0" u="none" strike="noStrike">
                          <a:solidFill>
                            <a:srgbClr val="FFFFFF"/>
                          </a:solidFill>
                          <a:effectLst/>
                          <a:latin typeface="Arial" panose="020B0604020202020204" pitchFamily="34" charset="0"/>
                        </a:rPr>
                        <a:t>Survey</a:t>
                      </a:r>
                    </a:p>
                  </a:txBody>
                  <a:tcPr marL="6267" marR="6267" marT="6267" marB="0" anchor="ctr">
                    <a:lnL w="12700" cap="flat" cmpd="sng" algn="ctr">
                      <a:solidFill>
                        <a:srgbClr val="000000"/>
                      </a:solidFill>
                      <a:prstDash val="solid"/>
                      <a:round/>
                      <a:headEnd type="none" w="med" len="med"/>
                      <a:tailEnd type="none" w="med" len="med"/>
                    </a:lnL>
                    <a:lnR>
                      <a:noFill/>
                    </a:lnR>
                    <a:lnT>
                      <a:noFill/>
                    </a:lnT>
                    <a:lnB>
                      <a:noFill/>
                    </a:lnB>
                    <a:solidFill>
                      <a:srgbClr val="61BE6D"/>
                    </a:solidFill>
                  </a:tcPr>
                </a:tc>
                <a:tc>
                  <a:txBody>
                    <a:bodyPr/>
                    <a:lstStyle/>
                    <a:p>
                      <a:pPr algn="l" fontAlgn="b"/>
                      <a:r>
                        <a:rPr lang="en-US" sz="600" b="0" i="0" u="none" strike="noStrike">
                          <a:solidFill>
                            <a:srgbClr val="FFFFFF"/>
                          </a:solidFill>
                          <a:effectLst/>
                          <a:latin typeface="Arial" panose="020B0604020202020204" pitchFamily="34" charset="0"/>
                        </a:rPr>
                        <a:t> </a:t>
                      </a:r>
                    </a:p>
                  </a:txBody>
                  <a:tcPr marL="6267" marR="6267" marT="6267" marB="0" anchor="b">
                    <a:lnL>
                      <a:noFill/>
                    </a:lnL>
                    <a:lnR>
                      <a:noFill/>
                    </a:lnR>
                    <a:lnT>
                      <a:noFill/>
                    </a:lnT>
                    <a:lnB>
                      <a:noFill/>
                    </a:lnB>
                    <a:solidFill>
                      <a:srgbClr val="61BE6D"/>
                    </a:solidFill>
                  </a:tcPr>
                </a:tc>
                <a:tc gridSpan="4">
                  <a:txBody>
                    <a:bodyPr/>
                    <a:lstStyle/>
                    <a:p>
                      <a:pPr algn="l" fontAlgn="ctr"/>
                      <a:r>
                        <a:rPr lang="en-US" sz="600" b="0" i="0" u="none" strike="noStrike">
                          <a:solidFill>
                            <a:srgbClr val="FFFFFF"/>
                          </a:solidFill>
                          <a:effectLst/>
                          <a:latin typeface="Arial" panose="020B0604020202020204" pitchFamily="34" charset="0"/>
                        </a:rPr>
                        <a:t>Water, Sanitation, and Hygiene (WASH) Needs Assessment across Somalia, 2024</a:t>
                      </a:r>
                    </a:p>
                  </a:txBody>
                  <a:tcPr marL="6267" marR="6267" marT="6267" marB="0" anchor="ctr">
                    <a:lnL>
                      <a:noFill/>
                    </a:lnL>
                    <a:lnR>
                      <a:noFill/>
                    </a:lnR>
                    <a:lnT>
                      <a:noFill/>
                    </a:lnT>
                    <a:lnB>
                      <a:noFill/>
                    </a:lnB>
                    <a:solidFill>
                      <a:srgbClr val="61BE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3610"/>
                  </a:ext>
                </a:extLst>
              </a:tr>
              <a:tr h="160729">
                <a:tc>
                  <a:txBody>
                    <a:bodyPr/>
                    <a:lstStyle/>
                    <a:p>
                      <a:pPr algn="l" fontAlgn="ctr"/>
                      <a:r>
                        <a:rPr lang="en-US" sz="600" b="0" i="0" u="none" strike="noStrike">
                          <a:solidFill>
                            <a:srgbClr val="FFFFFF"/>
                          </a:solidFill>
                          <a:effectLst/>
                          <a:latin typeface="Arial" panose="020B0604020202020204" pitchFamily="34" charset="0"/>
                        </a:rPr>
                        <a:t>Extracted 2024</a:t>
                      </a:r>
                    </a:p>
                  </a:txBody>
                  <a:tcPr marL="6267" marR="6267" marT="6267"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61BE6D"/>
                    </a:solidFill>
                  </a:tcPr>
                </a:tc>
                <a:tc>
                  <a:txBody>
                    <a:bodyPr/>
                    <a:lstStyle/>
                    <a:p>
                      <a:pPr algn="l" fontAlgn="ctr"/>
                      <a:r>
                        <a:rPr lang="en-US" sz="600" b="0" i="0" u="none" strike="noStrike">
                          <a:solidFill>
                            <a:srgbClr val="FFFFFF"/>
                          </a:solidFill>
                          <a:effectLst/>
                          <a:latin typeface="Arial" panose="020B0604020202020204" pitchFamily="34" charset="0"/>
                        </a:rPr>
                        <a:t> </a:t>
                      </a:r>
                    </a:p>
                  </a:txBody>
                  <a:tcPr marL="6267" marR="6267" marT="6267" marB="0" anchor="ctr">
                    <a:lnL>
                      <a:noFill/>
                    </a:lnL>
                    <a:lnR>
                      <a:noFill/>
                    </a:lnR>
                    <a:lnT>
                      <a:noFill/>
                    </a:lnT>
                    <a:lnB w="6350" cap="flat" cmpd="sng" algn="ctr">
                      <a:solidFill>
                        <a:srgbClr val="000000"/>
                      </a:solidFill>
                      <a:prstDash val="solid"/>
                      <a:round/>
                      <a:headEnd type="none" w="med" len="med"/>
                      <a:tailEnd type="none" w="med" len="med"/>
                    </a:lnB>
                    <a:solidFill>
                      <a:srgbClr val="61BE6D"/>
                    </a:solidFill>
                  </a:tcPr>
                </a:tc>
                <a:tc>
                  <a:txBody>
                    <a:bodyPr/>
                    <a:lstStyle/>
                    <a:p>
                      <a:pPr algn="l" fontAlgn="ctr"/>
                      <a:r>
                        <a:rPr lang="en-US" sz="600" b="0" i="0" u="none" strike="noStrike">
                          <a:solidFill>
                            <a:srgbClr val="FFFFFF"/>
                          </a:solidFill>
                          <a:effectLst/>
                          <a:latin typeface="Arial" panose="020B0604020202020204" pitchFamily="34" charset="0"/>
                        </a:rPr>
                        <a:t>Last modified 2024</a:t>
                      </a:r>
                    </a:p>
                  </a:txBody>
                  <a:tcPr marL="6267" marR="6267" marT="6267" marB="0" anchor="ctr">
                    <a:lnL>
                      <a:noFill/>
                    </a:lnL>
                    <a:lnR>
                      <a:noFill/>
                    </a:lnR>
                    <a:lnT>
                      <a:noFill/>
                    </a:lnT>
                    <a:lnB w="6350" cap="flat" cmpd="sng" algn="ctr">
                      <a:solidFill>
                        <a:srgbClr val="000000"/>
                      </a:solidFill>
                      <a:prstDash val="solid"/>
                      <a:round/>
                      <a:headEnd type="none" w="med" len="med"/>
                      <a:tailEnd type="none" w="med" len="med"/>
                    </a:lnB>
                    <a:solidFill>
                      <a:srgbClr val="61BE6D"/>
                    </a:solidFill>
                  </a:tcPr>
                </a:tc>
                <a:tc>
                  <a:txBody>
                    <a:bodyPr/>
                    <a:lstStyle/>
                    <a:p>
                      <a:pPr algn="ctr" fontAlgn="b"/>
                      <a:r>
                        <a:rPr lang="en-US" sz="800" b="1" i="0" u="none" strike="noStrike">
                          <a:solidFill>
                            <a:srgbClr val="FFFFFF"/>
                          </a:solidFill>
                          <a:effectLst/>
                          <a:latin typeface="Arial" panose="020B0604020202020204" pitchFamily="34" charset="0"/>
                        </a:rPr>
                        <a:t> </a:t>
                      </a:r>
                    </a:p>
                  </a:txBody>
                  <a:tcPr marL="6267" marR="6267" marT="6267" marB="0" anchor="b">
                    <a:lnL>
                      <a:noFill/>
                    </a:lnL>
                    <a:lnR>
                      <a:noFill/>
                    </a:lnR>
                    <a:lnT>
                      <a:noFill/>
                    </a:lnT>
                    <a:lnB w="6350" cap="flat" cmpd="sng" algn="ctr">
                      <a:solidFill>
                        <a:srgbClr val="000000"/>
                      </a:solidFill>
                      <a:prstDash val="solid"/>
                      <a:round/>
                      <a:headEnd type="none" w="med" len="med"/>
                      <a:tailEnd type="none" w="med" len="med"/>
                    </a:lnB>
                    <a:solidFill>
                      <a:srgbClr val="61BE6D"/>
                    </a:solidFill>
                  </a:tcPr>
                </a:tc>
                <a:tc>
                  <a:txBody>
                    <a:bodyPr/>
                    <a:lstStyle/>
                    <a:p>
                      <a:pPr algn="ctr" fontAlgn="b"/>
                      <a:r>
                        <a:rPr lang="en-US" sz="800" b="1" i="0" u="none" strike="noStrike">
                          <a:solidFill>
                            <a:srgbClr val="FFFFFF"/>
                          </a:solidFill>
                          <a:effectLst/>
                          <a:latin typeface="Arial" panose="020B0604020202020204" pitchFamily="34" charset="0"/>
                        </a:rPr>
                        <a:t> </a:t>
                      </a:r>
                    </a:p>
                  </a:txBody>
                  <a:tcPr marL="6267" marR="6267" marT="6267" marB="0" anchor="b">
                    <a:lnL>
                      <a:noFill/>
                    </a:lnL>
                    <a:lnR>
                      <a:noFill/>
                    </a:lnR>
                    <a:lnT>
                      <a:noFill/>
                    </a:lnT>
                    <a:lnB w="6350" cap="flat" cmpd="sng" algn="ctr">
                      <a:solidFill>
                        <a:srgbClr val="000000"/>
                      </a:solidFill>
                      <a:prstDash val="solid"/>
                      <a:round/>
                      <a:headEnd type="none" w="med" len="med"/>
                      <a:tailEnd type="none" w="med" len="med"/>
                    </a:lnB>
                    <a:solidFill>
                      <a:srgbClr val="61BE6D"/>
                    </a:solidFill>
                  </a:tcPr>
                </a:tc>
                <a:tc>
                  <a:txBody>
                    <a:bodyPr/>
                    <a:lstStyle/>
                    <a:p>
                      <a:pPr algn="ctr" fontAlgn="b"/>
                      <a:r>
                        <a:rPr lang="en-US" sz="800" b="1" i="0" u="none" strike="noStrike">
                          <a:solidFill>
                            <a:srgbClr val="FFFFFF"/>
                          </a:solidFill>
                          <a:effectLst/>
                          <a:latin typeface="Arial" panose="020B0604020202020204" pitchFamily="34" charset="0"/>
                        </a:rPr>
                        <a:t> </a:t>
                      </a:r>
                    </a:p>
                  </a:txBody>
                  <a:tcPr marL="6267" marR="6267" marT="6267" marB="0" anchor="b">
                    <a:lnL>
                      <a:noFill/>
                    </a:lnL>
                    <a:lnR>
                      <a:noFill/>
                    </a:lnR>
                    <a:lnT>
                      <a:noFill/>
                    </a:lnT>
                    <a:lnB w="6350" cap="flat" cmpd="sng" algn="ctr">
                      <a:solidFill>
                        <a:srgbClr val="000000"/>
                      </a:solidFill>
                      <a:prstDash val="solid"/>
                      <a:round/>
                      <a:headEnd type="none" w="med" len="med"/>
                      <a:tailEnd type="none" w="med" len="med"/>
                    </a:lnB>
                    <a:solidFill>
                      <a:srgbClr val="61BE6D"/>
                    </a:solidFill>
                  </a:tcPr>
                </a:tc>
                <a:extLst>
                  <a:ext uri="{0D108BD9-81ED-4DB2-BD59-A6C34878D82A}">
                    <a16:rowId xmlns:a16="http://schemas.microsoft.com/office/drawing/2014/main" val="469412648"/>
                  </a:ext>
                </a:extLst>
              </a:tr>
              <a:tr h="279669">
                <a:tc>
                  <a:txBody>
                    <a:bodyPr/>
                    <a:lstStyle/>
                    <a:p>
                      <a:pPr algn="l" fontAlgn="ctr"/>
                      <a:r>
                        <a:rPr lang="en-US" sz="500" b="1" i="0" u="none" strike="noStrike">
                          <a:solidFill>
                            <a:srgbClr val="FFFFFF"/>
                          </a:solidFill>
                          <a:effectLst/>
                          <a:latin typeface="Arial" panose="020B0604020202020204" pitchFamily="34" charset="0"/>
                        </a:rPr>
                        <a:t>Definitions</a:t>
                      </a:r>
                    </a:p>
                  </a:txBody>
                  <a:tcPr marL="6267" marR="6267" marT="62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gridSpan="2">
                  <a:txBody>
                    <a:bodyPr/>
                    <a:lstStyle/>
                    <a:p>
                      <a:pPr algn="l" fontAlgn="ctr"/>
                      <a:r>
                        <a:rPr lang="en-US" sz="500" b="1" i="0" u="none" strike="noStrike" dirty="0">
                          <a:solidFill>
                            <a:srgbClr val="FFFFFF"/>
                          </a:solidFill>
                          <a:effectLst/>
                          <a:latin typeface="Arial" panose="020B0604020202020204" pitchFamily="34" charset="0"/>
                        </a:rPr>
                        <a:t>Facility type estimates</a:t>
                      </a:r>
                    </a:p>
                    <a:p>
                      <a:pPr algn="l" fontAlgn="b"/>
                      <a:r>
                        <a:rPr lang="en-US" sz="500" b="1" i="0" u="none" strike="noStrike" dirty="0">
                          <a:solidFill>
                            <a:srgbClr val="FFFFFF"/>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hMerge="1">
                  <a:txBody>
                    <a:bodyPr/>
                    <a:lstStyle/>
                    <a:p>
                      <a:endParaRPr dirty="0"/>
                    </a:p>
                  </a:txBody>
                  <a:tcPr marL="6267" marR="6267" marT="62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a:txBody>
                    <a:bodyPr/>
                    <a:lstStyle/>
                    <a:p>
                      <a:pPr algn="ctr" fontAlgn="ctr"/>
                      <a:r>
                        <a:rPr lang="en-US" sz="500" b="0" i="0" u="none" strike="noStrike">
                          <a:solidFill>
                            <a:srgbClr val="FFFFFF"/>
                          </a:solidFill>
                          <a:effectLst/>
                          <a:latin typeface="Arial" panose="020B0604020202020204" pitchFamily="34" charset="0"/>
                        </a:rPr>
                        <a:t>Urban</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a:txBody>
                    <a:bodyPr/>
                    <a:lstStyle/>
                    <a:p>
                      <a:pPr algn="ctr" fontAlgn="ctr"/>
                      <a:r>
                        <a:rPr lang="en-US" sz="500" b="0" i="0" u="none" strike="noStrike">
                          <a:solidFill>
                            <a:srgbClr val="FFFFFF"/>
                          </a:solidFill>
                          <a:effectLst/>
                          <a:latin typeface="Arial" panose="020B0604020202020204" pitchFamily="34" charset="0"/>
                        </a:rPr>
                        <a:t>Rural</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a:txBody>
                    <a:bodyPr/>
                    <a:lstStyle/>
                    <a:p>
                      <a:pPr algn="ctr" fontAlgn="ctr"/>
                      <a:r>
                        <a:rPr lang="en-US" sz="500" b="0" i="0" u="none" strike="noStrike">
                          <a:solidFill>
                            <a:srgbClr val="FFFFFF"/>
                          </a:solidFill>
                          <a:effectLst/>
                          <a:latin typeface="Arial" panose="020B0604020202020204" pitchFamily="34" charset="0"/>
                        </a:rPr>
                        <a:t>Total</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extLst>
                  <a:ext uri="{0D108BD9-81ED-4DB2-BD59-A6C34878D82A}">
                    <a16:rowId xmlns:a16="http://schemas.microsoft.com/office/drawing/2014/main" val="3669579637"/>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Improved</a:t>
                      </a:r>
                    </a:p>
                  </a:txBody>
                  <a:tcPr marL="6267" marR="6267" marT="62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78.2</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50.9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59.0</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7595295"/>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Sewer</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8.9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5.8</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7.8</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9705342"/>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Septic</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4.1</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1.0</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2.9</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4738850"/>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Other</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65.2</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44.1</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48.3</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6090537"/>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Open defecation</a:t>
                      </a:r>
                    </a:p>
                  </a:txBody>
                  <a:tcPr marL="6267" marR="6267" marT="626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6.9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30.4</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15.6</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8256974"/>
                  </a:ext>
                </a:extLst>
              </a:tr>
              <a:tr h="279669">
                <a:tc>
                  <a:txBody>
                    <a:bodyPr/>
                    <a:lstStyle/>
                    <a:p>
                      <a:pPr algn="l" fontAlgn="ctr"/>
                      <a:r>
                        <a:rPr lang="en-US" sz="500" b="1" i="0" u="none" strike="noStrike">
                          <a:solidFill>
                            <a:srgbClr val="FFFFFF"/>
                          </a:solidFill>
                          <a:effectLst/>
                          <a:latin typeface="Arial" panose="020B0604020202020204" pitchFamily="34" charset="0"/>
                        </a:rPr>
                        <a:t> </a:t>
                      </a:r>
                    </a:p>
                  </a:txBody>
                  <a:tcPr marL="6267" marR="6267" marT="62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l" fontAlgn="ctr"/>
                      <a:r>
                        <a:rPr lang="en-US" sz="500" b="1" i="0" u="none" strike="noStrike" dirty="0">
                          <a:solidFill>
                            <a:srgbClr val="FFFFFF"/>
                          </a:solidFill>
                          <a:effectLst/>
                          <a:latin typeface="Arial" panose="020B0604020202020204" pitchFamily="34" charset="0"/>
                        </a:rPr>
                        <a:t>Service level estimates</a:t>
                      </a:r>
                    </a:p>
                    <a:p>
                      <a:pPr algn="l" fontAlgn="ctr"/>
                      <a:r>
                        <a:rPr lang="en-US" sz="500" b="1" i="0" u="none" strike="noStrike" dirty="0">
                          <a:solidFill>
                            <a:srgbClr val="FFFFFF"/>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hMerge="1">
                  <a:txBody>
                    <a:bodyPr/>
                    <a:lstStyle/>
                    <a:p>
                      <a:endParaRPr dirty="0"/>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a:txBody>
                    <a:bodyPr/>
                    <a:lstStyle/>
                    <a:p>
                      <a:pPr algn="ctr" fontAlgn="ctr"/>
                      <a:r>
                        <a:rPr lang="en-US" sz="500" b="1" i="0" u="none" strike="noStrike">
                          <a:solidFill>
                            <a:srgbClr val="FFFFFF"/>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a:txBody>
                    <a:bodyPr/>
                    <a:lstStyle/>
                    <a:p>
                      <a:pPr algn="ctr" fontAlgn="ctr"/>
                      <a:r>
                        <a:rPr lang="en-US" sz="500" b="1" i="0" u="none" strike="noStrike">
                          <a:solidFill>
                            <a:srgbClr val="FFFFFF"/>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tc>
                  <a:txBody>
                    <a:bodyPr/>
                    <a:lstStyle/>
                    <a:p>
                      <a:pPr algn="ctr" fontAlgn="ctr"/>
                      <a:r>
                        <a:rPr lang="en-US" sz="500" b="1" i="0" u="none" strike="noStrike">
                          <a:solidFill>
                            <a:srgbClr val="FFFFFF"/>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BE6D"/>
                    </a:solidFill>
                  </a:tcPr>
                </a:tc>
                <a:extLst>
                  <a:ext uri="{0D108BD9-81ED-4DB2-BD59-A6C34878D82A}">
                    <a16:rowId xmlns:a16="http://schemas.microsoft.com/office/drawing/2014/main" val="3077736300"/>
                  </a:ext>
                </a:extLst>
              </a:tr>
              <a:tr h="91080">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Sewer</a:t>
                      </a:r>
                    </a:p>
                  </a:txBody>
                  <a:tcPr marL="6267" marR="6267" marT="62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8.9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5.8</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7.8</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1116003"/>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100%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Wastewater enters network</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3548256"/>
                  </a:ext>
                </a:extLst>
              </a:tr>
              <a:tr h="101665">
                <a:tc>
                  <a:txBody>
                    <a:bodyPr/>
                    <a:lstStyle/>
                    <a:p>
                      <a:pPr algn="l" fontAlgn="b"/>
                      <a:r>
                        <a:rPr lang="en-US" sz="500" b="0" i="0" u="none" strike="noStrike">
                          <a:solidFill>
                            <a:srgbClr val="000000"/>
                          </a:solidFill>
                          <a:effectLst/>
                          <a:latin typeface="Arial" panose="020B0604020202020204" pitchFamily="34" charset="0"/>
                        </a:rPr>
                        <a:t>Default assumption: 100%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Wastewater reaches treatment plant</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3420461"/>
                  </a:ext>
                </a:extLst>
              </a:tr>
              <a:tr h="91080">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Septic</a:t>
                      </a:r>
                    </a:p>
                  </a:txBody>
                  <a:tcPr marL="6267"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4.1</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1.0</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2.9</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1537912"/>
                  </a:ext>
                </a:extLst>
              </a:tr>
              <a:tr h="91080">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highlight>
                            <a:srgbClr val="FFFF00"/>
                          </a:highlight>
                          <a:latin typeface="Arial" panose="020B0604020202020204" pitchFamily="34" charset="0"/>
                        </a:rPr>
                        <a:t>Contained/stored and treated</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dirty="0">
                          <a:solidFill>
                            <a:srgbClr val="000000"/>
                          </a:solidFill>
                          <a:effectLst/>
                          <a:highlight>
                            <a:srgbClr val="FFFF00"/>
                          </a:highlight>
                          <a:latin typeface="Arial" panose="020B0604020202020204" pitchFamily="34" charset="0"/>
                        </a:rPr>
                        <a:t>50.8</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dirty="0">
                          <a:solidFill>
                            <a:srgbClr val="000000"/>
                          </a:solidFill>
                          <a:effectLst/>
                          <a:highlight>
                            <a:srgbClr val="FFFF00"/>
                          </a:highlight>
                          <a:latin typeface="Arial" panose="020B0604020202020204" pitchFamily="34" charset="0"/>
                        </a:rPr>
                        <a:t>20.8</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dirty="0">
                          <a:solidFill>
                            <a:srgbClr val="000000"/>
                          </a:solidFill>
                          <a:effectLst/>
                          <a:highlight>
                            <a:srgbClr val="FFFF00"/>
                          </a:highlight>
                          <a:latin typeface="Arial" panose="020B0604020202020204" pitchFamily="34" charset="0"/>
                        </a:rPr>
                        <a:t>47.1</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7836117"/>
                  </a:ext>
                </a:extLst>
              </a:tr>
              <a:tr h="142514">
                <a:tc>
                  <a:txBody>
                    <a:bodyPr/>
                    <a:lstStyle/>
                    <a:p>
                      <a:pPr algn="l" fontAlgn="b"/>
                      <a:r>
                        <a:rPr lang="en-US" sz="500" b="0" i="0" u="none" strike="noStrike">
                          <a:solidFill>
                            <a:srgbClr val="000000"/>
                          </a:solidFill>
                          <a:effectLst/>
                          <a:latin typeface="Arial" panose="020B0604020202020204" pitchFamily="34" charset="0"/>
                        </a:rPr>
                        <a:t>Default assumption: 100%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Not emptied/treated and disposed in situ</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68.9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91.8</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71.8</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224484"/>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Emptied and buried on site</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20.3</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5.8</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18.4</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0218578"/>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Emptied and discharged locally</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4.4</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0.0</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3.9</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4259885"/>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Emptied and removed offsite</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6.4</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2.3</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5.9</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4756035"/>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100%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Delivered to treatment plant</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8478384"/>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75203"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Latrines and other improved</a:t>
                      </a:r>
                    </a:p>
                  </a:txBody>
                  <a:tcPr marL="6267"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65.2</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44.1</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48.3</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637770"/>
                  </a:ext>
                </a:extLst>
              </a:tr>
              <a:tr h="91080">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highlight>
                            <a:srgbClr val="FFFF00"/>
                          </a:highlight>
                          <a:latin typeface="Arial" panose="020B0604020202020204" pitchFamily="34" charset="0"/>
                        </a:rPr>
                        <a:t>Contained/stored and treated</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dirty="0">
                          <a:solidFill>
                            <a:srgbClr val="000000"/>
                          </a:solidFill>
                          <a:effectLst/>
                          <a:highlight>
                            <a:srgbClr val="FFFF00"/>
                          </a:highlight>
                          <a:latin typeface="Arial" panose="020B0604020202020204" pitchFamily="34" charset="0"/>
                        </a:rPr>
                        <a:t>32.5</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dirty="0">
                          <a:solidFill>
                            <a:srgbClr val="000000"/>
                          </a:solidFill>
                          <a:effectLst/>
                          <a:highlight>
                            <a:srgbClr val="FFFF00"/>
                          </a:highlight>
                          <a:latin typeface="Arial" panose="020B0604020202020204" pitchFamily="34" charset="0"/>
                        </a:rPr>
                        <a:t>44.9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dirty="0">
                          <a:solidFill>
                            <a:srgbClr val="000000"/>
                          </a:solidFill>
                          <a:effectLst/>
                          <a:highlight>
                            <a:srgbClr val="FFFF00"/>
                          </a:highlight>
                          <a:latin typeface="Arial" panose="020B0604020202020204" pitchFamily="34" charset="0"/>
                        </a:rPr>
                        <a:t>36.6</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7163032"/>
                  </a:ext>
                </a:extLst>
              </a:tr>
              <a:tr h="142514">
                <a:tc>
                  <a:txBody>
                    <a:bodyPr/>
                    <a:lstStyle/>
                    <a:p>
                      <a:pPr algn="l" fontAlgn="b"/>
                      <a:r>
                        <a:rPr lang="en-US" sz="500" b="0" i="0" u="none" strike="noStrike">
                          <a:solidFill>
                            <a:srgbClr val="000000"/>
                          </a:solidFill>
                          <a:effectLst/>
                          <a:latin typeface="Arial" panose="020B0604020202020204" pitchFamily="34" charset="0"/>
                        </a:rPr>
                        <a:t>Default assumption: 50%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Not emptied/treated and disposed in situ</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74.9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88.5</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79.0</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65728666"/>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dirty="0">
                          <a:solidFill>
                            <a:srgbClr val="000000"/>
                          </a:solidFill>
                          <a:effectLst/>
                          <a:latin typeface="Arial" panose="020B0604020202020204" pitchFamily="34" charset="0"/>
                        </a:rPr>
                        <a:t>Emptied and buried on site</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12.9</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8.5</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11.6</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85491827"/>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Emptied and discharged locally</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4.6</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0.6</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3.4</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7120345"/>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50%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Emptied and removed offsite</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7.7</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2.4</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6.1</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8416454"/>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100%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Delivered to treatment plant</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0445637"/>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75203"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Treated</a:t>
                      </a:r>
                    </a:p>
                  </a:txBody>
                  <a:tcPr marL="6267"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0461216"/>
                  </a:ext>
                </a:extLst>
              </a:tr>
              <a:tr h="91080">
                <a:tc>
                  <a:txBody>
                    <a:bodyPr/>
                    <a:lstStyle/>
                    <a:p>
                      <a:pPr algn="l" fontAlgn="b"/>
                      <a:r>
                        <a:rPr lang="en-US" sz="500" b="0" i="0" u="none" strike="noStrike">
                          <a:solidFill>
                            <a:srgbClr val="000000"/>
                          </a:solidFill>
                          <a:effectLst/>
                          <a:latin typeface="Arial" panose="020B0604020202020204" pitchFamily="34" charset="0"/>
                        </a:rPr>
                        <a:t>Default assumption: 50%</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At wastewater treatment plant</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7688276"/>
                  </a:ext>
                </a:extLst>
              </a:tr>
              <a:tr h="142514">
                <a:tc>
                  <a:txBody>
                    <a:bodyPr/>
                    <a:lstStyle/>
                    <a:p>
                      <a:pPr algn="l" fontAlgn="b"/>
                      <a:r>
                        <a:rPr lang="en-US" sz="500" b="0" i="0" u="none" strike="noStrike">
                          <a:solidFill>
                            <a:srgbClr val="000000"/>
                          </a:solidFill>
                          <a:effectLst/>
                          <a:latin typeface="Arial" panose="020B0604020202020204" pitchFamily="34" charset="0"/>
                        </a:rPr>
                        <a:t>Default assumption: 0% or based on wastewater treatment if offsite is dominant</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At faecal sludge treatment plant</a:t>
                      </a:r>
                    </a:p>
                  </a:txBody>
                  <a:tcPr marL="150406"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6598050"/>
                  </a:ext>
                </a:extLst>
              </a:tr>
              <a:tr h="91080">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Shared</a:t>
                      </a:r>
                    </a:p>
                  </a:txBody>
                  <a:tcPr marL="6267"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34.8</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30.7</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33.8</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7602396"/>
                  </a:ext>
                </a:extLst>
              </a:tr>
              <a:tr h="91080">
                <a:tc>
                  <a:txBody>
                    <a:bodyPr/>
                    <a:lstStyle/>
                    <a:p>
                      <a:pPr algn="l" fontAlgn="b"/>
                      <a:r>
                        <a:rPr lang="en-US" sz="500" b="1" i="0" u="none" strike="noStrike">
                          <a:solidFill>
                            <a:srgbClr val="000000"/>
                          </a:solidFill>
                          <a:effectLst/>
                          <a:latin typeface="Arial" panose="020B0604020202020204" pitchFamily="34" charset="0"/>
                        </a:rPr>
                        <a:t> </a:t>
                      </a:r>
                    </a:p>
                  </a:txBody>
                  <a:tcPr marL="75203" marR="6267" marT="62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 </a:t>
                      </a:r>
                    </a:p>
                  </a:txBody>
                  <a:tcPr marL="6267" marR="6267" marT="626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500" b="0" i="0" u="none" strike="noStrike">
                          <a:solidFill>
                            <a:srgbClr val="000000"/>
                          </a:solidFill>
                          <a:effectLst/>
                          <a:latin typeface="Arial" panose="020B0604020202020204" pitchFamily="34" charset="0"/>
                        </a:rPr>
                        <a:t>Safely managed</a:t>
                      </a:r>
                    </a:p>
                  </a:txBody>
                  <a:tcPr marL="6267" marR="6267" marT="626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dirty="0">
                          <a:solidFill>
                            <a:srgbClr val="000000"/>
                          </a:solidFill>
                          <a:effectLst/>
                          <a:latin typeface="Arial" panose="020B0604020202020204" pitchFamily="34" charset="0"/>
                        </a:rPr>
                        <a:t> </a:t>
                      </a:r>
                    </a:p>
                  </a:txBody>
                  <a:tcPr marL="6267" marR="6267" marT="62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8633937"/>
                  </a:ext>
                </a:extLst>
              </a:tr>
            </a:tbl>
          </a:graphicData>
        </a:graphic>
      </p:graphicFrame>
      <p:sp>
        <p:nvSpPr>
          <p:cNvPr id="12" name="TextBox 11">
            <a:extLst>
              <a:ext uri="{FF2B5EF4-FFF2-40B4-BE49-F238E27FC236}">
                <a16:creationId xmlns:a16="http://schemas.microsoft.com/office/drawing/2014/main" id="{55BCB927-025B-70E6-B42A-C181E8715330}"/>
              </a:ext>
            </a:extLst>
          </p:cNvPr>
          <p:cNvSpPr txBox="1"/>
          <p:nvPr/>
        </p:nvSpPr>
        <p:spPr>
          <a:xfrm>
            <a:off x="10641919" y="3883692"/>
            <a:ext cx="1424670" cy="369332"/>
          </a:xfrm>
          <a:prstGeom prst="rect">
            <a:avLst/>
          </a:prstGeom>
          <a:noFill/>
        </p:spPr>
        <p:txBody>
          <a:bodyPr wrap="square" rtlCol="0">
            <a:spAutoFit/>
          </a:bodyPr>
          <a:lstStyle/>
          <a:p>
            <a:r>
              <a:rPr lang="en-US" dirty="0"/>
              <a:t>Default: 50%</a:t>
            </a:r>
          </a:p>
        </p:txBody>
      </p:sp>
      <p:sp>
        <p:nvSpPr>
          <p:cNvPr id="13" name="TextBox 12">
            <a:extLst>
              <a:ext uri="{FF2B5EF4-FFF2-40B4-BE49-F238E27FC236}">
                <a16:creationId xmlns:a16="http://schemas.microsoft.com/office/drawing/2014/main" id="{7A0C501D-9F17-30C9-38B5-F188288F00BD}"/>
              </a:ext>
            </a:extLst>
          </p:cNvPr>
          <p:cNvSpPr txBox="1"/>
          <p:nvPr/>
        </p:nvSpPr>
        <p:spPr>
          <a:xfrm>
            <a:off x="10641918" y="4572460"/>
            <a:ext cx="1542167" cy="369332"/>
          </a:xfrm>
          <a:prstGeom prst="rect">
            <a:avLst/>
          </a:prstGeom>
          <a:noFill/>
        </p:spPr>
        <p:txBody>
          <a:bodyPr wrap="square" rtlCol="0">
            <a:spAutoFit/>
          </a:bodyPr>
          <a:lstStyle/>
          <a:p>
            <a:r>
              <a:rPr lang="en-US" dirty="0"/>
              <a:t>Default: 100%</a:t>
            </a:r>
          </a:p>
        </p:txBody>
      </p:sp>
      <p:pic>
        <p:nvPicPr>
          <p:cNvPr id="7" name="Audio 6">
            <a:hlinkClick r:id="" action="ppaction://media"/>
            <a:extLst>
              <a:ext uri="{FF2B5EF4-FFF2-40B4-BE49-F238E27FC236}">
                <a16:creationId xmlns:a16="http://schemas.microsoft.com/office/drawing/2014/main" id="{00F3220F-EA33-0FC6-43D1-3D05EA00E8D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89243206"/>
      </p:ext>
    </p:extLst>
  </p:cSld>
  <p:clrMapOvr>
    <a:masterClrMapping/>
  </p:clrMapOvr>
  <mc:AlternateContent xmlns:mc="http://schemas.openxmlformats.org/markup-compatibility/2006">
    <mc:Choice xmlns:p14="http://schemas.microsoft.com/office/powerpoint/2010/main" Requires="p14">
      <p:transition spd="slow" p14:dur="2000" advTm="35720"/>
    </mc:Choice>
    <mc:Fallback>
      <p:transition spd="slow" advTm="3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863E-65B0-9481-B445-376E7809052A}"/>
              </a:ext>
            </a:extLst>
          </p:cNvPr>
          <p:cNvSpPr>
            <a:spLocks noGrp="1"/>
          </p:cNvSpPr>
          <p:nvPr>
            <p:ph type="title"/>
          </p:nvPr>
        </p:nvSpPr>
        <p:spPr/>
        <p:txBody>
          <a:bodyPr/>
          <a:lstStyle/>
          <a:p>
            <a:r>
              <a:rPr lang="en-US" dirty="0"/>
              <a:t>Emptied and removed offsite</a:t>
            </a:r>
          </a:p>
        </p:txBody>
      </p:sp>
      <p:sp>
        <p:nvSpPr>
          <p:cNvPr id="3" name="Content Placeholder 2">
            <a:extLst>
              <a:ext uri="{FF2B5EF4-FFF2-40B4-BE49-F238E27FC236}">
                <a16:creationId xmlns:a16="http://schemas.microsoft.com/office/drawing/2014/main" id="{E0675908-C896-5ED4-E5D6-F8BB868A03E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4154B02-37C0-51F0-7676-FCD233B761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6625" y="274638"/>
            <a:ext cx="1941411" cy="1472327"/>
          </a:xfrm>
          <a:prstGeom prst="rect">
            <a:avLst/>
          </a:prstGeom>
        </p:spPr>
      </p:pic>
      <p:pic>
        <p:nvPicPr>
          <p:cNvPr id="8" name="Picture 7">
            <a:extLst>
              <a:ext uri="{FF2B5EF4-FFF2-40B4-BE49-F238E27FC236}">
                <a16:creationId xmlns:a16="http://schemas.microsoft.com/office/drawing/2014/main" id="{BB5EB559-4C15-4E46-F01C-D5880F1CF849}"/>
              </a:ext>
            </a:extLst>
          </p:cNvPr>
          <p:cNvPicPr>
            <a:picLocks noChangeAspect="1"/>
          </p:cNvPicPr>
          <p:nvPr/>
        </p:nvPicPr>
        <p:blipFill>
          <a:blip r:embed="rId6"/>
          <a:stretch>
            <a:fillRect/>
          </a:stretch>
        </p:blipFill>
        <p:spPr>
          <a:xfrm>
            <a:off x="755328" y="1600201"/>
            <a:ext cx="3057386" cy="4316678"/>
          </a:xfrm>
          <a:prstGeom prst="rect">
            <a:avLst/>
          </a:prstGeom>
        </p:spPr>
      </p:pic>
      <p:pic>
        <p:nvPicPr>
          <p:cNvPr id="12" name="Picture 11">
            <a:extLst>
              <a:ext uri="{FF2B5EF4-FFF2-40B4-BE49-F238E27FC236}">
                <a16:creationId xmlns:a16="http://schemas.microsoft.com/office/drawing/2014/main" id="{A9C69DF2-D2F0-1D2E-3147-71005DD55D40}"/>
              </a:ext>
            </a:extLst>
          </p:cNvPr>
          <p:cNvPicPr>
            <a:picLocks noChangeAspect="1"/>
          </p:cNvPicPr>
          <p:nvPr/>
        </p:nvPicPr>
        <p:blipFill rotWithShape="1">
          <a:blip r:embed="rId7"/>
          <a:srcRect r="13613"/>
          <a:stretch/>
        </p:blipFill>
        <p:spPr>
          <a:xfrm>
            <a:off x="3958442" y="1689007"/>
            <a:ext cx="7988135" cy="1623432"/>
          </a:xfrm>
          <a:prstGeom prst="rect">
            <a:avLst/>
          </a:prstGeom>
        </p:spPr>
      </p:pic>
      <p:pic>
        <p:nvPicPr>
          <p:cNvPr id="14" name="Picture 13">
            <a:extLst>
              <a:ext uri="{FF2B5EF4-FFF2-40B4-BE49-F238E27FC236}">
                <a16:creationId xmlns:a16="http://schemas.microsoft.com/office/drawing/2014/main" id="{9D4BFD00-BBB8-C8FF-9583-734C5D93CCBD}"/>
              </a:ext>
            </a:extLst>
          </p:cNvPr>
          <p:cNvPicPr>
            <a:picLocks noChangeAspect="1"/>
          </p:cNvPicPr>
          <p:nvPr/>
        </p:nvPicPr>
        <p:blipFill rotWithShape="1">
          <a:blip r:embed="rId8"/>
          <a:srcRect r="11415"/>
          <a:stretch/>
        </p:blipFill>
        <p:spPr>
          <a:xfrm>
            <a:off x="3932646" y="3307029"/>
            <a:ext cx="8049557" cy="2609850"/>
          </a:xfrm>
          <a:prstGeom prst="rect">
            <a:avLst/>
          </a:prstGeom>
        </p:spPr>
      </p:pic>
      <p:sp>
        <p:nvSpPr>
          <p:cNvPr id="15" name="Rectangle 14">
            <a:extLst>
              <a:ext uri="{FF2B5EF4-FFF2-40B4-BE49-F238E27FC236}">
                <a16:creationId xmlns:a16="http://schemas.microsoft.com/office/drawing/2014/main" id="{2AC24D71-6C32-FD5B-EA96-7ABBC5F75A2D}"/>
              </a:ext>
            </a:extLst>
          </p:cNvPr>
          <p:cNvSpPr/>
          <p:nvPr/>
        </p:nvSpPr>
        <p:spPr>
          <a:xfrm>
            <a:off x="8312728" y="1746965"/>
            <a:ext cx="3633850" cy="271369"/>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0DF170-8EAB-94C5-8A7F-6A7297A3CA07}"/>
              </a:ext>
            </a:extLst>
          </p:cNvPr>
          <p:cNvSpPr/>
          <p:nvPr/>
        </p:nvSpPr>
        <p:spPr>
          <a:xfrm>
            <a:off x="8312728" y="3359317"/>
            <a:ext cx="3633850" cy="271369"/>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D27160-A67E-A762-C572-CE4CEA9C0740}"/>
              </a:ext>
            </a:extLst>
          </p:cNvPr>
          <p:cNvSpPr/>
          <p:nvPr/>
        </p:nvSpPr>
        <p:spPr>
          <a:xfrm>
            <a:off x="8312728" y="3813249"/>
            <a:ext cx="3633849" cy="1068596"/>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9898B71E-3994-7673-AAB7-9859A99F903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8168289"/>
      </p:ext>
    </p:extLst>
  </p:cSld>
  <p:clrMapOvr>
    <a:masterClrMapping/>
  </p:clrMapOvr>
  <mc:AlternateContent xmlns:mc="http://schemas.openxmlformats.org/markup-compatibility/2006">
    <mc:Choice xmlns:p14="http://schemas.microsoft.com/office/powerpoint/2010/main" Requires="p14">
      <p:transition spd="slow" p14:dur="2000" advTm="53682"/>
    </mc:Choice>
    <mc:Fallback>
      <p:transition spd="slow" advTm="5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7B6A-F52C-9283-E566-C22E44DD3F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7A511D-96F9-3E8A-0072-7EDAFA9321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A3935F1-5FDE-D9E0-C49D-AD61F44AFCF9}"/>
              </a:ext>
            </a:extLst>
          </p:cNvPr>
          <p:cNvPicPr>
            <a:picLocks noChangeAspect="1"/>
          </p:cNvPicPr>
          <p:nvPr/>
        </p:nvPicPr>
        <p:blipFill>
          <a:blip r:embed="rId5"/>
          <a:stretch>
            <a:fillRect/>
          </a:stretch>
        </p:blipFill>
        <p:spPr>
          <a:xfrm>
            <a:off x="609600" y="464643"/>
            <a:ext cx="11031508" cy="4316677"/>
          </a:xfrm>
          <a:prstGeom prst="rect">
            <a:avLst/>
          </a:prstGeom>
        </p:spPr>
      </p:pic>
      <p:sp>
        <p:nvSpPr>
          <p:cNvPr id="7" name="Rectangle 6">
            <a:extLst>
              <a:ext uri="{FF2B5EF4-FFF2-40B4-BE49-F238E27FC236}">
                <a16:creationId xmlns:a16="http://schemas.microsoft.com/office/drawing/2014/main" id="{FE5BA5D4-1995-E7E4-B96D-9C70C0038E59}"/>
              </a:ext>
            </a:extLst>
          </p:cNvPr>
          <p:cNvSpPr/>
          <p:nvPr/>
        </p:nvSpPr>
        <p:spPr>
          <a:xfrm>
            <a:off x="9892145" y="3123211"/>
            <a:ext cx="950026" cy="1658110"/>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2E0BAF-FF64-DCE7-044A-8584F3EAC37D}"/>
              </a:ext>
            </a:extLst>
          </p:cNvPr>
          <p:cNvSpPr txBox="1"/>
          <p:nvPr/>
        </p:nvSpPr>
        <p:spPr>
          <a:xfrm>
            <a:off x="528118" y="5257799"/>
            <a:ext cx="11194472" cy="523220"/>
          </a:xfrm>
          <a:prstGeom prst="rect">
            <a:avLst/>
          </a:prstGeom>
          <a:solidFill>
            <a:srgbClr val="FFFF00">
              <a:alpha val="25882"/>
            </a:srgbClr>
          </a:solidFill>
        </p:spPr>
        <p:txBody>
          <a:bodyPr wrap="square" rtlCol="0">
            <a:spAutoFit/>
          </a:bodyPr>
          <a:lstStyle/>
          <a:p>
            <a:r>
              <a:rPr lang="en-US" sz="2800" dirty="0"/>
              <a:t>Potentially safely managed – need more data on faecal sludge management</a:t>
            </a:r>
          </a:p>
        </p:txBody>
      </p:sp>
      <p:sp>
        <p:nvSpPr>
          <p:cNvPr id="9" name="Rectangle 8">
            <a:extLst>
              <a:ext uri="{FF2B5EF4-FFF2-40B4-BE49-F238E27FC236}">
                <a16:creationId xmlns:a16="http://schemas.microsoft.com/office/drawing/2014/main" id="{12815F4D-E08C-C0B9-13C1-FCCB8CC668EE}"/>
              </a:ext>
            </a:extLst>
          </p:cNvPr>
          <p:cNvSpPr/>
          <p:nvPr/>
        </p:nvSpPr>
        <p:spPr>
          <a:xfrm>
            <a:off x="2244437" y="3123211"/>
            <a:ext cx="1531916" cy="1658110"/>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B4542D-0D6E-E358-4FD5-EB65FEE62F43}"/>
              </a:ext>
            </a:extLst>
          </p:cNvPr>
          <p:cNvSpPr/>
          <p:nvPr/>
        </p:nvSpPr>
        <p:spPr>
          <a:xfrm>
            <a:off x="5387440" y="3123211"/>
            <a:ext cx="684810" cy="1658110"/>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20580AAC-8A09-5EA9-1FBA-55E9BE3B70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890776"/>
      </p:ext>
    </p:extLst>
  </p:cSld>
  <p:clrMapOvr>
    <a:masterClrMapping/>
  </p:clrMapOvr>
  <mc:AlternateContent xmlns:mc="http://schemas.openxmlformats.org/markup-compatibility/2006">
    <mc:Choice xmlns:p14="http://schemas.microsoft.com/office/powerpoint/2010/main" Requires="p14">
      <p:transition spd="slow" p14:dur="2000" advTm="20855"/>
    </mc:Choice>
    <mc:Fallback>
      <p:transition spd="slow" advTm="2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CA3D-40C2-4E40-ACEA-A54D00B78A5E}"/>
              </a:ext>
            </a:extLst>
          </p:cNvPr>
          <p:cNvSpPr>
            <a:spLocks noGrp="1"/>
          </p:cNvSpPr>
          <p:nvPr>
            <p:ph type="title"/>
          </p:nvPr>
        </p:nvSpPr>
        <p:spPr/>
        <p:txBody>
          <a:bodyPr/>
          <a:lstStyle/>
          <a:p>
            <a:r>
              <a:rPr lang="en-US" dirty="0"/>
              <a:t>Safely disposed of in situ</a:t>
            </a:r>
          </a:p>
        </p:txBody>
      </p:sp>
      <p:pic>
        <p:nvPicPr>
          <p:cNvPr id="4" name="Picture 3">
            <a:extLst>
              <a:ext uri="{FF2B5EF4-FFF2-40B4-BE49-F238E27FC236}">
                <a16:creationId xmlns:a16="http://schemas.microsoft.com/office/drawing/2014/main" id="{4FFBF454-CF5A-9694-E53A-6C1315E4D7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6625" y="274638"/>
            <a:ext cx="1941411" cy="1472327"/>
          </a:xfrm>
          <a:prstGeom prst="rect">
            <a:avLst/>
          </a:prstGeom>
        </p:spPr>
      </p:pic>
      <p:sp>
        <p:nvSpPr>
          <p:cNvPr id="5" name="Content Placeholder 4">
            <a:extLst>
              <a:ext uri="{FF2B5EF4-FFF2-40B4-BE49-F238E27FC236}">
                <a16:creationId xmlns:a16="http://schemas.microsoft.com/office/drawing/2014/main" id="{F297128F-1CBB-A361-3EC6-C2266448D1C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FC7C29B-9A8D-0126-E1BB-4AF14C8AD34C}"/>
              </a:ext>
            </a:extLst>
          </p:cNvPr>
          <p:cNvPicPr>
            <a:picLocks noChangeAspect="1"/>
          </p:cNvPicPr>
          <p:nvPr/>
        </p:nvPicPr>
        <p:blipFill>
          <a:blip r:embed="rId6"/>
          <a:stretch>
            <a:fillRect/>
          </a:stretch>
        </p:blipFill>
        <p:spPr>
          <a:xfrm>
            <a:off x="755328" y="1600201"/>
            <a:ext cx="3057386" cy="4316678"/>
          </a:xfrm>
          <a:prstGeom prst="rect">
            <a:avLst/>
          </a:prstGeom>
        </p:spPr>
      </p:pic>
      <p:pic>
        <p:nvPicPr>
          <p:cNvPr id="8" name="Picture 7">
            <a:extLst>
              <a:ext uri="{FF2B5EF4-FFF2-40B4-BE49-F238E27FC236}">
                <a16:creationId xmlns:a16="http://schemas.microsoft.com/office/drawing/2014/main" id="{E93AECB1-924E-8D3A-CF65-3BD6B6268CC7}"/>
              </a:ext>
            </a:extLst>
          </p:cNvPr>
          <p:cNvPicPr>
            <a:picLocks noChangeAspect="1"/>
          </p:cNvPicPr>
          <p:nvPr/>
        </p:nvPicPr>
        <p:blipFill rotWithShape="1">
          <a:blip r:embed="rId7"/>
          <a:srcRect r="13613"/>
          <a:stretch/>
        </p:blipFill>
        <p:spPr>
          <a:xfrm>
            <a:off x="3958442" y="1689007"/>
            <a:ext cx="7988135" cy="1623432"/>
          </a:xfrm>
          <a:prstGeom prst="rect">
            <a:avLst/>
          </a:prstGeom>
        </p:spPr>
      </p:pic>
      <p:pic>
        <p:nvPicPr>
          <p:cNvPr id="11" name="Picture 10">
            <a:extLst>
              <a:ext uri="{FF2B5EF4-FFF2-40B4-BE49-F238E27FC236}">
                <a16:creationId xmlns:a16="http://schemas.microsoft.com/office/drawing/2014/main" id="{052297D6-E5D0-DD62-2261-01FFF20F865D}"/>
              </a:ext>
            </a:extLst>
          </p:cNvPr>
          <p:cNvPicPr>
            <a:picLocks noChangeAspect="1"/>
          </p:cNvPicPr>
          <p:nvPr/>
        </p:nvPicPr>
        <p:blipFill rotWithShape="1">
          <a:blip r:embed="rId8"/>
          <a:srcRect r="11415"/>
          <a:stretch/>
        </p:blipFill>
        <p:spPr>
          <a:xfrm>
            <a:off x="3932646" y="3307029"/>
            <a:ext cx="8049557" cy="2609850"/>
          </a:xfrm>
          <a:prstGeom prst="rect">
            <a:avLst/>
          </a:prstGeom>
        </p:spPr>
      </p:pic>
      <p:sp>
        <p:nvSpPr>
          <p:cNvPr id="12" name="Rectangle 11">
            <a:extLst>
              <a:ext uri="{FF2B5EF4-FFF2-40B4-BE49-F238E27FC236}">
                <a16:creationId xmlns:a16="http://schemas.microsoft.com/office/drawing/2014/main" id="{5112BA09-98E5-E63E-7A78-E681D8AFA199}"/>
              </a:ext>
            </a:extLst>
          </p:cNvPr>
          <p:cNvSpPr/>
          <p:nvPr/>
        </p:nvSpPr>
        <p:spPr>
          <a:xfrm>
            <a:off x="8288978" y="1960721"/>
            <a:ext cx="3633850" cy="445595"/>
          </a:xfrm>
          <a:prstGeom prst="rect">
            <a:avLst/>
          </a:prstGeom>
          <a:solidFill>
            <a:srgbClr val="358A37">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A726BA-F6F4-7FCA-EC49-B2B03100BA56}"/>
              </a:ext>
            </a:extLst>
          </p:cNvPr>
          <p:cNvSpPr/>
          <p:nvPr/>
        </p:nvSpPr>
        <p:spPr>
          <a:xfrm>
            <a:off x="8288978" y="3591813"/>
            <a:ext cx="3633850" cy="271369"/>
          </a:xfrm>
          <a:prstGeom prst="rect">
            <a:avLst/>
          </a:prstGeom>
          <a:solidFill>
            <a:srgbClr val="358A37">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90B22F-E763-CECA-4044-48EC51556C5C}"/>
              </a:ext>
            </a:extLst>
          </p:cNvPr>
          <p:cNvSpPr/>
          <p:nvPr/>
        </p:nvSpPr>
        <p:spPr>
          <a:xfrm>
            <a:off x="8288978" y="1754970"/>
            <a:ext cx="3633850" cy="205751"/>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D45F13FD-95EA-7DD3-B12F-03DB045E6EF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5243135"/>
      </p:ext>
    </p:extLst>
  </p:cSld>
  <p:clrMapOvr>
    <a:masterClrMapping/>
  </p:clrMapOvr>
  <mc:AlternateContent xmlns:mc="http://schemas.openxmlformats.org/markup-compatibility/2006">
    <mc:Choice xmlns:p14="http://schemas.microsoft.com/office/powerpoint/2010/main" Requires="p14">
      <p:transition spd="slow" p14:dur="2000" advTm="32433"/>
    </mc:Choice>
    <mc:Fallback>
      <p:transition spd="slow" advTm="3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24B5-5E08-4829-AFC2-1DCAF0355C47}"/>
              </a:ext>
            </a:extLst>
          </p:cNvPr>
          <p:cNvSpPr>
            <a:spLocks noGrp="1"/>
          </p:cNvSpPr>
          <p:nvPr>
            <p:ph type="title"/>
          </p:nvPr>
        </p:nvSpPr>
        <p:spPr/>
        <p:txBody>
          <a:bodyPr/>
          <a:lstStyle/>
          <a:p>
            <a:r>
              <a:rPr lang="en-US" dirty="0"/>
              <a:t>6.2.1a Safely managed sanitation</a:t>
            </a:r>
          </a:p>
        </p:txBody>
      </p:sp>
      <p:pic>
        <p:nvPicPr>
          <p:cNvPr id="5" name="Picture 4">
            <a:extLst>
              <a:ext uri="{FF2B5EF4-FFF2-40B4-BE49-F238E27FC236}">
                <a16:creationId xmlns:a16="http://schemas.microsoft.com/office/drawing/2014/main" id="{CFE1BFC0-74D6-417A-8570-EFD7CE24E2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2474" y="1173118"/>
            <a:ext cx="2438984" cy="1845369"/>
          </a:xfrm>
          <a:prstGeom prst="rect">
            <a:avLst/>
          </a:prstGeom>
        </p:spPr>
      </p:pic>
      <p:pic>
        <p:nvPicPr>
          <p:cNvPr id="4" name="Picture 3">
            <a:extLst>
              <a:ext uri="{FF2B5EF4-FFF2-40B4-BE49-F238E27FC236}">
                <a16:creationId xmlns:a16="http://schemas.microsoft.com/office/drawing/2014/main" id="{C7CB6274-08B4-C077-170D-C6706AAA14C7}"/>
              </a:ext>
            </a:extLst>
          </p:cNvPr>
          <p:cNvPicPr>
            <a:picLocks noChangeAspect="1"/>
          </p:cNvPicPr>
          <p:nvPr/>
        </p:nvPicPr>
        <p:blipFill>
          <a:blip r:embed="rId6"/>
          <a:stretch>
            <a:fillRect/>
          </a:stretch>
        </p:blipFill>
        <p:spPr>
          <a:xfrm>
            <a:off x="3037840" y="1203753"/>
            <a:ext cx="5620999" cy="4810161"/>
          </a:xfrm>
          <a:prstGeom prst="rect">
            <a:avLst/>
          </a:prstGeom>
        </p:spPr>
      </p:pic>
      <p:grpSp>
        <p:nvGrpSpPr>
          <p:cNvPr id="3" name="Group 2">
            <a:extLst>
              <a:ext uri="{FF2B5EF4-FFF2-40B4-BE49-F238E27FC236}">
                <a16:creationId xmlns:a16="http://schemas.microsoft.com/office/drawing/2014/main" id="{D03AE4DD-AB97-4EF2-F9CA-E2A9E9629E72}"/>
              </a:ext>
            </a:extLst>
          </p:cNvPr>
          <p:cNvGrpSpPr/>
          <p:nvPr/>
        </p:nvGrpSpPr>
        <p:grpSpPr>
          <a:xfrm>
            <a:off x="8327217" y="1951098"/>
            <a:ext cx="411910" cy="1772339"/>
            <a:chOff x="6466560" y="1029382"/>
            <a:chExt cx="734056" cy="2305842"/>
          </a:xfrm>
        </p:grpSpPr>
        <p:sp>
          <p:nvSpPr>
            <p:cNvPr id="7" name="Right Brace 6">
              <a:extLst>
                <a:ext uri="{FF2B5EF4-FFF2-40B4-BE49-F238E27FC236}">
                  <a16:creationId xmlns:a16="http://schemas.microsoft.com/office/drawing/2014/main" id="{385CC3A9-1903-E4BD-9639-BED09AE1F23D}"/>
                </a:ext>
              </a:extLst>
            </p:cNvPr>
            <p:cNvSpPr/>
            <p:nvPr/>
          </p:nvSpPr>
          <p:spPr>
            <a:xfrm>
              <a:off x="6466560" y="1029382"/>
              <a:ext cx="231373" cy="2305842"/>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DE13C56-6F19-9561-2217-60B2454F4BD8}"/>
                </a:ext>
              </a:extLst>
            </p:cNvPr>
            <p:cNvSpPr txBox="1"/>
            <p:nvPr/>
          </p:nvSpPr>
          <p:spPr>
            <a:xfrm rot="16200000">
              <a:off x="5947743" y="1756997"/>
              <a:ext cx="1792224" cy="713522"/>
            </a:xfrm>
            <a:prstGeom prst="rect">
              <a:avLst/>
            </a:prstGeom>
            <a:noFill/>
          </p:spPr>
          <p:txBody>
            <a:bodyPr wrap="square" rtlCol="0">
              <a:spAutoFit/>
            </a:bodyPr>
            <a:lstStyle/>
            <a:p>
              <a:r>
                <a:rPr lang="en-US" sz="2400" dirty="0"/>
                <a:t>Improved</a:t>
              </a:r>
            </a:p>
          </p:txBody>
        </p:sp>
      </p:grpSp>
      <p:grpSp>
        <p:nvGrpSpPr>
          <p:cNvPr id="9" name="Group 8">
            <a:extLst>
              <a:ext uri="{FF2B5EF4-FFF2-40B4-BE49-F238E27FC236}">
                <a16:creationId xmlns:a16="http://schemas.microsoft.com/office/drawing/2014/main" id="{B32D9D8D-44D9-163F-2378-61C643E20C33}"/>
              </a:ext>
            </a:extLst>
          </p:cNvPr>
          <p:cNvGrpSpPr/>
          <p:nvPr/>
        </p:nvGrpSpPr>
        <p:grpSpPr>
          <a:xfrm>
            <a:off x="8899464" y="1785110"/>
            <a:ext cx="803010" cy="1557936"/>
            <a:chOff x="7170560" y="878024"/>
            <a:chExt cx="1085159" cy="1792224"/>
          </a:xfrm>
        </p:grpSpPr>
        <p:sp>
          <p:nvSpPr>
            <p:cNvPr id="10" name="Right Brace 9">
              <a:extLst>
                <a:ext uri="{FF2B5EF4-FFF2-40B4-BE49-F238E27FC236}">
                  <a16:creationId xmlns:a16="http://schemas.microsoft.com/office/drawing/2014/main" id="{F3D859C3-D288-3C95-DB8C-0E93C93A6DCF}"/>
                </a:ext>
              </a:extLst>
            </p:cNvPr>
            <p:cNvSpPr/>
            <p:nvPr/>
          </p:nvSpPr>
          <p:spPr>
            <a:xfrm>
              <a:off x="7170560" y="1060125"/>
              <a:ext cx="165319" cy="1428018"/>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E103DF8-3C81-857C-BC02-B9CE2CFB07E3}"/>
                </a:ext>
              </a:extLst>
            </p:cNvPr>
            <p:cNvSpPr txBox="1"/>
            <p:nvPr/>
          </p:nvSpPr>
          <p:spPr>
            <a:xfrm rot="16200000">
              <a:off x="6918294" y="1332823"/>
              <a:ext cx="1792224" cy="882626"/>
            </a:xfrm>
            <a:prstGeom prst="rect">
              <a:avLst/>
            </a:prstGeom>
            <a:noFill/>
          </p:spPr>
          <p:txBody>
            <a:bodyPr wrap="square" rtlCol="0">
              <a:spAutoFit/>
            </a:bodyPr>
            <a:lstStyle/>
            <a:p>
              <a:pPr algn="ctr">
                <a:lnSpc>
                  <a:spcPts val="2400"/>
                </a:lnSpc>
              </a:pPr>
              <a:r>
                <a:rPr lang="en-US" sz="2400" dirty="0"/>
                <a:t>At least basic</a:t>
              </a:r>
            </a:p>
          </p:txBody>
        </p:sp>
      </p:grpSp>
      <p:grpSp>
        <p:nvGrpSpPr>
          <p:cNvPr id="14" name="Group 13">
            <a:extLst>
              <a:ext uri="{FF2B5EF4-FFF2-40B4-BE49-F238E27FC236}">
                <a16:creationId xmlns:a16="http://schemas.microsoft.com/office/drawing/2014/main" id="{5F3561F6-ADE1-E87F-FBF5-0E74C561E045}"/>
              </a:ext>
            </a:extLst>
          </p:cNvPr>
          <p:cNvGrpSpPr/>
          <p:nvPr/>
        </p:nvGrpSpPr>
        <p:grpSpPr>
          <a:xfrm>
            <a:off x="192771" y="1672522"/>
            <a:ext cx="3080212" cy="3872621"/>
            <a:chOff x="192771" y="1672522"/>
            <a:chExt cx="3080212" cy="3872621"/>
          </a:xfrm>
        </p:grpSpPr>
        <p:pic>
          <p:nvPicPr>
            <p:cNvPr id="12" name="Picture 11">
              <a:extLst>
                <a:ext uri="{FF2B5EF4-FFF2-40B4-BE49-F238E27FC236}">
                  <a16:creationId xmlns:a16="http://schemas.microsoft.com/office/drawing/2014/main" id="{C1740881-D3F2-4D6E-AF90-30F16B3EA8A3}"/>
                </a:ext>
              </a:extLst>
            </p:cNvPr>
            <p:cNvPicPr>
              <a:picLocks noChangeAspect="1"/>
            </p:cNvPicPr>
            <p:nvPr/>
          </p:nvPicPr>
          <p:blipFill>
            <a:blip r:embed="rId7"/>
            <a:stretch>
              <a:fillRect/>
            </a:stretch>
          </p:blipFill>
          <p:spPr>
            <a:xfrm>
              <a:off x="192771" y="1672522"/>
              <a:ext cx="2959899" cy="3872621"/>
            </a:xfrm>
            <a:prstGeom prst="rect">
              <a:avLst/>
            </a:prstGeom>
          </p:spPr>
        </p:pic>
        <p:pic>
          <p:nvPicPr>
            <p:cNvPr id="13" name="Picture 12">
              <a:extLst>
                <a:ext uri="{FF2B5EF4-FFF2-40B4-BE49-F238E27FC236}">
                  <a16:creationId xmlns:a16="http://schemas.microsoft.com/office/drawing/2014/main" id="{998D9F3B-95A1-0B5A-5111-163813BD7D42}"/>
                </a:ext>
              </a:extLst>
            </p:cNvPr>
            <p:cNvPicPr>
              <a:picLocks noChangeAspect="1"/>
            </p:cNvPicPr>
            <p:nvPr/>
          </p:nvPicPr>
          <p:blipFill>
            <a:blip r:embed="rId8"/>
            <a:stretch>
              <a:fillRect/>
            </a:stretch>
          </p:blipFill>
          <p:spPr>
            <a:xfrm>
              <a:off x="1126969" y="1672522"/>
              <a:ext cx="2146014" cy="3669995"/>
            </a:xfrm>
            <a:prstGeom prst="rect">
              <a:avLst/>
            </a:prstGeom>
          </p:spPr>
        </p:pic>
      </p:grpSp>
      <p:pic>
        <p:nvPicPr>
          <p:cNvPr id="17" name="Audio 16">
            <a:hlinkClick r:id="" action="ppaction://media"/>
            <a:extLst>
              <a:ext uri="{FF2B5EF4-FFF2-40B4-BE49-F238E27FC236}">
                <a16:creationId xmlns:a16="http://schemas.microsoft.com/office/drawing/2014/main" id="{32AF7255-19EB-FC73-D764-6D9DAFC71B5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761275"/>
      </p:ext>
    </p:extLst>
  </p:cSld>
  <p:clrMapOvr>
    <a:masterClrMapping/>
  </p:clrMapOvr>
  <mc:AlternateContent xmlns:mc="http://schemas.openxmlformats.org/markup-compatibility/2006">
    <mc:Choice xmlns:p14="http://schemas.microsoft.com/office/powerpoint/2010/main" Requires="p14">
      <p:transition spd="slow" p14:dur="2000" advTm="86841"/>
    </mc:Choice>
    <mc:Fallback>
      <p:transition spd="slow" advTm="8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7B6A-F52C-9283-E566-C22E44DD3F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7A511D-96F9-3E8A-0072-7EDAFA9321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A3935F1-5FDE-D9E0-C49D-AD61F44AFCF9}"/>
              </a:ext>
            </a:extLst>
          </p:cNvPr>
          <p:cNvPicPr>
            <a:picLocks noChangeAspect="1"/>
          </p:cNvPicPr>
          <p:nvPr/>
        </p:nvPicPr>
        <p:blipFill>
          <a:blip r:embed="rId5"/>
          <a:stretch>
            <a:fillRect/>
          </a:stretch>
        </p:blipFill>
        <p:spPr>
          <a:xfrm>
            <a:off x="609600" y="464643"/>
            <a:ext cx="11031508" cy="4316677"/>
          </a:xfrm>
          <a:prstGeom prst="rect">
            <a:avLst/>
          </a:prstGeom>
        </p:spPr>
      </p:pic>
      <p:sp>
        <p:nvSpPr>
          <p:cNvPr id="7" name="Rectangle 6">
            <a:extLst>
              <a:ext uri="{FF2B5EF4-FFF2-40B4-BE49-F238E27FC236}">
                <a16:creationId xmlns:a16="http://schemas.microsoft.com/office/drawing/2014/main" id="{FE5BA5D4-1995-E7E4-B96D-9C70C0038E59}"/>
              </a:ext>
            </a:extLst>
          </p:cNvPr>
          <p:cNvSpPr/>
          <p:nvPr/>
        </p:nvSpPr>
        <p:spPr>
          <a:xfrm>
            <a:off x="8277101" y="3123211"/>
            <a:ext cx="1033153" cy="1658110"/>
          </a:xfrm>
          <a:prstGeom prst="rect">
            <a:avLst/>
          </a:prstGeom>
          <a:solidFill>
            <a:srgbClr val="358A37">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5CAD7-0B44-B6BA-578B-C8A300C52E25}"/>
              </a:ext>
            </a:extLst>
          </p:cNvPr>
          <p:cNvSpPr txBox="1"/>
          <p:nvPr/>
        </p:nvSpPr>
        <p:spPr>
          <a:xfrm>
            <a:off x="528118" y="5257799"/>
            <a:ext cx="11194472" cy="523220"/>
          </a:xfrm>
          <a:prstGeom prst="rect">
            <a:avLst/>
          </a:prstGeom>
          <a:solidFill>
            <a:srgbClr val="358A37">
              <a:alpha val="25882"/>
            </a:srgbClr>
          </a:solidFill>
        </p:spPr>
        <p:txBody>
          <a:bodyPr wrap="square" rtlCol="0">
            <a:spAutoFit/>
          </a:bodyPr>
          <a:lstStyle/>
          <a:p>
            <a:r>
              <a:rPr lang="en-US" sz="2800" dirty="0"/>
              <a:t>Safely managed (if not shared): safely disposed of in situ</a:t>
            </a:r>
          </a:p>
        </p:txBody>
      </p:sp>
      <p:sp>
        <p:nvSpPr>
          <p:cNvPr id="6" name="Rectangle 5">
            <a:extLst>
              <a:ext uri="{FF2B5EF4-FFF2-40B4-BE49-F238E27FC236}">
                <a16:creationId xmlns:a16="http://schemas.microsoft.com/office/drawing/2014/main" id="{07105262-4253-674D-0A2F-57A5F1973E72}"/>
              </a:ext>
            </a:extLst>
          </p:cNvPr>
          <p:cNvSpPr/>
          <p:nvPr/>
        </p:nvSpPr>
        <p:spPr>
          <a:xfrm>
            <a:off x="6016831" y="3123211"/>
            <a:ext cx="1607127" cy="1658110"/>
          </a:xfrm>
          <a:prstGeom prst="rect">
            <a:avLst/>
          </a:prstGeom>
          <a:solidFill>
            <a:srgbClr val="358A37">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166BD440-01FC-879E-F900-8B03D710AE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1012894"/>
      </p:ext>
    </p:extLst>
  </p:cSld>
  <p:clrMapOvr>
    <a:masterClrMapping/>
  </p:clrMapOvr>
  <mc:AlternateContent xmlns:mc="http://schemas.openxmlformats.org/markup-compatibility/2006">
    <mc:Choice xmlns:p14="http://schemas.microsoft.com/office/powerpoint/2010/main" Requires="p14">
      <p:transition spd="slow" p14:dur="2000" advTm="22529"/>
    </mc:Choice>
    <mc:Fallback>
      <p:transition spd="slow" advTm="22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C399-63FC-4D8C-8EE4-BFA52DF63159}"/>
              </a:ext>
            </a:extLst>
          </p:cNvPr>
          <p:cNvSpPr>
            <a:spLocks noGrp="1"/>
          </p:cNvSpPr>
          <p:nvPr>
            <p:ph type="title"/>
          </p:nvPr>
        </p:nvSpPr>
        <p:spPr/>
        <p:txBody>
          <a:bodyPr/>
          <a:lstStyle/>
          <a:p>
            <a:r>
              <a:rPr lang="en-US" dirty="0"/>
              <a:t>Calculation of safely managed sanitation (JOR)</a:t>
            </a:r>
          </a:p>
        </p:txBody>
      </p:sp>
      <p:sp>
        <p:nvSpPr>
          <p:cNvPr id="3" name="Content Placeholder 2">
            <a:extLst>
              <a:ext uri="{FF2B5EF4-FFF2-40B4-BE49-F238E27FC236}">
                <a16:creationId xmlns:a16="http://schemas.microsoft.com/office/drawing/2014/main" id="{F1113FDA-2C6E-D7C4-F959-4F0DC6504B9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761E50D-132D-800B-851E-33848C397FA9}"/>
              </a:ext>
            </a:extLst>
          </p:cNvPr>
          <p:cNvPicPr>
            <a:picLocks noChangeAspect="1"/>
          </p:cNvPicPr>
          <p:nvPr/>
        </p:nvPicPr>
        <p:blipFill>
          <a:blip r:embed="rId5"/>
          <a:stretch>
            <a:fillRect/>
          </a:stretch>
        </p:blipFill>
        <p:spPr>
          <a:xfrm>
            <a:off x="1803666" y="1417638"/>
            <a:ext cx="8584668" cy="4628368"/>
          </a:xfrm>
          <a:prstGeom prst="rect">
            <a:avLst/>
          </a:prstGeom>
        </p:spPr>
      </p:pic>
      <p:pic>
        <p:nvPicPr>
          <p:cNvPr id="9" name="Audio 8">
            <a:hlinkClick r:id="" action="ppaction://media"/>
            <a:extLst>
              <a:ext uri="{FF2B5EF4-FFF2-40B4-BE49-F238E27FC236}">
                <a16:creationId xmlns:a16="http://schemas.microsoft.com/office/drawing/2014/main" id="{595D033F-0684-3A23-EDAB-4CF4E70740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1505012"/>
      </p:ext>
    </p:extLst>
  </p:cSld>
  <p:clrMapOvr>
    <a:masterClrMapping/>
  </p:clrMapOvr>
  <mc:AlternateContent xmlns:mc="http://schemas.openxmlformats.org/markup-compatibility/2006">
    <mc:Choice xmlns:p14="http://schemas.microsoft.com/office/powerpoint/2010/main" Requires="p14">
      <p:transition spd="slow" p14:dur="2000" advTm="95439"/>
    </mc:Choice>
    <mc:Fallback>
      <p:transition spd="slow" advTm="9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D0A8-06EA-B79D-D2A4-6BBF244C2DA1}"/>
              </a:ext>
            </a:extLst>
          </p:cNvPr>
          <p:cNvSpPr>
            <a:spLocks noGrp="1"/>
          </p:cNvSpPr>
          <p:nvPr>
            <p:ph type="title"/>
          </p:nvPr>
        </p:nvSpPr>
        <p:spPr/>
        <p:txBody>
          <a:bodyPr/>
          <a:lstStyle/>
          <a:p>
            <a:r>
              <a:rPr lang="en-US" dirty="0"/>
              <a:t>Data gaps</a:t>
            </a:r>
          </a:p>
        </p:txBody>
      </p:sp>
      <p:sp>
        <p:nvSpPr>
          <p:cNvPr id="3" name="Content Placeholder 2">
            <a:extLst>
              <a:ext uri="{FF2B5EF4-FFF2-40B4-BE49-F238E27FC236}">
                <a16:creationId xmlns:a16="http://schemas.microsoft.com/office/drawing/2014/main" id="{71EE8E0C-B280-7E58-2E2B-1D836D50FB5F}"/>
              </a:ext>
            </a:extLst>
          </p:cNvPr>
          <p:cNvSpPr>
            <a:spLocks noGrp="1"/>
          </p:cNvSpPr>
          <p:nvPr>
            <p:ph idx="1"/>
          </p:nvPr>
        </p:nvSpPr>
        <p:spPr/>
        <p:txBody>
          <a:bodyPr/>
          <a:lstStyle/>
          <a:p>
            <a:r>
              <a:rPr lang="en-US" sz="2800" dirty="0"/>
              <a:t>Ageing data, losing estimates</a:t>
            </a:r>
          </a:p>
          <a:p>
            <a:pPr lvl="1"/>
            <a:r>
              <a:rPr lang="en-US" sz="2400" dirty="0"/>
              <a:t>Djibouti: last data from 2017, has SMS through 2023</a:t>
            </a:r>
          </a:p>
          <a:p>
            <a:r>
              <a:rPr lang="en-US" sz="2800" dirty="0"/>
              <a:t>High proportion of on-site sanitation, without sufficient data</a:t>
            </a:r>
          </a:p>
          <a:p>
            <a:pPr lvl="1"/>
            <a:r>
              <a:rPr lang="en-US" sz="2400" dirty="0"/>
              <a:t>Oman</a:t>
            </a:r>
          </a:p>
          <a:p>
            <a:pPr lvl="1"/>
            <a:r>
              <a:rPr lang="en-US" sz="2400" dirty="0"/>
              <a:t>Iran (SMS in urban only)</a:t>
            </a:r>
          </a:p>
          <a:p>
            <a:pPr lvl="1"/>
            <a:r>
              <a:rPr lang="en-US" sz="2400" dirty="0"/>
              <a:t>Sudan</a:t>
            </a:r>
          </a:p>
          <a:p>
            <a:r>
              <a:rPr lang="en-US" sz="2800" dirty="0"/>
              <a:t>High proportion of sewered sanitation, without sufficient data</a:t>
            </a:r>
          </a:p>
          <a:p>
            <a:pPr lvl="1"/>
            <a:r>
              <a:rPr lang="en-US" sz="2400" dirty="0"/>
              <a:t>Pakistan (SMS in rural only)</a:t>
            </a:r>
          </a:p>
          <a:p>
            <a:pPr lvl="1"/>
            <a:r>
              <a:rPr lang="en-US" sz="2400" dirty="0"/>
              <a:t>Syria</a:t>
            </a:r>
          </a:p>
        </p:txBody>
      </p:sp>
      <p:pic>
        <p:nvPicPr>
          <p:cNvPr id="9" name="Audio 8">
            <a:hlinkClick r:id="" action="ppaction://media"/>
            <a:extLst>
              <a:ext uri="{FF2B5EF4-FFF2-40B4-BE49-F238E27FC236}">
                <a16:creationId xmlns:a16="http://schemas.microsoft.com/office/drawing/2014/main" id="{4026A62C-5462-36B7-DD26-EBE06F4DA9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7834937"/>
      </p:ext>
    </p:extLst>
  </p:cSld>
  <p:clrMapOvr>
    <a:masterClrMapping/>
  </p:clrMapOvr>
  <mc:AlternateContent xmlns:mc="http://schemas.openxmlformats.org/markup-compatibility/2006">
    <mc:Choice xmlns:p14="http://schemas.microsoft.com/office/powerpoint/2010/main" Requires="p14">
      <p:transition spd="slow" p14:dur="2000" advTm="84884"/>
    </mc:Choice>
    <mc:Fallback>
      <p:transition spd="slow" advTm="8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24B5-5E08-4829-AFC2-1DCAF0355C47}"/>
              </a:ext>
            </a:extLst>
          </p:cNvPr>
          <p:cNvSpPr>
            <a:spLocks noGrp="1"/>
          </p:cNvSpPr>
          <p:nvPr>
            <p:ph type="title"/>
          </p:nvPr>
        </p:nvSpPr>
        <p:spPr/>
        <p:txBody>
          <a:bodyPr/>
          <a:lstStyle/>
          <a:p>
            <a:r>
              <a:rPr lang="en-US" dirty="0"/>
              <a:t>6.2.1a Safely managed sanitation</a:t>
            </a:r>
          </a:p>
        </p:txBody>
      </p:sp>
      <p:sp>
        <p:nvSpPr>
          <p:cNvPr id="3" name="Content Placeholder 2">
            <a:extLst>
              <a:ext uri="{FF2B5EF4-FFF2-40B4-BE49-F238E27FC236}">
                <a16:creationId xmlns:a16="http://schemas.microsoft.com/office/drawing/2014/main" id="{C05DDDC7-9DBD-4C61-BAA2-9055E819A72C}"/>
              </a:ext>
            </a:extLst>
          </p:cNvPr>
          <p:cNvSpPr>
            <a:spLocks noGrp="1"/>
          </p:cNvSpPr>
          <p:nvPr>
            <p:ph idx="1"/>
          </p:nvPr>
        </p:nvSpPr>
        <p:spPr>
          <a:xfrm>
            <a:off x="609599" y="1600202"/>
            <a:ext cx="11357113" cy="3554894"/>
          </a:xfrm>
        </p:spPr>
        <p:txBody>
          <a:bodyPr/>
          <a:lstStyle/>
          <a:p>
            <a:r>
              <a:rPr lang="en-US" dirty="0"/>
              <a:t>The population using an improved sanitation facility which is</a:t>
            </a:r>
          </a:p>
          <a:p>
            <a:endParaRPr lang="en-US" dirty="0"/>
          </a:p>
          <a:p>
            <a:r>
              <a:rPr lang="en-US" dirty="0"/>
              <a:t>Not shared, and where</a:t>
            </a:r>
          </a:p>
          <a:p>
            <a:r>
              <a:rPr lang="en-US" dirty="0"/>
              <a:t>Excreta are safely disposed in situ or</a:t>
            </a:r>
          </a:p>
          <a:p>
            <a:r>
              <a:rPr lang="en-US" dirty="0"/>
              <a:t>Transported and treated off site</a:t>
            </a:r>
          </a:p>
        </p:txBody>
      </p:sp>
      <p:pic>
        <p:nvPicPr>
          <p:cNvPr id="5" name="Picture 4">
            <a:extLst>
              <a:ext uri="{FF2B5EF4-FFF2-40B4-BE49-F238E27FC236}">
                <a16:creationId xmlns:a16="http://schemas.microsoft.com/office/drawing/2014/main" id="{CFE1BFC0-74D6-417A-8570-EFD7CE24E2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945" y="2109746"/>
            <a:ext cx="4694321" cy="3551787"/>
          </a:xfrm>
          <a:prstGeom prst="rect">
            <a:avLst/>
          </a:prstGeom>
        </p:spPr>
      </p:pic>
      <p:pic>
        <p:nvPicPr>
          <p:cNvPr id="7" name="Audio 6">
            <a:hlinkClick r:id="" action="ppaction://media"/>
            <a:extLst>
              <a:ext uri="{FF2B5EF4-FFF2-40B4-BE49-F238E27FC236}">
                <a16:creationId xmlns:a16="http://schemas.microsoft.com/office/drawing/2014/main" id="{5B56CFF6-A516-0B35-7876-58496A2DC72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3244151"/>
      </p:ext>
    </p:extLst>
  </p:cSld>
  <p:clrMapOvr>
    <a:masterClrMapping/>
  </p:clrMapOvr>
  <mc:AlternateContent xmlns:mc="http://schemas.openxmlformats.org/markup-compatibility/2006">
    <mc:Choice xmlns:p14="http://schemas.microsoft.com/office/powerpoint/2010/main" Requires="p14">
      <p:transition spd="slow" p14:dur="2000" advTm="53984"/>
    </mc:Choice>
    <mc:Fallback>
      <p:transition spd="slow" advTm="5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C1BB737-CBA9-669A-AFE5-F61F4CC85183}"/>
              </a:ext>
            </a:extLst>
          </p:cNvPr>
          <p:cNvGraphicFramePr>
            <a:graphicFrameLocks noGrp="1"/>
          </p:cNvGraphicFramePr>
          <p:nvPr>
            <p:ph idx="1"/>
            <p:extLst>
              <p:ext uri="{D42A27DB-BD31-4B8C-83A1-F6EECF244321}">
                <p14:modId xmlns:p14="http://schemas.microsoft.com/office/powerpoint/2010/main" val="1447196133"/>
              </p:ext>
            </p:extLst>
          </p:nvPr>
        </p:nvGraphicFramePr>
        <p:xfrm>
          <a:off x="609600" y="415636"/>
          <a:ext cx="10972800" cy="56526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E219603-E056-CE04-1541-37801170170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7743518"/>
      </p:ext>
    </p:extLst>
  </p:cSld>
  <p:clrMapOvr>
    <a:masterClrMapping/>
  </p:clrMapOvr>
  <mc:AlternateContent xmlns:mc="http://schemas.openxmlformats.org/markup-compatibility/2006">
    <mc:Choice xmlns:p14="http://schemas.microsoft.com/office/powerpoint/2010/main" Requires="p14">
      <p:transition spd="slow" p14:dur="2000" advTm="103584"/>
    </mc:Choice>
    <mc:Fallback>
      <p:transition spd="slow" advTm="10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AA12CFC-7E3A-6D99-32ED-4BCE76D866A0}"/>
              </a:ext>
            </a:extLst>
          </p:cNvPr>
          <p:cNvGraphicFramePr>
            <a:graphicFrameLocks noGrp="1"/>
          </p:cNvGraphicFramePr>
          <p:nvPr>
            <p:extLst>
              <p:ext uri="{D42A27DB-BD31-4B8C-83A1-F6EECF244321}">
                <p14:modId xmlns:p14="http://schemas.microsoft.com/office/powerpoint/2010/main" val="216891494"/>
              </p:ext>
            </p:extLst>
          </p:nvPr>
        </p:nvGraphicFramePr>
        <p:xfrm>
          <a:off x="609601" y="357767"/>
          <a:ext cx="10972796" cy="5628566"/>
        </p:xfrm>
        <a:graphic>
          <a:graphicData uri="http://schemas.openxmlformats.org/drawingml/2006/table">
            <a:tbl>
              <a:tblPr/>
              <a:tblGrid>
                <a:gridCol w="665018">
                  <a:extLst>
                    <a:ext uri="{9D8B030D-6E8A-4147-A177-3AD203B41FA5}">
                      <a16:colId xmlns:a16="http://schemas.microsoft.com/office/drawing/2014/main" val="222046165"/>
                    </a:ext>
                  </a:extLst>
                </a:gridCol>
                <a:gridCol w="4126135">
                  <a:extLst>
                    <a:ext uri="{9D8B030D-6E8A-4147-A177-3AD203B41FA5}">
                      <a16:colId xmlns:a16="http://schemas.microsoft.com/office/drawing/2014/main" val="3140622017"/>
                    </a:ext>
                  </a:extLst>
                </a:gridCol>
                <a:gridCol w="1843914">
                  <a:extLst>
                    <a:ext uri="{9D8B030D-6E8A-4147-A177-3AD203B41FA5}">
                      <a16:colId xmlns:a16="http://schemas.microsoft.com/office/drawing/2014/main" val="1896084416"/>
                    </a:ext>
                  </a:extLst>
                </a:gridCol>
                <a:gridCol w="1843914">
                  <a:extLst>
                    <a:ext uri="{9D8B030D-6E8A-4147-A177-3AD203B41FA5}">
                      <a16:colId xmlns:a16="http://schemas.microsoft.com/office/drawing/2014/main" val="2395169151"/>
                    </a:ext>
                  </a:extLst>
                </a:gridCol>
                <a:gridCol w="498763">
                  <a:extLst>
                    <a:ext uri="{9D8B030D-6E8A-4147-A177-3AD203B41FA5}">
                      <a16:colId xmlns:a16="http://schemas.microsoft.com/office/drawing/2014/main" val="2022468827"/>
                    </a:ext>
                  </a:extLst>
                </a:gridCol>
                <a:gridCol w="498763">
                  <a:extLst>
                    <a:ext uri="{9D8B030D-6E8A-4147-A177-3AD203B41FA5}">
                      <a16:colId xmlns:a16="http://schemas.microsoft.com/office/drawing/2014/main" val="2366844508"/>
                    </a:ext>
                  </a:extLst>
                </a:gridCol>
                <a:gridCol w="498763">
                  <a:extLst>
                    <a:ext uri="{9D8B030D-6E8A-4147-A177-3AD203B41FA5}">
                      <a16:colId xmlns:a16="http://schemas.microsoft.com/office/drawing/2014/main" val="3701935587"/>
                    </a:ext>
                  </a:extLst>
                </a:gridCol>
                <a:gridCol w="498763">
                  <a:extLst>
                    <a:ext uri="{9D8B030D-6E8A-4147-A177-3AD203B41FA5}">
                      <a16:colId xmlns:a16="http://schemas.microsoft.com/office/drawing/2014/main" val="449368343"/>
                    </a:ext>
                  </a:extLst>
                </a:gridCol>
                <a:gridCol w="498763">
                  <a:extLst>
                    <a:ext uri="{9D8B030D-6E8A-4147-A177-3AD203B41FA5}">
                      <a16:colId xmlns:a16="http://schemas.microsoft.com/office/drawing/2014/main" val="1638923143"/>
                    </a:ext>
                  </a:extLst>
                </a:gridCol>
              </a:tblGrid>
              <a:tr h="1764112">
                <a:tc>
                  <a:txBody>
                    <a:bodyPr/>
                    <a:lstStyle/>
                    <a:p>
                      <a:pPr algn="ctr" fontAlgn="ctr"/>
                      <a:r>
                        <a:rPr lang="en-US" sz="1000" b="1" i="0" u="none" strike="noStrike">
                          <a:solidFill>
                            <a:srgbClr val="000000"/>
                          </a:solidFill>
                          <a:effectLst/>
                          <a:latin typeface="Calibri (Body)"/>
                        </a:rPr>
                        <a:t>ISO3</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dirty="0">
                          <a:solidFill>
                            <a:srgbClr val="000000"/>
                          </a:solidFill>
                          <a:effectLst/>
                          <a:latin typeface="Calibri (Body)"/>
                        </a:rPr>
                        <a:t>Country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solidFill>
                            <a:srgbClr val="000000"/>
                          </a:solidFill>
                          <a:effectLst/>
                          <a:latin typeface="Calibri (Body)"/>
                        </a:rPr>
                        <a:t>Most recent data source </a:t>
                      </a:r>
                      <a:br>
                        <a:rPr lang="en-US" sz="1000" b="1" i="0" u="none" strike="noStrike">
                          <a:solidFill>
                            <a:srgbClr val="000000"/>
                          </a:solidFill>
                          <a:effectLst/>
                          <a:latin typeface="Calibri (Body)"/>
                        </a:rPr>
                      </a:br>
                      <a:r>
                        <a:rPr lang="en-US" sz="1000" b="1" i="0" u="none" strike="noStrike">
                          <a:solidFill>
                            <a:srgbClr val="000000"/>
                          </a:solidFill>
                          <a:effectLst/>
                          <a:latin typeface="Calibri (Body)"/>
                        </a:rPr>
                        <a:t>(survey or census)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solidFill>
                            <a:srgbClr val="000000"/>
                          </a:solidFill>
                          <a:effectLst/>
                          <a:latin typeface="Calibri (Body)"/>
                        </a:rPr>
                        <a:t>Most recent data source </a:t>
                      </a:r>
                      <a:br>
                        <a:rPr lang="en-US" sz="1000" b="1" i="0" u="none" strike="noStrike">
                          <a:solidFill>
                            <a:srgbClr val="000000"/>
                          </a:solidFill>
                          <a:effectLst/>
                          <a:latin typeface="Calibri (Body)"/>
                        </a:rPr>
                      </a:br>
                      <a:r>
                        <a:rPr lang="en-US" sz="1000" b="1" i="0" u="none" strike="noStrike">
                          <a:solidFill>
                            <a:srgbClr val="000000"/>
                          </a:solidFill>
                          <a:effectLst/>
                          <a:latin typeface="Calibri (Body)"/>
                        </a:rPr>
                        <a:t>(admin)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FFFFFF"/>
                          </a:solidFill>
                          <a:effectLst/>
                          <a:latin typeface="Calibri" panose="020F0502020204030204" pitchFamily="34" charset="0"/>
                        </a:rPr>
                        <a:t>Open defecation</a:t>
                      </a:r>
                      <a:br>
                        <a:rPr lang="en-US" sz="900" b="1" i="0" u="none" strike="noStrike">
                          <a:solidFill>
                            <a:srgbClr val="FFFFFF"/>
                          </a:solidFill>
                          <a:effectLst/>
                          <a:latin typeface="Calibri" panose="020F0502020204030204" pitchFamily="34" charset="0"/>
                        </a:rPr>
                      </a:br>
                      <a:r>
                        <a:rPr lang="en-US" sz="900" b="1" i="0" u="none" strike="noStrike">
                          <a:solidFill>
                            <a:srgbClr val="FFFFFF"/>
                          </a:solidFill>
                          <a:effectLst/>
                          <a:latin typeface="Calibri" panose="020F0502020204030204" pitchFamily="34" charset="0"/>
                        </a:rPr>
                        <a:t>(total)</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C00"/>
                    </a:solidFill>
                  </a:tcPr>
                </a:tc>
                <a:tc>
                  <a:txBody>
                    <a:bodyPr/>
                    <a:lstStyle/>
                    <a:p>
                      <a:pPr algn="ctr" fontAlgn="ctr"/>
                      <a:r>
                        <a:rPr lang="en-US" sz="900" b="1" i="0" u="none" strike="noStrike">
                          <a:solidFill>
                            <a:srgbClr val="FFFFFF"/>
                          </a:solidFill>
                          <a:effectLst/>
                          <a:latin typeface="Calibri" panose="020F0502020204030204" pitchFamily="34" charset="0"/>
                        </a:rPr>
                        <a:t>Basic sanitation services (total)</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4BE74"/>
                    </a:solidFill>
                  </a:tcPr>
                </a:tc>
                <a:tc>
                  <a:txBody>
                    <a:bodyPr/>
                    <a:lstStyle/>
                    <a:p>
                      <a:pPr algn="ctr" fontAlgn="ctr"/>
                      <a:r>
                        <a:rPr lang="en-US" sz="900" b="1" i="0" u="none" strike="noStrike">
                          <a:solidFill>
                            <a:srgbClr val="FFFFFF"/>
                          </a:solidFill>
                          <a:effectLst/>
                          <a:latin typeface="Calibri" panose="020F0502020204030204" pitchFamily="34" charset="0"/>
                        </a:rPr>
                        <a:t>Safely managed sanitation services (total)</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8E3C"/>
                    </a:solidFill>
                  </a:tcPr>
                </a:tc>
                <a:tc>
                  <a:txBody>
                    <a:bodyPr/>
                    <a:lstStyle/>
                    <a:p>
                      <a:pPr algn="ctr" fontAlgn="ctr"/>
                      <a:r>
                        <a:rPr lang="en-US" sz="900" b="1" i="0" u="none" strike="noStrike">
                          <a:solidFill>
                            <a:srgbClr val="FFFFFF"/>
                          </a:solidFill>
                          <a:effectLst/>
                          <a:latin typeface="Calibri" panose="020F0502020204030204" pitchFamily="34" charset="0"/>
                        </a:rPr>
                        <a:t>Safely managed sanitation services (urban)</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8E3C"/>
                    </a:solidFill>
                  </a:tcPr>
                </a:tc>
                <a:tc>
                  <a:txBody>
                    <a:bodyPr/>
                    <a:lstStyle/>
                    <a:p>
                      <a:pPr algn="ctr" fontAlgn="ctr"/>
                      <a:r>
                        <a:rPr lang="en-US" sz="900" b="1" i="0" u="none" strike="noStrike">
                          <a:solidFill>
                            <a:srgbClr val="FFFFFF"/>
                          </a:solidFill>
                          <a:effectLst/>
                          <a:latin typeface="Calibri" panose="020F0502020204030204" pitchFamily="34" charset="0"/>
                        </a:rPr>
                        <a:t>Safely managed sanitation services (rural)</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8E3C"/>
                    </a:solidFill>
                  </a:tcPr>
                </a:tc>
                <a:extLst>
                  <a:ext uri="{0D108BD9-81ED-4DB2-BD59-A6C34878D82A}">
                    <a16:rowId xmlns:a16="http://schemas.microsoft.com/office/drawing/2014/main" val="2773626246"/>
                  </a:ext>
                </a:extLst>
              </a:tr>
              <a:tr h="175657">
                <a:tc>
                  <a:txBody>
                    <a:bodyPr/>
                    <a:lstStyle/>
                    <a:p>
                      <a:pPr algn="l" fontAlgn="ctr"/>
                      <a:r>
                        <a:rPr lang="en-US" sz="900" b="0" i="0" u="none" strike="noStrike">
                          <a:solidFill>
                            <a:srgbClr val="000000"/>
                          </a:solidFill>
                          <a:effectLst/>
                          <a:latin typeface="Calibri (Body)"/>
                        </a:rPr>
                        <a:t>AFG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Afghanistan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AFG_2023_MICS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92499"/>
                  </a:ext>
                </a:extLst>
              </a:tr>
              <a:tr h="175657">
                <a:tc>
                  <a:txBody>
                    <a:bodyPr/>
                    <a:lstStyle/>
                    <a:p>
                      <a:pPr algn="l" fontAlgn="ctr"/>
                      <a:r>
                        <a:rPr lang="en-US" sz="900" b="0" i="0" u="none" strike="noStrike">
                          <a:solidFill>
                            <a:srgbClr val="000000"/>
                          </a:solidFill>
                          <a:effectLst/>
                          <a:latin typeface="Calibri (Body)"/>
                        </a:rPr>
                        <a:t>BHR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Bahrain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BHR_2018_NHS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BHR_2021_MWMAUP</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69379372"/>
                  </a:ext>
                </a:extLst>
              </a:tr>
              <a:tr h="175657">
                <a:tc>
                  <a:txBody>
                    <a:bodyPr/>
                    <a:lstStyle/>
                    <a:p>
                      <a:pPr algn="l" fontAlgn="ctr"/>
                      <a:r>
                        <a:rPr lang="en-US" sz="900" b="0" i="0" u="none" strike="noStrike">
                          <a:solidFill>
                            <a:srgbClr val="000000"/>
                          </a:solidFill>
                          <a:effectLst/>
                          <a:latin typeface="Calibri (Body)"/>
                        </a:rPr>
                        <a:t>DJI</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Djibouti</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DJI_2023_DEM</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10283484"/>
                  </a:ext>
                </a:extLst>
              </a:tr>
              <a:tr h="175657">
                <a:tc>
                  <a:txBody>
                    <a:bodyPr/>
                    <a:lstStyle/>
                    <a:p>
                      <a:pPr algn="l" fontAlgn="ctr"/>
                      <a:r>
                        <a:rPr lang="en-US" sz="900" b="0" i="0" u="none" strike="noStrike">
                          <a:solidFill>
                            <a:srgbClr val="000000"/>
                          </a:solidFill>
                          <a:effectLst/>
                          <a:latin typeface="Calibri (Body)"/>
                        </a:rPr>
                        <a:t>EGY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Egypt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EGY_2022_EFHS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EGY_2023_PWSS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8467493"/>
                  </a:ext>
                </a:extLst>
              </a:tr>
              <a:tr h="175657">
                <a:tc>
                  <a:txBody>
                    <a:bodyPr/>
                    <a:lstStyle/>
                    <a:p>
                      <a:pPr algn="l" fontAlgn="ctr"/>
                      <a:r>
                        <a:rPr lang="en-US" sz="900" b="0" i="0" u="none" strike="noStrike">
                          <a:solidFill>
                            <a:srgbClr val="000000"/>
                          </a:solidFill>
                          <a:effectLst/>
                          <a:latin typeface="Calibri (Body)"/>
                        </a:rPr>
                        <a:t>IRN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Iran (Islamic Republic of)</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Calibri (Body)"/>
                        </a:rPr>
                        <a:t>IRN_2021_HIES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IRN_2021_CC</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33592056"/>
                  </a:ext>
                </a:extLst>
              </a:tr>
              <a:tr h="175657">
                <a:tc>
                  <a:txBody>
                    <a:bodyPr/>
                    <a:lstStyle/>
                    <a:p>
                      <a:pPr algn="l" fontAlgn="ctr"/>
                      <a:r>
                        <a:rPr lang="en-US" sz="900" b="0" i="0" u="none" strike="noStrike">
                          <a:solidFill>
                            <a:srgbClr val="000000"/>
                          </a:solidFill>
                          <a:effectLst/>
                          <a:latin typeface="Calibri (Body)"/>
                        </a:rPr>
                        <a:t>IRQ</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Calibri (Body)"/>
                        </a:rPr>
                        <a:t>Iraq</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IRQ_2018_MICS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IRQ_2023_ES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5947488"/>
                  </a:ext>
                </a:extLst>
              </a:tr>
              <a:tr h="175657">
                <a:tc>
                  <a:txBody>
                    <a:bodyPr/>
                    <a:lstStyle/>
                    <a:p>
                      <a:pPr algn="l" fontAlgn="ctr"/>
                      <a:r>
                        <a:rPr lang="en-US" sz="900" b="0" i="0" u="none" strike="noStrike">
                          <a:solidFill>
                            <a:srgbClr val="000000"/>
                          </a:solidFill>
                          <a:effectLst/>
                          <a:latin typeface="Calibri (Body)"/>
                        </a:rPr>
                        <a:t>JOR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Jordan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JOR_2023_JPFHS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JOR_2023_MOH</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930410"/>
                  </a:ext>
                </a:extLst>
              </a:tr>
              <a:tr h="175657">
                <a:tc>
                  <a:txBody>
                    <a:bodyPr/>
                    <a:lstStyle/>
                    <a:p>
                      <a:pPr algn="l" fontAlgn="ctr"/>
                      <a:r>
                        <a:rPr lang="en-US" sz="900" b="0" i="0" u="none" strike="noStrike">
                          <a:solidFill>
                            <a:srgbClr val="000000"/>
                          </a:solidFill>
                          <a:effectLst/>
                          <a:latin typeface="Calibri (Body)"/>
                        </a:rPr>
                        <a:t>KWT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Kuwait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KWT_2021_ASBE</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37454922"/>
                  </a:ext>
                </a:extLst>
              </a:tr>
              <a:tr h="175657">
                <a:tc>
                  <a:txBody>
                    <a:bodyPr/>
                    <a:lstStyle/>
                    <a:p>
                      <a:pPr algn="l" fontAlgn="ctr"/>
                      <a:r>
                        <a:rPr lang="en-US" sz="900" b="0" i="0" u="none" strike="noStrike">
                          <a:solidFill>
                            <a:srgbClr val="000000"/>
                          </a:solidFill>
                          <a:effectLst/>
                          <a:latin typeface="Calibri (Body)"/>
                        </a:rPr>
                        <a:t>LBN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Lebanon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LBN_2023_MSNA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LBN_2013_MDG+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01167634"/>
                  </a:ext>
                </a:extLst>
              </a:tr>
              <a:tr h="175657">
                <a:tc>
                  <a:txBody>
                    <a:bodyPr/>
                    <a:lstStyle/>
                    <a:p>
                      <a:pPr algn="l" fontAlgn="ctr"/>
                      <a:r>
                        <a:rPr lang="en-US" sz="900" b="0" i="0" u="none" strike="noStrike">
                          <a:solidFill>
                            <a:srgbClr val="000000"/>
                          </a:solidFill>
                          <a:effectLst/>
                          <a:latin typeface="Calibri (Body)"/>
                        </a:rPr>
                        <a:t>LBY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Libya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LBY_2022_MSNA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59967603"/>
                  </a:ext>
                </a:extLst>
              </a:tr>
              <a:tr h="175657">
                <a:tc>
                  <a:txBody>
                    <a:bodyPr/>
                    <a:lstStyle/>
                    <a:p>
                      <a:pPr algn="l" fontAlgn="ctr"/>
                      <a:r>
                        <a:rPr lang="en-US" sz="900" b="0" i="0" u="none" strike="noStrike">
                          <a:solidFill>
                            <a:srgbClr val="000000"/>
                          </a:solidFill>
                          <a:effectLst/>
                          <a:latin typeface="Calibri (Body)"/>
                        </a:rPr>
                        <a:t>MAR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Morocco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MAR_2022_AFB</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MAR_2019_UNSD</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95697242"/>
                  </a:ext>
                </a:extLst>
              </a:tr>
              <a:tr h="175657">
                <a:tc>
                  <a:txBody>
                    <a:bodyPr/>
                    <a:lstStyle/>
                    <a:p>
                      <a:pPr algn="l" fontAlgn="ctr"/>
                      <a:r>
                        <a:rPr lang="en-US" sz="900" b="0" i="0" u="none" strike="noStrike">
                          <a:solidFill>
                            <a:srgbClr val="000000"/>
                          </a:solidFill>
                          <a:effectLst/>
                          <a:latin typeface="Calibri (Body)"/>
                        </a:rPr>
                        <a:t>OMN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Oman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OMN_2019_HIES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OMN_2022_NAMA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541193487"/>
                  </a:ext>
                </a:extLst>
              </a:tr>
              <a:tr h="175657">
                <a:tc>
                  <a:txBody>
                    <a:bodyPr/>
                    <a:lstStyle/>
                    <a:p>
                      <a:pPr algn="l" fontAlgn="ctr"/>
                      <a:r>
                        <a:rPr lang="en-US" sz="900" b="0" i="0" u="none" strike="noStrike">
                          <a:solidFill>
                            <a:srgbClr val="000000"/>
                          </a:solidFill>
                          <a:effectLst/>
                          <a:latin typeface="Calibri (Body)"/>
                        </a:rPr>
                        <a:t>PAK</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Pakistan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PAK_2023_CEN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PAK_2021_PCRWR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0985748"/>
                  </a:ext>
                </a:extLst>
              </a:tr>
              <a:tr h="175657">
                <a:tc>
                  <a:txBody>
                    <a:bodyPr/>
                    <a:lstStyle/>
                    <a:p>
                      <a:pPr algn="l" fontAlgn="ctr"/>
                      <a:r>
                        <a:rPr lang="en-US" sz="900" b="0" i="0" u="none" strike="noStrike">
                          <a:solidFill>
                            <a:srgbClr val="000000"/>
                          </a:solidFill>
                          <a:effectLst/>
                          <a:latin typeface="Calibri (Body)"/>
                        </a:rPr>
                        <a:t>QAT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Qatar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QAT_2020_CEN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QAT_2022_ES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83715593"/>
                  </a:ext>
                </a:extLst>
              </a:tr>
              <a:tr h="175657">
                <a:tc>
                  <a:txBody>
                    <a:bodyPr/>
                    <a:lstStyle/>
                    <a:p>
                      <a:pPr algn="l" fontAlgn="ctr"/>
                      <a:r>
                        <a:rPr lang="en-US" sz="900" b="0" i="0" u="none" strike="noStrike">
                          <a:solidFill>
                            <a:srgbClr val="000000"/>
                          </a:solidFill>
                          <a:effectLst/>
                          <a:latin typeface="Calibri (Body)"/>
                        </a:rPr>
                        <a:t>SAU</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Saudi Arabia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SAU_2022_CEN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SAU_2022_MEWA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68743957"/>
                  </a:ext>
                </a:extLst>
              </a:tr>
              <a:tr h="175657">
                <a:tc>
                  <a:txBody>
                    <a:bodyPr/>
                    <a:lstStyle/>
                    <a:p>
                      <a:pPr algn="l" fontAlgn="ctr"/>
                      <a:r>
                        <a:rPr lang="en-US" sz="900" b="0" i="0" u="none" strike="noStrike">
                          <a:solidFill>
                            <a:srgbClr val="000000"/>
                          </a:solidFill>
                          <a:effectLst/>
                          <a:latin typeface="Calibri (Body)"/>
                        </a:rPr>
                        <a:t>SOM</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Somalia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SOM_2024_MSNA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08376"/>
                  </a:ext>
                </a:extLst>
              </a:tr>
              <a:tr h="175657">
                <a:tc>
                  <a:txBody>
                    <a:bodyPr/>
                    <a:lstStyle/>
                    <a:p>
                      <a:pPr algn="l" fontAlgn="ctr"/>
                      <a:r>
                        <a:rPr lang="en-US" sz="900" b="0" i="0" u="none" strike="noStrike">
                          <a:solidFill>
                            <a:srgbClr val="000000"/>
                          </a:solidFill>
                          <a:effectLst/>
                          <a:latin typeface="Calibri (Body)"/>
                        </a:rPr>
                        <a:t>SDN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Sudan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SDN_2022_AFB</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SDN_2013_MDG+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589661741"/>
                  </a:ext>
                </a:extLst>
              </a:tr>
              <a:tr h="175657">
                <a:tc>
                  <a:txBody>
                    <a:bodyPr/>
                    <a:lstStyle/>
                    <a:p>
                      <a:pPr algn="l" fontAlgn="ctr"/>
                      <a:r>
                        <a:rPr lang="en-US" sz="900" b="0" i="0" u="none" strike="noStrike">
                          <a:solidFill>
                            <a:srgbClr val="000000"/>
                          </a:solidFill>
                          <a:effectLst/>
                          <a:latin typeface="Calibri (Body)"/>
                        </a:rPr>
                        <a:t>SYR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Syrian Arab Republic</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SYR_2022_HNO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9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49071547"/>
                  </a:ext>
                </a:extLst>
              </a:tr>
              <a:tr h="175657">
                <a:tc>
                  <a:txBody>
                    <a:bodyPr/>
                    <a:lstStyle/>
                    <a:p>
                      <a:pPr algn="l" fontAlgn="ctr"/>
                      <a:r>
                        <a:rPr lang="en-US" sz="900" b="0" i="0" u="none" strike="noStrike">
                          <a:solidFill>
                            <a:srgbClr val="000000"/>
                          </a:solidFill>
                          <a:effectLst/>
                          <a:latin typeface="Calibri (Body)"/>
                        </a:rPr>
                        <a:t>TUN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Tunisia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TUN_2023_MICS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TUN_2023_ONAS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6388378"/>
                  </a:ext>
                </a:extLst>
              </a:tr>
              <a:tr h="175657">
                <a:tc>
                  <a:txBody>
                    <a:bodyPr/>
                    <a:lstStyle/>
                    <a:p>
                      <a:pPr algn="l" fontAlgn="ctr"/>
                      <a:r>
                        <a:rPr lang="en-US" sz="900" b="0" i="0" u="none" strike="noStrike">
                          <a:solidFill>
                            <a:srgbClr val="000000"/>
                          </a:solidFill>
                          <a:effectLst/>
                          <a:latin typeface="Calibri (Body)"/>
                        </a:rPr>
                        <a:t>ARE</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United Arab Emirates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ARE_2018_HS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ARE_2022_WW</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9348413"/>
                  </a:ext>
                </a:extLst>
              </a:tr>
              <a:tr h="175657">
                <a:tc>
                  <a:txBody>
                    <a:bodyPr/>
                    <a:lstStyle/>
                    <a:p>
                      <a:pPr algn="l" fontAlgn="ctr"/>
                      <a:r>
                        <a:rPr lang="en-US" sz="900" b="0" i="0" u="none" strike="noStrike">
                          <a:solidFill>
                            <a:srgbClr val="000000"/>
                          </a:solidFill>
                          <a:effectLst/>
                          <a:latin typeface="Calibri (Body)"/>
                        </a:rPr>
                        <a:t>YEM</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Yemen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YEM_2023_MICS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YEM_2013_MDG+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8653313"/>
                  </a:ext>
                </a:extLst>
              </a:tr>
              <a:tr h="175657">
                <a:tc>
                  <a:txBody>
                    <a:bodyPr/>
                    <a:lstStyle/>
                    <a:p>
                      <a:pPr algn="l" fontAlgn="ctr"/>
                      <a:r>
                        <a:rPr lang="en-US" sz="900" b="0" i="0" u="none" strike="noStrike">
                          <a:solidFill>
                            <a:srgbClr val="000000"/>
                          </a:solidFill>
                          <a:effectLst/>
                          <a:latin typeface="Calibri (Body)"/>
                        </a:rPr>
                        <a:t>PSE</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Body)"/>
                        </a:rPr>
                        <a:t>occupied Palestinian territory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PSE_2021_SECS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PSE_2021_WSRC</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3309061"/>
                  </a:ext>
                </a:extLst>
              </a:tr>
            </a:tbl>
          </a:graphicData>
        </a:graphic>
      </p:graphicFrame>
      <p:sp>
        <p:nvSpPr>
          <p:cNvPr id="7" name="TextBox 6">
            <a:extLst>
              <a:ext uri="{FF2B5EF4-FFF2-40B4-BE49-F238E27FC236}">
                <a16:creationId xmlns:a16="http://schemas.microsoft.com/office/drawing/2014/main" id="{C0B592C0-7884-4FDE-C8A4-ACC7CE300A1B}"/>
              </a:ext>
            </a:extLst>
          </p:cNvPr>
          <p:cNvSpPr txBox="1"/>
          <p:nvPr/>
        </p:nvSpPr>
        <p:spPr>
          <a:xfrm>
            <a:off x="609600" y="29091"/>
            <a:ext cx="661060" cy="369332"/>
          </a:xfrm>
          <a:prstGeom prst="rect">
            <a:avLst/>
          </a:prstGeom>
          <a:noFill/>
        </p:spPr>
        <p:txBody>
          <a:bodyPr wrap="square" rtlCol="0">
            <a:spAutoFit/>
          </a:bodyPr>
          <a:lstStyle/>
          <a:p>
            <a:pPr algn="ctr"/>
            <a:r>
              <a:rPr lang="en-US" b="1" dirty="0"/>
              <a:t>22</a:t>
            </a:r>
          </a:p>
        </p:txBody>
      </p:sp>
      <p:sp>
        <p:nvSpPr>
          <p:cNvPr id="8" name="TextBox 7">
            <a:extLst>
              <a:ext uri="{FF2B5EF4-FFF2-40B4-BE49-F238E27FC236}">
                <a16:creationId xmlns:a16="http://schemas.microsoft.com/office/drawing/2014/main" id="{3E68FEDF-25AC-F65B-5636-C58E428AFEC1}"/>
              </a:ext>
            </a:extLst>
          </p:cNvPr>
          <p:cNvSpPr txBox="1"/>
          <p:nvPr/>
        </p:nvSpPr>
        <p:spPr>
          <a:xfrm>
            <a:off x="9498280" y="29091"/>
            <a:ext cx="661060" cy="369332"/>
          </a:xfrm>
          <a:prstGeom prst="rect">
            <a:avLst/>
          </a:prstGeom>
          <a:noFill/>
        </p:spPr>
        <p:txBody>
          <a:bodyPr wrap="square" rtlCol="0">
            <a:spAutoFit/>
          </a:bodyPr>
          <a:lstStyle/>
          <a:p>
            <a:pPr algn="ctr"/>
            <a:r>
              <a:rPr lang="en-US" b="1" dirty="0"/>
              <a:t>21</a:t>
            </a:r>
          </a:p>
        </p:txBody>
      </p:sp>
      <p:sp>
        <p:nvSpPr>
          <p:cNvPr id="9" name="TextBox 8">
            <a:extLst>
              <a:ext uri="{FF2B5EF4-FFF2-40B4-BE49-F238E27FC236}">
                <a16:creationId xmlns:a16="http://schemas.microsoft.com/office/drawing/2014/main" id="{94C0A711-DD93-83A8-39A5-92652C38AEE9}"/>
              </a:ext>
            </a:extLst>
          </p:cNvPr>
          <p:cNvSpPr txBox="1"/>
          <p:nvPr/>
        </p:nvSpPr>
        <p:spPr>
          <a:xfrm>
            <a:off x="10000999" y="29091"/>
            <a:ext cx="661060" cy="369332"/>
          </a:xfrm>
          <a:prstGeom prst="rect">
            <a:avLst/>
          </a:prstGeom>
          <a:noFill/>
        </p:spPr>
        <p:txBody>
          <a:bodyPr wrap="square" rtlCol="0">
            <a:spAutoFit/>
          </a:bodyPr>
          <a:lstStyle/>
          <a:p>
            <a:pPr algn="ctr"/>
            <a:r>
              <a:rPr lang="en-US" b="1" dirty="0"/>
              <a:t>16</a:t>
            </a:r>
          </a:p>
        </p:txBody>
      </p:sp>
      <p:sp>
        <p:nvSpPr>
          <p:cNvPr id="10" name="TextBox 9">
            <a:extLst>
              <a:ext uri="{FF2B5EF4-FFF2-40B4-BE49-F238E27FC236}">
                <a16:creationId xmlns:a16="http://schemas.microsoft.com/office/drawing/2014/main" id="{EB7222A5-86E0-98B4-21F5-241154AC1A0E}"/>
              </a:ext>
            </a:extLst>
          </p:cNvPr>
          <p:cNvSpPr txBox="1"/>
          <p:nvPr/>
        </p:nvSpPr>
        <p:spPr>
          <a:xfrm>
            <a:off x="10489870" y="29091"/>
            <a:ext cx="661060" cy="369332"/>
          </a:xfrm>
          <a:prstGeom prst="rect">
            <a:avLst/>
          </a:prstGeom>
          <a:noFill/>
        </p:spPr>
        <p:txBody>
          <a:bodyPr wrap="square" rtlCol="0">
            <a:spAutoFit/>
          </a:bodyPr>
          <a:lstStyle/>
          <a:p>
            <a:pPr algn="ctr"/>
            <a:r>
              <a:rPr lang="en-US" b="1" dirty="0"/>
              <a:t>13</a:t>
            </a:r>
          </a:p>
        </p:txBody>
      </p:sp>
      <p:sp>
        <p:nvSpPr>
          <p:cNvPr id="11" name="TextBox 10">
            <a:extLst>
              <a:ext uri="{FF2B5EF4-FFF2-40B4-BE49-F238E27FC236}">
                <a16:creationId xmlns:a16="http://schemas.microsoft.com/office/drawing/2014/main" id="{9EBCBAE2-7F68-5924-2546-21D3A41F0D22}"/>
              </a:ext>
            </a:extLst>
          </p:cNvPr>
          <p:cNvSpPr txBox="1"/>
          <p:nvPr/>
        </p:nvSpPr>
        <p:spPr>
          <a:xfrm>
            <a:off x="10988634" y="29091"/>
            <a:ext cx="661060" cy="369332"/>
          </a:xfrm>
          <a:prstGeom prst="rect">
            <a:avLst/>
          </a:prstGeom>
          <a:noFill/>
        </p:spPr>
        <p:txBody>
          <a:bodyPr wrap="square" rtlCol="0">
            <a:spAutoFit/>
          </a:bodyPr>
          <a:lstStyle/>
          <a:p>
            <a:pPr algn="ctr"/>
            <a:r>
              <a:rPr lang="en-US" b="1" dirty="0"/>
              <a:t>10</a:t>
            </a:r>
          </a:p>
        </p:txBody>
      </p:sp>
      <p:sp>
        <p:nvSpPr>
          <p:cNvPr id="13" name="TextBox 12">
            <a:extLst>
              <a:ext uri="{FF2B5EF4-FFF2-40B4-BE49-F238E27FC236}">
                <a16:creationId xmlns:a16="http://schemas.microsoft.com/office/drawing/2014/main" id="{5C8F94D2-6CF8-50F4-C757-6205C28EC73F}"/>
              </a:ext>
            </a:extLst>
          </p:cNvPr>
          <p:cNvSpPr txBox="1"/>
          <p:nvPr/>
        </p:nvSpPr>
        <p:spPr>
          <a:xfrm>
            <a:off x="8979724" y="29091"/>
            <a:ext cx="661060" cy="369332"/>
          </a:xfrm>
          <a:prstGeom prst="rect">
            <a:avLst/>
          </a:prstGeom>
          <a:noFill/>
        </p:spPr>
        <p:txBody>
          <a:bodyPr wrap="square" rtlCol="0">
            <a:spAutoFit/>
          </a:bodyPr>
          <a:lstStyle/>
          <a:p>
            <a:pPr algn="ctr"/>
            <a:r>
              <a:rPr lang="en-US" b="1" dirty="0"/>
              <a:t>19</a:t>
            </a:r>
          </a:p>
        </p:txBody>
      </p:sp>
      <p:pic>
        <p:nvPicPr>
          <p:cNvPr id="5" name="Audio 4">
            <a:hlinkClick r:id="" action="ppaction://media"/>
            <a:extLst>
              <a:ext uri="{FF2B5EF4-FFF2-40B4-BE49-F238E27FC236}">
                <a16:creationId xmlns:a16="http://schemas.microsoft.com/office/drawing/2014/main" id="{3B242EAB-FA42-3223-308A-EED2FB19DD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9157702"/>
      </p:ext>
    </p:extLst>
  </p:cSld>
  <p:clrMapOvr>
    <a:masterClrMapping/>
  </p:clrMapOvr>
  <mc:AlternateContent xmlns:mc="http://schemas.openxmlformats.org/markup-compatibility/2006">
    <mc:Choice xmlns:p14="http://schemas.microsoft.com/office/powerpoint/2010/main" Requires="p14">
      <p:transition spd="slow" p14:dur="2000" advTm="54422"/>
    </mc:Choice>
    <mc:Fallback>
      <p:transition spd="slow" advTm="5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7E7C-00AD-833D-7885-FBFF82D9D9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6ED409-A0D7-90A4-27BE-613057333DB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5288B0CD-A1A1-AB52-60F6-4BD694E1870F}"/>
              </a:ext>
            </a:extLst>
          </p:cNvPr>
          <p:cNvPicPr>
            <a:picLocks noChangeAspect="1"/>
          </p:cNvPicPr>
          <p:nvPr/>
        </p:nvPicPr>
        <p:blipFill>
          <a:blip r:embed="rId5"/>
          <a:stretch>
            <a:fillRect/>
          </a:stretch>
        </p:blipFill>
        <p:spPr>
          <a:xfrm>
            <a:off x="0" y="115406"/>
            <a:ext cx="12192000" cy="6627187"/>
          </a:xfrm>
          <a:prstGeom prst="rect">
            <a:avLst/>
          </a:prstGeom>
        </p:spPr>
      </p:pic>
      <p:pic>
        <p:nvPicPr>
          <p:cNvPr id="9" name="Audio 8">
            <a:hlinkClick r:id="" action="ppaction://media"/>
            <a:extLst>
              <a:ext uri="{FF2B5EF4-FFF2-40B4-BE49-F238E27FC236}">
                <a16:creationId xmlns:a16="http://schemas.microsoft.com/office/drawing/2014/main" id="{EEA2DEAA-6F25-69C3-8B8D-013015FBE4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0226271"/>
      </p:ext>
    </p:extLst>
  </p:cSld>
  <p:clrMapOvr>
    <a:masterClrMapping/>
  </p:clrMapOvr>
  <mc:AlternateContent xmlns:mc="http://schemas.openxmlformats.org/markup-compatibility/2006">
    <mc:Choice xmlns:p14="http://schemas.microsoft.com/office/powerpoint/2010/main" Requires="p14">
      <p:transition spd="slow" p14:dur="2000" advTm="116755"/>
    </mc:Choice>
    <mc:Fallback>
      <p:transition spd="slow" advTm="11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737A-3B04-89A1-6C85-85775EDFB69E}"/>
              </a:ext>
            </a:extLst>
          </p:cNvPr>
          <p:cNvSpPr>
            <a:spLocks noGrp="1"/>
          </p:cNvSpPr>
          <p:nvPr>
            <p:ph type="title"/>
          </p:nvPr>
        </p:nvSpPr>
        <p:spPr/>
        <p:txBody>
          <a:bodyPr/>
          <a:lstStyle/>
          <a:p>
            <a:r>
              <a:rPr lang="en-US" dirty="0"/>
              <a:t>Improved and improved not shared (AFG)</a:t>
            </a:r>
          </a:p>
        </p:txBody>
      </p:sp>
      <p:sp>
        <p:nvSpPr>
          <p:cNvPr id="3" name="Content Placeholder 2">
            <a:extLst>
              <a:ext uri="{FF2B5EF4-FFF2-40B4-BE49-F238E27FC236}">
                <a16:creationId xmlns:a16="http://schemas.microsoft.com/office/drawing/2014/main" id="{0DD455EA-E55C-F8BF-0039-0AC1FEFF111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9C0CF45-A54D-02D5-BFA0-29FCB4E4FD79}"/>
              </a:ext>
            </a:extLst>
          </p:cNvPr>
          <p:cNvPicPr>
            <a:picLocks noChangeAspect="1"/>
          </p:cNvPicPr>
          <p:nvPr/>
        </p:nvPicPr>
        <p:blipFill>
          <a:blip r:embed="rId5"/>
          <a:stretch>
            <a:fillRect/>
          </a:stretch>
        </p:blipFill>
        <p:spPr>
          <a:xfrm>
            <a:off x="609600" y="1600201"/>
            <a:ext cx="11029365" cy="3126178"/>
          </a:xfrm>
          <a:prstGeom prst="rect">
            <a:avLst/>
          </a:prstGeom>
        </p:spPr>
      </p:pic>
      <p:pic>
        <p:nvPicPr>
          <p:cNvPr id="6" name="Audio 5">
            <a:hlinkClick r:id="" action="ppaction://media"/>
            <a:extLst>
              <a:ext uri="{FF2B5EF4-FFF2-40B4-BE49-F238E27FC236}">
                <a16:creationId xmlns:a16="http://schemas.microsoft.com/office/drawing/2014/main" id="{52F36210-F533-8462-7CE9-5B5FB63324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3229889"/>
      </p:ext>
    </p:extLst>
  </p:cSld>
  <p:clrMapOvr>
    <a:masterClrMapping/>
  </p:clrMapOvr>
  <mc:AlternateContent xmlns:mc="http://schemas.openxmlformats.org/markup-compatibility/2006">
    <mc:Choice xmlns:p14="http://schemas.microsoft.com/office/powerpoint/2010/main" Requires="p14">
      <p:transition spd="slow" p14:dur="2000" advTm="60627"/>
    </mc:Choice>
    <mc:Fallback>
      <p:transition spd="slow" advTm="60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737A-3B04-89A1-6C85-85775EDFB69E}"/>
              </a:ext>
            </a:extLst>
          </p:cNvPr>
          <p:cNvSpPr>
            <a:spLocks noGrp="1"/>
          </p:cNvSpPr>
          <p:nvPr>
            <p:ph type="title"/>
          </p:nvPr>
        </p:nvSpPr>
        <p:spPr/>
        <p:txBody>
          <a:bodyPr/>
          <a:lstStyle/>
          <a:p>
            <a:r>
              <a:rPr lang="en-US" dirty="0"/>
              <a:t>Improved and improved not shared (DJI)</a:t>
            </a:r>
          </a:p>
        </p:txBody>
      </p:sp>
      <p:sp>
        <p:nvSpPr>
          <p:cNvPr id="3" name="Content Placeholder 2">
            <a:extLst>
              <a:ext uri="{FF2B5EF4-FFF2-40B4-BE49-F238E27FC236}">
                <a16:creationId xmlns:a16="http://schemas.microsoft.com/office/drawing/2014/main" id="{0DD455EA-E55C-F8BF-0039-0AC1FEFF1118}"/>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AB270FA-5556-BBF8-F5A7-E1AF957B4BFC}"/>
              </a:ext>
            </a:extLst>
          </p:cNvPr>
          <p:cNvPicPr>
            <a:picLocks noChangeAspect="1"/>
          </p:cNvPicPr>
          <p:nvPr/>
        </p:nvPicPr>
        <p:blipFill>
          <a:blip r:embed="rId5"/>
          <a:stretch>
            <a:fillRect/>
          </a:stretch>
        </p:blipFill>
        <p:spPr>
          <a:xfrm>
            <a:off x="612900" y="1600201"/>
            <a:ext cx="10969500" cy="3202315"/>
          </a:xfrm>
          <a:prstGeom prst="rect">
            <a:avLst/>
          </a:prstGeom>
        </p:spPr>
      </p:pic>
      <p:pic>
        <p:nvPicPr>
          <p:cNvPr id="11" name="Audio 10">
            <a:hlinkClick r:id="" action="ppaction://media"/>
            <a:extLst>
              <a:ext uri="{FF2B5EF4-FFF2-40B4-BE49-F238E27FC236}">
                <a16:creationId xmlns:a16="http://schemas.microsoft.com/office/drawing/2014/main" id="{DA1C6717-42A1-FC37-DEB6-C4947F765A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732464"/>
      </p:ext>
    </p:extLst>
  </p:cSld>
  <p:clrMapOvr>
    <a:masterClrMapping/>
  </p:clrMapOvr>
  <mc:AlternateContent xmlns:mc="http://schemas.openxmlformats.org/markup-compatibility/2006">
    <mc:Choice xmlns:p14="http://schemas.microsoft.com/office/powerpoint/2010/main" Requires="p14">
      <p:transition spd="slow" p14:dur="2000" advTm="34911"/>
    </mc:Choice>
    <mc:Fallback>
      <p:transition spd="slow" advTm="34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132C-D665-C46B-1FA1-51DF9063AD53}"/>
              </a:ext>
            </a:extLst>
          </p:cNvPr>
          <p:cNvSpPr>
            <a:spLocks noGrp="1"/>
          </p:cNvSpPr>
          <p:nvPr>
            <p:ph type="title"/>
          </p:nvPr>
        </p:nvSpPr>
        <p:spPr/>
        <p:txBody>
          <a:bodyPr/>
          <a:lstStyle/>
          <a:p>
            <a:r>
              <a:rPr lang="en-US" dirty="0"/>
              <a:t>Improved facility type (Egypt)</a:t>
            </a:r>
          </a:p>
        </p:txBody>
      </p:sp>
      <p:sp>
        <p:nvSpPr>
          <p:cNvPr id="3" name="Content Placeholder 2">
            <a:extLst>
              <a:ext uri="{FF2B5EF4-FFF2-40B4-BE49-F238E27FC236}">
                <a16:creationId xmlns:a16="http://schemas.microsoft.com/office/drawing/2014/main" id="{0B8E4E24-7916-7118-4E6F-CCBD0371F6F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49E644F-4883-09C9-21DB-F37901BFB29B}"/>
              </a:ext>
            </a:extLst>
          </p:cNvPr>
          <p:cNvPicPr>
            <a:picLocks noChangeAspect="1"/>
          </p:cNvPicPr>
          <p:nvPr/>
        </p:nvPicPr>
        <p:blipFill>
          <a:blip r:embed="rId5"/>
          <a:stretch>
            <a:fillRect/>
          </a:stretch>
        </p:blipFill>
        <p:spPr>
          <a:xfrm>
            <a:off x="209550" y="1452562"/>
            <a:ext cx="11772900" cy="3952875"/>
          </a:xfrm>
          <a:prstGeom prst="rect">
            <a:avLst/>
          </a:prstGeom>
        </p:spPr>
      </p:pic>
      <p:pic>
        <p:nvPicPr>
          <p:cNvPr id="7" name="Audio 6">
            <a:hlinkClick r:id="" action="ppaction://media"/>
            <a:extLst>
              <a:ext uri="{FF2B5EF4-FFF2-40B4-BE49-F238E27FC236}">
                <a16:creationId xmlns:a16="http://schemas.microsoft.com/office/drawing/2014/main" id="{6BB64DA9-12B9-3E8B-3D9C-CFC5DABE18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176093"/>
      </p:ext>
    </p:extLst>
  </p:cSld>
  <p:clrMapOvr>
    <a:masterClrMapping/>
  </p:clrMapOvr>
  <mc:AlternateContent xmlns:mc="http://schemas.openxmlformats.org/markup-compatibility/2006">
    <mc:Choice xmlns:p14="http://schemas.microsoft.com/office/powerpoint/2010/main" Requires="p14">
      <p:transition spd="slow" p14:dur="2000" advTm="50494"/>
    </mc:Choice>
    <mc:Fallback>
      <p:transition spd="slow" advTm="50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7"/>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8554</TotalTime>
  <Words>4415</Words>
  <Application>Microsoft Office PowerPoint</Application>
  <PresentationFormat>Widescreen</PresentationFormat>
  <Paragraphs>603</Paragraphs>
  <Slides>22</Slides>
  <Notes>22</Notes>
  <HiddenSlides>0</HiddenSlides>
  <MMClips>22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ＭＳ Ｐゴシック</vt:lpstr>
      <vt:lpstr>Arial</vt:lpstr>
      <vt:lpstr>Arial Narrow</vt:lpstr>
      <vt:lpstr>Calibri</vt:lpstr>
      <vt:lpstr>Calibri (Body)</vt:lpstr>
      <vt:lpstr>HelveticaNeueLT Pro 55 Roman</vt:lpstr>
      <vt:lpstr>Impact</vt:lpstr>
      <vt:lpstr>Lucida Grande</vt:lpstr>
      <vt:lpstr>2_Office Theme</vt:lpstr>
      <vt:lpstr>3_Office Theme</vt:lpstr>
      <vt:lpstr>4_Office Theme</vt:lpstr>
      <vt:lpstr>#3 Estimating 6.2.1 and addressing data gaps </vt:lpstr>
      <vt:lpstr>6.2.1a Safely managed sanitation</vt:lpstr>
      <vt:lpstr>6.2.1a Safely managed sanitation</vt:lpstr>
      <vt:lpstr>PowerPoint Presentation</vt:lpstr>
      <vt:lpstr>PowerPoint Presentation</vt:lpstr>
      <vt:lpstr>PowerPoint Presentation</vt:lpstr>
      <vt:lpstr>Improved and improved not shared (AFG)</vt:lpstr>
      <vt:lpstr>Improved and improved not shared (DJI)</vt:lpstr>
      <vt:lpstr>Improved facility type (Egypt)</vt:lpstr>
      <vt:lpstr>Wastewater treated</vt:lpstr>
      <vt:lpstr>PowerPoint Presentation</vt:lpstr>
      <vt:lpstr>PowerPoint Presentation</vt:lpstr>
      <vt:lpstr>Safely managed onsite sanitation</vt:lpstr>
      <vt:lpstr>Containment</vt:lpstr>
      <vt:lpstr>Containment</vt:lpstr>
      <vt:lpstr>Containment</vt:lpstr>
      <vt:lpstr>Emptied and removed offsite</vt:lpstr>
      <vt:lpstr>PowerPoint Presentation</vt:lpstr>
      <vt:lpstr>Safely disposed of in situ</vt:lpstr>
      <vt:lpstr>PowerPoint Presentation</vt:lpstr>
      <vt:lpstr>Calculation of safely managed sanitation (JOR)</vt:lpstr>
      <vt:lpstr>Data gaps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Slaymaker</dc:creator>
  <cp:lastModifiedBy>JOHNSTON, Richard Paul</cp:lastModifiedBy>
  <cp:revision>97</cp:revision>
  <dcterms:created xsi:type="dcterms:W3CDTF">2022-10-20T19:55:15Z</dcterms:created>
  <dcterms:modified xsi:type="dcterms:W3CDTF">2025-01-15T21:24:06Z</dcterms:modified>
</cp:coreProperties>
</file>