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Lst>
  <p:notesMasterIdLst>
    <p:notesMasterId r:id="rId16"/>
  </p:notesMasterIdLst>
  <p:sldIdLst>
    <p:sldId id="313" r:id="rId4"/>
    <p:sldId id="2400" r:id="rId5"/>
    <p:sldId id="2373" r:id="rId6"/>
    <p:sldId id="2341" r:id="rId7"/>
    <p:sldId id="2396" r:id="rId8"/>
    <p:sldId id="2324" r:id="rId9"/>
    <p:sldId id="2399" r:id="rId10"/>
    <p:sldId id="2364" r:id="rId11"/>
    <p:sldId id="2402" r:id="rId12"/>
    <p:sldId id="2401" r:id="rId13"/>
    <p:sldId id="2365" r:id="rId14"/>
    <p:sldId id="239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A37"/>
    <a:srgbClr val="1788CC"/>
    <a:srgbClr val="6DC4EF"/>
    <a:srgbClr val="8BC378"/>
    <a:srgbClr val="40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88014" autoAdjust="0"/>
  </p:normalViewPr>
  <p:slideViewPr>
    <p:cSldViewPr snapToGrid="0">
      <p:cViewPr varScale="1">
        <p:scale>
          <a:sx n="100" d="100"/>
          <a:sy n="100" d="100"/>
        </p:scale>
        <p:origin x="9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39EE8-C90F-48FE-9E5C-72B4EFDFF480}"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41FB0-6A6E-4318-B743-764D8E1A3D9A}" type="slidenum">
              <a:rPr lang="en-US" smtClean="0"/>
              <a:t>‹#›</a:t>
            </a:fld>
            <a:endParaRPr lang="en-US"/>
          </a:p>
        </p:txBody>
      </p:sp>
    </p:spTree>
    <p:extLst>
      <p:ext uri="{BB962C8B-B14F-4D97-AF65-F5344CB8AC3E}">
        <p14:creationId xmlns:p14="http://schemas.microsoft.com/office/powerpoint/2010/main" val="39492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Good morning, I am Francesco Mitis and I will present the part on hygiene (both handwashing and bathing) and menstrual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 for water and sanitation I will try to illustrate data gaps and some results, based on country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Let’s start with hygiene (handwashing part)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hygiene ladder only has 3 rungs. Basic hygiene service means households have a handwashing facility with soap and water available at home. If facility is available but either soap or water are missing it counts as limited service and at the bottom of the ladder we have no handwashing facility at all. </a:t>
            </a:r>
          </a:p>
          <a:p>
            <a:endParaRPr lang="en-US" dirty="0"/>
          </a:p>
        </p:txBody>
      </p:sp>
      <p:sp>
        <p:nvSpPr>
          <p:cNvPr id="4" name="Slide Number Placeholder 3"/>
          <p:cNvSpPr>
            <a:spLocks noGrp="1"/>
          </p:cNvSpPr>
          <p:nvPr>
            <p:ph type="sldNum" sz="quarter" idx="5"/>
          </p:nvPr>
        </p:nvSpPr>
        <p:spPr/>
        <p:txBody>
          <a:bodyPr/>
          <a:lstStyle/>
          <a:p>
            <a:fld id="{CE49A064-6FBC-44D2-81AB-97CD689BB0A5}" type="slidenum">
              <a:rPr lang="en-GB" smtClean="0"/>
              <a:t>1</a:t>
            </a:fld>
            <a:endParaRPr lang="en-GB"/>
          </a:p>
        </p:txBody>
      </p:sp>
    </p:spTree>
    <p:extLst>
      <p:ext uri="{BB962C8B-B14F-4D97-AF65-F5344CB8AC3E}">
        <p14:creationId xmlns:p14="http://schemas.microsoft.com/office/powerpoint/2010/main" val="195536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overall picture of data gaps on bathing and menstrual health. Bathing facilities gaps are in the second pink column, while the menstrual health one in the last column (we are only reporting “any data on MH here”). Regarding bathing, for some countries (Jordan, Iraq, Egypt) we have data sources, but too old, so no estimates</a:t>
            </a:r>
          </a:p>
          <a:p>
            <a:endParaRPr lang="en-US" dirty="0"/>
          </a:p>
          <a:p>
            <a:r>
              <a:rPr lang="en-US" dirty="0"/>
              <a:t>For menstrual health, you will see we restructured the tab in the country file. We have data from Afghanistan, Egypt, Iraq, Jordan, Lebanon, Pakistan, Syria and Palestine</a:t>
            </a:r>
          </a:p>
        </p:txBody>
      </p:sp>
      <p:sp>
        <p:nvSpPr>
          <p:cNvPr id="4" name="Slide Number Placeholder 3"/>
          <p:cNvSpPr>
            <a:spLocks noGrp="1"/>
          </p:cNvSpPr>
          <p:nvPr>
            <p:ph type="sldNum" sz="quarter" idx="5"/>
          </p:nvPr>
        </p:nvSpPr>
        <p:spPr/>
        <p:txBody>
          <a:bodyPr/>
          <a:lstStyle/>
          <a:p>
            <a:fld id="{F6341FB0-6A6E-4318-B743-764D8E1A3D9A}" type="slidenum">
              <a:rPr lang="en-US" smtClean="0"/>
              <a:t>10</a:t>
            </a:fld>
            <a:endParaRPr lang="en-US"/>
          </a:p>
        </p:txBody>
      </p:sp>
    </p:spTree>
    <p:extLst>
      <p:ext uri="{BB962C8B-B14F-4D97-AF65-F5344CB8AC3E}">
        <p14:creationId xmlns:p14="http://schemas.microsoft.com/office/powerpoint/2010/main" val="140697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tab (here the example from Afghanistan) we can see we have also space for data also on “Comfort seeking help from a health care provider” and on “Ability to reduce menstruation-related pain when needed). The other changes are just some additional lines giving more details - .only part of the tab is shown here.</a:t>
            </a:r>
          </a:p>
        </p:txBody>
      </p:sp>
      <p:sp>
        <p:nvSpPr>
          <p:cNvPr id="4" name="Slide Number Placeholder 3"/>
          <p:cNvSpPr>
            <a:spLocks noGrp="1"/>
          </p:cNvSpPr>
          <p:nvPr>
            <p:ph type="sldNum" sz="quarter" idx="5"/>
          </p:nvPr>
        </p:nvSpPr>
        <p:spPr/>
        <p:txBody>
          <a:bodyPr/>
          <a:lstStyle/>
          <a:p>
            <a:fld id="{F6341FB0-6A6E-4318-B743-764D8E1A3D9A}" type="slidenum">
              <a:rPr lang="en-US" smtClean="0"/>
              <a:t>11</a:t>
            </a:fld>
            <a:endParaRPr lang="en-US"/>
          </a:p>
        </p:txBody>
      </p:sp>
    </p:spTree>
    <p:extLst>
      <p:ext uri="{BB962C8B-B14F-4D97-AF65-F5344CB8AC3E}">
        <p14:creationId xmlns:p14="http://schemas.microsoft.com/office/powerpoint/2010/main" val="1523565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bathing we have menstrual health estimates in the country file – here the Afghanistan and the Egypt examples for total population. As you can see for Egypt we have data but they are too old  (2009 and 2014) to give an estimate in 2024. in fact JMP rules allow an extrapolation of 6 years (since we have two data sources), so until 2020. as for bathing, we have estimates in the country file but no trend charts yet</a:t>
            </a:r>
          </a:p>
        </p:txBody>
      </p:sp>
      <p:sp>
        <p:nvSpPr>
          <p:cNvPr id="4" name="Slide Number Placeholder 3"/>
          <p:cNvSpPr>
            <a:spLocks noGrp="1"/>
          </p:cNvSpPr>
          <p:nvPr>
            <p:ph type="sldNum" sz="quarter" idx="5"/>
          </p:nvPr>
        </p:nvSpPr>
        <p:spPr/>
        <p:txBody>
          <a:bodyPr/>
          <a:lstStyle/>
          <a:p>
            <a:fld id="{F6341FB0-6A6E-4318-B743-764D8E1A3D9A}" type="slidenum">
              <a:rPr lang="en-US" smtClean="0"/>
              <a:t>12</a:t>
            </a:fld>
            <a:endParaRPr lang="en-US"/>
          </a:p>
        </p:txBody>
      </p:sp>
    </p:spTree>
    <p:extLst>
      <p:ext uri="{BB962C8B-B14F-4D97-AF65-F5344CB8AC3E}">
        <p14:creationId xmlns:p14="http://schemas.microsoft.com/office/powerpoint/2010/main" val="1671346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notice there are some data gaps in the region. We will describe handwashing data situation now, and later we will describe two new estimates type which are reported for the first time in the country files: bathing facilities and menstrual health, already reported in this table.</a:t>
            </a:r>
          </a:p>
          <a:p>
            <a:r>
              <a:rPr lang="en-US" dirty="0"/>
              <a:t>For handwashing we have 6 countries without estimates: Iran, Jordan, Kuwait, </a:t>
            </a:r>
            <a:r>
              <a:rPr lang="en-US" dirty="0" err="1"/>
              <a:t>Lybia</a:t>
            </a:r>
            <a:r>
              <a:rPr lang="en-US" dirty="0"/>
              <a:t>, Morocco and United Arab Emirates. For some of the countries with estimates we only have estimates at national level, without urban/rural disaggregation. Not having estimates does not mean the country is without data. Sometimes these are too old to produce estimates.. We will see some of these cases in the next few minutes.</a:t>
            </a:r>
          </a:p>
        </p:txBody>
      </p:sp>
      <p:sp>
        <p:nvSpPr>
          <p:cNvPr id="4" name="Slide Number Placeholder 3"/>
          <p:cNvSpPr>
            <a:spLocks noGrp="1"/>
          </p:cNvSpPr>
          <p:nvPr>
            <p:ph type="sldNum" sz="quarter" idx="5"/>
          </p:nvPr>
        </p:nvSpPr>
        <p:spPr/>
        <p:txBody>
          <a:bodyPr/>
          <a:lstStyle/>
          <a:p>
            <a:fld id="{F6341FB0-6A6E-4318-B743-764D8E1A3D9A}" type="slidenum">
              <a:rPr lang="en-US" smtClean="0"/>
              <a:t>2</a:t>
            </a:fld>
            <a:endParaRPr lang="en-US"/>
          </a:p>
        </p:txBody>
      </p:sp>
    </p:spTree>
    <p:extLst>
      <p:ext uri="{BB962C8B-B14F-4D97-AF65-F5344CB8AC3E}">
        <p14:creationId xmlns:p14="http://schemas.microsoft.com/office/powerpoint/2010/main" val="102455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find, from data summary tab, a description of hygiene data sources in Afghanistan. Data on handwashing facilities and on handwashing facilities with water and soap were available, disaggregated at urban/rural level, from 5 data sources: two MICS survey (including the recent 2023 one), one DHS and two MSNAs. The empty columns are dedicated to bathing facilities variables, not available for Afghanistan.</a:t>
            </a:r>
          </a:p>
        </p:txBody>
      </p:sp>
      <p:sp>
        <p:nvSpPr>
          <p:cNvPr id="4" name="Slide Number Placeholder 3"/>
          <p:cNvSpPr>
            <a:spLocks noGrp="1"/>
          </p:cNvSpPr>
          <p:nvPr>
            <p:ph type="sldNum" sz="quarter" idx="5"/>
          </p:nvPr>
        </p:nvSpPr>
        <p:spPr/>
        <p:txBody>
          <a:bodyPr/>
          <a:lstStyle/>
          <a:p>
            <a:fld id="{F6341FB0-6A6E-4318-B743-764D8E1A3D9A}" type="slidenum">
              <a:rPr lang="en-US" smtClean="0"/>
              <a:t>3</a:t>
            </a:fld>
            <a:endParaRPr lang="en-US"/>
          </a:p>
        </p:txBody>
      </p:sp>
    </p:spTree>
    <p:extLst>
      <p:ext uri="{BB962C8B-B14F-4D97-AF65-F5344CB8AC3E}">
        <p14:creationId xmlns:p14="http://schemas.microsoft.com/office/powerpoint/2010/main" val="225347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detail of the available data sources and the disaggregation which is needed to calculate the estimates. We are collecting observations on the following categories: whether a handwashing facility is fixed or mobile; if there are water and soap, only water, only soap, none of them. Only for one of the 5 data sources listed above (MICS23) the detailed situation on fixed /mobile handwashing facilities was available but results are highly comparable with the ones coming from the other data sources</a:t>
            </a:r>
          </a:p>
        </p:txBody>
      </p:sp>
      <p:sp>
        <p:nvSpPr>
          <p:cNvPr id="4" name="Slide Number Placeholder 3"/>
          <p:cNvSpPr>
            <a:spLocks noGrp="1"/>
          </p:cNvSpPr>
          <p:nvPr>
            <p:ph type="sldNum" sz="quarter" idx="5"/>
          </p:nvPr>
        </p:nvSpPr>
        <p:spPr/>
        <p:txBody>
          <a:bodyPr/>
          <a:lstStyle/>
          <a:p>
            <a:fld id="{F6341FB0-6A6E-4318-B743-764D8E1A3D9A}" type="slidenum">
              <a:rPr lang="en-US" smtClean="0"/>
              <a:t>4</a:t>
            </a:fld>
            <a:endParaRPr lang="en-US"/>
          </a:p>
        </p:txBody>
      </p:sp>
    </p:spTree>
    <p:extLst>
      <p:ext uri="{BB962C8B-B14F-4D97-AF65-F5344CB8AC3E}">
        <p14:creationId xmlns:p14="http://schemas.microsoft.com/office/powerpoint/2010/main" val="296406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last two of these data sources appear in the hygiene tab. As you can see there is space for notes, to write down the original definitions (if given) and it is specified whether the specific data source is used to create estimates or no (yes/no section). The bottom part of the tab is now dedicated to bathing facilities, as well as the bottom part of the “facility estimates” part and of the “data used for estimates” part</a:t>
            </a:r>
          </a:p>
        </p:txBody>
      </p:sp>
      <p:sp>
        <p:nvSpPr>
          <p:cNvPr id="4" name="Slide Number Placeholder 3"/>
          <p:cNvSpPr>
            <a:spLocks noGrp="1"/>
          </p:cNvSpPr>
          <p:nvPr>
            <p:ph type="sldNum" sz="quarter" idx="5"/>
          </p:nvPr>
        </p:nvSpPr>
        <p:spPr/>
        <p:txBody>
          <a:bodyPr/>
          <a:lstStyle/>
          <a:p>
            <a:fld id="{F6341FB0-6A6E-4318-B743-764D8E1A3D9A}" type="slidenum">
              <a:rPr lang="en-US" smtClean="0"/>
              <a:t>5</a:t>
            </a:fld>
            <a:endParaRPr lang="en-US"/>
          </a:p>
        </p:txBody>
      </p:sp>
    </p:spTree>
    <p:extLst>
      <p:ext uri="{BB962C8B-B14F-4D97-AF65-F5344CB8AC3E}">
        <p14:creationId xmlns:p14="http://schemas.microsoft.com/office/powerpoint/2010/main" val="1207107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Five data points. Few compared to water and sanitation, but many compared to most countries</a:t>
            </a:r>
          </a:p>
          <a:p>
            <a:pPr marL="171450" indent="-171450">
              <a:buFont typeface="Arial" panose="020B0604020202020204" pitchFamily="34" charset="0"/>
              <a:buChar char="•"/>
            </a:pPr>
            <a:r>
              <a:rPr lang="en-US" dirty="0"/>
              <a:t>The JMP regression gives values for any given year, also for those ones without datapoints – extension and extrapolation rules are applied as in water and sanitation regressions. You can see this for years before 2011.</a:t>
            </a:r>
          </a:p>
          <a:p>
            <a:pPr marL="171450" indent="-171450">
              <a:buFont typeface="Arial" panose="020B0604020202020204" pitchFamily="34" charset="0"/>
              <a:buChar char="•"/>
            </a:pPr>
            <a:r>
              <a:rPr lang="en-US" dirty="0"/>
              <a:t> Estimates are slowly decreasing in urban areas while increasing in rural areas</a:t>
            </a:r>
          </a:p>
          <a:p>
            <a:pPr marL="171450" indent="-171450">
              <a:buFont typeface="Arial" panose="020B0604020202020204" pitchFamily="34" charset="0"/>
              <a:buChar char="•"/>
            </a:pPr>
            <a:r>
              <a:rPr lang="en-US" dirty="0"/>
              <a:t>Compare DHS 2015 with MSNA and MICS23: DHS15 seems an outlies but does not affect too much the regression line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6</a:t>
            </a:fld>
            <a:endParaRPr lang="en-US"/>
          </a:p>
        </p:txBody>
      </p:sp>
    </p:spTree>
    <p:extLst>
      <p:ext uri="{BB962C8B-B14F-4D97-AF65-F5344CB8AC3E}">
        <p14:creationId xmlns:p14="http://schemas.microsoft.com/office/powerpoint/2010/main" val="77645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Usually hygiene data are collected only in low and middle income countries through household surveys</a:t>
            </a:r>
          </a:p>
          <a:p>
            <a:r>
              <a:rPr lang="en-US" dirty="0"/>
              <a:t>For years we had only one high income country in the world with a handwashing estimates – Oman. This was thank to a Nutrition survey conducted n 2017 only at national level. Now that data source is too old to produce estimates</a:t>
            </a:r>
          </a:p>
          <a:p>
            <a:r>
              <a:rPr lang="en-US" dirty="0"/>
              <a:t>But we still have notable exceptions from high income countries if this region</a:t>
            </a:r>
          </a:p>
          <a:p>
            <a:r>
              <a:rPr lang="en-US" dirty="0"/>
              <a:t>A survey in Saudi Arabia, conducted in 2022 only at national level and with data for regions too but not for urban/rural, is giving estimates to the country; the same happens for admin data from Bahrain and Qatar. All these countries have now handwashing estimates.</a:t>
            </a:r>
          </a:p>
        </p:txBody>
      </p:sp>
      <p:sp>
        <p:nvSpPr>
          <p:cNvPr id="4" name="Slide Number Placeholder 3"/>
          <p:cNvSpPr>
            <a:spLocks noGrp="1"/>
          </p:cNvSpPr>
          <p:nvPr>
            <p:ph type="sldNum" sz="quarter" idx="5"/>
          </p:nvPr>
        </p:nvSpPr>
        <p:spPr/>
        <p:txBody>
          <a:bodyPr/>
          <a:lstStyle/>
          <a:p>
            <a:fld id="{F6341FB0-6A6E-4318-B743-764D8E1A3D9A}" type="slidenum">
              <a:rPr lang="en-US" smtClean="0"/>
              <a:t>7</a:t>
            </a:fld>
            <a:endParaRPr lang="en-US"/>
          </a:p>
        </p:txBody>
      </p:sp>
    </p:spTree>
    <p:extLst>
      <p:ext uri="{BB962C8B-B14F-4D97-AF65-F5344CB8AC3E}">
        <p14:creationId xmlns:p14="http://schemas.microsoft.com/office/powerpoint/2010/main" val="52405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told you we are also collecting data on bathing facilities. If they are on premises (in the dwelling/yard/plot/elsewhere) and if they have water. New questions on this are available in the latest MICS questionnaire and can be used if needed.</a:t>
            </a:r>
          </a:p>
          <a:p>
            <a:r>
              <a:rPr lang="en-US" dirty="0"/>
              <a:t>We have recent data only from Iran, Pakistan and Palestine. Definitions are variable and sometimes difficult to </a:t>
            </a:r>
            <a:r>
              <a:rPr lang="en-US" dirty="0" err="1"/>
              <a:t>harmonise</a:t>
            </a:r>
            <a:r>
              <a:rPr lang="en-US" dirty="0"/>
              <a:t> (as you can see from the slide we have the following definitions: bathroom (warm water) in Iran, bathroom with piped water in Palestine and separate washroom in Pakistan). The use of MICS question can help in harmonizing definitions and help comparing the results across countries</a:t>
            </a:r>
          </a:p>
        </p:txBody>
      </p:sp>
      <p:sp>
        <p:nvSpPr>
          <p:cNvPr id="4" name="Slide Number Placeholder 3"/>
          <p:cNvSpPr>
            <a:spLocks noGrp="1"/>
          </p:cNvSpPr>
          <p:nvPr>
            <p:ph type="sldNum" sz="quarter" idx="5"/>
          </p:nvPr>
        </p:nvSpPr>
        <p:spPr/>
        <p:txBody>
          <a:bodyPr/>
          <a:lstStyle/>
          <a:p>
            <a:fld id="{F6341FB0-6A6E-4318-B743-764D8E1A3D9A}" type="slidenum">
              <a:rPr lang="en-US" smtClean="0"/>
              <a:t>8</a:t>
            </a:fld>
            <a:endParaRPr lang="en-US"/>
          </a:p>
        </p:txBody>
      </p:sp>
    </p:spTree>
    <p:extLst>
      <p:ext uri="{BB962C8B-B14F-4D97-AF65-F5344CB8AC3E}">
        <p14:creationId xmlns:p14="http://schemas.microsoft.com/office/powerpoint/2010/main" val="345961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new features added to the country files. In the estimates tab you will find for the first time estimates for bathing facilities (observed on premises and with water) and for menstrual health for total/urban/rural, if data allows.</a:t>
            </a:r>
          </a:p>
          <a:p>
            <a:r>
              <a:rPr lang="en-US" dirty="0"/>
              <a:t>Estimates are calculated through the JMP regression and they are shown in the last two columns of this table. No trend charts are available in the country files yet- these are two examples</a:t>
            </a:r>
          </a:p>
          <a:p>
            <a:r>
              <a:rPr lang="en-US" dirty="0"/>
              <a:t>On the left, Palestine: recent data and estimates available</a:t>
            </a:r>
          </a:p>
          <a:p>
            <a:r>
              <a:rPr lang="en-US" dirty="0"/>
              <a:t>On the right, Jordan: old data (survey from 2016) , extrapolation of the estimates for 4 years due to JMP rules, and no estimate for 2024</a:t>
            </a:r>
          </a:p>
        </p:txBody>
      </p:sp>
      <p:sp>
        <p:nvSpPr>
          <p:cNvPr id="4" name="Slide Number Placeholder 3"/>
          <p:cNvSpPr>
            <a:spLocks noGrp="1"/>
          </p:cNvSpPr>
          <p:nvPr>
            <p:ph type="sldNum" sz="quarter" idx="5"/>
          </p:nvPr>
        </p:nvSpPr>
        <p:spPr/>
        <p:txBody>
          <a:bodyPr/>
          <a:lstStyle/>
          <a:p>
            <a:fld id="{F6341FB0-6A6E-4318-B743-764D8E1A3D9A}" type="slidenum">
              <a:rPr lang="en-US" smtClean="0"/>
              <a:t>9</a:t>
            </a:fld>
            <a:endParaRPr lang="en-US"/>
          </a:p>
        </p:txBody>
      </p:sp>
    </p:spTree>
    <p:extLst>
      <p:ext uri="{BB962C8B-B14F-4D97-AF65-F5344CB8AC3E}">
        <p14:creationId xmlns:p14="http://schemas.microsoft.com/office/powerpoint/2010/main" val="1233123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407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1/15/2025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758011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18528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8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434338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1/15/2025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361163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3447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15.01.2025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23496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80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78039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1/15/2025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44664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5862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15.01.2025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3164795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473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651" y="502781"/>
            <a:ext cx="10515600" cy="908503"/>
          </a:xfrm>
        </p:spPr>
        <p:txBody>
          <a:bodyPr anchor="ctr">
            <a:noAutofit/>
          </a:bodyPr>
          <a:lstStyle>
            <a:lvl1pPr>
              <a:lnSpc>
                <a:spcPct val="120000"/>
              </a:lnSpc>
              <a:defRPr sz="3200" b="0" i="0">
                <a:solidFill>
                  <a:schemeClr val="tx2"/>
                </a:solidFill>
                <a:latin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9" name="Content Placeholder 14">
            <a:extLst>
              <a:ext uri="{FF2B5EF4-FFF2-40B4-BE49-F238E27FC236}">
                <a16:creationId xmlns:a16="http://schemas.microsoft.com/office/drawing/2014/main" id="{DD659A81-6ED0-9147-B10B-822583A9780D}"/>
              </a:ext>
            </a:extLst>
          </p:cNvPr>
          <p:cNvSpPr>
            <a:spLocks noGrp="1"/>
          </p:cNvSpPr>
          <p:nvPr>
            <p:ph sz="quarter" idx="13"/>
          </p:nvPr>
        </p:nvSpPr>
        <p:spPr>
          <a:xfrm>
            <a:off x="4496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0" name="Content Placeholder 14">
            <a:extLst>
              <a:ext uri="{FF2B5EF4-FFF2-40B4-BE49-F238E27FC236}">
                <a16:creationId xmlns:a16="http://schemas.microsoft.com/office/drawing/2014/main" id="{9E3C0F33-E6DD-2E4F-B189-7683B33F2D49}"/>
              </a:ext>
            </a:extLst>
          </p:cNvPr>
          <p:cNvSpPr>
            <a:spLocks noGrp="1"/>
          </p:cNvSpPr>
          <p:nvPr>
            <p:ph sz="quarter" idx="14"/>
          </p:nvPr>
        </p:nvSpPr>
        <p:spPr>
          <a:xfrm>
            <a:off x="57074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9551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9960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085355" y="6195415"/>
            <a:ext cx="1999130" cy="595312"/>
          </a:xfrm>
          <a:prstGeom prst="rect">
            <a:avLst/>
          </a:prstGeom>
        </p:spPr>
      </p:pic>
    </p:spTree>
    <p:extLst>
      <p:ext uri="{BB962C8B-B14F-4D97-AF65-F5344CB8AC3E}">
        <p14:creationId xmlns:p14="http://schemas.microsoft.com/office/powerpoint/2010/main" val="1628700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317857446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676"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001249709"/>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ED50-0F98-461D-8FD1-58CA10B20A99}"/>
              </a:ext>
            </a:extLst>
          </p:cNvPr>
          <p:cNvSpPr>
            <a:spLocks noGrp="1"/>
          </p:cNvSpPr>
          <p:nvPr>
            <p:ph type="title"/>
          </p:nvPr>
        </p:nvSpPr>
        <p:spPr/>
        <p:txBody>
          <a:bodyPr/>
          <a:lstStyle/>
          <a:p>
            <a:r>
              <a:rPr lang="en-US" dirty="0"/>
              <a:t>6.2.1b Hygiene</a:t>
            </a:r>
            <a:endParaRPr lang="en-GB" dirty="0"/>
          </a:p>
        </p:txBody>
      </p:sp>
      <p:pic>
        <p:nvPicPr>
          <p:cNvPr id="4" name="Content Placeholder 3">
            <a:extLst>
              <a:ext uri="{FF2B5EF4-FFF2-40B4-BE49-F238E27FC236}">
                <a16:creationId xmlns:a16="http://schemas.microsoft.com/office/drawing/2014/main" id="{F394B2BE-0373-438F-AA86-E9E008F59CF1}"/>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132470" y="1417638"/>
            <a:ext cx="7726644" cy="4525963"/>
          </a:xfrm>
          <a:prstGeom prst="rect">
            <a:avLst/>
          </a:prstGeom>
        </p:spPr>
      </p:pic>
      <p:pic>
        <p:nvPicPr>
          <p:cNvPr id="21" name="Audio 20">
            <a:hlinkClick r:id="" action="ppaction://media"/>
            <a:extLst>
              <a:ext uri="{FF2B5EF4-FFF2-40B4-BE49-F238E27FC236}">
                <a16:creationId xmlns:a16="http://schemas.microsoft.com/office/drawing/2014/main" id="{B0FEC65F-47DF-6812-8683-968F171A4C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3232733"/>
      </p:ext>
    </p:extLst>
  </p:cSld>
  <p:clrMapOvr>
    <a:masterClrMapping/>
  </p:clrMapOvr>
  <mc:AlternateContent xmlns:mc="http://schemas.openxmlformats.org/markup-compatibility/2006">
    <mc:Choice xmlns:p14="http://schemas.microsoft.com/office/powerpoint/2010/main" Requires="p14">
      <p:transition spd="slow" p14:dur="2000" advTm="47783"/>
    </mc:Choice>
    <mc:Fallback>
      <p:transition spd="slow" advTm="4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734C-D689-9774-E481-C70061AB3418}"/>
              </a:ext>
            </a:extLst>
          </p:cNvPr>
          <p:cNvSpPr>
            <a:spLocks noGrp="1"/>
          </p:cNvSpPr>
          <p:nvPr>
            <p:ph type="title"/>
          </p:nvPr>
        </p:nvSpPr>
        <p:spPr/>
        <p:txBody>
          <a:bodyPr/>
          <a:lstStyle/>
          <a:p>
            <a:r>
              <a:rPr lang="en-US" dirty="0"/>
              <a:t>Bathing and menstrual health- data gaps</a:t>
            </a:r>
          </a:p>
        </p:txBody>
      </p:sp>
      <p:pic>
        <p:nvPicPr>
          <p:cNvPr id="4" name="Picture 3">
            <a:extLst>
              <a:ext uri="{FF2B5EF4-FFF2-40B4-BE49-F238E27FC236}">
                <a16:creationId xmlns:a16="http://schemas.microsoft.com/office/drawing/2014/main" id="{E103EE47-DF3B-A010-0EBD-61FFFF13CDB0}"/>
              </a:ext>
            </a:extLst>
          </p:cNvPr>
          <p:cNvPicPr>
            <a:picLocks noChangeAspect="1"/>
          </p:cNvPicPr>
          <p:nvPr/>
        </p:nvPicPr>
        <p:blipFill>
          <a:blip r:embed="rId5"/>
          <a:stretch>
            <a:fillRect/>
          </a:stretch>
        </p:blipFill>
        <p:spPr>
          <a:xfrm>
            <a:off x="1762125" y="1223962"/>
            <a:ext cx="6743700" cy="4619625"/>
          </a:xfrm>
          <a:prstGeom prst="rect">
            <a:avLst/>
          </a:prstGeom>
        </p:spPr>
      </p:pic>
      <p:sp>
        <p:nvSpPr>
          <p:cNvPr id="3" name="TextBox 2">
            <a:extLst>
              <a:ext uri="{FF2B5EF4-FFF2-40B4-BE49-F238E27FC236}">
                <a16:creationId xmlns:a16="http://schemas.microsoft.com/office/drawing/2014/main" id="{3F125935-3EAB-C0C4-97C5-A9EB1D8015E4}"/>
              </a:ext>
            </a:extLst>
          </p:cNvPr>
          <p:cNvSpPr txBox="1"/>
          <p:nvPr/>
        </p:nvSpPr>
        <p:spPr>
          <a:xfrm>
            <a:off x="8658225" y="2115661"/>
            <a:ext cx="2663614" cy="1754326"/>
          </a:xfrm>
          <a:prstGeom prst="rect">
            <a:avLst/>
          </a:prstGeom>
          <a:noFill/>
          <a:ln>
            <a:solidFill>
              <a:srgbClr val="358A37"/>
            </a:solidFill>
          </a:ln>
        </p:spPr>
        <p:txBody>
          <a:bodyPr wrap="square" rtlCol="0">
            <a:spAutoFit/>
          </a:bodyPr>
          <a:lstStyle/>
          <a:p>
            <a:r>
              <a:rPr lang="en-US" dirty="0"/>
              <a:t>Bathing</a:t>
            </a:r>
          </a:p>
          <a:p>
            <a:r>
              <a:rPr lang="en-US" dirty="0"/>
              <a:t>22 countries</a:t>
            </a:r>
          </a:p>
          <a:p>
            <a:pPr marL="285750" indent="-285750">
              <a:buFontTx/>
              <a:buChar char="-"/>
            </a:pPr>
            <a:r>
              <a:rPr lang="en-US" dirty="0"/>
              <a:t>3 with estimates</a:t>
            </a:r>
          </a:p>
          <a:p>
            <a:pPr marL="285750" indent="-285750">
              <a:buFontTx/>
              <a:buChar char="-"/>
            </a:pPr>
            <a:r>
              <a:rPr lang="en-US" dirty="0"/>
              <a:t>3 (Jordan, Iraq, Egypt) </a:t>
            </a:r>
            <a:br>
              <a:rPr lang="en-US" dirty="0"/>
            </a:br>
            <a:r>
              <a:rPr lang="en-US" dirty="0"/>
              <a:t>with old data and no estimates</a:t>
            </a:r>
          </a:p>
        </p:txBody>
      </p:sp>
      <p:sp>
        <p:nvSpPr>
          <p:cNvPr id="5" name="TextBox 4">
            <a:extLst>
              <a:ext uri="{FF2B5EF4-FFF2-40B4-BE49-F238E27FC236}">
                <a16:creationId xmlns:a16="http://schemas.microsoft.com/office/drawing/2014/main" id="{249F336B-8258-D457-8B00-8BB0880A36AF}"/>
              </a:ext>
            </a:extLst>
          </p:cNvPr>
          <p:cNvSpPr txBox="1"/>
          <p:nvPr/>
        </p:nvSpPr>
        <p:spPr>
          <a:xfrm>
            <a:off x="8658225" y="4049236"/>
            <a:ext cx="2663614" cy="1477328"/>
          </a:xfrm>
          <a:prstGeom prst="rect">
            <a:avLst/>
          </a:prstGeom>
          <a:noFill/>
          <a:ln>
            <a:solidFill>
              <a:srgbClr val="358A37"/>
            </a:solidFill>
          </a:ln>
        </p:spPr>
        <p:txBody>
          <a:bodyPr wrap="none" rtlCol="0">
            <a:spAutoFit/>
          </a:bodyPr>
          <a:lstStyle/>
          <a:p>
            <a:r>
              <a:rPr lang="en-US" dirty="0"/>
              <a:t>Menstrual health</a:t>
            </a:r>
          </a:p>
          <a:p>
            <a:r>
              <a:rPr lang="en-US" dirty="0"/>
              <a:t>22 countries</a:t>
            </a:r>
          </a:p>
          <a:p>
            <a:r>
              <a:rPr lang="en-US" dirty="0"/>
              <a:t>- 6 with estimates</a:t>
            </a:r>
          </a:p>
          <a:p>
            <a:r>
              <a:rPr lang="en-US" dirty="0"/>
              <a:t>- 2 (Iraq and Egypt) with </a:t>
            </a:r>
            <a:br>
              <a:rPr lang="en-US" dirty="0"/>
            </a:br>
            <a:r>
              <a:rPr lang="en-US" dirty="0"/>
              <a:t>old  data and no estimates</a:t>
            </a:r>
          </a:p>
        </p:txBody>
      </p:sp>
      <p:pic>
        <p:nvPicPr>
          <p:cNvPr id="8" name="Audio 7">
            <a:hlinkClick r:id="" action="ppaction://media"/>
            <a:extLst>
              <a:ext uri="{FF2B5EF4-FFF2-40B4-BE49-F238E27FC236}">
                <a16:creationId xmlns:a16="http://schemas.microsoft.com/office/drawing/2014/main" id="{4BFF7ABA-AA92-65F9-3AE5-39084A107F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68066126"/>
      </p:ext>
    </p:extLst>
  </p:cSld>
  <p:clrMapOvr>
    <a:masterClrMapping/>
  </p:clrMapOvr>
  <mc:AlternateContent xmlns:mc="http://schemas.openxmlformats.org/markup-compatibility/2006">
    <mc:Choice xmlns:p14="http://schemas.microsoft.com/office/powerpoint/2010/main" Requires="p14">
      <p:transition spd="slow" p14:dur="2000" advTm="39144"/>
    </mc:Choice>
    <mc:Fallback>
      <p:transition spd="slow" advTm="3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9C25-7BE8-56EA-351F-6B046A3749C6}"/>
              </a:ext>
            </a:extLst>
          </p:cNvPr>
          <p:cNvSpPr>
            <a:spLocks noGrp="1"/>
          </p:cNvSpPr>
          <p:nvPr>
            <p:ph type="title"/>
          </p:nvPr>
        </p:nvSpPr>
        <p:spPr/>
        <p:txBody>
          <a:bodyPr/>
          <a:lstStyle/>
          <a:p>
            <a:r>
              <a:rPr lang="en-US" dirty="0"/>
              <a:t>Menstrual health (new)</a:t>
            </a:r>
          </a:p>
        </p:txBody>
      </p:sp>
      <p:pic>
        <p:nvPicPr>
          <p:cNvPr id="5" name="Picture 4">
            <a:extLst>
              <a:ext uri="{FF2B5EF4-FFF2-40B4-BE49-F238E27FC236}">
                <a16:creationId xmlns:a16="http://schemas.microsoft.com/office/drawing/2014/main" id="{3EF0FF2C-15D1-DBED-3027-0F5D46EBE037}"/>
              </a:ext>
            </a:extLst>
          </p:cNvPr>
          <p:cNvPicPr>
            <a:picLocks noChangeAspect="1"/>
          </p:cNvPicPr>
          <p:nvPr/>
        </p:nvPicPr>
        <p:blipFill>
          <a:blip r:embed="rId5"/>
          <a:stretch>
            <a:fillRect/>
          </a:stretch>
        </p:blipFill>
        <p:spPr>
          <a:xfrm>
            <a:off x="0" y="1417638"/>
            <a:ext cx="5920124" cy="4831926"/>
          </a:xfrm>
          <a:prstGeom prst="rect">
            <a:avLst/>
          </a:prstGeom>
        </p:spPr>
      </p:pic>
      <p:grpSp>
        <p:nvGrpSpPr>
          <p:cNvPr id="13" name="Group 12">
            <a:extLst>
              <a:ext uri="{FF2B5EF4-FFF2-40B4-BE49-F238E27FC236}">
                <a16:creationId xmlns:a16="http://schemas.microsoft.com/office/drawing/2014/main" id="{F09EBC96-56E8-46DB-F745-DBC601CF4CAC}"/>
              </a:ext>
            </a:extLst>
          </p:cNvPr>
          <p:cNvGrpSpPr/>
          <p:nvPr/>
        </p:nvGrpSpPr>
        <p:grpSpPr>
          <a:xfrm>
            <a:off x="6096000" y="1417638"/>
            <a:ext cx="5577808" cy="5357735"/>
            <a:chOff x="6096000" y="1417638"/>
            <a:chExt cx="5577808" cy="5357735"/>
          </a:xfrm>
        </p:grpSpPr>
        <p:pic>
          <p:nvPicPr>
            <p:cNvPr id="8" name="Picture 7">
              <a:extLst>
                <a:ext uri="{FF2B5EF4-FFF2-40B4-BE49-F238E27FC236}">
                  <a16:creationId xmlns:a16="http://schemas.microsoft.com/office/drawing/2014/main" id="{BE83DADF-71E8-D585-0FCF-8FD7D826C778}"/>
                </a:ext>
              </a:extLst>
            </p:cNvPr>
            <p:cNvPicPr>
              <a:picLocks noChangeAspect="1"/>
            </p:cNvPicPr>
            <p:nvPr/>
          </p:nvPicPr>
          <p:blipFill>
            <a:blip r:embed="rId6"/>
            <a:stretch>
              <a:fillRect/>
            </a:stretch>
          </p:blipFill>
          <p:spPr>
            <a:xfrm>
              <a:off x="6096000" y="1417638"/>
              <a:ext cx="5571452" cy="3135844"/>
            </a:xfrm>
            <a:prstGeom prst="rect">
              <a:avLst/>
            </a:prstGeom>
          </p:spPr>
        </p:pic>
        <p:pic>
          <p:nvPicPr>
            <p:cNvPr id="10" name="Picture 9">
              <a:extLst>
                <a:ext uri="{FF2B5EF4-FFF2-40B4-BE49-F238E27FC236}">
                  <a16:creationId xmlns:a16="http://schemas.microsoft.com/office/drawing/2014/main" id="{D2C51072-807A-44F7-6AC3-BB476EF478F7}"/>
                </a:ext>
              </a:extLst>
            </p:cNvPr>
            <p:cNvPicPr>
              <a:picLocks noChangeAspect="1"/>
            </p:cNvPicPr>
            <p:nvPr/>
          </p:nvPicPr>
          <p:blipFill>
            <a:blip r:embed="rId7"/>
            <a:stretch>
              <a:fillRect/>
            </a:stretch>
          </p:blipFill>
          <p:spPr>
            <a:xfrm>
              <a:off x="6096000" y="4546384"/>
              <a:ext cx="5571452" cy="1060868"/>
            </a:xfrm>
            <a:prstGeom prst="rect">
              <a:avLst/>
            </a:prstGeom>
          </p:spPr>
        </p:pic>
        <p:pic>
          <p:nvPicPr>
            <p:cNvPr id="12" name="Picture 11">
              <a:extLst>
                <a:ext uri="{FF2B5EF4-FFF2-40B4-BE49-F238E27FC236}">
                  <a16:creationId xmlns:a16="http://schemas.microsoft.com/office/drawing/2014/main" id="{7D21D5A7-0642-0B18-2D75-23F7FA152018}"/>
                </a:ext>
              </a:extLst>
            </p:cNvPr>
            <p:cNvPicPr>
              <a:picLocks noChangeAspect="1"/>
            </p:cNvPicPr>
            <p:nvPr/>
          </p:nvPicPr>
          <p:blipFill>
            <a:blip r:embed="rId8"/>
            <a:stretch>
              <a:fillRect/>
            </a:stretch>
          </p:blipFill>
          <p:spPr>
            <a:xfrm>
              <a:off x="6102356" y="5604463"/>
              <a:ext cx="5571452" cy="1170910"/>
            </a:xfrm>
            <a:prstGeom prst="rect">
              <a:avLst/>
            </a:prstGeom>
          </p:spPr>
        </p:pic>
      </p:grpSp>
      <p:pic>
        <p:nvPicPr>
          <p:cNvPr id="16" name="Audio 15">
            <a:hlinkClick r:id="" action="ppaction://media"/>
            <a:extLst>
              <a:ext uri="{FF2B5EF4-FFF2-40B4-BE49-F238E27FC236}">
                <a16:creationId xmlns:a16="http://schemas.microsoft.com/office/drawing/2014/main" id="{69650665-403D-29C9-A782-D708E894BD9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1616239"/>
      </p:ext>
    </p:extLst>
  </p:cSld>
  <p:clrMapOvr>
    <a:masterClrMapping/>
  </p:clrMapOvr>
  <mc:AlternateContent xmlns:mc="http://schemas.openxmlformats.org/markup-compatibility/2006">
    <mc:Choice xmlns:p14="http://schemas.microsoft.com/office/powerpoint/2010/main" Requires="p14">
      <p:transition spd="slow" p14:dur="2000" advTm="33278"/>
    </mc:Choice>
    <mc:Fallback>
      <p:transition spd="slow" advTm="3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F0D6B1-BD09-C24C-BBD4-8669E5DB5B8E}"/>
              </a:ext>
            </a:extLst>
          </p:cNvPr>
          <p:cNvSpPr>
            <a:spLocks noGrp="1"/>
          </p:cNvSpPr>
          <p:nvPr>
            <p:ph type="title"/>
          </p:nvPr>
        </p:nvSpPr>
        <p:spPr/>
        <p:txBody>
          <a:bodyPr/>
          <a:lstStyle/>
          <a:p>
            <a:r>
              <a:rPr lang="en-US" dirty="0"/>
              <a:t>Menstrual health estimates</a:t>
            </a:r>
          </a:p>
        </p:txBody>
      </p:sp>
      <p:pic>
        <p:nvPicPr>
          <p:cNvPr id="6" name="Picture 5">
            <a:extLst>
              <a:ext uri="{FF2B5EF4-FFF2-40B4-BE49-F238E27FC236}">
                <a16:creationId xmlns:a16="http://schemas.microsoft.com/office/drawing/2014/main" id="{7DE1C22E-5C22-6CE0-ECC3-B315618C2E01}"/>
              </a:ext>
            </a:extLst>
          </p:cNvPr>
          <p:cNvPicPr>
            <a:picLocks noChangeAspect="1"/>
          </p:cNvPicPr>
          <p:nvPr/>
        </p:nvPicPr>
        <p:blipFill>
          <a:blip r:embed="rId5"/>
          <a:stretch>
            <a:fillRect/>
          </a:stretch>
        </p:blipFill>
        <p:spPr>
          <a:xfrm>
            <a:off x="242102" y="1417638"/>
            <a:ext cx="5853898" cy="4705348"/>
          </a:xfrm>
          <a:prstGeom prst="rect">
            <a:avLst/>
          </a:prstGeom>
        </p:spPr>
      </p:pic>
      <p:pic>
        <p:nvPicPr>
          <p:cNvPr id="8" name="Picture 7">
            <a:extLst>
              <a:ext uri="{FF2B5EF4-FFF2-40B4-BE49-F238E27FC236}">
                <a16:creationId xmlns:a16="http://schemas.microsoft.com/office/drawing/2014/main" id="{C91AEA40-922C-4B1C-1C8B-C0439FA7F45C}"/>
              </a:ext>
            </a:extLst>
          </p:cNvPr>
          <p:cNvPicPr>
            <a:picLocks noChangeAspect="1"/>
          </p:cNvPicPr>
          <p:nvPr/>
        </p:nvPicPr>
        <p:blipFill>
          <a:blip r:embed="rId6"/>
          <a:stretch>
            <a:fillRect/>
          </a:stretch>
        </p:blipFill>
        <p:spPr>
          <a:xfrm>
            <a:off x="6293399" y="1454150"/>
            <a:ext cx="5841120" cy="4705348"/>
          </a:xfrm>
          <a:prstGeom prst="rect">
            <a:avLst/>
          </a:prstGeom>
        </p:spPr>
      </p:pic>
      <p:pic>
        <p:nvPicPr>
          <p:cNvPr id="11" name="Audio 10">
            <a:hlinkClick r:id="" action="ppaction://media"/>
            <a:extLst>
              <a:ext uri="{FF2B5EF4-FFF2-40B4-BE49-F238E27FC236}">
                <a16:creationId xmlns:a16="http://schemas.microsoft.com/office/drawing/2014/main" id="{9C21D505-0615-E610-3A5E-8AF26D9D92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1926808"/>
      </p:ext>
    </p:extLst>
  </p:cSld>
  <p:clrMapOvr>
    <a:masterClrMapping/>
  </p:clrMapOvr>
  <mc:AlternateContent xmlns:mc="http://schemas.openxmlformats.org/markup-compatibility/2006">
    <mc:Choice xmlns:p14="http://schemas.microsoft.com/office/powerpoint/2010/main" Requires="p14">
      <p:transition spd="slow" p14:dur="2000" advTm="47238"/>
    </mc:Choice>
    <mc:Fallback>
      <p:transition spd="slow" advTm="4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734C-D689-9774-E481-C70061AB3418}"/>
              </a:ext>
            </a:extLst>
          </p:cNvPr>
          <p:cNvSpPr>
            <a:spLocks noGrp="1"/>
          </p:cNvSpPr>
          <p:nvPr>
            <p:ph type="title"/>
          </p:nvPr>
        </p:nvSpPr>
        <p:spPr/>
        <p:txBody>
          <a:bodyPr/>
          <a:lstStyle/>
          <a:p>
            <a:r>
              <a:rPr lang="en-US" dirty="0"/>
              <a:t>Handwashing - data gaps</a:t>
            </a:r>
          </a:p>
        </p:txBody>
      </p:sp>
      <p:pic>
        <p:nvPicPr>
          <p:cNvPr id="4" name="Picture 3">
            <a:extLst>
              <a:ext uri="{FF2B5EF4-FFF2-40B4-BE49-F238E27FC236}">
                <a16:creationId xmlns:a16="http://schemas.microsoft.com/office/drawing/2014/main" id="{E103EE47-DF3B-A010-0EBD-61FFFF13CDB0}"/>
              </a:ext>
            </a:extLst>
          </p:cNvPr>
          <p:cNvPicPr>
            <a:picLocks noChangeAspect="1"/>
          </p:cNvPicPr>
          <p:nvPr/>
        </p:nvPicPr>
        <p:blipFill>
          <a:blip r:embed="rId5"/>
          <a:stretch>
            <a:fillRect/>
          </a:stretch>
        </p:blipFill>
        <p:spPr>
          <a:xfrm>
            <a:off x="1619250" y="1271587"/>
            <a:ext cx="6743700" cy="4619625"/>
          </a:xfrm>
          <a:prstGeom prst="rect">
            <a:avLst/>
          </a:prstGeom>
        </p:spPr>
      </p:pic>
      <p:sp>
        <p:nvSpPr>
          <p:cNvPr id="5" name="TextBox 4">
            <a:extLst>
              <a:ext uri="{FF2B5EF4-FFF2-40B4-BE49-F238E27FC236}">
                <a16:creationId xmlns:a16="http://schemas.microsoft.com/office/drawing/2014/main" id="{3488E388-9741-8AF0-6A91-EEFCC1A38679}"/>
              </a:ext>
            </a:extLst>
          </p:cNvPr>
          <p:cNvSpPr txBox="1"/>
          <p:nvPr/>
        </p:nvSpPr>
        <p:spPr>
          <a:xfrm>
            <a:off x="8924925" y="2876550"/>
            <a:ext cx="1846211" cy="923330"/>
          </a:xfrm>
          <a:prstGeom prst="rect">
            <a:avLst/>
          </a:prstGeom>
          <a:noFill/>
          <a:ln>
            <a:solidFill>
              <a:srgbClr val="358A37"/>
            </a:solidFill>
          </a:ln>
        </p:spPr>
        <p:txBody>
          <a:bodyPr wrap="none" rtlCol="0">
            <a:spAutoFit/>
          </a:bodyPr>
          <a:lstStyle/>
          <a:p>
            <a:r>
              <a:rPr lang="en-US" dirty="0"/>
              <a:t>Handwashing</a:t>
            </a:r>
          </a:p>
          <a:p>
            <a:r>
              <a:rPr lang="en-US" dirty="0"/>
              <a:t>22 countries</a:t>
            </a:r>
          </a:p>
          <a:p>
            <a:r>
              <a:rPr lang="en-US" dirty="0"/>
              <a:t>16 with estimates</a:t>
            </a:r>
          </a:p>
        </p:txBody>
      </p:sp>
      <p:pic>
        <p:nvPicPr>
          <p:cNvPr id="15" name="Audio 14">
            <a:hlinkClick r:id="" action="ppaction://media"/>
            <a:extLst>
              <a:ext uri="{FF2B5EF4-FFF2-40B4-BE49-F238E27FC236}">
                <a16:creationId xmlns:a16="http://schemas.microsoft.com/office/drawing/2014/main" id="{B2561F97-84A4-C8C6-80CB-E8E3B9863C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4179855"/>
      </p:ext>
    </p:extLst>
  </p:cSld>
  <p:clrMapOvr>
    <a:masterClrMapping/>
  </p:clrMapOvr>
  <mc:AlternateContent xmlns:mc="http://schemas.openxmlformats.org/markup-compatibility/2006">
    <mc:Choice xmlns:p14="http://schemas.microsoft.com/office/powerpoint/2010/main" Requires="p14">
      <p:transition spd="slow" p14:dur="2000" advTm="42440"/>
    </mc:Choice>
    <mc:Fallback>
      <p:transition spd="slow" advTm="4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23E95E-4756-1B46-36BF-47BFDC3AD31E}"/>
              </a:ext>
            </a:extLst>
          </p:cNvPr>
          <p:cNvPicPr>
            <a:picLocks noChangeAspect="1"/>
          </p:cNvPicPr>
          <p:nvPr/>
        </p:nvPicPr>
        <p:blipFill>
          <a:blip r:embed="rId5"/>
          <a:stretch>
            <a:fillRect/>
          </a:stretch>
        </p:blipFill>
        <p:spPr>
          <a:xfrm>
            <a:off x="275764" y="733778"/>
            <a:ext cx="11916236" cy="4238978"/>
          </a:xfrm>
          <a:prstGeom prst="rect">
            <a:avLst/>
          </a:prstGeom>
        </p:spPr>
      </p:pic>
      <p:pic>
        <p:nvPicPr>
          <p:cNvPr id="19" name="Audio 18">
            <a:hlinkClick r:id="" action="ppaction://media"/>
            <a:extLst>
              <a:ext uri="{FF2B5EF4-FFF2-40B4-BE49-F238E27FC236}">
                <a16:creationId xmlns:a16="http://schemas.microsoft.com/office/drawing/2014/main" id="{A67BEC1A-4095-6B67-49F2-779FE65C4F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7118236"/>
      </p:ext>
    </p:extLst>
  </p:cSld>
  <p:clrMapOvr>
    <a:masterClrMapping/>
  </p:clrMapOvr>
  <mc:AlternateContent xmlns:mc="http://schemas.openxmlformats.org/markup-compatibility/2006">
    <mc:Choice xmlns:p14="http://schemas.microsoft.com/office/powerpoint/2010/main" Requires="p14">
      <p:transition spd="slow" p14:dur="2000" advTm="29369"/>
    </mc:Choice>
    <mc:Fallback>
      <p:transition spd="slow" advTm="2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30A8-4923-D625-5ADC-BD41C184EB79}"/>
              </a:ext>
            </a:extLst>
          </p:cNvPr>
          <p:cNvSpPr>
            <a:spLocks noGrp="1"/>
          </p:cNvSpPr>
          <p:nvPr>
            <p:ph type="title"/>
          </p:nvPr>
        </p:nvSpPr>
        <p:spPr/>
        <p:txBody>
          <a:bodyPr/>
          <a:lstStyle/>
          <a:p>
            <a:r>
              <a:rPr lang="en-US" dirty="0"/>
              <a:t>Handwashing facility with soap and water</a:t>
            </a:r>
          </a:p>
        </p:txBody>
      </p:sp>
      <p:sp>
        <p:nvSpPr>
          <p:cNvPr id="3" name="Content Placeholder 2">
            <a:extLst>
              <a:ext uri="{FF2B5EF4-FFF2-40B4-BE49-F238E27FC236}">
                <a16:creationId xmlns:a16="http://schemas.microsoft.com/office/drawing/2014/main" id="{DA9CD475-0165-9797-2D7B-08A86DE77E4D}"/>
              </a:ext>
            </a:extLst>
          </p:cNvPr>
          <p:cNvSpPr>
            <a:spLocks noGrp="1"/>
          </p:cNvSpPr>
          <p:nvPr>
            <p:ph idx="1"/>
          </p:nvPr>
        </p:nvSpPr>
        <p:spPr>
          <a:xfrm>
            <a:off x="609600" y="1417638"/>
            <a:ext cx="10972800" cy="4525963"/>
          </a:xfrm>
        </p:spPr>
        <p:txBody>
          <a:bodyPr/>
          <a:lstStyle/>
          <a:p>
            <a:pPr marL="0" indent="0">
              <a:buNone/>
            </a:pPr>
            <a:r>
              <a:rPr lang="en-US" sz="2800" dirty="0"/>
              <a:t>Handwashing facility observed in dwelling, yard or plot</a:t>
            </a:r>
          </a:p>
          <a:p>
            <a:r>
              <a:rPr lang="en-US" sz="2800" dirty="0"/>
              <a:t>MICS 2011, 2023; MSNA 2021, 2022; DHS 2015</a:t>
            </a:r>
          </a:p>
          <a:p>
            <a:pPr marL="0" indent="0">
              <a:buNone/>
            </a:pPr>
            <a:r>
              <a:rPr lang="en-US" sz="2800" dirty="0"/>
              <a:t>Proportion of facilities which are</a:t>
            </a:r>
          </a:p>
          <a:p>
            <a:r>
              <a:rPr lang="en-US" sz="2800" dirty="0"/>
              <a:t>Fixed</a:t>
            </a:r>
          </a:p>
          <a:p>
            <a:r>
              <a:rPr lang="en-US" sz="2800" dirty="0"/>
              <a:t>Mobile</a:t>
            </a:r>
          </a:p>
          <a:p>
            <a:pPr marL="0" indent="0">
              <a:buNone/>
            </a:pPr>
            <a:r>
              <a:rPr lang="en-US" sz="2800" dirty="0"/>
              <a:t>Proportion of facilities with</a:t>
            </a:r>
          </a:p>
          <a:p>
            <a:r>
              <a:rPr lang="en-US" sz="2800" dirty="0"/>
              <a:t>Water and soap/detergent available</a:t>
            </a:r>
          </a:p>
          <a:p>
            <a:r>
              <a:rPr lang="en-US" sz="2800" dirty="0"/>
              <a:t>Water only</a:t>
            </a:r>
          </a:p>
          <a:p>
            <a:r>
              <a:rPr lang="en-US" sz="2800" dirty="0"/>
              <a:t>Soap only</a:t>
            </a:r>
          </a:p>
        </p:txBody>
      </p:sp>
      <p:pic>
        <p:nvPicPr>
          <p:cNvPr id="12" name="Audio 11">
            <a:hlinkClick r:id="" action="ppaction://media"/>
            <a:extLst>
              <a:ext uri="{FF2B5EF4-FFF2-40B4-BE49-F238E27FC236}">
                <a16:creationId xmlns:a16="http://schemas.microsoft.com/office/drawing/2014/main" id="{86E22D31-E907-2D15-5245-68F1AF4C90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0586932"/>
      </p:ext>
    </p:extLst>
  </p:cSld>
  <p:clrMapOvr>
    <a:masterClrMapping/>
  </p:clrMapOvr>
  <mc:AlternateContent xmlns:mc="http://schemas.openxmlformats.org/markup-compatibility/2006">
    <mc:Choice xmlns:p14="http://schemas.microsoft.com/office/powerpoint/2010/main" Requires="p14">
      <p:transition spd="slow" p14:dur="2000" advTm="34690"/>
    </mc:Choice>
    <mc:Fallback>
      <p:transition spd="slow" advTm="3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33D2-9C43-06BC-BA9C-3E2CC243FC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1BBBA9-59D8-7C9F-DBC7-C6C49FCE8EA1}"/>
              </a:ext>
            </a:extLst>
          </p:cNvPr>
          <p:cNvSpPr>
            <a:spLocks noGrp="1"/>
          </p:cNvSpPr>
          <p:nvPr>
            <p:ph idx="1"/>
          </p:nvPr>
        </p:nvSpPr>
        <p:spPr/>
        <p:txBody>
          <a:bodyPr/>
          <a:lstStyle/>
          <a:p>
            <a:endParaRPr lang="en-US" dirty="0"/>
          </a:p>
        </p:txBody>
      </p:sp>
      <p:pic>
        <p:nvPicPr>
          <p:cNvPr id="15" name="Audio 14">
            <a:hlinkClick r:id="" action="ppaction://media"/>
            <a:extLst>
              <a:ext uri="{FF2B5EF4-FFF2-40B4-BE49-F238E27FC236}">
                <a16:creationId xmlns:a16="http://schemas.microsoft.com/office/drawing/2014/main" id="{07236332-9D2F-64B0-5A49-5CBF3ECC86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19" name="Picture 18">
            <a:extLst>
              <a:ext uri="{FF2B5EF4-FFF2-40B4-BE49-F238E27FC236}">
                <a16:creationId xmlns:a16="http://schemas.microsoft.com/office/drawing/2014/main" id="{7172D6FD-A373-79C4-52B3-3A16DA901D3E}"/>
              </a:ext>
            </a:extLst>
          </p:cNvPr>
          <p:cNvPicPr>
            <a:picLocks noChangeAspect="1"/>
          </p:cNvPicPr>
          <p:nvPr/>
        </p:nvPicPr>
        <p:blipFill>
          <a:blip r:embed="rId6"/>
          <a:stretch>
            <a:fillRect/>
          </a:stretch>
        </p:blipFill>
        <p:spPr>
          <a:xfrm>
            <a:off x="562738" y="0"/>
            <a:ext cx="11066523" cy="6858000"/>
          </a:xfrm>
          <a:prstGeom prst="rect">
            <a:avLst/>
          </a:prstGeom>
        </p:spPr>
      </p:pic>
    </p:spTree>
    <p:extLst>
      <p:ext uri="{BB962C8B-B14F-4D97-AF65-F5344CB8AC3E}">
        <p14:creationId xmlns:p14="http://schemas.microsoft.com/office/powerpoint/2010/main" val="663886983"/>
      </p:ext>
    </p:extLst>
  </p:cSld>
  <p:clrMapOvr>
    <a:masterClrMapping/>
  </p:clrMapOvr>
  <mc:AlternateContent xmlns:mc="http://schemas.openxmlformats.org/markup-compatibility/2006">
    <mc:Choice xmlns:p14="http://schemas.microsoft.com/office/powerpoint/2010/main" Requires="p14">
      <p:transition spd="slow" p14:dur="2000" advTm="28797"/>
    </mc:Choice>
    <mc:Fallback>
      <p:transition spd="slow" advTm="2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9924-0065-4AD9-CF64-4E6D1FC705CD}"/>
              </a:ext>
            </a:extLst>
          </p:cNvPr>
          <p:cNvSpPr>
            <a:spLocks noGrp="1"/>
          </p:cNvSpPr>
          <p:nvPr>
            <p:ph type="title"/>
          </p:nvPr>
        </p:nvSpPr>
        <p:spPr/>
        <p:txBody>
          <a:bodyPr/>
          <a:lstStyle/>
          <a:p>
            <a:r>
              <a:rPr lang="en-US" dirty="0"/>
              <a:t>Basic hygiene</a:t>
            </a:r>
          </a:p>
        </p:txBody>
      </p:sp>
      <p:pic>
        <p:nvPicPr>
          <p:cNvPr id="6" name="Picture 5">
            <a:extLst>
              <a:ext uri="{FF2B5EF4-FFF2-40B4-BE49-F238E27FC236}">
                <a16:creationId xmlns:a16="http://schemas.microsoft.com/office/drawing/2014/main" id="{62BE54A6-3D79-A5C1-E1A4-51FC9B07C31B}"/>
              </a:ext>
            </a:extLst>
          </p:cNvPr>
          <p:cNvPicPr>
            <a:picLocks noChangeAspect="1"/>
          </p:cNvPicPr>
          <p:nvPr/>
        </p:nvPicPr>
        <p:blipFill>
          <a:blip r:embed="rId5"/>
          <a:stretch>
            <a:fillRect/>
          </a:stretch>
        </p:blipFill>
        <p:spPr>
          <a:xfrm>
            <a:off x="-63489" y="1670756"/>
            <a:ext cx="12318978" cy="3516488"/>
          </a:xfrm>
          <a:prstGeom prst="rect">
            <a:avLst/>
          </a:prstGeom>
        </p:spPr>
      </p:pic>
      <p:pic>
        <p:nvPicPr>
          <p:cNvPr id="10" name="Audio 9">
            <a:hlinkClick r:id="" action="ppaction://media"/>
            <a:extLst>
              <a:ext uri="{FF2B5EF4-FFF2-40B4-BE49-F238E27FC236}">
                <a16:creationId xmlns:a16="http://schemas.microsoft.com/office/drawing/2014/main" id="{9CD5819E-0CEA-1A7D-E2D8-1294E67B5A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9172659"/>
      </p:ext>
    </p:extLst>
  </p:cSld>
  <p:clrMapOvr>
    <a:masterClrMapping/>
  </p:clrMapOvr>
  <mc:AlternateContent xmlns:mc="http://schemas.openxmlformats.org/markup-compatibility/2006">
    <mc:Choice xmlns:p14="http://schemas.microsoft.com/office/powerpoint/2010/main" Requires="p14">
      <p:transition spd="slow" p14:dur="2000" advTm="48678"/>
    </mc:Choice>
    <mc:Fallback>
      <p:transition spd="slow" advTm="4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507B-7F75-1CA3-758A-9B8F273B019A}"/>
              </a:ext>
            </a:extLst>
          </p:cNvPr>
          <p:cNvSpPr>
            <a:spLocks noGrp="1"/>
          </p:cNvSpPr>
          <p:nvPr>
            <p:ph type="title"/>
          </p:nvPr>
        </p:nvSpPr>
        <p:spPr/>
        <p:txBody>
          <a:bodyPr/>
          <a:lstStyle/>
          <a:p>
            <a:r>
              <a:rPr lang="en-US" dirty="0"/>
              <a:t>Data gaps &amp; high income countries</a:t>
            </a:r>
          </a:p>
        </p:txBody>
      </p:sp>
      <p:sp>
        <p:nvSpPr>
          <p:cNvPr id="3" name="Content Placeholder 2">
            <a:extLst>
              <a:ext uri="{FF2B5EF4-FFF2-40B4-BE49-F238E27FC236}">
                <a16:creationId xmlns:a16="http://schemas.microsoft.com/office/drawing/2014/main" id="{8C6EAF94-614E-611D-5173-55D71D9EFBBC}"/>
              </a:ext>
            </a:extLst>
          </p:cNvPr>
          <p:cNvSpPr>
            <a:spLocks noGrp="1"/>
          </p:cNvSpPr>
          <p:nvPr>
            <p:ph idx="1"/>
          </p:nvPr>
        </p:nvSpPr>
        <p:spPr/>
        <p:txBody>
          <a:bodyPr/>
          <a:lstStyle/>
          <a:p>
            <a:r>
              <a:rPr lang="en-US" sz="2800" dirty="0"/>
              <a:t>Usually hygiene data are collected only in low and middle income countries through household surveys</a:t>
            </a:r>
          </a:p>
          <a:p>
            <a:r>
              <a:rPr lang="en-US" sz="2800" dirty="0"/>
              <a:t>However, we have some notable exceptions, coming from this region</a:t>
            </a:r>
          </a:p>
          <a:p>
            <a:pPr lvl="1"/>
            <a:r>
              <a:rPr lang="en-US" sz="2400" dirty="0"/>
              <a:t>Bahrain (admin data from 2010 to 2020 only at national level)</a:t>
            </a:r>
          </a:p>
          <a:p>
            <a:pPr lvl="1"/>
            <a:r>
              <a:rPr lang="en-US" sz="2400" dirty="0"/>
              <a:t>Saudi Arabia (data from the household environment survey 2022, only national level)</a:t>
            </a:r>
          </a:p>
          <a:p>
            <a:pPr lvl="1"/>
            <a:r>
              <a:rPr lang="en-US" sz="2400" dirty="0"/>
              <a:t>Qatar (admin data from 2014 to 2022, only national level)</a:t>
            </a:r>
          </a:p>
          <a:p>
            <a:pPr lvl="1"/>
            <a:r>
              <a:rPr lang="en-US" sz="2400" dirty="0"/>
              <a:t>Oman (household survey, in 2017, only at national level – estimate lost)</a:t>
            </a:r>
          </a:p>
          <a:p>
            <a:pPr lvl="1"/>
            <a:endParaRPr lang="en-US" sz="2400" dirty="0"/>
          </a:p>
        </p:txBody>
      </p:sp>
      <p:pic>
        <p:nvPicPr>
          <p:cNvPr id="10" name="Audio 9">
            <a:hlinkClick r:id="" action="ppaction://media"/>
            <a:extLst>
              <a:ext uri="{FF2B5EF4-FFF2-40B4-BE49-F238E27FC236}">
                <a16:creationId xmlns:a16="http://schemas.microsoft.com/office/drawing/2014/main" id="{A2D146BD-62A8-40EC-11C0-3A22F67233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6591056"/>
      </p:ext>
    </p:extLst>
  </p:cSld>
  <p:clrMapOvr>
    <a:masterClrMapping/>
  </p:clrMapOvr>
  <mc:AlternateContent xmlns:mc="http://schemas.openxmlformats.org/markup-compatibility/2006">
    <mc:Choice xmlns:p14="http://schemas.microsoft.com/office/powerpoint/2010/main" Requires="p14">
      <p:transition spd="slow" p14:dur="2000" advTm="63158"/>
    </mc:Choice>
    <mc:Fallback>
      <p:transition spd="slow" advTm="6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16C2-D26A-CCA7-0B8F-F40A7A962178}"/>
              </a:ext>
            </a:extLst>
          </p:cNvPr>
          <p:cNvSpPr>
            <a:spLocks noGrp="1"/>
          </p:cNvSpPr>
          <p:nvPr>
            <p:ph type="title"/>
          </p:nvPr>
        </p:nvSpPr>
        <p:spPr>
          <a:xfrm>
            <a:off x="609600" y="-95017"/>
            <a:ext cx="10972800" cy="1143000"/>
          </a:xfrm>
        </p:spPr>
        <p:txBody>
          <a:bodyPr/>
          <a:lstStyle/>
          <a:p>
            <a:r>
              <a:rPr lang="en-US" dirty="0"/>
              <a:t>Bathing facilities (new)</a:t>
            </a:r>
          </a:p>
        </p:txBody>
      </p:sp>
      <p:pic>
        <p:nvPicPr>
          <p:cNvPr id="4" name="Picture 3">
            <a:extLst>
              <a:ext uri="{FF2B5EF4-FFF2-40B4-BE49-F238E27FC236}">
                <a16:creationId xmlns:a16="http://schemas.microsoft.com/office/drawing/2014/main" id="{47C3C637-EE11-199A-F0B3-04D048B1458C}"/>
              </a:ext>
            </a:extLst>
          </p:cNvPr>
          <p:cNvPicPr>
            <a:picLocks noChangeAspect="1"/>
          </p:cNvPicPr>
          <p:nvPr/>
        </p:nvPicPr>
        <p:blipFill>
          <a:blip r:embed="rId5"/>
          <a:stretch>
            <a:fillRect/>
          </a:stretch>
        </p:blipFill>
        <p:spPr>
          <a:xfrm>
            <a:off x="0" y="924124"/>
            <a:ext cx="4991752" cy="3433868"/>
          </a:xfrm>
          <a:prstGeom prst="rect">
            <a:avLst/>
          </a:prstGeom>
        </p:spPr>
      </p:pic>
      <p:pic>
        <p:nvPicPr>
          <p:cNvPr id="6" name="Picture 5">
            <a:extLst>
              <a:ext uri="{FF2B5EF4-FFF2-40B4-BE49-F238E27FC236}">
                <a16:creationId xmlns:a16="http://schemas.microsoft.com/office/drawing/2014/main" id="{0A844C6B-4269-87C0-D1E5-54A43209B44F}"/>
              </a:ext>
            </a:extLst>
          </p:cNvPr>
          <p:cNvPicPr>
            <a:picLocks noChangeAspect="1"/>
          </p:cNvPicPr>
          <p:nvPr/>
        </p:nvPicPr>
        <p:blipFill>
          <a:blip r:embed="rId6"/>
          <a:stretch>
            <a:fillRect/>
          </a:stretch>
        </p:blipFill>
        <p:spPr>
          <a:xfrm>
            <a:off x="7286017" y="800842"/>
            <a:ext cx="4905983" cy="2843852"/>
          </a:xfrm>
          <a:prstGeom prst="rect">
            <a:avLst/>
          </a:prstGeom>
        </p:spPr>
      </p:pic>
      <p:pic>
        <p:nvPicPr>
          <p:cNvPr id="9" name="Picture 8">
            <a:extLst>
              <a:ext uri="{FF2B5EF4-FFF2-40B4-BE49-F238E27FC236}">
                <a16:creationId xmlns:a16="http://schemas.microsoft.com/office/drawing/2014/main" id="{F0C50610-F0E6-909F-007B-3EB299E6B45C}"/>
              </a:ext>
            </a:extLst>
          </p:cNvPr>
          <p:cNvPicPr>
            <a:picLocks noChangeAspect="1"/>
          </p:cNvPicPr>
          <p:nvPr/>
        </p:nvPicPr>
        <p:blipFill>
          <a:blip r:embed="rId7"/>
          <a:stretch>
            <a:fillRect/>
          </a:stretch>
        </p:blipFill>
        <p:spPr>
          <a:xfrm>
            <a:off x="4550127" y="2969024"/>
            <a:ext cx="4414708" cy="3888976"/>
          </a:xfrm>
          <a:prstGeom prst="rect">
            <a:avLst/>
          </a:prstGeom>
        </p:spPr>
      </p:pic>
      <p:pic>
        <p:nvPicPr>
          <p:cNvPr id="12" name="Audio 11">
            <a:hlinkClick r:id="" action="ppaction://media"/>
            <a:extLst>
              <a:ext uri="{FF2B5EF4-FFF2-40B4-BE49-F238E27FC236}">
                <a16:creationId xmlns:a16="http://schemas.microsoft.com/office/drawing/2014/main" id="{1F82E523-B065-339F-83C3-6B9AA53F99D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7042404"/>
      </p:ext>
    </p:extLst>
  </p:cSld>
  <p:clrMapOvr>
    <a:masterClrMapping/>
  </p:clrMapOvr>
  <mc:AlternateContent xmlns:mc="http://schemas.openxmlformats.org/markup-compatibility/2006">
    <mc:Choice xmlns:p14="http://schemas.microsoft.com/office/powerpoint/2010/main" Requires="p14">
      <p:transition spd="slow" p14:dur="2000" advTm="53390"/>
    </mc:Choice>
    <mc:Fallback>
      <p:transition spd="slow" advTm="5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8843-D021-E10A-8EF3-59041754B5B0}"/>
              </a:ext>
            </a:extLst>
          </p:cNvPr>
          <p:cNvSpPr>
            <a:spLocks noGrp="1"/>
          </p:cNvSpPr>
          <p:nvPr>
            <p:ph type="title"/>
          </p:nvPr>
        </p:nvSpPr>
        <p:spPr/>
        <p:txBody>
          <a:bodyPr/>
          <a:lstStyle/>
          <a:p>
            <a:r>
              <a:rPr lang="en-US" dirty="0"/>
              <a:t>Bathing - estimates</a:t>
            </a:r>
          </a:p>
        </p:txBody>
      </p:sp>
      <p:pic>
        <p:nvPicPr>
          <p:cNvPr id="4" name="Picture 3">
            <a:extLst>
              <a:ext uri="{FF2B5EF4-FFF2-40B4-BE49-F238E27FC236}">
                <a16:creationId xmlns:a16="http://schemas.microsoft.com/office/drawing/2014/main" id="{D1E6FC8D-4E9B-FC83-3EF6-8EF5B7049CDC}"/>
              </a:ext>
            </a:extLst>
          </p:cNvPr>
          <p:cNvPicPr>
            <a:picLocks noChangeAspect="1"/>
          </p:cNvPicPr>
          <p:nvPr/>
        </p:nvPicPr>
        <p:blipFill>
          <a:blip r:embed="rId5"/>
          <a:stretch>
            <a:fillRect/>
          </a:stretch>
        </p:blipFill>
        <p:spPr>
          <a:xfrm>
            <a:off x="1371600" y="1204913"/>
            <a:ext cx="4438650" cy="5363368"/>
          </a:xfrm>
          <a:prstGeom prst="rect">
            <a:avLst/>
          </a:prstGeom>
        </p:spPr>
      </p:pic>
      <p:pic>
        <p:nvPicPr>
          <p:cNvPr id="6" name="Picture 5">
            <a:extLst>
              <a:ext uri="{FF2B5EF4-FFF2-40B4-BE49-F238E27FC236}">
                <a16:creationId xmlns:a16="http://schemas.microsoft.com/office/drawing/2014/main" id="{E0B0BCCB-BEFD-40AC-5A74-8AD75226198F}"/>
              </a:ext>
            </a:extLst>
          </p:cNvPr>
          <p:cNvPicPr>
            <a:picLocks noChangeAspect="1"/>
          </p:cNvPicPr>
          <p:nvPr/>
        </p:nvPicPr>
        <p:blipFill>
          <a:blip r:embed="rId6"/>
          <a:stretch>
            <a:fillRect/>
          </a:stretch>
        </p:blipFill>
        <p:spPr>
          <a:xfrm>
            <a:off x="5981700" y="1196975"/>
            <a:ext cx="4476750" cy="5409406"/>
          </a:xfrm>
          <a:prstGeom prst="rect">
            <a:avLst/>
          </a:prstGeom>
        </p:spPr>
      </p:pic>
      <p:pic>
        <p:nvPicPr>
          <p:cNvPr id="9" name="Audio 8">
            <a:hlinkClick r:id="" action="ppaction://media"/>
            <a:extLst>
              <a:ext uri="{FF2B5EF4-FFF2-40B4-BE49-F238E27FC236}">
                <a16:creationId xmlns:a16="http://schemas.microsoft.com/office/drawing/2014/main" id="{8F45DB64-00C5-8767-B24E-96FF67B290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4362061"/>
      </p:ext>
    </p:extLst>
  </p:cSld>
  <p:clrMapOvr>
    <a:masterClrMapping/>
  </p:clrMapOvr>
  <mc:AlternateContent xmlns:mc="http://schemas.openxmlformats.org/markup-compatibility/2006">
    <mc:Choice xmlns:p14="http://schemas.microsoft.com/office/powerpoint/2010/main" Requires="p14">
      <p:transition spd="slow" p14:dur="2000" advTm="57773"/>
    </mc:Choice>
    <mc:Fallback>
      <p:transition spd="slow" advTm="5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8570</TotalTime>
  <Words>1453</Words>
  <Application>Microsoft Office PowerPoint</Application>
  <PresentationFormat>Widescreen</PresentationFormat>
  <Paragraphs>76</Paragraphs>
  <Slides>12</Slides>
  <Notes>12</Notes>
  <HiddenSlides>0</HiddenSlides>
  <MMClips>12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ＭＳ Ｐゴシック</vt:lpstr>
      <vt:lpstr>Arial</vt:lpstr>
      <vt:lpstr>Arial Narrow</vt:lpstr>
      <vt:lpstr>Calibri</vt:lpstr>
      <vt:lpstr>HelveticaNeueLT Pro 55 Roman</vt:lpstr>
      <vt:lpstr>Impact</vt:lpstr>
      <vt:lpstr>Lucida Grande</vt:lpstr>
      <vt:lpstr>2_Office Theme</vt:lpstr>
      <vt:lpstr>3_Office Theme</vt:lpstr>
      <vt:lpstr>4_Office Theme</vt:lpstr>
      <vt:lpstr>6.2.1b Hygiene</vt:lpstr>
      <vt:lpstr>Handwashing - data gaps</vt:lpstr>
      <vt:lpstr>PowerPoint Presentation</vt:lpstr>
      <vt:lpstr>Handwashing facility with soap and water</vt:lpstr>
      <vt:lpstr>PowerPoint Presentation</vt:lpstr>
      <vt:lpstr>Basic hygiene</vt:lpstr>
      <vt:lpstr>Data gaps &amp; high income countries</vt:lpstr>
      <vt:lpstr>Bathing facilities (new)</vt:lpstr>
      <vt:lpstr>Bathing - estimates</vt:lpstr>
      <vt:lpstr>Bathing and menstrual health- data gaps</vt:lpstr>
      <vt:lpstr>Menstrual health (new)</vt:lpstr>
      <vt:lpstr>Menstrual health estimates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Slaymaker</dc:creator>
  <cp:lastModifiedBy>MITIS, Francesco</cp:lastModifiedBy>
  <cp:revision>101</cp:revision>
  <dcterms:created xsi:type="dcterms:W3CDTF">2022-10-20T19:55:15Z</dcterms:created>
  <dcterms:modified xsi:type="dcterms:W3CDTF">2025-01-15T15:57:11Z</dcterms:modified>
</cp:coreProperties>
</file>