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684" r:id="rId4"/>
  </p:sldMasterIdLst>
  <p:notesMasterIdLst>
    <p:notesMasterId r:id="rId28"/>
  </p:notesMasterIdLst>
  <p:sldIdLst>
    <p:sldId id="480" r:id="rId5"/>
    <p:sldId id="2400" r:id="rId6"/>
    <p:sldId id="2359" r:id="rId7"/>
    <p:sldId id="2367" r:id="rId8"/>
    <p:sldId id="2370" r:id="rId9"/>
    <p:sldId id="340" r:id="rId10"/>
    <p:sldId id="272" r:id="rId11"/>
    <p:sldId id="2287" r:id="rId12"/>
    <p:sldId id="395" r:id="rId13"/>
    <p:sldId id="2398" r:id="rId14"/>
    <p:sldId id="2332" r:id="rId15"/>
    <p:sldId id="2399" r:id="rId16"/>
    <p:sldId id="2331" r:id="rId17"/>
    <p:sldId id="2333" r:id="rId18"/>
    <p:sldId id="2374" r:id="rId19"/>
    <p:sldId id="2375" r:id="rId20"/>
    <p:sldId id="2376" r:id="rId21"/>
    <p:sldId id="2360" r:id="rId22"/>
    <p:sldId id="2402" r:id="rId23"/>
    <p:sldId id="2299" r:id="rId24"/>
    <p:sldId id="2302" r:id="rId25"/>
    <p:sldId id="1964" r:id="rId26"/>
    <p:sldId id="23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8CC"/>
    <a:srgbClr val="6DC4EF"/>
    <a:srgbClr val="358A37"/>
    <a:srgbClr val="8BC378"/>
    <a:srgbClr val="40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74441" autoAdjust="0"/>
  </p:normalViewPr>
  <p:slideViewPr>
    <p:cSldViewPr snapToGrid="0">
      <p:cViewPr varScale="1">
        <p:scale>
          <a:sx n="81" d="100"/>
          <a:sy n="81" d="100"/>
        </p:scale>
        <p:origin x="16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39EE8-C90F-48FE-9E5C-72B4EFDFF480}"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41FB0-6A6E-4318-B743-764D8E1A3D9A}" type="slidenum">
              <a:rPr lang="en-US" smtClean="0"/>
              <a:t>‹#›</a:t>
            </a:fld>
            <a:endParaRPr lang="en-US"/>
          </a:p>
        </p:txBody>
      </p:sp>
    </p:spTree>
    <p:extLst>
      <p:ext uri="{BB962C8B-B14F-4D97-AF65-F5344CB8AC3E}">
        <p14:creationId xmlns:p14="http://schemas.microsoft.com/office/powerpoint/2010/main" val="39492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t>Hello and welcome to an orientation on global monitoring of drinking water, sanitation, and hygiene, to inform the 2025 country consultation process. </a:t>
            </a:r>
          </a:p>
          <a:p>
            <a:pPr marL="171450" indent="-171450">
              <a:buFont typeface="Arial" panose="020B0604020202020204" pitchFamily="34" charset="0"/>
              <a:buChar char="•"/>
            </a:pPr>
            <a:r>
              <a:rPr lang="en-US" dirty="0"/>
              <a:t>The WHO/UNICEF joint </a:t>
            </a:r>
            <a:r>
              <a:rPr lang="en-US" dirty="0" err="1"/>
              <a:t>programme</a:t>
            </a:r>
            <a:r>
              <a:rPr lang="en-US" dirty="0"/>
              <a:t> has been monitoring WASH since 1990</a:t>
            </a:r>
          </a:p>
          <a:p>
            <a:pPr marL="171450" indent="-171450">
              <a:buFont typeface="Arial" panose="020B0604020202020204" pitchFamily="34" charset="0"/>
              <a:buChar char="•"/>
            </a:pPr>
            <a:r>
              <a:rPr lang="en-US" dirty="0"/>
              <a:t>We previously reported on MDGs and now responsible for global monitoring of SDG targets related to WASH</a:t>
            </a:r>
          </a:p>
          <a:p>
            <a:pPr marL="171450" indent="-171450">
              <a:buFont typeface="Arial" panose="020B0604020202020204" pitchFamily="34" charset="0"/>
              <a:buChar char="•"/>
            </a:pPr>
            <a:r>
              <a:rPr lang="en-US" dirty="0"/>
              <a:t>JMP reporting previously focused on households and has now been expanded to cover schools and health care facilities</a:t>
            </a:r>
          </a:p>
          <a:p>
            <a:pPr marL="171450" indent="-171450">
              <a:buFont typeface="Arial" panose="020B0604020202020204" pitchFamily="34" charset="0"/>
              <a:buChar char="•"/>
            </a:pPr>
            <a:r>
              <a:rPr lang="en-US" dirty="0"/>
              <a:t>We now produce updates for each setting every 2 years. Households in odd years. Schools and Health Care Facilities in even years.</a:t>
            </a:r>
          </a:p>
          <a:p>
            <a:pPr marL="171450" indent="-171450">
              <a:buFont typeface="Arial" panose="020B0604020202020204" pitchFamily="34" charset="0"/>
              <a:buChar char="•"/>
            </a:pPr>
            <a:r>
              <a:rPr lang="en-US" dirty="0"/>
              <a:t>We published updates for schools and health care facilities in 2024 and will be launching a 2025 household update in 2025 </a:t>
            </a:r>
          </a:p>
          <a:p>
            <a:pPr marL="171450" indent="-171450">
              <a:buFont typeface="Arial" panose="020B0604020202020204" pitchFamily="34" charset="0"/>
              <a:buChar char="•"/>
            </a:pPr>
            <a:r>
              <a:rPr lang="en-US" dirty="0"/>
              <a:t>At the end of each year we circulate draft estimates to country offices for a 2 month period of country consultation with national authorities</a:t>
            </a:r>
          </a:p>
          <a:p>
            <a:pPr marL="171450" indent="-171450">
              <a:buFont typeface="Arial" panose="020B0604020202020204" pitchFamily="34" charset="0"/>
              <a:buChar char="•"/>
            </a:pPr>
            <a:r>
              <a:rPr lang="en-US" dirty="0"/>
              <a:t>WHO and UNICEF regional and country offices play a critical role in making sure that the latest available national data are included in JMP estimates</a:t>
            </a:r>
          </a:p>
          <a:p>
            <a:pPr marL="171450" indent="-171450">
              <a:buFont typeface="Arial" panose="020B0604020202020204" pitchFamily="34" charset="0"/>
              <a:buChar char="•"/>
            </a:pPr>
            <a:r>
              <a:rPr lang="en-US" dirty="0"/>
              <a:t>The JMP team also works closely with regional and country offices to help governments address data gaps and strengthen national systems for monitoring SDG WASH targets (key part of our mandate)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67C9A-1597-43EA-B33D-17813EAD734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5199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useful tab is the “Ladders” tab, which shows for total, urban and rural populations, what estimates are available for the water, sanitation and hygiene service ladders.</a:t>
            </a:r>
          </a:p>
          <a:p>
            <a:endParaRPr lang="en-US" dirty="0"/>
          </a:p>
          <a:p>
            <a:r>
              <a:rPr lang="en-US" dirty="0"/>
              <a:t>You can see here that for Iraq, we have estimates for 2024 for all three ladders, and for all of the service levels. Some countries don’t have sufficient data to calculate all of the service levels, so for instance you might not see the dark blue bars for SMDW, or the dark green for SMS.</a:t>
            </a:r>
          </a:p>
        </p:txBody>
      </p:sp>
      <p:sp>
        <p:nvSpPr>
          <p:cNvPr id="4" name="Slide Number Placeholder 3"/>
          <p:cNvSpPr>
            <a:spLocks noGrp="1"/>
          </p:cNvSpPr>
          <p:nvPr>
            <p:ph type="sldNum" sz="quarter" idx="5"/>
          </p:nvPr>
        </p:nvSpPr>
        <p:spPr/>
        <p:txBody>
          <a:bodyPr/>
          <a:lstStyle/>
          <a:p>
            <a:fld id="{F6341FB0-6A6E-4318-B743-764D8E1A3D9A}" type="slidenum">
              <a:rPr lang="en-US" smtClean="0"/>
              <a:t>11</a:t>
            </a:fld>
            <a:endParaRPr lang="en-US"/>
          </a:p>
        </p:txBody>
      </p:sp>
    </p:spTree>
    <p:extLst>
      <p:ext uri="{BB962C8B-B14F-4D97-AF65-F5344CB8AC3E}">
        <p14:creationId xmlns:p14="http://schemas.microsoft.com/office/powerpoint/2010/main" val="188780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switch back to English so I can read the slides as well.</a:t>
            </a:r>
          </a:p>
        </p:txBody>
      </p:sp>
      <p:sp>
        <p:nvSpPr>
          <p:cNvPr id="4" name="Slide Number Placeholder 3"/>
          <p:cNvSpPr>
            <a:spLocks noGrp="1"/>
          </p:cNvSpPr>
          <p:nvPr>
            <p:ph type="sldNum" sz="quarter" idx="5"/>
          </p:nvPr>
        </p:nvSpPr>
        <p:spPr/>
        <p:txBody>
          <a:bodyPr/>
          <a:lstStyle/>
          <a:p>
            <a:fld id="{F6341FB0-6A6E-4318-B743-764D8E1A3D9A}" type="slidenum">
              <a:rPr lang="en-US" smtClean="0"/>
              <a:t>12</a:t>
            </a:fld>
            <a:endParaRPr lang="en-US"/>
          </a:p>
        </p:txBody>
      </p:sp>
    </p:spTree>
    <p:extLst>
      <p:ext uri="{BB962C8B-B14F-4D97-AF65-F5344CB8AC3E}">
        <p14:creationId xmlns:p14="http://schemas.microsoft.com/office/powerpoint/2010/main" val="321416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tab is the Data Summary tab, this lists all of the national data sources that the JMP has found and extracted data from. We have 34 national data sources, going back to the 1996 MICS survey. Some of these are household surveys, but there is also one census, and a good number of administrative or sectoral data sources. This is probably the first tab to start with during the consultation, to confirm that we have all of the most recent and correct national data sources. </a:t>
            </a:r>
          </a:p>
          <a:p>
            <a:endParaRPr lang="en-US" dirty="0"/>
          </a:p>
          <a:p>
            <a:r>
              <a:rPr lang="en-US" dirty="0"/>
              <a:t>In some cases we extract data but can’t use these to produce estimates; in that case the data are shown on this tab in square brackets. Sometimes we can’t use data because they are incomplete, or not representative, or don’t match the global indicators. For example, we have data on drinking water quality from a number of administrative reports called “Environmental Statistics of Iraq”, we abbreviate those with _ES. These provide data on bacteriological compliance, but only of water in public distribution networks. And since a significant part of the population uses other drinking water sources, including bottled water, we don’t use these Environmental Statistics data. We do have comprehensive data on water quality from a household survey that measured E. coli from all household drinking water sources, the 2018 MICS. </a:t>
            </a:r>
          </a:p>
        </p:txBody>
      </p:sp>
      <p:sp>
        <p:nvSpPr>
          <p:cNvPr id="4" name="Slide Number Placeholder 3"/>
          <p:cNvSpPr>
            <a:spLocks noGrp="1"/>
          </p:cNvSpPr>
          <p:nvPr>
            <p:ph type="sldNum" sz="quarter" idx="5"/>
          </p:nvPr>
        </p:nvSpPr>
        <p:spPr/>
        <p:txBody>
          <a:bodyPr/>
          <a:lstStyle/>
          <a:p>
            <a:fld id="{F6341FB0-6A6E-4318-B743-764D8E1A3D9A}" type="slidenum">
              <a:rPr lang="en-US" smtClean="0"/>
              <a:t>13</a:t>
            </a:fld>
            <a:endParaRPr lang="en-US"/>
          </a:p>
        </p:txBody>
      </p:sp>
    </p:spTree>
    <p:extLst>
      <p:ext uri="{BB962C8B-B14F-4D97-AF65-F5344CB8AC3E}">
        <p14:creationId xmlns:p14="http://schemas.microsoft.com/office/powerpoint/2010/main" val="2110503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Charts B tab shows how we use these data sources for the basic services indicators. Here you see the data points on improved water and sanitation, and also on basic hygiene, which is just the availability of water and soap in the home for handwashing. We take those individual data points, and make a simple linear regression on them. We do this separately for urban and rural areas, and then combine them to produce national or total estimates. </a:t>
            </a:r>
          </a:p>
          <a:p>
            <a:endParaRPr lang="en-US" dirty="0"/>
          </a:p>
          <a:p>
            <a:r>
              <a:rPr lang="en-US" dirty="0"/>
              <a:t>You can see we have a lot of data points for improved water and sanitation, but only two for basic hygiene. Still, that’s enough information to show a clear positive trend for all these indicators. </a:t>
            </a:r>
          </a:p>
          <a:p>
            <a:endParaRPr lang="en-US" dirty="0"/>
          </a:p>
          <a:p>
            <a:r>
              <a:rPr lang="en-US" dirty="0"/>
              <a:t>You can also see that sometimes individual data points can be different from each other – look for instance at the rural sanitation points. Here it seems that the MICS usually – but not always - finds higher coverage than the IHSES survey. And that’s why we use linear regression instead of just relying on the most recent data point. </a:t>
            </a:r>
          </a:p>
        </p:txBody>
      </p:sp>
      <p:sp>
        <p:nvSpPr>
          <p:cNvPr id="4" name="Slide Number Placeholder 3"/>
          <p:cNvSpPr>
            <a:spLocks noGrp="1"/>
          </p:cNvSpPr>
          <p:nvPr>
            <p:ph type="sldNum" sz="quarter" idx="5"/>
          </p:nvPr>
        </p:nvSpPr>
        <p:spPr/>
        <p:txBody>
          <a:bodyPr/>
          <a:lstStyle/>
          <a:p>
            <a:fld id="{F6341FB0-6A6E-4318-B743-764D8E1A3D9A}" type="slidenum">
              <a:rPr lang="en-US" smtClean="0"/>
              <a:t>14</a:t>
            </a:fld>
            <a:endParaRPr lang="en-US"/>
          </a:p>
        </p:txBody>
      </p:sp>
    </p:spTree>
    <p:extLst>
      <p:ext uri="{BB962C8B-B14F-4D97-AF65-F5344CB8AC3E}">
        <p14:creationId xmlns:p14="http://schemas.microsoft.com/office/powerpoint/2010/main" val="214436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useful tab is the Charts SM tab, which shows some of the variables more related to Safely Managed services, including a summary of the calculations for safely managed drinking water and sanitation. </a:t>
            </a:r>
          </a:p>
        </p:txBody>
      </p:sp>
      <p:sp>
        <p:nvSpPr>
          <p:cNvPr id="4" name="Slide Number Placeholder 3"/>
          <p:cNvSpPr>
            <a:spLocks noGrp="1"/>
          </p:cNvSpPr>
          <p:nvPr>
            <p:ph type="sldNum" sz="quarter" idx="5"/>
          </p:nvPr>
        </p:nvSpPr>
        <p:spPr/>
        <p:txBody>
          <a:bodyPr/>
          <a:lstStyle/>
          <a:p>
            <a:fld id="{F6341FB0-6A6E-4318-B743-764D8E1A3D9A}" type="slidenum">
              <a:rPr lang="en-US" smtClean="0"/>
              <a:t>15</a:t>
            </a:fld>
            <a:endParaRPr lang="en-US"/>
          </a:p>
        </p:txBody>
      </p:sp>
    </p:spTree>
    <p:extLst>
      <p:ext uri="{BB962C8B-B14F-4D97-AF65-F5344CB8AC3E}">
        <p14:creationId xmlns:p14="http://schemas.microsoft.com/office/powerpoint/2010/main" val="764506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for each data source, there are tabs that show in detail what information we have extracted, regarding water, sanitation, wastewater, hygiene, and menstrual health. </a:t>
            </a:r>
          </a:p>
          <a:p>
            <a:endParaRPr lang="en-US" dirty="0"/>
          </a:p>
          <a:p>
            <a:r>
              <a:rPr lang="en-US" dirty="0"/>
              <a:t>Here for example two household surveys, from 2017 and 2018, as well as the 2018 Environmental Statistics report. This is a good place to check to see that we have correctly extracted all of the relevant information from individual data </a:t>
            </a:r>
            <a:r>
              <a:rPr lang="en-US" dirty="0" err="1"/>
              <a:t>sourecs</a:t>
            </a:r>
            <a:r>
              <a:rPr lang="en-US" dirty="0"/>
              <a:t>. </a:t>
            </a:r>
          </a:p>
        </p:txBody>
      </p:sp>
      <p:sp>
        <p:nvSpPr>
          <p:cNvPr id="4" name="Slide Number Placeholder 3"/>
          <p:cNvSpPr>
            <a:spLocks noGrp="1"/>
          </p:cNvSpPr>
          <p:nvPr>
            <p:ph type="sldNum" sz="quarter" idx="5"/>
          </p:nvPr>
        </p:nvSpPr>
        <p:spPr/>
        <p:txBody>
          <a:bodyPr/>
          <a:lstStyle/>
          <a:p>
            <a:fld id="{F6341FB0-6A6E-4318-B743-764D8E1A3D9A}" type="slidenum">
              <a:rPr lang="en-US" smtClean="0"/>
              <a:t>16</a:t>
            </a:fld>
            <a:endParaRPr lang="en-US"/>
          </a:p>
        </p:txBody>
      </p:sp>
    </p:spTree>
    <p:extLst>
      <p:ext uri="{BB962C8B-B14F-4D97-AF65-F5344CB8AC3E}">
        <p14:creationId xmlns:p14="http://schemas.microsoft.com/office/powerpoint/2010/main" val="122543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the basis of the linear regressions, we produce estimates for all years, and show them on the Estimates tab. Note that since these are coming from linear regressions, they won’t be identical to any single data point, but they do show the trends over time. The tab shows data for total populations for the years 2000-2024, and lower down you can find the rural and urban estimates. </a:t>
            </a:r>
          </a:p>
          <a:p>
            <a:endParaRPr lang="en-US" dirty="0"/>
          </a:p>
          <a:p>
            <a:r>
              <a:rPr lang="en-US" dirty="0"/>
              <a:t>You can see that in Iraq there has been strong progress on safely managed sanitation, rising from 26.9% in 2000 to 50.9% in 2024, so nearly doubling.</a:t>
            </a:r>
          </a:p>
        </p:txBody>
      </p:sp>
      <p:sp>
        <p:nvSpPr>
          <p:cNvPr id="4" name="Slide Number Placeholder 3"/>
          <p:cNvSpPr>
            <a:spLocks noGrp="1"/>
          </p:cNvSpPr>
          <p:nvPr>
            <p:ph type="sldNum" sz="quarter" idx="5"/>
          </p:nvPr>
        </p:nvSpPr>
        <p:spPr/>
        <p:txBody>
          <a:bodyPr/>
          <a:lstStyle/>
          <a:p>
            <a:fld id="{F6341FB0-6A6E-4318-B743-764D8E1A3D9A}" type="slidenum">
              <a:rPr lang="en-US" smtClean="0"/>
              <a:t>17</a:t>
            </a:fld>
            <a:endParaRPr lang="en-US"/>
          </a:p>
        </p:txBody>
      </p:sp>
    </p:spTree>
    <p:extLst>
      <p:ext uri="{BB962C8B-B14F-4D97-AF65-F5344CB8AC3E}">
        <p14:creationId xmlns:p14="http://schemas.microsoft.com/office/powerpoint/2010/main" val="1307170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more detail about the JMP methodology, we have a report that provides a detailed description of the different steps in the JMP methodology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refinements to JMP methods are recorded in Methods Annex of each JMP report </a:t>
            </a:r>
          </a:p>
          <a:p>
            <a:r>
              <a:rPr lang="en-US" dirty="0"/>
              <a:t>JMP estimates for WASH in households are based on 9 primary indicators which come directly from data inputs and ten ratios which are then combined with primary indicators to produce secondary indicators</a:t>
            </a:r>
          </a:p>
          <a:p>
            <a:r>
              <a:rPr lang="en-US" dirty="0"/>
              <a:t>JMP uses a linear regression of all available data inputs and has established a set of rules for interpolation, extrapolation, and extension of estimates </a:t>
            </a:r>
          </a:p>
          <a:p>
            <a:r>
              <a:rPr lang="en-US" dirty="0"/>
              <a:t>We also have rules about how fare we can extrapolate those regressions, because if a country doesn’t have recent data sources, we may not be able to produce estimates. </a:t>
            </a:r>
          </a:p>
          <a:p>
            <a:r>
              <a:rPr lang="en-US" dirty="0"/>
              <a:t>Clearly, if the only data available are from, say, 2012, it doesn’t make sense to say that that reflects the situation in 2024. </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18</a:t>
            </a:fld>
            <a:endParaRPr lang="en-US"/>
          </a:p>
        </p:txBody>
      </p:sp>
    </p:spTree>
    <p:extLst>
      <p:ext uri="{BB962C8B-B14F-4D97-AF65-F5344CB8AC3E}">
        <p14:creationId xmlns:p14="http://schemas.microsoft.com/office/powerpoint/2010/main" val="2365593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come to the country consultation, the task at hand.</a:t>
            </a:r>
          </a:p>
          <a:p>
            <a:endParaRPr lang="en-US" dirty="0"/>
          </a:p>
          <a:p>
            <a:r>
              <a:rPr lang="en-US" dirty="0"/>
              <a:t>The JMP produces updates every two years for the databases on households, and also for the databases on schools and health care facilities. We usually publish these around May or June, and then start to work compiling new data sources for the next report. In 2024 we published updates on schools and HCF, and then compiled new data on households (also WHO compiled new data on wastewater for 6.3.1). These were then shared with WHO and UNICEF regional and country offices in December, to engage with countries and share feedback by the end of January 2025. And that will give us a few months to write the reports, and make sure that the latest data go into the global SDG report which comes out each year.</a:t>
            </a:r>
          </a:p>
          <a:p>
            <a:endParaRPr lang="en-US" dirty="0"/>
          </a:p>
          <a:p>
            <a:r>
              <a:rPr lang="en-US" dirty="0"/>
              <a:t>During the consultation, we have three key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9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do have guidance notes to facilitate the country consultation, they are available in multiple languages</a:t>
            </a:r>
          </a:p>
          <a:p>
            <a:pPr marL="171450" indent="-171450">
              <a:buFont typeface="Arial" panose="020B0604020202020204" pitchFamily="34" charset="0"/>
              <a:buChar char="•"/>
            </a:pPr>
            <a:r>
              <a:rPr lang="en-US" dirty="0"/>
              <a:t>We rely on the WHO and UNICEF regional and country offices to contact the relevant national authorities. </a:t>
            </a:r>
          </a:p>
          <a:p>
            <a:pPr marL="171450" indent="-171450">
              <a:buFont typeface="Arial" panose="020B0604020202020204" pitchFamily="34" charset="0"/>
              <a:buChar char="•"/>
            </a:pPr>
            <a:r>
              <a:rPr lang="en-US" dirty="0"/>
              <a:t>The JMP team also works closely with regional and country offices to help governments address data gaps and strengthen national systems for monitoring SDG WASH targets (key part of our mandate)</a:t>
            </a:r>
          </a:p>
          <a:p>
            <a:pPr marL="171450" indent="-171450">
              <a:buFont typeface="Arial" panose="020B0604020202020204" pitchFamily="34" charset="0"/>
              <a:buChar char="•"/>
            </a:pPr>
            <a:r>
              <a:rPr lang="en-US" dirty="0"/>
              <a:t>The current consultation for WASH in households was launched on 2</a:t>
            </a:r>
            <a:r>
              <a:rPr lang="en-US" baseline="30000" dirty="0"/>
              <a:t>nd</a:t>
            </a:r>
            <a:r>
              <a:rPr lang="en-US" dirty="0"/>
              <a:t> December 2024 and ends on 31 January 2025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82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the first in a set of presentations designed to support the country consultations in the WHO Eastern Mediterranean region as well as the UNICEF Middle East and Northern Africa region. </a:t>
            </a:r>
          </a:p>
          <a:p>
            <a:endParaRPr lang="en-US" dirty="0"/>
          </a:p>
          <a:p>
            <a:r>
              <a:rPr lang="en-US" dirty="0"/>
              <a:t>I’m Rick Johnston I lead the WHO side of the WHO/UNICEF Joint Monitoring Programme, and I’m going to start with an overview of global monitoring of water, sanitation, hygiene and wastewater, and how the country consultation fits into this. </a:t>
            </a:r>
          </a:p>
          <a:p>
            <a:endParaRPr lang="en-US" dirty="0"/>
          </a:p>
          <a:p>
            <a:r>
              <a:rPr lang="en-US" dirty="0"/>
              <a:t>After this presentation, we have a set of four presentations that go into detail about specific indicators that are under consultation.</a:t>
            </a:r>
          </a:p>
          <a:p>
            <a:endParaRPr lang="en-US" dirty="0"/>
          </a:p>
          <a:p>
            <a:r>
              <a:rPr lang="en-US" dirty="0"/>
              <a:t>Tom Slaymaker, the UNICEF lead for the JMP, will review estimates of drinking water, under SDG indicator 6.1.1. Then I’ll come back to talk about sanitation, including SDG indicator 6.2.1a, before passing on to my colleague Francesco Mitis to discuss hygiene and SDG indicator 6.2.1b. Finally, Andrew Shantz from WHO will present the estimates for SDG indicator 6.3.1 on domestic wastewater, which is closely aligned with the sanitation indicator 6.2.1a, but does have some key differences.</a:t>
            </a:r>
          </a:p>
          <a:p>
            <a:endParaRPr lang="en-US" dirty="0"/>
          </a:p>
          <a:p>
            <a:r>
              <a:rPr lang="en-US" dirty="0"/>
              <a:t>In all cases, draft estimates have been shared with countries at the beginning of December last year, and feedback is welcome before the deadline of 31 January.</a:t>
            </a:r>
          </a:p>
        </p:txBody>
      </p:sp>
      <p:sp>
        <p:nvSpPr>
          <p:cNvPr id="4" name="Slide Number Placeholder 3"/>
          <p:cNvSpPr>
            <a:spLocks noGrp="1"/>
          </p:cNvSpPr>
          <p:nvPr>
            <p:ph type="sldNum" sz="quarter" idx="5"/>
          </p:nvPr>
        </p:nvSpPr>
        <p:spPr/>
        <p:txBody>
          <a:bodyPr/>
          <a:lstStyle/>
          <a:p>
            <a:fld id="{F6341FB0-6A6E-4318-B743-764D8E1A3D9A}" type="slidenum">
              <a:rPr lang="en-US" smtClean="0"/>
              <a:t>2</a:t>
            </a:fld>
            <a:endParaRPr lang="en-US"/>
          </a:p>
        </p:txBody>
      </p:sp>
    </p:spTree>
    <p:extLst>
      <p:ext uri="{BB962C8B-B14F-4D97-AF65-F5344CB8AC3E}">
        <p14:creationId xmlns:p14="http://schemas.microsoft.com/office/powerpoint/2010/main" val="1996352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5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IAEG-SDG developed the current list of SDG global indicators (231 unique indicators)</a:t>
            </a:r>
          </a:p>
          <a:p>
            <a:r>
              <a:rPr lang="en-US" dirty="0"/>
              <a:t>IAEG members drawn from national statistical offices (NSOs)</a:t>
            </a:r>
          </a:p>
          <a:p>
            <a:r>
              <a:rPr lang="en-US" dirty="0"/>
              <a:t>Rotating list of 27 member states representing each SDG region, you can see that currently we have Egypt, Tunisia, and Jordan from the EMR/MENA region as members.</a:t>
            </a:r>
          </a:p>
          <a:p>
            <a:r>
              <a:rPr lang="en-US" dirty="0"/>
              <a:t>IAEG nominated custodian agencies for each SDG global indicator</a:t>
            </a:r>
          </a:p>
        </p:txBody>
      </p:sp>
      <p:sp>
        <p:nvSpPr>
          <p:cNvPr id="4" name="Slide Number Placeholder 3"/>
          <p:cNvSpPr>
            <a:spLocks noGrp="1"/>
          </p:cNvSpPr>
          <p:nvPr>
            <p:ph type="sldNum" sz="quarter" idx="5"/>
          </p:nvPr>
        </p:nvSpPr>
        <p:spPr/>
        <p:txBody>
          <a:bodyPr/>
          <a:lstStyle/>
          <a:p>
            <a:fld id="{F6341FB0-6A6E-4318-B743-764D8E1A3D9A}" type="slidenum">
              <a:rPr lang="en-US" smtClean="0"/>
              <a:t>4</a:t>
            </a:fld>
            <a:endParaRPr lang="en-US"/>
          </a:p>
        </p:txBody>
      </p:sp>
    </p:spTree>
    <p:extLst>
      <p:ext uri="{BB962C8B-B14F-4D97-AF65-F5344CB8AC3E}">
        <p14:creationId xmlns:p14="http://schemas.microsoft.com/office/powerpoint/2010/main" val="243148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28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SDG 6 includes 8 targets and 12 global indicators</a:t>
            </a:r>
          </a:p>
          <a:p>
            <a:pPr marL="171450" indent="-171450">
              <a:buFont typeface="Arial" panose="020B0604020202020204" pitchFamily="34" charset="0"/>
              <a:buChar char="•"/>
            </a:pPr>
            <a:r>
              <a:rPr lang="en-US" dirty="0"/>
              <a:t>WHO/UNICEF JMP serves as custodian of global data for targets 6.1 and 6.2</a:t>
            </a:r>
          </a:p>
          <a:p>
            <a:pPr marL="171450" indent="-171450">
              <a:buFont typeface="Arial" panose="020B0604020202020204" pitchFamily="34" charset="0"/>
              <a:buChar char="•"/>
            </a:pPr>
            <a:r>
              <a:rPr lang="en-US" dirty="0"/>
              <a:t>WHO and UN-Habitat are the custodians for the wastewater target under 6.3, in collaboration with the UN Statistics Division. </a:t>
            </a:r>
          </a:p>
          <a:p>
            <a:pPr marL="171450" indent="-171450">
              <a:buFont typeface="Arial" panose="020B0604020202020204" pitchFamily="34" charset="0"/>
              <a:buChar char="•"/>
            </a:pPr>
            <a:r>
              <a:rPr lang="en-US" dirty="0"/>
              <a:t>And we work with the other agencies responsible for global monitoring of other targets under the UN Water IMI-SDG6</a:t>
            </a:r>
          </a:p>
          <a:p>
            <a:pPr marL="171450" indent="-171450">
              <a:buFont typeface="Arial" panose="020B0604020202020204" pitchFamily="34" charset="0"/>
              <a:buChar char="•"/>
            </a:pPr>
            <a:r>
              <a:rPr lang="en-US" dirty="0"/>
              <a:t>We also try to coordinate support for SDG 6 monitoring at regional and country level</a:t>
            </a:r>
          </a:p>
          <a:p>
            <a:pPr marL="171450" indent="-171450">
              <a:buFont typeface="Arial" panose="020B0604020202020204" pitchFamily="34" charset="0"/>
              <a:buChar char="•"/>
            </a:pPr>
            <a:r>
              <a:rPr lang="en-US" dirty="0"/>
              <a:t>We also collaborate with agencies responsible for reporting on other SDG goals for Poverty, Education, Health, Gender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5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WHO and UN-Habitat released the third global report on wastewater treatment, following reports in 2018 and 2021. These reports are on a three-year cycle, so the next narrative report will come in 2027.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ED2D8-98CC-6842-8B20-C66B3134DB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379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contrast, the JMP reports are on a two-year cycle, and our last report came out in 2023. It had a special focus on gender.</a:t>
            </a:r>
          </a:p>
          <a:p>
            <a:pPr marL="171450" indent="-171450">
              <a:buFont typeface="Arial" panose="020B0604020202020204" pitchFamily="34" charset="0"/>
              <a:buChar char="•"/>
            </a:pPr>
            <a:r>
              <a:rPr lang="en-US" dirty="0"/>
              <a:t>All of our reports aim to produce internationally comparable estimates based on national data sources</a:t>
            </a:r>
          </a:p>
          <a:p>
            <a:pPr marL="171450" indent="-171450">
              <a:buFont typeface="Arial" panose="020B0604020202020204" pitchFamily="34" charset="0"/>
              <a:buChar char="•"/>
            </a:pPr>
            <a:r>
              <a:rPr lang="en-US" dirty="0"/>
              <a:t>The household database now contains nearly 8000 national datasets of which 5340 were used for the 2023 report. </a:t>
            </a:r>
          </a:p>
          <a:p>
            <a:pPr marL="171450" indent="-171450">
              <a:buFont typeface="Arial" panose="020B0604020202020204" pitchFamily="34" charset="0"/>
              <a:buChar char="•"/>
            </a:pPr>
            <a:r>
              <a:rPr lang="en-US" dirty="0"/>
              <a:t>About half from censuses and </a:t>
            </a:r>
            <a:r>
              <a:rPr lang="en-US" dirty="0" err="1"/>
              <a:t>hh</a:t>
            </a:r>
            <a:r>
              <a:rPr lang="en-US" dirty="0"/>
              <a:t> surveys and half from administrative data including regulators.</a:t>
            </a:r>
          </a:p>
          <a:p>
            <a:pPr marL="171450" indent="-171450">
              <a:buFont typeface="Arial" panose="020B0604020202020204" pitchFamily="34" charset="0"/>
              <a:buChar char="•"/>
            </a:pPr>
            <a:r>
              <a:rPr lang="en-US" dirty="0"/>
              <a:t>This chart shows how the database has grown with each JMP update</a:t>
            </a:r>
          </a:p>
          <a:p>
            <a:pPr marL="171450" indent="-171450">
              <a:buFont typeface="Arial" panose="020B0604020202020204" pitchFamily="34" charset="0"/>
              <a:buChar char="•"/>
            </a:pPr>
            <a:r>
              <a:rPr lang="en-US" dirty="0"/>
              <a:t>Nearly 4000 datasets on drinking water (3894) and sanitation (3831) but only 269 on hygiene (almost all </a:t>
            </a:r>
            <a:r>
              <a:rPr lang="en-US" dirty="0" err="1"/>
              <a:t>hh</a:t>
            </a:r>
            <a:r>
              <a:rPr lang="en-US" dirty="0"/>
              <a:t> surveys)</a:t>
            </a:r>
          </a:p>
          <a:p>
            <a:pPr marL="171450" indent="-171450">
              <a:buFont typeface="Arial" panose="020B0604020202020204" pitchFamily="34" charset="0"/>
              <a:buChar char="•"/>
            </a:pPr>
            <a:r>
              <a:rPr lang="en-US" dirty="0"/>
              <a:t>In 2021 the JMP established a new database on menstrual health which now includes 61 datasets (all </a:t>
            </a:r>
            <a:r>
              <a:rPr lang="en-US" dirty="0" err="1"/>
              <a:t>hh</a:t>
            </a:r>
            <a:r>
              <a:rPr lang="en-US" dirty="0"/>
              <a:t> surveys)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51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those national datasets are recorded in what we call Country Files. </a:t>
            </a:r>
          </a:p>
          <a:p>
            <a:pPr marL="171450" indent="-171450">
              <a:buFont typeface="Arial" panose="020B0604020202020204" pitchFamily="34" charset="0"/>
              <a:buChar char="•"/>
            </a:pPr>
            <a:r>
              <a:rPr lang="en-US" dirty="0"/>
              <a:t>These are Excel spreadsheets which contain a complete list of available national data sources and they show how these data sources have used by JMP to produce internationally comparable estimates</a:t>
            </a:r>
          </a:p>
          <a:p>
            <a:pPr marL="171450" indent="-171450">
              <a:buFont typeface="Arial" panose="020B0604020202020204" pitchFamily="34" charset="0"/>
              <a:buChar char="•"/>
            </a:pPr>
            <a:r>
              <a:rPr lang="en-US" dirty="0"/>
              <a:t>Finalized country files for households, schools and health care facilities can be downloaded from the JMP website, you see the link on the right. </a:t>
            </a:r>
          </a:p>
          <a:p>
            <a:pPr marL="171450" indent="-171450">
              <a:buFont typeface="Arial" panose="020B0604020202020204" pitchFamily="34" charset="0"/>
              <a:buChar char="•"/>
            </a:pPr>
            <a:r>
              <a:rPr lang="en-US" dirty="0"/>
              <a:t>Here is an example of the new draft country file for Iraq, which hasn’t yet been finalized, so it’s not available online. </a:t>
            </a:r>
          </a:p>
          <a:p>
            <a:pPr marL="171450" indent="-171450">
              <a:buFont typeface="Arial" panose="020B0604020202020204" pitchFamily="34" charset="0"/>
              <a:buChar char="•"/>
            </a:pPr>
            <a:r>
              <a:rPr lang="en-US" dirty="0"/>
              <a:t>The Introduction tab includes links to tabs containing the JMP estimates and data inputs used to produce them </a:t>
            </a:r>
          </a:p>
          <a:p>
            <a:pPr marL="171450" indent="-171450">
              <a:buFont typeface="Arial" panose="020B0604020202020204" pitchFamily="34" charset="0"/>
              <a:buChar char="•"/>
            </a:pPr>
            <a:r>
              <a:rPr lang="en-US" dirty="0"/>
              <a:t>It also has a language selection box, and…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9</a:t>
            </a:fld>
            <a:endParaRPr lang="en-US"/>
          </a:p>
        </p:txBody>
      </p:sp>
    </p:spTree>
    <p:extLst>
      <p:ext uri="{BB962C8B-B14F-4D97-AF65-F5344CB8AC3E}">
        <p14:creationId xmlns:p14="http://schemas.microsoft.com/office/powerpoint/2010/main" val="6914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select between English, Spanish, French, Russian, and Arabic. It’s also possible to create custom translations for other languages. So here you see what the introduction tab looks like in Arabic.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10</a:t>
            </a:fld>
            <a:endParaRPr lang="en-US"/>
          </a:p>
        </p:txBody>
      </p:sp>
    </p:spTree>
    <p:extLst>
      <p:ext uri="{BB962C8B-B14F-4D97-AF65-F5344CB8AC3E}">
        <p14:creationId xmlns:p14="http://schemas.microsoft.com/office/powerpoint/2010/main" val="136383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407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58011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18528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16.01.2025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3145222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702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8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43433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361163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34477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16.01.2025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3496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8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780392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4D63-8A86-119F-FBA5-B06A1B70B0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A475A3B-1006-0928-FAAE-52B36C8DC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1B332A-539F-C27C-C1CF-E115E8CCA02F}"/>
              </a:ext>
            </a:extLst>
          </p:cNvPr>
          <p:cNvSpPr>
            <a:spLocks noGrp="1"/>
          </p:cNvSpPr>
          <p:nvPr>
            <p:ph type="dt" sz="half" idx="10"/>
          </p:nvPr>
        </p:nvSpPr>
        <p:spPr/>
        <p:txBody>
          <a:bodyPr/>
          <a:lstStyle/>
          <a:p>
            <a:fld id="{2158D873-6733-490B-A576-C90B6E2611E4}" type="datetime1">
              <a:rPr lang="en-US" smtClean="0"/>
              <a:t>1/16/2025</a:t>
            </a:fld>
            <a:endParaRPr lang="en-US"/>
          </a:p>
        </p:txBody>
      </p:sp>
      <p:sp>
        <p:nvSpPr>
          <p:cNvPr id="5" name="Footer Placeholder 4">
            <a:extLst>
              <a:ext uri="{FF2B5EF4-FFF2-40B4-BE49-F238E27FC236}">
                <a16:creationId xmlns:a16="http://schemas.microsoft.com/office/drawing/2014/main" id="{9732D8BE-F1AD-C754-E32C-5D04EAB60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B1316-7299-92CF-F216-2FD7406115CC}"/>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161364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30E7-9B6D-7942-2070-3CF4C2810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B06CB8-9248-74EA-F548-1DCC756272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09209C-9854-E0E9-BC02-FBA1EB786CCF}"/>
              </a:ext>
            </a:extLst>
          </p:cNvPr>
          <p:cNvSpPr>
            <a:spLocks noGrp="1"/>
          </p:cNvSpPr>
          <p:nvPr>
            <p:ph type="dt" sz="half" idx="10"/>
          </p:nvPr>
        </p:nvSpPr>
        <p:spPr/>
        <p:txBody>
          <a:bodyPr/>
          <a:lstStyle/>
          <a:p>
            <a:fld id="{1353D8D2-B9B3-4215-8500-B64BCC49B625}" type="datetime1">
              <a:rPr lang="en-US" smtClean="0"/>
              <a:t>1/16/2025</a:t>
            </a:fld>
            <a:endParaRPr lang="en-US"/>
          </a:p>
        </p:txBody>
      </p:sp>
      <p:sp>
        <p:nvSpPr>
          <p:cNvPr id="5" name="Footer Placeholder 4">
            <a:extLst>
              <a:ext uri="{FF2B5EF4-FFF2-40B4-BE49-F238E27FC236}">
                <a16:creationId xmlns:a16="http://schemas.microsoft.com/office/drawing/2014/main" id="{F0F446FA-DF6E-3EA4-9D87-322A0854B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7CD0E-77ED-43DF-3223-5F448A7A624C}"/>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459407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3F97-0992-B5F0-53B0-211CC1066CC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C1D87D0-D832-C534-FA4D-EA34BDCD3E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4FA75B8-7943-381E-E706-7D096356F095}"/>
              </a:ext>
            </a:extLst>
          </p:cNvPr>
          <p:cNvSpPr>
            <a:spLocks noGrp="1"/>
          </p:cNvSpPr>
          <p:nvPr>
            <p:ph type="dt" sz="half" idx="10"/>
          </p:nvPr>
        </p:nvSpPr>
        <p:spPr/>
        <p:txBody>
          <a:bodyPr/>
          <a:lstStyle/>
          <a:p>
            <a:fld id="{BC2F5EC9-6209-4D7E-9881-2E54385FB7EB}" type="datetime1">
              <a:rPr lang="en-US" smtClean="0"/>
              <a:t>1/16/2025</a:t>
            </a:fld>
            <a:endParaRPr lang="en-US"/>
          </a:p>
        </p:txBody>
      </p:sp>
      <p:sp>
        <p:nvSpPr>
          <p:cNvPr id="5" name="Footer Placeholder 4">
            <a:extLst>
              <a:ext uri="{FF2B5EF4-FFF2-40B4-BE49-F238E27FC236}">
                <a16:creationId xmlns:a16="http://schemas.microsoft.com/office/drawing/2014/main" id="{0AB009D2-5512-A0A0-791B-BF0E73FC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B5E18-3D36-0C82-37C9-33559D561576}"/>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363259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490B-AD1D-AB2A-2987-B44937FAA2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91D71C-6C38-E194-FEE0-F731434C1D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05DFDF-5934-4BD6-EFEF-7B3F916A5D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31CAE5-64E1-F0F8-7524-71462EE36015}"/>
              </a:ext>
            </a:extLst>
          </p:cNvPr>
          <p:cNvSpPr>
            <a:spLocks noGrp="1"/>
          </p:cNvSpPr>
          <p:nvPr>
            <p:ph type="dt" sz="half" idx="10"/>
          </p:nvPr>
        </p:nvSpPr>
        <p:spPr/>
        <p:txBody>
          <a:bodyPr/>
          <a:lstStyle/>
          <a:p>
            <a:fld id="{29593B69-DB99-439B-8589-4F1AC8EFAEBD}" type="datetime1">
              <a:rPr lang="en-US" smtClean="0"/>
              <a:t>1/16/2025</a:t>
            </a:fld>
            <a:endParaRPr lang="en-US"/>
          </a:p>
        </p:txBody>
      </p:sp>
      <p:sp>
        <p:nvSpPr>
          <p:cNvPr id="6" name="Footer Placeholder 5">
            <a:extLst>
              <a:ext uri="{FF2B5EF4-FFF2-40B4-BE49-F238E27FC236}">
                <a16:creationId xmlns:a16="http://schemas.microsoft.com/office/drawing/2014/main" id="{834FE036-9EDF-CD12-363B-AF49980E2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5D2DA-9460-0ED2-E339-7E77B9CBE147}"/>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1981862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9FB5-F7D6-8F14-0BA3-6C10827A4BA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25C275-641B-1E0C-8350-DC134E140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2A6BCF-81CB-82FC-536E-C56FA97CEE8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E6B943-EA61-058F-0E84-9AF5872A2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6FC6D8-7A77-A52B-2B70-D2F23FD798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192A23D-1FD5-2331-D1AA-95A2B05037CB}"/>
              </a:ext>
            </a:extLst>
          </p:cNvPr>
          <p:cNvSpPr>
            <a:spLocks noGrp="1"/>
          </p:cNvSpPr>
          <p:nvPr>
            <p:ph type="dt" sz="half" idx="10"/>
          </p:nvPr>
        </p:nvSpPr>
        <p:spPr/>
        <p:txBody>
          <a:bodyPr/>
          <a:lstStyle/>
          <a:p>
            <a:fld id="{A3A730A0-72FA-49D1-8236-8A596A59008B}" type="datetime1">
              <a:rPr lang="en-US" smtClean="0"/>
              <a:t>1/16/2025</a:t>
            </a:fld>
            <a:endParaRPr lang="en-US"/>
          </a:p>
        </p:txBody>
      </p:sp>
      <p:sp>
        <p:nvSpPr>
          <p:cNvPr id="8" name="Footer Placeholder 7">
            <a:extLst>
              <a:ext uri="{FF2B5EF4-FFF2-40B4-BE49-F238E27FC236}">
                <a16:creationId xmlns:a16="http://schemas.microsoft.com/office/drawing/2014/main" id="{FE13DE53-DC40-16DA-61B9-25F1F891F9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98B39E-B4D4-5531-BFC4-8F15071B40EA}"/>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632747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8263-6B58-D361-3910-5B3EA493D3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88ED103-910C-5C3A-7934-D5AEF294D405}"/>
              </a:ext>
            </a:extLst>
          </p:cNvPr>
          <p:cNvSpPr>
            <a:spLocks noGrp="1"/>
          </p:cNvSpPr>
          <p:nvPr>
            <p:ph type="dt" sz="half" idx="10"/>
          </p:nvPr>
        </p:nvSpPr>
        <p:spPr/>
        <p:txBody>
          <a:bodyPr/>
          <a:lstStyle/>
          <a:p>
            <a:fld id="{A29CDF53-7D05-4350-9835-849C2EC2BFF9}" type="datetime1">
              <a:rPr lang="en-US" smtClean="0"/>
              <a:t>1/16/2025</a:t>
            </a:fld>
            <a:endParaRPr lang="en-US"/>
          </a:p>
        </p:txBody>
      </p:sp>
      <p:sp>
        <p:nvSpPr>
          <p:cNvPr id="4" name="Footer Placeholder 3">
            <a:extLst>
              <a:ext uri="{FF2B5EF4-FFF2-40B4-BE49-F238E27FC236}">
                <a16:creationId xmlns:a16="http://schemas.microsoft.com/office/drawing/2014/main" id="{9B3F4434-3434-76B4-9465-5AA3C24C68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E65AF8-C780-CB93-5F27-3FDB8A347C0E}"/>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399143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95998-FB7E-1C62-E0B2-01691D0E6BFE}"/>
              </a:ext>
            </a:extLst>
          </p:cNvPr>
          <p:cNvSpPr>
            <a:spLocks noGrp="1"/>
          </p:cNvSpPr>
          <p:nvPr>
            <p:ph type="dt" sz="half" idx="10"/>
          </p:nvPr>
        </p:nvSpPr>
        <p:spPr/>
        <p:txBody>
          <a:bodyPr/>
          <a:lstStyle/>
          <a:p>
            <a:fld id="{2A8F2029-A3F0-4306-8BB4-BFF939104F46}" type="datetime1">
              <a:rPr lang="en-US" smtClean="0"/>
              <a:t>1/16/2025</a:t>
            </a:fld>
            <a:endParaRPr lang="en-US"/>
          </a:p>
        </p:txBody>
      </p:sp>
      <p:sp>
        <p:nvSpPr>
          <p:cNvPr id="3" name="Footer Placeholder 2">
            <a:extLst>
              <a:ext uri="{FF2B5EF4-FFF2-40B4-BE49-F238E27FC236}">
                <a16:creationId xmlns:a16="http://schemas.microsoft.com/office/drawing/2014/main" id="{8FC40F80-26CD-0333-7ACF-9D559FCCB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ECE42C-4E55-B1C8-63E1-AA94AED1EB65}"/>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301419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80EB-33F7-261D-5C7A-BCAC081518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A3AE4D-E0F5-EE97-C0A2-A6BD7B3B6F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EAE3043-4B22-F7B2-321A-72FAFFD8A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E894B7-FAC9-78B1-CAD6-D60036C50C61}"/>
              </a:ext>
            </a:extLst>
          </p:cNvPr>
          <p:cNvSpPr>
            <a:spLocks noGrp="1"/>
          </p:cNvSpPr>
          <p:nvPr>
            <p:ph type="dt" sz="half" idx="10"/>
          </p:nvPr>
        </p:nvSpPr>
        <p:spPr/>
        <p:txBody>
          <a:bodyPr/>
          <a:lstStyle/>
          <a:p>
            <a:fld id="{143EA53C-6A18-4BCC-A00E-B99230C148CD}" type="datetime1">
              <a:rPr lang="en-US" smtClean="0"/>
              <a:t>1/16/2025</a:t>
            </a:fld>
            <a:endParaRPr lang="en-US"/>
          </a:p>
        </p:txBody>
      </p:sp>
      <p:sp>
        <p:nvSpPr>
          <p:cNvPr id="6" name="Footer Placeholder 5">
            <a:extLst>
              <a:ext uri="{FF2B5EF4-FFF2-40B4-BE49-F238E27FC236}">
                <a16:creationId xmlns:a16="http://schemas.microsoft.com/office/drawing/2014/main" id="{94C18FAC-E173-DD8E-F3F9-5F9E16E9B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7246C-B855-D402-B24E-DCE5857B285D}"/>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1453044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443C-3FA9-83F7-0B62-0FAD42F339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6B4C246-95A6-F4B6-6DEE-4E2759B2F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D56C47-FA4F-7FFA-CFA6-F9C36CC29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07B5BC-C82D-EC80-FDA0-93CE958D0819}"/>
              </a:ext>
            </a:extLst>
          </p:cNvPr>
          <p:cNvSpPr>
            <a:spLocks noGrp="1"/>
          </p:cNvSpPr>
          <p:nvPr>
            <p:ph type="dt" sz="half" idx="10"/>
          </p:nvPr>
        </p:nvSpPr>
        <p:spPr/>
        <p:txBody>
          <a:bodyPr/>
          <a:lstStyle/>
          <a:p>
            <a:fld id="{36FC18F0-356F-4DF0-8693-09FEF2001B9C}" type="datetime1">
              <a:rPr lang="en-US" smtClean="0"/>
              <a:t>1/16/2025</a:t>
            </a:fld>
            <a:endParaRPr lang="en-US"/>
          </a:p>
        </p:txBody>
      </p:sp>
      <p:sp>
        <p:nvSpPr>
          <p:cNvPr id="6" name="Footer Placeholder 5">
            <a:extLst>
              <a:ext uri="{FF2B5EF4-FFF2-40B4-BE49-F238E27FC236}">
                <a16:creationId xmlns:a16="http://schemas.microsoft.com/office/drawing/2014/main" id="{492388C1-9E2B-617A-897A-327F68625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04DD8-41B4-F13E-0693-7932A1A2D566}"/>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3012836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0732-9E7C-8AA7-10D3-C31A0466E65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8890CE-F35F-BFF3-68ED-7DC34DE48B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3E7BC3-01C5-2F8A-3D42-0FF96E24043D}"/>
              </a:ext>
            </a:extLst>
          </p:cNvPr>
          <p:cNvSpPr>
            <a:spLocks noGrp="1"/>
          </p:cNvSpPr>
          <p:nvPr>
            <p:ph type="dt" sz="half" idx="10"/>
          </p:nvPr>
        </p:nvSpPr>
        <p:spPr/>
        <p:txBody>
          <a:bodyPr/>
          <a:lstStyle/>
          <a:p>
            <a:fld id="{323EF754-F528-4D67-9E4F-078A8A16F051}" type="datetime1">
              <a:rPr lang="en-US" smtClean="0"/>
              <a:t>1/16/2025</a:t>
            </a:fld>
            <a:endParaRPr lang="en-US"/>
          </a:p>
        </p:txBody>
      </p:sp>
      <p:sp>
        <p:nvSpPr>
          <p:cNvPr id="5" name="Footer Placeholder 4">
            <a:extLst>
              <a:ext uri="{FF2B5EF4-FFF2-40B4-BE49-F238E27FC236}">
                <a16:creationId xmlns:a16="http://schemas.microsoft.com/office/drawing/2014/main" id="{F8D4823D-6EF6-38DE-0838-0003DCA81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E2699-20A5-6DD5-7CA1-ADAF26CCFF40}"/>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114008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446648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5EE05-6DFD-003B-7313-988DAFED0E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32C966-B236-C914-5C77-AF7156E688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BB6161-5A4B-89D3-A543-EC836C1FA97F}"/>
              </a:ext>
            </a:extLst>
          </p:cNvPr>
          <p:cNvSpPr>
            <a:spLocks noGrp="1"/>
          </p:cNvSpPr>
          <p:nvPr>
            <p:ph type="dt" sz="half" idx="10"/>
          </p:nvPr>
        </p:nvSpPr>
        <p:spPr/>
        <p:txBody>
          <a:bodyPr/>
          <a:lstStyle/>
          <a:p>
            <a:fld id="{6F477286-6358-45CD-A528-2057934F833A}" type="datetime1">
              <a:rPr lang="en-US" smtClean="0"/>
              <a:t>1/16/2025</a:t>
            </a:fld>
            <a:endParaRPr lang="en-US"/>
          </a:p>
        </p:txBody>
      </p:sp>
      <p:sp>
        <p:nvSpPr>
          <p:cNvPr id="5" name="Footer Placeholder 4">
            <a:extLst>
              <a:ext uri="{FF2B5EF4-FFF2-40B4-BE49-F238E27FC236}">
                <a16:creationId xmlns:a16="http://schemas.microsoft.com/office/drawing/2014/main" id="{F4A5A6CB-A372-B037-1425-DCC0DA0DE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89E66-15BE-B5B1-2841-8C895141BC63}"/>
              </a:ext>
            </a:extLst>
          </p:cNvPr>
          <p:cNvSpPr>
            <a:spLocks noGrp="1"/>
          </p:cNvSpPr>
          <p:nvPr>
            <p:ph type="sldNum" sz="quarter" idx="12"/>
          </p:nvPr>
        </p:nvSpPr>
        <p:spPr/>
        <p:txBody>
          <a:bodyPr/>
          <a:lstStyle/>
          <a:p>
            <a:fld id="{1C7E2F01-B23D-0647-B671-6EC8A6EA4ADC}" type="slidenum">
              <a:rPr lang="en-US" smtClean="0"/>
              <a:t>‹#›</a:t>
            </a:fld>
            <a:endParaRPr lang="en-US"/>
          </a:p>
        </p:txBody>
      </p:sp>
    </p:spTree>
    <p:extLst>
      <p:ext uri="{BB962C8B-B14F-4D97-AF65-F5344CB8AC3E}">
        <p14:creationId xmlns:p14="http://schemas.microsoft.com/office/powerpoint/2010/main" val="90285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586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47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651" y="502781"/>
            <a:ext cx="10515600" cy="908503"/>
          </a:xfrm>
        </p:spPr>
        <p:txBody>
          <a:bodyPr anchor="ctr">
            <a:noAutofit/>
          </a:bodyPr>
          <a:lstStyle>
            <a:lvl1pPr>
              <a:lnSpc>
                <a:spcPct val="120000"/>
              </a:lnSpc>
              <a:defRPr sz="3200" b="0" i="0">
                <a:solidFill>
                  <a:schemeClr val="tx2"/>
                </a:solidFill>
                <a:latin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9" name="Content Placeholder 14">
            <a:extLst>
              <a:ext uri="{FF2B5EF4-FFF2-40B4-BE49-F238E27FC236}">
                <a16:creationId xmlns:a16="http://schemas.microsoft.com/office/drawing/2014/main" id="{DD659A81-6ED0-9147-B10B-822583A9780D}"/>
              </a:ext>
            </a:extLst>
          </p:cNvPr>
          <p:cNvSpPr>
            <a:spLocks noGrp="1"/>
          </p:cNvSpPr>
          <p:nvPr>
            <p:ph sz="quarter" idx="13"/>
          </p:nvPr>
        </p:nvSpPr>
        <p:spPr>
          <a:xfrm>
            <a:off x="4496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0" name="Content Placeholder 14">
            <a:extLst>
              <a:ext uri="{FF2B5EF4-FFF2-40B4-BE49-F238E27FC236}">
                <a16:creationId xmlns:a16="http://schemas.microsoft.com/office/drawing/2014/main" id="{9E3C0F33-E6DD-2E4F-B189-7683B33F2D49}"/>
              </a:ext>
            </a:extLst>
          </p:cNvPr>
          <p:cNvSpPr>
            <a:spLocks noGrp="1"/>
          </p:cNvSpPr>
          <p:nvPr>
            <p:ph sz="quarter" idx="14"/>
          </p:nvPr>
        </p:nvSpPr>
        <p:spPr>
          <a:xfrm>
            <a:off x="57074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55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96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497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85355" y="6195415"/>
            <a:ext cx="1999130" cy="595312"/>
          </a:xfrm>
          <a:prstGeom prst="rect">
            <a:avLst/>
          </a:prstGeom>
        </p:spPr>
      </p:pic>
    </p:spTree>
    <p:extLst>
      <p:ext uri="{BB962C8B-B14F-4D97-AF65-F5344CB8AC3E}">
        <p14:creationId xmlns:p14="http://schemas.microsoft.com/office/powerpoint/2010/main" val="1628700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31785744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001249709"/>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1AD3DD-957F-F8F5-84D3-F2F190392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950579-5D09-46C8-1133-41600929C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0505F2-BC77-BB35-1564-E7FA6B9373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4AF28D-3C7D-4D5C-AC99-6558E29C539C}" type="datetime1">
              <a:rPr lang="en-US" smtClean="0"/>
              <a:t>1/16/2025</a:t>
            </a:fld>
            <a:endParaRPr lang="en-US"/>
          </a:p>
        </p:txBody>
      </p:sp>
      <p:sp>
        <p:nvSpPr>
          <p:cNvPr id="5" name="Footer Placeholder 4">
            <a:extLst>
              <a:ext uri="{FF2B5EF4-FFF2-40B4-BE49-F238E27FC236}">
                <a16:creationId xmlns:a16="http://schemas.microsoft.com/office/drawing/2014/main" id="{CC4CC34D-B6D3-EAD6-E214-E8FF80EB8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3AFCD8-02E3-6C6A-1679-BD08F262F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7E2F01-B23D-0647-B671-6EC8A6EA4ADC}" type="slidenum">
              <a:rPr lang="en-US" smtClean="0"/>
              <a:t>‹#›</a:t>
            </a:fld>
            <a:endParaRPr lang="en-US"/>
          </a:p>
        </p:txBody>
      </p:sp>
    </p:spTree>
    <p:extLst>
      <p:ext uri="{BB962C8B-B14F-4D97-AF65-F5344CB8AC3E}">
        <p14:creationId xmlns:p14="http://schemas.microsoft.com/office/powerpoint/2010/main" val="1681323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slideLayout" Target="../slideLayouts/slideLayout8.xml"/><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hyperlink" Target="mailto:johnstonr@who.int" TargetMode="External"/><Relationship Id="rId2" Type="http://schemas.openxmlformats.org/officeDocument/2006/relationships/audio" Target="../media/media1.m4a"/><Relationship Id="rId16" Type="http://schemas.openxmlformats.org/officeDocument/2006/relationships/hyperlink" Target="mailto:tslaymaker@unicef.org" TargetMode="External"/><Relationship Id="rId20" Type="http://schemas.openxmlformats.org/officeDocument/2006/relationships/image" Target="../media/image18.png"/><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hyperlink" Target="http://www.wssinfo.org/" TargetMode="External"/><Relationship Id="rId15" Type="http://schemas.openxmlformats.org/officeDocument/2006/relationships/image" Target="../media/image15.jpeg"/><Relationship Id="rId10" Type="http://schemas.openxmlformats.org/officeDocument/2006/relationships/image" Target="../media/image10.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ashdata.org/data/downloads#IRQ" TargetMode="External"/><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11" Type="http://schemas.openxmlformats.org/officeDocument/2006/relationships/image" Target="../media/image18.png"/><Relationship Id="rId5" Type="http://schemas.openxmlformats.org/officeDocument/2006/relationships/image" Target="../media/image39.png"/><Relationship Id="rId10" Type="http://schemas.openxmlformats.org/officeDocument/2006/relationships/hyperlink" Target="https://washdata.org/reports/jmp-2017-methodology" TargetMode="External"/><Relationship Id="rId4" Type="http://schemas.openxmlformats.org/officeDocument/2006/relationships/notesSlide" Target="../notesSlides/notesSlide17.xml"/><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ashdata.org/how-we-work/jmp-country-consultation" TargetMode="External"/><Relationship Id="rId5" Type="http://schemas.openxmlformats.org/officeDocument/2006/relationships/hyperlink" Target="mailto:info@washdata.org" TargetMode="Externa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8.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hyperlink" Target="mailto:info@washdata.org" TargetMode="External"/><Relationship Id="rId4" Type="http://schemas.openxmlformats.org/officeDocument/2006/relationships/hyperlink" Target="https://washdata.org/how-we-work/jmp-country-consultation"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hyperlink" Target="https://unstats.un.org/sdgs/iaeg-sdg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hyperlink" Target="https://unstats.un.org/sdgs/indicators/database/"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8.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ashdata.org/data/downloads#IRQ" TargetMode="External"/><Relationship Id="rId5" Type="http://schemas.openxmlformats.org/officeDocument/2006/relationships/image" Target="../media/image2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442" y="381393"/>
            <a:ext cx="11887200" cy="3324010"/>
          </a:xfrm>
        </p:spPr>
        <p:txBody>
          <a:bodyPr rtlCol="0" anchor="t">
            <a:normAutofit/>
          </a:bodyPr>
          <a:lstStyle/>
          <a:p>
            <a:pPr fontAlgn="auto">
              <a:spcAft>
                <a:spcPts val="600"/>
              </a:spcAft>
              <a:defRPr/>
            </a:pPr>
            <a:r>
              <a:rPr lang="en-US" sz="3600" dirty="0"/>
              <a:t>WHO/UNICEF JMP global monitoring of drinking water, sanitation and hygiene</a:t>
            </a:r>
            <a:endParaRPr lang="en-GB" sz="2400" dirty="0">
              <a:solidFill>
                <a:srgbClr val="FF0000"/>
              </a:solidFill>
            </a:endParaRPr>
          </a:p>
        </p:txBody>
      </p:sp>
      <p:sp>
        <p:nvSpPr>
          <p:cNvPr id="10" name="TextBox 9">
            <a:extLst>
              <a:ext uri="{FF2B5EF4-FFF2-40B4-BE49-F238E27FC236}">
                <a16:creationId xmlns:a16="http://schemas.microsoft.com/office/drawing/2014/main" id="{D114CD64-D64C-4BA7-BDBA-695FB824501A}"/>
              </a:ext>
            </a:extLst>
          </p:cNvPr>
          <p:cNvSpPr txBox="1"/>
          <p:nvPr/>
        </p:nvSpPr>
        <p:spPr>
          <a:xfrm>
            <a:off x="10375170" y="5487740"/>
            <a:ext cx="25025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washdata.org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2251F129-50F7-5CD5-F6EE-8A234AA110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504" y="2145901"/>
            <a:ext cx="1213283" cy="1587473"/>
          </a:xfrm>
          <a:prstGeom prst="rect">
            <a:avLst/>
          </a:prstGeom>
        </p:spPr>
      </p:pic>
      <p:pic>
        <p:nvPicPr>
          <p:cNvPr id="6" name="Content Placeholder 4">
            <a:extLst>
              <a:ext uri="{FF2B5EF4-FFF2-40B4-BE49-F238E27FC236}">
                <a16:creationId xmlns:a16="http://schemas.microsoft.com/office/drawing/2014/main" id="{B0DAA800-A970-4B75-A18F-5EC6113FB3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1392307" y="2538114"/>
            <a:ext cx="1213283" cy="158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33503F8-57C2-9DB9-30ED-44272F27FF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42194" y="2152571"/>
            <a:ext cx="1705805" cy="1323470"/>
          </a:xfrm>
          <a:prstGeom prst="rect">
            <a:avLst/>
          </a:prstGeom>
        </p:spPr>
      </p:pic>
      <p:pic>
        <p:nvPicPr>
          <p:cNvPr id="8" name="Picture 7">
            <a:extLst>
              <a:ext uri="{FF2B5EF4-FFF2-40B4-BE49-F238E27FC236}">
                <a16:creationId xmlns:a16="http://schemas.microsoft.com/office/drawing/2014/main" id="{002BCFC6-AEAA-E92A-DD45-A559C32AC1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85495" y="2555723"/>
            <a:ext cx="1715810" cy="1323470"/>
          </a:xfrm>
          <a:prstGeom prst="rect">
            <a:avLst/>
          </a:prstGeom>
        </p:spPr>
      </p:pic>
      <p:sp>
        <p:nvSpPr>
          <p:cNvPr id="9" name="TextBox 8">
            <a:extLst>
              <a:ext uri="{FF2B5EF4-FFF2-40B4-BE49-F238E27FC236}">
                <a16:creationId xmlns:a16="http://schemas.microsoft.com/office/drawing/2014/main" id="{8ABBFA6E-68ED-A1EC-54EC-ABFF1B018DE1}"/>
              </a:ext>
            </a:extLst>
          </p:cNvPr>
          <p:cNvSpPr txBox="1"/>
          <p:nvPr/>
        </p:nvSpPr>
        <p:spPr>
          <a:xfrm>
            <a:off x="649056" y="1692685"/>
            <a:ext cx="3635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Households in odd years</a:t>
            </a:r>
          </a:p>
        </p:txBody>
      </p:sp>
      <p:sp>
        <p:nvSpPr>
          <p:cNvPr id="11" name="TextBox 10">
            <a:extLst>
              <a:ext uri="{FF2B5EF4-FFF2-40B4-BE49-F238E27FC236}">
                <a16:creationId xmlns:a16="http://schemas.microsoft.com/office/drawing/2014/main" id="{8A877004-A320-C997-D153-FAB7708335B2}"/>
              </a:ext>
            </a:extLst>
          </p:cNvPr>
          <p:cNvSpPr txBox="1"/>
          <p:nvPr/>
        </p:nvSpPr>
        <p:spPr>
          <a:xfrm>
            <a:off x="5419522" y="1692685"/>
            <a:ext cx="58421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Schools and Health Care Facilities in even years</a:t>
            </a:r>
          </a:p>
        </p:txBody>
      </p:sp>
      <p:pic>
        <p:nvPicPr>
          <p:cNvPr id="15" name="Picture 14">
            <a:extLst>
              <a:ext uri="{FF2B5EF4-FFF2-40B4-BE49-F238E27FC236}">
                <a16:creationId xmlns:a16="http://schemas.microsoft.com/office/drawing/2014/main" id="{C64E54CE-88CC-F563-47A6-F751701DA8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30110" y="2928681"/>
            <a:ext cx="1231260" cy="1742619"/>
          </a:xfrm>
          <a:prstGeom prst="rect">
            <a:avLst/>
          </a:prstGeom>
        </p:spPr>
      </p:pic>
      <p:pic>
        <p:nvPicPr>
          <p:cNvPr id="18" name="Picture 17">
            <a:extLst>
              <a:ext uri="{FF2B5EF4-FFF2-40B4-BE49-F238E27FC236}">
                <a16:creationId xmlns:a16="http://schemas.microsoft.com/office/drawing/2014/main" id="{DA880245-1A11-A641-4E8A-9085EE7F5B7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38801" y="2958875"/>
            <a:ext cx="1912047" cy="1473078"/>
          </a:xfrm>
          <a:prstGeom prst="rect">
            <a:avLst/>
          </a:prstGeom>
        </p:spPr>
      </p:pic>
      <p:sp>
        <p:nvSpPr>
          <p:cNvPr id="19" name="TextBox 18">
            <a:extLst>
              <a:ext uri="{FF2B5EF4-FFF2-40B4-BE49-F238E27FC236}">
                <a16:creationId xmlns:a16="http://schemas.microsoft.com/office/drawing/2014/main" id="{A0FD377D-73D5-A232-11C2-21497072F91A}"/>
              </a:ext>
            </a:extLst>
          </p:cNvPr>
          <p:cNvSpPr txBox="1"/>
          <p:nvPr/>
        </p:nvSpPr>
        <p:spPr>
          <a:xfrm>
            <a:off x="7131810" y="2926742"/>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pic>
        <p:nvPicPr>
          <p:cNvPr id="21" name="Picture 20">
            <a:extLst>
              <a:ext uri="{FF2B5EF4-FFF2-40B4-BE49-F238E27FC236}">
                <a16:creationId xmlns:a16="http://schemas.microsoft.com/office/drawing/2014/main" id="{C656A945-6457-E083-5042-29B4BEC98CB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85890" y="3476041"/>
            <a:ext cx="1417930" cy="1680339"/>
          </a:xfrm>
          <a:prstGeom prst="rect">
            <a:avLst/>
          </a:prstGeom>
        </p:spPr>
      </p:pic>
      <p:pic>
        <p:nvPicPr>
          <p:cNvPr id="23" name="Picture 22">
            <a:extLst>
              <a:ext uri="{FF2B5EF4-FFF2-40B4-BE49-F238E27FC236}">
                <a16:creationId xmlns:a16="http://schemas.microsoft.com/office/drawing/2014/main" id="{5F36A030-B693-732E-2884-3378A499C3A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05497" y="2145901"/>
            <a:ext cx="1128187" cy="1591385"/>
          </a:xfrm>
          <a:prstGeom prst="rect">
            <a:avLst/>
          </a:prstGeom>
        </p:spPr>
      </p:pic>
      <p:pic>
        <p:nvPicPr>
          <p:cNvPr id="25" name="Picture 24">
            <a:extLst>
              <a:ext uri="{FF2B5EF4-FFF2-40B4-BE49-F238E27FC236}">
                <a16:creationId xmlns:a16="http://schemas.microsoft.com/office/drawing/2014/main" id="{7597FEE3-DE00-5C3E-9F2E-BDEE008D780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159718" y="2511044"/>
            <a:ext cx="1155177" cy="1631039"/>
          </a:xfrm>
          <a:prstGeom prst="rect">
            <a:avLst/>
          </a:prstGeom>
          <a:ln>
            <a:solidFill>
              <a:srgbClr val="293476"/>
            </a:solidFill>
          </a:ln>
        </p:spPr>
      </p:pic>
      <p:pic>
        <p:nvPicPr>
          <p:cNvPr id="28" name="Picture 27">
            <a:extLst>
              <a:ext uri="{FF2B5EF4-FFF2-40B4-BE49-F238E27FC236}">
                <a16:creationId xmlns:a16="http://schemas.microsoft.com/office/drawing/2014/main" id="{D737DCE9-DE9A-0388-E43A-A793801F4D6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40929" y="2915841"/>
            <a:ext cx="1230159" cy="1754872"/>
          </a:xfrm>
          <a:prstGeom prst="rect">
            <a:avLst/>
          </a:prstGeom>
        </p:spPr>
      </p:pic>
      <p:sp>
        <p:nvSpPr>
          <p:cNvPr id="30" name="TextBox 29">
            <a:extLst>
              <a:ext uri="{FF2B5EF4-FFF2-40B4-BE49-F238E27FC236}">
                <a16:creationId xmlns:a16="http://schemas.microsoft.com/office/drawing/2014/main" id="{EBB63F15-5ABC-9F4A-FE36-DD0B5A183265}"/>
              </a:ext>
            </a:extLst>
          </p:cNvPr>
          <p:cNvSpPr txBox="1"/>
          <p:nvPr/>
        </p:nvSpPr>
        <p:spPr>
          <a:xfrm>
            <a:off x="6562765" y="2518379"/>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2020</a:t>
            </a:r>
          </a:p>
        </p:txBody>
      </p:sp>
      <p:sp>
        <p:nvSpPr>
          <p:cNvPr id="31" name="TextBox 30">
            <a:extLst>
              <a:ext uri="{FF2B5EF4-FFF2-40B4-BE49-F238E27FC236}">
                <a16:creationId xmlns:a16="http://schemas.microsoft.com/office/drawing/2014/main" id="{7C469DFC-5EA5-F5DC-45E2-298C03A92F7E}"/>
              </a:ext>
            </a:extLst>
          </p:cNvPr>
          <p:cNvSpPr txBox="1"/>
          <p:nvPr/>
        </p:nvSpPr>
        <p:spPr>
          <a:xfrm>
            <a:off x="6247999" y="2085699"/>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2018</a:t>
            </a:r>
          </a:p>
        </p:txBody>
      </p:sp>
      <p:sp>
        <p:nvSpPr>
          <p:cNvPr id="32" name="TextBox 31">
            <a:extLst>
              <a:ext uri="{FF2B5EF4-FFF2-40B4-BE49-F238E27FC236}">
                <a16:creationId xmlns:a16="http://schemas.microsoft.com/office/drawing/2014/main" id="{6DBF52C9-C5EB-8BF6-CBBF-15DDDC40547B}"/>
              </a:ext>
            </a:extLst>
          </p:cNvPr>
          <p:cNvSpPr txBox="1"/>
          <p:nvPr/>
        </p:nvSpPr>
        <p:spPr>
          <a:xfrm>
            <a:off x="10738876" y="2944920"/>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sp>
        <p:nvSpPr>
          <p:cNvPr id="33" name="TextBox 32">
            <a:extLst>
              <a:ext uri="{FF2B5EF4-FFF2-40B4-BE49-F238E27FC236}">
                <a16:creationId xmlns:a16="http://schemas.microsoft.com/office/drawing/2014/main" id="{C2422190-8D40-9AAC-413F-8A4E89522392}"/>
              </a:ext>
            </a:extLst>
          </p:cNvPr>
          <p:cNvSpPr txBox="1"/>
          <p:nvPr/>
        </p:nvSpPr>
        <p:spPr>
          <a:xfrm>
            <a:off x="10292990" y="2472659"/>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2020</a:t>
            </a:r>
          </a:p>
        </p:txBody>
      </p:sp>
      <p:sp>
        <p:nvSpPr>
          <p:cNvPr id="34" name="TextBox 33">
            <a:extLst>
              <a:ext uri="{FF2B5EF4-FFF2-40B4-BE49-F238E27FC236}">
                <a16:creationId xmlns:a16="http://schemas.microsoft.com/office/drawing/2014/main" id="{E1650FC1-74CF-CAA3-8124-59032A3F4F84}"/>
              </a:ext>
            </a:extLst>
          </p:cNvPr>
          <p:cNvSpPr txBox="1"/>
          <p:nvPr/>
        </p:nvSpPr>
        <p:spPr>
          <a:xfrm>
            <a:off x="9898560" y="2085699"/>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2019</a:t>
            </a:r>
          </a:p>
        </p:txBody>
      </p:sp>
      <p:sp>
        <p:nvSpPr>
          <p:cNvPr id="35" name="TextBox 34">
            <a:extLst>
              <a:ext uri="{FF2B5EF4-FFF2-40B4-BE49-F238E27FC236}">
                <a16:creationId xmlns:a16="http://schemas.microsoft.com/office/drawing/2014/main" id="{D39F1DBB-E163-508B-1A57-BC842C7D08AA}"/>
              </a:ext>
            </a:extLst>
          </p:cNvPr>
          <p:cNvSpPr txBox="1"/>
          <p:nvPr/>
        </p:nvSpPr>
        <p:spPr>
          <a:xfrm>
            <a:off x="2119079" y="2085699"/>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2017</a:t>
            </a:r>
          </a:p>
        </p:txBody>
      </p:sp>
      <p:sp>
        <p:nvSpPr>
          <p:cNvPr id="36" name="TextBox 35">
            <a:extLst>
              <a:ext uri="{FF2B5EF4-FFF2-40B4-BE49-F238E27FC236}">
                <a16:creationId xmlns:a16="http://schemas.microsoft.com/office/drawing/2014/main" id="{3051D337-1D95-4DA0-6D60-5141B8EDA18E}"/>
              </a:ext>
            </a:extLst>
          </p:cNvPr>
          <p:cNvSpPr txBox="1"/>
          <p:nvPr/>
        </p:nvSpPr>
        <p:spPr>
          <a:xfrm>
            <a:off x="2660413" y="2478713"/>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2019</a:t>
            </a:r>
          </a:p>
        </p:txBody>
      </p:sp>
      <p:sp>
        <p:nvSpPr>
          <p:cNvPr id="37" name="TextBox 36">
            <a:extLst>
              <a:ext uri="{FF2B5EF4-FFF2-40B4-BE49-F238E27FC236}">
                <a16:creationId xmlns:a16="http://schemas.microsoft.com/office/drawing/2014/main" id="{3DE48ECE-6DC6-E4DA-39CF-8BB629943F35}"/>
              </a:ext>
            </a:extLst>
          </p:cNvPr>
          <p:cNvSpPr txBox="1"/>
          <p:nvPr/>
        </p:nvSpPr>
        <p:spPr>
          <a:xfrm>
            <a:off x="3069270" y="2903542"/>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38" name="TextBox 37">
            <a:extLst>
              <a:ext uri="{FF2B5EF4-FFF2-40B4-BE49-F238E27FC236}">
                <a16:creationId xmlns:a16="http://schemas.microsoft.com/office/drawing/2014/main" id="{51B6C097-20BF-B3FE-D6B5-4D90C058C3F0}"/>
              </a:ext>
            </a:extLst>
          </p:cNvPr>
          <p:cNvSpPr txBox="1"/>
          <p:nvPr/>
        </p:nvSpPr>
        <p:spPr>
          <a:xfrm>
            <a:off x="3648611" y="3454330"/>
            <a:ext cx="79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2023</a:t>
            </a:r>
          </a:p>
        </p:txBody>
      </p:sp>
      <p:sp>
        <p:nvSpPr>
          <p:cNvPr id="40" name="Rectangle 39">
            <a:extLst>
              <a:ext uri="{FF2B5EF4-FFF2-40B4-BE49-F238E27FC236}">
                <a16:creationId xmlns:a16="http://schemas.microsoft.com/office/drawing/2014/main" id="{1F5DB405-FBA4-631A-C120-909B52CC4F1C}"/>
              </a:ext>
            </a:extLst>
          </p:cNvPr>
          <p:cNvSpPr/>
          <p:nvPr/>
        </p:nvSpPr>
        <p:spPr>
          <a:xfrm>
            <a:off x="2828276" y="3918040"/>
            <a:ext cx="1348041" cy="18267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88891780-85AE-7FA3-381C-D10BCE78D8F7}"/>
              </a:ext>
            </a:extLst>
          </p:cNvPr>
          <p:cNvSpPr txBox="1"/>
          <p:nvPr/>
        </p:nvSpPr>
        <p:spPr>
          <a:xfrm>
            <a:off x="7630080" y="3638996"/>
            <a:ext cx="794206"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2024</a:t>
            </a:r>
          </a:p>
        </p:txBody>
      </p:sp>
      <p:sp>
        <p:nvSpPr>
          <p:cNvPr id="42" name="TextBox 41">
            <a:extLst>
              <a:ext uri="{FF2B5EF4-FFF2-40B4-BE49-F238E27FC236}">
                <a16:creationId xmlns:a16="http://schemas.microsoft.com/office/drawing/2014/main" id="{F9799F3A-1E7B-8806-0DF6-04E50F4AD98A}"/>
              </a:ext>
            </a:extLst>
          </p:cNvPr>
          <p:cNvSpPr txBox="1"/>
          <p:nvPr/>
        </p:nvSpPr>
        <p:spPr>
          <a:xfrm>
            <a:off x="2828276" y="5379752"/>
            <a:ext cx="1417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2025 update</a:t>
            </a:r>
          </a:p>
        </p:txBody>
      </p:sp>
      <p:sp>
        <p:nvSpPr>
          <p:cNvPr id="4" name="Subtitle 2">
            <a:extLst>
              <a:ext uri="{FF2B5EF4-FFF2-40B4-BE49-F238E27FC236}">
                <a16:creationId xmlns:a16="http://schemas.microsoft.com/office/drawing/2014/main" id="{B7CB2801-A29B-0444-F893-E0138C5F01B4}"/>
              </a:ext>
            </a:extLst>
          </p:cNvPr>
          <p:cNvSpPr txBox="1">
            <a:spLocks/>
          </p:cNvSpPr>
          <p:nvPr/>
        </p:nvSpPr>
        <p:spPr bwMode="auto">
          <a:xfrm>
            <a:off x="1465248" y="5271506"/>
            <a:ext cx="1019503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Tom Slaymaker </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16"/>
              </a:rPr>
              <a:t>tslaymaker@unicef.org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lang="en-US" sz="1600" dirty="0">
                <a:solidFill>
                  <a:schemeClr val="bg1">
                    <a:lumMod val="50000"/>
                  </a:schemeClr>
                </a:solidFill>
                <a:latin typeface="Calibri"/>
              </a:rPr>
              <a:t>Rick Johnston </a:t>
            </a:r>
            <a:r>
              <a:rPr lang="en-US" sz="1600" dirty="0">
                <a:solidFill>
                  <a:prstClr val="black"/>
                </a:solidFill>
                <a:latin typeface="Calibri"/>
              </a:rPr>
              <a:t>(</a:t>
            </a:r>
            <a:r>
              <a:rPr lang="en-US" sz="1600" dirty="0">
                <a:solidFill>
                  <a:prstClr val="black"/>
                </a:solidFill>
                <a:latin typeface="Calibri"/>
                <a:hlinkClick r:id="rId17"/>
              </a:rPr>
              <a:t>johnstonr@who.int</a:t>
            </a:r>
            <a:r>
              <a:rPr lang="en-US" sz="1600" dirty="0">
                <a:solidFill>
                  <a:prstClr val="black"/>
                </a:solidFill>
                <a:latin typeface="Calibri"/>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ctr" defTabSz="914400" rtl="0" eaLnBrk="1" fontAlgn="base" latinLnBrk="0" hangingPunct="1">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891DCC49-63A3-1682-8AA9-49B7DFBDD8A7}"/>
              </a:ext>
            </a:extLst>
          </p:cNvPr>
          <p:cNvPicPr>
            <a:picLocks noChangeAspect="1"/>
          </p:cNvPicPr>
          <p:nvPr/>
        </p:nvPicPr>
        <p:blipFill>
          <a:blip r:embed="rId18"/>
          <a:stretch>
            <a:fillRect/>
          </a:stretch>
        </p:blipFill>
        <p:spPr>
          <a:xfrm rot="10800000" flipH="1" flipV="1">
            <a:off x="5648572" y="3684845"/>
            <a:ext cx="1940419" cy="1401027"/>
          </a:xfrm>
          <a:prstGeom prst="rect">
            <a:avLst/>
          </a:prstGeom>
        </p:spPr>
      </p:pic>
      <p:pic>
        <p:nvPicPr>
          <p:cNvPr id="16" name="Picture 15">
            <a:extLst>
              <a:ext uri="{FF2B5EF4-FFF2-40B4-BE49-F238E27FC236}">
                <a16:creationId xmlns:a16="http://schemas.microsoft.com/office/drawing/2014/main" id="{AD0ACC56-17C1-3E74-C2F1-E6753329300E}"/>
              </a:ext>
            </a:extLst>
          </p:cNvPr>
          <p:cNvPicPr>
            <a:picLocks noChangeAspect="1"/>
          </p:cNvPicPr>
          <p:nvPr/>
        </p:nvPicPr>
        <p:blipFill>
          <a:blip r:embed="rId19"/>
          <a:stretch>
            <a:fillRect/>
          </a:stretch>
        </p:blipFill>
        <p:spPr>
          <a:xfrm>
            <a:off x="9981915" y="3328226"/>
            <a:ext cx="1348041" cy="1907799"/>
          </a:xfrm>
          <a:prstGeom prst="rect">
            <a:avLst/>
          </a:prstGeom>
        </p:spPr>
      </p:pic>
      <p:sp>
        <p:nvSpPr>
          <p:cNvPr id="17" name="TextBox 16">
            <a:extLst>
              <a:ext uri="{FF2B5EF4-FFF2-40B4-BE49-F238E27FC236}">
                <a16:creationId xmlns:a16="http://schemas.microsoft.com/office/drawing/2014/main" id="{6EA6387F-3764-CF06-40A0-1C895A707164}"/>
              </a:ext>
            </a:extLst>
          </p:cNvPr>
          <p:cNvSpPr txBox="1"/>
          <p:nvPr/>
        </p:nvSpPr>
        <p:spPr>
          <a:xfrm>
            <a:off x="11309273" y="3315513"/>
            <a:ext cx="794206"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2024</a:t>
            </a:r>
          </a:p>
        </p:txBody>
      </p:sp>
      <p:pic>
        <p:nvPicPr>
          <p:cNvPr id="14" name="Audio 13">
            <a:hlinkClick r:id="" action="ppaction://media"/>
            <a:extLst>
              <a:ext uri="{FF2B5EF4-FFF2-40B4-BE49-F238E27FC236}">
                <a16:creationId xmlns:a16="http://schemas.microsoft.com/office/drawing/2014/main" id="{EFAC2B4C-FCFA-05CF-6ECD-055F8981757E}"/>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3848045"/>
      </p:ext>
    </p:extLst>
  </p:cSld>
  <p:clrMapOvr>
    <a:masterClrMapping/>
  </p:clrMapOvr>
  <mc:AlternateContent xmlns:mc="http://schemas.openxmlformats.org/markup-compatibility/2006">
    <mc:Choice xmlns:p14="http://schemas.microsoft.com/office/powerpoint/2010/main" Requires="p14">
      <p:transition spd="slow" p14:dur="2000" advTm="82292"/>
    </mc:Choice>
    <mc:Fallback>
      <p:transition spd="slow" advTm="8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C9C31-5126-1932-D466-415BA3031F5E}"/>
              </a:ext>
            </a:extLst>
          </p:cNvPr>
          <p:cNvPicPr>
            <a:picLocks noChangeAspect="1"/>
          </p:cNvPicPr>
          <p:nvPr/>
        </p:nvPicPr>
        <p:blipFill>
          <a:blip r:embed="rId5"/>
          <a:stretch>
            <a:fillRect/>
          </a:stretch>
        </p:blipFill>
        <p:spPr>
          <a:xfrm>
            <a:off x="0" y="50074"/>
            <a:ext cx="12192000" cy="6757851"/>
          </a:xfrm>
          <a:prstGeom prst="rect">
            <a:avLst/>
          </a:prstGeom>
        </p:spPr>
      </p:pic>
      <p:sp>
        <p:nvSpPr>
          <p:cNvPr id="9" name="TextBox 8">
            <a:extLst>
              <a:ext uri="{FF2B5EF4-FFF2-40B4-BE49-F238E27FC236}">
                <a16:creationId xmlns:a16="http://schemas.microsoft.com/office/drawing/2014/main" id="{2950B84A-C83F-4421-ABA0-8831C2EBA295}"/>
              </a:ext>
            </a:extLst>
          </p:cNvPr>
          <p:cNvSpPr txBox="1"/>
          <p:nvPr/>
        </p:nvSpPr>
        <p:spPr>
          <a:xfrm>
            <a:off x="7350826" y="5599974"/>
            <a:ext cx="4650674" cy="369332"/>
          </a:xfrm>
          <a:prstGeom prst="rect">
            <a:avLst/>
          </a:prstGeom>
          <a:noFill/>
        </p:spPr>
        <p:txBody>
          <a:bodyPr wrap="square">
            <a:spAutoFit/>
          </a:bodyPr>
          <a:lstStyle/>
          <a:p>
            <a:r>
              <a:rPr lang="en-US" dirty="0">
                <a:hlinkClick r:id="rId6"/>
              </a:rPr>
              <a:t>https://washdata.org/data/downloads#IRQ</a:t>
            </a:r>
            <a:r>
              <a:rPr lang="en-US" dirty="0"/>
              <a:t>  </a:t>
            </a:r>
          </a:p>
        </p:txBody>
      </p:sp>
      <p:pic>
        <p:nvPicPr>
          <p:cNvPr id="14" name="Picture 13">
            <a:extLst>
              <a:ext uri="{FF2B5EF4-FFF2-40B4-BE49-F238E27FC236}">
                <a16:creationId xmlns:a16="http://schemas.microsoft.com/office/drawing/2014/main" id="{3BA1DE6A-3659-6662-2701-4DEB93CC5230}"/>
              </a:ext>
            </a:extLst>
          </p:cNvPr>
          <p:cNvPicPr>
            <a:picLocks noChangeAspect="1"/>
          </p:cNvPicPr>
          <p:nvPr/>
        </p:nvPicPr>
        <p:blipFill>
          <a:blip r:embed="rId7"/>
          <a:stretch>
            <a:fillRect/>
          </a:stretch>
        </p:blipFill>
        <p:spPr>
          <a:xfrm>
            <a:off x="6998030" y="1402047"/>
            <a:ext cx="4913069" cy="4197927"/>
          </a:xfrm>
          <a:prstGeom prst="rect">
            <a:avLst/>
          </a:prstGeom>
        </p:spPr>
      </p:pic>
      <p:pic>
        <p:nvPicPr>
          <p:cNvPr id="5" name="Audio 4">
            <a:hlinkClick r:id="" action="ppaction://media"/>
            <a:extLst>
              <a:ext uri="{FF2B5EF4-FFF2-40B4-BE49-F238E27FC236}">
                <a16:creationId xmlns:a16="http://schemas.microsoft.com/office/drawing/2014/main" id="{10988738-792C-2463-AB4B-4593A21CF62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3890248"/>
      </p:ext>
    </p:extLst>
  </p:cSld>
  <p:clrMapOvr>
    <a:masterClrMapping/>
  </p:clrMapOvr>
  <mc:AlternateContent xmlns:mc="http://schemas.openxmlformats.org/markup-compatibility/2006">
    <mc:Choice xmlns:p14="http://schemas.microsoft.com/office/powerpoint/2010/main" Requires="p14">
      <p:transition spd="slow" p14:dur="2000" advTm="18093"/>
    </mc:Choice>
    <mc:Fallback>
      <p:transition spd="slow" advTm="1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47C9-6B41-A8B2-19D4-33B512389F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7BFBBD-5B8C-8FB5-C693-E04D8B82070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D607CD4-255E-FBEC-2729-8BC598E0F913}"/>
              </a:ext>
            </a:extLst>
          </p:cNvPr>
          <p:cNvPicPr>
            <a:picLocks noChangeAspect="1"/>
          </p:cNvPicPr>
          <p:nvPr/>
        </p:nvPicPr>
        <p:blipFill>
          <a:blip r:embed="rId5"/>
          <a:stretch>
            <a:fillRect/>
          </a:stretch>
        </p:blipFill>
        <p:spPr>
          <a:xfrm>
            <a:off x="0" y="50074"/>
            <a:ext cx="12192000" cy="6757851"/>
          </a:xfrm>
          <a:prstGeom prst="rect">
            <a:avLst/>
          </a:prstGeom>
        </p:spPr>
      </p:pic>
      <p:pic>
        <p:nvPicPr>
          <p:cNvPr id="6" name="Audio 5">
            <a:hlinkClick r:id="" action="ppaction://media"/>
            <a:extLst>
              <a:ext uri="{FF2B5EF4-FFF2-40B4-BE49-F238E27FC236}">
                <a16:creationId xmlns:a16="http://schemas.microsoft.com/office/drawing/2014/main" id="{D5AA432E-2213-D221-45C2-14F76C4976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9905224"/>
      </p:ext>
    </p:extLst>
  </p:cSld>
  <p:clrMapOvr>
    <a:masterClrMapping/>
  </p:clrMapOvr>
  <mc:AlternateContent xmlns:mc="http://schemas.openxmlformats.org/markup-compatibility/2006">
    <mc:Choice xmlns:p14="http://schemas.microsoft.com/office/powerpoint/2010/main" Requires="p14">
      <p:transition spd="slow" p14:dur="2000" advTm="34982"/>
    </mc:Choice>
    <mc:Fallback>
      <p:transition spd="slow" advTm="3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4744-E24D-9D74-55BA-465DB05385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7898E8-C7A9-DE07-C909-47EE95220AD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C9179DB-8135-0A23-8C7D-8F99E1C76A36}"/>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04504176-C3C7-7E03-7A8B-0FCB9B9044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9625635"/>
      </p:ext>
    </p:extLst>
  </p:cSld>
  <p:clrMapOvr>
    <a:masterClrMapping/>
  </p:clrMapOvr>
  <mc:AlternateContent xmlns:mc="http://schemas.openxmlformats.org/markup-compatibility/2006">
    <mc:Choice xmlns:p14="http://schemas.microsoft.com/office/powerpoint/2010/main" Requires="p14">
      <p:transition spd="slow" p14:dur="2000" advTm="7692"/>
    </mc:Choice>
    <mc:Fallback>
      <p:transition spd="slow" advTm="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0AEB-3E6C-F175-8FAF-C5B1C16DAB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22D2FE-B351-D2CA-9A5D-0099D6E6AC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BAE532-5EF5-9BCF-8236-EC1C2C8C9DF8}"/>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00B464B2-0EDA-0251-717D-0C2D87935B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6328019"/>
      </p:ext>
    </p:extLst>
  </p:cSld>
  <p:clrMapOvr>
    <a:masterClrMapping/>
  </p:clrMapOvr>
  <mc:AlternateContent xmlns:mc="http://schemas.openxmlformats.org/markup-compatibility/2006">
    <mc:Choice xmlns:p14="http://schemas.microsoft.com/office/powerpoint/2010/main" Requires="p14">
      <p:transition spd="slow" p14:dur="2000" advTm="95383"/>
    </mc:Choice>
    <mc:Fallback>
      <p:transition spd="slow" advTm="9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174C-A4A4-5677-F983-D595D2605E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102779-BEBA-A180-B8CC-F2E4A18CB54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0E6923A-4687-6B2F-6991-064E706CDFC3}"/>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E103DFED-321F-B62E-CB13-DA8316F20A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7010245"/>
      </p:ext>
    </p:extLst>
  </p:cSld>
  <p:clrMapOvr>
    <a:masterClrMapping/>
  </p:clrMapOvr>
  <mc:AlternateContent xmlns:mc="http://schemas.openxmlformats.org/markup-compatibility/2006">
    <mc:Choice xmlns:p14="http://schemas.microsoft.com/office/powerpoint/2010/main" Requires="p14">
      <p:transition spd="slow" p14:dur="2000" advTm="69299"/>
    </mc:Choice>
    <mc:Fallback>
      <p:transition spd="slow" advTm="6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EC12-DB7D-27BE-6B8E-EA766E469CB2}"/>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D40F931-0810-50A8-41C3-892B4E9FB5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A1B586-A504-8860-90C5-4E6FE4CC4399}"/>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B842007D-1339-FC98-1875-148516F6E2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1312719"/>
      </p:ext>
    </p:extLst>
  </p:cSld>
  <p:clrMapOvr>
    <a:masterClrMapping/>
  </p:clrMapOvr>
  <mc:AlternateContent xmlns:mc="http://schemas.openxmlformats.org/markup-compatibility/2006">
    <mc:Choice xmlns:p14="http://schemas.microsoft.com/office/powerpoint/2010/main" Requires="p14">
      <p:transition spd="slow" p14:dur="2000" advTm="17510"/>
    </mc:Choice>
    <mc:Fallback>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2BF6-F98D-A820-07D6-8812406EA7F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9098F294-5D03-39A5-9689-DE3116C391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7DD2B5-D74D-0870-3706-F83009ABD5FD}"/>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4CAC4126-7673-A319-B5F4-8D98A950E9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3905456"/>
      </p:ext>
    </p:extLst>
  </p:cSld>
  <p:clrMapOvr>
    <a:masterClrMapping/>
  </p:clrMapOvr>
  <mc:AlternateContent xmlns:mc="http://schemas.openxmlformats.org/markup-compatibility/2006">
    <mc:Choice xmlns:p14="http://schemas.microsoft.com/office/powerpoint/2010/main" Requires="p14">
      <p:transition spd="slow" p14:dur="2000" advTm="36534"/>
    </mc:Choice>
    <mc:Fallback>
      <p:transition spd="slow" advTm="3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A6F6-C09C-DBFE-7D84-52ADDE6446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146614-3306-A209-B2EF-9C066BCAB8B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DC342F8-2C1C-B9B0-4F63-454BC1C7F01E}"/>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A3310AE9-56D4-4CB2-B2B8-24D5FD7C66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3069511"/>
      </p:ext>
    </p:extLst>
  </p:cSld>
  <p:clrMapOvr>
    <a:masterClrMapping/>
  </p:clrMapOvr>
  <mc:AlternateContent xmlns:mc="http://schemas.openxmlformats.org/markup-compatibility/2006">
    <mc:Choice xmlns:p14="http://schemas.microsoft.com/office/powerpoint/2010/main" Requires="p14">
      <p:transition spd="slow" p14:dur="2000" advTm="45057"/>
    </mc:Choice>
    <mc:Fallback>
      <p:transition spd="slow" advTm="4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B4D4-8841-D1DF-A183-5210BEF3A397}"/>
              </a:ext>
            </a:extLst>
          </p:cNvPr>
          <p:cNvSpPr>
            <a:spLocks noGrp="1"/>
          </p:cNvSpPr>
          <p:nvPr>
            <p:ph type="title"/>
          </p:nvPr>
        </p:nvSpPr>
        <p:spPr/>
        <p:txBody>
          <a:bodyPr/>
          <a:lstStyle/>
          <a:p>
            <a:r>
              <a:rPr lang="en-US" dirty="0"/>
              <a:t>JMP methodology</a:t>
            </a:r>
          </a:p>
        </p:txBody>
      </p:sp>
      <p:pic>
        <p:nvPicPr>
          <p:cNvPr id="5" name="Content Placeholder 4">
            <a:extLst>
              <a:ext uri="{FF2B5EF4-FFF2-40B4-BE49-F238E27FC236}">
                <a16:creationId xmlns:a16="http://schemas.microsoft.com/office/drawing/2014/main" id="{6700F21E-C069-E075-8C7A-152A92855915}"/>
              </a:ext>
            </a:extLst>
          </p:cNvPr>
          <p:cNvPicPr>
            <a:picLocks noGrp="1" noChangeAspect="1"/>
          </p:cNvPicPr>
          <p:nvPr>
            <p:ph idx="1"/>
          </p:nvPr>
        </p:nvPicPr>
        <p:blipFill>
          <a:blip r:embed="rId5"/>
          <a:stretch>
            <a:fillRect/>
          </a:stretch>
        </p:blipFill>
        <p:spPr>
          <a:xfrm>
            <a:off x="4669598" y="1606072"/>
            <a:ext cx="2641103" cy="3413051"/>
          </a:xfrm>
          <a:ln>
            <a:solidFill>
              <a:schemeClr val="tx1"/>
            </a:solidFill>
          </a:ln>
        </p:spPr>
      </p:pic>
      <p:pic>
        <p:nvPicPr>
          <p:cNvPr id="7" name="Picture 6">
            <a:extLst>
              <a:ext uri="{FF2B5EF4-FFF2-40B4-BE49-F238E27FC236}">
                <a16:creationId xmlns:a16="http://schemas.microsoft.com/office/drawing/2014/main" id="{C4AFF9E4-F19B-B59B-A9D5-9556BA31FC2B}"/>
              </a:ext>
            </a:extLst>
          </p:cNvPr>
          <p:cNvPicPr>
            <a:picLocks noChangeAspect="1"/>
          </p:cNvPicPr>
          <p:nvPr/>
        </p:nvPicPr>
        <p:blipFill>
          <a:blip r:embed="rId6"/>
          <a:stretch>
            <a:fillRect/>
          </a:stretch>
        </p:blipFill>
        <p:spPr>
          <a:xfrm>
            <a:off x="8127499" y="1417637"/>
            <a:ext cx="1897078" cy="3771638"/>
          </a:xfrm>
          <a:prstGeom prst="rect">
            <a:avLst/>
          </a:prstGeom>
        </p:spPr>
      </p:pic>
      <p:pic>
        <p:nvPicPr>
          <p:cNvPr id="9" name="Picture 8">
            <a:extLst>
              <a:ext uri="{FF2B5EF4-FFF2-40B4-BE49-F238E27FC236}">
                <a16:creationId xmlns:a16="http://schemas.microsoft.com/office/drawing/2014/main" id="{E5A5FA69-E655-FBA4-CEA8-D98637137DB3}"/>
              </a:ext>
            </a:extLst>
          </p:cNvPr>
          <p:cNvPicPr>
            <a:picLocks noChangeAspect="1"/>
          </p:cNvPicPr>
          <p:nvPr/>
        </p:nvPicPr>
        <p:blipFill>
          <a:blip r:embed="rId7"/>
          <a:stretch>
            <a:fillRect/>
          </a:stretch>
        </p:blipFill>
        <p:spPr>
          <a:xfrm>
            <a:off x="10118884" y="484230"/>
            <a:ext cx="1904053" cy="5035817"/>
          </a:xfrm>
          <a:prstGeom prst="rect">
            <a:avLst/>
          </a:prstGeom>
        </p:spPr>
      </p:pic>
      <p:pic>
        <p:nvPicPr>
          <p:cNvPr id="11" name="Picture 10">
            <a:extLst>
              <a:ext uri="{FF2B5EF4-FFF2-40B4-BE49-F238E27FC236}">
                <a16:creationId xmlns:a16="http://schemas.microsoft.com/office/drawing/2014/main" id="{D297D3E2-CDDA-E83E-196C-2BBDD2179F59}"/>
              </a:ext>
            </a:extLst>
          </p:cNvPr>
          <p:cNvPicPr>
            <a:picLocks noChangeAspect="1"/>
          </p:cNvPicPr>
          <p:nvPr/>
        </p:nvPicPr>
        <p:blipFill>
          <a:blip r:embed="rId8"/>
          <a:stretch>
            <a:fillRect/>
          </a:stretch>
        </p:blipFill>
        <p:spPr>
          <a:xfrm>
            <a:off x="971717" y="484230"/>
            <a:ext cx="2218675" cy="1866815"/>
          </a:xfrm>
          <a:prstGeom prst="rect">
            <a:avLst/>
          </a:prstGeom>
        </p:spPr>
      </p:pic>
      <p:pic>
        <p:nvPicPr>
          <p:cNvPr id="13" name="Picture 12">
            <a:extLst>
              <a:ext uri="{FF2B5EF4-FFF2-40B4-BE49-F238E27FC236}">
                <a16:creationId xmlns:a16="http://schemas.microsoft.com/office/drawing/2014/main" id="{122FBC73-D6CD-BDF8-EAAC-7449AE737711}"/>
              </a:ext>
            </a:extLst>
          </p:cNvPr>
          <p:cNvPicPr>
            <a:picLocks noChangeAspect="1"/>
          </p:cNvPicPr>
          <p:nvPr/>
        </p:nvPicPr>
        <p:blipFill>
          <a:blip r:embed="rId9"/>
          <a:stretch>
            <a:fillRect/>
          </a:stretch>
        </p:blipFill>
        <p:spPr>
          <a:xfrm>
            <a:off x="971716" y="2467667"/>
            <a:ext cx="2218675" cy="3142308"/>
          </a:xfrm>
          <a:prstGeom prst="rect">
            <a:avLst/>
          </a:prstGeom>
        </p:spPr>
      </p:pic>
      <p:sp>
        <p:nvSpPr>
          <p:cNvPr id="15" name="TextBox 14">
            <a:extLst>
              <a:ext uri="{FF2B5EF4-FFF2-40B4-BE49-F238E27FC236}">
                <a16:creationId xmlns:a16="http://schemas.microsoft.com/office/drawing/2014/main" id="{42E27F63-7BA6-FD88-5884-AB31CFE70382}"/>
              </a:ext>
            </a:extLst>
          </p:cNvPr>
          <p:cNvSpPr txBox="1"/>
          <p:nvPr/>
        </p:nvSpPr>
        <p:spPr>
          <a:xfrm>
            <a:off x="3436316" y="5440363"/>
            <a:ext cx="6097218" cy="369332"/>
          </a:xfrm>
          <a:prstGeom prst="rect">
            <a:avLst/>
          </a:prstGeom>
          <a:noFill/>
        </p:spPr>
        <p:txBody>
          <a:bodyPr wrap="square">
            <a:spAutoFit/>
          </a:bodyPr>
          <a:lstStyle/>
          <a:p>
            <a:r>
              <a:rPr lang="en-US" dirty="0">
                <a:hlinkClick r:id="rId10"/>
              </a:rPr>
              <a:t>https://washdata.org/reports/jmp-2017-methodology</a:t>
            </a:r>
            <a:r>
              <a:rPr lang="en-US" dirty="0"/>
              <a:t> </a:t>
            </a:r>
          </a:p>
        </p:txBody>
      </p:sp>
      <p:pic>
        <p:nvPicPr>
          <p:cNvPr id="6" name="Audio 5">
            <a:hlinkClick r:id="" action="ppaction://media"/>
            <a:extLst>
              <a:ext uri="{FF2B5EF4-FFF2-40B4-BE49-F238E27FC236}">
                <a16:creationId xmlns:a16="http://schemas.microsoft.com/office/drawing/2014/main" id="{57187174-C2D4-B2F9-48D7-A250EE0B613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9743734"/>
      </p:ext>
    </p:extLst>
  </p:cSld>
  <p:clrMapOvr>
    <a:masterClrMapping/>
  </p:clrMapOvr>
  <mc:AlternateContent xmlns:mc="http://schemas.openxmlformats.org/markup-compatibility/2006">
    <mc:Choice xmlns:p14="http://schemas.microsoft.com/office/powerpoint/2010/main" Requires="p14">
      <p:transition spd="slow" p14:dur="2000" advTm="67370"/>
    </mc:Choice>
    <mc:Fallback>
      <p:transition spd="slow" advTm="6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dirty="0"/>
              <a:t>Country consultations for 2025 updates</a:t>
            </a:r>
            <a:endParaRPr lang="en-GB" dirty="0"/>
          </a:p>
        </p:txBody>
      </p:sp>
      <p:sp>
        <p:nvSpPr>
          <p:cNvPr id="6" name="Slide Number Placeholder 3">
            <a:extLst>
              <a:ext uri="{FF2B5EF4-FFF2-40B4-BE49-F238E27FC236}">
                <a16:creationId xmlns:a16="http://schemas.microsoft.com/office/drawing/2014/main" id="{12657D36-EAAA-A998-2D4A-2602932BA06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5">
            <a:extLst>
              <a:ext uri="{FF2B5EF4-FFF2-40B4-BE49-F238E27FC236}">
                <a16:creationId xmlns:a16="http://schemas.microsoft.com/office/drawing/2014/main" id="{64500FB1-05E6-6506-A28E-C19A3B2C3BDE}"/>
              </a:ext>
            </a:extLst>
          </p:cNvPr>
          <p:cNvGraphicFramePr>
            <a:graphicFrameLocks noGrp="1"/>
          </p:cNvGraphicFramePr>
          <p:nvPr>
            <p:ph idx="1"/>
          </p:nvPr>
        </p:nvGraphicFramePr>
        <p:xfrm>
          <a:off x="1066804" y="3583711"/>
          <a:ext cx="10515596" cy="2121407"/>
        </p:xfrm>
        <a:graphic>
          <a:graphicData uri="http://schemas.openxmlformats.org/drawingml/2006/table">
            <a:tbl>
              <a:tblPr firstRow="1" bandRow="1">
                <a:tableStyleId>{5C22544A-7EE6-4342-B048-85BDC9FD1C3A}</a:tableStyleId>
              </a:tblPr>
              <a:tblGrid>
                <a:gridCol w="808892">
                  <a:extLst>
                    <a:ext uri="{9D8B030D-6E8A-4147-A177-3AD203B41FA5}">
                      <a16:colId xmlns:a16="http://schemas.microsoft.com/office/drawing/2014/main" val="343671354"/>
                    </a:ext>
                  </a:extLst>
                </a:gridCol>
                <a:gridCol w="808892">
                  <a:extLst>
                    <a:ext uri="{9D8B030D-6E8A-4147-A177-3AD203B41FA5}">
                      <a16:colId xmlns:a16="http://schemas.microsoft.com/office/drawing/2014/main" val="219375868"/>
                    </a:ext>
                  </a:extLst>
                </a:gridCol>
                <a:gridCol w="808892">
                  <a:extLst>
                    <a:ext uri="{9D8B030D-6E8A-4147-A177-3AD203B41FA5}">
                      <a16:colId xmlns:a16="http://schemas.microsoft.com/office/drawing/2014/main" val="76541255"/>
                    </a:ext>
                  </a:extLst>
                </a:gridCol>
                <a:gridCol w="808892">
                  <a:extLst>
                    <a:ext uri="{9D8B030D-6E8A-4147-A177-3AD203B41FA5}">
                      <a16:colId xmlns:a16="http://schemas.microsoft.com/office/drawing/2014/main" val="4201105252"/>
                    </a:ext>
                  </a:extLst>
                </a:gridCol>
                <a:gridCol w="808892">
                  <a:extLst>
                    <a:ext uri="{9D8B030D-6E8A-4147-A177-3AD203B41FA5}">
                      <a16:colId xmlns:a16="http://schemas.microsoft.com/office/drawing/2014/main" val="1371104419"/>
                    </a:ext>
                  </a:extLst>
                </a:gridCol>
                <a:gridCol w="808892">
                  <a:extLst>
                    <a:ext uri="{9D8B030D-6E8A-4147-A177-3AD203B41FA5}">
                      <a16:colId xmlns:a16="http://schemas.microsoft.com/office/drawing/2014/main" val="1780603376"/>
                    </a:ext>
                  </a:extLst>
                </a:gridCol>
                <a:gridCol w="808892">
                  <a:extLst>
                    <a:ext uri="{9D8B030D-6E8A-4147-A177-3AD203B41FA5}">
                      <a16:colId xmlns:a16="http://schemas.microsoft.com/office/drawing/2014/main" val="228052716"/>
                    </a:ext>
                  </a:extLst>
                </a:gridCol>
                <a:gridCol w="808892">
                  <a:extLst>
                    <a:ext uri="{9D8B030D-6E8A-4147-A177-3AD203B41FA5}">
                      <a16:colId xmlns:a16="http://schemas.microsoft.com/office/drawing/2014/main" val="2746826979"/>
                    </a:ext>
                  </a:extLst>
                </a:gridCol>
                <a:gridCol w="808892">
                  <a:extLst>
                    <a:ext uri="{9D8B030D-6E8A-4147-A177-3AD203B41FA5}">
                      <a16:colId xmlns:a16="http://schemas.microsoft.com/office/drawing/2014/main" val="1493342863"/>
                    </a:ext>
                  </a:extLst>
                </a:gridCol>
                <a:gridCol w="808892">
                  <a:extLst>
                    <a:ext uri="{9D8B030D-6E8A-4147-A177-3AD203B41FA5}">
                      <a16:colId xmlns:a16="http://schemas.microsoft.com/office/drawing/2014/main" val="2724950285"/>
                    </a:ext>
                  </a:extLst>
                </a:gridCol>
                <a:gridCol w="808892">
                  <a:extLst>
                    <a:ext uri="{9D8B030D-6E8A-4147-A177-3AD203B41FA5}">
                      <a16:colId xmlns:a16="http://schemas.microsoft.com/office/drawing/2014/main" val="1869255037"/>
                    </a:ext>
                  </a:extLst>
                </a:gridCol>
                <a:gridCol w="808892">
                  <a:extLst>
                    <a:ext uri="{9D8B030D-6E8A-4147-A177-3AD203B41FA5}">
                      <a16:colId xmlns:a16="http://schemas.microsoft.com/office/drawing/2014/main" val="2705587900"/>
                    </a:ext>
                  </a:extLst>
                </a:gridCol>
                <a:gridCol w="808892">
                  <a:extLst>
                    <a:ext uri="{9D8B030D-6E8A-4147-A177-3AD203B41FA5}">
                      <a16:colId xmlns:a16="http://schemas.microsoft.com/office/drawing/2014/main" val="1784844977"/>
                    </a:ext>
                  </a:extLst>
                </a:gridCol>
              </a:tblGrid>
              <a:tr h="645808">
                <a:tc>
                  <a:txBody>
                    <a:bodyPr/>
                    <a:lstStyle/>
                    <a:p>
                      <a:pPr algn="ctr"/>
                      <a:endParaRPr lang="en-GB" sz="1600"/>
                    </a:p>
                  </a:txBody>
                  <a:tcPr marL="51595" marR="51595" marT="25797" marB="25797" anchor="ctr">
                    <a:solidFill>
                      <a:schemeClr val="tx1"/>
                    </a:solidFill>
                  </a:tcPr>
                </a:tc>
                <a:tc>
                  <a:txBody>
                    <a:bodyPr/>
                    <a:lstStyle/>
                    <a:p>
                      <a:pPr algn="ctr"/>
                      <a:r>
                        <a:rPr lang="en-US" sz="1600" dirty="0"/>
                        <a:t>1</a:t>
                      </a:r>
                      <a:endParaRPr lang="en-GB" sz="1600" dirty="0"/>
                    </a:p>
                  </a:txBody>
                  <a:tcPr marL="51595" marR="51595" marT="25797" marB="25797" anchor="ctr">
                    <a:solidFill>
                      <a:schemeClr val="tx1"/>
                    </a:solidFill>
                  </a:tcPr>
                </a:tc>
                <a:tc>
                  <a:txBody>
                    <a:bodyPr/>
                    <a:lstStyle/>
                    <a:p>
                      <a:pPr algn="ctr"/>
                      <a:r>
                        <a:rPr lang="en-US" sz="1600" dirty="0"/>
                        <a:t>2</a:t>
                      </a:r>
                      <a:endParaRPr lang="en-GB" sz="1600" dirty="0"/>
                    </a:p>
                  </a:txBody>
                  <a:tcPr marL="51595" marR="51595" marT="25797" marB="25797" anchor="ctr">
                    <a:solidFill>
                      <a:schemeClr val="tx1"/>
                    </a:solidFill>
                  </a:tcPr>
                </a:tc>
                <a:tc>
                  <a:txBody>
                    <a:bodyPr/>
                    <a:lstStyle/>
                    <a:p>
                      <a:pPr algn="ctr"/>
                      <a:r>
                        <a:rPr lang="en-US" sz="1600" dirty="0"/>
                        <a:t>3</a:t>
                      </a:r>
                      <a:endParaRPr lang="en-GB" sz="1600" dirty="0"/>
                    </a:p>
                  </a:txBody>
                  <a:tcPr marL="51595" marR="51595" marT="25797" marB="25797" anchor="ctr">
                    <a:solidFill>
                      <a:schemeClr val="tx1"/>
                    </a:solidFill>
                  </a:tcPr>
                </a:tc>
                <a:tc>
                  <a:txBody>
                    <a:bodyPr/>
                    <a:lstStyle/>
                    <a:p>
                      <a:pPr algn="ctr"/>
                      <a:r>
                        <a:rPr lang="en-US" sz="1600" dirty="0"/>
                        <a:t>4</a:t>
                      </a:r>
                      <a:endParaRPr lang="en-GB" sz="1600" dirty="0"/>
                    </a:p>
                  </a:txBody>
                  <a:tcPr marL="51595" marR="51595" marT="25797" marB="25797" anchor="ctr">
                    <a:solidFill>
                      <a:schemeClr val="tx1"/>
                    </a:solidFill>
                  </a:tcPr>
                </a:tc>
                <a:tc>
                  <a:txBody>
                    <a:bodyPr/>
                    <a:lstStyle/>
                    <a:p>
                      <a:pPr algn="ctr"/>
                      <a:r>
                        <a:rPr lang="en-US" sz="1600" dirty="0"/>
                        <a:t>5</a:t>
                      </a:r>
                      <a:endParaRPr lang="en-GB" sz="1600" dirty="0"/>
                    </a:p>
                  </a:txBody>
                  <a:tcPr marL="51595" marR="51595" marT="25797" marB="25797" anchor="ctr">
                    <a:solidFill>
                      <a:schemeClr val="tx1"/>
                    </a:solidFill>
                  </a:tcPr>
                </a:tc>
                <a:tc>
                  <a:txBody>
                    <a:bodyPr/>
                    <a:lstStyle/>
                    <a:p>
                      <a:pPr algn="ctr"/>
                      <a:r>
                        <a:rPr lang="en-US" sz="1600" dirty="0"/>
                        <a:t>6</a:t>
                      </a:r>
                      <a:endParaRPr lang="en-GB" sz="1600" dirty="0"/>
                    </a:p>
                  </a:txBody>
                  <a:tcPr marL="51595" marR="51595" marT="25797" marB="25797" anchor="ctr">
                    <a:solidFill>
                      <a:schemeClr val="tx1"/>
                    </a:solidFill>
                  </a:tcPr>
                </a:tc>
                <a:tc>
                  <a:txBody>
                    <a:bodyPr/>
                    <a:lstStyle/>
                    <a:p>
                      <a:pPr algn="ctr"/>
                      <a:r>
                        <a:rPr lang="en-US" sz="1600" dirty="0"/>
                        <a:t>7</a:t>
                      </a:r>
                      <a:endParaRPr lang="en-GB" sz="1600" dirty="0"/>
                    </a:p>
                  </a:txBody>
                  <a:tcPr marL="51595" marR="51595" marT="25797" marB="25797" anchor="ctr">
                    <a:solidFill>
                      <a:schemeClr val="tx1"/>
                    </a:solidFill>
                  </a:tcPr>
                </a:tc>
                <a:tc>
                  <a:txBody>
                    <a:bodyPr/>
                    <a:lstStyle/>
                    <a:p>
                      <a:pPr algn="ctr"/>
                      <a:r>
                        <a:rPr lang="en-US" sz="1600" dirty="0"/>
                        <a:t>8</a:t>
                      </a:r>
                      <a:endParaRPr lang="en-GB" sz="1600" dirty="0"/>
                    </a:p>
                  </a:txBody>
                  <a:tcPr marL="51595" marR="51595" marT="25797" marB="25797" anchor="ctr">
                    <a:solidFill>
                      <a:schemeClr val="tx1"/>
                    </a:solidFill>
                  </a:tcPr>
                </a:tc>
                <a:tc>
                  <a:txBody>
                    <a:bodyPr/>
                    <a:lstStyle/>
                    <a:p>
                      <a:pPr algn="ctr"/>
                      <a:r>
                        <a:rPr lang="en-US" sz="1600" dirty="0"/>
                        <a:t>9</a:t>
                      </a:r>
                      <a:endParaRPr lang="en-GB" sz="1600" dirty="0"/>
                    </a:p>
                  </a:txBody>
                  <a:tcPr marL="51595" marR="51595" marT="25797" marB="25797" anchor="ctr">
                    <a:solidFill>
                      <a:schemeClr val="tx1"/>
                    </a:solidFill>
                  </a:tcPr>
                </a:tc>
                <a:tc>
                  <a:txBody>
                    <a:bodyPr/>
                    <a:lstStyle/>
                    <a:p>
                      <a:pPr algn="ctr"/>
                      <a:r>
                        <a:rPr lang="en-US" sz="1600" dirty="0"/>
                        <a:t>10</a:t>
                      </a:r>
                      <a:endParaRPr lang="en-GB" sz="1600" dirty="0"/>
                    </a:p>
                  </a:txBody>
                  <a:tcPr marL="51595" marR="51595" marT="25797" marB="25797" anchor="ctr">
                    <a:solidFill>
                      <a:schemeClr val="tx1"/>
                    </a:solidFill>
                  </a:tcPr>
                </a:tc>
                <a:tc>
                  <a:txBody>
                    <a:bodyPr/>
                    <a:lstStyle/>
                    <a:p>
                      <a:pPr algn="ctr"/>
                      <a:r>
                        <a:rPr lang="en-US" sz="1600" dirty="0"/>
                        <a:t>11</a:t>
                      </a:r>
                      <a:endParaRPr lang="en-GB" sz="1600" dirty="0"/>
                    </a:p>
                  </a:txBody>
                  <a:tcPr marL="51595" marR="51595" marT="25797" marB="25797" anchor="ctr">
                    <a:solidFill>
                      <a:schemeClr val="tx1"/>
                    </a:solidFill>
                  </a:tcPr>
                </a:tc>
                <a:tc>
                  <a:txBody>
                    <a:bodyPr/>
                    <a:lstStyle/>
                    <a:p>
                      <a:pPr algn="ctr"/>
                      <a:r>
                        <a:rPr lang="en-US" sz="1600" dirty="0"/>
                        <a:t>12</a:t>
                      </a:r>
                      <a:endParaRPr lang="en-GB" sz="1600" dirty="0"/>
                    </a:p>
                  </a:txBody>
                  <a:tcPr marL="51595" marR="51595" marT="25797" marB="25797" anchor="ctr">
                    <a:solidFill>
                      <a:schemeClr val="tx1"/>
                    </a:solidFill>
                  </a:tcPr>
                </a:tc>
                <a:extLst>
                  <a:ext uri="{0D108BD9-81ED-4DB2-BD59-A6C34878D82A}">
                    <a16:rowId xmlns:a16="http://schemas.microsoft.com/office/drawing/2014/main" val="1388275680"/>
                  </a:ext>
                </a:extLst>
              </a:tr>
              <a:tr h="645808">
                <a:tc>
                  <a:txBody>
                    <a:bodyPr/>
                    <a:lstStyle/>
                    <a:p>
                      <a:pPr algn="ctr"/>
                      <a:r>
                        <a:rPr lang="en-US" sz="1600" dirty="0"/>
                        <a:t>2024</a:t>
                      </a:r>
                      <a:endParaRPr lang="en-GB" sz="1600" dirty="0"/>
                    </a:p>
                  </a:txBody>
                  <a:tcPr marL="51595" marR="51595" marT="25797" marB="25797" anchor="ctr"/>
                </a:tc>
                <a:tc>
                  <a:txBody>
                    <a:bodyPr/>
                    <a:lstStyle/>
                    <a:p>
                      <a:pPr algn="ctr"/>
                      <a:endParaRPr lang="en-GB" sz="1600" dirty="0">
                        <a:solidFill>
                          <a:schemeClr val="bg1">
                            <a:lumMod val="50000"/>
                          </a:schemeClr>
                        </a:solidFill>
                      </a:endParaRPr>
                    </a:p>
                  </a:txBody>
                  <a:tcPr marL="51595" marR="51595" marT="25797" marB="25797" anchor="ctr">
                    <a:solidFill>
                      <a:srgbClr val="8EB4E3"/>
                    </a:solidFill>
                  </a:tcPr>
                </a:tc>
                <a:tc gridSpan="4">
                  <a:txBody>
                    <a:bodyPr/>
                    <a:lstStyle/>
                    <a:p>
                      <a:pPr algn="ctr"/>
                      <a:r>
                        <a:rPr lang="en-US" sz="1600" dirty="0">
                          <a:solidFill>
                            <a:schemeClr val="bg1">
                              <a:lumMod val="50000"/>
                            </a:schemeClr>
                          </a:solidFill>
                        </a:rPr>
                        <a:t>Prepare reports</a:t>
                      </a:r>
                    </a:p>
                    <a:p>
                      <a:pPr algn="ctr"/>
                      <a:r>
                        <a:rPr lang="en-US" sz="1600" dirty="0">
                          <a:solidFill>
                            <a:schemeClr val="bg1">
                              <a:lumMod val="50000"/>
                            </a:schemeClr>
                          </a:solidFill>
                        </a:rPr>
                        <a:t>Health care facilities, schools</a:t>
                      </a:r>
                    </a:p>
                  </a:txBody>
                  <a:tcPr marL="51595" marR="51595" marT="25797" marB="25797" anchor="ctr">
                    <a:solidFill>
                      <a:schemeClr val="bg1">
                        <a:lumMod val="75000"/>
                      </a:schemeClr>
                    </a:solidFill>
                  </a:tcPr>
                </a:tc>
                <a:tc hMerge="1">
                  <a:txBody>
                    <a:bodyPr/>
                    <a:lstStyle/>
                    <a:p>
                      <a:pPr algn="ctr"/>
                      <a:endParaRPr lang="en-GB" sz="1600" dirty="0">
                        <a:solidFill>
                          <a:schemeClr val="bg1">
                            <a:lumMod val="50000"/>
                          </a:schemeClr>
                        </a:solidFill>
                      </a:endParaRPr>
                    </a:p>
                  </a:txBody>
                  <a:tcPr marL="51595" marR="51595" marT="25797" marB="25797" anchor="ctr">
                    <a:solidFill>
                      <a:schemeClr val="bg1">
                        <a:lumMod val="75000"/>
                      </a:schemeClr>
                    </a:solidFill>
                  </a:tcPr>
                </a:tc>
                <a:tc hMerge="1">
                  <a:txBody>
                    <a:bodyPr/>
                    <a:lstStyle/>
                    <a:p>
                      <a:pPr algn="ctr"/>
                      <a:endParaRPr lang="en-GB" sz="1600" dirty="0">
                        <a:solidFill>
                          <a:schemeClr val="bg1">
                            <a:lumMod val="50000"/>
                          </a:schemeClr>
                        </a:solidFill>
                      </a:endParaRPr>
                    </a:p>
                  </a:txBody>
                  <a:tcPr marL="51595" marR="51595" marT="25797" marB="25797" anchor="ctr">
                    <a:solidFill>
                      <a:schemeClr val="bg1">
                        <a:lumMod val="75000"/>
                      </a:schemeClr>
                    </a:solidFill>
                  </a:tcPr>
                </a:tc>
                <a:tc hMerge="1">
                  <a:txBody>
                    <a:bodyPr/>
                    <a:lstStyle/>
                    <a:p>
                      <a:pPr algn="ctr"/>
                      <a:endParaRPr lang="en-GB" sz="1600" dirty="0">
                        <a:solidFill>
                          <a:schemeClr val="bg1">
                            <a:lumMod val="50000"/>
                          </a:schemeClr>
                        </a:solidFill>
                      </a:endParaRPr>
                    </a:p>
                  </a:txBody>
                  <a:tcPr marL="51595" marR="51595" marT="25797" marB="25797" anchor="ctr">
                    <a:solidFill>
                      <a:schemeClr val="bg1">
                        <a:lumMod val="75000"/>
                      </a:schemeClr>
                    </a:solidFill>
                  </a:tcPr>
                </a:tc>
                <a:tc>
                  <a:txBody>
                    <a:bodyPr/>
                    <a:lstStyle/>
                    <a:p>
                      <a:pPr algn="ctr"/>
                      <a:endParaRPr lang="en-GB" sz="1600" dirty="0"/>
                    </a:p>
                  </a:txBody>
                  <a:tcPr marL="51595" marR="51595" marT="25797" marB="25797" anchor="ctr">
                    <a:solidFill>
                      <a:schemeClr val="bg1"/>
                    </a:solidFill>
                  </a:tcPr>
                </a:tc>
                <a:tc gridSpan="4">
                  <a:txBody>
                    <a:bodyPr/>
                    <a:lstStyle/>
                    <a:p>
                      <a:pPr algn="ctr"/>
                      <a:r>
                        <a:rPr lang="en-US" sz="1600" dirty="0"/>
                        <a:t>Compile new data</a:t>
                      </a:r>
                    </a:p>
                    <a:p>
                      <a:pPr algn="ctr"/>
                      <a:r>
                        <a:rPr lang="en-US" sz="1600" dirty="0"/>
                        <a:t>Households, 631</a:t>
                      </a:r>
                    </a:p>
                  </a:txBody>
                  <a:tcPr marL="51595" marR="51595" marT="25797" marB="25797" anchor="ctr">
                    <a:solidFill>
                      <a:schemeClr val="accent6">
                        <a:lumMod val="60000"/>
                        <a:lumOff val="40000"/>
                      </a:schemeClr>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gridSpan="2">
                  <a:txBody>
                    <a:bodyPr/>
                    <a:lstStyle/>
                    <a:p>
                      <a:pPr algn="ctr"/>
                      <a:r>
                        <a:rPr lang="en-US" sz="1600" dirty="0"/>
                        <a:t>Consultation</a:t>
                      </a:r>
                    </a:p>
                    <a:p>
                      <a:pPr algn="ctr"/>
                      <a:r>
                        <a:rPr lang="en-US" sz="1600" dirty="0"/>
                        <a:t>Households, 631</a:t>
                      </a:r>
                      <a:endParaRPr lang="en-GB" sz="1600" dirty="0"/>
                    </a:p>
                  </a:txBody>
                  <a:tcPr marL="51595" marR="51595" marT="25797" marB="25797" anchor="ctr">
                    <a:solidFill>
                      <a:schemeClr val="tx2">
                        <a:lumMod val="40000"/>
                        <a:lumOff val="60000"/>
                      </a:schemeClr>
                    </a:solidFill>
                  </a:tcPr>
                </a:tc>
                <a:tc hMerge="1">
                  <a:txBody>
                    <a:bodyPr/>
                    <a:lstStyle/>
                    <a:p>
                      <a:pPr algn="ctr"/>
                      <a:endParaRPr lang="en-GB"/>
                    </a:p>
                  </a:txBody>
                  <a:tcPr anchor="ctr"/>
                </a:tc>
                <a:extLst>
                  <a:ext uri="{0D108BD9-81ED-4DB2-BD59-A6C34878D82A}">
                    <a16:rowId xmlns:a16="http://schemas.microsoft.com/office/drawing/2014/main" val="349531788"/>
                  </a:ext>
                </a:extLst>
              </a:tr>
              <a:tr h="829791">
                <a:tc>
                  <a:txBody>
                    <a:bodyPr/>
                    <a:lstStyle/>
                    <a:p>
                      <a:pPr algn="ctr"/>
                      <a:r>
                        <a:rPr lang="en-US" sz="1600" dirty="0"/>
                        <a:t>2025</a:t>
                      </a:r>
                      <a:endParaRPr lang="en-GB" sz="1600" dirty="0"/>
                    </a:p>
                  </a:txBody>
                  <a:tcPr marL="51595" marR="51595" marT="25797" marB="25797" anchor="ctr"/>
                </a:tc>
                <a:tc>
                  <a:txBody>
                    <a:bodyPr/>
                    <a:lstStyle/>
                    <a:p>
                      <a:pPr algn="ctr"/>
                      <a:endParaRPr lang="en-GB" sz="1600" dirty="0"/>
                    </a:p>
                  </a:txBody>
                  <a:tcPr marL="51595" marR="51595" marT="25797" marB="25797" anchor="ctr">
                    <a:solidFill>
                      <a:srgbClr val="8EB4E3"/>
                    </a:solidFill>
                  </a:tcPr>
                </a:tc>
                <a:tc gridSpan="4">
                  <a:txBody>
                    <a:bodyPr/>
                    <a:lstStyle/>
                    <a:p>
                      <a:pPr algn="ctr"/>
                      <a:r>
                        <a:rPr lang="en-US" sz="1600" dirty="0"/>
                        <a:t>Prepare reports</a:t>
                      </a:r>
                    </a:p>
                    <a:p>
                      <a:pPr algn="ctr"/>
                      <a:r>
                        <a:rPr lang="en-US" sz="1600" dirty="0"/>
                        <a:t>Households (631)</a:t>
                      </a:r>
                      <a:endParaRPr lang="en-GB" sz="1600" dirty="0"/>
                    </a:p>
                  </a:txBody>
                  <a:tcPr marL="51595" marR="51595" marT="25797" marB="25797" anchor="ctr">
                    <a:solidFill>
                      <a:schemeClr val="accent3">
                        <a:lumMod val="60000"/>
                        <a:lumOff val="40000"/>
                      </a:schemeClr>
                    </a:solidFill>
                  </a:tcPr>
                </a:tc>
                <a:tc hMerge="1">
                  <a:txBody>
                    <a:bodyPr/>
                    <a:lstStyle/>
                    <a:p>
                      <a:pPr algn="ctr"/>
                      <a:endParaRPr lang="en-GB" sz="1600" dirty="0"/>
                    </a:p>
                  </a:txBody>
                  <a:tcPr marL="51595" marR="51595" marT="25797" marB="25797" anchor="ctr">
                    <a:solidFill>
                      <a:schemeClr val="accent3">
                        <a:lumMod val="60000"/>
                        <a:lumOff val="40000"/>
                      </a:schemeClr>
                    </a:solidFill>
                  </a:tcPr>
                </a:tc>
                <a:tc hMerge="1">
                  <a:txBody>
                    <a:bodyPr/>
                    <a:lstStyle/>
                    <a:p>
                      <a:pPr algn="ctr"/>
                      <a:endParaRPr lang="en-GB" sz="1600" dirty="0"/>
                    </a:p>
                  </a:txBody>
                  <a:tcPr marL="51595" marR="51595" marT="25797" marB="25797" anchor="ctr">
                    <a:solidFill>
                      <a:schemeClr val="accent3">
                        <a:lumMod val="60000"/>
                        <a:lumOff val="40000"/>
                      </a:schemeClr>
                    </a:solidFill>
                  </a:tcPr>
                </a:tc>
                <a:tc hMerge="1">
                  <a:txBody>
                    <a:bodyPr/>
                    <a:lstStyle/>
                    <a:p>
                      <a:pPr algn="ctr"/>
                      <a:endParaRPr lang="en-GB" sz="1600" dirty="0"/>
                    </a:p>
                  </a:txBody>
                  <a:tcPr marL="51595" marR="51595" marT="25797" marB="25797" anchor="ctr">
                    <a:solidFill>
                      <a:schemeClr val="accent3">
                        <a:lumMod val="60000"/>
                        <a:lumOff val="40000"/>
                      </a:schemeClr>
                    </a:solidFill>
                  </a:tcPr>
                </a:tc>
                <a:tc>
                  <a:txBody>
                    <a:bodyPr/>
                    <a:lstStyle/>
                    <a:p>
                      <a:pPr marL="0" marR="0" lvl="0" indent="0" algn="ctr" defTabSz="1080165" rtl="0" eaLnBrk="1" fontAlgn="auto" latinLnBrk="0" hangingPunct="1">
                        <a:lnSpc>
                          <a:spcPct val="100000"/>
                        </a:lnSpc>
                        <a:spcBef>
                          <a:spcPts val="0"/>
                        </a:spcBef>
                        <a:spcAft>
                          <a:spcPts val="0"/>
                        </a:spcAft>
                        <a:buClrTx/>
                        <a:buSzTx/>
                        <a:buFontTx/>
                        <a:buNone/>
                        <a:tabLst/>
                        <a:defRPr/>
                      </a:pPr>
                      <a:endParaRPr lang="en-GB" sz="1600" dirty="0"/>
                    </a:p>
                  </a:txBody>
                  <a:tcPr marL="51595" marR="51595" marT="25797" marB="25797" anchor="ctr">
                    <a:solidFill>
                      <a:schemeClr val="bg1"/>
                    </a:solidFill>
                  </a:tcPr>
                </a:tc>
                <a:tc gridSpan="4">
                  <a:txBody>
                    <a:bodyPr/>
                    <a:lstStyle/>
                    <a:p>
                      <a:pPr marL="0" marR="0" lvl="0" indent="0" algn="ctr" defTabSz="1080165" rtl="0" eaLnBrk="1" fontAlgn="auto" latinLnBrk="0" hangingPunct="1">
                        <a:lnSpc>
                          <a:spcPct val="100000"/>
                        </a:lnSpc>
                        <a:spcBef>
                          <a:spcPts val="0"/>
                        </a:spcBef>
                        <a:spcAft>
                          <a:spcPts val="0"/>
                        </a:spcAft>
                        <a:buClrTx/>
                        <a:buSzTx/>
                        <a:buFontTx/>
                        <a:buNone/>
                        <a:tabLst/>
                        <a:defRPr/>
                      </a:pPr>
                      <a:r>
                        <a:rPr lang="en-US" sz="1600" dirty="0"/>
                        <a:t>Compile new data</a:t>
                      </a:r>
                    </a:p>
                    <a:p>
                      <a:pPr marL="0" marR="0" lvl="0" indent="0" algn="ctr" defTabSz="1080165" rtl="0" eaLnBrk="1" fontAlgn="auto" latinLnBrk="0" hangingPunct="1">
                        <a:lnSpc>
                          <a:spcPct val="100000"/>
                        </a:lnSpc>
                        <a:spcBef>
                          <a:spcPts val="0"/>
                        </a:spcBef>
                        <a:spcAft>
                          <a:spcPts val="0"/>
                        </a:spcAft>
                        <a:buClrTx/>
                        <a:buSzTx/>
                        <a:buFontTx/>
                        <a:buNone/>
                        <a:tabLst/>
                        <a:defRPr/>
                      </a:pPr>
                      <a:r>
                        <a:rPr lang="en-US" sz="1600" dirty="0"/>
                        <a:t>Health care facilities, schools</a:t>
                      </a:r>
                      <a:endParaRPr lang="en-GB" sz="1600" dirty="0"/>
                    </a:p>
                  </a:txBody>
                  <a:tcPr marL="51595" marR="51595" marT="25797" marB="25797" anchor="ctr">
                    <a:solidFill>
                      <a:schemeClr val="accent4">
                        <a:lumMod val="60000"/>
                        <a:lumOff val="40000"/>
                      </a:schemeClr>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gridSpan="2">
                  <a:txBody>
                    <a:bodyPr/>
                    <a:lstStyle/>
                    <a:p>
                      <a:pPr algn="ctr"/>
                      <a:r>
                        <a:rPr lang="en-US" sz="1600" dirty="0"/>
                        <a:t>Consultation</a:t>
                      </a:r>
                    </a:p>
                    <a:p>
                      <a:pPr algn="ctr"/>
                      <a:r>
                        <a:rPr lang="en-US" sz="1600" dirty="0"/>
                        <a:t>HCF, schools</a:t>
                      </a:r>
                      <a:endParaRPr lang="en-GB" sz="1600" dirty="0"/>
                    </a:p>
                  </a:txBody>
                  <a:tcPr marL="51595" marR="51595" marT="25797" marB="25797" anchor="ctr">
                    <a:solidFill>
                      <a:schemeClr val="tx2">
                        <a:lumMod val="40000"/>
                        <a:lumOff val="60000"/>
                      </a:schemeClr>
                    </a:solidFill>
                  </a:tcPr>
                </a:tc>
                <a:tc hMerge="1">
                  <a:txBody>
                    <a:bodyPr/>
                    <a:lstStyle/>
                    <a:p>
                      <a:pPr algn="ctr"/>
                      <a:endParaRPr lang="en-GB"/>
                    </a:p>
                  </a:txBody>
                  <a:tcPr anchor="ctr"/>
                </a:tc>
                <a:extLst>
                  <a:ext uri="{0D108BD9-81ED-4DB2-BD59-A6C34878D82A}">
                    <a16:rowId xmlns:a16="http://schemas.microsoft.com/office/drawing/2014/main" val="3905426504"/>
                  </a:ext>
                </a:extLst>
              </a:tr>
            </a:tbl>
          </a:graphicData>
        </a:graphic>
      </p:graphicFrame>
      <p:sp>
        <p:nvSpPr>
          <p:cNvPr id="8" name="Rectangle 7">
            <a:extLst>
              <a:ext uri="{FF2B5EF4-FFF2-40B4-BE49-F238E27FC236}">
                <a16:creationId xmlns:a16="http://schemas.microsoft.com/office/drawing/2014/main" id="{E460C2D5-4391-BDF2-5CEB-61B6975B4044}"/>
              </a:ext>
            </a:extLst>
          </p:cNvPr>
          <p:cNvSpPr/>
          <p:nvPr/>
        </p:nvSpPr>
        <p:spPr>
          <a:xfrm>
            <a:off x="609601" y="1254489"/>
            <a:ext cx="11266626" cy="2308324"/>
          </a:xfrm>
          <a:prstGeom prst="rect">
            <a:avLst/>
          </a:prstGeom>
        </p:spPr>
        <p:txBody>
          <a:bodyPr wrap="square">
            <a:spAutoFit/>
          </a:bodyPr>
          <a:lstStyle/>
          <a:p>
            <a:pPr marL="715153" lvl="1" indent="-457200">
              <a:buFont typeface="+mj-lt"/>
              <a:buAutoNum type="arabicPeriod"/>
            </a:pPr>
            <a:r>
              <a:rPr lang="en-US" sz="2400" dirty="0"/>
              <a:t>Is the country file missing any relevant national sources of data that would allow for better estimates?</a:t>
            </a:r>
          </a:p>
          <a:p>
            <a:pPr marL="715153" lvl="1" indent="-457200">
              <a:buFont typeface="+mj-lt"/>
              <a:buAutoNum type="arabicPeriod"/>
            </a:pPr>
            <a:r>
              <a:rPr lang="en-US" sz="2400" dirty="0"/>
              <a:t>Are the data sources listed considered reliable and suitable for use as official national statistics?</a:t>
            </a:r>
          </a:p>
          <a:p>
            <a:pPr marL="715153" lvl="1" indent="-457200">
              <a:buFont typeface="+mj-lt"/>
              <a:buAutoNum type="arabicPeriod"/>
            </a:pPr>
            <a:r>
              <a:rPr lang="en-US" sz="2400" dirty="0"/>
              <a:t>Is the interpretation and classification of the data extracted from national sources accurate and appropriate?</a:t>
            </a:r>
          </a:p>
        </p:txBody>
      </p:sp>
      <p:sp>
        <p:nvSpPr>
          <p:cNvPr id="10" name="Oval 9">
            <a:extLst>
              <a:ext uri="{FF2B5EF4-FFF2-40B4-BE49-F238E27FC236}">
                <a16:creationId xmlns:a16="http://schemas.microsoft.com/office/drawing/2014/main" id="{4D5775B9-3558-FCFE-1621-0A33BE8B3344}"/>
              </a:ext>
            </a:extLst>
          </p:cNvPr>
          <p:cNvSpPr/>
          <p:nvPr/>
        </p:nvSpPr>
        <p:spPr>
          <a:xfrm>
            <a:off x="9657197" y="4137895"/>
            <a:ext cx="2235262" cy="852559"/>
          </a:xfrm>
          <a:prstGeom prst="ellipse">
            <a:avLst/>
          </a:prstGeom>
          <a:no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DAD62C11-7298-A1B4-B5B2-5E53C224A145}"/>
              </a:ext>
            </a:extLst>
          </p:cNvPr>
          <p:cNvSpPr/>
          <p:nvPr/>
        </p:nvSpPr>
        <p:spPr>
          <a:xfrm>
            <a:off x="5912427" y="4137895"/>
            <a:ext cx="820882" cy="18264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3D4AE0-DAAD-D623-B516-6E738612354F}"/>
              </a:ext>
            </a:extLst>
          </p:cNvPr>
          <p:cNvSpPr txBox="1"/>
          <p:nvPr/>
        </p:nvSpPr>
        <p:spPr>
          <a:xfrm>
            <a:off x="5991833" y="4273638"/>
            <a:ext cx="677108" cy="1524490"/>
          </a:xfrm>
          <a:prstGeom prst="rect">
            <a:avLst/>
          </a:prstGeom>
          <a:noFill/>
        </p:spPr>
        <p:txBody>
          <a:bodyPr vert="vert270" wrap="square" rtlCol="0">
            <a:spAutoFit/>
          </a:bodyPr>
          <a:lstStyle/>
          <a:p>
            <a:pPr algn="ctr"/>
            <a:r>
              <a:rPr lang="en-US" sz="1600" dirty="0"/>
              <a:t>Publish progress updates </a:t>
            </a:r>
          </a:p>
        </p:txBody>
      </p:sp>
      <p:sp>
        <p:nvSpPr>
          <p:cNvPr id="7" name="Oval 6">
            <a:extLst>
              <a:ext uri="{FF2B5EF4-FFF2-40B4-BE49-F238E27FC236}">
                <a16:creationId xmlns:a16="http://schemas.microsoft.com/office/drawing/2014/main" id="{A53D68A7-1CA2-E23C-744C-AAADC1737200}"/>
              </a:ext>
            </a:extLst>
          </p:cNvPr>
          <p:cNvSpPr/>
          <p:nvPr/>
        </p:nvSpPr>
        <p:spPr>
          <a:xfrm>
            <a:off x="753277" y="4899064"/>
            <a:ext cx="2235262" cy="852559"/>
          </a:xfrm>
          <a:prstGeom prst="ellipse">
            <a:avLst/>
          </a:prstGeom>
          <a:no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a:extLst>
              <a:ext uri="{FF2B5EF4-FFF2-40B4-BE49-F238E27FC236}">
                <a16:creationId xmlns:a16="http://schemas.microsoft.com/office/drawing/2014/main" id="{C3CE1754-DB0A-B52E-9DFF-E112C05651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8228969"/>
      </p:ext>
    </p:extLst>
  </p:cSld>
  <p:clrMapOvr>
    <a:masterClrMapping/>
  </p:clrMapOvr>
  <mc:AlternateContent xmlns:mc="http://schemas.openxmlformats.org/markup-compatibility/2006">
    <mc:Choice xmlns:p14="http://schemas.microsoft.com/office/powerpoint/2010/main" Requires="p14">
      <p:transition spd="slow" p14:dur="2000" advTm="90181"/>
    </mc:Choice>
    <mc:Fallback>
      <p:transition spd="slow" advTm="90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8206-64AF-3A5B-0ED9-888E8C8FE0F8}"/>
              </a:ext>
            </a:extLst>
          </p:cNvPr>
          <p:cNvSpPr>
            <a:spLocks noGrp="1"/>
          </p:cNvSpPr>
          <p:nvPr>
            <p:ph type="title"/>
          </p:nvPr>
        </p:nvSpPr>
        <p:spPr/>
        <p:txBody>
          <a:bodyPr/>
          <a:lstStyle/>
          <a:p>
            <a:r>
              <a:rPr lang="en-US" dirty="0"/>
              <a:t>Outline: country consultations in EMR/MENA</a:t>
            </a:r>
          </a:p>
        </p:txBody>
      </p:sp>
      <p:sp>
        <p:nvSpPr>
          <p:cNvPr id="3" name="Content Placeholder 2">
            <a:extLst>
              <a:ext uri="{FF2B5EF4-FFF2-40B4-BE49-F238E27FC236}">
                <a16:creationId xmlns:a16="http://schemas.microsoft.com/office/drawing/2014/main" id="{A618AF78-DA03-DD72-9EA2-E2A49ED98E21}"/>
              </a:ext>
            </a:extLst>
          </p:cNvPr>
          <p:cNvSpPr>
            <a:spLocks noGrp="1"/>
          </p:cNvSpPr>
          <p:nvPr>
            <p:ph idx="1"/>
          </p:nvPr>
        </p:nvSpPr>
        <p:spPr/>
        <p:txBody>
          <a:bodyPr/>
          <a:lstStyle/>
          <a:p>
            <a:pPr marL="514350" indent="-514350">
              <a:buFont typeface="+mj-lt"/>
              <a:buAutoNum type="arabicPeriod"/>
            </a:pPr>
            <a:r>
              <a:rPr lang="en-US" dirty="0"/>
              <a:t>Introduction (Rick </a:t>
            </a:r>
            <a:r>
              <a:rPr lang="en-US" dirty="0" err="1"/>
              <a:t>Johnston,</a:t>
            </a:r>
            <a:r>
              <a:rPr lang="en-US" dirty="0"/>
              <a:t> WHO/JMP)</a:t>
            </a:r>
          </a:p>
          <a:p>
            <a:pPr marL="514350" indent="-514350">
              <a:buFont typeface="+mj-lt"/>
              <a:buAutoNum type="arabicPeriod"/>
            </a:pPr>
            <a:r>
              <a:rPr lang="en-US" dirty="0"/>
              <a:t>6.1.1	Drinking water (Tom Slaymaker, UNICEF/JMP)</a:t>
            </a:r>
          </a:p>
          <a:p>
            <a:pPr marL="514350" indent="-514350">
              <a:buFont typeface="+mj-lt"/>
              <a:buAutoNum type="arabicPeriod"/>
            </a:pPr>
            <a:r>
              <a:rPr lang="en-US" dirty="0"/>
              <a:t>6.2.1a	Sanitation (Rick </a:t>
            </a:r>
            <a:r>
              <a:rPr lang="en-US" dirty="0" err="1"/>
              <a:t>Johnston,</a:t>
            </a:r>
            <a:r>
              <a:rPr lang="en-US" dirty="0"/>
              <a:t> WHO/JMP)</a:t>
            </a:r>
          </a:p>
          <a:p>
            <a:pPr marL="514350" indent="-514350">
              <a:buFont typeface="+mj-lt"/>
              <a:buAutoNum type="arabicPeriod"/>
            </a:pPr>
            <a:r>
              <a:rPr lang="en-US" dirty="0"/>
              <a:t>6.2.1b	Hygiene (Francesco Mitis, WHO/JMP)</a:t>
            </a:r>
          </a:p>
          <a:p>
            <a:pPr marL="514350" indent="-514350">
              <a:buFont typeface="+mj-lt"/>
              <a:buAutoNum type="arabicPeriod"/>
            </a:pPr>
            <a:r>
              <a:rPr lang="en-US" dirty="0"/>
              <a:t>6.3.1 	Wastewater (Andrew Shantz, WHO)</a:t>
            </a:r>
          </a:p>
          <a:p>
            <a:pPr marL="514350" indent="-514350">
              <a:buFont typeface="+mj-lt"/>
              <a:buAutoNum type="arabicPeriod"/>
            </a:pPr>
            <a:endParaRPr lang="en-US" dirty="0"/>
          </a:p>
          <a:p>
            <a:pPr marL="0" indent="0">
              <a:buNone/>
            </a:pPr>
            <a:r>
              <a:rPr lang="en-US" dirty="0"/>
              <a:t>Joint consultation: deadline 31 January 2025</a:t>
            </a:r>
          </a:p>
          <a:p>
            <a:endParaRPr lang="en-US" dirty="0"/>
          </a:p>
        </p:txBody>
      </p:sp>
      <p:pic>
        <p:nvPicPr>
          <p:cNvPr id="6" name="Audio 5">
            <a:hlinkClick r:id="" action="ppaction://media"/>
            <a:extLst>
              <a:ext uri="{FF2B5EF4-FFF2-40B4-BE49-F238E27FC236}">
                <a16:creationId xmlns:a16="http://schemas.microsoft.com/office/drawing/2014/main" id="{22E797A1-62D1-EEC5-6AF3-65FC19A889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6789091"/>
      </p:ext>
    </p:extLst>
  </p:cSld>
  <p:clrMapOvr>
    <a:masterClrMapping/>
  </p:clrMapOvr>
  <mc:AlternateContent xmlns:mc="http://schemas.openxmlformats.org/markup-compatibility/2006">
    <mc:Choice xmlns:p14="http://schemas.microsoft.com/office/powerpoint/2010/main" Requires="p14">
      <p:transition spd="slow" p14:dur="2000" advTm="87818"/>
    </mc:Choice>
    <mc:Fallback>
      <p:transition spd="slow" advTm="8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94AB-2494-4D49-A3AB-9BED601A376B}"/>
              </a:ext>
            </a:extLst>
          </p:cNvPr>
          <p:cNvSpPr>
            <a:spLocks noGrp="1"/>
          </p:cNvSpPr>
          <p:nvPr>
            <p:ph type="title"/>
          </p:nvPr>
        </p:nvSpPr>
        <p:spPr/>
        <p:txBody>
          <a:bodyPr/>
          <a:lstStyle/>
          <a:p>
            <a:r>
              <a:rPr lang="en-US" dirty="0"/>
              <a:t>JMP country consultations</a:t>
            </a:r>
          </a:p>
        </p:txBody>
      </p:sp>
      <p:sp>
        <p:nvSpPr>
          <p:cNvPr id="3" name="Content Placeholder 2">
            <a:extLst>
              <a:ext uri="{FF2B5EF4-FFF2-40B4-BE49-F238E27FC236}">
                <a16:creationId xmlns:a16="http://schemas.microsoft.com/office/drawing/2014/main" id="{D4B11714-82C3-46BB-824F-ABB19BBD5FF6}"/>
              </a:ext>
            </a:extLst>
          </p:cNvPr>
          <p:cNvSpPr txBox="1">
            <a:spLocks/>
          </p:cNvSpPr>
          <p:nvPr/>
        </p:nvSpPr>
        <p:spPr>
          <a:xfrm>
            <a:off x="488067" y="1351675"/>
            <a:ext cx="10972799" cy="4379494"/>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Guidance note to facilitate country consultation</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English, French, Spanish, Russian &amp; Arabic</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WHO/UNICEF country offices contact national authorities</a:t>
            </a:r>
          </a:p>
          <a:p>
            <a:pPr lvl="1" indent="-342900">
              <a:buFont typeface="Arial" charset="0"/>
              <a:buChar char="•"/>
              <a:defRPr/>
            </a:pPr>
            <a:r>
              <a:rPr lang="en-US" sz="2000" dirty="0">
                <a:solidFill>
                  <a:prstClr val="black"/>
                </a:solidFill>
                <a:latin typeface="Calibri"/>
              </a:rPr>
              <a:t>Always the NSO, additionally relevant ministries and agencies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Seek technical feedback on JMP country file</a:t>
            </a:r>
          </a:p>
          <a:p>
            <a:pPr lvl="1" indent="-342900">
              <a:buFont typeface="Arial" charset="0"/>
              <a:buChar char="•"/>
              <a:defRPr/>
            </a:pPr>
            <a:r>
              <a:rPr lang="en-US" sz="2000" dirty="0">
                <a:solidFill>
                  <a:prstClr val="black"/>
                </a:solidFill>
                <a:latin typeface="Calibri"/>
              </a:rPr>
              <a:t>Three questions</a:t>
            </a:r>
          </a:p>
          <a:p>
            <a:pP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WHO and UNICEF division of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labour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JMP estimates: WHO and UNICEF co-lead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631 estimates: WHO lead (keep UNICEF informed)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feedback to JMP team via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5"/>
              </a:rPr>
              <a:t>info@washdata.org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000" dirty="0">
                <a:solidFill>
                  <a:prstClr val="black"/>
                </a:solidFill>
                <a:latin typeface="Calibri"/>
              </a:rPr>
              <a:t>Deadline January 31, 2025</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A0CA86A9-1ADC-4167-9507-E0CF9564F9E0}"/>
              </a:ext>
            </a:extLst>
          </p:cNvPr>
          <p:cNvSpPr txBox="1"/>
          <p:nvPr/>
        </p:nvSpPr>
        <p:spPr>
          <a:xfrm>
            <a:off x="6878054" y="5665205"/>
            <a:ext cx="58307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6"/>
              </a:rPr>
              <a:t>https://washdata.org/how-we-work/jmp-country-consultation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Picture 6">
            <a:extLst>
              <a:ext uri="{FF2B5EF4-FFF2-40B4-BE49-F238E27FC236}">
                <a16:creationId xmlns:a16="http://schemas.microsoft.com/office/drawing/2014/main" id="{B343817D-B27B-BD29-6396-6CC3B509FE57}"/>
              </a:ext>
            </a:extLst>
          </p:cNvPr>
          <p:cNvPicPr>
            <a:picLocks noChangeAspect="1"/>
          </p:cNvPicPr>
          <p:nvPr/>
        </p:nvPicPr>
        <p:blipFill>
          <a:blip r:embed="rId7"/>
          <a:stretch>
            <a:fillRect/>
          </a:stretch>
        </p:blipFill>
        <p:spPr>
          <a:xfrm>
            <a:off x="8293839" y="1351675"/>
            <a:ext cx="2999178" cy="4247567"/>
          </a:xfrm>
          <a:prstGeom prst="rect">
            <a:avLst/>
          </a:prstGeom>
          <a:ln>
            <a:solidFill>
              <a:schemeClr val="tx1"/>
            </a:solidFill>
          </a:ln>
        </p:spPr>
      </p:pic>
      <p:pic>
        <p:nvPicPr>
          <p:cNvPr id="12" name="Audio 11">
            <a:hlinkClick r:id="" action="ppaction://media"/>
            <a:extLst>
              <a:ext uri="{FF2B5EF4-FFF2-40B4-BE49-F238E27FC236}">
                <a16:creationId xmlns:a16="http://schemas.microsoft.com/office/drawing/2014/main" id="{B6B208D7-5565-7D85-A2B5-0C6D07DF7F4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6789252"/>
      </p:ext>
    </p:extLst>
  </p:cSld>
  <p:clrMapOvr>
    <a:masterClrMapping/>
  </p:clrMapOvr>
  <mc:AlternateContent xmlns:mc="http://schemas.openxmlformats.org/markup-compatibility/2006">
    <mc:Choice xmlns:p14="http://schemas.microsoft.com/office/powerpoint/2010/main" Requires="p14">
      <p:transition spd="slow" p14:dur="2000" advTm="92633"/>
    </mc:Choice>
    <mc:Fallback>
      <p:transition spd="slow" advTm="9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dirty="0"/>
              <a:t>What the country consultation is not</a:t>
            </a:r>
            <a:endParaRPr lang="en-GB" dirty="0"/>
          </a:p>
        </p:txBody>
      </p:sp>
      <p:sp>
        <p:nvSpPr>
          <p:cNvPr id="5" name="Content Placeholder 4">
            <a:extLst>
              <a:ext uri="{FF2B5EF4-FFF2-40B4-BE49-F238E27FC236}">
                <a16:creationId xmlns:a16="http://schemas.microsoft.com/office/drawing/2014/main" id="{059FF4DD-323A-AFE5-A9BB-C1E8D0316896}"/>
              </a:ext>
            </a:extLst>
          </p:cNvPr>
          <p:cNvSpPr>
            <a:spLocks noGrp="1"/>
          </p:cNvSpPr>
          <p:nvPr>
            <p:ph idx="1"/>
          </p:nvPr>
        </p:nvSpPr>
        <p:spPr/>
        <p:txBody>
          <a:bodyPr/>
          <a:lstStyle/>
          <a:p>
            <a:r>
              <a:rPr lang="en-US" sz="2800" dirty="0"/>
              <a:t>The purpose of the consultation is not to compare JMP or 631 estimates with national estimates of WASH coverage but rather to review the completeness or correctness of the datasets in the country files and to verify the interpretation of national data in the JMP or 631 estimates.</a:t>
            </a:r>
          </a:p>
          <a:p>
            <a:r>
              <a:rPr lang="en-US" sz="2800" dirty="0"/>
              <a:t>The consultation is not expected to involve complex analysis, or to review the estimation methodology, but simply to identify any missing data sets and to provide feedback on the interpretation and classification of existing national data. </a:t>
            </a:r>
          </a:p>
        </p:txBody>
      </p:sp>
      <p:sp>
        <p:nvSpPr>
          <p:cNvPr id="6" name="Slide Number Placeholder 3">
            <a:extLst>
              <a:ext uri="{FF2B5EF4-FFF2-40B4-BE49-F238E27FC236}">
                <a16:creationId xmlns:a16="http://schemas.microsoft.com/office/drawing/2014/main" id="{12657D36-EAAA-A998-2D4A-2602932BA0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udio 7">
            <a:hlinkClick r:id="" action="ppaction://media"/>
            <a:extLst>
              <a:ext uri="{FF2B5EF4-FFF2-40B4-BE49-F238E27FC236}">
                <a16:creationId xmlns:a16="http://schemas.microsoft.com/office/drawing/2014/main" id="{B037533F-E0D2-C6A0-C19B-361EC707C9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9066078"/>
      </p:ext>
    </p:extLst>
  </p:cSld>
  <p:clrMapOvr>
    <a:masterClrMapping/>
  </p:clrMapOvr>
  <mc:AlternateContent xmlns:mc="http://schemas.openxmlformats.org/markup-compatibility/2006">
    <mc:Choice xmlns:p14="http://schemas.microsoft.com/office/powerpoint/2010/main" Requires="p14">
      <p:transition spd="slow" p14:dur="2000" advTm="47922"/>
    </mc:Choice>
    <mc:Fallback>
      <p:transition spd="slow" advTm="47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5CDF-B437-4AB6-95B8-934C20BD76CF}"/>
              </a:ext>
            </a:extLst>
          </p:cNvPr>
          <p:cNvSpPr>
            <a:spLocks noGrp="1"/>
          </p:cNvSpPr>
          <p:nvPr>
            <p:ph type="title"/>
          </p:nvPr>
        </p:nvSpPr>
        <p:spPr>
          <a:xfrm>
            <a:off x="1176128" y="274284"/>
            <a:ext cx="9413556" cy="807216"/>
          </a:xfrm>
        </p:spPr>
        <p:txBody>
          <a:bodyPr/>
          <a:lstStyle/>
          <a:p>
            <a:r>
              <a:rPr lang="en-US" dirty="0"/>
              <a:t>Please don’t edit the Excel files directly!</a:t>
            </a:r>
          </a:p>
        </p:txBody>
      </p:sp>
      <p:sp>
        <p:nvSpPr>
          <p:cNvPr id="3" name="Content Placeholder 2">
            <a:extLst>
              <a:ext uri="{FF2B5EF4-FFF2-40B4-BE49-F238E27FC236}">
                <a16:creationId xmlns:a16="http://schemas.microsoft.com/office/drawing/2014/main" id="{BA7BBFD7-ECE7-4378-82E5-37853515EC5F}"/>
              </a:ext>
            </a:extLst>
          </p:cNvPr>
          <p:cNvSpPr>
            <a:spLocks noGrp="1"/>
          </p:cNvSpPr>
          <p:nvPr>
            <p:ph idx="1"/>
          </p:nvPr>
        </p:nvSpPr>
        <p:spPr>
          <a:xfrm>
            <a:off x="609600" y="1600201"/>
            <a:ext cx="8826500" cy="4525963"/>
          </a:xfrm>
        </p:spPr>
        <p:txBody>
          <a:bodyPr/>
          <a:lstStyle/>
          <a:p>
            <a:r>
              <a:rPr lang="en-US" dirty="0"/>
              <a:t>The country files contain many formulas and links.</a:t>
            </a:r>
          </a:p>
          <a:p>
            <a:r>
              <a:rPr lang="en-US" dirty="0"/>
              <a:t>Due to the statistical modelling approach used, we kindly ask you to not work directly in the MS Excel worksheets but rather provide data for consideration (including its source) in an additional document to the JMP team.  </a:t>
            </a:r>
          </a:p>
        </p:txBody>
      </p:sp>
      <p:sp>
        <p:nvSpPr>
          <p:cNvPr id="4" name="Slide Number Placeholder 3">
            <a:extLst>
              <a:ext uri="{FF2B5EF4-FFF2-40B4-BE49-F238E27FC236}">
                <a16:creationId xmlns:a16="http://schemas.microsoft.com/office/drawing/2014/main" id="{37D2DBFC-F387-4202-9201-A683D39B2C59}"/>
              </a:ext>
            </a:extLst>
          </p:cNvPr>
          <p:cNvSpPr>
            <a:spLocks noGrp="1"/>
          </p:cNvSpPr>
          <p:nvPr>
            <p:ph type="sldNum" sz="quarter" idx="12"/>
          </p:nvPr>
        </p:nvSpPr>
        <p:spPr>
          <a:xfrm>
            <a:off x="9167284" y="6356351"/>
            <a:ext cx="28448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6B1740-29C2-40B9-9D01-6FEB599D4026}"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63890AF-D4F1-40FE-A8F3-2F9783BD910C}"/>
              </a:ext>
            </a:extLst>
          </p:cNvPr>
          <p:cNvPicPr>
            <a:picLocks noChangeAspect="1"/>
          </p:cNvPicPr>
          <p:nvPr/>
        </p:nvPicPr>
        <p:blipFill>
          <a:blip r:embed="rId4"/>
          <a:stretch>
            <a:fillRect/>
          </a:stretch>
        </p:blipFill>
        <p:spPr>
          <a:xfrm>
            <a:off x="9267825" y="1936750"/>
            <a:ext cx="2924175" cy="3162300"/>
          </a:xfrm>
          <a:prstGeom prst="rect">
            <a:avLst/>
          </a:prstGeom>
        </p:spPr>
      </p:pic>
      <p:pic>
        <p:nvPicPr>
          <p:cNvPr id="8" name="Audio 7">
            <a:hlinkClick r:id="" action="ppaction://media"/>
            <a:extLst>
              <a:ext uri="{FF2B5EF4-FFF2-40B4-BE49-F238E27FC236}">
                <a16:creationId xmlns:a16="http://schemas.microsoft.com/office/drawing/2014/main" id="{7E14F7A3-C3CF-464A-C242-0FF456F12C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2297013"/>
      </p:ext>
    </p:extLst>
  </p:cSld>
  <p:clrMapOvr>
    <a:masterClrMapping/>
  </p:clrMapOvr>
  <mc:AlternateContent xmlns:mc="http://schemas.openxmlformats.org/markup-compatibility/2006">
    <mc:Choice xmlns:p14="http://schemas.microsoft.com/office/powerpoint/2010/main" Requires="p14">
      <p:transition spd="slow" p14:dur="2000" advTm="32211"/>
    </mc:Choice>
    <mc:Fallback>
      <p:transition spd="slow" advTm="3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3527-14E1-F527-6AF2-969FFE488DF6}"/>
              </a:ext>
            </a:extLst>
          </p:cNvPr>
          <p:cNvSpPr>
            <a:spLocks noGrp="1"/>
          </p:cNvSpPr>
          <p:nvPr>
            <p:ph type="title"/>
          </p:nvPr>
        </p:nvSpPr>
        <p:spPr/>
        <p:txBody>
          <a:bodyPr/>
          <a:lstStyle/>
          <a:p>
            <a:r>
              <a:rPr lang="en-US" dirty="0"/>
              <a:t>Reflections and clarifying questions on JMP global monitoring of WASH</a:t>
            </a:r>
          </a:p>
        </p:txBody>
      </p:sp>
      <p:sp>
        <p:nvSpPr>
          <p:cNvPr id="3" name="Content Placeholder 2">
            <a:extLst>
              <a:ext uri="{FF2B5EF4-FFF2-40B4-BE49-F238E27FC236}">
                <a16:creationId xmlns:a16="http://schemas.microsoft.com/office/drawing/2014/main" id="{E42CC356-1A9B-BAEE-37AF-5E0D9A3D9251}"/>
              </a:ext>
            </a:extLst>
          </p:cNvPr>
          <p:cNvSpPr>
            <a:spLocks noGrp="1"/>
          </p:cNvSpPr>
          <p:nvPr>
            <p:ph idx="1"/>
          </p:nvPr>
        </p:nvSpPr>
        <p:spPr/>
        <p:txBody>
          <a:bodyPr/>
          <a:lstStyle/>
          <a:p>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https://washdata.org/how-we-work/jmp-country-consultation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Results of the consultation should be shared with the WHO and UNICEF country and regional offices, and copied to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5"/>
              </a:rPr>
              <a:t>info@washdata.org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consultation deadline is 31 January 2025.</a:t>
            </a:r>
            <a:endParaRPr lang="en-US" sz="3600" dirty="0"/>
          </a:p>
        </p:txBody>
      </p:sp>
      <p:pic>
        <p:nvPicPr>
          <p:cNvPr id="7" name="Audio 6">
            <a:hlinkClick r:id="" action="ppaction://media"/>
            <a:extLst>
              <a:ext uri="{FF2B5EF4-FFF2-40B4-BE49-F238E27FC236}">
                <a16:creationId xmlns:a16="http://schemas.microsoft.com/office/drawing/2014/main" id="{7AB08911-8EAD-121F-73AA-04CAB7F94B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4814697"/>
      </p:ext>
    </p:extLst>
  </p:cSld>
  <p:clrMapOvr>
    <a:masterClrMapping/>
  </p:clrMapOvr>
  <mc:AlternateContent xmlns:mc="http://schemas.openxmlformats.org/markup-compatibility/2006">
    <mc:Choice xmlns:p14="http://schemas.microsoft.com/office/powerpoint/2010/main" Requires="p14">
      <p:transition spd="slow" p14:dur="2000" advTm="39179"/>
    </mc:Choice>
    <mc:Fallback>
      <p:transition spd="slow" advTm="3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3A0A-375D-1F5F-13A7-64E31044290A}"/>
              </a:ext>
            </a:extLst>
          </p:cNvPr>
          <p:cNvSpPr>
            <a:spLocks noGrp="1"/>
          </p:cNvSpPr>
          <p:nvPr>
            <p:ph type="title"/>
          </p:nvPr>
        </p:nvSpPr>
        <p:spPr/>
        <p:txBody>
          <a:bodyPr/>
          <a:lstStyle/>
          <a:p>
            <a:r>
              <a:rPr lang="en-US" dirty="0"/>
              <a:t>#1 Introduction to global monitoring of WASH (WHO/UNICEF JMP; WHO)</a:t>
            </a:r>
          </a:p>
        </p:txBody>
      </p:sp>
      <p:sp>
        <p:nvSpPr>
          <p:cNvPr id="3" name="Content Placeholder 2">
            <a:extLst>
              <a:ext uri="{FF2B5EF4-FFF2-40B4-BE49-F238E27FC236}">
                <a16:creationId xmlns:a16="http://schemas.microsoft.com/office/drawing/2014/main" id="{A7272FBD-01A9-3279-B1A8-F78F21446541}"/>
              </a:ext>
            </a:extLst>
          </p:cNvPr>
          <p:cNvSpPr>
            <a:spLocks noGrp="1"/>
          </p:cNvSpPr>
          <p:nvPr>
            <p:ph idx="1"/>
          </p:nvPr>
        </p:nvSpPr>
        <p:spPr/>
        <p:txBody>
          <a:bodyPr/>
          <a:lstStyle/>
          <a:p>
            <a:endParaRPr lang="en-US"/>
          </a:p>
        </p:txBody>
      </p:sp>
      <p:pic>
        <p:nvPicPr>
          <p:cNvPr id="6" name="Audio 5">
            <a:hlinkClick r:id="" action="ppaction://media"/>
            <a:extLst>
              <a:ext uri="{FF2B5EF4-FFF2-40B4-BE49-F238E27FC236}">
                <a16:creationId xmlns:a16="http://schemas.microsoft.com/office/drawing/2014/main" id="{17105C1E-829C-119D-1ABC-86BA322A66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154049"/>
      </p:ext>
    </p:extLst>
  </p:cSld>
  <p:clrMapOvr>
    <a:masterClrMapping/>
  </p:clrMapOvr>
  <mc:AlternateContent xmlns:mc="http://schemas.openxmlformats.org/markup-compatibility/2006">
    <mc:Choice xmlns:p14="http://schemas.microsoft.com/office/powerpoint/2010/main" Requires="p14">
      <p:transition spd="slow" p14:dur="2000" advTm="12403"/>
    </mc:Choice>
    <mc:Fallback>
      <p:transition spd="slow" advTm="1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C0ED-24B8-4921-3999-89206EAA40AC}"/>
              </a:ext>
            </a:extLst>
          </p:cNvPr>
          <p:cNvSpPr>
            <a:spLocks noGrp="1"/>
          </p:cNvSpPr>
          <p:nvPr>
            <p:ph type="title"/>
          </p:nvPr>
        </p:nvSpPr>
        <p:spPr/>
        <p:txBody>
          <a:bodyPr/>
          <a:lstStyle/>
          <a:p>
            <a:r>
              <a:rPr lang="en-US" sz="4000" dirty="0"/>
              <a:t>Inter-Agency and Expert Group on SDG Indicators</a:t>
            </a:r>
          </a:p>
        </p:txBody>
      </p:sp>
      <p:pic>
        <p:nvPicPr>
          <p:cNvPr id="5" name="Content Placeholder 4">
            <a:extLst>
              <a:ext uri="{FF2B5EF4-FFF2-40B4-BE49-F238E27FC236}">
                <a16:creationId xmlns:a16="http://schemas.microsoft.com/office/drawing/2014/main" id="{1767B5AD-D3EF-62AE-9679-8AAEC8CAF233}"/>
              </a:ext>
            </a:extLst>
          </p:cNvPr>
          <p:cNvPicPr>
            <a:picLocks noGrp="1" noChangeAspect="1"/>
          </p:cNvPicPr>
          <p:nvPr>
            <p:ph idx="1"/>
          </p:nvPr>
        </p:nvPicPr>
        <p:blipFill>
          <a:blip r:embed="rId5"/>
          <a:stretch>
            <a:fillRect/>
          </a:stretch>
        </p:blipFill>
        <p:spPr>
          <a:xfrm>
            <a:off x="940506" y="1161288"/>
            <a:ext cx="5613914" cy="4322635"/>
          </a:xfrm>
        </p:spPr>
      </p:pic>
      <p:pic>
        <p:nvPicPr>
          <p:cNvPr id="6" name="Content Placeholder 7">
            <a:extLst>
              <a:ext uri="{FF2B5EF4-FFF2-40B4-BE49-F238E27FC236}">
                <a16:creationId xmlns:a16="http://schemas.microsoft.com/office/drawing/2014/main" id="{335D3303-56DC-330F-05FF-8954213D578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2712" t="5987" r="14237"/>
          <a:stretch/>
        </p:blipFill>
        <p:spPr>
          <a:xfrm>
            <a:off x="6885326" y="1161288"/>
            <a:ext cx="4601261" cy="4576793"/>
          </a:xfrm>
          <a:prstGeom prst="rect">
            <a:avLst/>
          </a:prstGeom>
        </p:spPr>
      </p:pic>
      <p:sp>
        <p:nvSpPr>
          <p:cNvPr id="12" name="TextBox 11">
            <a:extLst>
              <a:ext uri="{FF2B5EF4-FFF2-40B4-BE49-F238E27FC236}">
                <a16:creationId xmlns:a16="http://schemas.microsoft.com/office/drawing/2014/main" id="{952B6BDF-7034-A7E4-6738-01AD0DB7F859}"/>
              </a:ext>
            </a:extLst>
          </p:cNvPr>
          <p:cNvSpPr txBox="1"/>
          <p:nvPr/>
        </p:nvSpPr>
        <p:spPr>
          <a:xfrm>
            <a:off x="940506" y="5553415"/>
            <a:ext cx="6097218" cy="369332"/>
          </a:xfrm>
          <a:prstGeom prst="rect">
            <a:avLst/>
          </a:prstGeom>
          <a:noFill/>
        </p:spPr>
        <p:txBody>
          <a:bodyPr wrap="square">
            <a:spAutoFit/>
          </a:bodyPr>
          <a:lstStyle/>
          <a:p>
            <a:r>
              <a:rPr lang="en-US" dirty="0">
                <a:hlinkClick r:id="rId7"/>
              </a:rPr>
              <a:t>https://unstats.un.org/sdgs/iaeg-sdgs/</a:t>
            </a:r>
            <a:r>
              <a:rPr lang="en-US" dirty="0"/>
              <a:t> </a:t>
            </a:r>
          </a:p>
        </p:txBody>
      </p:sp>
      <p:pic>
        <p:nvPicPr>
          <p:cNvPr id="7" name="Audio 6">
            <a:hlinkClick r:id="" action="ppaction://media"/>
            <a:extLst>
              <a:ext uri="{FF2B5EF4-FFF2-40B4-BE49-F238E27FC236}">
                <a16:creationId xmlns:a16="http://schemas.microsoft.com/office/drawing/2014/main" id="{F5F1367B-286A-66FD-EE71-0F39B623D2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298042"/>
      </p:ext>
    </p:extLst>
  </p:cSld>
  <p:clrMapOvr>
    <a:masterClrMapping/>
  </p:clrMapOvr>
  <mc:AlternateContent xmlns:mc="http://schemas.openxmlformats.org/markup-compatibility/2006">
    <mc:Choice xmlns:p14="http://schemas.microsoft.com/office/powerpoint/2010/main" Requires="p14">
      <p:transition spd="slow" p14:dur="2000" advTm="40710"/>
    </mc:Choice>
    <mc:Fallback>
      <p:transition spd="slow" advTm="4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59D2-7EE8-4882-AF1C-0267968A7A66}"/>
              </a:ext>
            </a:extLst>
          </p:cNvPr>
          <p:cNvSpPr>
            <a:spLocks noGrp="1"/>
          </p:cNvSpPr>
          <p:nvPr>
            <p:ph type="title"/>
          </p:nvPr>
        </p:nvSpPr>
        <p:spPr/>
        <p:txBody>
          <a:bodyPr/>
          <a:lstStyle/>
          <a:p>
            <a:r>
              <a:rPr lang="en-US"/>
              <a:t>Custodian agencies for SDG global indicators</a:t>
            </a:r>
          </a:p>
        </p:txBody>
      </p:sp>
      <p:sp>
        <p:nvSpPr>
          <p:cNvPr id="5" name="Content Placeholder 2">
            <a:extLst>
              <a:ext uri="{FF2B5EF4-FFF2-40B4-BE49-F238E27FC236}">
                <a16:creationId xmlns:a16="http://schemas.microsoft.com/office/drawing/2014/main" id="{2F260055-A79B-4AAF-AB6E-2468EF78BC0E}"/>
              </a:ext>
            </a:extLst>
          </p:cNvPr>
          <p:cNvSpPr>
            <a:spLocks noGrp="1"/>
          </p:cNvSpPr>
          <p:nvPr>
            <p:ph idx="1"/>
          </p:nvPr>
        </p:nvSpPr>
        <p:spPr>
          <a:xfrm>
            <a:off x="609600" y="1417638"/>
            <a:ext cx="8597030" cy="4525963"/>
          </a:xfrm>
        </p:spPr>
        <p:txBody>
          <a:bodyPr/>
          <a:lstStyle/>
          <a:p>
            <a:pPr marL="0" indent="0">
              <a:spcAft>
                <a:spcPts val="600"/>
              </a:spcAft>
              <a:buNone/>
            </a:pPr>
            <a:r>
              <a:rPr lang="en-US" sz="2800" dirty="0"/>
              <a:t>Custodian agencies are expected to:</a:t>
            </a:r>
          </a:p>
          <a:p>
            <a:pPr lvl="1">
              <a:buFont typeface="Arial" panose="020B0604020202020204" pitchFamily="34" charset="0"/>
              <a:buChar char="•"/>
            </a:pPr>
            <a:r>
              <a:rPr lang="en-US" sz="2400" dirty="0"/>
              <a:t>Maintain global databases</a:t>
            </a:r>
          </a:p>
          <a:p>
            <a:pPr lvl="1">
              <a:buFont typeface="Arial" panose="020B0604020202020204" pitchFamily="34" charset="0"/>
              <a:buChar char="•"/>
            </a:pPr>
            <a:r>
              <a:rPr lang="en-US" sz="2400" dirty="0"/>
              <a:t>Lead methodological work and develop standards</a:t>
            </a:r>
          </a:p>
          <a:p>
            <a:pPr lvl="1">
              <a:buFont typeface="Arial" panose="020B0604020202020204" pitchFamily="34" charset="0"/>
              <a:buChar char="•"/>
            </a:pPr>
            <a:r>
              <a:rPr lang="en-US" sz="2400" dirty="0"/>
              <a:t>Contribute to statistical capacity building</a:t>
            </a:r>
          </a:p>
          <a:p>
            <a:pPr lvl="1">
              <a:buFont typeface="Arial" panose="020B0604020202020204" pitchFamily="34" charset="0"/>
              <a:buChar char="•"/>
            </a:pPr>
            <a:r>
              <a:rPr lang="en-US" sz="2400" dirty="0"/>
              <a:t>Establish mechanisms for compilation and verification of national data</a:t>
            </a:r>
          </a:p>
          <a:p>
            <a:pPr lvl="1">
              <a:buFont typeface="Arial" panose="020B0604020202020204" pitchFamily="34" charset="0"/>
              <a:buChar char="•"/>
            </a:pPr>
            <a:r>
              <a:rPr lang="en-US" sz="2400" dirty="0"/>
              <a:t>Provide internationally comparable data and narrative to UNSD for global SDG database and annual SDG progress report</a:t>
            </a:r>
          </a:p>
        </p:txBody>
      </p:sp>
      <p:sp>
        <p:nvSpPr>
          <p:cNvPr id="8" name="TextBox 7">
            <a:extLst>
              <a:ext uri="{FF2B5EF4-FFF2-40B4-BE49-F238E27FC236}">
                <a16:creationId xmlns:a16="http://schemas.microsoft.com/office/drawing/2014/main" id="{9D459F80-4BDC-43D5-83C1-7FFC4D9ACE0F}"/>
              </a:ext>
            </a:extLst>
          </p:cNvPr>
          <p:cNvSpPr txBox="1"/>
          <p:nvPr/>
        </p:nvSpPr>
        <p:spPr>
          <a:xfrm>
            <a:off x="543762" y="5404218"/>
            <a:ext cx="895623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Global SDG database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5"/>
              </a:rPr>
              <a:t>https://unstats.un.org/sdgs/indicators/database/</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A close-up of a child smiling&#10;&#10;Description automatically generated">
            <a:extLst>
              <a:ext uri="{FF2B5EF4-FFF2-40B4-BE49-F238E27FC236}">
                <a16:creationId xmlns:a16="http://schemas.microsoft.com/office/drawing/2014/main" id="{D666ED4B-9E78-504A-C750-E34356DA49C1}"/>
              </a:ext>
            </a:extLst>
          </p:cNvPr>
          <p:cNvPicPr>
            <a:picLocks noChangeAspect="1"/>
          </p:cNvPicPr>
          <p:nvPr/>
        </p:nvPicPr>
        <p:blipFill>
          <a:blip r:embed="rId6"/>
          <a:stretch>
            <a:fillRect/>
          </a:stretch>
        </p:blipFill>
        <p:spPr>
          <a:xfrm>
            <a:off x="9536399" y="1315982"/>
            <a:ext cx="1714024" cy="2199755"/>
          </a:xfrm>
          <a:prstGeom prst="rect">
            <a:avLst/>
          </a:prstGeom>
          <a:ln>
            <a:solidFill>
              <a:schemeClr val="tx1"/>
            </a:solidFill>
          </a:ln>
        </p:spPr>
      </p:pic>
      <p:pic>
        <p:nvPicPr>
          <p:cNvPr id="1026" name="Picture 2" descr="SDG Report 2023">
            <a:extLst>
              <a:ext uri="{FF2B5EF4-FFF2-40B4-BE49-F238E27FC236}">
                <a16:creationId xmlns:a16="http://schemas.microsoft.com/office/drawing/2014/main" id="{CD5A3647-CB51-0C0A-5AD7-B75978F3AE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6212" y="3682308"/>
            <a:ext cx="1694399" cy="22612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C316526-1DD8-B349-3127-4AD8642DBC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3739846"/>
      </p:ext>
    </p:extLst>
  </p:cSld>
  <p:clrMapOvr>
    <a:masterClrMapping/>
  </p:clrMapOvr>
  <mc:AlternateContent xmlns:mc="http://schemas.openxmlformats.org/markup-compatibility/2006">
    <mc:Choice xmlns:p14="http://schemas.microsoft.com/office/powerpoint/2010/main" Requires="p14">
      <p:transition spd="slow" p14:dur="2000" advTm="38283"/>
    </mc:Choice>
    <mc:Fallback>
      <p:transition spd="slow" advTm="3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3984" y="921175"/>
            <a:ext cx="10559440" cy="5936825"/>
          </a:xfrm>
          <a:prstGeom prst="rect">
            <a:avLst/>
          </a:prstGeom>
        </p:spPr>
      </p:pic>
      <p:sp>
        <p:nvSpPr>
          <p:cNvPr id="3" name="Title 1">
            <a:extLst>
              <a:ext uri="{FF2B5EF4-FFF2-40B4-BE49-F238E27FC236}">
                <a16:creationId xmlns:a16="http://schemas.microsoft.com/office/drawing/2014/main" id="{B1DF2565-02E7-46DA-9823-DCD9DFE2D099}"/>
              </a:ext>
            </a:extLst>
          </p:cNvPr>
          <p:cNvSpPr txBox="1">
            <a:spLocks/>
          </p:cNvSpPr>
          <p:nvPr/>
        </p:nvSpPr>
        <p:spPr>
          <a:xfrm>
            <a:off x="609600" y="274638"/>
            <a:ext cx="109728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UN Water Integrated Monitoring Initiative for SDG 6</a:t>
            </a:r>
            <a:endParaRPr kumimoji="0" lang="en-GB" sz="40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Partial Circle 3">
            <a:extLst>
              <a:ext uri="{FF2B5EF4-FFF2-40B4-BE49-F238E27FC236}">
                <a16:creationId xmlns:a16="http://schemas.microsoft.com/office/drawing/2014/main" id="{5158B9C2-2B5C-4530-B52B-19739B9A7B31}"/>
              </a:ext>
            </a:extLst>
          </p:cNvPr>
          <p:cNvSpPr/>
          <p:nvPr/>
        </p:nvSpPr>
        <p:spPr>
          <a:xfrm>
            <a:off x="1164921" y="1678488"/>
            <a:ext cx="4847572" cy="4904874"/>
          </a:xfrm>
          <a:prstGeom prst="pie">
            <a:avLst>
              <a:gd name="adj1" fmla="val 1618637"/>
              <a:gd name="adj2" fmla="val 16200000"/>
            </a:avLst>
          </a:prstGeom>
          <a:solidFill>
            <a:schemeClr val="accent1">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5D202B9-6C2A-4452-B702-D6C670CD0C1B}"/>
              </a:ext>
            </a:extLst>
          </p:cNvPr>
          <p:cNvSpPr/>
          <p:nvPr/>
        </p:nvSpPr>
        <p:spPr>
          <a:xfrm>
            <a:off x="6096000" y="1678487"/>
            <a:ext cx="4931079" cy="1397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udio 7">
            <a:hlinkClick r:id="" action="ppaction://media"/>
            <a:extLst>
              <a:ext uri="{FF2B5EF4-FFF2-40B4-BE49-F238E27FC236}">
                <a16:creationId xmlns:a16="http://schemas.microsoft.com/office/drawing/2014/main" id="{4F641CE7-AC73-BC9D-229F-5253C69922F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56127411"/>
      </p:ext>
    </p:extLst>
  </p:cSld>
  <p:clrMapOvr>
    <a:masterClrMapping/>
  </p:clrMapOvr>
  <mc:AlternateContent xmlns:mc="http://schemas.openxmlformats.org/markup-compatibility/2006">
    <mc:Choice xmlns:p14="http://schemas.microsoft.com/office/powerpoint/2010/main" Requires="p14">
      <p:transition spd="slow" p14:dur="2000" advTm="52635"/>
    </mc:Choice>
    <mc:Fallback>
      <p:transition spd="slow" advTm="5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D503-96E7-5C54-D57D-319EEE8677F3}"/>
              </a:ext>
            </a:extLst>
          </p:cNvPr>
          <p:cNvSpPr>
            <a:spLocks noGrp="1"/>
          </p:cNvSpPr>
          <p:nvPr>
            <p:ph type="title"/>
          </p:nvPr>
        </p:nvSpPr>
        <p:spPr/>
        <p:txBody>
          <a:bodyPr/>
          <a:lstStyle/>
          <a:p>
            <a:r>
              <a:rPr lang="en-US" dirty="0"/>
              <a:t>Global reports on wastewater treatment (WHO/UN Habitat)</a:t>
            </a:r>
          </a:p>
        </p:txBody>
      </p:sp>
      <p:sp>
        <p:nvSpPr>
          <p:cNvPr id="4" name="Slide Number Placeholder 3">
            <a:extLst>
              <a:ext uri="{FF2B5EF4-FFF2-40B4-BE49-F238E27FC236}">
                <a16:creationId xmlns:a16="http://schemas.microsoft.com/office/drawing/2014/main" id="{C364DF63-1ADB-F4DB-B479-7518FA80B5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2F01-B23D-0647-B671-6EC8A6EA4AD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5D1C12D-584E-5D80-3DC2-5A9479AD1ECE}"/>
              </a:ext>
            </a:extLst>
          </p:cNvPr>
          <p:cNvPicPr>
            <a:picLocks noChangeAspect="1"/>
          </p:cNvPicPr>
          <p:nvPr/>
        </p:nvPicPr>
        <p:blipFill>
          <a:blip r:embed="rId5"/>
          <a:srcRect r="3" b="1950"/>
          <a:stretch/>
        </p:blipFill>
        <p:spPr>
          <a:xfrm>
            <a:off x="8098993" y="1690688"/>
            <a:ext cx="3534400" cy="4500734"/>
          </a:xfrm>
          <a:prstGeom prst="rect">
            <a:avLst/>
          </a:prstGeom>
          <a:ln>
            <a:solidFill>
              <a:srgbClr val="274357"/>
            </a:solidFill>
          </a:ln>
        </p:spPr>
      </p:pic>
      <p:pic>
        <p:nvPicPr>
          <p:cNvPr id="7" name="Picture 6">
            <a:extLst>
              <a:ext uri="{FF2B5EF4-FFF2-40B4-BE49-F238E27FC236}">
                <a16:creationId xmlns:a16="http://schemas.microsoft.com/office/drawing/2014/main" id="{493202E5-AAF2-F9E0-C6BD-035AA6018E81}"/>
              </a:ext>
            </a:extLst>
          </p:cNvPr>
          <p:cNvPicPr>
            <a:picLocks noChangeAspect="1"/>
          </p:cNvPicPr>
          <p:nvPr/>
        </p:nvPicPr>
        <p:blipFill>
          <a:blip r:embed="rId6"/>
          <a:stretch>
            <a:fillRect/>
          </a:stretch>
        </p:blipFill>
        <p:spPr>
          <a:xfrm>
            <a:off x="4333271" y="1690687"/>
            <a:ext cx="3469317" cy="4500735"/>
          </a:xfrm>
          <a:prstGeom prst="rect">
            <a:avLst/>
          </a:prstGeom>
        </p:spPr>
      </p:pic>
      <p:pic>
        <p:nvPicPr>
          <p:cNvPr id="9" name="Picture 8">
            <a:extLst>
              <a:ext uri="{FF2B5EF4-FFF2-40B4-BE49-F238E27FC236}">
                <a16:creationId xmlns:a16="http://schemas.microsoft.com/office/drawing/2014/main" id="{96A9CE97-40E6-4269-4431-8A50242576B5}"/>
              </a:ext>
            </a:extLst>
          </p:cNvPr>
          <p:cNvPicPr>
            <a:picLocks noChangeAspect="1"/>
          </p:cNvPicPr>
          <p:nvPr/>
        </p:nvPicPr>
        <p:blipFill>
          <a:blip r:embed="rId7"/>
          <a:stretch>
            <a:fillRect/>
          </a:stretch>
        </p:blipFill>
        <p:spPr>
          <a:xfrm>
            <a:off x="838200" y="1690687"/>
            <a:ext cx="3198666" cy="4500734"/>
          </a:xfrm>
          <a:prstGeom prst="rect">
            <a:avLst/>
          </a:prstGeom>
        </p:spPr>
      </p:pic>
      <p:pic>
        <p:nvPicPr>
          <p:cNvPr id="8" name="Audio 7">
            <a:hlinkClick r:id="" action="ppaction://media"/>
            <a:extLst>
              <a:ext uri="{FF2B5EF4-FFF2-40B4-BE49-F238E27FC236}">
                <a16:creationId xmlns:a16="http://schemas.microsoft.com/office/drawing/2014/main" id="{2DC45829-A843-61D2-BA8A-3CEB4BA30B8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9958688"/>
      </p:ext>
    </p:extLst>
  </p:cSld>
  <p:clrMapOvr>
    <a:masterClrMapping/>
  </p:clrMapOvr>
  <mc:AlternateContent xmlns:mc="http://schemas.openxmlformats.org/markup-compatibility/2006">
    <mc:Choice xmlns:p14="http://schemas.microsoft.com/office/powerpoint/2010/main" Requires="p14">
      <p:transition spd="slow" p14:dur="2000" advTm="20011"/>
    </mc:Choice>
    <mc:Fallback>
      <p:transition spd="slow" advTm="2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3DFD-9C8F-47F3-A1EB-CBF9631A3567}"/>
              </a:ext>
            </a:extLst>
          </p:cNvPr>
          <p:cNvSpPr>
            <a:spLocks noGrp="1"/>
          </p:cNvSpPr>
          <p:nvPr>
            <p:ph type="title"/>
          </p:nvPr>
        </p:nvSpPr>
        <p:spPr/>
        <p:txBody>
          <a:bodyPr/>
          <a:lstStyle/>
          <a:p>
            <a:r>
              <a:rPr lang="en-US" sz="4000" dirty="0"/>
              <a:t>JMP 2023 progress update: special focus on gender</a:t>
            </a:r>
            <a:endParaRPr lang="en-GB" sz="4000" dirty="0"/>
          </a:p>
        </p:txBody>
      </p:sp>
      <p:sp>
        <p:nvSpPr>
          <p:cNvPr id="4" name="Slide Number Placeholder 3">
            <a:extLst>
              <a:ext uri="{FF2B5EF4-FFF2-40B4-BE49-F238E27FC236}">
                <a16:creationId xmlns:a16="http://schemas.microsoft.com/office/drawing/2014/main" id="{B5BAE83B-FD5B-442F-A050-0EBCA4AD92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14231-C564-459E-A527-55508A559AB2}"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4040940-05AF-41A0-8D20-44EAD2E4FE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1527240"/>
            <a:ext cx="2982496" cy="3853787"/>
          </a:xfrm>
          <a:prstGeom prst="rect">
            <a:avLst/>
          </a:prstGeom>
        </p:spPr>
      </p:pic>
      <p:pic>
        <p:nvPicPr>
          <p:cNvPr id="3" name="Picture 2">
            <a:extLst>
              <a:ext uri="{FF2B5EF4-FFF2-40B4-BE49-F238E27FC236}">
                <a16:creationId xmlns:a16="http://schemas.microsoft.com/office/drawing/2014/main" id="{DBFBDA23-57CC-4DEC-AFA3-EEAD779EEC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8370" y="1318212"/>
            <a:ext cx="8373630" cy="4627464"/>
          </a:xfrm>
          <a:prstGeom prst="rect">
            <a:avLst/>
          </a:prstGeom>
        </p:spPr>
      </p:pic>
      <p:pic>
        <p:nvPicPr>
          <p:cNvPr id="7" name="Audio 6">
            <a:hlinkClick r:id="" action="ppaction://media"/>
            <a:extLst>
              <a:ext uri="{FF2B5EF4-FFF2-40B4-BE49-F238E27FC236}">
                <a16:creationId xmlns:a16="http://schemas.microsoft.com/office/drawing/2014/main" id="{B0B9CC48-C8C8-E8EE-96C6-3A0A7A62457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2621858"/>
      </p:ext>
    </p:extLst>
  </p:cSld>
  <p:clrMapOvr>
    <a:masterClrMapping/>
  </p:clrMapOvr>
  <mc:AlternateContent xmlns:mc="http://schemas.openxmlformats.org/markup-compatibility/2006">
    <mc:Choice xmlns:p14="http://schemas.microsoft.com/office/powerpoint/2010/main" Requires="p14">
      <p:transition spd="slow" p14:dur="2000" advTm="66905"/>
    </mc:Choice>
    <mc:Fallback>
      <p:transition spd="slow" advTm="6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F54668E-4DE7-0328-74DE-C159EE9FC208}"/>
              </a:ext>
            </a:extLst>
          </p:cNvPr>
          <p:cNvPicPr>
            <a:picLocks noChangeAspect="1"/>
          </p:cNvPicPr>
          <p:nvPr/>
        </p:nvPicPr>
        <p:blipFill>
          <a:blip r:embed="rId5"/>
          <a:stretch>
            <a:fillRect/>
          </a:stretch>
        </p:blipFill>
        <p:spPr>
          <a:xfrm>
            <a:off x="0" y="50074"/>
            <a:ext cx="12192000" cy="6757851"/>
          </a:xfrm>
          <a:prstGeom prst="rect">
            <a:avLst/>
          </a:prstGeom>
        </p:spPr>
      </p:pic>
      <p:sp>
        <p:nvSpPr>
          <p:cNvPr id="9" name="TextBox 8">
            <a:extLst>
              <a:ext uri="{FF2B5EF4-FFF2-40B4-BE49-F238E27FC236}">
                <a16:creationId xmlns:a16="http://schemas.microsoft.com/office/drawing/2014/main" id="{2950B84A-C83F-4421-ABA0-8831C2EBA295}"/>
              </a:ext>
            </a:extLst>
          </p:cNvPr>
          <p:cNvSpPr txBox="1"/>
          <p:nvPr/>
        </p:nvSpPr>
        <p:spPr>
          <a:xfrm>
            <a:off x="7350826" y="5599974"/>
            <a:ext cx="4650674" cy="369332"/>
          </a:xfrm>
          <a:prstGeom prst="rect">
            <a:avLst/>
          </a:prstGeom>
          <a:noFill/>
        </p:spPr>
        <p:txBody>
          <a:bodyPr wrap="square">
            <a:spAutoFit/>
          </a:bodyPr>
          <a:lstStyle/>
          <a:p>
            <a:r>
              <a:rPr lang="en-US" dirty="0">
                <a:hlinkClick r:id="rId6"/>
              </a:rPr>
              <a:t>https://washdata.org/data/downloads#IRQ</a:t>
            </a:r>
            <a:r>
              <a:rPr lang="en-US" dirty="0"/>
              <a:t>  </a:t>
            </a:r>
          </a:p>
        </p:txBody>
      </p:sp>
      <p:pic>
        <p:nvPicPr>
          <p:cNvPr id="14" name="Picture 13">
            <a:extLst>
              <a:ext uri="{FF2B5EF4-FFF2-40B4-BE49-F238E27FC236}">
                <a16:creationId xmlns:a16="http://schemas.microsoft.com/office/drawing/2014/main" id="{3BA1DE6A-3659-6662-2701-4DEB93CC5230}"/>
              </a:ext>
            </a:extLst>
          </p:cNvPr>
          <p:cNvPicPr>
            <a:picLocks noChangeAspect="1"/>
          </p:cNvPicPr>
          <p:nvPr/>
        </p:nvPicPr>
        <p:blipFill>
          <a:blip r:embed="rId7"/>
          <a:stretch>
            <a:fillRect/>
          </a:stretch>
        </p:blipFill>
        <p:spPr>
          <a:xfrm>
            <a:off x="6998030" y="1402047"/>
            <a:ext cx="4913069" cy="4197927"/>
          </a:xfrm>
          <a:prstGeom prst="rect">
            <a:avLst/>
          </a:prstGeom>
        </p:spPr>
      </p:pic>
      <p:pic>
        <p:nvPicPr>
          <p:cNvPr id="4" name="Audio 3">
            <a:hlinkClick r:id="" action="ppaction://media"/>
            <a:extLst>
              <a:ext uri="{FF2B5EF4-FFF2-40B4-BE49-F238E27FC236}">
                <a16:creationId xmlns:a16="http://schemas.microsoft.com/office/drawing/2014/main" id="{8723CA00-42D5-255A-7A28-47A13373CEA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7057127"/>
      </p:ext>
    </p:extLst>
  </p:cSld>
  <p:clrMapOvr>
    <a:masterClrMapping/>
  </p:clrMapOvr>
  <mc:AlternateContent xmlns:mc="http://schemas.openxmlformats.org/markup-compatibility/2006">
    <mc:Choice xmlns:p14="http://schemas.microsoft.com/office/powerpoint/2010/main" Requires="p14">
      <p:transition spd="slow" p14:dur="2000" advTm="49259"/>
    </mc:Choice>
    <mc:Fallback>
      <p:transition spd="slow" advTm="4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2"/>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8350</TotalTime>
  <Words>2824</Words>
  <Application>Microsoft Office PowerPoint</Application>
  <PresentationFormat>Widescreen</PresentationFormat>
  <Paragraphs>201</Paragraphs>
  <Slides>23</Slides>
  <Notes>20</Notes>
  <HiddenSlides>0</HiddenSlides>
  <MMClips>23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ＭＳ Ｐゴシック</vt:lpstr>
      <vt:lpstr>Aptos</vt:lpstr>
      <vt:lpstr>Aptos Display</vt:lpstr>
      <vt:lpstr>Arial</vt:lpstr>
      <vt:lpstr>Arial Narrow</vt:lpstr>
      <vt:lpstr>Calibri</vt:lpstr>
      <vt:lpstr>HelveticaNeueLT Pro 55 Roman</vt:lpstr>
      <vt:lpstr>Impact</vt:lpstr>
      <vt:lpstr>Lucida Grande</vt:lpstr>
      <vt:lpstr>2_Office Theme</vt:lpstr>
      <vt:lpstr>3_Office Theme</vt:lpstr>
      <vt:lpstr>4_Office Theme</vt:lpstr>
      <vt:lpstr>Office Theme</vt:lpstr>
      <vt:lpstr>WHO/UNICEF JMP global monitoring of drinking water, sanitation and hygiene</vt:lpstr>
      <vt:lpstr>Outline: country consultations in EMR/MENA</vt:lpstr>
      <vt:lpstr>#1 Introduction to global monitoring of WASH (WHO/UNICEF JMP; WHO)</vt:lpstr>
      <vt:lpstr>Inter-Agency and Expert Group on SDG Indicators</vt:lpstr>
      <vt:lpstr>Custodian agencies for SDG global indicators</vt:lpstr>
      <vt:lpstr>PowerPoint Presentation</vt:lpstr>
      <vt:lpstr>Global reports on wastewater treatment (WHO/UN Habitat)</vt:lpstr>
      <vt:lpstr>JMP 2023 progress update: special focus on gender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JMP methodology</vt:lpstr>
      <vt:lpstr>Country consultations for 2025 updates</vt:lpstr>
      <vt:lpstr>JMP country consultations</vt:lpstr>
      <vt:lpstr>What the country consultation is not</vt:lpstr>
      <vt:lpstr>Please don’t edit the Excel files directly!</vt:lpstr>
      <vt:lpstr>Reflections and clarifying questions on JMP global monitoring of WASH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Slaymaker</dc:creator>
  <cp:lastModifiedBy>JOHNSTON, Richard Paul</cp:lastModifiedBy>
  <cp:revision>95</cp:revision>
  <dcterms:created xsi:type="dcterms:W3CDTF">2022-10-20T19:55:15Z</dcterms:created>
  <dcterms:modified xsi:type="dcterms:W3CDTF">2025-01-16T10:30:54Z</dcterms:modified>
</cp:coreProperties>
</file>