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1" r:id="rId2"/>
    <p:sldMasterId id="2147483734" r:id="rId3"/>
    <p:sldMasterId id="2147483749" r:id="rId4"/>
    <p:sldMasterId id="2147483783" r:id="rId5"/>
    <p:sldMasterId id="2147483795" r:id="rId6"/>
    <p:sldMasterId id="2147483800" r:id="rId7"/>
  </p:sldMasterIdLst>
  <p:notesMasterIdLst>
    <p:notesMasterId r:id="rId23"/>
  </p:notesMasterIdLst>
  <p:sldIdLst>
    <p:sldId id="1165" r:id="rId8"/>
    <p:sldId id="1175" r:id="rId9"/>
    <p:sldId id="840" r:id="rId10"/>
    <p:sldId id="272" r:id="rId11"/>
    <p:sldId id="842" r:id="rId12"/>
    <p:sldId id="259" r:id="rId13"/>
    <p:sldId id="1150" r:id="rId14"/>
    <p:sldId id="1176" r:id="rId15"/>
    <p:sldId id="1178" r:id="rId16"/>
    <p:sldId id="1180" r:id="rId17"/>
    <p:sldId id="1181" r:id="rId18"/>
    <p:sldId id="1179" r:id="rId19"/>
    <p:sldId id="1182" r:id="rId20"/>
    <p:sldId id="1119" r:id="rId21"/>
    <p:sldId id="116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Awad" initials="CA" lastIdx="1" clrIdx="1">
    <p:extLst>
      <p:ext uri="{19B8F6BF-5375-455C-9EA6-DF929625EA0E}">
        <p15:presenceInfo xmlns:p15="http://schemas.microsoft.com/office/powerpoint/2012/main" userId="S-1-5-21-889838981-920820592-1903951286-237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AFBFC"/>
    <a:srgbClr val="104172"/>
    <a:srgbClr val="D40F14"/>
    <a:srgbClr val="DEDFE4"/>
    <a:srgbClr val="21BEC6"/>
    <a:srgbClr val="EFF8F7"/>
    <a:srgbClr val="12456F"/>
    <a:srgbClr val="33CCCC"/>
    <a:srgbClr val="7C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57" autoAdjust="0"/>
  </p:normalViewPr>
  <p:slideViewPr>
    <p:cSldViewPr snapToGrid="0">
      <p:cViewPr varScale="1">
        <p:scale>
          <a:sx n="70" d="100"/>
          <a:sy n="70" d="100"/>
        </p:scale>
        <p:origin x="46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79"/>
    </p:cViewPr>
  </p:sorterViewPr>
  <p:notesViewPr>
    <p:cSldViewPr snapToGrid="0">
      <p:cViewPr varScale="1">
        <p:scale>
          <a:sx n="56" d="100"/>
          <a:sy n="56" d="100"/>
        </p:scale>
        <p:origin x="252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hatterley\WHOUNICEF%20Dropbox\WHOUNICEF%20Team%20Folder\Schools\2024%20Report\2024%20analysis\Detailed%20analysis\MH\m_mat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hatterley\WHOUNICEF%20Dropbox\WHOUNICEF%20Team%20Folder\Schools\2024%20Report\2024%20analysis\Detailed%20analysis\MH\m_place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10733933329057"/>
          <c:y val="8.6962534949272027E-3"/>
          <c:w val="0.49688984471382397"/>
          <c:h val="0.838726175475921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25400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5-4EBE-A033-B94BF320823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5-4EBE-A033-B94BF32082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D4A497-75A6-4B6E-83FA-6F68DBDF70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7F5-4EBE-A033-B94BF32082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6D3ACD-EB4E-4029-A6FA-8C2185FA3C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7F5-4EBE-A033-B94BF32082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3458B3-4116-4921-B195-1E0D6FD242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7F5-4EBE-A033-B94BF32082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0782AC2-8A14-408D-9A7B-6F18BEC1BC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7F5-4EBE-A033-B94BF32082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4CE8AA-54A2-4BA7-9A54-B57134300C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7F5-4EBE-A033-B94BF32082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1EEAFD4-A9DD-49E4-9C38-FC468BC6ED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7F5-4EBE-A033-B94BF32082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7B1DB7-AEA6-4E97-9080-43612D67E8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7F5-4EBE-A033-B94BF32082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2C89D1C-D588-4F33-98B8-F33FB836EE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7F5-4EBE-A033-B94BF32082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6DC422B-68EA-4720-93E7-277341ED1B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7F5-4EBE-A033-B94BF32082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6B6D93C-26FF-447F-9459-2543206183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7F5-4EBE-A033-B94BF320823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E862710-3DB7-4D51-A33C-2EABF96BFA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7F5-4EBE-A033-B94BF320823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38EE40D-3C78-49D3-8E09-50A546954E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7F5-4EBE-A033-B94BF320823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C2C808E-3005-4B27-B4C0-131B9D9F73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7F5-4EBE-A033-B94BF320823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EE54E33-8A3E-482B-9027-C4DF424573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7F5-4EBE-A033-B94BF3208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m_mat_avail_CHART!$B$44:$B$57</c:f>
              <c:strCache>
                <c:ptCount val="14"/>
                <c:pt idx="0">
                  <c:v>Mali (2017)</c:v>
                </c:pt>
                <c:pt idx="1">
                  <c:v>Namibia (2013)</c:v>
                </c:pt>
                <c:pt idx="2">
                  <c:v>Nigeria (2021)</c:v>
                </c:pt>
                <c:pt idx="3">
                  <c:v>Papua New Guinea (2021)</c:v>
                </c:pt>
                <c:pt idx="4">
                  <c:v>Gabon (2021)</c:v>
                </c:pt>
                <c:pt idx="5">
                  <c:v>Cambodia (2018)</c:v>
                </c:pt>
                <c:pt idx="6">
                  <c:v>Ethiopia (2017)*</c:v>
                </c:pt>
                <c:pt idx="7">
                  <c:v>Sudan (2021)</c:v>
                </c:pt>
                <c:pt idx="8">
                  <c:v>Sierra Leone (2022)</c:v>
                </c:pt>
                <c:pt idx="9">
                  <c:v>Ecuador (2020)</c:v>
                </c:pt>
                <c:pt idx="10">
                  <c:v>Zambia (2020)</c:v>
                </c:pt>
                <c:pt idx="11">
                  <c:v>United States of America (2021)*</c:v>
                </c:pt>
                <c:pt idx="12">
                  <c:v>Lebanon (2017)</c:v>
                </c:pt>
                <c:pt idx="13">
                  <c:v>Philippines (2022)</c:v>
                </c:pt>
              </c:strCache>
            </c:strRef>
          </c:cat>
          <c:val>
            <c:numRef>
              <c:f>m_mat_avail_CHART!$C$44:$C$57</c:f>
              <c:numCache>
                <c:formatCode>0</c:formatCode>
                <c:ptCount val="14"/>
                <c:pt idx="0" formatCode="0.0">
                  <c:v>0.42808000000000002</c:v>
                </c:pt>
                <c:pt idx="1">
                  <c:v>5</c:v>
                </c:pt>
                <c:pt idx="2">
                  <c:v>5.6</c:v>
                </c:pt>
                <c:pt idx="3">
                  <c:v>10.671401869158879</c:v>
                </c:pt>
                <c:pt idx="4">
                  <c:v>11.965811965811969</c:v>
                </c:pt>
                <c:pt idx="5">
                  <c:v>15.79774692166623</c:v>
                </c:pt>
                <c:pt idx="6">
                  <c:v>18.600000000000001</c:v>
                </c:pt>
                <c:pt idx="7">
                  <c:v>19</c:v>
                </c:pt>
                <c:pt idx="8">
                  <c:v>20.3</c:v>
                </c:pt>
                <c:pt idx="9">
                  <c:v>21.265509999999999</c:v>
                </c:pt>
                <c:pt idx="10">
                  <c:v>35.4</c:v>
                </c:pt>
                <c:pt idx="11">
                  <c:v>41</c:v>
                </c:pt>
                <c:pt idx="12">
                  <c:v>54.7</c:v>
                </c:pt>
                <c:pt idx="13">
                  <c:v>87.4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m_mat_avail_CHART!$C$44:$C$60</c15:f>
                <c15:dlblRangeCache>
                  <c:ptCount val="17"/>
                  <c:pt idx="0">
                    <c:v>0.4</c:v>
                  </c:pt>
                  <c:pt idx="1">
                    <c:v>5</c:v>
                  </c:pt>
                  <c:pt idx="2">
                    <c:v>6</c:v>
                  </c:pt>
                  <c:pt idx="3">
                    <c:v>11</c:v>
                  </c:pt>
                  <c:pt idx="4">
                    <c:v>12</c:v>
                  </c:pt>
                  <c:pt idx="5">
                    <c:v>16</c:v>
                  </c:pt>
                  <c:pt idx="6">
                    <c:v>19</c:v>
                  </c:pt>
                  <c:pt idx="7">
                    <c:v>19</c:v>
                  </c:pt>
                  <c:pt idx="8">
                    <c:v>20</c:v>
                  </c:pt>
                  <c:pt idx="9">
                    <c:v>21</c:v>
                  </c:pt>
                  <c:pt idx="10">
                    <c:v>35</c:v>
                  </c:pt>
                  <c:pt idx="11">
                    <c:v>41</c:v>
                  </c:pt>
                  <c:pt idx="12">
                    <c:v>55</c:v>
                  </c:pt>
                  <c:pt idx="13">
                    <c:v>87</c:v>
                  </c:pt>
                  <c:pt idx="14">
                    <c:v>27</c:v>
                  </c:pt>
                  <c:pt idx="15">
                    <c:v>29</c:v>
                  </c:pt>
                  <c:pt idx="16">
                    <c:v>44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F7F5-4EBE-A033-B94BF3208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5352992"/>
        <c:axId val="385353352"/>
      </c:barChart>
      <c:catAx>
        <c:axId val="38535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353352"/>
        <c:crosses val="autoZero"/>
        <c:auto val="1"/>
        <c:lblAlgn val="ctr"/>
        <c:lblOffset val="100"/>
        <c:noMultiLvlLbl val="0"/>
      </c:catAx>
      <c:valAx>
        <c:axId val="385353352"/>
        <c:scaling>
          <c:orientation val="minMax"/>
          <c:max val="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schools (%)</a:t>
                </a:r>
              </a:p>
            </c:rich>
          </c:tx>
          <c:layout>
            <c:manualLayout>
              <c:xMode val="edge"/>
              <c:yMode val="edge"/>
              <c:x val="0.53888637310894083"/>
              <c:y val="0.94212013943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352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2656639073962"/>
          <c:y val="1.9341802799409603E-2"/>
          <c:w val="0.72661467797294566"/>
          <c:h val="0.865859896519492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5-47DB-B1F1-DCCF94B9D9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5-47DB-B1F1-DCCF94B9D9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5-47DB-B1F1-DCCF94B9D95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5-47DB-B1F1-DCCF94B9D9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D5-47DB-B1F1-DCCF94B9D95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m_place_bin!$F$36:$F$120</c:f>
              <c:strCache>
                <c:ptCount val="21"/>
                <c:pt idx="0">
                  <c:v>Germany (2022)*</c:v>
                </c:pt>
                <c:pt idx="1">
                  <c:v>Philippines (2022)</c:v>
                </c:pt>
                <c:pt idx="2">
                  <c:v>Fiji (2018)</c:v>
                </c:pt>
                <c:pt idx="3">
                  <c:v>Jordan (2015)</c:v>
                </c:pt>
                <c:pt idx="4">
                  <c:v>India (2018)</c:v>
                </c:pt>
                <c:pt idx="5">
                  <c:v>Zambia (2020)</c:v>
                </c:pt>
                <c:pt idx="6">
                  <c:v>Bhutan (2013)</c:v>
                </c:pt>
                <c:pt idx="7">
                  <c:v>Lao PDR (2020)</c:v>
                </c:pt>
                <c:pt idx="8">
                  <c:v>Papua New Guinea (2021)</c:v>
                </c:pt>
                <c:pt idx="9">
                  <c:v>France (2007)</c:v>
                </c:pt>
                <c:pt idx="10">
                  <c:v>Serbia (2016)</c:v>
                </c:pt>
                <c:pt idx="11">
                  <c:v>Lebanon (2017)</c:v>
                </c:pt>
                <c:pt idx="12">
                  <c:v>Bangladesh (2018)</c:v>
                </c:pt>
                <c:pt idx="13">
                  <c:v>Cambodia (2018)</c:v>
                </c:pt>
                <c:pt idx="14">
                  <c:v>Sierra Leone (2022)</c:v>
                </c:pt>
                <c:pt idx="15">
                  <c:v>Sudan (2021)</c:v>
                </c:pt>
                <c:pt idx="16">
                  <c:v>Gabon (2021)</c:v>
                </c:pt>
                <c:pt idx="17">
                  <c:v>Ethiopia (2017)</c:v>
                </c:pt>
                <c:pt idx="18">
                  <c:v>Nigeria (2021)</c:v>
                </c:pt>
                <c:pt idx="19">
                  <c:v>Tajikistan (2017)</c:v>
                </c:pt>
                <c:pt idx="20">
                  <c:v>Mali (2017)</c:v>
                </c:pt>
              </c:strCache>
            </c:strRef>
          </c:cat>
          <c:val>
            <c:numRef>
              <c:f>m_place_bin!$J$36:$J$120</c:f>
              <c:numCache>
                <c:formatCode>0.0</c:formatCode>
                <c:ptCount val="21"/>
                <c:pt idx="0">
                  <c:v>93.4</c:v>
                </c:pt>
                <c:pt idx="1">
                  <c:v>72</c:v>
                </c:pt>
                <c:pt idx="2">
                  <c:v>66.032610000000005</c:v>
                </c:pt>
                <c:pt idx="3">
                  <c:v>40</c:v>
                </c:pt>
                <c:pt idx="4">
                  <c:v>37.31</c:v>
                </c:pt>
                <c:pt idx="5">
                  <c:v>36.4</c:v>
                </c:pt>
                <c:pt idx="6">
                  <c:v>34</c:v>
                </c:pt>
                <c:pt idx="7">
                  <c:v>33.299999999999997</c:v>
                </c:pt>
                <c:pt idx="8">
                  <c:v>27.448224299065423</c:v>
                </c:pt>
                <c:pt idx="9">
                  <c:v>24</c:v>
                </c:pt>
                <c:pt idx="10">
                  <c:v>23</c:v>
                </c:pt>
                <c:pt idx="11">
                  <c:v>22.8</c:v>
                </c:pt>
                <c:pt idx="12">
                  <c:v>22</c:v>
                </c:pt>
                <c:pt idx="13">
                  <c:v>19.570343201467121</c:v>
                </c:pt>
                <c:pt idx="14">
                  <c:v>18.899999999999999</c:v>
                </c:pt>
                <c:pt idx="15">
                  <c:v>17.100000000000001</c:v>
                </c:pt>
                <c:pt idx="16">
                  <c:v>15.14041514041514</c:v>
                </c:pt>
                <c:pt idx="17">
                  <c:v>12</c:v>
                </c:pt>
                <c:pt idx="18">
                  <c:v>9.375</c:v>
                </c:pt>
                <c:pt idx="19">
                  <c:v>5.1118199999999998</c:v>
                </c:pt>
                <c:pt idx="20">
                  <c:v>1.1986300000000001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D5-47DB-B1F1-DCCF94B9D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4432008"/>
        <c:axId val="934427328"/>
      </c:barChart>
      <c:catAx>
        <c:axId val="934432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27328"/>
        <c:crosses val="autoZero"/>
        <c:auto val="1"/>
        <c:lblAlgn val="ctr"/>
        <c:lblOffset val="100"/>
        <c:noMultiLvlLbl val="0"/>
      </c:catAx>
      <c:valAx>
        <c:axId val="93442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schools (%)</a:t>
                </a:r>
              </a:p>
            </c:rich>
          </c:tx>
          <c:layout>
            <c:manualLayout>
              <c:xMode val="edge"/>
              <c:yMode val="edge"/>
              <c:x val="0.48023910445154849"/>
              <c:y val="0.94748813500998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32008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07238037552998"/>
          <c:y val="1.5410526501187212E-2"/>
          <c:w val="0.7194917221885726"/>
          <c:h val="0.884921059610901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6B-46D4-A921-91D7A7AFCB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6B-46D4-A921-91D7A7AFCB0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'Fig21'!$A$40:$A$57</c:f>
              <c:strCache>
                <c:ptCount val="18"/>
                <c:pt idx="0">
                  <c:v>Fiji (2018)</c:v>
                </c:pt>
                <c:pt idx="1">
                  <c:v>Solomon Islands (2018)</c:v>
                </c:pt>
                <c:pt idx="2">
                  <c:v>Philippines (2022)</c:v>
                </c:pt>
                <c:pt idx="3">
                  <c:v>Zambia (2020)</c:v>
                </c:pt>
                <c:pt idx="4">
                  <c:v>United Kingdom (2021)</c:v>
                </c:pt>
                <c:pt idx="5">
                  <c:v>Sudan (2021)</c:v>
                </c:pt>
                <c:pt idx="6">
                  <c:v>Serbia (2016)</c:v>
                </c:pt>
                <c:pt idx="7">
                  <c:v>Ethiopia (2017)*</c:v>
                </c:pt>
                <c:pt idx="8">
                  <c:v>Sierra Leone (2022)</c:v>
                </c:pt>
                <c:pt idx="9">
                  <c:v>Namibia (2013)</c:v>
                </c:pt>
                <c:pt idx="10">
                  <c:v>Lebanon (2017)</c:v>
                </c:pt>
                <c:pt idx="11">
                  <c:v>India (2018)</c:v>
                </c:pt>
                <c:pt idx="12">
                  <c:v>Tajikistan (2017)</c:v>
                </c:pt>
                <c:pt idx="13">
                  <c:v>Bangladesh (2018)</c:v>
                </c:pt>
                <c:pt idx="14">
                  <c:v>Gabon (2018)</c:v>
                </c:pt>
                <c:pt idx="15">
                  <c:v>Egypt (2021)*</c:v>
                </c:pt>
                <c:pt idx="16">
                  <c:v>Nigeria (2021)</c:v>
                </c:pt>
                <c:pt idx="17">
                  <c:v>Mali (2017)</c:v>
                </c:pt>
              </c:strCache>
            </c:strRef>
          </c:cat>
          <c:val>
            <c:numRef>
              <c:f>'Fig21'!$C$40:$C$57</c:f>
              <c:numCache>
                <c:formatCode>0.0</c:formatCode>
                <c:ptCount val="18"/>
                <c:pt idx="0">
                  <c:v>90.353260000000006</c:v>
                </c:pt>
                <c:pt idx="1">
                  <c:v>73.306759999999997</c:v>
                </c:pt>
                <c:pt idx="2">
                  <c:v>72</c:v>
                </c:pt>
                <c:pt idx="3">
                  <c:v>68.099999999999994</c:v>
                </c:pt>
                <c:pt idx="4">
                  <c:v>63</c:v>
                </c:pt>
                <c:pt idx="5">
                  <c:v>61.3</c:v>
                </c:pt>
                <c:pt idx="6">
                  <c:v>50</c:v>
                </c:pt>
                <c:pt idx="7">
                  <c:v>46.2</c:v>
                </c:pt>
                <c:pt idx="8">
                  <c:v>45.7</c:v>
                </c:pt>
                <c:pt idx="9">
                  <c:v>43</c:v>
                </c:pt>
                <c:pt idx="10">
                  <c:v>39.299999999999997</c:v>
                </c:pt>
                <c:pt idx="11">
                  <c:v>38.699809999999999</c:v>
                </c:pt>
                <c:pt idx="12">
                  <c:v>38.338659999999997</c:v>
                </c:pt>
                <c:pt idx="13">
                  <c:v>36</c:v>
                </c:pt>
                <c:pt idx="14">
                  <c:v>31.746031746031743</c:v>
                </c:pt>
                <c:pt idx="15">
                  <c:v>29.2</c:v>
                </c:pt>
                <c:pt idx="16">
                  <c:v>18.948419999999999</c:v>
                </c:pt>
                <c:pt idx="17">
                  <c:v>0.77054999999999996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6B-46D4-A921-91D7A7AFCB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4432008"/>
        <c:axId val="934427328"/>
      </c:barChart>
      <c:catAx>
        <c:axId val="934432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27328"/>
        <c:crosses val="autoZero"/>
        <c:auto val="1"/>
        <c:lblAlgn val="ctr"/>
        <c:lblOffset val="100"/>
        <c:noMultiLvlLbl val="0"/>
      </c:catAx>
      <c:valAx>
        <c:axId val="934427328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schools (%)</a:t>
                </a:r>
              </a:p>
            </c:rich>
          </c:tx>
          <c:layout>
            <c:manualLayout>
              <c:xMode val="edge"/>
              <c:yMode val="edge"/>
              <c:x val="0.49003364963994883"/>
              <c:y val="0.95031469779374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32008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6560-45CA-4F4B-8D80-1EAC7B95C82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24919-068E-49F4-A398-979F7784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Calibri" panose="020F0502020204030204" pitchFamily="34" charset="0"/>
              </a:rPr>
              <a:t>so they can fully participate, meet learning outcomes, reach their goals and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24919-068E-49F4-A398-979F7784A2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3248-E25D-B340-A27A-288916B29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3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24919-068E-49F4-A398-979F7784A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data – challenges moving to electronic EMIS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24919-068E-49F4-A398-979F7784A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24919-068E-49F4-A398-979F7784A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Add snapshots, side events, add to ILE page. QR code on screen?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Pretty URLs?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https://washdata.org/report/jmp-core-questions-monitoring-wash-schools-2018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https://washdata.org/report/unicef-2020-guidance-monitoring-mhh-v1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0076-A2B6-457E-8F3E-7DAD46FA07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3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Launch of JMP global baseline report on WinS, Stockholm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56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7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3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3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4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0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6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6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7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Launch of JMP global baseline report on WinS, Stockholm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79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1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16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60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Cris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80000" y="480000"/>
            <a:ext cx="11232000" cy="5904000"/>
          </a:xfrm>
          <a:prstGeom prst="roundRect">
            <a:avLst>
              <a:gd name="adj" fmla="val 1457"/>
            </a:avLst>
          </a:prstGeom>
          <a:solidFill>
            <a:schemeClr val="accent5"/>
          </a:solidFill>
        </p:spPr>
        <p:txBody>
          <a:bodyPr vert="horz" anchor="b"/>
          <a:lstStyle>
            <a:lvl1pPr marL="0" indent="0" algn="ctr">
              <a:buFontTx/>
              <a:buNone/>
              <a:defRPr sz="16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8973" y="629767"/>
            <a:ext cx="5376000" cy="672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373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128484" y="4766734"/>
            <a:ext cx="1344000" cy="13727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83710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1265-8E4B-43CD-841E-415A04A8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E2847-B79C-419A-B8FC-C25A90B0C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20B5-05AE-4554-857D-612E3027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7CEE-F1DF-4741-93E0-69D49FC5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1F4D4-1F54-4E4B-96DF-9A7BFE7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1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104-2A5D-482D-8D59-A8BC0D4B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0E28-4E66-47C5-A02C-B6E0A84D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36CB-746D-44E8-891B-B8FE98C7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5751-E1A2-4E29-AC06-1D1E9EE9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87C96-EF98-4C1E-BED5-0613D252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6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D17C-8479-4D70-AAA1-EE408674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6C15-3A18-4553-ABE4-344054127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1621-F852-4281-9582-7ABDC51A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FE8C5-DD4B-4F2B-B7A0-6735BFD5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97231-C630-40D1-9315-C3729072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0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61BE-BAA1-4779-81F7-01332CDA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A602-294E-469C-9781-CA4537B5B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1164B-5B37-47C3-84D9-6C862F52E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6E847-0E85-4E04-91CA-B88EFEF3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B932F-8142-4CA9-A036-088D0FDF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0F3E7-F8E7-4A5B-B31D-F5234FBE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2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EA02-74C9-4C4D-A046-22FDEBFB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06F7-FF54-4B98-9B44-A04F0AFA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22E41-04E4-41AB-B1BC-2282233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9665E-9595-4891-B48B-7EBF6EA5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069B5-75D9-4B85-9F02-D32B5AB0F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A46FC-2EDD-4707-BA4C-00F78734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C24A0-E45B-4B39-AB19-17B22FB4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FC427-E72E-4681-9D56-2AD29A54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0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32A6-C85E-4610-AC2A-217F8276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396E7-4D2D-4701-A14B-982814E7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8820E-3FBC-4804-9F58-7D5283D0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06EF4-9212-4D9E-8573-929621BD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3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5C79F-96DE-40DA-A539-2F970A8A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A25A2-4387-460D-8C37-A7DBFF2F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0C1B9-3D6B-431D-9672-AF15900F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 userDrawn="1"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7234046" y="312664"/>
            <a:ext cx="4863901" cy="447943"/>
            <a:chOff x="12820541" y="554324"/>
            <a:chExt cx="8619758" cy="794236"/>
          </a:xfrm>
        </p:grpSpPr>
        <p:pic>
          <p:nvPicPr>
            <p:cNvPr id="8" name="Picture 2" descr="D:\Dropbox (WHOUNICEF)\WHOUNICEF Team Folder\Communications\Logos\JMP\JMP Logo - July 2017\JMP-logo-2017-7-4-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9642" y="554324"/>
              <a:ext cx="2993093" cy="79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D:\Dropbox (WHOUNICEF)\WHOUNICEF Team Folder\Communications\Logos\UNICEF\Black\UNICEF_logo_black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903" y="565513"/>
              <a:ext cx="2742396" cy="66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D:\Dropbox (WHOUNICEF)\WHOUNICEF Team Folder\Communications\Logos\WHO\EN\WHO-EN-B-H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0541" y="556876"/>
              <a:ext cx="2335321" cy="72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E6990-7552-46B4-99D4-3120155B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dirty="0"/>
              <a:t>Strengthening WinS Monitoring (ILE 2017) |</a:t>
            </a:r>
          </a:p>
        </p:txBody>
      </p:sp>
    </p:spTree>
    <p:extLst>
      <p:ext uri="{BB962C8B-B14F-4D97-AF65-F5344CB8AC3E}">
        <p14:creationId xmlns:p14="http://schemas.microsoft.com/office/powerpoint/2010/main" val="3100705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654D-21AC-446A-AFD0-3D3A88A5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F184-E31B-4D06-AE62-E1C54B9AC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196F1-C198-4C15-AC4F-2E15525EA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4DE82-2F0E-4EEA-91BB-4323FCCA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2962-DE2C-4621-A86D-1494FFC3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60C0B-9EF7-4241-A736-9FECBA13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1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70C6-0F33-4218-9F14-33F87B40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E0EB7-74F4-493B-BFD3-0892CAC6C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0D03D-D39A-49D0-92AA-84682795C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0B5A6-221A-49D7-B20F-40B81BBA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A55B-7C3C-4D13-9A6C-AD7BEB1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7B7CA-08C2-471F-B23C-A854D294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4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54E5-5913-4AD6-AD5F-D8E2AFB7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E17BA-068A-4A95-A836-EC3E8B2F4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A470-466E-4D03-9D62-2DE15E68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E2FB-C6AE-4E1D-874E-DC5FED7A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A13F5-EF8B-4D68-A5C0-E2E1CBB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7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DCE4A-AFAC-47A2-BDB6-C85B27DDC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CC5B7-A6BF-43D7-9B7C-5440B9D6B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0995-5866-4933-BB4E-4C399EF6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9980-D8FD-4704-B216-C6C7B0A8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C1141-7303-493D-9A47-4C3E7343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3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08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24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6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09D2-BF79-4526-A68C-7AC823E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E14B-62D1-48BA-BC44-B6C1F12B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A308-23E0-4889-A809-B6F9F63D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2811-1B16-4B99-8485-39BC88B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7/5/2024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56DA4-BB2E-4A3D-8711-3A8BDB88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E3DD-71F0-4CBC-BFC7-229E93A6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8756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1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7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1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2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0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1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7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6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48" r:id="rId4"/>
    <p:sldLayoutId id="2147483755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1 1st August, 2017 Mr Léo Heller UN Special Rapporteur on the human rights  to safe drinking water and sanitation Office of the">
            <a:extLst>
              <a:ext uri="{FF2B5EF4-FFF2-40B4-BE49-F238E27FC236}">
                <a16:creationId xmlns:a16="http://schemas.microsoft.com/office/drawing/2014/main" id="{82BA57AB-5477-B0D3-CA6F-55643F59C5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3623" r="50000" b="7101"/>
          <a:stretch/>
        </p:blipFill>
        <p:spPr bwMode="auto">
          <a:xfrm>
            <a:off x="10878127" y="6099175"/>
            <a:ext cx="1212273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3DF19-0639-4D71-B1C3-D53ABFBC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E4F01-251C-4BA3-BADD-6E85DE3B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98B4-E935-40CA-B1E0-9BA714313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FC05-3277-490A-B33F-AEB05C2199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2ADC-8882-4C19-893D-06DCDF74D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33928-2181-40AF-AB70-C93DCDD8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F225-838B-4EB2-93C1-2598F354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4514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29698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9B3943-47F3-4E7A-B218-EB623AB09A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0FBA8-309A-4FD8-ADF7-95727F77E4F8}"/>
              </a:ext>
            </a:extLst>
          </p:cNvPr>
          <p:cNvSpPr/>
          <p:nvPr/>
        </p:nvSpPr>
        <p:spPr>
          <a:xfrm>
            <a:off x="0" y="168963"/>
            <a:ext cx="12192000" cy="397565"/>
          </a:xfrm>
          <a:prstGeom prst="rect">
            <a:avLst/>
          </a:prstGeom>
          <a:solidFill>
            <a:schemeClr val="accent6"/>
          </a:solidFill>
          <a:ln>
            <a:solidFill>
              <a:srgbClr val="F7E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2D112C0-24A3-491A-A692-5CE7AD427B39}"/>
              </a:ext>
            </a:extLst>
          </p:cNvPr>
          <p:cNvSpPr/>
          <p:nvPr/>
        </p:nvSpPr>
        <p:spPr>
          <a:xfrm flipV="1">
            <a:off x="0" y="566528"/>
            <a:ext cx="12192000" cy="4323522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2D46C8D-FE9E-4BF8-A2F2-771DD0D75767}"/>
              </a:ext>
            </a:extLst>
          </p:cNvPr>
          <p:cNvSpPr/>
          <p:nvPr/>
        </p:nvSpPr>
        <p:spPr>
          <a:xfrm rot="10800000">
            <a:off x="0" y="397564"/>
            <a:ext cx="12192000" cy="1689652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EAA57-36BF-4D08-A41D-5939476BB5E3}"/>
              </a:ext>
            </a:extLst>
          </p:cNvPr>
          <p:cNvSpPr/>
          <p:nvPr/>
        </p:nvSpPr>
        <p:spPr>
          <a:xfrm>
            <a:off x="0" y="0"/>
            <a:ext cx="12192000" cy="397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CBD204-ADB4-47B8-B23A-B70D71078759}"/>
              </a:ext>
            </a:extLst>
          </p:cNvPr>
          <p:cNvSpPr/>
          <p:nvPr/>
        </p:nvSpPr>
        <p:spPr>
          <a:xfrm>
            <a:off x="1892596" y="4166775"/>
            <a:ext cx="100548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Monitoring progress on menstrual health services in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049F6-51D7-AA41-C59E-6AC0F7F5E071}"/>
              </a:ext>
            </a:extLst>
          </p:cNvPr>
          <p:cNvSpPr txBox="1"/>
          <p:nvPr/>
        </p:nvSpPr>
        <p:spPr>
          <a:xfrm>
            <a:off x="180753" y="198782"/>
            <a:ext cx="688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International Learning Exchange on WinS - Africa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May 2024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Christie Chatterley, WHO/UNICEF Joint Monitoring Programme (JMP)</a:t>
            </a:r>
          </a:p>
        </p:txBody>
      </p:sp>
    </p:spTree>
    <p:extLst>
      <p:ext uri="{BB962C8B-B14F-4D97-AF65-F5344CB8AC3E}">
        <p14:creationId xmlns:p14="http://schemas.microsoft.com/office/powerpoint/2010/main" val="157776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50C-1CDC-C0CC-FA4A-D5245E15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1" y="219358"/>
            <a:ext cx="11759878" cy="51263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proportion of schools with bins for menstrual waste in girls’ toilets varies widely by country and specific indicator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132DE-C5D5-7CA7-E3EA-BB680EDC37CA}"/>
              </a:ext>
            </a:extLst>
          </p:cNvPr>
          <p:cNvSpPr txBox="1"/>
          <p:nvPr/>
        </p:nvSpPr>
        <p:spPr>
          <a:xfrm>
            <a:off x="7990049" y="6496413"/>
            <a:ext cx="2688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*Proportion of individuals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1B262-C08F-1DF2-1669-2DB75D3601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30" y="6137598"/>
            <a:ext cx="2613661" cy="358815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7A74ED-85E1-4076-8101-73EAA8128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851027"/>
              </p:ext>
            </p:extLst>
          </p:nvPr>
        </p:nvGraphicFramePr>
        <p:xfrm>
          <a:off x="0" y="879676"/>
          <a:ext cx="5451676" cy="597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004CD8-A20E-5743-07F0-18D238356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01433"/>
              </p:ext>
            </p:extLst>
          </p:nvPr>
        </p:nvGraphicFramePr>
        <p:xfrm>
          <a:off x="5405376" y="731994"/>
          <a:ext cx="6690168" cy="5402834"/>
        </p:xfrm>
        <a:graphic>
          <a:graphicData uri="http://schemas.openxmlformats.org/drawingml/2006/table">
            <a:tbl>
              <a:tblPr firstRow="1" firstCol="1" bandRow="1"/>
              <a:tblGrid>
                <a:gridCol w="6690168">
                  <a:extLst>
                    <a:ext uri="{9D8B030D-6E8A-4147-A177-3AD203B41FA5}">
                      <a16:colId xmlns:a16="http://schemas.microsoft.com/office/drawing/2014/main" val="3466549435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Definition – Proportion of schools with…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612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girls who don't report there are no trash cans in the toilet cabins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63603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wrapping materials and trash bins for used sanitary pads in all exclusively female toilets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4706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with sanitary bins in toilets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585172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special bin for female needs in female toilets (girls’ schools)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3208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separate dustbins with lid for disposal of sanitary waste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4640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presence of facilities for disposal of used sanitary towels 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353942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facilities to dispose of sanitary pads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73569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bin in each toilet block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18064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baskets with lids (in toilets)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588892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disposal bins in the girls’ toilets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26351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bins with lid in compartments intended for girls for maintaining menstrual hygiene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85105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provision of covered bins for disposal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9792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toilet for girls used for menstrual management had sanitary pad disposal bins available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2119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bins in at least one female latrine for MHM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021702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covered bins for menstrual hygiene management in girls' toilet/latrine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38172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garbage bins inside girls' latrines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321043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trash can in each latrine cubicle for girls or in the common areas of the toilets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81872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menstruation pad bin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358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covered bins for disposal of menstrual hygiene materials in girls' toilet compartments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151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covered bins for disposal of menstrual hygiene materials in the girls' toilets (reported)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65064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trash can in each latrine cubicle for girls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486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8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50C-1CDC-C0CC-FA4A-D5245E15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1" y="219358"/>
            <a:ext cx="11759878" cy="51263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provision of MH education in school varies widely between countries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132DE-C5D5-7CA7-E3EA-BB680EDC37CA}"/>
              </a:ext>
            </a:extLst>
          </p:cNvPr>
          <p:cNvSpPr txBox="1"/>
          <p:nvPr/>
        </p:nvSpPr>
        <p:spPr>
          <a:xfrm>
            <a:off x="7990049" y="6496413"/>
            <a:ext cx="2688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*Proportion of individuals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1B262-C08F-1DF2-1669-2DB75D3601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30" y="6137598"/>
            <a:ext cx="2613661" cy="35881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3940C6-034A-47B9-B63E-018FB3D8A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831808"/>
              </p:ext>
            </p:extLst>
          </p:nvPr>
        </p:nvGraphicFramePr>
        <p:xfrm>
          <a:off x="-1" y="864973"/>
          <a:ext cx="5782519" cy="593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83BC1E-87BB-5F6E-FDA1-E7D4863E9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54682"/>
              </p:ext>
            </p:extLst>
          </p:nvPr>
        </p:nvGraphicFramePr>
        <p:xfrm>
          <a:off x="5584810" y="605705"/>
          <a:ext cx="6500098" cy="5559552"/>
        </p:xfrm>
        <a:graphic>
          <a:graphicData uri="http://schemas.openxmlformats.org/drawingml/2006/table">
            <a:tbl>
              <a:tblPr firstRow="1" firstCol="1" bandRow="1"/>
              <a:tblGrid>
                <a:gridCol w="6500098">
                  <a:extLst>
                    <a:ext uri="{9D8B030D-6E8A-4147-A177-3AD203B41FA5}">
                      <a16:colId xmlns:a16="http://schemas.microsoft.com/office/drawing/2014/main" val="1546244488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 – Proportion of schools where…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3456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hygiene taught at school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93876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curriculum includes adolescent health topics that mentions girls’ periods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5186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IEC materials on menstrual health are available for students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5405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they offer menstrual hygiene management education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5704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teachers who reported lessons were provided on the menstrual cycle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44774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school lessons on menstrual hygiene for girls 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71010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on maintaining menstrual hygiene provided for older girl pupils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00885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girls who said they have access to menstrual hygiene education at school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8101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hygiene education is provided to all or some students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452176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menstrual hygiene education sessions for girls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390349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they provide training to girls on safe disposal of sanitary pads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6612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health management is discussed with girl students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93559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hygiene education sessions are provided for girls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70676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hygiene education is provided for girls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58886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health and hygiene are in lessons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509462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girls exposed to messages about menstruation from school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66831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menstrual hygiene education is provided to all or some students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28609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IEC/CCC tools on menstrual hygiene (posters, leaflets, etc.) at the school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0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5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B1E1-7860-2F6D-B3C6-C509D631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78"/>
            <a:ext cx="10515600" cy="734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 OF MONITORING!</a:t>
            </a:r>
            <a:br>
              <a:rPr lang="en-U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 in Zambia increasingly provide MH services to students</a:t>
            </a: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56551-8898-B4F2-86D7-564436C09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 bwMode="auto">
          <a:xfrm>
            <a:off x="253080" y="983848"/>
            <a:ext cx="10505914" cy="550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ABC92-C5B9-D6C8-EBD1-82D679D955A8}"/>
              </a:ext>
            </a:extLst>
          </p:cNvPr>
          <p:cNvSpPr txBox="1"/>
          <p:nvPr/>
        </p:nvSpPr>
        <p:spPr>
          <a:xfrm>
            <a:off x="4572000" y="1303026"/>
            <a:ext cx="743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You may have noticed that Zambia had the highest coverage of the African countries </a:t>
            </a:r>
            <a:r>
              <a:rPr lang="en-US" sz="2000" b="1" dirty="0">
                <a:solidFill>
                  <a:srgbClr val="FF0066"/>
                </a:solidFill>
                <a:sym typeface="Wingdings" panose="05000000000000000000" pitchFamily="2" charset="2"/>
              </a:rPr>
              <a:t>in the previous charts</a:t>
            </a:r>
            <a:endParaRPr lang="en-US" sz="2000" b="1" dirty="0">
              <a:solidFill>
                <a:srgbClr val="FF0066"/>
              </a:solidFill>
            </a:endParaRPr>
          </a:p>
          <a:p>
            <a:endParaRPr lang="en-US" sz="2000" b="1" dirty="0">
              <a:solidFill>
                <a:srgbClr val="FF0066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Zambia has included 3 questions on MH in their EMIS since 2016!!!</a:t>
            </a:r>
          </a:p>
        </p:txBody>
      </p:sp>
    </p:spTree>
    <p:extLst>
      <p:ext uri="{BB962C8B-B14F-4D97-AF65-F5344CB8AC3E}">
        <p14:creationId xmlns:p14="http://schemas.microsoft.com/office/powerpoint/2010/main" val="150187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9B15-C0BB-51D3-D587-686D29BC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can we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377E-C3A7-183E-5174-BE5A1C21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16152"/>
            <a:ext cx="11658600" cy="5084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Read the special focus on MH in the upcoming </a:t>
            </a:r>
            <a:r>
              <a:rPr lang="en-US" sz="2400" b="1" dirty="0"/>
              <a:t>JMP global report </a:t>
            </a:r>
            <a:r>
              <a:rPr lang="en-US" sz="2400" dirty="0"/>
              <a:t>on WinS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Join us to learn more at the </a:t>
            </a:r>
            <a:r>
              <a:rPr lang="en-US" sz="2400" b="1" dirty="0"/>
              <a:t>global MH day webinar </a:t>
            </a:r>
            <a:r>
              <a:rPr lang="en-US" sz="2400" dirty="0"/>
              <a:t>in early June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Harmonize MH indicators across countries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Include MH in the EMIS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Use a few of the </a:t>
            </a:r>
            <a:r>
              <a:rPr lang="en-US" sz="2000" b="1" dirty="0"/>
              <a:t>priority indicators for girls’ MHH </a:t>
            </a:r>
            <a:endParaRPr lang="en-US" sz="20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The new MH module in the UNICEF MICS7 household survey provides an example (but only age 15-49)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Gather harmonized data so we can push for MH to be included in post-SDG global monitoring to track global and regional progress and encourage national monitoring</a:t>
            </a:r>
          </a:p>
        </p:txBody>
      </p:sp>
    </p:spTree>
    <p:extLst>
      <p:ext uri="{BB962C8B-B14F-4D97-AF65-F5344CB8AC3E}">
        <p14:creationId xmlns:p14="http://schemas.microsoft.com/office/powerpoint/2010/main" val="92421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999" y="522909"/>
            <a:ext cx="69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A061A79-DB54-4FEB-9913-B1E9F531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FAB7B-78AD-42B2-BA08-953DC43FD616}"/>
              </a:ext>
            </a:extLst>
          </p:cNvPr>
          <p:cNvSpPr txBox="1"/>
          <p:nvPr/>
        </p:nvSpPr>
        <p:spPr>
          <a:xfrm>
            <a:off x="6803118" y="1925512"/>
            <a:ext cx="493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Plus the JMP progress report will have a special focus on MH (to be released 28 May)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Resources can be downloaded here: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FD85D-1A0F-083F-B675-331D95A0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91" y="1925512"/>
            <a:ext cx="2628252" cy="374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D21A1F-664C-561C-461C-90AD3EA3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50" y="1925512"/>
            <a:ext cx="2675000" cy="3791472"/>
          </a:xfrm>
          <a:prstGeom prst="rect">
            <a:avLst/>
          </a:prstGeom>
        </p:spPr>
      </p:pic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0800397-D055-B060-4E43-C35343E5B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67" y="3392106"/>
            <a:ext cx="1769066" cy="17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1B408-0071-449E-B2A5-55349D24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2" r="9249" b="371"/>
          <a:stretch/>
        </p:blipFill>
        <p:spPr>
          <a:xfrm>
            <a:off x="0" y="-776619"/>
            <a:ext cx="12192000" cy="6834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5943" y="2544394"/>
            <a:ext cx="4146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+mj-lt"/>
              </a:rPr>
              <a:t>Thank you!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+mj-lt"/>
              </a:rPr>
              <a:t>info@washdata.org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711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44E66F-D1DD-15D1-D928-79CC43777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51" t="5431" r="23441" b="52391"/>
          <a:stretch/>
        </p:blipFill>
        <p:spPr>
          <a:xfrm>
            <a:off x="2707169" y="4503116"/>
            <a:ext cx="819354" cy="1648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F1885A-A624-BE54-7B33-E8448D4CA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0" t="6631" r="63064" b="54037"/>
          <a:stretch/>
        </p:blipFill>
        <p:spPr>
          <a:xfrm>
            <a:off x="1742430" y="4591575"/>
            <a:ext cx="939284" cy="1490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A28E0-C0C9-084D-74DA-70792DF6B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51" t="5431" r="23441" b="52391"/>
          <a:stretch/>
        </p:blipFill>
        <p:spPr>
          <a:xfrm>
            <a:off x="2789918" y="1383332"/>
            <a:ext cx="819354" cy="1648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ADCF6-40E9-201C-76CC-DE832E6ED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79" t="53785" r="30546" b="5071"/>
          <a:stretch/>
        </p:blipFill>
        <p:spPr>
          <a:xfrm>
            <a:off x="9926669" y="4163954"/>
            <a:ext cx="911801" cy="1610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657B44-8888-326C-142F-8C691907E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0" t="6631" r="63064" b="54037"/>
          <a:stretch/>
        </p:blipFill>
        <p:spPr>
          <a:xfrm>
            <a:off x="1825179" y="1471791"/>
            <a:ext cx="939284" cy="1490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332A0-2317-A2FB-6497-FCAD6E0F1CE0}"/>
              </a:ext>
            </a:extLst>
          </p:cNvPr>
          <p:cNvSpPr txBox="1">
            <a:spLocks noChangeAspect="1"/>
          </p:cNvSpPr>
          <p:nvPr/>
        </p:nvSpPr>
        <p:spPr>
          <a:xfrm>
            <a:off x="3104704" y="672998"/>
            <a:ext cx="2286000" cy="646986"/>
          </a:xfrm>
          <a:prstGeom prst="wedgeRoundRectCallout">
            <a:avLst>
              <a:gd name="adj1" fmla="val -31776"/>
              <a:gd name="adj2" fmla="val 825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If we don’t </a:t>
            </a:r>
            <a:r>
              <a:rPr lang="en-US" sz="1600" i="1" dirty="0">
                <a:latin typeface="+mn-lt"/>
                <a:cs typeface="Calibri" panose="020F0502020204030204" pitchFamily="34" charset="0"/>
              </a:rPr>
              <a:t>monitor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 it, we can’t </a:t>
            </a:r>
            <a:r>
              <a:rPr lang="en-US" sz="1600" b="1" i="1" dirty="0">
                <a:latin typeface="+mn-lt"/>
                <a:cs typeface="Calibri" panose="020F0502020204030204" pitchFamily="34" charset="0"/>
              </a:rPr>
              <a:t>improve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 it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3BF0896-D283-C8BE-5BFC-BC23F54160A9}"/>
              </a:ext>
            </a:extLst>
          </p:cNvPr>
          <p:cNvSpPr/>
          <p:nvPr/>
        </p:nvSpPr>
        <p:spPr>
          <a:xfrm>
            <a:off x="423896" y="434098"/>
            <a:ext cx="1604475" cy="1037693"/>
          </a:xfrm>
          <a:prstGeom prst="wedgeRoundRectCallout">
            <a:avLst>
              <a:gd name="adj1" fmla="val 38339"/>
              <a:gd name="adj2" fmla="val 6790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Why should we monitor MH in schools?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9ED58-B871-8646-093C-A482870AB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51" t="5431" r="23441" b="52391"/>
          <a:stretch/>
        </p:blipFill>
        <p:spPr>
          <a:xfrm>
            <a:off x="8149714" y="1383998"/>
            <a:ext cx="819354" cy="1648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27DBBB-73F7-17E9-5082-D34B855C9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0" t="6631" r="63064" b="54037"/>
          <a:stretch/>
        </p:blipFill>
        <p:spPr>
          <a:xfrm>
            <a:off x="7184975" y="1472457"/>
            <a:ext cx="939284" cy="149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35875A-2275-885A-908A-C9C05CCDFD23}"/>
              </a:ext>
            </a:extLst>
          </p:cNvPr>
          <p:cNvSpPr txBox="1">
            <a:spLocks noChangeAspect="1"/>
          </p:cNvSpPr>
          <p:nvPr/>
        </p:nvSpPr>
        <p:spPr>
          <a:xfrm>
            <a:off x="8800556" y="394146"/>
            <a:ext cx="2818784" cy="1191816"/>
          </a:xfrm>
          <a:prstGeom prst="wedgeRoundRectCallout">
            <a:avLst>
              <a:gd name="adj1" fmla="val -43315"/>
              <a:gd name="adj2" fmla="val 701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Monitoring data are needed to inform </a:t>
            </a:r>
            <a:r>
              <a:rPr lang="en-US" sz="1600" b="1" dirty="0"/>
              <a:t>advocacy, policies, costing (and more!) </a:t>
            </a:r>
            <a:r>
              <a:rPr lang="en-US" sz="1600" dirty="0"/>
              <a:t>to support improvement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234376-0B93-DB42-D2E3-D11724BF485A}"/>
              </a:ext>
            </a:extLst>
          </p:cNvPr>
          <p:cNvSpPr/>
          <p:nvPr/>
        </p:nvSpPr>
        <p:spPr>
          <a:xfrm>
            <a:off x="6287556" y="672998"/>
            <a:ext cx="1245990" cy="666096"/>
          </a:xfrm>
          <a:prstGeom prst="wedgeRoundRectCallout">
            <a:avLst>
              <a:gd name="adj1" fmla="val 38339"/>
              <a:gd name="adj2" fmla="val 6790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do you mean?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644B46B-8410-74E8-43E3-4445967C64BA}"/>
              </a:ext>
            </a:extLst>
          </p:cNvPr>
          <p:cNvSpPr/>
          <p:nvPr/>
        </p:nvSpPr>
        <p:spPr>
          <a:xfrm>
            <a:off x="341097" y="3526490"/>
            <a:ext cx="1970377" cy="1037693"/>
          </a:xfrm>
          <a:prstGeom prst="wedgeRoundRectCallout">
            <a:avLst>
              <a:gd name="adj1" fmla="val 30736"/>
              <a:gd name="adj2" fmla="val 6833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Why is it so important to improve MH services in schools?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A523C-86A0-8538-781D-A1CE47FDD07A}"/>
              </a:ext>
            </a:extLst>
          </p:cNvPr>
          <p:cNvSpPr txBox="1">
            <a:spLocks noChangeAspect="1"/>
          </p:cNvSpPr>
          <p:nvPr/>
        </p:nvSpPr>
        <p:spPr>
          <a:xfrm>
            <a:off x="3551978" y="3468346"/>
            <a:ext cx="3515046" cy="919401"/>
          </a:xfrm>
          <a:prstGeom prst="wedgeRoundRectCallout">
            <a:avLst>
              <a:gd name="adj1" fmla="val -56770"/>
              <a:gd name="adj2" fmla="val 544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Basic WASH services are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necessary but not sufficient for students who menstruate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8CB83C5-EDF8-CEF9-74E4-678765F9F9A9}"/>
              </a:ext>
            </a:extLst>
          </p:cNvPr>
          <p:cNvSpPr/>
          <p:nvPr/>
        </p:nvSpPr>
        <p:spPr>
          <a:xfrm>
            <a:off x="7860923" y="4163954"/>
            <a:ext cx="1929797" cy="1037693"/>
          </a:xfrm>
          <a:prstGeom prst="wedgeRoundRectCallout">
            <a:avLst>
              <a:gd name="adj1" fmla="val 59482"/>
              <a:gd name="adj2" fmla="val 971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are we waiting for!? Let’s go monitor MH in schools!!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541E6-02F4-036B-7561-95E052AA6845}"/>
              </a:ext>
            </a:extLst>
          </p:cNvPr>
          <p:cNvSpPr/>
          <p:nvPr/>
        </p:nvSpPr>
        <p:spPr>
          <a:xfrm>
            <a:off x="184440" y="254800"/>
            <a:ext cx="5669280" cy="2888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B0705-547C-5003-6F55-F958E67E54E2}"/>
              </a:ext>
            </a:extLst>
          </p:cNvPr>
          <p:cNvSpPr/>
          <p:nvPr/>
        </p:nvSpPr>
        <p:spPr>
          <a:xfrm>
            <a:off x="6102124" y="250345"/>
            <a:ext cx="5669280" cy="2888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761CE2-0303-5EC5-1D28-AE4D4312FAE0}"/>
              </a:ext>
            </a:extLst>
          </p:cNvPr>
          <p:cNvSpPr/>
          <p:nvPr/>
        </p:nvSpPr>
        <p:spPr>
          <a:xfrm>
            <a:off x="7395474" y="3311559"/>
            <a:ext cx="4375930" cy="2888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C05366-AC62-DAF3-D62A-6660A1A6500D}"/>
              </a:ext>
            </a:extLst>
          </p:cNvPr>
          <p:cNvSpPr/>
          <p:nvPr/>
        </p:nvSpPr>
        <p:spPr>
          <a:xfrm>
            <a:off x="184439" y="3311559"/>
            <a:ext cx="7000535" cy="2888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99594B-2CF2-A1B0-1BB4-604F3FDD8538}"/>
              </a:ext>
            </a:extLst>
          </p:cNvPr>
          <p:cNvSpPr txBox="1">
            <a:spLocks noChangeAspect="1"/>
          </p:cNvSpPr>
          <p:nvPr/>
        </p:nvSpPr>
        <p:spPr>
          <a:xfrm>
            <a:off x="3555369" y="4572993"/>
            <a:ext cx="3515046" cy="919401"/>
          </a:xfrm>
          <a:prstGeom prst="wedgeRoundRectCallout">
            <a:avLst>
              <a:gd name="adj1" fmla="val -53745"/>
              <a:gd name="adj2" fmla="val -2019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cs typeface="Calibri" panose="020F0502020204030204" pitchFamily="34" charset="0"/>
              </a:rPr>
              <a:t>There are roughly 900 million adolescent schoolgirls in the world counting on us.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5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0B3201-6038-4A45-BB6A-6F34C68CA9C4}"/>
              </a:ext>
            </a:extLst>
          </p:cNvPr>
          <p:cNvSpPr/>
          <p:nvPr/>
        </p:nvSpPr>
        <p:spPr>
          <a:xfrm>
            <a:off x="2963194" y="3598606"/>
            <a:ext cx="9307464" cy="3282564"/>
          </a:xfrm>
          <a:prstGeom prst="rect">
            <a:avLst/>
          </a:prstGeom>
          <a:solidFill>
            <a:srgbClr val="233238"/>
          </a:solidFill>
          <a:ln>
            <a:solidFill>
              <a:srgbClr val="233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006A5C14-6732-47D9-83AF-D9B2F2E55C13}"/>
              </a:ext>
            </a:extLst>
          </p:cNvPr>
          <p:cNvSpPr/>
          <p:nvPr/>
        </p:nvSpPr>
        <p:spPr>
          <a:xfrm flipH="1" flipV="1">
            <a:off x="2963191" y="3598604"/>
            <a:ext cx="1027424" cy="3282563"/>
          </a:xfrm>
          <a:prstGeom prst="rtTriangle">
            <a:avLst/>
          </a:prstGeom>
          <a:solidFill>
            <a:srgbClr val="702B94"/>
          </a:solidFill>
          <a:ln>
            <a:solidFill>
              <a:srgbClr val="70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A8C44-52D8-4C42-91EE-91BCEFF40CF4}"/>
              </a:ext>
            </a:extLst>
          </p:cNvPr>
          <p:cNvSpPr/>
          <p:nvPr/>
        </p:nvSpPr>
        <p:spPr>
          <a:xfrm>
            <a:off x="2963194" y="0"/>
            <a:ext cx="9307464" cy="3598606"/>
          </a:xfrm>
          <a:prstGeom prst="rect">
            <a:avLst/>
          </a:prstGeom>
          <a:solidFill>
            <a:srgbClr val="65C56B"/>
          </a:solidFill>
          <a:ln>
            <a:solidFill>
              <a:srgbClr val="65C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640E21E-9981-437D-B3F8-ADE480E2497F}"/>
              </a:ext>
            </a:extLst>
          </p:cNvPr>
          <p:cNvSpPr/>
          <p:nvPr/>
        </p:nvSpPr>
        <p:spPr>
          <a:xfrm rot="5400000" flipV="1">
            <a:off x="194570" y="829979"/>
            <a:ext cx="3598606" cy="1938647"/>
          </a:xfrm>
          <a:prstGeom prst="rtTriangle">
            <a:avLst/>
          </a:prstGeom>
          <a:solidFill>
            <a:srgbClr val="F59A13"/>
          </a:solidFill>
          <a:ln>
            <a:solidFill>
              <a:srgbClr val="F59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AF39004-FD0E-4D43-9FF2-0AC871BCEEA5}"/>
              </a:ext>
            </a:extLst>
          </p:cNvPr>
          <p:cNvSpPr/>
          <p:nvPr/>
        </p:nvSpPr>
        <p:spPr>
          <a:xfrm rot="16200000" flipH="1" flipV="1">
            <a:off x="3005598" y="-42402"/>
            <a:ext cx="3598606" cy="3683410"/>
          </a:xfrm>
          <a:prstGeom prst="rtTriangle">
            <a:avLst/>
          </a:prstGeom>
          <a:solidFill>
            <a:srgbClr val="E9F978"/>
          </a:solidFill>
          <a:ln>
            <a:solidFill>
              <a:srgbClr val="E9F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FFD54-B6BE-4ADE-963C-BEEA9D876ED4}"/>
              </a:ext>
            </a:extLst>
          </p:cNvPr>
          <p:cNvSpPr/>
          <p:nvPr/>
        </p:nvSpPr>
        <p:spPr>
          <a:xfrm>
            <a:off x="0" y="3598606"/>
            <a:ext cx="1061884" cy="3282564"/>
          </a:xfrm>
          <a:prstGeom prst="rect">
            <a:avLst/>
          </a:prstGeom>
          <a:solidFill>
            <a:srgbClr val="386DD6"/>
          </a:solidFill>
          <a:ln>
            <a:solidFill>
              <a:srgbClr val="386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2D96F2-9C68-4359-9BDE-BBD78627511D}"/>
              </a:ext>
            </a:extLst>
          </p:cNvPr>
          <p:cNvSpPr/>
          <p:nvPr/>
        </p:nvSpPr>
        <p:spPr>
          <a:xfrm flipV="1">
            <a:off x="1061880" y="3598606"/>
            <a:ext cx="1901312" cy="3282564"/>
          </a:xfrm>
          <a:prstGeom prst="rtTriangle">
            <a:avLst/>
          </a:prstGeom>
          <a:solidFill>
            <a:srgbClr val="386DD6"/>
          </a:solidFill>
          <a:ln>
            <a:solidFill>
              <a:srgbClr val="386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50ACA21-93D8-421C-8996-E8A039FF3362}"/>
              </a:ext>
            </a:extLst>
          </p:cNvPr>
          <p:cNvSpPr/>
          <p:nvPr/>
        </p:nvSpPr>
        <p:spPr>
          <a:xfrm flipH="1">
            <a:off x="1053985" y="3598606"/>
            <a:ext cx="1901312" cy="3282564"/>
          </a:xfrm>
          <a:prstGeom prst="rtTriangle">
            <a:avLst/>
          </a:prstGeom>
          <a:solidFill>
            <a:srgbClr val="308634"/>
          </a:solidFill>
          <a:ln>
            <a:solidFill>
              <a:srgbClr val="30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9114412-49D9-4846-A1ED-2EE0DEA5200C}"/>
              </a:ext>
            </a:extLst>
          </p:cNvPr>
          <p:cNvSpPr/>
          <p:nvPr/>
        </p:nvSpPr>
        <p:spPr>
          <a:xfrm>
            <a:off x="2963192" y="3598606"/>
            <a:ext cx="1035320" cy="3282564"/>
          </a:xfrm>
          <a:prstGeom prst="rtTriangle">
            <a:avLst/>
          </a:prstGeom>
          <a:solidFill>
            <a:srgbClr val="308634"/>
          </a:solidFill>
          <a:ln>
            <a:solidFill>
              <a:srgbClr val="30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8D090D9-9A48-49F4-AC4B-84486FBC7B0B}"/>
              </a:ext>
            </a:extLst>
          </p:cNvPr>
          <p:cNvSpPr/>
          <p:nvPr/>
        </p:nvSpPr>
        <p:spPr>
          <a:xfrm>
            <a:off x="3998512" y="4463845"/>
            <a:ext cx="2412120" cy="2417325"/>
          </a:xfrm>
          <a:prstGeom prst="rtTriangle">
            <a:avLst/>
          </a:prstGeom>
          <a:solidFill>
            <a:srgbClr val="702B94"/>
          </a:solidFill>
          <a:ln>
            <a:solidFill>
              <a:srgbClr val="70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8A0AAA-8EC0-40BF-B790-FBDFA085DD27}"/>
              </a:ext>
            </a:extLst>
          </p:cNvPr>
          <p:cNvSpPr/>
          <p:nvPr/>
        </p:nvSpPr>
        <p:spPr>
          <a:xfrm flipH="1" flipV="1">
            <a:off x="2971084" y="3610184"/>
            <a:ext cx="3439547" cy="3247815"/>
          </a:xfrm>
          <a:prstGeom prst="rtTriangle">
            <a:avLst/>
          </a:prstGeom>
          <a:solidFill>
            <a:srgbClr val="233238"/>
          </a:solidFill>
          <a:ln>
            <a:solidFill>
              <a:srgbClr val="233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FE92CF02-EFE4-4EC9-AB3B-650E4C448A72}"/>
              </a:ext>
            </a:extLst>
          </p:cNvPr>
          <p:cNvSpPr/>
          <p:nvPr/>
        </p:nvSpPr>
        <p:spPr>
          <a:xfrm>
            <a:off x="1043218" y="-11580"/>
            <a:ext cx="1938647" cy="3610181"/>
          </a:xfrm>
          <a:prstGeom prst="rtTriangle">
            <a:avLst/>
          </a:prstGeom>
          <a:solidFill>
            <a:srgbClr val="58BCF8"/>
          </a:solidFill>
          <a:ln>
            <a:solidFill>
              <a:srgbClr val="58B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2888E-CD7B-4C34-9760-BE3257992B10}"/>
              </a:ext>
            </a:extLst>
          </p:cNvPr>
          <p:cNvSpPr/>
          <p:nvPr/>
        </p:nvSpPr>
        <p:spPr>
          <a:xfrm>
            <a:off x="0" y="0"/>
            <a:ext cx="1043214" cy="3598601"/>
          </a:xfrm>
          <a:prstGeom prst="rect">
            <a:avLst/>
          </a:prstGeom>
          <a:solidFill>
            <a:srgbClr val="58BCF8"/>
          </a:solidFill>
          <a:ln>
            <a:solidFill>
              <a:srgbClr val="58B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737E5E-14C8-450D-885C-8638742E38C2}"/>
              </a:ext>
            </a:extLst>
          </p:cNvPr>
          <p:cNvSpPr txBox="1">
            <a:spLocks/>
          </p:cNvSpPr>
          <p:nvPr/>
        </p:nvSpPr>
        <p:spPr>
          <a:xfrm>
            <a:off x="671332" y="1940559"/>
            <a:ext cx="10914926" cy="252328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>
                <a:latin typeface="+mn-lt"/>
                <a:cs typeface="Calibri" panose="020F0502020204030204" pitchFamily="34" charset="0"/>
              </a:rPr>
              <a:t>What exactly should we be monitoring??</a:t>
            </a:r>
          </a:p>
        </p:txBody>
      </p:sp>
    </p:spTree>
    <p:extLst>
      <p:ext uri="{BB962C8B-B14F-4D97-AF65-F5344CB8AC3E}">
        <p14:creationId xmlns:p14="http://schemas.microsoft.com/office/powerpoint/2010/main" val="35772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56992"/>
            <a:ext cx="12192001" cy="5989809"/>
            <a:chOff x="0" y="0"/>
            <a:chExt cx="6572955" cy="303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72955" cy="3039273"/>
            </a:xfrm>
            <a:custGeom>
              <a:avLst/>
              <a:gdLst/>
              <a:ahLst/>
              <a:cxnLst/>
              <a:rect l="l" t="t" r="r" b="b"/>
              <a:pathLst>
                <a:path w="6572955" h="3039273">
                  <a:moveTo>
                    <a:pt x="0" y="0"/>
                  </a:moveTo>
                  <a:lnTo>
                    <a:pt x="6572955" y="0"/>
                  </a:lnTo>
                  <a:lnTo>
                    <a:pt x="6572955" y="3039273"/>
                  </a:lnTo>
                  <a:lnTo>
                    <a:pt x="0" y="3039273"/>
                  </a:lnTo>
                  <a:close/>
                </a:path>
              </a:pathLst>
            </a:custGeom>
            <a:solidFill>
              <a:srgbClr val="EEEDE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1"/>
            <a:ext cx="12192000" cy="182391"/>
            <a:chOff x="0" y="0"/>
            <a:chExt cx="24384000" cy="364782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60561" y="-1560561"/>
              <a:ext cx="364782" cy="3485905"/>
              <a:chOff x="0" y="0"/>
              <a:chExt cx="152400" cy="14563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D1911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8532370" y="-1560561"/>
              <a:ext cx="364782" cy="3485905"/>
              <a:chOff x="0" y="0"/>
              <a:chExt cx="152400" cy="145635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B5384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5400000">
              <a:off x="12000943" y="-1560561"/>
              <a:ext cx="364782" cy="3485905"/>
              <a:chOff x="0" y="0"/>
              <a:chExt cx="152400" cy="145635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95527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5400000">
              <a:off x="18972752" y="-1560561"/>
              <a:ext cx="364782" cy="3485905"/>
              <a:chOff x="0" y="0"/>
              <a:chExt cx="152400" cy="145635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008F8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22458657" y="-1560561"/>
              <a:ext cx="364782" cy="3485905"/>
              <a:chOff x="0" y="0"/>
              <a:chExt cx="152400" cy="145635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419D5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5400000">
              <a:off x="15486847" y="-1560561"/>
              <a:ext cx="364782" cy="3485905"/>
              <a:chOff x="0" y="0"/>
              <a:chExt cx="152400" cy="145635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3361A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5046466" y="-1560561"/>
              <a:ext cx="364782" cy="3485905"/>
              <a:chOff x="0" y="0"/>
              <a:chExt cx="152400" cy="145635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2400" cy="145635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56353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456353"/>
                    </a:lnTo>
                    <a:lnTo>
                      <a:pt x="0" y="1456353"/>
                    </a:lnTo>
                    <a:close/>
                  </a:path>
                </a:pathLst>
              </a:custGeom>
              <a:solidFill>
                <a:srgbClr val="C6693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32" name="Picture 3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10EA5E8-F7F5-C64D-BE9C-E86040D9B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b="3260"/>
          <a:stretch/>
        </p:blipFill>
        <p:spPr>
          <a:xfrm>
            <a:off x="0" y="177520"/>
            <a:ext cx="5159820" cy="5965286"/>
          </a:xfrm>
          <a:prstGeom prst="rect">
            <a:avLst/>
          </a:prstGeom>
        </p:spPr>
      </p:pic>
      <p:pic>
        <p:nvPicPr>
          <p:cNvPr id="31" name="Picture 3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3EE10CC-96E9-864F-B85B-CD747BBCE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t="6951" r="2839" b="57818"/>
          <a:stretch/>
        </p:blipFill>
        <p:spPr>
          <a:xfrm>
            <a:off x="5603020" y="252796"/>
            <a:ext cx="6094797" cy="41702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4C76156-4160-4861-894D-27C9B42667DA}"/>
              </a:ext>
            </a:extLst>
          </p:cNvPr>
          <p:cNvGrpSpPr/>
          <p:nvPr/>
        </p:nvGrpSpPr>
        <p:grpSpPr>
          <a:xfrm>
            <a:off x="-1" y="6172199"/>
            <a:ext cx="12192001" cy="685801"/>
            <a:chOff x="-1" y="9258298"/>
            <a:chExt cx="18288001" cy="1028702"/>
          </a:xfrm>
        </p:grpSpPr>
        <p:pic>
          <p:nvPicPr>
            <p:cNvPr id="43" name="Picture 21">
              <a:extLst>
                <a:ext uri="{FF2B5EF4-FFF2-40B4-BE49-F238E27FC236}">
                  <a16:creationId xmlns:a16="http://schemas.microsoft.com/office/drawing/2014/main" id="{EF5B32C0-30D3-416D-8E89-ABE68CAA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099861" y="9371827"/>
              <a:ext cx="2553216" cy="715004"/>
            </a:xfrm>
            <a:prstGeom prst="rect">
              <a:avLst/>
            </a:prstGeom>
          </p:spPr>
        </p:pic>
        <p:pic>
          <p:nvPicPr>
            <p:cNvPr id="44" name="Picture 22">
              <a:extLst>
                <a:ext uri="{FF2B5EF4-FFF2-40B4-BE49-F238E27FC236}">
                  <a16:creationId xmlns:a16="http://schemas.microsoft.com/office/drawing/2014/main" id="{624A13D2-DBB9-4A22-B8E0-02831C33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472523" y="9302390"/>
              <a:ext cx="1381605" cy="962638"/>
            </a:xfrm>
            <a:prstGeom prst="rect">
              <a:avLst/>
            </a:prstGeom>
          </p:spPr>
        </p:pic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22FA51CE-76B6-4478-9A81-939FDB21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415538" y="9371827"/>
              <a:ext cx="1750423" cy="648894"/>
            </a:xfrm>
            <a:prstGeom prst="rect">
              <a:avLst/>
            </a:prstGeom>
          </p:spPr>
        </p:pic>
        <p:pic>
          <p:nvPicPr>
            <p:cNvPr id="46" name="Picture 24">
              <a:extLst>
                <a:ext uri="{FF2B5EF4-FFF2-40B4-BE49-F238E27FC236}">
                  <a16:creationId xmlns:a16="http://schemas.microsoft.com/office/drawing/2014/main" id="{B6F0BE04-0259-4FC8-8393-1CE30212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587979" y="9413735"/>
              <a:ext cx="2540152" cy="565077"/>
            </a:xfrm>
            <a:prstGeom prst="rect">
              <a:avLst/>
            </a:prstGeom>
          </p:spPr>
        </p:pic>
        <p:pic>
          <p:nvPicPr>
            <p:cNvPr id="47" name="Picture 25">
              <a:extLst>
                <a:ext uri="{FF2B5EF4-FFF2-40B4-BE49-F238E27FC236}">
                  <a16:creationId xmlns:a16="http://schemas.microsoft.com/office/drawing/2014/main" id="{9AC24897-D564-4813-8701-5FBDB996B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76985" y="9463236"/>
              <a:ext cx="3333246" cy="466076"/>
            </a:xfrm>
            <a:prstGeom prst="rect">
              <a:avLst/>
            </a:prstGeom>
          </p:spPr>
        </p:pic>
        <p:pic>
          <p:nvPicPr>
            <p:cNvPr id="48" name="Picture 26">
              <a:extLst>
                <a:ext uri="{FF2B5EF4-FFF2-40B4-BE49-F238E27FC236}">
                  <a16:creationId xmlns:a16="http://schemas.microsoft.com/office/drawing/2014/main" id="{C96623DF-2B95-462F-B875-D962ED96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910336" y="9285941"/>
              <a:ext cx="2000697" cy="957116"/>
            </a:xfrm>
            <a:prstGeom prst="rect">
              <a:avLst/>
            </a:prstGeom>
          </p:spPr>
        </p:pic>
        <p:pic>
          <p:nvPicPr>
            <p:cNvPr id="49" name="Picture 27">
              <a:extLst>
                <a:ext uri="{FF2B5EF4-FFF2-40B4-BE49-F238E27FC236}">
                  <a16:creationId xmlns:a16="http://schemas.microsoft.com/office/drawing/2014/main" id="{3D1DBFF7-08BD-4CB3-84B6-96EBF7B0D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3364199" y="9280418"/>
              <a:ext cx="1309518" cy="1006582"/>
            </a:xfrm>
            <a:prstGeom prst="rect">
              <a:avLst/>
            </a:prstGeom>
          </p:spPr>
        </p:pic>
        <p:sp>
          <p:nvSpPr>
            <p:cNvPr id="50" name="AutoShape 28">
              <a:extLst>
                <a:ext uri="{FF2B5EF4-FFF2-40B4-BE49-F238E27FC236}">
                  <a16:creationId xmlns:a16="http://schemas.microsoft.com/office/drawing/2014/main" id="{1AA19560-396B-417C-9EA0-A7420584A71B}"/>
                </a:ext>
              </a:extLst>
            </p:cNvPr>
            <p:cNvSpPr/>
            <p:nvPr/>
          </p:nvSpPr>
          <p:spPr>
            <a:xfrm>
              <a:off x="-1" y="9258298"/>
              <a:ext cx="18288001" cy="1"/>
            </a:xfrm>
            <a:prstGeom prst="line">
              <a:avLst/>
            </a:prstGeom>
            <a:ln w="63500" cap="rnd">
              <a:solidFill>
                <a:srgbClr val="3361A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7" name="Picture 3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5FF8BC-AB75-107F-07C8-ED97DE066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88810" r="70257" b="6478"/>
          <a:stretch/>
        </p:blipFill>
        <p:spPr>
          <a:xfrm>
            <a:off x="-12740" y="5670679"/>
            <a:ext cx="1828800" cy="479020"/>
          </a:xfrm>
          <a:prstGeom prst="rect">
            <a:avLst/>
          </a:prstGeom>
        </p:spPr>
      </p:pic>
      <p:pic>
        <p:nvPicPr>
          <p:cNvPr id="38" name="Picture 3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F9DE03-F4E1-4314-3F61-FCF455FAE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2979" r="70257" b="52309"/>
          <a:stretch/>
        </p:blipFill>
        <p:spPr>
          <a:xfrm>
            <a:off x="0" y="2540878"/>
            <a:ext cx="1828800" cy="479020"/>
          </a:xfrm>
          <a:prstGeom prst="rect">
            <a:avLst/>
          </a:prstGeom>
        </p:spPr>
      </p:pic>
      <p:pic>
        <p:nvPicPr>
          <p:cNvPr id="39" name="Picture 3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7C60921-ED8C-A2AA-2BB4-1B9378CF2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8808" r="70257" b="75804"/>
          <a:stretch/>
        </p:blipFill>
        <p:spPr>
          <a:xfrm>
            <a:off x="0" y="988197"/>
            <a:ext cx="1828800" cy="547620"/>
          </a:xfrm>
          <a:prstGeom prst="rect">
            <a:avLst/>
          </a:prstGeom>
        </p:spPr>
      </p:pic>
      <p:pic>
        <p:nvPicPr>
          <p:cNvPr id="40" name="Picture 3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321E677-4DBC-D0EB-21A7-EED896CF4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0920" r="70257" b="84367"/>
          <a:stretch/>
        </p:blipFill>
        <p:spPr>
          <a:xfrm>
            <a:off x="0" y="471689"/>
            <a:ext cx="1828800" cy="479020"/>
          </a:xfrm>
          <a:prstGeom prst="rect">
            <a:avLst/>
          </a:prstGeom>
        </p:spPr>
      </p:pic>
      <p:pic>
        <p:nvPicPr>
          <p:cNvPr id="41" name="Picture 4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42568D6-E74C-C651-FE6C-D1FD56EBA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81839" r="70257" b="13152"/>
          <a:stretch/>
        </p:blipFill>
        <p:spPr>
          <a:xfrm>
            <a:off x="-2" y="5168418"/>
            <a:ext cx="1828800" cy="509154"/>
          </a:xfrm>
          <a:prstGeom prst="rect">
            <a:avLst/>
          </a:prstGeom>
        </p:spPr>
      </p:pic>
      <p:pic>
        <p:nvPicPr>
          <p:cNvPr id="51" name="Picture 5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CA8357F-3C01-7489-13EC-3C9525493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76181" r="70257" b="18810"/>
          <a:stretch/>
        </p:blipFill>
        <p:spPr>
          <a:xfrm>
            <a:off x="0" y="4703185"/>
            <a:ext cx="1828800" cy="509153"/>
          </a:xfrm>
          <a:prstGeom prst="rect">
            <a:avLst/>
          </a:prstGeom>
        </p:spPr>
      </p:pic>
      <p:pic>
        <p:nvPicPr>
          <p:cNvPr id="52" name="Picture 5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9C194D6-AEC5-03ED-A9BE-D1FD98619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67199" r="70257" b="27792"/>
          <a:stretch/>
        </p:blipFill>
        <p:spPr>
          <a:xfrm>
            <a:off x="0" y="4197242"/>
            <a:ext cx="1828800" cy="509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DD7FA-5A6B-C3F0-C7EC-BEBD3A2ECD8C}"/>
              </a:ext>
            </a:extLst>
          </p:cNvPr>
          <p:cNvSpPr txBox="1"/>
          <p:nvPr/>
        </p:nvSpPr>
        <p:spPr>
          <a:xfrm>
            <a:off x="5318243" y="4642951"/>
            <a:ext cx="67757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It is not expected to include all 21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7 are at the school-level and would be appropriate in an EMIS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11 are at individual level and could be included in a survey of schoolgirls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3 are at the country-level from review of national documents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Select based on national priorities and type of data source</a:t>
            </a:r>
          </a:p>
        </p:txBody>
      </p:sp>
    </p:spTree>
    <p:extLst>
      <p:ext uri="{BB962C8B-B14F-4D97-AF65-F5344CB8AC3E}">
        <p14:creationId xmlns:p14="http://schemas.microsoft.com/office/powerpoint/2010/main" val="18680761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6EFB6-060D-4BE2-A414-1515C1CCC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EF10F-E712-E274-11EF-0E7255E64FAF}"/>
              </a:ext>
            </a:extLst>
          </p:cNvPr>
          <p:cNvSpPr txBox="1"/>
          <p:nvPr/>
        </p:nvSpPr>
        <p:spPr>
          <a:xfrm>
            <a:off x="671331" y="673449"/>
            <a:ext cx="1069500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Some countries already have data related to some of the priority indicators for girls’ menstrual health and hygiene!</a:t>
            </a:r>
          </a:p>
        </p:txBody>
      </p:sp>
    </p:spTree>
    <p:extLst>
      <p:ext uri="{BB962C8B-B14F-4D97-AF65-F5344CB8AC3E}">
        <p14:creationId xmlns:p14="http://schemas.microsoft.com/office/powerpoint/2010/main" val="97309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EABB6-AEDC-37C3-1DDE-A43446531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4" r="9470"/>
          <a:stretch/>
        </p:blipFill>
        <p:spPr>
          <a:xfrm>
            <a:off x="0" y="34554"/>
            <a:ext cx="69097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B8E0A-E454-E64C-84AD-480978F32C70}"/>
              </a:ext>
            </a:extLst>
          </p:cNvPr>
          <p:cNvSpPr txBox="1"/>
          <p:nvPr/>
        </p:nvSpPr>
        <p:spPr>
          <a:xfrm>
            <a:off x="6909758" y="357563"/>
            <a:ext cx="507233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66"/>
                </a:solidFill>
              </a:rPr>
              <a:t>Most of the emerging national data are from African countries!</a:t>
            </a:r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10 African countries have national data related to the priority indicators for schools and schoolgirls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Ethiopia, Sierra Leone, and Zambia have included at least one question in their EMIS for at least one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Most data are related to Materials, Facilities, and Knowledge</a:t>
            </a:r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Fewer countries monitor impacts, social support, and discomfort/ disorders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1626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81AF89-E585-1C66-C532-43B4FD69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7" y="1906846"/>
            <a:ext cx="11181145" cy="132556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A Sneak Peak at Emerging Data </a:t>
            </a:r>
            <a:br>
              <a:rPr lang="en-US" dirty="0"/>
            </a:br>
            <a:r>
              <a:rPr lang="en-US" b="0" dirty="0"/>
              <a:t>(EMBARGOED – will be officially released 28 May)</a:t>
            </a:r>
          </a:p>
        </p:txBody>
      </p:sp>
    </p:spTree>
    <p:extLst>
      <p:ext uri="{BB962C8B-B14F-4D97-AF65-F5344CB8AC3E}">
        <p14:creationId xmlns:p14="http://schemas.microsoft.com/office/powerpoint/2010/main" val="299998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C881C9-FA93-2905-5D09-8F46171B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Highlights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404F9-FB5A-8933-942D-BB0353CC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48" y="956931"/>
            <a:ext cx="11585945" cy="454010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Sufficient data (&gt;30% of the school age population) were available to report global and regional aggregates for a few indicators: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Materials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In sub-Saharan Africa, around 1 in 10 schools (12%) have </a:t>
            </a:r>
            <a:r>
              <a:rPr lang="en-US" sz="2400" b="1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menstrual materials available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Open Sans" panose="020B0606030504020204" pitchFamily="34" charset="0"/>
              </a:rPr>
              <a:t>Facilities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233363" marR="0" lvl="0" indent="-23336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Globally, around 1 in 3 schools (31%) have </a:t>
            </a:r>
            <a:r>
              <a:rPr lang="en-US" sz="2400" b="1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bins</a:t>
            </a: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 for menstrual waste in girls’ toilets</a:t>
            </a:r>
          </a:p>
          <a:p>
            <a:pPr marL="233363" marR="0" lvl="0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In sub-Saharan Africa, 1 in 10 schools (11%) have </a:t>
            </a:r>
            <a:r>
              <a:rPr lang="en-US" sz="2400" b="1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bins</a:t>
            </a: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 for menstrual waste in girls’ toilets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Knowledge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Globally, around 2 out of 5 schools (39%) provide </a:t>
            </a:r>
            <a:r>
              <a:rPr lang="en-US" sz="2400" b="1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menstrual health education</a:t>
            </a: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These are emerging data however and indicator </a:t>
            </a:r>
            <a:r>
              <a:rPr lang="en-US" sz="2400" dirty="0"/>
              <a:t>definitions are often unclear and/or not harmonized between countries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Calibri" panose="020F050202020403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50C-1CDC-C0CC-FA4A-D5245E15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1" y="219358"/>
            <a:ext cx="11759878" cy="630298"/>
          </a:xfrm>
        </p:spPr>
        <p:txBody>
          <a:bodyPr>
            <a:no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countries have data on the availability of menstrual materials at school</a:t>
            </a:r>
            <a:endParaRPr lang="en-U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DA9FC5-8839-489B-90F1-C38A3552B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327546"/>
              </p:ext>
            </p:extLst>
          </p:nvPr>
        </p:nvGraphicFramePr>
        <p:xfrm>
          <a:off x="-162045" y="1151681"/>
          <a:ext cx="6111432" cy="562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AF4455-DD3D-72CF-317B-4B48599FC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76575"/>
              </p:ext>
            </p:extLst>
          </p:nvPr>
        </p:nvGraphicFramePr>
        <p:xfrm>
          <a:off x="5648447" y="950331"/>
          <a:ext cx="6435524" cy="4957337"/>
        </p:xfrm>
        <a:graphic>
          <a:graphicData uri="http://schemas.openxmlformats.org/drawingml/2006/table">
            <a:tbl>
              <a:tblPr firstRow="1" firstCol="1" bandRow="1"/>
              <a:tblGrid>
                <a:gridCol w="6435524">
                  <a:extLst>
                    <a:ext uri="{9D8B030D-6E8A-4147-A177-3AD203B41FA5}">
                      <a16:colId xmlns:a16="http://schemas.microsoft.com/office/drawing/2014/main" val="1213608855"/>
                    </a:ext>
                  </a:extLst>
                </a:gridCol>
              </a:tblGrid>
              <a:tr h="220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Definition – Proportion of schools with…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8056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sanitary pads in school canteen, school clinic, guidance office, or laboratories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3471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provision of sanitary pads for emergency cases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0846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girls who do not say they rarely or never find free period products in bathrooms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54436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sanitation towels for girls in 'emergency' situations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2025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availability of supplies for the management of menstrual hygiene in the school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64819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menstrual hygiene materials (e.g. pads) provided by the school for free or purchase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8641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sanitary pads available for emergencies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03369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girls who reported sanitary pads for emergency MHM are available in their school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89703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sanitary napkins for girls available for emergencies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2544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menstrual pads available at the school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1747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pads and MHM materials available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0598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menstrual hygiene materials (e.g. pads) provided by the school (for free or purchase)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6495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kind of sanitary towel distribution </a:t>
                      </a:r>
                      <a:r>
                        <a:rPr lang="en-US" sz="1400" b="1" dirty="0" err="1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(for emergency use)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372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sanitary napkins available at the school</a:t>
                      </a:r>
                      <a:endParaRPr lang="en-US" sz="24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8774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9132DE-C5D5-7CA7-E3EA-BB680EDC37CA}"/>
              </a:ext>
            </a:extLst>
          </p:cNvPr>
          <p:cNvSpPr txBox="1"/>
          <p:nvPr/>
        </p:nvSpPr>
        <p:spPr>
          <a:xfrm>
            <a:off x="7672567" y="6330865"/>
            <a:ext cx="2688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*Proportion of individuals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1B262-C08F-1DF2-1669-2DB75D3601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48" y="5978248"/>
            <a:ext cx="2613661" cy="3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7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e8357dc0-2ef9-4d0b-be88-2cf49fafc8d8"/>
  <p:tag name="SLIDO_EVENT_SECTION_UUID" val="e20bb3ad-695e-4756-98d1-98d059bb2bf7"/>
</p:tagLst>
</file>

<file path=ppt/theme/theme1.xml><?xml version="1.0" encoding="utf-8"?>
<a:theme xmlns:a="http://schemas.openxmlformats.org/drawingml/2006/main" name="2_Office Theme">
  <a:themeElements>
    <a:clrScheme name="JMP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B6F6"/>
      </a:accent1>
      <a:accent2>
        <a:srgbClr val="66BB6A"/>
      </a:accent2>
      <a:accent3>
        <a:srgbClr val="AB47BC"/>
      </a:accent3>
      <a:accent4>
        <a:srgbClr val="FFF176"/>
      </a:accent4>
      <a:accent5>
        <a:srgbClr val="FFCA28"/>
      </a:accent5>
      <a:accent6>
        <a:srgbClr val="0288D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B6F6"/>
      </a:accent1>
      <a:accent2>
        <a:srgbClr val="66BB6A"/>
      </a:accent2>
      <a:accent3>
        <a:srgbClr val="AB47BC"/>
      </a:accent3>
      <a:accent4>
        <a:srgbClr val="FFF176"/>
      </a:accent4>
      <a:accent5>
        <a:srgbClr val="FFCA28"/>
      </a:accent5>
      <a:accent6>
        <a:srgbClr val="1EBDC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B6F6"/>
      </a:accent1>
      <a:accent2>
        <a:srgbClr val="66BB6A"/>
      </a:accent2>
      <a:accent3>
        <a:srgbClr val="AB47BC"/>
      </a:accent3>
      <a:accent4>
        <a:srgbClr val="FFF176"/>
      </a:accent4>
      <a:accent5>
        <a:srgbClr val="FFCA28"/>
      </a:accent5>
      <a:accent6>
        <a:srgbClr val="1EBDC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JMP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B6F6"/>
      </a:accent1>
      <a:accent2>
        <a:srgbClr val="66BB6A"/>
      </a:accent2>
      <a:accent3>
        <a:srgbClr val="AB47BC"/>
      </a:accent3>
      <a:accent4>
        <a:srgbClr val="FFF176"/>
      </a:accent4>
      <a:accent5>
        <a:srgbClr val="FFCA28"/>
      </a:accent5>
      <a:accent6>
        <a:srgbClr val="0288D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9B6F6"/>
    </a:accent1>
    <a:accent2>
      <a:srgbClr val="66BB6A"/>
    </a:accent2>
    <a:accent3>
      <a:srgbClr val="AB47BC"/>
    </a:accent3>
    <a:accent4>
      <a:srgbClr val="FFF176"/>
    </a:accent4>
    <a:accent5>
      <a:srgbClr val="FFCA28"/>
    </a:accent5>
    <a:accent6>
      <a:srgbClr val="1EBDC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13087</TotalTime>
  <Words>1278</Words>
  <Application>Microsoft Office PowerPoint</Application>
  <PresentationFormat>Widescreen</PresentationFormat>
  <Paragraphs>138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Gill Sans Infant MT</vt:lpstr>
      <vt:lpstr>HelveticaNeueLT Pro 55 Roman</vt:lpstr>
      <vt:lpstr>Impact</vt:lpstr>
      <vt:lpstr>Lucida Grande</vt:lpstr>
      <vt:lpstr>Symbol</vt:lpstr>
      <vt:lpstr>2_Office Theme</vt:lpstr>
      <vt:lpstr>Custom Design</vt:lpstr>
      <vt:lpstr>1_Custom Design</vt:lpstr>
      <vt:lpstr>3_Office Theme</vt:lpstr>
      <vt:lpstr>1_Office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Sneak Peak at Emerging Data  (EMBARGOED – will be officially released 28 May)</vt:lpstr>
      <vt:lpstr>Highlights</vt:lpstr>
      <vt:lpstr>Several countries have data on the availability of menstrual materials at school</vt:lpstr>
      <vt:lpstr>The proportion of schools with bins for menstrual waste in girls’ toilets varies widely by country and specific indicator</vt:lpstr>
      <vt:lpstr>The provision of MH education in school varies widely between countries</vt:lpstr>
      <vt:lpstr>THE POWER OF MONITORING! Schools in Zambia increasingly provide MH services to students</vt:lpstr>
      <vt:lpstr>What can we do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Chatterley, Christie</dc:creator>
  <cp:lastModifiedBy>Chatterley, Christie</cp:lastModifiedBy>
  <cp:revision>126</cp:revision>
  <dcterms:created xsi:type="dcterms:W3CDTF">2019-10-29T13:38:53Z</dcterms:created>
  <dcterms:modified xsi:type="dcterms:W3CDTF">2024-05-07T18:19:16Z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1.5.2.3420</vt:lpwstr>
  </property>
</Properties>
</file>