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4"/>
    <p:sldMasterId id="2147483661" r:id="rId5"/>
    <p:sldMasterId id="2147483667" r:id="rId6"/>
  </p:sldMasterIdLst>
  <p:notesMasterIdLst>
    <p:notesMasterId r:id="rId36"/>
  </p:notesMasterIdLst>
  <p:sldIdLst>
    <p:sldId id="283"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4" r:id="rId35"/>
  </p:sldIdLst>
  <p:sldSz cx="12192000" cy="6858000"/>
  <p:notesSz cx="7010400" cy="9296400"/>
  <p:embeddedFontLst>
    <p:embeddedFont>
      <p:font typeface="Roboto Condensed"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3" roundtripDataSignature="AMtx7mgDWg2E4umLuQwfYs9exlVdZAQP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72A16-F0B2-459A-9D13-6AEEF4DEF0A3}" v="20" dt="2024-05-07T05:49:36.223"/>
  </p1510:revLst>
</p1510:revInfo>
</file>

<file path=ppt/tableStyles.xml><?xml version="1.0" encoding="utf-8"?>
<a:tblStyleLst xmlns:a="http://schemas.openxmlformats.org/drawingml/2006/main" def="{7B0EB8FA-27E9-454A-90D3-5A05ABA1AB80}">
  <a:tblStyle styleId="{7B0EB8FA-27E9-454A-90D3-5A05ABA1AB8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FD"/>
          </a:solidFill>
        </a:fill>
      </a:tcStyle>
    </a:wholeTbl>
    <a:band1H>
      <a:tcTxStyle/>
      <a:tcStyle>
        <a:tcBdr/>
        <a:fill>
          <a:solidFill>
            <a:srgbClr val="CBE5FB"/>
          </a:solidFill>
        </a:fill>
      </a:tcStyle>
    </a:band1H>
    <a:band2H>
      <a:tcTxStyle/>
      <a:tcStyle>
        <a:tcBdr/>
      </a:tcStyle>
    </a:band2H>
    <a:band1V>
      <a:tcTxStyle/>
      <a:tcStyle>
        <a:tcBdr/>
        <a:fill>
          <a:solidFill>
            <a:srgbClr val="CBE5F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B490EE-31EB-4FA1-A476-91F1F24EBE7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21" Type="http://schemas.openxmlformats.org/officeDocument/2006/relationships/slide" Target="slides/slide15.xml"/><Relationship Id="rId34" Type="http://schemas.openxmlformats.org/officeDocument/2006/relationships/slide" Target="slides/slide28.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m, Margarette GIZ PH" userId="ed6305d4-acac-4d4c-bcc6-d531f241188a" providerId="ADAL" clId="{C7572A16-F0B2-459A-9D13-6AEEF4DEF0A3}"/>
    <pc:docChg chg="custSel addSld modSld">
      <pc:chgData name="Lim, Margarette GIZ PH" userId="ed6305d4-acac-4d4c-bcc6-d531f241188a" providerId="ADAL" clId="{C7572A16-F0B2-459A-9D13-6AEEF4DEF0A3}" dt="2024-05-07T05:49:36.223" v="21" actId="1076"/>
      <pc:docMkLst>
        <pc:docMk/>
      </pc:docMkLst>
      <pc:sldChg chg="addSp modSp mod">
        <pc:chgData name="Lim, Margarette GIZ PH" userId="ed6305d4-acac-4d4c-bcc6-d531f241188a" providerId="ADAL" clId="{C7572A16-F0B2-459A-9D13-6AEEF4DEF0A3}" dt="2024-05-07T05:49:36.223" v="21" actId="1076"/>
        <pc:sldMkLst>
          <pc:docMk/>
          <pc:sldMk cId="0" sldId="266"/>
        </pc:sldMkLst>
        <pc:spChg chg="add mod">
          <ac:chgData name="Lim, Margarette GIZ PH" userId="ed6305d4-acac-4d4c-bcc6-d531f241188a" providerId="ADAL" clId="{C7572A16-F0B2-459A-9D13-6AEEF4DEF0A3}" dt="2024-05-07T05:49:36.223" v="21" actId="1076"/>
          <ac:spMkLst>
            <pc:docMk/>
            <pc:sldMk cId="0" sldId="266"/>
            <ac:spMk id="4" creationId="{BBDB750D-BE3A-A7F0-0F65-068806FA1CDE}"/>
          </ac:spMkLst>
        </pc:spChg>
        <pc:spChg chg="mod">
          <ac:chgData name="Lim, Margarette GIZ PH" userId="ed6305d4-acac-4d4c-bcc6-d531f241188a" providerId="ADAL" clId="{C7572A16-F0B2-459A-9D13-6AEEF4DEF0A3}" dt="2024-05-07T05:49:32.882" v="20" actId="1076"/>
          <ac:spMkLst>
            <pc:docMk/>
            <pc:sldMk cId="0" sldId="266"/>
            <ac:spMk id="371" creationId="{00000000-0000-0000-0000-000000000000}"/>
          </ac:spMkLst>
        </pc:spChg>
        <pc:spChg chg="mod">
          <ac:chgData name="Lim, Margarette GIZ PH" userId="ed6305d4-acac-4d4c-bcc6-d531f241188a" providerId="ADAL" clId="{C7572A16-F0B2-459A-9D13-6AEEF4DEF0A3}" dt="2024-05-07T05:49:32.882" v="20" actId="1076"/>
          <ac:spMkLst>
            <pc:docMk/>
            <pc:sldMk cId="0" sldId="266"/>
            <ac:spMk id="374" creationId="{00000000-0000-0000-0000-000000000000}"/>
          </ac:spMkLst>
        </pc:spChg>
        <pc:picChg chg="add mod">
          <ac:chgData name="Lim, Margarette GIZ PH" userId="ed6305d4-acac-4d4c-bcc6-d531f241188a" providerId="ADAL" clId="{C7572A16-F0B2-459A-9D13-6AEEF4DEF0A3}" dt="2024-05-07T05:45:49.374" v="3"/>
          <ac:picMkLst>
            <pc:docMk/>
            <pc:sldMk cId="0" sldId="266"/>
            <ac:picMk id="2" creationId="{21C3B94C-001E-9B1D-13AE-1E539FFB0FC9}"/>
          </ac:picMkLst>
        </pc:picChg>
      </pc:sldChg>
      <pc:sldChg chg="modSp mod">
        <pc:chgData name="Lim, Margarette GIZ PH" userId="ed6305d4-acac-4d4c-bcc6-d531f241188a" providerId="ADAL" clId="{C7572A16-F0B2-459A-9D13-6AEEF4DEF0A3}" dt="2024-05-07T05:10:05.064" v="1" actId="27636"/>
        <pc:sldMkLst>
          <pc:docMk/>
          <pc:sldMk cId="0" sldId="267"/>
        </pc:sldMkLst>
        <pc:spChg chg="mod">
          <ac:chgData name="Lim, Margarette GIZ PH" userId="ed6305d4-acac-4d4c-bcc6-d531f241188a" providerId="ADAL" clId="{C7572A16-F0B2-459A-9D13-6AEEF4DEF0A3}" dt="2024-05-07T05:10:05.064" v="1" actId="27636"/>
          <ac:spMkLst>
            <pc:docMk/>
            <pc:sldMk cId="0" sldId="267"/>
            <ac:spMk id="380" creationId="{00000000-0000-0000-0000-000000000000}"/>
          </ac:spMkLst>
        </pc:spChg>
      </pc:sldChg>
      <pc:sldChg chg="modSp mod">
        <pc:chgData name="Lim, Margarette GIZ PH" userId="ed6305d4-acac-4d4c-bcc6-d531f241188a" providerId="ADAL" clId="{C7572A16-F0B2-459A-9D13-6AEEF4DEF0A3}" dt="2024-05-07T05:10:05.071" v="2" actId="27636"/>
        <pc:sldMkLst>
          <pc:docMk/>
          <pc:sldMk cId="0" sldId="279"/>
        </pc:sldMkLst>
        <pc:spChg chg="mod">
          <ac:chgData name="Lim, Margarette GIZ PH" userId="ed6305d4-acac-4d4c-bcc6-d531f241188a" providerId="ADAL" clId="{C7572A16-F0B2-459A-9D13-6AEEF4DEF0A3}" dt="2024-05-07T05:10:05.071" v="2" actId="27636"/>
          <ac:spMkLst>
            <pc:docMk/>
            <pc:sldMk cId="0" sldId="279"/>
            <ac:spMk id="513" creationId="{00000000-0000-0000-0000-000000000000}"/>
          </ac:spMkLst>
        </pc:spChg>
      </pc:sldChg>
      <pc:sldChg chg="add">
        <pc:chgData name="Lim, Margarette GIZ PH" userId="ed6305d4-acac-4d4c-bcc6-d531f241188a" providerId="ADAL" clId="{C7572A16-F0B2-459A-9D13-6AEEF4DEF0A3}" dt="2024-05-07T05:10:04.861" v="0"/>
        <pc:sldMkLst>
          <pc:docMk/>
          <pc:sldMk cId="1352277152"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5" name="Google Shape;21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0: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A total of 1,029 national data sources were used for the 2022 update report</a:t>
            </a:r>
            <a:endParaRPr/>
          </a:p>
          <a:p>
            <a:pPr marL="174708" lvl="0" indent="-174708" algn="l" rtl="0">
              <a:spcBef>
                <a:spcPts val="0"/>
              </a:spcBef>
              <a:spcAft>
                <a:spcPts val="0"/>
              </a:spcAft>
              <a:buClr>
                <a:schemeClr val="dk1"/>
              </a:buClr>
              <a:buSzPts val="1200"/>
              <a:buFont typeface="Arial"/>
              <a:buChar char="•"/>
            </a:pPr>
            <a:r>
              <a:rPr lang="en-US"/>
              <a:t>Average of 5.6 datasets per country (182 countries)</a:t>
            </a:r>
            <a:endParaRPr/>
          </a:p>
          <a:p>
            <a:pPr marL="174708" lvl="0" indent="-174708" algn="l" rtl="0">
              <a:spcBef>
                <a:spcPts val="0"/>
              </a:spcBef>
              <a:spcAft>
                <a:spcPts val="0"/>
              </a:spcAft>
              <a:buClr>
                <a:schemeClr val="dk1"/>
              </a:buClr>
              <a:buSzPts val="1200"/>
              <a:buFont typeface="Arial"/>
              <a:buChar char="•"/>
            </a:pPr>
            <a:r>
              <a:rPr lang="en-US"/>
              <a:t>Data sources include EMIS, periodic censuses, UNESCO Institute for Statistics data, and surveys </a:t>
            </a:r>
            <a:endParaRPr/>
          </a:p>
          <a:p>
            <a:pPr marL="174708" lvl="0" indent="-174708" algn="l" rtl="0">
              <a:spcBef>
                <a:spcPts val="0"/>
              </a:spcBef>
              <a:spcAft>
                <a:spcPts val="0"/>
              </a:spcAft>
              <a:buClr>
                <a:schemeClr val="dk1"/>
              </a:buClr>
              <a:buSzPts val="1200"/>
              <a:buFont typeface="Arial"/>
              <a:buChar char="•"/>
            </a:pPr>
            <a:r>
              <a:rPr lang="en-US"/>
              <a:t>Data were mapped to the indicator elements to standardize results between surveys and countries to the extent possible</a:t>
            </a:r>
            <a:endParaRPr/>
          </a:p>
        </p:txBody>
      </p:sp>
      <p:sp>
        <p:nvSpPr>
          <p:cNvPr id="358" name="Google Shape;358;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1: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b="0"/>
              <a:t>When it comes to Africa, this distribution can surely change</a:t>
            </a:r>
            <a:endParaRPr/>
          </a:p>
          <a:p>
            <a:pPr marL="174708" lvl="0" indent="-174708" algn="l" rtl="0">
              <a:spcBef>
                <a:spcPts val="0"/>
              </a:spcBef>
              <a:spcAft>
                <a:spcPts val="0"/>
              </a:spcAft>
              <a:buClr>
                <a:schemeClr val="dk1"/>
              </a:buClr>
              <a:buSzPts val="1200"/>
              <a:buFont typeface="Arial"/>
              <a:buChar char="•"/>
            </a:pPr>
            <a:r>
              <a:rPr lang="en-US" b="0"/>
              <a:t>In Africa, EMIS is more common data source for JMP.</a:t>
            </a:r>
            <a:endParaRPr/>
          </a:p>
        </p:txBody>
      </p:sp>
      <p:sp>
        <p:nvSpPr>
          <p:cNvPr id="369" name="Google Shape;369;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2: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In Africa, EMIS is more common data source for JMP.</a:t>
            </a:r>
            <a:endParaRPr/>
          </a:p>
          <a:p>
            <a:pPr marL="0" lvl="0" indent="0" algn="l" rtl="0">
              <a:spcBef>
                <a:spcPts val="0"/>
              </a:spcBef>
              <a:spcAft>
                <a:spcPts val="0"/>
              </a:spcAft>
              <a:buNone/>
            </a:pPr>
            <a:endParaRPr/>
          </a:p>
        </p:txBody>
      </p:sp>
      <p:sp>
        <p:nvSpPr>
          <p:cNvPr id="378" name="Google Shape;378;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3: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6 (of 24) countries were able to report on all three elements of basic services.</a:t>
            </a:r>
            <a:endParaRPr/>
          </a:p>
        </p:txBody>
      </p:sp>
      <p:sp>
        <p:nvSpPr>
          <p:cNvPr id="390" name="Google Shape;390;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4: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9 (of 24) countries were able to report on all three elements of basic services.</a:t>
            </a:r>
            <a:endParaRPr/>
          </a:p>
          <a:p>
            <a:pPr marL="174708" lvl="0" indent="-174708" algn="l" rtl="0">
              <a:spcBef>
                <a:spcPts val="0"/>
              </a:spcBef>
              <a:spcAft>
                <a:spcPts val="0"/>
              </a:spcAft>
              <a:buClr>
                <a:schemeClr val="dk1"/>
              </a:buClr>
              <a:buSzPts val="1200"/>
              <a:buFont typeface="Arial"/>
              <a:buChar char="•"/>
            </a:pPr>
            <a:r>
              <a:rPr lang="en-US"/>
              <a:t>All three elements of WASH are critical to support a safe learning environment.</a:t>
            </a:r>
            <a:endParaRPr/>
          </a:p>
          <a:p>
            <a:pPr marL="174708" lvl="0" indent="-174708" algn="l" rtl="0">
              <a:spcBef>
                <a:spcPts val="0"/>
              </a:spcBef>
              <a:spcAft>
                <a:spcPts val="0"/>
              </a:spcAft>
              <a:buClr>
                <a:schemeClr val="dk1"/>
              </a:buClr>
              <a:buSzPts val="1200"/>
              <a:buFont typeface="Arial"/>
              <a:buChar char="•"/>
            </a:pPr>
            <a:r>
              <a:rPr lang="en-US"/>
              <a:t>We see a sharp decrease in coverage for many countries when we consider the proportion of schools with access to all three elements of WASH. </a:t>
            </a:r>
            <a:endParaRPr/>
          </a:p>
          <a:p>
            <a:pPr marL="174708" lvl="0" indent="-98508" algn="l" rtl="0">
              <a:spcBef>
                <a:spcPts val="0"/>
              </a:spcBef>
              <a:spcAft>
                <a:spcPts val="0"/>
              </a:spcAft>
              <a:buClr>
                <a:schemeClr val="dk1"/>
              </a:buClr>
              <a:buSzPts val="1200"/>
              <a:buFont typeface="Arial"/>
              <a:buNone/>
            </a:pPr>
            <a:endParaRPr/>
          </a:p>
        </p:txBody>
      </p:sp>
      <p:sp>
        <p:nvSpPr>
          <p:cNvPr id="402" name="Google Shape;402;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5: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4 (of 21) countries were able to report on all three elements of basic services.</a:t>
            </a:r>
            <a:endParaRPr/>
          </a:p>
        </p:txBody>
      </p:sp>
      <p:sp>
        <p:nvSpPr>
          <p:cNvPr id="413" name="Google Shape;413;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6: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b="0">
              <a:solidFill>
                <a:srgbClr val="FF0000"/>
              </a:solidFill>
            </a:endParaRPr>
          </a:p>
        </p:txBody>
      </p:sp>
      <p:sp>
        <p:nvSpPr>
          <p:cNvPr id="424" name="Google Shape;424;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17</a:t>
            </a:fld>
            <a:endParaRPr>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000"/>
              <a:buFont typeface="Arial"/>
              <a:buChar char="•"/>
            </a:pPr>
            <a:r>
              <a:rPr lang="en-US" sz="1000"/>
              <a:t>22 countries in WCA and ESA had sufficient data to estimate coverage of basic services in 2023. </a:t>
            </a:r>
            <a:endParaRPr/>
          </a:p>
          <a:p>
            <a:pPr marL="174708" lvl="0" indent="-174708" algn="l" rtl="0">
              <a:spcBef>
                <a:spcPts val="0"/>
              </a:spcBef>
              <a:spcAft>
                <a:spcPts val="0"/>
              </a:spcAft>
              <a:buClr>
                <a:schemeClr val="dk1"/>
              </a:buClr>
              <a:buSzPts val="1000"/>
              <a:buFont typeface="Arial"/>
              <a:buChar char="•"/>
            </a:pPr>
            <a:r>
              <a:rPr lang="en-US" sz="1000"/>
              <a:t>Only 3 countries &gt;=%75, 13 countries 50-74%, 6 countries &lt;50%</a:t>
            </a:r>
            <a:endParaRPr/>
          </a:p>
          <a:p>
            <a:pPr marL="174708" lvl="0" indent="-174708" algn="l" rtl="0">
              <a:spcBef>
                <a:spcPts val="0"/>
              </a:spcBef>
              <a:spcAft>
                <a:spcPts val="0"/>
              </a:spcAft>
              <a:buClr>
                <a:schemeClr val="dk1"/>
              </a:buClr>
              <a:buSzPts val="1000"/>
              <a:buFont typeface="Arial"/>
              <a:buChar char="•"/>
            </a:pPr>
            <a:r>
              <a:rPr lang="en-US" sz="1000"/>
              <a:t>More than 50% of schools (13 of the 22 countries) have &lt;50% basic coverage. </a:t>
            </a:r>
            <a:endParaRPr/>
          </a:p>
          <a:p>
            <a:pPr marL="174708" lvl="0" indent="-174708" algn="l" rtl="0">
              <a:spcBef>
                <a:spcPts val="0"/>
              </a:spcBef>
              <a:spcAft>
                <a:spcPts val="0"/>
              </a:spcAft>
              <a:buClr>
                <a:schemeClr val="dk1"/>
              </a:buClr>
              <a:buSzPts val="1000"/>
              <a:buFont typeface="Arial"/>
              <a:buChar char="•"/>
            </a:pPr>
            <a:r>
              <a:rPr lang="en-US" sz="1000"/>
              <a:t>Only 3 of the 22 are above the global average. </a:t>
            </a:r>
            <a:endParaRPr/>
          </a:p>
          <a:p>
            <a:pPr marL="174708" lvl="0" indent="-174708" algn="l" rtl="0">
              <a:spcBef>
                <a:spcPts val="0"/>
              </a:spcBef>
              <a:spcAft>
                <a:spcPts val="0"/>
              </a:spcAft>
              <a:buClr>
                <a:schemeClr val="dk1"/>
              </a:buClr>
              <a:buSzPts val="1000"/>
              <a:buFont typeface="Arial"/>
              <a:buChar char="•"/>
            </a:pPr>
            <a:r>
              <a:rPr lang="en-US" sz="1000"/>
              <a:t>23 countries had insufficient data to estimate basic drinking water service.</a:t>
            </a:r>
            <a:endParaRPr/>
          </a:p>
        </p:txBody>
      </p:sp>
      <p:sp>
        <p:nvSpPr>
          <p:cNvPr id="432" name="Google Shape;432;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18</a:t>
            </a:fld>
            <a:endParaRPr>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8: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b="0">
              <a:solidFill>
                <a:srgbClr val="FF0000"/>
              </a:solidFill>
            </a:endParaRPr>
          </a:p>
        </p:txBody>
      </p:sp>
      <p:sp>
        <p:nvSpPr>
          <p:cNvPr id="442" name="Google Shape;442;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19: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000"/>
              <a:buFont typeface="Arial"/>
              <a:buChar char="•"/>
            </a:pPr>
            <a:r>
              <a:rPr lang="en-US" sz="1000"/>
              <a:t>25 countries in WCA and ESA had sufficient data to estimate coverage of basic services in 2023. </a:t>
            </a:r>
            <a:endParaRPr/>
          </a:p>
          <a:p>
            <a:pPr marL="174708" lvl="0" indent="-174708" algn="l" rtl="0">
              <a:spcBef>
                <a:spcPts val="0"/>
              </a:spcBef>
              <a:spcAft>
                <a:spcPts val="0"/>
              </a:spcAft>
              <a:buClr>
                <a:schemeClr val="dk1"/>
              </a:buClr>
              <a:buSzPts val="1000"/>
              <a:buFont typeface="Arial"/>
              <a:buChar char="•"/>
            </a:pPr>
            <a:r>
              <a:rPr lang="en-US" sz="1000"/>
              <a:t>5 countries &gt;=%75, 6 countries 50-74%, 14 countries &lt;50%</a:t>
            </a:r>
            <a:endParaRPr/>
          </a:p>
          <a:p>
            <a:pPr marL="174708" lvl="0" indent="-174708" algn="l" rtl="0">
              <a:spcBef>
                <a:spcPts val="0"/>
              </a:spcBef>
              <a:spcAft>
                <a:spcPts val="0"/>
              </a:spcAft>
              <a:buClr>
                <a:schemeClr val="dk1"/>
              </a:buClr>
              <a:buSzPts val="1000"/>
              <a:buFont typeface="Arial"/>
              <a:buChar char="•"/>
            </a:pPr>
            <a:r>
              <a:rPr lang="en-US" sz="1000"/>
              <a:t>&lt;50% of schools in 14 of the 25 countries. </a:t>
            </a:r>
            <a:endParaRPr/>
          </a:p>
          <a:p>
            <a:pPr marL="174708" lvl="0" indent="-174708" algn="l" rtl="0">
              <a:spcBef>
                <a:spcPts val="0"/>
              </a:spcBef>
              <a:spcAft>
                <a:spcPts val="0"/>
              </a:spcAft>
              <a:buClr>
                <a:schemeClr val="dk1"/>
              </a:buClr>
              <a:buSzPts val="1000"/>
              <a:buFont typeface="Arial"/>
              <a:buChar char="•"/>
            </a:pPr>
            <a:r>
              <a:rPr lang="en-US" sz="1000"/>
              <a:t>2 of the 25 are above the global average. </a:t>
            </a:r>
            <a:endParaRPr/>
          </a:p>
          <a:p>
            <a:pPr marL="174708" lvl="0" indent="-174708" algn="l" rtl="0">
              <a:spcBef>
                <a:spcPts val="0"/>
              </a:spcBef>
              <a:spcAft>
                <a:spcPts val="0"/>
              </a:spcAft>
              <a:buClr>
                <a:schemeClr val="dk1"/>
              </a:buClr>
              <a:buSzPts val="1000"/>
              <a:buFont typeface="Arial"/>
              <a:buChar char="•"/>
            </a:pPr>
            <a:r>
              <a:rPr lang="en-US" sz="1000"/>
              <a:t>20 countries had insufficient data to estimate basic sanitation service.</a:t>
            </a:r>
            <a:endParaRPr/>
          </a:p>
        </p:txBody>
      </p:sp>
      <p:sp>
        <p:nvSpPr>
          <p:cNvPr id="452" name="Google Shape;452;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20</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2: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a:t>WHO/UNICEF JMP serves as custodian of global data for targets 6.1 and 6.2</a:t>
            </a:r>
            <a:endParaRPr/>
          </a:p>
          <a:p>
            <a:pPr marL="0" lvl="0" indent="0" algn="l" rtl="0">
              <a:spcBef>
                <a:spcPts val="0"/>
              </a:spcBef>
              <a:spcAft>
                <a:spcPts val="0"/>
              </a:spcAft>
              <a:buNone/>
            </a:pPr>
            <a:r>
              <a:rPr lang="en-US" sz="2000">
                <a:solidFill>
                  <a:srgbClr val="000000"/>
                </a:solidFill>
                <a:latin typeface="Arial"/>
                <a:ea typeface="Arial"/>
                <a:cs typeface="Arial"/>
                <a:sym typeface="Arial"/>
              </a:rPr>
              <a:t>The WHO/UNICEF Joint Monitoring Programme for Water Supply, Sanitation and Hygiene (JMP) has reported country, regional and global estimates of progress on drinking water, sanitation and hygiene (WASH) since 1990. </a:t>
            </a:r>
            <a:endParaRPr/>
          </a:p>
          <a:p>
            <a:pPr marL="0" lvl="0" indent="0" algn="l" rtl="0">
              <a:spcBef>
                <a:spcPts val="0"/>
              </a:spcBef>
              <a:spcAft>
                <a:spcPts val="0"/>
              </a:spcAft>
              <a:buNone/>
            </a:pPr>
            <a:r>
              <a:rPr lang="en-US" sz="2000">
                <a:solidFill>
                  <a:srgbClr val="000000"/>
                </a:solidFill>
                <a:latin typeface="Arial"/>
                <a:ea typeface="Arial"/>
                <a:cs typeface="Arial"/>
                <a:sym typeface="Arial"/>
              </a:rPr>
              <a:t>The JMP maintains an extensive global database and has become the leading source of comparable estimates of progress at national, regional and global levels. </a:t>
            </a:r>
            <a:endParaRPr sz="1400"/>
          </a:p>
        </p:txBody>
      </p:sp>
      <p:sp>
        <p:nvSpPr>
          <p:cNvPr id="222" name="Google Shape;222;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0: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b="0">
              <a:solidFill>
                <a:srgbClr val="FF0000"/>
              </a:solidFill>
            </a:endParaRPr>
          </a:p>
        </p:txBody>
      </p:sp>
      <p:sp>
        <p:nvSpPr>
          <p:cNvPr id="462" name="Google Shape;462;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21</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1: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000"/>
              <a:buFont typeface="Arial"/>
              <a:buChar char="•"/>
            </a:pPr>
            <a:r>
              <a:rPr lang="en-US" sz="1000"/>
              <a:t>23 countries in WCA and ESA had sufficient data to estimate coverage of basic services in 2023. </a:t>
            </a:r>
            <a:endParaRPr/>
          </a:p>
          <a:p>
            <a:pPr marL="174708" lvl="0" indent="-174708" algn="l" rtl="0">
              <a:spcBef>
                <a:spcPts val="0"/>
              </a:spcBef>
              <a:spcAft>
                <a:spcPts val="0"/>
              </a:spcAft>
              <a:buClr>
                <a:schemeClr val="dk1"/>
              </a:buClr>
              <a:buSzPts val="1000"/>
              <a:buFont typeface="Arial"/>
              <a:buChar char="•"/>
            </a:pPr>
            <a:r>
              <a:rPr lang="en-US" sz="1000"/>
              <a:t>4 countries &gt;=%75, 4 countries 50-74%, 15 countries &lt;50%</a:t>
            </a:r>
            <a:endParaRPr/>
          </a:p>
          <a:p>
            <a:pPr marL="174708" lvl="0" indent="-174708" algn="l" rtl="0">
              <a:spcBef>
                <a:spcPts val="0"/>
              </a:spcBef>
              <a:spcAft>
                <a:spcPts val="0"/>
              </a:spcAft>
              <a:buClr>
                <a:schemeClr val="dk1"/>
              </a:buClr>
              <a:buSzPts val="1000"/>
              <a:buFont typeface="Arial"/>
              <a:buChar char="•"/>
            </a:pPr>
            <a:r>
              <a:rPr lang="en-US" sz="1000"/>
              <a:t>&lt;50% of schools in 15 of the 23 countries. </a:t>
            </a:r>
            <a:endParaRPr/>
          </a:p>
          <a:p>
            <a:pPr marL="174708" lvl="0" indent="-174708" algn="l" rtl="0">
              <a:spcBef>
                <a:spcPts val="0"/>
              </a:spcBef>
              <a:spcAft>
                <a:spcPts val="0"/>
              </a:spcAft>
              <a:buClr>
                <a:schemeClr val="dk1"/>
              </a:buClr>
              <a:buSzPts val="1000"/>
              <a:buFont typeface="Arial"/>
              <a:buChar char="•"/>
            </a:pPr>
            <a:r>
              <a:rPr lang="en-US" sz="1000"/>
              <a:t>4 of the 21 are above the global average. </a:t>
            </a:r>
            <a:endParaRPr/>
          </a:p>
          <a:p>
            <a:pPr marL="174708" lvl="0" indent="-174708" algn="l" rtl="0">
              <a:spcBef>
                <a:spcPts val="0"/>
              </a:spcBef>
              <a:spcAft>
                <a:spcPts val="0"/>
              </a:spcAft>
              <a:buClr>
                <a:schemeClr val="dk1"/>
              </a:buClr>
              <a:buSzPts val="1000"/>
              <a:buFont typeface="Arial"/>
              <a:buChar char="•"/>
            </a:pPr>
            <a:r>
              <a:rPr lang="en-US" sz="1000"/>
              <a:t>22 countries had insufficient data to estimate basic hygiene service.</a:t>
            </a:r>
            <a:endParaRPr/>
          </a:p>
        </p:txBody>
      </p:sp>
      <p:sp>
        <p:nvSpPr>
          <p:cNvPr id="472" name="Google Shape;472;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22</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2: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Trend data are available for some countries.</a:t>
            </a:r>
            <a:endParaRPr/>
          </a:p>
          <a:p>
            <a:pPr marL="174708" lvl="0" indent="-174708" algn="l" rtl="0">
              <a:spcBef>
                <a:spcPts val="0"/>
              </a:spcBef>
              <a:spcAft>
                <a:spcPts val="0"/>
              </a:spcAft>
              <a:buClr>
                <a:schemeClr val="dk1"/>
              </a:buClr>
              <a:buSzPts val="1200"/>
              <a:buFont typeface="Arial"/>
              <a:buChar char="•"/>
            </a:pPr>
            <a:r>
              <a:rPr lang="en-US"/>
              <a:t>While some progress on WASH in schools has been made since the start of the SDGs it is much too slow to meet the SDGs by 2030 and is some cases is stagnant or decreasing. </a:t>
            </a:r>
            <a:endParaRPr/>
          </a:p>
        </p:txBody>
      </p:sp>
      <p:sp>
        <p:nvSpPr>
          <p:cNvPr id="482" name="Google Shape;482;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3: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Some countries have data disaggregated by urban and rural, and by school level.</a:t>
            </a:r>
            <a:endParaRPr/>
          </a:p>
          <a:p>
            <a:pPr marL="174708" lvl="0" indent="-174708" algn="l" rtl="0">
              <a:spcBef>
                <a:spcPts val="0"/>
              </a:spcBef>
              <a:spcAft>
                <a:spcPts val="0"/>
              </a:spcAft>
              <a:buClr>
                <a:schemeClr val="dk1"/>
              </a:buClr>
              <a:buSzPts val="1200"/>
              <a:buFont typeface="Arial"/>
              <a:buChar char="•"/>
            </a:pPr>
            <a:r>
              <a:rPr lang="en-US"/>
              <a:t>For some countries difference is small, for some difference is big. </a:t>
            </a:r>
            <a:endParaRPr/>
          </a:p>
          <a:p>
            <a:pPr marL="174708" lvl="0" indent="-174708" algn="l" rtl="0">
              <a:spcBef>
                <a:spcPts val="0"/>
              </a:spcBef>
              <a:spcAft>
                <a:spcPts val="0"/>
              </a:spcAft>
              <a:buClr>
                <a:schemeClr val="dk1"/>
              </a:buClr>
              <a:buSzPts val="1200"/>
              <a:buFont typeface="Arial"/>
              <a:buChar char="•"/>
            </a:pPr>
            <a:r>
              <a:rPr lang="en-US"/>
              <a:t>Typically, primary schools have lower coverage than secondary schools but this is not always the case. For example, in Burkina Faso and Malawi, primary schools have higher coverage for drinking water than secondary schools. Where we do have data on pre-primary it’s often even higher than primary schools</a:t>
            </a:r>
            <a:endParaRPr/>
          </a:p>
          <a:p>
            <a:pPr marL="174708" lvl="0" indent="-174708" algn="l" rtl="0">
              <a:spcBef>
                <a:spcPts val="0"/>
              </a:spcBef>
              <a:spcAft>
                <a:spcPts val="0"/>
              </a:spcAft>
              <a:buClr>
                <a:schemeClr val="dk1"/>
              </a:buClr>
              <a:buSzPts val="1200"/>
              <a:buFont typeface="Arial"/>
              <a:buChar char="•"/>
            </a:pPr>
            <a:r>
              <a:rPr lang="en-US"/>
              <a:t>Typically, rural schools have lower coverage than urban schools but this is not always the case, such as Hygiene in schools in the United Republic of Tanzania.</a:t>
            </a:r>
            <a:endParaRPr/>
          </a:p>
          <a:p>
            <a:pPr marL="174708" lvl="0" indent="-174708" algn="l" rtl="0">
              <a:spcBef>
                <a:spcPts val="0"/>
              </a:spcBef>
              <a:spcAft>
                <a:spcPts val="0"/>
              </a:spcAft>
              <a:buClr>
                <a:schemeClr val="dk1"/>
              </a:buClr>
              <a:buSzPts val="1200"/>
              <a:buFont typeface="Arial"/>
              <a:buChar char="•"/>
            </a:pPr>
            <a:r>
              <a:rPr lang="en-US"/>
              <a:t>Note: Does not include countries with (1) only one estimate among three school levels (2) lowest service level coverage &gt; 99% (universal access)</a:t>
            </a:r>
            <a:endParaRPr/>
          </a:p>
          <a:p>
            <a:pPr marL="174708" lvl="0" indent="-98508" algn="l" rtl="0">
              <a:spcBef>
                <a:spcPts val="0"/>
              </a:spcBef>
              <a:spcAft>
                <a:spcPts val="0"/>
              </a:spcAft>
              <a:buClr>
                <a:schemeClr val="dk1"/>
              </a:buClr>
              <a:buSzPts val="1200"/>
              <a:buFont typeface="Arial"/>
              <a:buNone/>
            </a:pPr>
            <a:endParaRPr/>
          </a:p>
        </p:txBody>
      </p:sp>
      <p:sp>
        <p:nvSpPr>
          <p:cNvPr id="501" name="Google Shape;501;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24: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It is recognised that this basic minimum level of service is not sufficient for full realization of the human rights to education, safe water and sanitation and that additional rungs may be needed in future to monitor advanced service levels.</a:t>
            </a:r>
            <a:endParaRPr/>
          </a:p>
          <a:p>
            <a:pPr marL="174708" lvl="0" indent="-174708" algn="l" rtl="0">
              <a:spcBef>
                <a:spcPts val="0"/>
              </a:spcBef>
              <a:spcAft>
                <a:spcPts val="0"/>
              </a:spcAft>
              <a:buClr>
                <a:schemeClr val="dk1"/>
              </a:buClr>
              <a:buSzPts val="1200"/>
              <a:buFont typeface="Arial"/>
              <a:buChar char="•"/>
            </a:pPr>
            <a:r>
              <a:rPr lang="en-US" b="1"/>
              <a:t>We try to focus on a specific area each report. MHH was a focus last report and has been focus of the ILE. More on this in upcoming side sessions.</a:t>
            </a:r>
            <a:endParaRPr/>
          </a:p>
          <a:p>
            <a:pPr marL="174708" lvl="0" indent="-174708" algn="l" rtl="0">
              <a:spcBef>
                <a:spcPts val="0"/>
              </a:spcBef>
              <a:spcAft>
                <a:spcPts val="0"/>
              </a:spcAft>
              <a:buClr>
                <a:schemeClr val="dk1"/>
              </a:buClr>
              <a:buSzPts val="1200"/>
              <a:buFont typeface="Arial"/>
              <a:buChar char="•"/>
            </a:pPr>
            <a:r>
              <a:rPr lang="en-US"/>
              <a:t>The JMP latest global report on WASH in schools includes two pull-out sections with examples of monitoring beyond basic service, including pandemic preparedness and disability-inclusive WASH in schools.</a:t>
            </a:r>
            <a:endParaRPr/>
          </a:p>
          <a:p>
            <a:pPr marL="174708" lvl="0" indent="-98508" algn="l" rtl="0">
              <a:spcBef>
                <a:spcPts val="0"/>
              </a:spcBef>
              <a:spcAft>
                <a:spcPts val="0"/>
              </a:spcAft>
              <a:buClr>
                <a:schemeClr val="dk1"/>
              </a:buClr>
              <a:buSzPts val="1200"/>
              <a:buFont typeface="Arial"/>
              <a:buNone/>
            </a:pPr>
            <a:endParaRPr/>
          </a:p>
          <a:p>
            <a:pPr marL="174708" lvl="0" indent="-174708" algn="l" rtl="0">
              <a:spcBef>
                <a:spcPts val="0"/>
              </a:spcBef>
              <a:spcAft>
                <a:spcPts val="0"/>
              </a:spcAft>
              <a:buClr>
                <a:schemeClr val="dk1"/>
              </a:buClr>
              <a:buSzPts val="1200"/>
              <a:buFont typeface="Arial"/>
              <a:buChar char="•"/>
            </a:pPr>
            <a:r>
              <a:rPr lang="en-US"/>
              <a:t>All three elements of WASH are critical to support a safe learning environment.</a:t>
            </a:r>
            <a:endParaRPr/>
          </a:p>
          <a:p>
            <a:pPr marL="174708" lvl="0" indent="-174708" algn="l" rtl="0">
              <a:spcBef>
                <a:spcPts val="0"/>
              </a:spcBef>
              <a:spcAft>
                <a:spcPts val="0"/>
              </a:spcAft>
              <a:buClr>
                <a:schemeClr val="dk1"/>
              </a:buClr>
              <a:buSzPts val="1200"/>
              <a:buFont typeface="Arial"/>
              <a:buChar char="•"/>
            </a:pPr>
            <a:r>
              <a:rPr lang="en-US"/>
              <a:t>We see a sharp decrease in coverage for many countries when we consider the proportion of schools with access to all three elements of WASH. </a:t>
            </a:r>
            <a:endParaRPr/>
          </a:p>
          <a:p>
            <a:pPr marL="174708" lvl="0" indent="-98508" algn="l" rtl="0">
              <a:spcBef>
                <a:spcPts val="0"/>
              </a:spcBef>
              <a:spcAft>
                <a:spcPts val="0"/>
              </a:spcAft>
              <a:buClr>
                <a:schemeClr val="dk1"/>
              </a:buClr>
              <a:buSzPts val="1200"/>
              <a:buFont typeface="Arial"/>
              <a:buNone/>
            </a:pPr>
            <a:endParaRPr/>
          </a:p>
        </p:txBody>
      </p:sp>
      <p:sp>
        <p:nvSpPr>
          <p:cNvPr id="511" name="Google Shape;511;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5: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venir"/>
                <a:ea typeface="Avenir"/>
                <a:cs typeface="Avenir"/>
                <a:sym typeface="Avenir"/>
              </a:rPr>
              <a:t>Earlier examples on disability – data from JMP WinS 2022 report</a:t>
            </a:r>
            <a:endParaRPr/>
          </a:p>
          <a:p>
            <a:pPr marL="0" lvl="0" indent="0" algn="l" rtl="0">
              <a:spcBef>
                <a:spcPts val="0"/>
              </a:spcBef>
              <a:spcAft>
                <a:spcPts val="0"/>
              </a:spcAft>
              <a:buNone/>
            </a:pPr>
            <a:r>
              <a:rPr lang="en-US">
                <a:latin typeface="Avenir"/>
                <a:ea typeface="Avenir"/>
                <a:cs typeface="Avenir"/>
                <a:sym typeface="Avenir"/>
              </a:rPr>
              <a:t>And, the provision of disability-accessible infrastructure in schools goes far beyond WASH services</a:t>
            </a:r>
            <a:endParaRPr/>
          </a:p>
          <a:p>
            <a:pPr marL="0" marR="0" lvl="0" indent="0" algn="l" rtl="0">
              <a:lnSpc>
                <a:spcPct val="100000"/>
              </a:lnSpc>
              <a:spcBef>
                <a:spcPts val="0"/>
              </a:spcBef>
              <a:spcAft>
                <a:spcPts val="0"/>
              </a:spcAft>
              <a:buClr>
                <a:schemeClr val="dk1"/>
              </a:buClr>
              <a:buSzPts val="1200"/>
              <a:buFont typeface="Calibri"/>
              <a:buNone/>
            </a:pPr>
            <a:endParaRPr sz="1200">
              <a:latin typeface="Avenir"/>
              <a:ea typeface="Avenir"/>
              <a:cs typeface="Avenir"/>
              <a:sym typeface="Avenir"/>
            </a:endParaRPr>
          </a:p>
          <a:p>
            <a:pPr marL="0" marR="0" lvl="0" indent="0" algn="l" rtl="0">
              <a:lnSpc>
                <a:spcPct val="100000"/>
              </a:lnSpc>
              <a:spcBef>
                <a:spcPts val="0"/>
              </a:spcBef>
              <a:spcAft>
                <a:spcPts val="0"/>
              </a:spcAft>
              <a:buClr>
                <a:schemeClr val="dk1"/>
              </a:buClr>
              <a:buSzPts val="1200"/>
              <a:buFont typeface="Avenir"/>
              <a:buNone/>
            </a:pPr>
            <a:r>
              <a:rPr lang="en-US" sz="1200">
                <a:latin typeface="Avenir"/>
                <a:ea typeface="Avenir"/>
                <a:cs typeface="Avenir"/>
                <a:sym typeface="Avenir"/>
              </a:rPr>
              <a:t>Join the </a:t>
            </a:r>
            <a:r>
              <a:rPr lang="en-US" sz="1200" b="1">
                <a:solidFill>
                  <a:srgbClr val="263238"/>
                </a:solidFill>
                <a:latin typeface="Avenir"/>
                <a:ea typeface="Avenir"/>
                <a:cs typeface="Avenir"/>
                <a:sym typeface="Avenir"/>
              </a:rPr>
              <a:t>menstrual health and hygiene within WASH in schools session </a:t>
            </a:r>
            <a:r>
              <a:rPr lang="en-US" sz="1200">
                <a:latin typeface="Avenir"/>
                <a:ea typeface="Avenir"/>
                <a:cs typeface="Avenir"/>
                <a:sym typeface="Avenir"/>
              </a:rPr>
              <a:t>(day 2) to learn more about the MH analysis in the upcoming JMP report on WinS</a:t>
            </a:r>
            <a:endParaRPr sz="1200" b="1">
              <a:latin typeface="Avenir"/>
              <a:ea typeface="Avenir"/>
              <a:cs typeface="Avenir"/>
              <a:sym typeface="Avenir"/>
            </a:endParaRPr>
          </a:p>
          <a:p>
            <a:pPr marL="0" lvl="0" indent="0" algn="l" rtl="0">
              <a:spcBef>
                <a:spcPts val="0"/>
              </a:spcBef>
              <a:spcAft>
                <a:spcPts val="0"/>
              </a:spcAft>
              <a:buNone/>
            </a:pPr>
            <a:endParaRPr>
              <a:latin typeface="Avenir"/>
              <a:ea typeface="Avenir"/>
              <a:cs typeface="Avenir"/>
              <a:sym typeface="Avenir"/>
            </a:endParaRPr>
          </a:p>
          <a:p>
            <a:pPr marL="0" lvl="0" indent="0" algn="l" rtl="0">
              <a:spcBef>
                <a:spcPts val="0"/>
              </a:spcBef>
              <a:spcAft>
                <a:spcPts val="0"/>
              </a:spcAft>
              <a:buNone/>
            </a:pPr>
            <a:endParaRPr/>
          </a:p>
        </p:txBody>
      </p:sp>
      <p:sp>
        <p:nvSpPr>
          <p:cNvPr id="519" name="Google Shape;519;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26: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highlight>
                  <a:srgbClr val="FFFF00"/>
                </a:highlight>
                <a:latin typeface="Avenir"/>
                <a:ea typeface="Avenir"/>
                <a:cs typeface="Avenir"/>
                <a:sym typeface="Avenir"/>
              </a:rPr>
              <a:t>Challenges and way forward</a:t>
            </a:r>
            <a:endParaRPr/>
          </a:p>
          <a:p>
            <a:pPr marL="0" lvl="0" indent="0" algn="l" rtl="0">
              <a:spcBef>
                <a:spcPts val="0"/>
              </a:spcBef>
              <a:spcAft>
                <a:spcPts val="0"/>
              </a:spcAft>
              <a:buNone/>
            </a:pPr>
            <a:r>
              <a:rPr lang="en-US">
                <a:highlight>
                  <a:srgbClr val="FFFF00"/>
                </a:highlight>
                <a:latin typeface="Avenir"/>
                <a:ea typeface="Avenir"/>
                <a:cs typeface="Avenir"/>
                <a:sym typeface="Avenir"/>
              </a:rPr>
              <a:t>My presentation (20 min). Engage audience at end – hear their views. </a:t>
            </a:r>
            <a:r>
              <a:rPr lang="en-US" b="1">
                <a:highlight>
                  <a:srgbClr val="FFFF00"/>
                </a:highlight>
                <a:latin typeface="Avenir"/>
                <a:ea typeface="Avenir"/>
                <a:cs typeface="Avenir"/>
                <a:sym typeface="Avenir"/>
              </a:rPr>
              <a:t>Q&amp;A</a:t>
            </a:r>
            <a:r>
              <a:rPr lang="en-US">
                <a:highlight>
                  <a:srgbClr val="FFFF00"/>
                </a:highlight>
                <a:latin typeface="Avenir"/>
                <a:ea typeface="Avenir"/>
                <a:cs typeface="Avenir"/>
                <a:sym typeface="Avenir"/>
              </a:rPr>
              <a:t>/group discussion. </a:t>
            </a:r>
            <a:endParaRPr/>
          </a:p>
          <a:p>
            <a:pPr marL="0" lvl="0" indent="0" algn="l" rtl="0">
              <a:spcBef>
                <a:spcPts val="0"/>
              </a:spcBef>
              <a:spcAft>
                <a:spcPts val="0"/>
              </a:spcAft>
              <a:buNone/>
            </a:pPr>
            <a:r>
              <a:rPr lang="en-US" b="1">
                <a:highlight>
                  <a:srgbClr val="FFFF00"/>
                </a:highlight>
                <a:latin typeface="Avenir"/>
                <a:ea typeface="Avenir"/>
                <a:cs typeface="Avenir"/>
                <a:sym typeface="Avenir"/>
              </a:rPr>
              <a:t>End with - What support structures do countries need (2-3 things)? </a:t>
            </a:r>
            <a:endParaRPr b="1" i="0">
              <a:highlight>
                <a:srgbClr val="FFFF00"/>
              </a:highlight>
            </a:endParaRPr>
          </a:p>
        </p:txBody>
      </p:sp>
      <p:sp>
        <p:nvSpPr>
          <p:cNvPr id="530" name="Google Shape;530;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6" name="Google Shape;536;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will try to provide answers to these questions today.</a:t>
            </a:r>
            <a:endParaRPr/>
          </a:p>
        </p:txBody>
      </p:sp>
      <p:sp>
        <p:nvSpPr>
          <p:cNvPr id="235" name="Google Shape;235;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SDG4 has a target on effective learning environments which includes basic drinking water, sanitation and hygiene in schools </a:t>
            </a:r>
            <a:endParaRPr/>
          </a:p>
          <a:p>
            <a:pPr marL="174708" lvl="0" indent="-174708" algn="l" rtl="0">
              <a:spcBef>
                <a:spcPts val="0"/>
              </a:spcBef>
              <a:spcAft>
                <a:spcPts val="0"/>
              </a:spcAft>
              <a:buClr>
                <a:schemeClr val="dk1"/>
              </a:buClr>
              <a:buSzPts val="1200"/>
              <a:buFont typeface="Arial"/>
              <a:buChar char="•"/>
            </a:pPr>
            <a:r>
              <a:rPr lang="en-US"/>
              <a:t>This target </a:t>
            </a:r>
            <a:r>
              <a:rPr lang="en-US" b="1"/>
              <a:t>calls for close collaboration between WASH and Education sectors</a:t>
            </a:r>
            <a:endParaRPr/>
          </a:p>
          <a:p>
            <a:pPr marL="174708" lvl="0" indent="-98508" algn="l" rtl="0">
              <a:spcBef>
                <a:spcPts val="0"/>
              </a:spcBef>
              <a:spcAft>
                <a:spcPts val="0"/>
              </a:spcAft>
              <a:buClr>
                <a:schemeClr val="dk1"/>
              </a:buClr>
              <a:buSzPts val="1200"/>
              <a:buFont typeface="Arial"/>
              <a:buNone/>
            </a:pPr>
            <a:endParaRPr b="1"/>
          </a:p>
          <a:p>
            <a:pPr marL="0" lvl="0" indent="0" algn="l" rtl="0">
              <a:spcBef>
                <a:spcPts val="0"/>
              </a:spcBef>
              <a:spcAft>
                <a:spcPts val="0"/>
              </a:spcAft>
              <a:buNone/>
            </a:pPr>
            <a:r>
              <a:rPr lang="en-US" b="0" i="0">
                <a:solidFill>
                  <a:srgbClr val="1C75BC"/>
                </a:solidFill>
                <a:latin typeface="Roboto Condensed"/>
                <a:ea typeface="Roboto Condensed"/>
                <a:cs typeface="Roboto Condensed"/>
                <a:sym typeface="Roboto Condensed"/>
              </a:rPr>
              <a:t>4.a.1 Proportion of schools with access to: (a) electricity; (b) the Internet for pedagogical purposes; (c) computers for pedagogical purposes; (d) adapted infrastructure and materials for students with disabilities; (e) basic drinking water; (f) single-sex basic sanitation facilities; and (g) basic handwashing facilities (as per the WASH indicator definitions)</a:t>
            </a:r>
            <a:endParaRPr/>
          </a:p>
          <a:p>
            <a:pPr marL="0" lvl="0" indent="0" algn="l" rtl="0">
              <a:spcBef>
                <a:spcPts val="0"/>
              </a:spcBef>
              <a:spcAft>
                <a:spcPts val="0"/>
              </a:spcAft>
              <a:buNone/>
            </a:pPr>
            <a:r>
              <a:rPr lang="en-US" b="0" i="0">
                <a:solidFill>
                  <a:srgbClr val="1C75BC"/>
                </a:solidFill>
                <a:latin typeface="Roboto Condensed"/>
                <a:ea typeface="Roboto Condensed"/>
                <a:cs typeface="Roboto Condensed"/>
                <a:sym typeface="Roboto Condensed"/>
              </a:rPr>
              <a:t>4.a.1 Proportion of schools offering basic services, by type of service</a:t>
            </a:r>
            <a:endParaRPr/>
          </a:p>
          <a:p>
            <a:pPr marL="0" lvl="0" indent="0" algn="l" rtl="0">
              <a:spcBef>
                <a:spcPts val="0"/>
              </a:spcBef>
              <a:spcAft>
                <a:spcPts val="0"/>
              </a:spcAft>
              <a:buNone/>
            </a:pPr>
            <a:r>
              <a:rPr lang="en-US" b="0" i="0">
                <a:solidFill>
                  <a:srgbClr val="1C75BC"/>
                </a:solidFill>
                <a:latin typeface="Roboto Condensed"/>
                <a:ea typeface="Roboto Condensed"/>
                <a:cs typeface="Roboto Condensed"/>
                <a:sym typeface="Roboto Condensed"/>
              </a:rPr>
              <a:t>Name: Adolfo Imhof</a:t>
            </a:r>
            <a:endParaRPr b="0" i="0">
              <a:solidFill>
                <a:srgbClr val="1C75BC"/>
              </a:solidFill>
              <a:latin typeface="Roboto Condensed"/>
              <a:ea typeface="Roboto Condensed"/>
              <a:cs typeface="Roboto Condensed"/>
              <a:sym typeface="Roboto Condensed"/>
            </a:endParaRPr>
          </a:p>
          <a:p>
            <a:pPr marL="0" lvl="0" indent="0" algn="l" rtl="0">
              <a:spcBef>
                <a:spcPts val="0"/>
              </a:spcBef>
              <a:spcAft>
                <a:spcPts val="0"/>
              </a:spcAft>
              <a:buNone/>
            </a:pPr>
            <a:r>
              <a:rPr lang="en-US" b="0" i="0">
                <a:solidFill>
                  <a:srgbClr val="1C75BC"/>
                </a:solidFill>
                <a:latin typeface="Roboto Condensed"/>
                <a:ea typeface="Roboto Condensed"/>
                <a:cs typeface="Roboto Condensed"/>
                <a:sym typeface="Roboto Condensed"/>
              </a:rPr>
              <a:t>Custodian Agency: UNESCO-UIS</a:t>
            </a:r>
            <a:endParaRPr/>
          </a:p>
          <a:p>
            <a:pPr marL="0" lvl="0" indent="0" algn="l" rtl="0">
              <a:spcBef>
                <a:spcPts val="0"/>
              </a:spcBef>
              <a:spcAft>
                <a:spcPts val="0"/>
              </a:spcAft>
              <a:buNone/>
            </a:pPr>
            <a:endParaRPr b="0" i="0">
              <a:solidFill>
                <a:srgbClr val="1C75BC"/>
              </a:solidFill>
              <a:latin typeface="Roboto Condensed"/>
              <a:ea typeface="Roboto Condensed"/>
              <a:cs typeface="Roboto Condensed"/>
              <a:sym typeface="Roboto Condensed"/>
            </a:endParaRPr>
          </a:p>
          <a:p>
            <a:pPr marL="0" lvl="0" indent="0" algn="l" rtl="0">
              <a:spcBef>
                <a:spcPts val="0"/>
              </a:spcBef>
              <a:spcAft>
                <a:spcPts val="0"/>
              </a:spcAft>
              <a:buNone/>
            </a:pPr>
            <a:r>
              <a:rPr lang="en-US" b="0" i="0">
                <a:solidFill>
                  <a:srgbClr val="1C75BC"/>
                </a:solidFill>
                <a:latin typeface="Roboto Condensed"/>
                <a:ea typeface="Roboto Condensed"/>
                <a:cs typeface="Roboto Condensed"/>
                <a:sym typeface="Roboto Condensed"/>
              </a:rPr>
              <a:t>4.a🡪 means of implementation</a:t>
            </a:r>
            <a:endParaRPr b="0" i="0">
              <a:solidFill>
                <a:srgbClr val="1C75BC"/>
              </a:solidFill>
              <a:latin typeface="Roboto Condensed"/>
              <a:ea typeface="Roboto Condensed"/>
              <a:cs typeface="Roboto Condensed"/>
              <a:sym typeface="Roboto Condensed"/>
            </a:endParaRPr>
          </a:p>
          <a:p>
            <a:pPr marL="174708" lvl="0" indent="-98508" algn="l" rtl="0">
              <a:spcBef>
                <a:spcPts val="0"/>
              </a:spcBef>
              <a:spcAft>
                <a:spcPts val="0"/>
              </a:spcAft>
              <a:buClr>
                <a:schemeClr val="dk1"/>
              </a:buClr>
              <a:buSzPts val="1200"/>
              <a:buFont typeface="Arial"/>
              <a:buNone/>
            </a:pPr>
            <a:endParaRPr b="1"/>
          </a:p>
        </p:txBody>
      </p:sp>
      <p:sp>
        <p:nvSpPr>
          <p:cNvPr id="251" name="Google Shape;251;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5: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The JMP ladders focus on progress towards a basic level of drinking water, sanitation and hygiene service in schools which is the indicator used for SDG monitoring</a:t>
            </a:r>
            <a:endParaRPr/>
          </a:p>
          <a:p>
            <a:pPr marL="174708" lvl="0" indent="-174708" algn="l" rtl="0">
              <a:spcBef>
                <a:spcPts val="0"/>
              </a:spcBef>
              <a:spcAft>
                <a:spcPts val="0"/>
              </a:spcAft>
              <a:buClr>
                <a:schemeClr val="dk1"/>
              </a:buClr>
              <a:buSzPts val="1200"/>
              <a:buFont typeface="Arial"/>
              <a:buChar char="•"/>
            </a:pPr>
            <a:r>
              <a:rPr lang="en-US"/>
              <a:t>Agreed upon by Expert Group representing multiple regions and organizations, including UNESCO-UIS.</a:t>
            </a:r>
            <a:endParaRPr/>
          </a:p>
          <a:p>
            <a:pPr marL="174708" lvl="0" indent="-174708" algn="l" rtl="0">
              <a:spcBef>
                <a:spcPts val="0"/>
              </a:spcBef>
              <a:spcAft>
                <a:spcPts val="0"/>
              </a:spcAft>
              <a:buClr>
                <a:srgbClr val="494B5C"/>
              </a:buClr>
              <a:buSzPts val="1800"/>
              <a:buFont typeface="Arial"/>
              <a:buChar char="•"/>
            </a:pPr>
            <a:r>
              <a:rPr lang="en-US" sz="1800" b="0" i="0" u="none" strike="noStrike">
                <a:solidFill>
                  <a:srgbClr val="494B5C"/>
                </a:solidFill>
                <a:latin typeface="Arial"/>
                <a:ea typeface="Arial"/>
                <a:cs typeface="Arial"/>
                <a:sym typeface="Arial"/>
              </a:rPr>
              <a:t>“usable” refers to toilets or latrines that are (1) available to students (doors are unlocked or a key is available at all times), (2) functional (the toilet is not broken, the toilet hole is not blocked, and water is available for flush/pourflush toilets), and (3) private (there are closable doors that lock from the inside and no large gaps in the external structure) at the time of the questionnaire or survey.</a:t>
            </a:r>
            <a:endParaRPr/>
          </a:p>
        </p:txBody>
      </p:sp>
      <p:sp>
        <p:nvSpPr>
          <p:cNvPr id="260" name="Google Shape;260;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6: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8" name="Google Shape;268;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Data were mapped to the indicator elements to standardize results between surveys and countries to the extent possible</a:t>
            </a:r>
            <a:endParaRPr/>
          </a:p>
          <a:p>
            <a:pPr marL="174708" lvl="0" indent="-98508" algn="l" rtl="0">
              <a:spcBef>
                <a:spcPts val="0"/>
              </a:spcBef>
              <a:spcAft>
                <a:spcPts val="0"/>
              </a:spcAft>
              <a:buClr>
                <a:schemeClr val="dk1"/>
              </a:buClr>
              <a:buSzPts val="1200"/>
              <a:buFont typeface="Arial"/>
              <a:buNone/>
            </a:pPr>
            <a:endParaRPr/>
          </a:p>
        </p:txBody>
      </p:sp>
      <p:sp>
        <p:nvSpPr>
          <p:cNvPr id="304" name="Google Shape;304;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8: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Country files are available online for over 180 countries including detailed data and sources that were used and assumptions made</a:t>
            </a:r>
            <a:endParaRPr/>
          </a:p>
          <a:p>
            <a:pPr marL="174708" lvl="0" indent="-174708" algn="l" rtl="0">
              <a:spcBef>
                <a:spcPts val="0"/>
              </a:spcBef>
              <a:spcAft>
                <a:spcPts val="0"/>
              </a:spcAft>
              <a:buClr>
                <a:schemeClr val="dk1"/>
              </a:buClr>
              <a:buSzPts val="1200"/>
              <a:buFont typeface="Arial"/>
              <a:buChar char="•"/>
            </a:pPr>
            <a:r>
              <a:rPr lang="en-US"/>
              <a:t>Detailed data files are available on washdata.org. </a:t>
            </a:r>
            <a:endParaRPr/>
          </a:p>
        </p:txBody>
      </p:sp>
      <p:sp>
        <p:nvSpPr>
          <p:cNvPr id="324" name="Google Shape;324;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9: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National data sources are compiled in “JMP Country Files” and estimates are calculated using JMP rules.</a:t>
            </a:r>
            <a:endParaRPr/>
          </a:p>
          <a:p>
            <a:pPr marL="174708" lvl="0" indent="-174708" algn="l" rtl="0">
              <a:spcBef>
                <a:spcPts val="0"/>
              </a:spcBef>
              <a:spcAft>
                <a:spcPts val="0"/>
              </a:spcAft>
              <a:buClr>
                <a:schemeClr val="dk1"/>
              </a:buClr>
              <a:buSzPts val="1200"/>
              <a:buFont typeface="Arial"/>
              <a:buChar char="•"/>
            </a:pPr>
            <a:r>
              <a:rPr lang="en-US"/>
              <a:t>A JMP country consultation is then facilitated by UNICEF country offices which aims to engage National Statistics Offices and other relevant stakeholders to review the draft estimates in the “JMP Country File”</a:t>
            </a:r>
            <a:endParaRPr/>
          </a:p>
          <a:p>
            <a:pPr marL="174708" lvl="0" indent="-174708" algn="l" rtl="0">
              <a:spcBef>
                <a:spcPts val="0"/>
              </a:spcBef>
              <a:spcAft>
                <a:spcPts val="0"/>
              </a:spcAft>
              <a:buClr>
                <a:schemeClr val="dk1"/>
              </a:buClr>
              <a:buSzPts val="1200"/>
              <a:buFont typeface="Arial"/>
              <a:buChar char="•"/>
            </a:pPr>
            <a:r>
              <a:rPr lang="en-US"/>
              <a:t>The consultation focuses on 3 main questions:</a:t>
            </a:r>
            <a:endParaRPr/>
          </a:p>
          <a:p>
            <a:pPr marL="174708" lvl="0" indent="-174708" algn="l" rtl="0">
              <a:spcBef>
                <a:spcPts val="0"/>
              </a:spcBef>
              <a:spcAft>
                <a:spcPts val="0"/>
              </a:spcAft>
              <a:buClr>
                <a:schemeClr val="dk1"/>
              </a:buClr>
              <a:buSzPts val="1200"/>
              <a:buFont typeface="Arial"/>
              <a:buChar char="•"/>
            </a:pPr>
            <a:r>
              <a:rPr lang="en-US"/>
              <a:t>Since the JMP tries to apply the same rules to all countries to support cross-country comparison and global reporting, the JMP estimates may differ from national figures.</a:t>
            </a:r>
            <a:endParaRPr/>
          </a:p>
          <a:p>
            <a:pPr marL="174708" lvl="0" indent="-98508" algn="l" rtl="0">
              <a:spcBef>
                <a:spcPts val="0"/>
              </a:spcBef>
              <a:spcAft>
                <a:spcPts val="0"/>
              </a:spcAft>
              <a:buClr>
                <a:schemeClr val="dk1"/>
              </a:buClr>
              <a:buSzPts val="1200"/>
              <a:buFont typeface="Arial"/>
              <a:buNone/>
            </a:pPr>
            <a:endParaRPr/>
          </a:p>
          <a:p>
            <a:pPr marL="174708" lvl="0" indent="-174708" algn="l" rtl="0">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The purpose of the consultation is not to compare JMP and national estimates of WASH coverage but rather to review the completeness or correctness of the datasets in the JMP country file and to verify the interpretation of national data in the JMP estimates.</a:t>
            </a:r>
            <a:endParaRPr/>
          </a:p>
          <a:p>
            <a:pPr marL="174708" lvl="0" indent="-98508" algn="l" rtl="0">
              <a:spcBef>
                <a:spcPts val="0"/>
              </a:spcBef>
              <a:spcAft>
                <a:spcPts val="0"/>
              </a:spcAft>
              <a:buClr>
                <a:schemeClr val="dk1"/>
              </a:buClr>
              <a:buSzPts val="1200"/>
              <a:buFont typeface="Arial"/>
              <a:buNone/>
            </a:pPr>
            <a:endParaRPr/>
          </a:p>
          <a:p>
            <a:pPr marL="174708" lvl="0" indent="-174708" algn="l" rtl="0">
              <a:spcBef>
                <a:spcPts val="0"/>
              </a:spcBef>
              <a:spcAft>
                <a:spcPts val="0"/>
              </a:spcAft>
              <a:buClr>
                <a:schemeClr val="dk1"/>
              </a:buClr>
              <a:buSzPts val="1200"/>
              <a:buFont typeface="Arial"/>
              <a:buChar char="•"/>
            </a:pPr>
            <a:r>
              <a:rPr lang="en-US"/>
              <a:t>At the end of each year we circulate draft estimates to country offices for a 2 month period of country consultation with national authorities</a:t>
            </a:r>
            <a:endParaRPr/>
          </a:p>
          <a:p>
            <a:pPr marL="174708" lvl="0" indent="-174708" algn="l" rtl="0">
              <a:spcBef>
                <a:spcPts val="0"/>
              </a:spcBef>
              <a:spcAft>
                <a:spcPts val="0"/>
              </a:spcAft>
              <a:buClr>
                <a:schemeClr val="dk1"/>
              </a:buClr>
              <a:buSzPts val="1200"/>
              <a:buFont typeface="Arial"/>
              <a:buChar char="•"/>
            </a:pPr>
            <a:r>
              <a:rPr lang="en-US"/>
              <a:t>WHO and UNICEF regional and country offices play a critical role in making sure that the latest available national data are included in JMP estimates</a:t>
            </a:r>
            <a:endParaRPr/>
          </a:p>
          <a:p>
            <a:pPr marL="174708" lvl="0" indent="-174708" algn="l" rtl="0">
              <a:spcBef>
                <a:spcPts val="0"/>
              </a:spcBef>
              <a:spcAft>
                <a:spcPts val="0"/>
              </a:spcAft>
              <a:buClr>
                <a:schemeClr val="dk1"/>
              </a:buClr>
              <a:buSzPts val="1200"/>
              <a:buFont typeface="Arial"/>
              <a:buChar char="•"/>
            </a:pPr>
            <a:r>
              <a:rPr lang="en-US"/>
              <a:t>The JMP team also works closely with regional and country offices to help governments address data gaps and strengthen national systems for monitoring SDG WASH targets (key part of our mandate)</a:t>
            </a:r>
            <a:endParaRPr/>
          </a:p>
          <a:p>
            <a:pPr marL="174708" lvl="0" indent="-98508" algn="l" rtl="0">
              <a:spcBef>
                <a:spcPts val="0"/>
              </a:spcBef>
              <a:spcAft>
                <a:spcPts val="0"/>
              </a:spcAft>
              <a:buClr>
                <a:schemeClr val="dk1"/>
              </a:buClr>
              <a:buSzPts val="1200"/>
              <a:buFont typeface="Arial"/>
              <a:buNone/>
            </a:pPr>
            <a:endParaRPr/>
          </a:p>
          <a:p>
            <a:pPr marL="174708" lvl="0" indent="-174708" algn="l" rtl="0">
              <a:spcBef>
                <a:spcPts val="0"/>
              </a:spcBef>
              <a:spcAft>
                <a:spcPts val="0"/>
              </a:spcAft>
              <a:buClr>
                <a:schemeClr val="dk1"/>
              </a:buClr>
              <a:buSzPts val="1200"/>
              <a:buFont typeface="Arial"/>
              <a:buChar char="•"/>
            </a:pPr>
            <a:r>
              <a:rPr lang="en-US"/>
              <a:t>This presentation is about WASH in schools, but same principles and overall approach apply for WASH in Households and WASH in HCF. </a:t>
            </a:r>
            <a:endParaRPr/>
          </a:p>
          <a:p>
            <a:pPr marL="174708" lvl="0" indent="-174708" algn="l" rtl="0">
              <a:spcBef>
                <a:spcPts val="0"/>
              </a:spcBef>
              <a:spcAft>
                <a:spcPts val="0"/>
              </a:spcAft>
              <a:buClr>
                <a:schemeClr val="dk1"/>
              </a:buClr>
              <a:buSzPts val="1200"/>
              <a:buFont typeface="Arial"/>
              <a:buChar char="•"/>
            </a:pPr>
            <a:r>
              <a:rPr lang="en-US"/>
              <a:t>Country consultations for WASH in households will be starting at the end of 2025, for publication in mid-2025. Want to make sure that consultation is more effectively done this time.</a:t>
            </a:r>
            <a:endParaRPr/>
          </a:p>
          <a:p>
            <a:pPr marL="174708" lvl="0" indent="-98508" algn="l" rtl="0">
              <a:spcBef>
                <a:spcPts val="0"/>
              </a:spcBef>
              <a:spcAft>
                <a:spcPts val="0"/>
              </a:spcAft>
              <a:buClr>
                <a:schemeClr val="dk1"/>
              </a:buClr>
              <a:buSzPts val="1200"/>
              <a:buFont typeface="Arial"/>
              <a:buNone/>
            </a:pPr>
            <a:endParaRPr/>
          </a:p>
          <a:p>
            <a:pPr marL="174708" lvl="0" indent="-98508" algn="l" rtl="0">
              <a:spcBef>
                <a:spcPts val="0"/>
              </a:spcBef>
              <a:spcAft>
                <a:spcPts val="0"/>
              </a:spcAft>
              <a:buClr>
                <a:schemeClr val="dk1"/>
              </a:buClr>
              <a:buSzPts val="1200"/>
              <a:buFont typeface="Arial"/>
              <a:buNone/>
            </a:pPr>
            <a:endParaRPr/>
          </a:p>
        </p:txBody>
      </p:sp>
      <p:sp>
        <p:nvSpPr>
          <p:cNvPr id="343" name="Google Shape;343;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Content">
  <p:cSld name="Title and Text Content">
    <p:spTree>
      <p:nvGrpSpPr>
        <p:cNvPr id="1" name="Shape 84"/>
        <p:cNvGrpSpPr/>
        <p:nvPr/>
      </p:nvGrpSpPr>
      <p:grpSpPr>
        <a:xfrm>
          <a:off x="0" y="0"/>
          <a:ext cx="0" cy="0"/>
          <a:chOff x="0" y="0"/>
          <a:chExt cx="0" cy="0"/>
        </a:xfrm>
      </p:grpSpPr>
      <p:sp>
        <p:nvSpPr>
          <p:cNvPr id="85" name="Google Shape;85;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59"/>
          <p:cNvSpPr txBox="1">
            <a:spLocks noGrp="1"/>
          </p:cNvSpPr>
          <p:nvPr>
            <p:ph type="body" idx="1"/>
          </p:nvPr>
        </p:nvSpPr>
        <p:spPr>
          <a:xfrm>
            <a:off x="573024" y="1600200"/>
            <a:ext cx="11033760" cy="4709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9"/>
          <p:cNvSpPr txBox="1">
            <a:spLocks noGrp="1"/>
          </p:cNvSpPr>
          <p:nvPr>
            <p:ph type="body" idx="2"/>
          </p:nvPr>
        </p:nvSpPr>
        <p:spPr>
          <a:xfrm>
            <a:off x="567049" y="705601"/>
            <a:ext cx="11042868" cy="363537"/>
          </a:xfrm>
          <a:prstGeom prst="rect">
            <a:avLst/>
          </a:prstGeom>
          <a:noFill/>
          <a:ln>
            <a:noFill/>
          </a:ln>
        </p:spPr>
        <p:txBody>
          <a:bodyPr spcFirstLastPara="1" wrap="square" lIns="91425" tIns="45700" rIns="91425" bIns="45700" anchor="t" anchorCtr="0">
            <a:normAutofit/>
          </a:bodyPr>
          <a:lstStyle>
            <a:lvl1pPr marL="457200" lvl="0" indent="-387350" algn="l">
              <a:lnSpc>
                <a:spcPct val="90000"/>
              </a:lnSpc>
              <a:spcBef>
                <a:spcPts val="1000"/>
              </a:spcBef>
              <a:spcAft>
                <a:spcPts val="0"/>
              </a:spcAft>
              <a:buClr>
                <a:srgbClr val="222221"/>
              </a:buClr>
              <a:buSzPts val="2500"/>
              <a:buChar char="•"/>
              <a:defRPr sz="2500" b="0">
                <a:solidFill>
                  <a:srgbClr val="222221"/>
                </a:solidFill>
              </a:defRPr>
            </a:lvl1pPr>
            <a:lvl2pPr marL="914400" lvl="1" indent="-387350" algn="l">
              <a:lnSpc>
                <a:spcPct val="90000"/>
              </a:lnSpc>
              <a:spcBef>
                <a:spcPts val="500"/>
              </a:spcBef>
              <a:spcAft>
                <a:spcPts val="0"/>
              </a:spcAft>
              <a:buClr>
                <a:schemeClr val="dk1"/>
              </a:buClr>
              <a:buSzPts val="2500"/>
              <a:buChar char="•"/>
              <a:defRPr sz="2500"/>
            </a:lvl2pPr>
            <a:lvl3pPr marL="1371600" lvl="2" indent="-228600" algn="l">
              <a:lnSpc>
                <a:spcPct val="90000"/>
              </a:lnSpc>
              <a:spcBef>
                <a:spcPts val="500"/>
              </a:spcBef>
              <a:spcAft>
                <a:spcPts val="0"/>
              </a:spcAft>
              <a:buClr>
                <a:schemeClr val="dk1"/>
              </a:buClr>
              <a:buSzPts val="2500"/>
              <a:buNone/>
              <a:defRPr sz="2500"/>
            </a:lvl3pPr>
            <a:lvl4pPr marL="1828800" lvl="3" indent="-228600" algn="l">
              <a:lnSpc>
                <a:spcPct val="90000"/>
              </a:lnSpc>
              <a:spcBef>
                <a:spcPts val="500"/>
              </a:spcBef>
              <a:spcAft>
                <a:spcPts val="0"/>
              </a:spcAft>
              <a:buClr>
                <a:schemeClr val="dk1"/>
              </a:buClr>
              <a:buSzPts val="2500"/>
              <a:buNone/>
              <a:defRPr sz="2500"/>
            </a:lvl4pPr>
            <a:lvl5pPr marL="2286000" lvl="4" indent="-228600" algn="l">
              <a:lnSpc>
                <a:spcPct val="90000"/>
              </a:lnSpc>
              <a:spcBef>
                <a:spcPts val="500"/>
              </a:spcBef>
              <a:spcAft>
                <a:spcPts val="0"/>
              </a:spcAft>
              <a:buClr>
                <a:schemeClr val="dk1"/>
              </a:buClr>
              <a:buSzPts val="2500"/>
              <a:buNone/>
              <a:defRPr sz="2500"/>
            </a:lvl5pPr>
            <a:lvl6pPr marL="2743200" lvl="5" indent="-228600" algn="l">
              <a:lnSpc>
                <a:spcPct val="90000"/>
              </a:lnSpc>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Google Shape;103;p3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3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5" name="Google Shape;105;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3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4"/>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FFFFFF"/>
                </a:solidFill>
              </a:defRPr>
            </a:lvl1pPr>
            <a:lvl2pPr marL="0" lvl="1" indent="0" algn="r">
              <a:spcBef>
                <a:spcPts val="0"/>
              </a:spcBef>
              <a:spcAft>
                <a:spcPts val="0"/>
              </a:spcAft>
              <a:buNone/>
              <a:defRPr>
                <a:solidFill>
                  <a:srgbClr val="FFFFFF"/>
                </a:solidFill>
              </a:defRPr>
            </a:lvl2pPr>
            <a:lvl3pPr marL="0" lvl="2" indent="0" algn="r">
              <a:spcBef>
                <a:spcPts val="0"/>
              </a:spcBef>
              <a:spcAft>
                <a:spcPts val="0"/>
              </a:spcAft>
              <a:buNone/>
              <a:defRPr>
                <a:solidFill>
                  <a:srgbClr val="FFFFFF"/>
                </a:solidFill>
              </a:defRPr>
            </a:lvl3pPr>
            <a:lvl4pPr marL="0" lvl="3" indent="0" algn="r">
              <a:spcBef>
                <a:spcPts val="0"/>
              </a:spcBef>
              <a:spcAft>
                <a:spcPts val="0"/>
              </a:spcAft>
              <a:buNone/>
              <a:defRPr>
                <a:solidFill>
                  <a:srgbClr val="FFFFFF"/>
                </a:solidFill>
              </a:defRPr>
            </a:lvl4pPr>
            <a:lvl5pPr marL="0" lvl="4" indent="0" algn="r">
              <a:spcBef>
                <a:spcPts val="0"/>
              </a:spcBef>
              <a:spcAft>
                <a:spcPts val="0"/>
              </a:spcAft>
              <a:buNone/>
              <a:defRPr>
                <a:solidFill>
                  <a:srgbClr val="FFFFFF"/>
                </a:solidFill>
              </a:defRPr>
            </a:lvl5pPr>
            <a:lvl6pPr marL="0" lvl="5" indent="0" algn="r">
              <a:spcBef>
                <a:spcPts val="0"/>
              </a:spcBef>
              <a:spcAft>
                <a:spcPts val="0"/>
              </a:spcAft>
              <a:buNone/>
              <a:defRPr>
                <a:solidFill>
                  <a:srgbClr val="FFFFFF"/>
                </a:solidFill>
              </a:defRPr>
            </a:lvl6pPr>
            <a:lvl7pPr marL="0" lvl="6" indent="0" algn="r">
              <a:spcBef>
                <a:spcPts val="0"/>
              </a:spcBef>
              <a:spcAft>
                <a:spcPts val="0"/>
              </a:spcAft>
              <a:buNone/>
              <a:defRPr>
                <a:solidFill>
                  <a:srgbClr val="FFFFFF"/>
                </a:solidFill>
              </a:defRPr>
            </a:lvl7pPr>
            <a:lvl8pPr marL="0" lvl="7" indent="0" algn="r">
              <a:spcBef>
                <a:spcPts val="0"/>
              </a:spcBef>
              <a:spcAft>
                <a:spcPts val="0"/>
              </a:spcAft>
              <a:buNone/>
              <a:defRPr>
                <a:solidFill>
                  <a:srgbClr val="FFFFFF"/>
                </a:solidFill>
              </a:defRPr>
            </a:lvl8pPr>
            <a:lvl9pPr marL="0" lvl="8" indent="0" algn="r">
              <a:spcBef>
                <a:spcPts val="0"/>
              </a:spcBef>
              <a:spcAft>
                <a:spcPts val="0"/>
              </a:spcAft>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2"/>
        <p:cNvGrpSpPr/>
        <p:nvPr/>
      </p:nvGrpSpPr>
      <p:grpSpPr>
        <a:xfrm>
          <a:off x="0" y="0"/>
          <a:ext cx="0" cy="0"/>
          <a:chOff x="0" y="0"/>
          <a:chExt cx="0" cy="0"/>
        </a:xfrm>
      </p:grpSpPr>
      <p:sp>
        <p:nvSpPr>
          <p:cNvPr id="113" name="Google Shape;113;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4" name="Google Shape;114;p35"/>
          <p:cNvSpPr/>
          <p:nvPr/>
        </p:nvSpPr>
        <p:spPr>
          <a:xfrm>
            <a:off x="-31750" y="1412875"/>
            <a:ext cx="12192001" cy="0"/>
          </a:xfrm>
          <a:prstGeom prst="rect">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5" name="Google Shape;115;p35"/>
          <p:cNvSpPr/>
          <p:nvPr/>
        </p:nvSpPr>
        <p:spPr>
          <a:xfrm>
            <a:off x="0" y="1412875"/>
            <a:ext cx="12192000" cy="0"/>
          </a:xfrm>
          <a:prstGeom prst="rect">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6" name="Google Shape;116;p3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FFFFFF"/>
                </a:solidFill>
                <a:latin typeface="Calibri"/>
                <a:ea typeface="Calibri"/>
                <a:cs typeface="Calibri"/>
                <a:sym typeface="Calibri"/>
              </a:defRPr>
            </a:lvl1pPr>
            <a:lvl2pPr marL="0" marR="0" lvl="1" indent="0" algn="r">
              <a:spcBef>
                <a:spcPts val="0"/>
              </a:spcBef>
              <a:spcAft>
                <a:spcPts val="0"/>
              </a:spcAft>
              <a:buNone/>
              <a:defRPr sz="1200">
                <a:solidFill>
                  <a:srgbClr val="FFFFFF"/>
                </a:solidFill>
                <a:latin typeface="Calibri"/>
                <a:ea typeface="Calibri"/>
                <a:cs typeface="Calibri"/>
                <a:sym typeface="Calibri"/>
              </a:defRPr>
            </a:lvl2pPr>
            <a:lvl3pPr marL="0" marR="0" lvl="2" indent="0" algn="r">
              <a:spcBef>
                <a:spcPts val="0"/>
              </a:spcBef>
              <a:spcAft>
                <a:spcPts val="0"/>
              </a:spcAft>
              <a:buNone/>
              <a:defRPr sz="1200">
                <a:solidFill>
                  <a:srgbClr val="FFFFFF"/>
                </a:solidFill>
                <a:latin typeface="Calibri"/>
                <a:ea typeface="Calibri"/>
                <a:cs typeface="Calibri"/>
                <a:sym typeface="Calibri"/>
              </a:defRPr>
            </a:lvl3pPr>
            <a:lvl4pPr marL="0" marR="0" lvl="3" indent="0" algn="r">
              <a:spcBef>
                <a:spcPts val="0"/>
              </a:spcBef>
              <a:spcAft>
                <a:spcPts val="0"/>
              </a:spcAft>
              <a:buNone/>
              <a:defRPr sz="1200">
                <a:solidFill>
                  <a:srgbClr val="FFFFFF"/>
                </a:solidFill>
                <a:latin typeface="Calibri"/>
                <a:ea typeface="Calibri"/>
                <a:cs typeface="Calibri"/>
                <a:sym typeface="Calibri"/>
              </a:defRPr>
            </a:lvl4pPr>
            <a:lvl5pPr marL="0" marR="0" lvl="4" indent="0" algn="r">
              <a:spcBef>
                <a:spcPts val="0"/>
              </a:spcBef>
              <a:spcAft>
                <a:spcPts val="0"/>
              </a:spcAft>
              <a:buNone/>
              <a:defRPr sz="1200">
                <a:solidFill>
                  <a:srgbClr val="FFFFFF"/>
                </a:solidFill>
                <a:latin typeface="Calibri"/>
                <a:ea typeface="Calibri"/>
                <a:cs typeface="Calibri"/>
                <a:sym typeface="Calibri"/>
              </a:defRPr>
            </a:lvl5pPr>
            <a:lvl6pPr marL="0" marR="0" lvl="5" indent="0" algn="r">
              <a:spcBef>
                <a:spcPts val="0"/>
              </a:spcBef>
              <a:spcAft>
                <a:spcPts val="0"/>
              </a:spcAft>
              <a:buNone/>
              <a:defRPr sz="1200">
                <a:solidFill>
                  <a:srgbClr val="FFFFFF"/>
                </a:solidFill>
                <a:latin typeface="Calibri"/>
                <a:ea typeface="Calibri"/>
                <a:cs typeface="Calibri"/>
                <a:sym typeface="Calibri"/>
              </a:defRPr>
            </a:lvl6pPr>
            <a:lvl7pPr marL="0" marR="0" lvl="6" indent="0" algn="r">
              <a:spcBef>
                <a:spcPts val="0"/>
              </a:spcBef>
              <a:spcAft>
                <a:spcPts val="0"/>
              </a:spcAft>
              <a:buNone/>
              <a:defRPr sz="1200">
                <a:solidFill>
                  <a:srgbClr val="FFFFFF"/>
                </a:solidFill>
                <a:latin typeface="Calibri"/>
                <a:ea typeface="Calibri"/>
                <a:cs typeface="Calibri"/>
                <a:sym typeface="Calibri"/>
              </a:defRPr>
            </a:lvl7pPr>
            <a:lvl8pPr marL="0" marR="0" lvl="7" indent="0" algn="r">
              <a:spcBef>
                <a:spcPts val="0"/>
              </a:spcBef>
              <a:spcAft>
                <a:spcPts val="0"/>
              </a:spcAft>
              <a:buNone/>
              <a:defRPr sz="1200">
                <a:solidFill>
                  <a:srgbClr val="FFFFFF"/>
                </a:solidFill>
                <a:latin typeface="Calibri"/>
                <a:ea typeface="Calibri"/>
                <a:cs typeface="Calibri"/>
                <a:sym typeface="Calibri"/>
              </a:defRPr>
            </a:lvl8pPr>
            <a:lvl9pPr marL="0" marR="0" lvl="8" indent="0" algn="r">
              <a:spcBef>
                <a:spcPts val="0"/>
              </a:spcBef>
              <a:spcAft>
                <a:spcPts val="0"/>
              </a:spcAft>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6"/>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7"/>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FFFFFF"/>
                </a:solidFill>
              </a:defRPr>
            </a:lvl1pPr>
            <a:lvl2pPr marL="0" lvl="1" indent="0" algn="r">
              <a:spcBef>
                <a:spcPts val="0"/>
              </a:spcBef>
              <a:spcAft>
                <a:spcPts val="0"/>
              </a:spcAft>
              <a:buNone/>
              <a:defRPr>
                <a:solidFill>
                  <a:srgbClr val="FFFFFF"/>
                </a:solidFill>
              </a:defRPr>
            </a:lvl2pPr>
            <a:lvl3pPr marL="0" lvl="2" indent="0" algn="r">
              <a:spcBef>
                <a:spcPts val="0"/>
              </a:spcBef>
              <a:spcAft>
                <a:spcPts val="0"/>
              </a:spcAft>
              <a:buNone/>
              <a:defRPr>
                <a:solidFill>
                  <a:srgbClr val="FFFFFF"/>
                </a:solidFill>
              </a:defRPr>
            </a:lvl3pPr>
            <a:lvl4pPr marL="0" lvl="3" indent="0" algn="r">
              <a:spcBef>
                <a:spcPts val="0"/>
              </a:spcBef>
              <a:spcAft>
                <a:spcPts val="0"/>
              </a:spcAft>
              <a:buNone/>
              <a:defRPr>
                <a:solidFill>
                  <a:srgbClr val="FFFFFF"/>
                </a:solidFill>
              </a:defRPr>
            </a:lvl4pPr>
            <a:lvl5pPr marL="0" lvl="4" indent="0" algn="r">
              <a:spcBef>
                <a:spcPts val="0"/>
              </a:spcBef>
              <a:spcAft>
                <a:spcPts val="0"/>
              </a:spcAft>
              <a:buNone/>
              <a:defRPr>
                <a:solidFill>
                  <a:srgbClr val="FFFFFF"/>
                </a:solidFill>
              </a:defRPr>
            </a:lvl5pPr>
            <a:lvl6pPr marL="0" lvl="5" indent="0" algn="r">
              <a:spcBef>
                <a:spcPts val="0"/>
              </a:spcBef>
              <a:spcAft>
                <a:spcPts val="0"/>
              </a:spcAft>
              <a:buNone/>
              <a:defRPr>
                <a:solidFill>
                  <a:srgbClr val="FFFFFF"/>
                </a:solidFill>
              </a:defRPr>
            </a:lvl6pPr>
            <a:lvl7pPr marL="0" lvl="6" indent="0" algn="r">
              <a:spcBef>
                <a:spcPts val="0"/>
              </a:spcBef>
              <a:spcAft>
                <a:spcPts val="0"/>
              </a:spcAft>
              <a:buNone/>
              <a:defRPr>
                <a:solidFill>
                  <a:srgbClr val="FFFFFF"/>
                </a:solidFill>
              </a:defRPr>
            </a:lvl7pPr>
            <a:lvl8pPr marL="0" lvl="7" indent="0" algn="r">
              <a:spcBef>
                <a:spcPts val="0"/>
              </a:spcBef>
              <a:spcAft>
                <a:spcPts val="0"/>
              </a:spcAft>
              <a:buNone/>
              <a:defRPr>
                <a:solidFill>
                  <a:srgbClr val="FFFFFF"/>
                </a:solidFill>
              </a:defRPr>
            </a:lvl8pPr>
            <a:lvl9pPr marL="0" lvl="8" indent="0" algn="r">
              <a:spcBef>
                <a:spcPts val="0"/>
              </a:spcBef>
              <a:spcAft>
                <a:spcPts val="0"/>
              </a:spcAft>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8"/>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1" name="Google Shape;1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9"/>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
        <p:cNvGrpSpPr/>
        <p:nvPr/>
      </p:nvGrpSpPr>
      <p:grpSpPr>
        <a:xfrm>
          <a:off x="0" y="0"/>
          <a:ext cx="0" cy="0"/>
          <a:chOff x="0" y="0"/>
          <a:chExt cx="0" cy="0"/>
        </a:xfrm>
      </p:grpSpPr>
      <p:sp>
        <p:nvSpPr>
          <p:cNvPr id="155" name="Google Shape;15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0"/>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1"/>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42"/>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Google Shape;17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3"/>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9"/>
        <p:cNvGrpSpPr/>
        <p:nvPr/>
      </p:nvGrpSpPr>
      <p:grpSpPr>
        <a:xfrm>
          <a:off x="0" y="0"/>
          <a:ext cx="0" cy="0"/>
          <a:chOff x="0" y="0"/>
          <a:chExt cx="0" cy="0"/>
        </a:xfrm>
      </p:grpSpPr>
      <p:sp>
        <p:nvSpPr>
          <p:cNvPr id="180" name="Google Shape;180;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2" name="Google Shape;182;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3" name="Google Shape;18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4"/>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6"/>
        <p:cNvGrpSpPr/>
        <p:nvPr/>
      </p:nvGrpSpPr>
      <p:grpSpPr>
        <a:xfrm>
          <a:off x="0" y="0"/>
          <a:ext cx="0" cy="0"/>
          <a:chOff x="0" y="0"/>
          <a:chExt cx="0" cy="0"/>
        </a:xfrm>
      </p:grpSpPr>
      <p:sp>
        <p:nvSpPr>
          <p:cNvPr id="187" name="Google Shape;187;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5"/>
          <p:cNvSpPr>
            <a:spLocks noGrp="1"/>
          </p:cNvSpPr>
          <p:nvPr>
            <p:ph type="pic" idx="2"/>
          </p:nvPr>
        </p:nvSpPr>
        <p:spPr>
          <a:xfrm>
            <a:off x="5183188" y="987425"/>
            <a:ext cx="6172200" cy="4873625"/>
          </a:xfrm>
          <a:prstGeom prst="rect">
            <a:avLst/>
          </a:prstGeom>
          <a:noFill/>
          <a:ln>
            <a:noFill/>
          </a:ln>
        </p:spPr>
      </p:sp>
      <p:sp>
        <p:nvSpPr>
          <p:cNvPr id="189" name="Google Shape;189;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0" name="Google Shape;19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45"/>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3"/>
        <p:cNvGrpSpPr/>
        <p:nvPr/>
      </p:nvGrpSpPr>
      <p:grpSpPr>
        <a:xfrm>
          <a:off x="0" y="0"/>
          <a:ext cx="0" cy="0"/>
          <a:chOff x="0" y="0"/>
          <a:chExt cx="0" cy="0"/>
        </a:xfrm>
      </p:grpSpPr>
      <p:sp>
        <p:nvSpPr>
          <p:cNvPr id="194" name="Google Shape;19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6"/>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9"/>
        <p:cNvGrpSpPr/>
        <p:nvPr/>
      </p:nvGrpSpPr>
      <p:grpSpPr>
        <a:xfrm>
          <a:off x="0" y="0"/>
          <a:ext cx="0" cy="0"/>
          <a:chOff x="0" y="0"/>
          <a:chExt cx="0" cy="0"/>
        </a:xfrm>
      </p:grpSpPr>
      <p:sp>
        <p:nvSpPr>
          <p:cNvPr id="200" name="Google Shape;200;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7"/>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Content">
  <p:cSld name="Title and Text Content">
    <p:spTree>
      <p:nvGrpSpPr>
        <p:cNvPr id="1" name="Shape 205"/>
        <p:cNvGrpSpPr/>
        <p:nvPr/>
      </p:nvGrpSpPr>
      <p:grpSpPr>
        <a:xfrm>
          <a:off x="0" y="0"/>
          <a:ext cx="0" cy="0"/>
          <a:chOff x="0" y="0"/>
          <a:chExt cx="0" cy="0"/>
        </a:xfrm>
      </p:grpSpPr>
      <p:sp>
        <p:nvSpPr>
          <p:cNvPr id="206" name="Google Shape;20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48"/>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0" name="Google Shape;210;p48"/>
          <p:cNvSpPr txBox="1">
            <a:spLocks noGrp="1"/>
          </p:cNvSpPr>
          <p:nvPr>
            <p:ph type="body" idx="1"/>
          </p:nvPr>
        </p:nvSpPr>
        <p:spPr>
          <a:xfrm>
            <a:off x="573024" y="1600200"/>
            <a:ext cx="11033760" cy="4709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8"/>
          <p:cNvSpPr txBox="1">
            <a:spLocks noGrp="1"/>
          </p:cNvSpPr>
          <p:nvPr>
            <p:ph type="body" idx="2"/>
          </p:nvPr>
        </p:nvSpPr>
        <p:spPr>
          <a:xfrm>
            <a:off x="567049" y="705601"/>
            <a:ext cx="11042868" cy="363537"/>
          </a:xfrm>
          <a:prstGeom prst="rect">
            <a:avLst/>
          </a:prstGeom>
          <a:noFill/>
          <a:ln>
            <a:noFill/>
          </a:ln>
        </p:spPr>
        <p:txBody>
          <a:bodyPr spcFirstLastPara="1" wrap="square" lIns="91425" tIns="45700" rIns="91425" bIns="45700" anchor="t" anchorCtr="0">
            <a:normAutofit/>
          </a:bodyPr>
          <a:lstStyle>
            <a:lvl1pPr marL="457200" lvl="0" indent="-387350" algn="l">
              <a:lnSpc>
                <a:spcPct val="90000"/>
              </a:lnSpc>
              <a:spcBef>
                <a:spcPts val="1000"/>
              </a:spcBef>
              <a:spcAft>
                <a:spcPts val="0"/>
              </a:spcAft>
              <a:buClr>
                <a:srgbClr val="222221"/>
              </a:buClr>
              <a:buSzPts val="2500"/>
              <a:buChar char="•"/>
              <a:defRPr sz="2500" b="0">
                <a:solidFill>
                  <a:srgbClr val="222221"/>
                </a:solidFill>
              </a:defRPr>
            </a:lvl1pPr>
            <a:lvl2pPr marL="914400" lvl="1" indent="-387350" algn="l">
              <a:lnSpc>
                <a:spcPct val="90000"/>
              </a:lnSpc>
              <a:spcBef>
                <a:spcPts val="500"/>
              </a:spcBef>
              <a:spcAft>
                <a:spcPts val="0"/>
              </a:spcAft>
              <a:buClr>
                <a:schemeClr val="dk1"/>
              </a:buClr>
              <a:buSzPts val="2500"/>
              <a:buChar char="•"/>
              <a:defRPr sz="2500"/>
            </a:lvl2pPr>
            <a:lvl3pPr marL="1371600" lvl="2" indent="-228600" algn="l">
              <a:lnSpc>
                <a:spcPct val="90000"/>
              </a:lnSpc>
              <a:spcBef>
                <a:spcPts val="500"/>
              </a:spcBef>
              <a:spcAft>
                <a:spcPts val="0"/>
              </a:spcAft>
              <a:buClr>
                <a:schemeClr val="dk1"/>
              </a:buClr>
              <a:buSzPts val="2500"/>
              <a:buNone/>
              <a:defRPr sz="2500"/>
            </a:lvl3pPr>
            <a:lvl4pPr marL="1828800" lvl="3" indent="-228600" algn="l">
              <a:lnSpc>
                <a:spcPct val="90000"/>
              </a:lnSpc>
              <a:spcBef>
                <a:spcPts val="500"/>
              </a:spcBef>
              <a:spcAft>
                <a:spcPts val="0"/>
              </a:spcAft>
              <a:buClr>
                <a:schemeClr val="dk1"/>
              </a:buClr>
              <a:buSzPts val="2500"/>
              <a:buNone/>
              <a:defRPr sz="2500"/>
            </a:lvl4pPr>
            <a:lvl5pPr marL="2286000" lvl="4" indent="-228600" algn="l">
              <a:lnSpc>
                <a:spcPct val="90000"/>
              </a:lnSpc>
              <a:spcBef>
                <a:spcPts val="500"/>
              </a:spcBef>
              <a:spcAft>
                <a:spcPts val="0"/>
              </a:spcAft>
              <a:buClr>
                <a:schemeClr val="dk1"/>
              </a:buClr>
              <a:buSzPts val="2500"/>
              <a:buNone/>
              <a:defRPr sz="2500"/>
            </a:lvl5pPr>
            <a:lvl6pPr marL="2743200" lvl="5" indent="-228600" algn="l">
              <a:lnSpc>
                <a:spcPct val="90000"/>
              </a:lnSpc>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6"/>
          <p:cNvSpPr>
            <a:spLocks noGrp="1"/>
          </p:cNvSpPr>
          <p:nvPr>
            <p:ph type="pic" idx="2"/>
          </p:nvPr>
        </p:nvSpPr>
        <p:spPr>
          <a:xfrm>
            <a:off x="5183188" y="987425"/>
            <a:ext cx="6172200" cy="4873625"/>
          </a:xfrm>
          <a:prstGeom prst="rect">
            <a:avLst/>
          </a:prstGeom>
          <a:noFill/>
          <a:ln>
            <a:noFill/>
          </a:ln>
        </p:spPr>
      </p:sp>
      <p:sp>
        <p:nvSpPr>
          <p:cNvPr id="68" name="Google Shape;68;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30"/>
          <p:cNvSpPr/>
          <p:nvPr/>
        </p:nvSpPr>
        <p:spPr>
          <a:xfrm>
            <a:off x="0" y="6040438"/>
            <a:ext cx="12192000" cy="836612"/>
          </a:xfrm>
          <a:prstGeom prst="rect">
            <a:avLst/>
          </a:prstGeom>
          <a:solidFill>
            <a:srgbClr val="2632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Avenir"/>
                <a:ea typeface="Avenir"/>
                <a:cs typeface="Avenir"/>
                <a:sym typeface="Avenir"/>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4" name="Google Shape;94;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venir"/>
                <a:ea typeface="Avenir"/>
                <a:cs typeface="Avenir"/>
                <a:sym typeface="Avenir"/>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0"/>
          <p:cNvSpPr/>
          <p:nvPr/>
        </p:nvSpPr>
        <p:spPr>
          <a:xfrm>
            <a:off x="-31750" y="1412875"/>
            <a:ext cx="12192001" cy="0"/>
          </a:xfrm>
          <a:prstGeom prst="rect">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30"/>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30"/>
          <p:cNvPicPr preferRelativeResize="0"/>
          <p:nvPr/>
        </p:nvPicPr>
        <p:blipFill rotWithShape="1">
          <a:blip r:embed="rId7">
            <a:alphaModFix/>
          </a:blip>
          <a:srcRect/>
          <a:stretch/>
        </p:blipFill>
        <p:spPr>
          <a:xfrm>
            <a:off x="9619129" y="6276976"/>
            <a:ext cx="1886609" cy="460375"/>
          </a:xfrm>
          <a:prstGeom prst="rect">
            <a:avLst/>
          </a:prstGeom>
          <a:noFill/>
          <a:ln>
            <a:noFill/>
          </a:ln>
        </p:spPr>
      </p:pic>
      <p:pic>
        <p:nvPicPr>
          <p:cNvPr id="100" name="Google Shape;100;p30" descr="D:\Admin\Logo\WHO-EN-W-H.png"/>
          <p:cNvPicPr preferRelativeResize="0"/>
          <p:nvPr/>
        </p:nvPicPr>
        <p:blipFill rotWithShape="1">
          <a:blip r:embed="rId8">
            <a:alphaModFix/>
          </a:blip>
          <a:srcRect/>
          <a:stretch/>
        </p:blipFill>
        <p:spPr>
          <a:xfrm>
            <a:off x="719667" y="6272214"/>
            <a:ext cx="1763557" cy="471487"/>
          </a:xfrm>
          <a:prstGeom prst="rect">
            <a:avLst/>
          </a:prstGeom>
          <a:noFill/>
          <a:ln>
            <a:noFill/>
          </a:ln>
        </p:spPr>
      </p:pic>
      <p:pic>
        <p:nvPicPr>
          <p:cNvPr id="101" name="Google Shape;101;p30"/>
          <p:cNvPicPr preferRelativeResize="0"/>
          <p:nvPr/>
        </p:nvPicPr>
        <p:blipFill rotWithShape="1">
          <a:blip r:embed="rId9">
            <a:alphaModFix/>
          </a:blip>
          <a:srcRect/>
          <a:stretch/>
        </p:blipFill>
        <p:spPr>
          <a:xfrm>
            <a:off x="5047129" y="6185835"/>
            <a:ext cx="1999130" cy="5953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venir"/>
              <a:buNone/>
              <a:defRPr sz="4400" b="1"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6" name="Google Shape;136;p32" descr="1 1st August, 2017 Mr Léo Heller UN Special Rapporteur on the human rights  to safe drinking water and sanitation Office of the"/>
          <p:cNvPicPr preferRelativeResize="0"/>
          <p:nvPr/>
        </p:nvPicPr>
        <p:blipFill rotWithShape="1">
          <a:blip r:embed="rId14">
            <a:alphaModFix/>
          </a:blip>
          <a:srcRect l="4128" t="3622" r="50000" b="7100"/>
          <a:stretch/>
        </p:blipFill>
        <p:spPr>
          <a:xfrm>
            <a:off x="10878127" y="6099175"/>
            <a:ext cx="1212273" cy="622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hyperlink" Target="http://www.wssinfo.org/"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hyperlink" Target="https://washdata.org/data/downloads" TargetMode="External"/><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FACD885-2391-F14E-88B1-0741BD06FB01}"/>
              </a:ext>
            </a:extLst>
          </p:cNvPr>
          <p:cNvSpPr txBox="1"/>
          <p:nvPr/>
        </p:nvSpPr>
        <p:spPr>
          <a:xfrm>
            <a:off x="11061812" y="1327094"/>
            <a:ext cx="184731" cy="369332"/>
          </a:xfrm>
          <a:prstGeom prst="rect">
            <a:avLst/>
          </a:prstGeom>
          <a:noFill/>
        </p:spPr>
        <p:txBody>
          <a:bodyPr wrap="none" rtlCol="0">
            <a:spAutoFit/>
          </a:bodyPr>
          <a:lstStyle/>
          <a:p>
            <a:endParaRPr lang="de-DE"/>
          </a:p>
        </p:txBody>
      </p:sp>
      <p:pic>
        <p:nvPicPr>
          <p:cNvPr id="9" name="Grafik 8">
            <a:extLst>
              <a:ext uri="{FF2B5EF4-FFF2-40B4-BE49-F238E27FC236}">
                <a16:creationId xmlns:a16="http://schemas.microsoft.com/office/drawing/2014/main" id="{9662F29E-B94B-BC48-9FAC-C20CDDD108B4}"/>
              </a:ext>
            </a:extLst>
          </p:cNvPr>
          <p:cNvPicPr>
            <a:picLocks noChangeAspect="1"/>
          </p:cNvPicPr>
          <p:nvPr/>
        </p:nvPicPr>
        <p:blipFill>
          <a:blip r:embed="rId2"/>
          <a:stretch>
            <a:fillRect/>
          </a:stretch>
        </p:blipFill>
        <p:spPr>
          <a:xfrm>
            <a:off x="0" y="0"/>
            <a:ext cx="12192000" cy="6858000"/>
          </a:xfrm>
          <a:prstGeom prst="rect">
            <a:avLst/>
          </a:prstGeom>
        </p:spPr>
      </p:pic>
      <p:pic>
        <p:nvPicPr>
          <p:cNvPr id="10" name="Grafik 9">
            <a:extLst>
              <a:ext uri="{FF2B5EF4-FFF2-40B4-BE49-F238E27FC236}">
                <a16:creationId xmlns:a16="http://schemas.microsoft.com/office/drawing/2014/main" id="{FE9EA0D3-076A-2F47-AB23-9C85C665CC2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37" r="-22"/>
          <a:stretch/>
        </p:blipFill>
        <p:spPr>
          <a:xfrm>
            <a:off x="0" y="0"/>
            <a:ext cx="12189600" cy="4802069"/>
          </a:xfrm>
          <a:prstGeom prst="rect">
            <a:avLst/>
          </a:prstGeom>
        </p:spPr>
      </p:pic>
      <p:pic>
        <p:nvPicPr>
          <p:cNvPr id="11" name="Grafik 10">
            <a:extLst>
              <a:ext uri="{FF2B5EF4-FFF2-40B4-BE49-F238E27FC236}">
                <a16:creationId xmlns:a16="http://schemas.microsoft.com/office/drawing/2014/main" id="{6F9B338C-DDC1-5B40-9326-B23D445C3B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246" y="4948010"/>
            <a:ext cx="7092687" cy="1142936"/>
          </a:xfrm>
          <a:prstGeom prst="rect">
            <a:avLst/>
          </a:prstGeom>
        </p:spPr>
      </p:pic>
    </p:spTree>
    <p:extLst>
      <p:ext uri="{BB962C8B-B14F-4D97-AF65-F5344CB8AC3E}">
        <p14:creationId xmlns:p14="http://schemas.microsoft.com/office/powerpoint/2010/main" val="466384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9"/>
          <p:cNvSpPr txBox="1">
            <a:spLocks noGrp="1"/>
          </p:cNvSpPr>
          <p:nvPr>
            <p:ph type="title"/>
          </p:nvPr>
        </p:nvSpPr>
        <p:spPr>
          <a:xfrm>
            <a:off x="850899" y="374901"/>
            <a:ext cx="10515600" cy="657189"/>
          </a:xfrm>
          <a:prstGeom prst="rect">
            <a:avLst/>
          </a:prstGeom>
          <a:noFill/>
          <a:ln>
            <a:noFill/>
          </a:ln>
        </p:spPr>
        <p:txBody>
          <a:bodyPr spcFirstLastPara="1" wrap="square" lIns="91425" tIns="45700" rIns="91425" bIns="45700" anchor="ctr" anchorCtr="0">
            <a:normAutofit/>
          </a:bodyPr>
          <a:lstStyle/>
          <a:p>
            <a:pPr lvl="0" algn="ctr">
              <a:buSzPts val="3600"/>
            </a:pPr>
            <a:r>
              <a:rPr lang="en-US" sz="3600"/>
              <a:t>CONSULTATION NATIONALE JMP</a:t>
            </a:r>
            <a:endParaRPr/>
          </a:p>
        </p:txBody>
      </p:sp>
      <p:sp>
        <p:nvSpPr>
          <p:cNvPr id="346" name="Google Shape;346;p9"/>
          <p:cNvSpPr/>
          <p:nvPr/>
        </p:nvSpPr>
        <p:spPr>
          <a:xfrm>
            <a:off x="1412696" y="1069797"/>
            <a:ext cx="10449104" cy="992539"/>
          </a:xfrm>
          <a:prstGeom prst="rect">
            <a:avLst/>
          </a:prstGeom>
          <a:solidFill>
            <a:srgbClr val="E9EEF2"/>
          </a:solidFill>
          <a:ln>
            <a:noFill/>
          </a:ln>
        </p:spPr>
        <p:txBody>
          <a:bodyPr spcFirstLastPara="1" wrap="square" lIns="91425" tIns="45700" rIns="91425" bIns="45700" anchor="t" anchorCtr="0">
            <a:spAutoFit/>
          </a:bodyPr>
          <a:lstStyle/>
          <a:p>
            <a:pPr marL="174625" lvl="0" indent="-174625"/>
            <a:r>
              <a:rPr lang="en-US" sz="1950">
                <a:solidFill>
                  <a:schemeClr val="dk1"/>
                </a:solidFill>
                <a:latin typeface="Avenir"/>
                <a:ea typeface="Avenir"/>
                <a:cs typeface="Avenir"/>
                <a:sym typeface="Avenir"/>
              </a:rPr>
              <a:t>La consultation </a:t>
            </a:r>
            <a:r>
              <a:rPr lang="en-US" sz="1950" err="1">
                <a:solidFill>
                  <a:schemeClr val="dk1"/>
                </a:solidFill>
                <a:latin typeface="Avenir"/>
                <a:ea typeface="Avenir"/>
                <a:cs typeface="Avenir"/>
                <a:sym typeface="Avenir"/>
              </a:rPr>
              <a:t>nationale</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est</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facilitée</a:t>
            </a:r>
            <a:r>
              <a:rPr lang="en-US" sz="1950">
                <a:solidFill>
                  <a:schemeClr val="dk1"/>
                </a:solidFill>
                <a:latin typeface="Avenir"/>
                <a:ea typeface="Avenir"/>
                <a:cs typeface="Avenir"/>
                <a:sym typeface="Avenir"/>
              </a:rPr>
              <a:t> par les </a:t>
            </a:r>
            <a:r>
              <a:rPr lang="en-US" sz="1950" err="1">
                <a:solidFill>
                  <a:schemeClr val="dk1"/>
                </a:solidFill>
                <a:latin typeface="Avenir"/>
                <a:ea typeface="Avenir"/>
                <a:cs typeface="Avenir"/>
                <a:sym typeface="Avenir"/>
              </a:rPr>
              <a:t>bureaux</a:t>
            </a:r>
            <a:r>
              <a:rPr lang="en-US" sz="1950">
                <a:solidFill>
                  <a:schemeClr val="dk1"/>
                </a:solidFill>
                <a:latin typeface="Avenir"/>
                <a:ea typeface="Avenir"/>
                <a:cs typeface="Avenir"/>
                <a:sym typeface="Avenir"/>
              </a:rPr>
              <a:t> de pays de </a:t>
            </a:r>
            <a:r>
              <a:rPr lang="en-US" sz="1950" err="1">
                <a:solidFill>
                  <a:schemeClr val="dk1"/>
                </a:solidFill>
                <a:latin typeface="Avenir"/>
                <a:ea typeface="Avenir"/>
                <a:cs typeface="Avenir"/>
                <a:sym typeface="Avenir"/>
              </a:rPr>
              <a:t>l'UNICEF</a:t>
            </a:r>
            <a:r>
              <a:rPr lang="en-US" sz="1950">
                <a:solidFill>
                  <a:schemeClr val="dk1"/>
                </a:solidFill>
                <a:latin typeface="Avenir"/>
                <a:ea typeface="Avenir"/>
                <a:cs typeface="Avenir"/>
                <a:sym typeface="Avenir"/>
              </a:rPr>
              <a:t> et vise </a:t>
            </a:r>
            <a:r>
              <a:rPr lang="en-US" sz="1950" err="1">
                <a:solidFill>
                  <a:schemeClr val="dk1"/>
                </a:solidFill>
                <a:latin typeface="Avenir"/>
                <a:ea typeface="Avenir"/>
                <a:cs typeface="Avenir"/>
                <a:sym typeface="Avenir"/>
              </a:rPr>
              <a:t>à</a:t>
            </a:r>
            <a:r>
              <a:rPr lang="en-US" sz="1950">
                <a:solidFill>
                  <a:schemeClr val="dk1"/>
                </a:solidFill>
                <a:latin typeface="Avenir"/>
                <a:ea typeface="Avenir"/>
                <a:cs typeface="Avenir"/>
                <a:sym typeface="Avenir"/>
              </a:rPr>
              <a:t> faire</a:t>
            </a:r>
          </a:p>
          <a:p>
            <a:pPr marL="174625" lvl="0" indent="-174625"/>
            <a:r>
              <a:rPr lang="en-US" sz="1950" err="1">
                <a:solidFill>
                  <a:schemeClr val="dk1"/>
                </a:solidFill>
                <a:latin typeface="Avenir"/>
                <a:ea typeface="Avenir"/>
                <a:cs typeface="Avenir"/>
                <a:sym typeface="Avenir"/>
              </a:rPr>
              <a:t>participer</a:t>
            </a:r>
            <a:r>
              <a:rPr lang="en-US" sz="1950">
                <a:solidFill>
                  <a:schemeClr val="dk1"/>
                </a:solidFill>
                <a:latin typeface="Avenir"/>
                <a:ea typeface="Avenir"/>
                <a:cs typeface="Avenir"/>
                <a:sym typeface="Avenir"/>
              </a:rPr>
              <a:t> les parties </a:t>
            </a:r>
            <a:r>
              <a:rPr lang="en-US" sz="1950" err="1">
                <a:solidFill>
                  <a:schemeClr val="dk1"/>
                </a:solidFill>
                <a:latin typeface="Avenir"/>
                <a:ea typeface="Avenir"/>
                <a:cs typeface="Avenir"/>
                <a:sym typeface="Avenir"/>
              </a:rPr>
              <a:t>prenantes</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nationales</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concernées</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à</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l'examen</a:t>
            </a:r>
            <a:r>
              <a:rPr lang="en-US" sz="1950">
                <a:solidFill>
                  <a:schemeClr val="dk1"/>
                </a:solidFill>
                <a:latin typeface="Avenir"/>
                <a:ea typeface="Avenir"/>
                <a:cs typeface="Avenir"/>
                <a:sym typeface="Avenir"/>
              </a:rPr>
              <a:t> des dossiers </a:t>
            </a:r>
            <a:r>
              <a:rPr lang="en-US" sz="1950" err="1">
                <a:solidFill>
                  <a:schemeClr val="dk1"/>
                </a:solidFill>
                <a:latin typeface="Avenir"/>
                <a:ea typeface="Avenir"/>
                <a:cs typeface="Avenir"/>
                <a:sym typeface="Avenir"/>
              </a:rPr>
              <a:t>nationaux</a:t>
            </a:r>
            <a:r>
              <a:rPr lang="en-US" sz="1950">
                <a:solidFill>
                  <a:schemeClr val="dk1"/>
                </a:solidFill>
                <a:latin typeface="Avenir"/>
                <a:ea typeface="Avenir"/>
                <a:cs typeface="Avenir"/>
                <a:sym typeface="Avenir"/>
              </a:rPr>
              <a:t> </a:t>
            </a:r>
          </a:p>
          <a:p>
            <a:pPr marL="174625" lvl="0" indent="-174625"/>
            <a:r>
              <a:rPr lang="en-US" sz="1950">
                <a:solidFill>
                  <a:schemeClr val="dk1"/>
                </a:solidFill>
                <a:latin typeface="Avenir"/>
                <a:ea typeface="Avenir"/>
                <a:cs typeface="Avenir"/>
                <a:sym typeface="Avenir"/>
              </a:rPr>
              <a:t>du JMP.</a:t>
            </a:r>
          </a:p>
        </p:txBody>
      </p:sp>
      <p:sp>
        <p:nvSpPr>
          <p:cNvPr id="347" name="Google Shape;347;p9"/>
          <p:cNvSpPr/>
          <p:nvPr/>
        </p:nvSpPr>
        <p:spPr>
          <a:xfrm>
            <a:off x="1412696" y="2150679"/>
            <a:ext cx="10449104" cy="1892785"/>
          </a:xfrm>
          <a:prstGeom prst="rect">
            <a:avLst/>
          </a:prstGeom>
          <a:solidFill>
            <a:srgbClr val="E9EEF2"/>
          </a:solidFill>
          <a:ln>
            <a:noFill/>
          </a:ln>
        </p:spPr>
        <p:txBody>
          <a:bodyPr spcFirstLastPara="1" wrap="square" lIns="108000" tIns="45700" rIns="91425" bIns="45700" anchor="t" anchorCtr="0">
            <a:spAutoFit/>
          </a:bodyPr>
          <a:lstStyle/>
          <a:p>
            <a:pPr marL="174625" lvl="0" indent="-174625"/>
            <a:r>
              <a:rPr lang="en-US" sz="1950">
                <a:solidFill>
                  <a:schemeClr val="dk1"/>
                </a:solidFill>
                <a:latin typeface="Avenir"/>
                <a:ea typeface="Avenir"/>
                <a:cs typeface="Avenir"/>
                <a:sym typeface="Avenir"/>
              </a:rPr>
              <a:t>Il se </a:t>
            </a:r>
            <a:r>
              <a:rPr lang="en-US" sz="1950" err="1">
                <a:solidFill>
                  <a:schemeClr val="dk1"/>
                </a:solidFill>
                <a:latin typeface="Avenir"/>
                <a:ea typeface="Avenir"/>
                <a:cs typeface="Avenir"/>
                <a:sym typeface="Avenir"/>
              </a:rPr>
              <a:t>concentre</a:t>
            </a:r>
            <a:r>
              <a:rPr lang="en-US" sz="1950">
                <a:solidFill>
                  <a:schemeClr val="dk1"/>
                </a:solidFill>
                <a:latin typeface="Avenir"/>
                <a:ea typeface="Avenir"/>
                <a:cs typeface="Avenir"/>
                <a:sym typeface="Avenir"/>
              </a:rPr>
              <a:t> sur trois questions </a:t>
            </a:r>
            <a:r>
              <a:rPr lang="en-US" sz="1950" err="1">
                <a:solidFill>
                  <a:schemeClr val="dk1"/>
                </a:solidFill>
                <a:latin typeface="Avenir"/>
                <a:ea typeface="Avenir"/>
                <a:cs typeface="Avenir"/>
                <a:sym typeface="Avenir"/>
              </a:rPr>
              <a:t>principales</a:t>
            </a:r>
            <a:r>
              <a:rPr lang="en-US" sz="1950">
                <a:solidFill>
                  <a:schemeClr val="dk1"/>
                </a:solidFill>
                <a:latin typeface="Avenir"/>
                <a:ea typeface="Avenir"/>
                <a:cs typeface="Avenir"/>
                <a:sym typeface="Avenir"/>
              </a:rPr>
              <a:t> :</a:t>
            </a:r>
            <a:endParaRPr sz="1950">
              <a:solidFill>
                <a:schemeClr val="dk1"/>
              </a:solidFill>
              <a:latin typeface="Avenir"/>
              <a:ea typeface="Avenir"/>
              <a:cs typeface="Avenir"/>
              <a:sym typeface="Avenir"/>
            </a:endParaRPr>
          </a:p>
          <a:p>
            <a:pPr marL="914400" indent="-288925">
              <a:buClr>
                <a:schemeClr val="dk1"/>
              </a:buClr>
              <a:buSzPts val="2000"/>
              <a:buFont typeface="Calibri"/>
              <a:buAutoNum type="arabicPeriod"/>
            </a:pPr>
            <a:r>
              <a:rPr lang="en-US" sz="1950" i="1">
                <a:solidFill>
                  <a:schemeClr val="dk1"/>
                </a:solidFill>
                <a:latin typeface="Avenir"/>
                <a:ea typeface="Avenir"/>
                <a:cs typeface="Avenir"/>
                <a:sym typeface="Avenir"/>
              </a:rPr>
              <a:t>Le </a:t>
            </a:r>
            <a:r>
              <a:rPr lang="en-US" sz="1950" i="1" err="1">
                <a:solidFill>
                  <a:schemeClr val="dk1"/>
                </a:solidFill>
                <a:latin typeface="Avenir"/>
                <a:ea typeface="Avenir"/>
                <a:cs typeface="Avenir"/>
                <a:sym typeface="Avenir"/>
              </a:rPr>
              <a:t>fichier</a:t>
            </a:r>
            <a:r>
              <a:rPr lang="en-US" sz="1950" i="1">
                <a:solidFill>
                  <a:schemeClr val="dk1"/>
                </a:solidFill>
                <a:latin typeface="Avenir"/>
                <a:ea typeface="Avenir"/>
                <a:cs typeface="Avenir"/>
                <a:sym typeface="Avenir"/>
              </a:rPr>
              <a:t> pays </a:t>
            </a:r>
            <a:r>
              <a:rPr lang="en-US" sz="1950" i="1" err="1">
                <a:solidFill>
                  <a:schemeClr val="dk1"/>
                </a:solidFill>
                <a:latin typeface="Avenir"/>
                <a:ea typeface="Avenir"/>
                <a:cs typeface="Avenir"/>
                <a:sym typeface="Avenir"/>
              </a:rPr>
              <a:t>manque</a:t>
            </a:r>
            <a:r>
              <a:rPr lang="en-US" sz="1950" i="1">
                <a:solidFill>
                  <a:schemeClr val="dk1"/>
                </a:solidFill>
                <a:latin typeface="Avenir"/>
                <a:ea typeface="Avenir"/>
                <a:cs typeface="Avenir"/>
                <a:sym typeface="Avenir"/>
              </a:rPr>
              <a:t>-t-</a:t>
            </a:r>
            <a:r>
              <a:rPr lang="en-US" sz="1950" i="1" err="1">
                <a:solidFill>
                  <a:schemeClr val="dk1"/>
                </a:solidFill>
                <a:latin typeface="Avenir"/>
                <a:ea typeface="Avenir"/>
                <a:cs typeface="Avenir"/>
                <a:sym typeface="Avenir"/>
              </a:rPr>
              <a:t>il</a:t>
            </a:r>
            <a:r>
              <a:rPr lang="en-US" sz="1950" i="1">
                <a:solidFill>
                  <a:schemeClr val="dk1"/>
                </a:solidFill>
                <a:latin typeface="Avenir"/>
                <a:ea typeface="Avenir"/>
                <a:cs typeface="Avenir"/>
                <a:sym typeface="Avenir"/>
              </a:rPr>
              <a:t> de sources </a:t>
            </a:r>
            <a:r>
              <a:rPr lang="en-US" sz="1950" i="1" err="1">
                <a:solidFill>
                  <a:schemeClr val="dk1"/>
                </a:solidFill>
                <a:latin typeface="Avenir"/>
                <a:ea typeface="Avenir"/>
                <a:cs typeface="Avenir"/>
                <a:sym typeface="Avenir"/>
              </a:rPr>
              <a:t>nationales</a:t>
            </a:r>
            <a:r>
              <a:rPr lang="en-US" sz="1950" i="1">
                <a:solidFill>
                  <a:schemeClr val="dk1"/>
                </a:solidFill>
                <a:latin typeface="Avenir"/>
                <a:ea typeface="Avenir"/>
                <a:cs typeface="Avenir"/>
                <a:sym typeface="Avenir"/>
              </a:rPr>
              <a:t> </a:t>
            </a:r>
            <a:r>
              <a:rPr lang="en-US" sz="1950" i="1" err="1">
                <a:solidFill>
                  <a:schemeClr val="dk1"/>
                </a:solidFill>
                <a:latin typeface="Avenir"/>
                <a:ea typeface="Avenir"/>
                <a:cs typeface="Avenir"/>
                <a:sym typeface="Avenir"/>
              </a:rPr>
              <a:t>pertinentes</a:t>
            </a:r>
            <a:r>
              <a:rPr lang="en-US" sz="1950" i="1">
                <a:solidFill>
                  <a:schemeClr val="dk1"/>
                </a:solidFill>
                <a:latin typeface="Avenir"/>
                <a:ea typeface="Avenir"/>
                <a:cs typeface="Avenir"/>
                <a:sym typeface="Avenir"/>
              </a:rPr>
              <a:t> de </a:t>
            </a:r>
            <a:r>
              <a:rPr lang="en-US" sz="1950" i="1" err="1">
                <a:solidFill>
                  <a:schemeClr val="dk1"/>
                </a:solidFill>
                <a:latin typeface="Avenir"/>
                <a:ea typeface="Avenir"/>
                <a:cs typeface="Avenir"/>
                <a:sym typeface="Avenir"/>
              </a:rPr>
              <a:t>données</a:t>
            </a:r>
            <a:r>
              <a:rPr lang="en-US" sz="1950" i="1">
                <a:solidFill>
                  <a:schemeClr val="dk1"/>
                </a:solidFill>
                <a:latin typeface="Avenir"/>
                <a:ea typeface="Avenir"/>
                <a:cs typeface="Avenir"/>
                <a:sym typeface="Avenir"/>
              </a:rPr>
              <a:t> </a:t>
            </a:r>
            <a:br>
              <a:rPr lang="en-US" sz="1950" i="1">
                <a:solidFill>
                  <a:schemeClr val="dk1"/>
                </a:solidFill>
                <a:latin typeface="Avenir"/>
                <a:ea typeface="Avenir"/>
                <a:cs typeface="Avenir"/>
                <a:sym typeface="Avenir"/>
              </a:rPr>
            </a:br>
            <a:r>
              <a:rPr lang="en-US" sz="1950" i="1">
                <a:solidFill>
                  <a:schemeClr val="dk1"/>
                </a:solidFill>
                <a:latin typeface="Avenir"/>
                <a:ea typeface="Avenir"/>
                <a:cs typeface="Avenir"/>
                <a:sym typeface="Avenir"/>
              </a:rPr>
              <a:t>sur les </a:t>
            </a:r>
            <a:r>
              <a:rPr lang="en-US" sz="1950" i="1" err="1">
                <a:solidFill>
                  <a:schemeClr val="dk1"/>
                </a:solidFill>
                <a:latin typeface="Avenir"/>
                <a:ea typeface="Avenir"/>
                <a:cs typeface="Avenir"/>
                <a:sym typeface="Avenir"/>
              </a:rPr>
              <a:t>WinS</a:t>
            </a:r>
            <a:r>
              <a:rPr lang="en-US" sz="1950" i="1">
                <a:solidFill>
                  <a:schemeClr val="dk1"/>
                </a:solidFill>
                <a:latin typeface="Avenir"/>
                <a:ea typeface="Avenir"/>
                <a:cs typeface="Avenir"/>
                <a:sym typeface="Avenir"/>
              </a:rPr>
              <a:t> ? </a:t>
            </a:r>
          </a:p>
          <a:p>
            <a:pPr marL="914400" indent="-288925">
              <a:buClr>
                <a:schemeClr val="dk1"/>
              </a:buClr>
              <a:buSzPts val="2000"/>
              <a:buFont typeface="Calibri"/>
              <a:buAutoNum type="arabicPeriod"/>
            </a:pPr>
            <a:r>
              <a:rPr lang="en-US" sz="1950" i="1">
                <a:solidFill>
                  <a:schemeClr val="dk1"/>
                </a:solidFill>
                <a:latin typeface="Avenir"/>
                <a:ea typeface="Avenir"/>
                <a:cs typeface="Avenir"/>
                <a:sym typeface="Avenir"/>
              </a:rPr>
              <a:t>Les sources de </a:t>
            </a:r>
            <a:r>
              <a:rPr lang="en-US" sz="1950" i="1" err="1">
                <a:solidFill>
                  <a:schemeClr val="dk1"/>
                </a:solidFill>
                <a:latin typeface="Avenir"/>
                <a:ea typeface="Avenir"/>
                <a:cs typeface="Avenir"/>
                <a:sym typeface="Avenir"/>
              </a:rPr>
              <a:t>données</a:t>
            </a:r>
            <a:r>
              <a:rPr lang="en-US" sz="1950" i="1">
                <a:solidFill>
                  <a:schemeClr val="dk1"/>
                </a:solidFill>
                <a:latin typeface="Avenir"/>
                <a:ea typeface="Avenir"/>
                <a:cs typeface="Avenir"/>
                <a:sym typeface="Avenir"/>
              </a:rPr>
              <a:t> </a:t>
            </a:r>
            <a:r>
              <a:rPr lang="en-US" sz="1950" i="1" err="1">
                <a:solidFill>
                  <a:schemeClr val="dk1"/>
                </a:solidFill>
                <a:latin typeface="Avenir"/>
                <a:ea typeface="Avenir"/>
                <a:cs typeface="Avenir"/>
                <a:sym typeface="Avenir"/>
              </a:rPr>
              <a:t>énumérées</a:t>
            </a:r>
            <a:r>
              <a:rPr lang="en-US" sz="1950" i="1">
                <a:solidFill>
                  <a:schemeClr val="dk1"/>
                </a:solidFill>
                <a:latin typeface="Avenir"/>
                <a:ea typeface="Avenir"/>
                <a:cs typeface="Avenir"/>
                <a:sym typeface="Avenir"/>
              </a:rPr>
              <a:t> </a:t>
            </a:r>
            <a:r>
              <a:rPr lang="en-US" sz="1950" i="1" err="1">
                <a:solidFill>
                  <a:schemeClr val="dk1"/>
                </a:solidFill>
                <a:latin typeface="Avenir"/>
                <a:ea typeface="Avenir"/>
                <a:cs typeface="Avenir"/>
                <a:sym typeface="Avenir"/>
              </a:rPr>
              <a:t>sont-elles</a:t>
            </a:r>
            <a:r>
              <a:rPr lang="en-US" sz="1950" i="1">
                <a:solidFill>
                  <a:schemeClr val="dk1"/>
                </a:solidFill>
                <a:latin typeface="Avenir"/>
                <a:ea typeface="Avenir"/>
                <a:cs typeface="Avenir"/>
                <a:sym typeface="Avenir"/>
              </a:rPr>
              <a:t> </a:t>
            </a:r>
            <a:r>
              <a:rPr lang="en-US" sz="1950" i="1" err="1">
                <a:solidFill>
                  <a:schemeClr val="dk1"/>
                </a:solidFill>
                <a:latin typeface="Avenir"/>
                <a:ea typeface="Avenir"/>
                <a:cs typeface="Avenir"/>
                <a:sym typeface="Avenir"/>
              </a:rPr>
              <a:t>considérées</a:t>
            </a:r>
            <a:r>
              <a:rPr lang="en-US" sz="1950" i="1">
                <a:solidFill>
                  <a:schemeClr val="dk1"/>
                </a:solidFill>
                <a:latin typeface="Avenir"/>
                <a:ea typeface="Avenir"/>
                <a:cs typeface="Avenir"/>
                <a:sym typeface="Avenir"/>
              </a:rPr>
              <a:t> </a:t>
            </a:r>
            <a:r>
              <a:rPr lang="en-US" sz="1950" i="1" err="1">
                <a:solidFill>
                  <a:schemeClr val="dk1"/>
                </a:solidFill>
                <a:latin typeface="Avenir"/>
                <a:ea typeface="Avenir"/>
                <a:cs typeface="Avenir"/>
                <a:sym typeface="Avenir"/>
              </a:rPr>
              <a:t>comme</a:t>
            </a:r>
            <a:r>
              <a:rPr lang="en-US" sz="1950" i="1">
                <a:solidFill>
                  <a:schemeClr val="dk1"/>
                </a:solidFill>
                <a:latin typeface="Avenir"/>
                <a:ea typeface="Avenir"/>
                <a:cs typeface="Avenir"/>
                <a:sym typeface="Avenir"/>
              </a:rPr>
              <a:t> </a:t>
            </a:r>
            <a:r>
              <a:rPr lang="en-US" sz="1950" i="1" err="1">
                <a:solidFill>
                  <a:schemeClr val="dk1"/>
                </a:solidFill>
                <a:latin typeface="Avenir"/>
                <a:ea typeface="Avenir"/>
                <a:cs typeface="Avenir"/>
                <a:sym typeface="Avenir"/>
              </a:rPr>
              <a:t>fiables</a:t>
            </a:r>
            <a:r>
              <a:rPr lang="en-US" sz="1950" i="1">
                <a:solidFill>
                  <a:schemeClr val="dk1"/>
                </a:solidFill>
                <a:latin typeface="Avenir"/>
                <a:ea typeface="Avenir"/>
                <a:cs typeface="Avenir"/>
                <a:sym typeface="Avenir"/>
              </a:rPr>
              <a:t> et </a:t>
            </a:r>
            <a:r>
              <a:rPr lang="en-US" sz="1950" i="1" err="1">
                <a:solidFill>
                  <a:schemeClr val="dk1"/>
                </a:solidFill>
                <a:latin typeface="Avenir"/>
                <a:ea typeface="Avenir"/>
                <a:cs typeface="Avenir"/>
                <a:sym typeface="Avenir"/>
              </a:rPr>
              <a:t>appropriées</a:t>
            </a:r>
            <a:r>
              <a:rPr lang="en-US" sz="1950" i="1">
                <a:solidFill>
                  <a:schemeClr val="dk1"/>
                </a:solidFill>
                <a:latin typeface="Avenir"/>
                <a:ea typeface="Avenir"/>
                <a:cs typeface="Avenir"/>
                <a:sym typeface="Avenir"/>
              </a:rPr>
              <a:t> ? </a:t>
            </a:r>
          </a:p>
          <a:p>
            <a:pPr marL="914400" indent="-288925">
              <a:buClr>
                <a:schemeClr val="dk1"/>
              </a:buClr>
              <a:buSzPts val="2000"/>
              <a:buFont typeface="Calibri"/>
              <a:buAutoNum type="arabicPeriod"/>
            </a:pPr>
            <a:r>
              <a:rPr lang="en-US" sz="1950" i="1" err="1">
                <a:solidFill>
                  <a:schemeClr val="dk1"/>
                </a:solidFill>
                <a:latin typeface="Avenir"/>
                <a:ea typeface="Avenir"/>
                <a:cs typeface="Avenir"/>
                <a:sym typeface="Avenir"/>
              </a:rPr>
              <a:t>L'interprétation</a:t>
            </a:r>
            <a:r>
              <a:rPr lang="en-US" sz="1950" i="1">
                <a:solidFill>
                  <a:schemeClr val="dk1"/>
                </a:solidFill>
                <a:latin typeface="Avenir"/>
                <a:ea typeface="Avenir"/>
                <a:cs typeface="Avenir"/>
                <a:sym typeface="Avenir"/>
              </a:rPr>
              <a:t> et la classification du PCS </a:t>
            </a:r>
            <a:r>
              <a:rPr lang="en-US" sz="1950" i="1" err="1">
                <a:solidFill>
                  <a:schemeClr val="dk1"/>
                </a:solidFill>
                <a:latin typeface="Avenir"/>
                <a:ea typeface="Avenir"/>
                <a:cs typeface="Avenir"/>
                <a:sym typeface="Avenir"/>
              </a:rPr>
              <a:t>sont-elles</a:t>
            </a:r>
            <a:r>
              <a:rPr lang="en-US" sz="1950" i="1">
                <a:solidFill>
                  <a:schemeClr val="dk1"/>
                </a:solidFill>
                <a:latin typeface="Avenir"/>
                <a:ea typeface="Avenir"/>
                <a:cs typeface="Avenir"/>
                <a:sym typeface="Avenir"/>
              </a:rPr>
              <a:t> </a:t>
            </a:r>
            <a:r>
              <a:rPr lang="en-US" sz="1950" i="1" err="1">
                <a:solidFill>
                  <a:schemeClr val="dk1"/>
                </a:solidFill>
                <a:latin typeface="Avenir"/>
                <a:ea typeface="Avenir"/>
                <a:cs typeface="Avenir"/>
                <a:sym typeface="Avenir"/>
              </a:rPr>
              <a:t>exactes</a:t>
            </a:r>
            <a:r>
              <a:rPr lang="en-US" sz="1950" i="1">
                <a:solidFill>
                  <a:schemeClr val="dk1"/>
                </a:solidFill>
                <a:latin typeface="Avenir"/>
                <a:ea typeface="Avenir"/>
                <a:cs typeface="Avenir"/>
                <a:sym typeface="Avenir"/>
              </a:rPr>
              <a:t> et </a:t>
            </a:r>
            <a:r>
              <a:rPr lang="en-US" sz="1950" i="1" err="1">
                <a:solidFill>
                  <a:schemeClr val="dk1"/>
                </a:solidFill>
                <a:latin typeface="Avenir"/>
                <a:ea typeface="Avenir"/>
                <a:cs typeface="Avenir"/>
                <a:sym typeface="Avenir"/>
              </a:rPr>
              <a:t>appropriées</a:t>
            </a:r>
            <a:r>
              <a:rPr lang="en-US" sz="1950" i="1">
                <a:solidFill>
                  <a:schemeClr val="dk1"/>
                </a:solidFill>
                <a:latin typeface="Avenir"/>
                <a:ea typeface="Avenir"/>
                <a:cs typeface="Avenir"/>
                <a:sym typeface="Avenir"/>
              </a:rPr>
              <a:t> ?</a:t>
            </a:r>
            <a:endParaRPr sz="1950" i="1">
              <a:solidFill>
                <a:schemeClr val="dk1"/>
              </a:solidFill>
              <a:latin typeface="Avenir"/>
              <a:ea typeface="Avenir"/>
              <a:cs typeface="Avenir"/>
              <a:sym typeface="Avenir"/>
            </a:endParaRPr>
          </a:p>
        </p:txBody>
      </p:sp>
      <p:sp>
        <p:nvSpPr>
          <p:cNvPr id="348" name="Google Shape;348;p9"/>
          <p:cNvSpPr/>
          <p:nvPr/>
        </p:nvSpPr>
        <p:spPr>
          <a:xfrm>
            <a:off x="1412696" y="4170362"/>
            <a:ext cx="10449103" cy="692457"/>
          </a:xfrm>
          <a:prstGeom prst="rect">
            <a:avLst/>
          </a:prstGeom>
          <a:solidFill>
            <a:srgbClr val="E9EEF2"/>
          </a:solidFill>
          <a:ln>
            <a:noFill/>
          </a:ln>
        </p:spPr>
        <p:txBody>
          <a:bodyPr spcFirstLastPara="1" wrap="square" lIns="91425" tIns="45700" rIns="0" bIns="45700" anchor="t" anchorCtr="0">
            <a:spAutoFit/>
          </a:bodyPr>
          <a:lstStyle/>
          <a:p>
            <a:pPr marL="174625" lvl="0" indent="-174625"/>
            <a:r>
              <a:rPr lang="en-US" sz="1950" err="1">
                <a:solidFill>
                  <a:schemeClr val="dk1"/>
                </a:solidFill>
                <a:latin typeface="Avenir"/>
                <a:ea typeface="Avenir"/>
                <a:cs typeface="Avenir"/>
                <a:sym typeface="Avenir"/>
              </a:rPr>
              <a:t>À</a:t>
            </a:r>
            <a:r>
              <a:rPr lang="en-US" sz="1950">
                <a:solidFill>
                  <a:schemeClr val="dk1"/>
                </a:solidFill>
                <a:latin typeface="Avenir"/>
                <a:ea typeface="Avenir"/>
                <a:cs typeface="Avenir"/>
                <a:sym typeface="Avenir"/>
              </a:rPr>
              <a:t> des fins de </a:t>
            </a:r>
            <a:r>
              <a:rPr lang="en-US" sz="1950" err="1">
                <a:solidFill>
                  <a:schemeClr val="dk1"/>
                </a:solidFill>
                <a:latin typeface="Avenir"/>
                <a:ea typeface="Avenir"/>
                <a:cs typeface="Avenir"/>
                <a:sym typeface="Avenir"/>
              </a:rPr>
              <a:t>suivi</a:t>
            </a:r>
            <a:r>
              <a:rPr lang="en-US" sz="1950">
                <a:solidFill>
                  <a:schemeClr val="dk1"/>
                </a:solidFill>
                <a:latin typeface="Avenir"/>
                <a:ea typeface="Avenir"/>
                <a:cs typeface="Avenir"/>
                <a:sym typeface="Avenir"/>
              </a:rPr>
              <a:t> et de </a:t>
            </a:r>
            <a:r>
              <a:rPr lang="en-US" sz="1950" err="1">
                <a:solidFill>
                  <a:schemeClr val="dk1"/>
                </a:solidFill>
                <a:latin typeface="Avenir"/>
                <a:ea typeface="Avenir"/>
                <a:cs typeface="Avenir"/>
                <a:sym typeface="Avenir"/>
              </a:rPr>
              <a:t>comparaison</a:t>
            </a:r>
            <a:r>
              <a:rPr lang="en-US" sz="1950">
                <a:solidFill>
                  <a:schemeClr val="dk1"/>
                </a:solidFill>
                <a:latin typeface="Avenir"/>
                <a:ea typeface="Avenir"/>
                <a:cs typeface="Avenir"/>
                <a:sym typeface="Avenir"/>
              </a:rPr>
              <a:t> au </a:t>
            </a:r>
            <a:r>
              <a:rPr lang="en-US" sz="1950" err="1">
                <a:solidFill>
                  <a:schemeClr val="dk1"/>
                </a:solidFill>
                <a:latin typeface="Avenir"/>
                <a:ea typeface="Avenir"/>
                <a:cs typeface="Avenir"/>
                <a:sym typeface="Avenir"/>
              </a:rPr>
              <a:t>niveau</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mondial</a:t>
            </a:r>
            <a:r>
              <a:rPr lang="en-US" sz="1950">
                <a:solidFill>
                  <a:schemeClr val="dk1"/>
                </a:solidFill>
                <a:latin typeface="Avenir"/>
                <a:ea typeface="Avenir"/>
                <a:cs typeface="Avenir"/>
                <a:sym typeface="Avenir"/>
              </a:rPr>
              <a:t>, le JMP applique les </a:t>
            </a:r>
            <a:r>
              <a:rPr lang="en-US" sz="1950" err="1">
                <a:solidFill>
                  <a:schemeClr val="dk1"/>
                </a:solidFill>
                <a:latin typeface="Avenir"/>
                <a:ea typeface="Avenir"/>
                <a:cs typeface="Avenir"/>
                <a:sym typeface="Avenir"/>
              </a:rPr>
              <a:t>mêmes</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règles</a:t>
            </a:r>
            <a:r>
              <a:rPr lang="en-US" sz="1950">
                <a:solidFill>
                  <a:schemeClr val="dk1"/>
                </a:solidFill>
                <a:latin typeface="Avenir"/>
                <a:ea typeface="Avenir"/>
                <a:cs typeface="Avenir"/>
                <a:sym typeface="Avenir"/>
              </a:rPr>
              <a:t> </a:t>
            </a:r>
          </a:p>
          <a:p>
            <a:pPr marL="174625" lvl="0" indent="-174625"/>
            <a:r>
              <a:rPr lang="en-US" sz="1950" err="1">
                <a:solidFill>
                  <a:schemeClr val="dk1"/>
                </a:solidFill>
                <a:latin typeface="Avenir"/>
                <a:ea typeface="Avenir"/>
                <a:cs typeface="Avenir"/>
                <a:sym typeface="Avenir"/>
              </a:rPr>
              <a:t>à</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tous</a:t>
            </a:r>
            <a:r>
              <a:rPr lang="en-US" sz="1950">
                <a:solidFill>
                  <a:schemeClr val="dk1"/>
                </a:solidFill>
                <a:latin typeface="Avenir"/>
                <a:ea typeface="Avenir"/>
                <a:cs typeface="Avenir"/>
                <a:sym typeface="Avenir"/>
              </a:rPr>
              <a:t> les pays. Les estimations du JMP </a:t>
            </a:r>
            <a:r>
              <a:rPr lang="en-US" sz="1950" err="1">
                <a:solidFill>
                  <a:schemeClr val="dk1"/>
                </a:solidFill>
                <a:latin typeface="Avenir"/>
                <a:ea typeface="Avenir"/>
                <a:cs typeface="Avenir"/>
                <a:sym typeface="Avenir"/>
              </a:rPr>
              <a:t>peuvent</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donc</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différer</a:t>
            </a:r>
            <a:r>
              <a:rPr lang="en-US" sz="1950">
                <a:solidFill>
                  <a:schemeClr val="dk1"/>
                </a:solidFill>
                <a:latin typeface="Avenir"/>
                <a:ea typeface="Avenir"/>
                <a:cs typeface="Avenir"/>
                <a:sym typeface="Avenir"/>
              </a:rPr>
              <a:t> des </a:t>
            </a:r>
            <a:r>
              <a:rPr lang="en-US" sz="1950" err="1">
                <a:solidFill>
                  <a:schemeClr val="dk1"/>
                </a:solidFill>
                <a:latin typeface="Avenir"/>
                <a:ea typeface="Avenir"/>
                <a:cs typeface="Avenir"/>
                <a:sym typeface="Avenir"/>
              </a:rPr>
              <a:t>données</a:t>
            </a:r>
            <a:r>
              <a:rPr lang="en-US" sz="1950">
                <a:solidFill>
                  <a:schemeClr val="dk1"/>
                </a:solidFill>
                <a:latin typeface="Avenir"/>
                <a:ea typeface="Avenir"/>
                <a:cs typeface="Avenir"/>
                <a:sym typeface="Avenir"/>
              </a:rPr>
              <a:t> </a:t>
            </a:r>
            <a:r>
              <a:rPr lang="en-US" sz="1950" err="1">
                <a:solidFill>
                  <a:schemeClr val="dk1"/>
                </a:solidFill>
                <a:latin typeface="Avenir"/>
                <a:ea typeface="Avenir"/>
                <a:cs typeface="Avenir"/>
                <a:sym typeface="Avenir"/>
              </a:rPr>
              <a:t>nationales</a:t>
            </a:r>
            <a:r>
              <a:rPr lang="en-US" sz="1950">
                <a:solidFill>
                  <a:schemeClr val="dk1"/>
                </a:solidFill>
                <a:latin typeface="Avenir"/>
                <a:ea typeface="Avenir"/>
                <a:cs typeface="Avenir"/>
                <a:sym typeface="Avenir"/>
              </a:rPr>
              <a:t>.</a:t>
            </a:r>
            <a:endParaRPr sz="1950">
              <a:solidFill>
                <a:schemeClr val="dk1"/>
              </a:solidFill>
              <a:latin typeface="Avenir"/>
              <a:ea typeface="Avenir"/>
              <a:cs typeface="Avenir"/>
              <a:sym typeface="Avenir"/>
            </a:endParaRPr>
          </a:p>
        </p:txBody>
      </p:sp>
      <p:pic>
        <p:nvPicPr>
          <p:cNvPr id="349" name="Google Shape;349;p9" descr="Users"/>
          <p:cNvPicPr preferRelativeResize="0"/>
          <p:nvPr/>
        </p:nvPicPr>
        <p:blipFill rotWithShape="1">
          <a:blip r:embed="rId3">
            <a:alphaModFix/>
          </a:blip>
          <a:srcRect/>
          <a:stretch/>
        </p:blipFill>
        <p:spPr>
          <a:xfrm>
            <a:off x="561734" y="1247408"/>
            <a:ext cx="685800" cy="685800"/>
          </a:xfrm>
          <a:prstGeom prst="rect">
            <a:avLst/>
          </a:prstGeom>
          <a:noFill/>
          <a:ln>
            <a:noFill/>
          </a:ln>
        </p:spPr>
      </p:pic>
      <p:pic>
        <p:nvPicPr>
          <p:cNvPr id="350" name="Google Shape;350;p9" descr="Help"/>
          <p:cNvPicPr preferRelativeResize="0"/>
          <p:nvPr/>
        </p:nvPicPr>
        <p:blipFill rotWithShape="1">
          <a:blip r:embed="rId4">
            <a:alphaModFix/>
          </a:blip>
          <a:srcRect/>
          <a:stretch/>
        </p:blipFill>
        <p:spPr>
          <a:xfrm>
            <a:off x="561734" y="2774398"/>
            <a:ext cx="685800" cy="685800"/>
          </a:xfrm>
          <a:prstGeom prst="rect">
            <a:avLst/>
          </a:prstGeom>
          <a:noFill/>
          <a:ln>
            <a:noFill/>
          </a:ln>
        </p:spPr>
      </p:pic>
      <p:pic>
        <p:nvPicPr>
          <p:cNvPr id="351" name="Google Shape;351;p9" descr="Black Solid Icon for Combine, Modulate and Harmonize Stock Vector -  Illustration of black, amalgamate: 247523732"/>
          <p:cNvPicPr preferRelativeResize="0"/>
          <p:nvPr/>
        </p:nvPicPr>
        <p:blipFill rotWithShape="1">
          <a:blip r:embed="rId5">
            <a:alphaModFix/>
          </a:blip>
          <a:srcRect l="14496" t="12522" r="13216" b="15190"/>
          <a:stretch/>
        </p:blipFill>
        <p:spPr>
          <a:xfrm>
            <a:off x="561734" y="4123587"/>
            <a:ext cx="685801" cy="685801"/>
          </a:xfrm>
          <a:prstGeom prst="rect">
            <a:avLst/>
          </a:prstGeom>
          <a:noFill/>
          <a:ln>
            <a:noFill/>
          </a:ln>
        </p:spPr>
      </p:pic>
      <p:sp>
        <p:nvSpPr>
          <p:cNvPr id="352" name="Google Shape;352;p9"/>
          <p:cNvSpPr/>
          <p:nvPr/>
        </p:nvSpPr>
        <p:spPr>
          <a:xfrm>
            <a:off x="10847294" y="5918200"/>
            <a:ext cx="1243106" cy="93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9"/>
          <p:cNvSpPr txBox="1"/>
          <p:nvPr/>
        </p:nvSpPr>
        <p:spPr>
          <a:xfrm>
            <a:off x="3302456" y="6377628"/>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https://washdata.org/how-we-work/jmp-country-consultation</a:t>
            </a:r>
            <a:endParaRPr/>
          </a:p>
        </p:txBody>
      </p:sp>
      <p:pic>
        <p:nvPicPr>
          <p:cNvPr id="354" name="Google Shape;354;p9"/>
          <p:cNvPicPr preferRelativeResize="0"/>
          <p:nvPr/>
        </p:nvPicPr>
        <p:blipFill rotWithShape="1">
          <a:blip r:embed="rId6">
            <a:alphaModFix/>
          </a:blip>
          <a:srcRect/>
          <a:stretch/>
        </p:blipFill>
        <p:spPr>
          <a:xfrm>
            <a:off x="5274472" y="4903695"/>
            <a:ext cx="1481927" cy="14939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1" name="Google Shape;361;p10"/>
          <p:cNvPicPr preferRelativeResize="0"/>
          <p:nvPr/>
        </p:nvPicPr>
        <p:blipFill rotWithShape="1">
          <a:blip r:embed="rId3">
            <a:alphaModFix/>
          </a:blip>
          <a:srcRect l="2496" t="16869" r="95709" b="11444"/>
          <a:stretch/>
        </p:blipFill>
        <p:spPr>
          <a:xfrm>
            <a:off x="403502" y="1653953"/>
            <a:ext cx="218798" cy="4660490"/>
          </a:xfrm>
          <a:prstGeom prst="rect">
            <a:avLst/>
          </a:prstGeom>
          <a:noFill/>
          <a:ln>
            <a:noFill/>
          </a:ln>
        </p:spPr>
      </p:pic>
      <p:sp>
        <p:nvSpPr>
          <p:cNvPr id="362" name="Google Shape;362;p10"/>
          <p:cNvSpPr/>
          <p:nvPr/>
        </p:nvSpPr>
        <p:spPr>
          <a:xfrm>
            <a:off x="5473700" y="1810434"/>
            <a:ext cx="6096000" cy="1200288"/>
          </a:xfrm>
          <a:prstGeom prst="rect">
            <a:avLst/>
          </a:prstGeom>
          <a:solidFill>
            <a:srgbClr val="E9EEF2"/>
          </a:solidFill>
          <a:ln>
            <a:noFill/>
          </a:ln>
        </p:spPr>
        <p:txBody>
          <a:bodyPr spcFirstLastPara="1" wrap="square" lIns="91425" tIns="45700" rIns="91425" bIns="45700" anchor="t" anchorCtr="0">
            <a:spAutoFit/>
          </a:bodyPr>
          <a:lstStyle/>
          <a:p>
            <a:pPr lvl="0"/>
            <a:r>
              <a:rPr lang="en-US" sz="2400">
                <a:solidFill>
                  <a:schemeClr val="dk1"/>
                </a:solidFill>
                <a:latin typeface="Avenir"/>
                <a:ea typeface="Avenir"/>
                <a:cs typeface="Avenir"/>
                <a:sym typeface="Avenir"/>
              </a:rPr>
              <a:t>Le JMP </a:t>
            </a:r>
            <a:r>
              <a:rPr lang="en-US" sz="2400" err="1">
                <a:solidFill>
                  <a:schemeClr val="dk1"/>
                </a:solidFill>
                <a:latin typeface="Avenir"/>
                <a:ea typeface="Avenir"/>
                <a:cs typeface="Avenir"/>
                <a:sym typeface="Avenir"/>
              </a:rPr>
              <a:t>produit</a:t>
            </a:r>
            <a:r>
              <a:rPr lang="en-US" sz="2400">
                <a:solidFill>
                  <a:schemeClr val="dk1"/>
                </a:solidFill>
                <a:latin typeface="Avenir"/>
                <a:ea typeface="Avenir"/>
                <a:cs typeface="Avenir"/>
                <a:sym typeface="Avenir"/>
              </a:rPr>
              <a:t> des estimations </a:t>
            </a:r>
            <a:r>
              <a:rPr lang="en-US" sz="2400" err="1">
                <a:solidFill>
                  <a:schemeClr val="dk1"/>
                </a:solidFill>
                <a:latin typeface="Avenir"/>
                <a:ea typeface="Avenir"/>
                <a:cs typeface="Avenir"/>
                <a:sym typeface="Avenir"/>
              </a:rPr>
              <a:t>actualisées</a:t>
            </a:r>
            <a:r>
              <a:rPr lang="en-US" sz="2400">
                <a:solidFill>
                  <a:schemeClr val="dk1"/>
                </a:solidFill>
                <a:latin typeface="Avenir"/>
                <a:ea typeface="Avenir"/>
                <a:cs typeface="Avenir"/>
                <a:sym typeface="Avenir"/>
              </a:rPr>
              <a:t> sur </a:t>
            </a:r>
            <a:r>
              <a:rPr lang="en-US" sz="2400" err="1">
                <a:solidFill>
                  <a:schemeClr val="dk1"/>
                </a:solidFill>
                <a:latin typeface="Avenir"/>
                <a:ea typeface="Avenir"/>
                <a:cs typeface="Avenir"/>
                <a:sym typeface="Avenir"/>
              </a:rPr>
              <a:t>l'eau</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l'assainissement</a:t>
            </a:r>
            <a:r>
              <a:rPr lang="en-US" sz="2400">
                <a:solidFill>
                  <a:schemeClr val="dk1"/>
                </a:solidFill>
                <a:latin typeface="Avenir"/>
                <a:ea typeface="Avenir"/>
                <a:cs typeface="Avenir"/>
                <a:sym typeface="Avenir"/>
              </a:rPr>
              <a:t> et </a:t>
            </a:r>
            <a:r>
              <a:rPr lang="en-US" sz="2400" err="1">
                <a:solidFill>
                  <a:schemeClr val="dk1"/>
                </a:solidFill>
                <a:latin typeface="Avenir"/>
                <a:ea typeface="Avenir"/>
                <a:cs typeface="Avenir"/>
                <a:sym typeface="Avenir"/>
              </a:rPr>
              <a:t>l'hygiène</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dans</a:t>
            </a:r>
            <a:r>
              <a:rPr lang="en-US" sz="2400">
                <a:solidFill>
                  <a:schemeClr val="dk1"/>
                </a:solidFill>
                <a:latin typeface="Avenir"/>
                <a:ea typeface="Avenir"/>
                <a:cs typeface="Avenir"/>
                <a:sym typeface="Avenir"/>
              </a:rPr>
              <a:t> les </a:t>
            </a:r>
            <a:r>
              <a:rPr lang="en-US" sz="2400" err="1">
                <a:solidFill>
                  <a:schemeClr val="dk1"/>
                </a:solidFill>
                <a:latin typeface="Avenir"/>
                <a:ea typeface="Avenir"/>
                <a:cs typeface="Avenir"/>
                <a:sym typeface="Avenir"/>
              </a:rPr>
              <a:t>écoles</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tous</a:t>
            </a:r>
            <a:r>
              <a:rPr lang="en-US" sz="2400">
                <a:solidFill>
                  <a:schemeClr val="dk1"/>
                </a:solidFill>
                <a:latin typeface="Avenir"/>
                <a:ea typeface="Avenir"/>
                <a:cs typeface="Avenir"/>
                <a:sym typeface="Avenir"/>
              </a:rPr>
              <a:t> les </a:t>
            </a:r>
            <a:r>
              <a:rPr lang="en-US" sz="2400" err="1">
                <a:solidFill>
                  <a:schemeClr val="dk1"/>
                </a:solidFill>
                <a:latin typeface="Avenir"/>
                <a:ea typeface="Avenir"/>
                <a:cs typeface="Avenir"/>
                <a:sym typeface="Avenir"/>
              </a:rPr>
              <a:t>deux</a:t>
            </a:r>
            <a:r>
              <a:rPr lang="en-US" sz="2400">
                <a:solidFill>
                  <a:schemeClr val="dk1"/>
                </a:solidFill>
                <a:latin typeface="Avenir"/>
                <a:ea typeface="Avenir"/>
                <a:cs typeface="Avenir"/>
                <a:sym typeface="Avenir"/>
              </a:rPr>
              <a:t> ans.</a:t>
            </a:r>
            <a:endParaRPr/>
          </a:p>
        </p:txBody>
      </p:sp>
      <p:sp>
        <p:nvSpPr>
          <p:cNvPr id="363" name="Google Shape;363;p10"/>
          <p:cNvSpPr/>
          <p:nvPr/>
        </p:nvSpPr>
        <p:spPr>
          <a:xfrm>
            <a:off x="5473700" y="3153201"/>
            <a:ext cx="6096000" cy="1200288"/>
          </a:xfrm>
          <a:prstGeom prst="rect">
            <a:avLst/>
          </a:prstGeom>
          <a:solidFill>
            <a:srgbClr val="E9EEF2"/>
          </a:solidFill>
          <a:ln>
            <a:noFill/>
          </a:ln>
        </p:spPr>
        <p:txBody>
          <a:bodyPr spcFirstLastPara="1" wrap="square" lIns="91425" tIns="45700" rIns="91425" bIns="45700" anchor="t" anchorCtr="0">
            <a:spAutoFit/>
          </a:bodyPr>
          <a:lstStyle/>
          <a:p>
            <a:pPr lvl="0"/>
            <a:r>
              <a:rPr lang="en-US" sz="2400">
                <a:solidFill>
                  <a:schemeClr val="dk1"/>
                </a:solidFill>
                <a:latin typeface="Avenir"/>
                <a:ea typeface="Avenir"/>
                <a:cs typeface="Avenir"/>
                <a:sym typeface="Avenir"/>
              </a:rPr>
              <a:t>Au total, </a:t>
            </a:r>
            <a:r>
              <a:rPr lang="en-US" sz="2400" b="1">
                <a:solidFill>
                  <a:schemeClr val="dk1"/>
                </a:solidFill>
                <a:latin typeface="Avenir"/>
                <a:ea typeface="Avenir"/>
                <a:cs typeface="Avenir"/>
                <a:sym typeface="Avenir"/>
              </a:rPr>
              <a:t>1 415</a:t>
            </a:r>
            <a:r>
              <a:rPr lang="en-US" sz="2400">
                <a:solidFill>
                  <a:schemeClr val="dk1"/>
                </a:solidFill>
                <a:latin typeface="Avenir"/>
                <a:ea typeface="Avenir"/>
                <a:cs typeface="Avenir"/>
                <a:sym typeface="Avenir"/>
              </a:rPr>
              <a:t> sources de </a:t>
            </a:r>
            <a:r>
              <a:rPr lang="en-US" sz="2400" err="1">
                <a:solidFill>
                  <a:schemeClr val="dk1"/>
                </a:solidFill>
                <a:latin typeface="Avenir"/>
                <a:ea typeface="Avenir"/>
                <a:cs typeface="Avenir"/>
                <a:sym typeface="Avenir"/>
              </a:rPr>
              <a:t>données</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nationales</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ont</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été</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utilisées</a:t>
            </a:r>
            <a:r>
              <a:rPr lang="en-US" sz="2400">
                <a:solidFill>
                  <a:schemeClr val="dk1"/>
                </a:solidFill>
                <a:latin typeface="Avenir"/>
                <a:ea typeface="Avenir"/>
                <a:cs typeface="Avenir"/>
                <a:sym typeface="Avenir"/>
              </a:rPr>
              <a:t> pour </a:t>
            </a:r>
            <a:r>
              <a:rPr lang="en-US" sz="2400" err="1">
                <a:solidFill>
                  <a:schemeClr val="dk1"/>
                </a:solidFill>
                <a:latin typeface="Avenir"/>
                <a:ea typeface="Avenir"/>
                <a:cs typeface="Avenir"/>
                <a:sym typeface="Avenir"/>
              </a:rPr>
              <a:t>l'actualisation</a:t>
            </a:r>
            <a:r>
              <a:rPr lang="en-US" sz="2400">
                <a:solidFill>
                  <a:schemeClr val="dk1"/>
                </a:solidFill>
                <a:latin typeface="Avenir"/>
                <a:ea typeface="Avenir"/>
                <a:cs typeface="Avenir"/>
                <a:sym typeface="Avenir"/>
              </a:rPr>
              <a:t> 2023.</a:t>
            </a:r>
            <a:endParaRPr/>
          </a:p>
        </p:txBody>
      </p:sp>
      <p:sp>
        <p:nvSpPr>
          <p:cNvPr id="364" name="Google Shape;364;p10"/>
          <p:cNvSpPr/>
          <p:nvPr/>
        </p:nvSpPr>
        <p:spPr>
          <a:xfrm>
            <a:off x="5473699" y="4495968"/>
            <a:ext cx="6096000" cy="1569620"/>
          </a:xfrm>
          <a:prstGeom prst="rect">
            <a:avLst/>
          </a:prstGeom>
          <a:solidFill>
            <a:srgbClr val="E9EEF2"/>
          </a:solidFill>
          <a:ln>
            <a:noFill/>
          </a:ln>
        </p:spPr>
        <p:txBody>
          <a:bodyPr spcFirstLastPara="1" wrap="square" lIns="91425" tIns="45700" rIns="91425" bIns="45700" anchor="t" anchorCtr="0">
            <a:spAutoFit/>
          </a:bodyPr>
          <a:lstStyle/>
          <a:p>
            <a:pPr lvl="0"/>
            <a:r>
              <a:rPr lang="en-US" sz="2400">
                <a:solidFill>
                  <a:schemeClr val="dk1"/>
                </a:solidFill>
                <a:latin typeface="Avenir"/>
                <a:ea typeface="Avenir"/>
                <a:cs typeface="Avenir"/>
                <a:sym typeface="Avenir"/>
              </a:rPr>
              <a:t>De </a:t>
            </a:r>
            <a:r>
              <a:rPr lang="en-US" sz="2400" err="1">
                <a:solidFill>
                  <a:schemeClr val="dk1"/>
                </a:solidFill>
                <a:latin typeface="Avenir"/>
                <a:ea typeface="Avenir"/>
                <a:cs typeface="Avenir"/>
                <a:sym typeface="Avenir"/>
              </a:rPr>
              <a:t>nombreuses</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données</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proviennent</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l'Institut</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statistique</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l'UNESCO</a:t>
            </a:r>
            <a:r>
              <a:rPr lang="en-US" sz="2400">
                <a:solidFill>
                  <a:schemeClr val="dk1"/>
                </a:solidFill>
                <a:latin typeface="Avenir"/>
                <a:ea typeface="Avenir"/>
                <a:cs typeface="Avenir"/>
                <a:sym typeface="Avenir"/>
              </a:rPr>
              <a:t> (ISU) et du </a:t>
            </a:r>
            <a:r>
              <a:rPr lang="en-US" sz="2400" err="1">
                <a:solidFill>
                  <a:schemeClr val="dk1"/>
                </a:solidFill>
                <a:latin typeface="Avenir"/>
                <a:ea typeface="Avenir"/>
                <a:cs typeface="Avenir"/>
                <a:sym typeface="Avenir"/>
              </a:rPr>
              <a:t>Système</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d’Information</a:t>
            </a:r>
            <a:r>
              <a:rPr lang="en-US" sz="2400">
                <a:solidFill>
                  <a:schemeClr val="dk1"/>
                </a:solidFill>
                <a:latin typeface="Avenir"/>
                <a:ea typeface="Avenir"/>
                <a:cs typeface="Avenir"/>
                <a:sym typeface="Avenir"/>
              </a:rPr>
              <a:t> sur la Gestion de </a:t>
            </a:r>
            <a:r>
              <a:rPr lang="en-US" sz="2400" err="1">
                <a:solidFill>
                  <a:schemeClr val="dk1"/>
                </a:solidFill>
                <a:latin typeface="Avenir"/>
                <a:ea typeface="Avenir"/>
                <a:cs typeface="Avenir"/>
                <a:sym typeface="Avenir"/>
              </a:rPr>
              <a:t>l’Éducation</a:t>
            </a:r>
            <a:r>
              <a:rPr lang="en-US" sz="2400">
                <a:solidFill>
                  <a:schemeClr val="dk1"/>
                </a:solidFill>
                <a:latin typeface="Avenir"/>
                <a:ea typeface="Avenir"/>
                <a:cs typeface="Avenir"/>
                <a:sym typeface="Avenir"/>
              </a:rPr>
              <a:t> (EMIS). </a:t>
            </a:r>
          </a:p>
        </p:txBody>
      </p:sp>
      <p:pic>
        <p:nvPicPr>
          <p:cNvPr id="365" name="Google Shape;365;p10"/>
          <p:cNvPicPr preferRelativeResize="0"/>
          <p:nvPr/>
        </p:nvPicPr>
        <p:blipFill rotWithShape="1">
          <a:blip r:embed="rId4">
            <a:alphaModFix/>
          </a:blip>
          <a:srcRect/>
          <a:stretch/>
        </p:blipFill>
        <p:spPr>
          <a:xfrm>
            <a:off x="691403" y="900275"/>
            <a:ext cx="4713193" cy="5815823"/>
          </a:xfrm>
          <a:prstGeom prst="rect">
            <a:avLst/>
          </a:prstGeom>
          <a:noFill/>
          <a:ln>
            <a:noFill/>
          </a:ln>
        </p:spPr>
      </p:pic>
      <p:sp>
        <p:nvSpPr>
          <p:cNvPr id="360" name="Google Shape;360;p10"/>
          <p:cNvSpPr txBox="1"/>
          <p:nvPr/>
        </p:nvSpPr>
        <p:spPr>
          <a:xfrm>
            <a:off x="403502" y="462116"/>
            <a:ext cx="11375544" cy="954067"/>
          </a:xfrm>
          <a:prstGeom prst="rect">
            <a:avLst/>
          </a:prstGeom>
          <a:noFill/>
          <a:ln>
            <a:noFill/>
          </a:ln>
        </p:spPr>
        <p:txBody>
          <a:bodyPr spcFirstLastPara="1" wrap="square" lIns="91425" tIns="45700" rIns="91425" bIns="45700" anchor="t" anchorCtr="0">
            <a:spAutoFit/>
          </a:bodyPr>
          <a:lstStyle/>
          <a:p>
            <a:pPr lvl="0" algn="ctr"/>
            <a:r>
              <a:rPr lang="en-US" sz="2800" b="1">
                <a:solidFill>
                  <a:schemeClr val="dk1"/>
                </a:solidFill>
                <a:latin typeface="Avenir"/>
                <a:ea typeface="Avenir"/>
                <a:cs typeface="Avenir"/>
                <a:sym typeface="Avenir"/>
              </a:rPr>
              <a:t>SOURCES DE DONNÉES NATIONALES UTILISÉES DANS </a:t>
            </a:r>
          </a:p>
          <a:p>
            <a:pPr lvl="0" algn="ctr"/>
            <a:r>
              <a:rPr lang="en-US" sz="2800" b="1">
                <a:solidFill>
                  <a:schemeClr val="dk1"/>
                </a:solidFill>
                <a:latin typeface="Avenir"/>
                <a:ea typeface="Avenir"/>
                <a:cs typeface="Avenir"/>
                <a:sym typeface="Avenir"/>
              </a:rPr>
              <a:t>LE RAPPORT JMP 2024</a:t>
            </a:r>
          </a:p>
        </p:txBody>
      </p:sp>
      <p:sp>
        <p:nvSpPr>
          <p:cNvPr id="2" name="Textfeld 1">
            <a:extLst>
              <a:ext uri="{FF2B5EF4-FFF2-40B4-BE49-F238E27FC236}">
                <a16:creationId xmlns:a16="http://schemas.microsoft.com/office/drawing/2014/main" id="{2A7804CE-FBB8-654E-B55F-BF7BDE977679}"/>
              </a:ext>
            </a:extLst>
          </p:cNvPr>
          <p:cNvSpPr txBox="1"/>
          <p:nvPr/>
        </p:nvSpPr>
        <p:spPr>
          <a:xfrm rot="16200000">
            <a:off x="-582111" y="3622540"/>
            <a:ext cx="2190023" cy="261610"/>
          </a:xfrm>
          <a:prstGeom prst="rect">
            <a:avLst/>
          </a:prstGeom>
          <a:solidFill>
            <a:schemeClr val="bg1"/>
          </a:solidFill>
        </p:spPr>
        <p:txBody>
          <a:bodyPr wrap="none" rtlCol="0">
            <a:spAutoFit/>
          </a:bodyPr>
          <a:lstStyle/>
          <a:p>
            <a:r>
              <a:rPr lang="de-DE" sz="1100" err="1">
                <a:solidFill>
                  <a:schemeClr val="bg1">
                    <a:lumMod val="50000"/>
                  </a:schemeClr>
                </a:solidFill>
              </a:rPr>
              <a:t>Nombre</a:t>
            </a:r>
            <a:r>
              <a:rPr lang="de-DE" sz="1100">
                <a:solidFill>
                  <a:schemeClr val="bg1">
                    <a:lumMod val="50000"/>
                  </a:schemeClr>
                </a:solidFill>
              </a:rPr>
              <a:t> de </a:t>
            </a:r>
            <a:r>
              <a:rPr lang="de-DE" sz="1100" err="1">
                <a:solidFill>
                  <a:schemeClr val="bg1">
                    <a:lumMod val="50000"/>
                  </a:schemeClr>
                </a:solidFill>
              </a:rPr>
              <a:t>sources</a:t>
            </a:r>
            <a:r>
              <a:rPr lang="de-DE" sz="1100">
                <a:solidFill>
                  <a:schemeClr val="bg1">
                    <a:lumMod val="50000"/>
                  </a:schemeClr>
                </a:solidFill>
              </a:rPr>
              <a:t> de </a:t>
            </a:r>
            <a:r>
              <a:rPr lang="de-DE" sz="1100" err="1">
                <a:solidFill>
                  <a:schemeClr val="bg1">
                    <a:lumMod val="50000"/>
                  </a:schemeClr>
                </a:solidFill>
              </a:rPr>
              <a:t>données</a:t>
            </a:r>
            <a:endParaRPr lang="de-DE" sz="1100">
              <a:solidFill>
                <a:schemeClr val="bg1">
                  <a:lumMod val="50000"/>
                </a:schemeClr>
              </a:solidFill>
            </a:endParaRPr>
          </a:p>
        </p:txBody>
      </p:sp>
      <p:sp>
        <p:nvSpPr>
          <p:cNvPr id="9" name="Textfeld 8">
            <a:extLst>
              <a:ext uri="{FF2B5EF4-FFF2-40B4-BE49-F238E27FC236}">
                <a16:creationId xmlns:a16="http://schemas.microsoft.com/office/drawing/2014/main" id="{ACE1FD35-5BD6-8749-BE06-301C890D7280}"/>
              </a:ext>
            </a:extLst>
          </p:cNvPr>
          <p:cNvSpPr txBox="1"/>
          <p:nvPr/>
        </p:nvSpPr>
        <p:spPr>
          <a:xfrm>
            <a:off x="4397120" y="3630423"/>
            <a:ext cx="654469" cy="261610"/>
          </a:xfrm>
          <a:prstGeom prst="rect">
            <a:avLst/>
          </a:prstGeom>
          <a:solidFill>
            <a:schemeClr val="bg1"/>
          </a:solidFill>
        </p:spPr>
        <p:txBody>
          <a:bodyPr wrap="none" lIns="36000" rtlCol="0">
            <a:spAutoFit/>
          </a:bodyPr>
          <a:lstStyle/>
          <a:p>
            <a:r>
              <a:rPr lang="de-DE" sz="1100" err="1">
                <a:solidFill>
                  <a:schemeClr val="bg1">
                    <a:lumMod val="50000"/>
                  </a:schemeClr>
                </a:solidFill>
              </a:rPr>
              <a:t>Enquête</a:t>
            </a:r>
            <a:endParaRPr lang="de-DE" sz="1100">
              <a:solidFill>
                <a:schemeClr val="bg1">
                  <a:lumMod val="50000"/>
                </a:schemeClr>
              </a:solidFill>
            </a:endParaRPr>
          </a:p>
        </p:txBody>
      </p:sp>
      <p:sp>
        <p:nvSpPr>
          <p:cNvPr id="10" name="Textfeld 9">
            <a:extLst>
              <a:ext uri="{FF2B5EF4-FFF2-40B4-BE49-F238E27FC236}">
                <a16:creationId xmlns:a16="http://schemas.microsoft.com/office/drawing/2014/main" id="{74849910-947B-C34A-8DD3-22BCD726FB7C}"/>
              </a:ext>
            </a:extLst>
          </p:cNvPr>
          <p:cNvSpPr txBox="1"/>
          <p:nvPr/>
        </p:nvSpPr>
        <p:spPr>
          <a:xfrm>
            <a:off x="4397120" y="3922085"/>
            <a:ext cx="364326" cy="261610"/>
          </a:xfrm>
          <a:prstGeom prst="rect">
            <a:avLst/>
          </a:prstGeom>
          <a:solidFill>
            <a:schemeClr val="bg1"/>
          </a:solidFill>
        </p:spPr>
        <p:txBody>
          <a:bodyPr wrap="none" lIns="36000" rtlCol="0">
            <a:spAutoFit/>
          </a:bodyPr>
          <a:lstStyle/>
          <a:p>
            <a:r>
              <a:rPr lang="de-DE" sz="1100">
                <a:solidFill>
                  <a:schemeClr val="bg1">
                    <a:lumMod val="50000"/>
                  </a:schemeClr>
                </a:solidFill>
              </a:rPr>
              <a:t>ISU</a:t>
            </a:r>
          </a:p>
        </p:txBody>
      </p:sp>
      <p:sp>
        <p:nvSpPr>
          <p:cNvPr id="11" name="Textfeld 10">
            <a:extLst>
              <a:ext uri="{FF2B5EF4-FFF2-40B4-BE49-F238E27FC236}">
                <a16:creationId xmlns:a16="http://schemas.microsoft.com/office/drawing/2014/main" id="{D3826E9D-38B3-D14A-B7AD-0B3331248E9F}"/>
              </a:ext>
            </a:extLst>
          </p:cNvPr>
          <p:cNvSpPr txBox="1"/>
          <p:nvPr/>
        </p:nvSpPr>
        <p:spPr>
          <a:xfrm>
            <a:off x="4382792" y="4220678"/>
            <a:ext cx="1090907" cy="430887"/>
          </a:xfrm>
          <a:prstGeom prst="rect">
            <a:avLst/>
          </a:prstGeom>
          <a:solidFill>
            <a:schemeClr val="bg1"/>
          </a:solidFill>
        </p:spPr>
        <p:txBody>
          <a:bodyPr wrap="square" lIns="36000" rtlCol="0">
            <a:spAutoFit/>
          </a:bodyPr>
          <a:lstStyle/>
          <a:p>
            <a:r>
              <a:rPr lang="de-DE" sz="1100">
                <a:solidFill>
                  <a:schemeClr val="bg1">
                    <a:lumMod val="50000"/>
                  </a:schemeClr>
                </a:solidFill>
              </a:rPr>
              <a:t>EMIS/</a:t>
            </a:r>
            <a:br>
              <a:rPr lang="de-DE" sz="1100">
                <a:solidFill>
                  <a:schemeClr val="bg1">
                    <a:lumMod val="50000"/>
                  </a:schemeClr>
                </a:solidFill>
              </a:rPr>
            </a:br>
            <a:r>
              <a:rPr lang="de-DE" sz="1100" err="1">
                <a:solidFill>
                  <a:schemeClr val="bg1">
                    <a:lumMod val="50000"/>
                  </a:schemeClr>
                </a:solidFill>
              </a:rPr>
              <a:t>Recensement</a:t>
            </a:r>
            <a:endParaRPr lang="de-DE" sz="1100">
              <a:solidFill>
                <a:schemeClr val="bg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1"/>
          <p:cNvSpPr txBox="1">
            <a:spLocks noGrp="1"/>
          </p:cNvSpPr>
          <p:nvPr>
            <p:ph type="title"/>
          </p:nvPr>
        </p:nvSpPr>
        <p:spPr>
          <a:xfrm>
            <a:off x="3263900" y="816429"/>
            <a:ext cx="8089899" cy="1325563"/>
          </a:xfrm>
          <a:prstGeom prst="rect">
            <a:avLst/>
          </a:prstGeom>
          <a:noFill/>
          <a:ln>
            <a:noFill/>
          </a:ln>
        </p:spPr>
        <p:txBody>
          <a:bodyPr spcFirstLastPara="1" wrap="square" lIns="91425" tIns="45700" rIns="91425" bIns="45700" anchor="t" anchorCtr="0">
            <a:normAutofit fontScale="90000"/>
          </a:bodyPr>
          <a:lstStyle/>
          <a:p>
            <a:pPr lvl="0">
              <a:lnSpc>
                <a:spcPct val="100000"/>
              </a:lnSpc>
              <a:buSzPct val="100000"/>
            </a:pPr>
            <a:br>
              <a:rPr lang="en-US" sz="3200"/>
            </a:br>
            <a:r>
              <a:rPr lang="en-US" sz="3200"/>
              <a:t>Comment les </a:t>
            </a:r>
            <a:r>
              <a:rPr lang="en-US" sz="3200" err="1"/>
              <a:t>données</a:t>
            </a:r>
            <a:r>
              <a:rPr lang="en-US" sz="3200"/>
              <a:t> sur le </a:t>
            </a:r>
            <a:r>
              <a:rPr lang="en-US" sz="3200" err="1"/>
              <a:t>programme</a:t>
            </a:r>
            <a:r>
              <a:rPr lang="en-US" sz="3200"/>
              <a:t> WASH </a:t>
            </a:r>
            <a:r>
              <a:rPr lang="en-US" sz="3200" err="1"/>
              <a:t>dans</a:t>
            </a:r>
            <a:r>
              <a:rPr lang="en-US" sz="3200"/>
              <a:t> les </a:t>
            </a:r>
            <a:r>
              <a:rPr lang="en-US" sz="3200" err="1"/>
              <a:t>écoles</a:t>
            </a:r>
            <a:r>
              <a:rPr lang="en-US" sz="3200"/>
              <a:t> </a:t>
            </a:r>
            <a:r>
              <a:rPr lang="en-US" sz="3200" err="1"/>
              <a:t>sont-elles</a:t>
            </a:r>
            <a:r>
              <a:rPr lang="en-US" sz="3200"/>
              <a:t> </a:t>
            </a:r>
            <a:r>
              <a:rPr lang="en-US" sz="3200" err="1"/>
              <a:t>collectées</a:t>
            </a:r>
            <a:r>
              <a:rPr lang="en-US" sz="3200"/>
              <a:t> </a:t>
            </a:r>
            <a:r>
              <a:rPr lang="en-US" sz="3200" err="1"/>
              <a:t>dans</a:t>
            </a:r>
            <a:r>
              <a:rPr lang="en-US" sz="3200"/>
              <a:t> </a:t>
            </a:r>
            <a:r>
              <a:rPr lang="en-US" sz="3200" err="1"/>
              <a:t>votre</a:t>
            </a:r>
            <a:r>
              <a:rPr lang="en-US" sz="3200"/>
              <a:t> pays ?</a:t>
            </a:r>
            <a:br>
              <a:rPr lang="en-US" sz="3200"/>
            </a:br>
            <a:r>
              <a:rPr lang="en-US" sz="3200"/>
              <a:t> </a:t>
            </a:r>
            <a:br>
              <a:rPr lang="en-US" sz="3200"/>
            </a:br>
            <a:endParaRPr sz="3200" b="0"/>
          </a:p>
        </p:txBody>
      </p:sp>
      <p:sp>
        <p:nvSpPr>
          <p:cNvPr id="372" name="Google Shape;372;p11"/>
          <p:cNvSpPr/>
          <p:nvPr/>
        </p:nvSpPr>
        <p:spPr>
          <a:xfrm>
            <a:off x="0" y="0"/>
            <a:ext cx="2819400" cy="6858000"/>
          </a:xfrm>
          <a:prstGeom prst="rect">
            <a:avLst/>
          </a:prstGeom>
          <a:solidFill>
            <a:srgbClr val="6C6E89"/>
          </a:solidFill>
          <a:ln w="12700" cap="flat" cmpd="sng">
            <a:solidFill>
              <a:srgbClr val="6C6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1"/>
          <p:cNvSpPr/>
          <p:nvPr/>
        </p:nvSpPr>
        <p:spPr>
          <a:xfrm>
            <a:off x="303466" y="816429"/>
            <a:ext cx="172853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alibri"/>
                <a:ea typeface="Calibri"/>
                <a:cs typeface="Calibri"/>
                <a:sym typeface="Calibri"/>
              </a:rPr>
              <a:t>POLLE</a:t>
            </a:r>
            <a:endParaRPr/>
          </a:p>
        </p:txBody>
      </p:sp>
      <p:sp>
        <p:nvSpPr>
          <p:cNvPr id="374" name="Google Shape;374;p11"/>
          <p:cNvSpPr/>
          <p:nvPr/>
        </p:nvSpPr>
        <p:spPr>
          <a:xfrm>
            <a:off x="3263900" y="2699372"/>
            <a:ext cx="9144000" cy="3323946"/>
          </a:xfrm>
          <a:prstGeom prst="rect">
            <a:avLst/>
          </a:prstGeom>
          <a:noFill/>
          <a:ln>
            <a:noFill/>
          </a:ln>
        </p:spPr>
        <p:txBody>
          <a:bodyPr spcFirstLastPara="1" wrap="square" lIns="91425" tIns="45700" rIns="91425" bIns="45700" anchor="t" anchorCtr="0">
            <a:spAutoFit/>
          </a:bodyPr>
          <a:lstStyle/>
          <a:p>
            <a:pPr marL="457200" lvl="0" indent="-457200">
              <a:lnSpc>
                <a:spcPct val="150000"/>
              </a:lnSpc>
              <a:buClr>
                <a:schemeClr val="dk1"/>
              </a:buClr>
              <a:buSzPts val="3200"/>
              <a:buFont typeface="Noto Sans Symbols"/>
              <a:buChar char="❑"/>
            </a:pPr>
            <a:r>
              <a:rPr lang="en-US" sz="2800">
                <a:solidFill>
                  <a:schemeClr val="dk1"/>
                </a:solidFill>
                <a:latin typeface="Avenir"/>
                <a:ea typeface="Avenir"/>
                <a:cs typeface="Avenir"/>
                <a:sym typeface="Avenir"/>
              </a:rPr>
              <a:t>EMIS (</a:t>
            </a:r>
            <a:r>
              <a:rPr lang="en-US" sz="2800" err="1">
                <a:solidFill>
                  <a:schemeClr val="dk1"/>
                </a:solidFill>
                <a:latin typeface="Avenir"/>
                <a:ea typeface="Avenir"/>
                <a:cs typeface="Avenir"/>
                <a:sym typeface="Avenir"/>
              </a:rPr>
              <a:t>recensement</a:t>
            </a:r>
            <a:r>
              <a:rPr lang="en-US" sz="2800">
                <a:solidFill>
                  <a:schemeClr val="dk1"/>
                </a:solidFill>
                <a:latin typeface="Avenir"/>
                <a:ea typeface="Avenir"/>
                <a:cs typeface="Avenir"/>
                <a:sym typeface="Avenir"/>
              </a:rPr>
              <a:t> </a:t>
            </a:r>
            <a:r>
              <a:rPr lang="en-US" sz="2800" err="1">
                <a:solidFill>
                  <a:schemeClr val="dk1"/>
                </a:solidFill>
                <a:latin typeface="Avenir"/>
                <a:ea typeface="Avenir"/>
                <a:cs typeface="Avenir"/>
                <a:sym typeface="Avenir"/>
              </a:rPr>
              <a:t>annuel</a:t>
            </a:r>
            <a:r>
              <a:rPr lang="en-US" sz="2800">
                <a:solidFill>
                  <a:schemeClr val="dk1"/>
                </a:solidFill>
                <a:latin typeface="Avenir"/>
                <a:ea typeface="Avenir"/>
                <a:cs typeface="Avenir"/>
                <a:sym typeface="Avenir"/>
              </a:rPr>
              <a:t> de </a:t>
            </a:r>
            <a:r>
              <a:rPr lang="en-US" sz="2800" err="1">
                <a:solidFill>
                  <a:schemeClr val="dk1"/>
                </a:solidFill>
                <a:latin typeface="Avenir"/>
                <a:ea typeface="Avenir"/>
                <a:cs typeface="Avenir"/>
                <a:sym typeface="Avenir"/>
              </a:rPr>
              <a:t>toutes</a:t>
            </a:r>
            <a:r>
              <a:rPr lang="en-US" sz="2800">
                <a:solidFill>
                  <a:schemeClr val="dk1"/>
                </a:solidFill>
                <a:latin typeface="Avenir"/>
                <a:ea typeface="Avenir"/>
                <a:cs typeface="Avenir"/>
                <a:sym typeface="Avenir"/>
              </a:rPr>
              <a:t> les </a:t>
            </a:r>
            <a:r>
              <a:rPr lang="en-US" sz="2800" err="1">
                <a:solidFill>
                  <a:schemeClr val="dk1"/>
                </a:solidFill>
                <a:latin typeface="Avenir"/>
                <a:ea typeface="Avenir"/>
                <a:cs typeface="Avenir"/>
                <a:sym typeface="Avenir"/>
              </a:rPr>
              <a:t>écoles</a:t>
            </a:r>
            <a:r>
              <a:rPr lang="en-US" sz="2800">
                <a:solidFill>
                  <a:schemeClr val="dk1"/>
                </a:solidFill>
                <a:latin typeface="Avenir"/>
                <a:ea typeface="Avenir"/>
                <a:cs typeface="Avenir"/>
                <a:sym typeface="Avenir"/>
              </a:rPr>
              <a:t>)</a:t>
            </a:r>
            <a:endParaRPr sz="2800"/>
          </a:p>
          <a:p>
            <a:pPr marL="457200" lvl="0" indent="-457200">
              <a:lnSpc>
                <a:spcPct val="150000"/>
              </a:lnSpc>
              <a:buClr>
                <a:schemeClr val="dk1"/>
              </a:buClr>
              <a:buSzPts val="3200"/>
              <a:buFont typeface="Noto Sans Symbols"/>
              <a:buChar char="❑"/>
            </a:pPr>
            <a:r>
              <a:rPr lang="en-US" sz="2800" err="1">
                <a:solidFill>
                  <a:schemeClr val="dk1"/>
                </a:solidFill>
                <a:latin typeface="Avenir"/>
                <a:ea typeface="Avenir"/>
                <a:cs typeface="Avenir"/>
                <a:sym typeface="Avenir"/>
              </a:rPr>
              <a:t>Enquête</a:t>
            </a:r>
            <a:r>
              <a:rPr lang="en-US" sz="2800">
                <a:solidFill>
                  <a:schemeClr val="dk1"/>
                </a:solidFill>
                <a:latin typeface="Avenir"/>
                <a:ea typeface="Avenir"/>
                <a:cs typeface="Avenir"/>
                <a:sym typeface="Avenir"/>
              </a:rPr>
              <a:t> (pas </a:t>
            </a:r>
            <a:r>
              <a:rPr lang="en-US" sz="2800" err="1">
                <a:solidFill>
                  <a:schemeClr val="dk1"/>
                </a:solidFill>
                <a:latin typeface="Avenir"/>
                <a:ea typeface="Avenir"/>
                <a:cs typeface="Avenir"/>
                <a:sym typeface="Avenir"/>
              </a:rPr>
              <a:t>toutes</a:t>
            </a:r>
            <a:r>
              <a:rPr lang="en-US" sz="2800">
                <a:solidFill>
                  <a:schemeClr val="dk1"/>
                </a:solidFill>
                <a:latin typeface="Avenir"/>
                <a:ea typeface="Avenir"/>
                <a:cs typeface="Avenir"/>
                <a:sym typeface="Avenir"/>
              </a:rPr>
              <a:t> les </a:t>
            </a:r>
            <a:r>
              <a:rPr lang="en-US" sz="2800" err="1">
                <a:solidFill>
                  <a:schemeClr val="dk1"/>
                </a:solidFill>
                <a:latin typeface="Avenir"/>
                <a:ea typeface="Avenir"/>
                <a:cs typeface="Avenir"/>
                <a:sym typeface="Avenir"/>
              </a:rPr>
              <a:t>écoles</a:t>
            </a:r>
            <a:r>
              <a:rPr lang="en-US" sz="2800">
                <a:solidFill>
                  <a:schemeClr val="dk1"/>
                </a:solidFill>
                <a:latin typeface="Avenir"/>
                <a:ea typeface="Avenir"/>
                <a:cs typeface="Avenir"/>
                <a:sym typeface="Avenir"/>
              </a:rPr>
              <a:t>, pas </a:t>
            </a:r>
            <a:r>
              <a:rPr lang="en-US" sz="2800" err="1">
                <a:solidFill>
                  <a:schemeClr val="dk1"/>
                </a:solidFill>
                <a:latin typeface="Avenir"/>
                <a:ea typeface="Avenir"/>
                <a:cs typeface="Avenir"/>
                <a:sym typeface="Avenir"/>
              </a:rPr>
              <a:t>tous</a:t>
            </a:r>
            <a:r>
              <a:rPr lang="en-US" sz="2800">
                <a:solidFill>
                  <a:schemeClr val="dk1"/>
                </a:solidFill>
                <a:latin typeface="Avenir"/>
                <a:ea typeface="Avenir"/>
                <a:cs typeface="Avenir"/>
                <a:sym typeface="Avenir"/>
              </a:rPr>
              <a:t> les </a:t>
            </a:r>
            <a:r>
              <a:rPr lang="en-US" sz="2800" err="1">
                <a:solidFill>
                  <a:schemeClr val="dk1"/>
                </a:solidFill>
                <a:latin typeface="Avenir"/>
                <a:ea typeface="Avenir"/>
                <a:cs typeface="Avenir"/>
                <a:sym typeface="Avenir"/>
              </a:rPr>
              <a:t>ans</a:t>
            </a:r>
            <a:r>
              <a:rPr lang="en-US" sz="2800">
                <a:solidFill>
                  <a:schemeClr val="dk1"/>
                </a:solidFill>
                <a:latin typeface="Avenir"/>
                <a:ea typeface="Avenir"/>
                <a:cs typeface="Avenir"/>
                <a:sym typeface="Avenir"/>
              </a:rPr>
              <a:t>)</a:t>
            </a:r>
            <a:endParaRPr sz="2800"/>
          </a:p>
          <a:p>
            <a:pPr marL="457200" lvl="0" indent="-457200">
              <a:lnSpc>
                <a:spcPct val="150000"/>
              </a:lnSpc>
              <a:buClr>
                <a:schemeClr val="dk1"/>
              </a:buClr>
              <a:buSzPts val="3200"/>
              <a:buFont typeface="Noto Sans Symbols"/>
              <a:buChar char="❑"/>
            </a:pPr>
            <a:r>
              <a:rPr lang="en-US" sz="2800" err="1">
                <a:solidFill>
                  <a:schemeClr val="dk1"/>
                </a:solidFill>
                <a:latin typeface="Avenir"/>
                <a:ea typeface="Avenir"/>
                <a:cs typeface="Avenir"/>
                <a:sym typeface="Avenir"/>
              </a:rPr>
              <a:t>Autres</a:t>
            </a:r>
            <a:endParaRPr lang="en-US" sz="2800">
              <a:solidFill>
                <a:schemeClr val="dk1"/>
              </a:solidFill>
              <a:latin typeface="Avenir"/>
              <a:ea typeface="Avenir"/>
              <a:cs typeface="Avenir"/>
              <a:sym typeface="Avenir"/>
            </a:endParaRPr>
          </a:p>
          <a:p>
            <a:pPr marL="457200" lvl="0" indent="-457200">
              <a:lnSpc>
                <a:spcPct val="150000"/>
              </a:lnSpc>
              <a:buClr>
                <a:schemeClr val="dk1"/>
              </a:buClr>
              <a:buSzPts val="3200"/>
              <a:buFont typeface="Noto Sans Symbols"/>
              <a:buChar char="❑"/>
            </a:pPr>
            <a:r>
              <a:rPr lang="en-US" sz="2800" err="1">
                <a:solidFill>
                  <a:schemeClr val="dk1"/>
                </a:solidFill>
                <a:latin typeface="Avenir"/>
                <a:ea typeface="Avenir"/>
                <a:cs typeface="Avenir"/>
                <a:sym typeface="Avenir"/>
              </a:rPr>
              <a:t>Je</a:t>
            </a:r>
            <a:r>
              <a:rPr lang="en-US" sz="2800">
                <a:solidFill>
                  <a:schemeClr val="dk1"/>
                </a:solidFill>
                <a:latin typeface="Avenir"/>
                <a:ea typeface="Avenir"/>
                <a:cs typeface="Avenir"/>
                <a:sym typeface="Avenir"/>
              </a:rPr>
              <a:t> ne </a:t>
            </a:r>
            <a:r>
              <a:rPr lang="en-US" sz="2800" err="1">
                <a:solidFill>
                  <a:schemeClr val="dk1"/>
                </a:solidFill>
                <a:latin typeface="Avenir"/>
                <a:ea typeface="Avenir"/>
                <a:cs typeface="Avenir"/>
                <a:sym typeface="Avenir"/>
              </a:rPr>
              <a:t>sais</a:t>
            </a:r>
            <a:r>
              <a:rPr lang="en-US" sz="2800">
                <a:solidFill>
                  <a:schemeClr val="dk1"/>
                </a:solidFill>
                <a:latin typeface="Avenir"/>
                <a:ea typeface="Avenir"/>
                <a:cs typeface="Avenir"/>
                <a:sym typeface="Avenir"/>
              </a:rPr>
              <a:t> pas</a:t>
            </a:r>
          </a:p>
          <a:p>
            <a:pPr marL="457200" lvl="0" indent="-457200">
              <a:lnSpc>
                <a:spcPct val="150000"/>
              </a:lnSpc>
              <a:buClr>
                <a:schemeClr val="dk1"/>
              </a:buClr>
              <a:buSzPts val="3200"/>
              <a:buFont typeface="Noto Sans Symbols"/>
              <a:buChar char="❑"/>
            </a:pPr>
            <a:r>
              <a:rPr lang="en-US" sz="2800">
                <a:solidFill>
                  <a:schemeClr val="dk1"/>
                </a:solidFill>
                <a:latin typeface="Avenir"/>
                <a:ea typeface="Avenir"/>
                <a:cs typeface="Avenir"/>
                <a:sym typeface="Avenir"/>
              </a:rPr>
              <a:t>Pas de </a:t>
            </a:r>
            <a:r>
              <a:rPr lang="en-US" sz="2800" err="1">
                <a:solidFill>
                  <a:schemeClr val="dk1"/>
                </a:solidFill>
                <a:latin typeface="Avenir"/>
                <a:ea typeface="Avenir"/>
                <a:cs typeface="Avenir"/>
                <a:sym typeface="Avenir"/>
              </a:rPr>
              <a:t>données</a:t>
            </a:r>
            <a:r>
              <a:rPr lang="en-US" sz="2800">
                <a:solidFill>
                  <a:schemeClr val="dk1"/>
                </a:solidFill>
                <a:latin typeface="Avenir"/>
                <a:ea typeface="Avenir"/>
                <a:cs typeface="Avenir"/>
                <a:sym typeface="Avenir"/>
              </a:rPr>
              <a:t> </a:t>
            </a:r>
            <a:r>
              <a:rPr lang="en-US" sz="2800" err="1">
                <a:solidFill>
                  <a:schemeClr val="dk1"/>
                </a:solidFill>
                <a:latin typeface="Avenir"/>
                <a:ea typeface="Avenir"/>
                <a:cs typeface="Avenir"/>
                <a:sym typeface="Avenir"/>
              </a:rPr>
              <a:t>WinS</a:t>
            </a:r>
            <a:r>
              <a:rPr lang="en-US" sz="2800">
                <a:solidFill>
                  <a:schemeClr val="dk1"/>
                </a:solidFill>
                <a:latin typeface="Avenir"/>
                <a:ea typeface="Avenir"/>
                <a:cs typeface="Avenir"/>
                <a:sym typeface="Avenir"/>
              </a:rPr>
              <a:t> </a:t>
            </a:r>
            <a:r>
              <a:rPr lang="en-US" sz="2800" err="1">
                <a:solidFill>
                  <a:schemeClr val="dk1"/>
                </a:solidFill>
                <a:latin typeface="Avenir"/>
                <a:ea typeface="Avenir"/>
                <a:cs typeface="Avenir"/>
                <a:sym typeface="Avenir"/>
              </a:rPr>
              <a:t>collectées</a:t>
            </a:r>
            <a:r>
              <a:rPr lang="en-US" sz="2800">
                <a:solidFill>
                  <a:schemeClr val="dk1"/>
                </a:solidFill>
                <a:latin typeface="Avenir"/>
                <a:ea typeface="Avenir"/>
                <a:cs typeface="Avenir"/>
                <a:sym typeface="Avenir"/>
              </a:rPr>
              <a:t> au </a:t>
            </a:r>
            <a:r>
              <a:rPr lang="en-US" sz="2800" err="1">
                <a:solidFill>
                  <a:schemeClr val="dk1"/>
                </a:solidFill>
                <a:latin typeface="Avenir"/>
                <a:ea typeface="Avenir"/>
                <a:cs typeface="Avenir"/>
                <a:sym typeface="Avenir"/>
              </a:rPr>
              <a:t>niveau</a:t>
            </a:r>
            <a:r>
              <a:rPr lang="en-US" sz="2800">
                <a:solidFill>
                  <a:schemeClr val="dk1"/>
                </a:solidFill>
                <a:latin typeface="Avenir"/>
                <a:ea typeface="Avenir"/>
                <a:cs typeface="Avenir"/>
                <a:sym typeface="Avenir"/>
              </a:rPr>
              <a:t> national</a:t>
            </a:r>
            <a:endParaRPr sz="2800"/>
          </a:p>
        </p:txBody>
      </p:sp>
      <p:pic>
        <p:nvPicPr>
          <p:cNvPr id="2" name="Picture 2">
            <a:extLst>
              <a:ext uri="{FF2B5EF4-FFF2-40B4-BE49-F238E27FC236}">
                <a16:creationId xmlns:a16="http://schemas.microsoft.com/office/drawing/2014/main" id="{21C3B94C-001E-9B1D-13AE-1E539FFB0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46" y="4007236"/>
            <a:ext cx="2540907" cy="25367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DB750D-BE3A-A7F0-0F65-068806FA1CDE}"/>
              </a:ext>
            </a:extLst>
          </p:cNvPr>
          <p:cNvSpPr txBox="1"/>
          <p:nvPr/>
        </p:nvSpPr>
        <p:spPr>
          <a:xfrm>
            <a:off x="3122866" y="259049"/>
            <a:ext cx="8873191" cy="584775"/>
          </a:xfrm>
          <a:prstGeom prst="rect">
            <a:avLst/>
          </a:prstGeom>
          <a:noFill/>
        </p:spPr>
        <p:txBody>
          <a:bodyPr wrap="square">
            <a:spAutoFit/>
          </a:bodyPr>
          <a:lstStyle/>
          <a:p>
            <a:r>
              <a:rPr lang="en-US" sz="3200" b="1" err="1">
                <a:solidFill>
                  <a:schemeClr val="tx2">
                    <a:lumMod val="10000"/>
                  </a:schemeClr>
                </a:solidFill>
                <a:latin typeface="Calibri"/>
                <a:ea typeface="Calibri"/>
                <a:cs typeface="Calibri"/>
                <a:sym typeface="Calibri"/>
              </a:rPr>
              <a:t>S'inscrire</a:t>
            </a:r>
            <a:r>
              <a:rPr lang="en-US" sz="3200" b="1">
                <a:solidFill>
                  <a:schemeClr val="tx2">
                    <a:lumMod val="10000"/>
                  </a:schemeClr>
                </a:solidFill>
                <a:latin typeface="Calibri"/>
                <a:ea typeface="Calibri"/>
                <a:cs typeface="Calibri"/>
                <a:sym typeface="Calibri"/>
              </a:rPr>
              <a:t> à menti.com - </a:t>
            </a:r>
            <a:r>
              <a:rPr lang="en-US" sz="3200" b="1" err="1">
                <a:solidFill>
                  <a:schemeClr val="tx2">
                    <a:lumMod val="10000"/>
                  </a:schemeClr>
                </a:solidFill>
                <a:latin typeface="Calibri"/>
                <a:ea typeface="Calibri"/>
                <a:cs typeface="Calibri"/>
                <a:sym typeface="Calibri"/>
              </a:rPr>
              <a:t>utiliser</a:t>
            </a:r>
            <a:r>
              <a:rPr lang="en-US" sz="3200" b="1">
                <a:solidFill>
                  <a:schemeClr val="tx2">
                    <a:lumMod val="10000"/>
                  </a:schemeClr>
                </a:solidFill>
                <a:latin typeface="Calibri"/>
                <a:ea typeface="Calibri"/>
                <a:cs typeface="Calibri"/>
                <a:sym typeface="Calibri"/>
              </a:rPr>
              <a:t> le code 9883 4004</a:t>
            </a:r>
            <a:endParaRPr lang="en-PH"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2"/>
          <p:cNvSpPr txBox="1">
            <a:spLocks noGrp="1"/>
          </p:cNvSpPr>
          <p:nvPr>
            <p:ph type="title"/>
          </p:nvPr>
        </p:nvSpPr>
        <p:spPr>
          <a:xfrm>
            <a:off x="727927" y="189123"/>
            <a:ext cx="10515600" cy="1325563"/>
          </a:xfrm>
          <a:prstGeom prst="rect">
            <a:avLst/>
          </a:prstGeom>
          <a:noFill/>
          <a:ln>
            <a:noFill/>
          </a:ln>
        </p:spPr>
        <p:txBody>
          <a:bodyPr spcFirstLastPara="1" wrap="square" lIns="91425" tIns="45700" rIns="91425" bIns="45700" anchor="ctr" anchorCtr="0">
            <a:normAutofit/>
          </a:bodyPr>
          <a:lstStyle/>
          <a:p>
            <a:pPr lvl="0" algn="ctr">
              <a:buSzPts val="4400"/>
            </a:pPr>
            <a:r>
              <a:rPr lang="de-DE"/>
              <a:t>SOURCES DE DONNÉES NATIONALES UTILISÉES DANS LE RAPPORT JMP 2024</a:t>
            </a:r>
            <a:endParaRPr/>
          </a:p>
        </p:txBody>
      </p:sp>
      <p:sp>
        <p:nvSpPr>
          <p:cNvPr id="381" name="Google Shape;381;p12"/>
          <p:cNvSpPr/>
          <p:nvPr/>
        </p:nvSpPr>
        <p:spPr>
          <a:xfrm>
            <a:off x="1326562" y="1435650"/>
            <a:ext cx="4540838" cy="461624"/>
          </a:xfrm>
          <a:prstGeom prst="rect">
            <a:avLst/>
          </a:prstGeom>
          <a:noFill/>
          <a:ln>
            <a:noFill/>
          </a:ln>
        </p:spPr>
        <p:txBody>
          <a:bodyPr spcFirstLastPara="1" wrap="square" lIns="91425" tIns="45700" rIns="91425" bIns="45700" anchor="t" anchorCtr="0">
            <a:spAutoFit/>
          </a:bodyPr>
          <a:lstStyle/>
          <a:p>
            <a:pPr lvl="0"/>
            <a:r>
              <a:rPr lang="en-US" sz="2400" err="1">
                <a:solidFill>
                  <a:schemeClr val="dk1"/>
                </a:solidFill>
                <a:latin typeface="Avenir"/>
                <a:ea typeface="Avenir"/>
                <a:cs typeface="Avenir"/>
                <a:sym typeface="Avenir"/>
              </a:rPr>
              <a:t>Afrique</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l'Ouest</a:t>
            </a:r>
            <a:r>
              <a:rPr lang="en-US" sz="2400">
                <a:solidFill>
                  <a:schemeClr val="dk1"/>
                </a:solidFill>
                <a:latin typeface="Avenir"/>
                <a:ea typeface="Avenir"/>
                <a:cs typeface="Avenir"/>
                <a:sym typeface="Avenir"/>
              </a:rPr>
              <a:t> et </a:t>
            </a:r>
            <a:r>
              <a:rPr lang="en-US" sz="2400" err="1">
                <a:solidFill>
                  <a:schemeClr val="dk1"/>
                </a:solidFill>
                <a:latin typeface="Avenir"/>
                <a:ea typeface="Avenir"/>
                <a:cs typeface="Avenir"/>
                <a:sym typeface="Avenir"/>
              </a:rPr>
              <a:t>centrale</a:t>
            </a:r>
            <a:r>
              <a:rPr lang="en-US" sz="2400">
                <a:solidFill>
                  <a:schemeClr val="dk1"/>
                </a:solidFill>
                <a:latin typeface="Avenir"/>
                <a:ea typeface="Avenir"/>
                <a:cs typeface="Avenir"/>
                <a:sym typeface="Avenir"/>
              </a:rPr>
              <a:t> </a:t>
            </a:r>
            <a:endParaRPr sz="2400">
              <a:solidFill>
                <a:schemeClr val="dk1"/>
              </a:solidFill>
              <a:latin typeface="Avenir"/>
              <a:ea typeface="Avenir"/>
              <a:cs typeface="Avenir"/>
              <a:sym typeface="Avenir"/>
            </a:endParaRPr>
          </a:p>
        </p:txBody>
      </p:sp>
      <p:sp>
        <p:nvSpPr>
          <p:cNvPr id="382" name="Google Shape;382;p12"/>
          <p:cNvSpPr/>
          <p:nvPr/>
        </p:nvSpPr>
        <p:spPr>
          <a:xfrm>
            <a:off x="6353802" y="1435649"/>
            <a:ext cx="4172168" cy="461665"/>
          </a:xfrm>
          <a:prstGeom prst="rect">
            <a:avLst/>
          </a:prstGeom>
          <a:noFill/>
          <a:ln>
            <a:noFill/>
          </a:ln>
        </p:spPr>
        <p:txBody>
          <a:bodyPr spcFirstLastPara="1" wrap="square" lIns="91425" tIns="45700" rIns="91425" bIns="45700" anchor="t" anchorCtr="0">
            <a:spAutoFit/>
          </a:bodyPr>
          <a:lstStyle/>
          <a:p>
            <a:pPr lvl="0"/>
            <a:r>
              <a:rPr lang="en-US" sz="2400" err="1">
                <a:solidFill>
                  <a:schemeClr val="dk1"/>
                </a:solidFill>
                <a:latin typeface="Avenir"/>
                <a:ea typeface="Avenir"/>
                <a:cs typeface="Avenir"/>
                <a:sym typeface="Avenir"/>
              </a:rPr>
              <a:t>Afrique</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l'Est</a:t>
            </a:r>
            <a:r>
              <a:rPr lang="en-US" sz="2400">
                <a:solidFill>
                  <a:schemeClr val="dk1"/>
                </a:solidFill>
                <a:latin typeface="Avenir"/>
                <a:ea typeface="Avenir"/>
                <a:cs typeface="Avenir"/>
                <a:sym typeface="Avenir"/>
              </a:rPr>
              <a:t> et </a:t>
            </a:r>
            <a:r>
              <a:rPr lang="en-US" sz="2400" err="1">
                <a:solidFill>
                  <a:schemeClr val="dk1"/>
                </a:solidFill>
                <a:latin typeface="Avenir"/>
                <a:ea typeface="Avenir"/>
                <a:cs typeface="Avenir"/>
                <a:sym typeface="Avenir"/>
              </a:rPr>
              <a:t>australe</a:t>
            </a:r>
            <a:endParaRPr sz="2400">
              <a:solidFill>
                <a:schemeClr val="dk1"/>
              </a:solidFill>
              <a:latin typeface="Avenir"/>
              <a:ea typeface="Avenir"/>
              <a:cs typeface="Avenir"/>
              <a:sym typeface="Avenir"/>
            </a:endParaRPr>
          </a:p>
        </p:txBody>
      </p:sp>
      <p:pic>
        <p:nvPicPr>
          <p:cNvPr id="383" name="Google Shape;383;p12"/>
          <p:cNvPicPr preferRelativeResize="0"/>
          <p:nvPr/>
        </p:nvPicPr>
        <p:blipFill rotWithShape="1">
          <a:blip r:embed="rId3">
            <a:alphaModFix/>
          </a:blip>
          <a:srcRect/>
          <a:stretch/>
        </p:blipFill>
        <p:spPr>
          <a:xfrm>
            <a:off x="6592016" y="1818278"/>
            <a:ext cx="3919216" cy="4960686"/>
          </a:xfrm>
          <a:prstGeom prst="rect">
            <a:avLst/>
          </a:prstGeom>
          <a:noFill/>
          <a:ln>
            <a:noFill/>
          </a:ln>
        </p:spPr>
      </p:pic>
      <p:pic>
        <p:nvPicPr>
          <p:cNvPr id="384" name="Google Shape;384;p12"/>
          <p:cNvPicPr preferRelativeResize="0"/>
          <p:nvPr/>
        </p:nvPicPr>
        <p:blipFill rotWithShape="1">
          <a:blip r:embed="rId4">
            <a:alphaModFix/>
          </a:blip>
          <a:srcRect/>
          <a:stretch/>
        </p:blipFill>
        <p:spPr>
          <a:xfrm>
            <a:off x="1201773" y="1818278"/>
            <a:ext cx="3919216" cy="4938030"/>
          </a:xfrm>
          <a:prstGeom prst="rect">
            <a:avLst/>
          </a:prstGeom>
          <a:noFill/>
          <a:ln>
            <a:noFill/>
          </a:ln>
        </p:spPr>
      </p:pic>
      <p:pic>
        <p:nvPicPr>
          <p:cNvPr id="385" name="Google Shape;385;p12"/>
          <p:cNvPicPr preferRelativeResize="0"/>
          <p:nvPr/>
        </p:nvPicPr>
        <p:blipFill rotWithShape="1">
          <a:blip r:embed="rId5">
            <a:alphaModFix/>
          </a:blip>
          <a:srcRect l="2496" t="16869" r="95709" b="11444"/>
          <a:stretch/>
        </p:blipFill>
        <p:spPr>
          <a:xfrm>
            <a:off x="968237" y="2008387"/>
            <a:ext cx="218798" cy="4660490"/>
          </a:xfrm>
          <a:prstGeom prst="rect">
            <a:avLst/>
          </a:prstGeom>
          <a:noFill/>
          <a:ln>
            <a:noFill/>
          </a:ln>
        </p:spPr>
      </p:pic>
      <p:pic>
        <p:nvPicPr>
          <p:cNvPr id="386" name="Google Shape;386;p12"/>
          <p:cNvPicPr preferRelativeResize="0"/>
          <p:nvPr/>
        </p:nvPicPr>
        <p:blipFill rotWithShape="1">
          <a:blip r:embed="rId5">
            <a:alphaModFix/>
          </a:blip>
          <a:srcRect l="2496" t="16869" r="95709" b="11444"/>
          <a:stretch/>
        </p:blipFill>
        <p:spPr>
          <a:xfrm>
            <a:off x="6254111" y="2197510"/>
            <a:ext cx="218798" cy="4660490"/>
          </a:xfrm>
          <a:prstGeom prst="rect">
            <a:avLst/>
          </a:prstGeom>
          <a:noFill/>
          <a:ln>
            <a:noFill/>
          </a:ln>
        </p:spPr>
      </p:pic>
      <p:sp>
        <p:nvSpPr>
          <p:cNvPr id="9" name="Textfeld 8">
            <a:extLst>
              <a:ext uri="{FF2B5EF4-FFF2-40B4-BE49-F238E27FC236}">
                <a16:creationId xmlns:a16="http://schemas.microsoft.com/office/drawing/2014/main" id="{198FFB45-ED57-7D4C-B3B6-2BCEF3EDDDA9}"/>
              </a:ext>
            </a:extLst>
          </p:cNvPr>
          <p:cNvSpPr txBox="1"/>
          <p:nvPr/>
        </p:nvSpPr>
        <p:spPr>
          <a:xfrm rot="16200000">
            <a:off x="-38779" y="3988058"/>
            <a:ext cx="2190023" cy="261610"/>
          </a:xfrm>
          <a:prstGeom prst="rect">
            <a:avLst/>
          </a:prstGeom>
          <a:solidFill>
            <a:schemeClr val="bg1"/>
          </a:solidFill>
        </p:spPr>
        <p:txBody>
          <a:bodyPr wrap="none" rtlCol="0">
            <a:spAutoFit/>
          </a:bodyPr>
          <a:lstStyle/>
          <a:p>
            <a:r>
              <a:rPr lang="de-DE" sz="1100" err="1">
                <a:solidFill>
                  <a:schemeClr val="bg1">
                    <a:lumMod val="50000"/>
                  </a:schemeClr>
                </a:solidFill>
              </a:rPr>
              <a:t>Nombre</a:t>
            </a:r>
            <a:r>
              <a:rPr lang="de-DE" sz="1100">
                <a:solidFill>
                  <a:schemeClr val="bg1">
                    <a:lumMod val="50000"/>
                  </a:schemeClr>
                </a:solidFill>
              </a:rPr>
              <a:t> de </a:t>
            </a:r>
            <a:r>
              <a:rPr lang="de-DE" sz="1100" err="1">
                <a:solidFill>
                  <a:schemeClr val="bg1">
                    <a:lumMod val="50000"/>
                  </a:schemeClr>
                </a:solidFill>
              </a:rPr>
              <a:t>sources</a:t>
            </a:r>
            <a:r>
              <a:rPr lang="de-DE" sz="1100">
                <a:solidFill>
                  <a:schemeClr val="bg1">
                    <a:lumMod val="50000"/>
                  </a:schemeClr>
                </a:solidFill>
              </a:rPr>
              <a:t> de </a:t>
            </a:r>
            <a:r>
              <a:rPr lang="de-DE" sz="1100" err="1">
                <a:solidFill>
                  <a:schemeClr val="bg1">
                    <a:lumMod val="50000"/>
                  </a:schemeClr>
                </a:solidFill>
              </a:rPr>
              <a:t>données</a:t>
            </a:r>
            <a:endParaRPr lang="de-DE" sz="1100">
              <a:solidFill>
                <a:schemeClr val="bg1">
                  <a:lumMod val="50000"/>
                </a:schemeClr>
              </a:solidFill>
            </a:endParaRPr>
          </a:p>
        </p:txBody>
      </p:sp>
      <p:sp>
        <p:nvSpPr>
          <p:cNvPr id="10" name="Textfeld 9">
            <a:extLst>
              <a:ext uri="{FF2B5EF4-FFF2-40B4-BE49-F238E27FC236}">
                <a16:creationId xmlns:a16="http://schemas.microsoft.com/office/drawing/2014/main" id="{8048BCD1-7934-4444-B3CE-0D98514CDEA8}"/>
              </a:ext>
            </a:extLst>
          </p:cNvPr>
          <p:cNvSpPr txBox="1"/>
          <p:nvPr/>
        </p:nvSpPr>
        <p:spPr>
          <a:xfrm>
            <a:off x="4241924" y="4118864"/>
            <a:ext cx="654469" cy="261610"/>
          </a:xfrm>
          <a:prstGeom prst="rect">
            <a:avLst/>
          </a:prstGeom>
          <a:solidFill>
            <a:schemeClr val="bg1"/>
          </a:solidFill>
        </p:spPr>
        <p:txBody>
          <a:bodyPr wrap="none" lIns="36000" rtlCol="0">
            <a:spAutoFit/>
          </a:bodyPr>
          <a:lstStyle/>
          <a:p>
            <a:r>
              <a:rPr lang="de-DE" sz="1100" err="1">
                <a:solidFill>
                  <a:schemeClr val="bg1">
                    <a:lumMod val="50000"/>
                  </a:schemeClr>
                </a:solidFill>
              </a:rPr>
              <a:t>Enquête</a:t>
            </a:r>
            <a:endParaRPr lang="de-DE" sz="1100">
              <a:solidFill>
                <a:schemeClr val="bg1">
                  <a:lumMod val="50000"/>
                </a:schemeClr>
              </a:solidFill>
            </a:endParaRPr>
          </a:p>
        </p:txBody>
      </p:sp>
      <p:sp>
        <p:nvSpPr>
          <p:cNvPr id="11" name="Textfeld 10">
            <a:extLst>
              <a:ext uri="{FF2B5EF4-FFF2-40B4-BE49-F238E27FC236}">
                <a16:creationId xmlns:a16="http://schemas.microsoft.com/office/drawing/2014/main" id="{1442EB8E-70A6-6B4F-A4FB-5A93EDEC81D9}"/>
              </a:ext>
            </a:extLst>
          </p:cNvPr>
          <p:cNvSpPr txBox="1"/>
          <p:nvPr/>
        </p:nvSpPr>
        <p:spPr>
          <a:xfrm>
            <a:off x="4235359" y="4380474"/>
            <a:ext cx="364326" cy="261610"/>
          </a:xfrm>
          <a:prstGeom prst="rect">
            <a:avLst/>
          </a:prstGeom>
          <a:solidFill>
            <a:schemeClr val="bg1"/>
          </a:solidFill>
        </p:spPr>
        <p:txBody>
          <a:bodyPr wrap="none" lIns="36000" rtlCol="0">
            <a:spAutoFit/>
          </a:bodyPr>
          <a:lstStyle/>
          <a:p>
            <a:r>
              <a:rPr lang="de-DE" sz="1100">
                <a:solidFill>
                  <a:schemeClr val="bg1">
                    <a:lumMod val="50000"/>
                  </a:schemeClr>
                </a:solidFill>
              </a:rPr>
              <a:t>ISU</a:t>
            </a:r>
          </a:p>
        </p:txBody>
      </p:sp>
      <p:sp>
        <p:nvSpPr>
          <p:cNvPr id="13" name="Textfeld 12">
            <a:extLst>
              <a:ext uri="{FF2B5EF4-FFF2-40B4-BE49-F238E27FC236}">
                <a16:creationId xmlns:a16="http://schemas.microsoft.com/office/drawing/2014/main" id="{6BDEBC02-7088-DB4E-8160-0714FA28308B}"/>
              </a:ext>
            </a:extLst>
          </p:cNvPr>
          <p:cNvSpPr txBox="1"/>
          <p:nvPr/>
        </p:nvSpPr>
        <p:spPr>
          <a:xfrm rot="16200000">
            <a:off x="5269821" y="4052891"/>
            <a:ext cx="2190023" cy="261610"/>
          </a:xfrm>
          <a:prstGeom prst="rect">
            <a:avLst/>
          </a:prstGeom>
          <a:solidFill>
            <a:schemeClr val="bg1"/>
          </a:solidFill>
        </p:spPr>
        <p:txBody>
          <a:bodyPr wrap="none" rtlCol="0">
            <a:spAutoFit/>
          </a:bodyPr>
          <a:lstStyle/>
          <a:p>
            <a:r>
              <a:rPr lang="de-DE" sz="1100" err="1">
                <a:solidFill>
                  <a:schemeClr val="bg1">
                    <a:lumMod val="50000"/>
                  </a:schemeClr>
                </a:solidFill>
              </a:rPr>
              <a:t>Nombre</a:t>
            </a:r>
            <a:r>
              <a:rPr lang="de-DE" sz="1100">
                <a:solidFill>
                  <a:schemeClr val="bg1">
                    <a:lumMod val="50000"/>
                  </a:schemeClr>
                </a:solidFill>
              </a:rPr>
              <a:t> de </a:t>
            </a:r>
            <a:r>
              <a:rPr lang="de-DE" sz="1100" err="1">
                <a:solidFill>
                  <a:schemeClr val="bg1">
                    <a:lumMod val="50000"/>
                  </a:schemeClr>
                </a:solidFill>
              </a:rPr>
              <a:t>sources</a:t>
            </a:r>
            <a:r>
              <a:rPr lang="de-DE" sz="1100">
                <a:solidFill>
                  <a:schemeClr val="bg1">
                    <a:lumMod val="50000"/>
                  </a:schemeClr>
                </a:solidFill>
              </a:rPr>
              <a:t> de </a:t>
            </a:r>
            <a:r>
              <a:rPr lang="de-DE" sz="1100" err="1">
                <a:solidFill>
                  <a:schemeClr val="bg1">
                    <a:lumMod val="50000"/>
                  </a:schemeClr>
                </a:solidFill>
              </a:rPr>
              <a:t>données</a:t>
            </a:r>
            <a:endParaRPr lang="de-DE" sz="1100">
              <a:solidFill>
                <a:schemeClr val="bg1">
                  <a:lumMod val="50000"/>
                </a:schemeClr>
              </a:solidFill>
            </a:endParaRPr>
          </a:p>
        </p:txBody>
      </p:sp>
      <p:sp>
        <p:nvSpPr>
          <p:cNvPr id="14" name="Textfeld 13">
            <a:extLst>
              <a:ext uri="{FF2B5EF4-FFF2-40B4-BE49-F238E27FC236}">
                <a16:creationId xmlns:a16="http://schemas.microsoft.com/office/drawing/2014/main" id="{A7D4477B-5A48-B14A-B2D3-FD4DC76D2358}"/>
              </a:ext>
            </a:extLst>
          </p:cNvPr>
          <p:cNvSpPr txBox="1"/>
          <p:nvPr/>
        </p:nvSpPr>
        <p:spPr>
          <a:xfrm>
            <a:off x="4235359" y="4616095"/>
            <a:ext cx="1090907" cy="430887"/>
          </a:xfrm>
          <a:prstGeom prst="rect">
            <a:avLst/>
          </a:prstGeom>
          <a:solidFill>
            <a:schemeClr val="bg1"/>
          </a:solidFill>
        </p:spPr>
        <p:txBody>
          <a:bodyPr wrap="square" lIns="36000" rtlCol="0">
            <a:spAutoFit/>
          </a:bodyPr>
          <a:lstStyle/>
          <a:p>
            <a:r>
              <a:rPr lang="de-DE" sz="1100">
                <a:solidFill>
                  <a:schemeClr val="bg1">
                    <a:lumMod val="50000"/>
                  </a:schemeClr>
                </a:solidFill>
              </a:rPr>
              <a:t>EMIS/</a:t>
            </a:r>
            <a:br>
              <a:rPr lang="de-DE" sz="1100">
                <a:solidFill>
                  <a:schemeClr val="bg1">
                    <a:lumMod val="50000"/>
                  </a:schemeClr>
                </a:solidFill>
              </a:rPr>
            </a:br>
            <a:r>
              <a:rPr lang="de-DE" sz="1100" err="1">
                <a:solidFill>
                  <a:schemeClr val="bg1">
                    <a:lumMod val="50000"/>
                  </a:schemeClr>
                </a:solidFill>
              </a:rPr>
              <a:t>Recensement</a:t>
            </a:r>
            <a:endParaRPr lang="de-DE" sz="1100">
              <a:solidFill>
                <a:schemeClr val="bg1">
                  <a:lumMod val="50000"/>
                </a:schemeClr>
              </a:solidFill>
            </a:endParaRPr>
          </a:p>
        </p:txBody>
      </p:sp>
      <p:sp>
        <p:nvSpPr>
          <p:cNvPr id="15" name="Textfeld 14">
            <a:extLst>
              <a:ext uri="{FF2B5EF4-FFF2-40B4-BE49-F238E27FC236}">
                <a16:creationId xmlns:a16="http://schemas.microsoft.com/office/drawing/2014/main" id="{7D51E204-ECB1-6D48-92FC-67A8495AED90}"/>
              </a:ext>
            </a:extLst>
          </p:cNvPr>
          <p:cNvSpPr txBox="1"/>
          <p:nvPr/>
        </p:nvSpPr>
        <p:spPr>
          <a:xfrm>
            <a:off x="9621232" y="4118864"/>
            <a:ext cx="654469" cy="261610"/>
          </a:xfrm>
          <a:prstGeom prst="rect">
            <a:avLst/>
          </a:prstGeom>
          <a:solidFill>
            <a:schemeClr val="bg1"/>
          </a:solidFill>
        </p:spPr>
        <p:txBody>
          <a:bodyPr wrap="none" lIns="36000" rtlCol="0">
            <a:spAutoFit/>
          </a:bodyPr>
          <a:lstStyle/>
          <a:p>
            <a:r>
              <a:rPr lang="de-DE" sz="1100" err="1">
                <a:solidFill>
                  <a:schemeClr val="bg1">
                    <a:lumMod val="50000"/>
                  </a:schemeClr>
                </a:solidFill>
              </a:rPr>
              <a:t>Enquête</a:t>
            </a:r>
            <a:endParaRPr lang="de-DE" sz="1100">
              <a:solidFill>
                <a:schemeClr val="bg1">
                  <a:lumMod val="50000"/>
                </a:schemeClr>
              </a:solidFill>
            </a:endParaRPr>
          </a:p>
        </p:txBody>
      </p:sp>
      <p:sp>
        <p:nvSpPr>
          <p:cNvPr id="16" name="Textfeld 15">
            <a:extLst>
              <a:ext uri="{FF2B5EF4-FFF2-40B4-BE49-F238E27FC236}">
                <a16:creationId xmlns:a16="http://schemas.microsoft.com/office/drawing/2014/main" id="{9FB3AFD7-90F5-F14B-A120-C1D2109338EE}"/>
              </a:ext>
            </a:extLst>
          </p:cNvPr>
          <p:cNvSpPr txBox="1"/>
          <p:nvPr/>
        </p:nvSpPr>
        <p:spPr>
          <a:xfrm>
            <a:off x="9614667" y="4380474"/>
            <a:ext cx="364326" cy="261610"/>
          </a:xfrm>
          <a:prstGeom prst="rect">
            <a:avLst/>
          </a:prstGeom>
          <a:solidFill>
            <a:schemeClr val="bg1"/>
          </a:solidFill>
        </p:spPr>
        <p:txBody>
          <a:bodyPr wrap="none" lIns="36000" rtlCol="0">
            <a:spAutoFit/>
          </a:bodyPr>
          <a:lstStyle/>
          <a:p>
            <a:r>
              <a:rPr lang="de-DE" sz="1100">
                <a:solidFill>
                  <a:schemeClr val="bg1">
                    <a:lumMod val="50000"/>
                  </a:schemeClr>
                </a:solidFill>
              </a:rPr>
              <a:t>ISU</a:t>
            </a:r>
          </a:p>
        </p:txBody>
      </p:sp>
      <p:sp>
        <p:nvSpPr>
          <p:cNvPr id="17" name="Textfeld 16">
            <a:extLst>
              <a:ext uri="{FF2B5EF4-FFF2-40B4-BE49-F238E27FC236}">
                <a16:creationId xmlns:a16="http://schemas.microsoft.com/office/drawing/2014/main" id="{6ECAC543-1CDD-3C4A-9437-D6B0426D9011}"/>
              </a:ext>
            </a:extLst>
          </p:cNvPr>
          <p:cNvSpPr txBox="1"/>
          <p:nvPr/>
        </p:nvSpPr>
        <p:spPr>
          <a:xfrm>
            <a:off x="9614667" y="4616095"/>
            <a:ext cx="1090907" cy="430887"/>
          </a:xfrm>
          <a:prstGeom prst="rect">
            <a:avLst/>
          </a:prstGeom>
          <a:solidFill>
            <a:schemeClr val="bg1"/>
          </a:solidFill>
        </p:spPr>
        <p:txBody>
          <a:bodyPr wrap="square" lIns="36000" rtlCol="0">
            <a:spAutoFit/>
          </a:bodyPr>
          <a:lstStyle/>
          <a:p>
            <a:r>
              <a:rPr lang="de-DE" sz="1100">
                <a:solidFill>
                  <a:schemeClr val="bg1">
                    <a:lumMod val="50000"/>
                  </a:schemeClr>
                </a:solidFill>
              </a:rPr>
              <a:t>EMIS/</a:t>
            </a:r>
            <a:br>
              <a:rPr lang="de-DE" sz="1100">
                <a:solidFill>
                  <a:schemeClr val="bg1">
                    <a:lumMod val="50000"/>
                  </a:schemeClr>
                </a:solidFill>
              </a:rPr>
            </a:br>
            <a:r>
              <a:rPr lang="de-DE" sz="1100" err="1">
                <a:solidFill>
                  <a:schemeClr val="bg1">
                    <a:lumMod val="50000"/>
                  </a:schemeClr>
                </a:solidFill>
              </a:rPr>
              <a:t>Recensement</a:t>
            </a:r>
            <a:endParaRPr lang="de-DE" sz="1100">
              <a:solidFill>
                <a:schemeClr val="bg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91"/>
        <p:cNvGrpSpPr/>
        <p:nvPr/>
      </p:nvGrpSpPr>
      <p:grpSpPr>
        <a:xfrm>
          <a:off x="0" y="0"/>
          <a:ext cx="0" cy="0"/>
          <a:chOff x="0" y="0"/>
          <a:chExt cx="0" cy="0"/>
        </a:xfrm>
      </p:grpSpPr>
      <p:sp>
        <p:nvSpPr>
          <p:cNvPr id="392" name="Google Shape;392;p13"/>
          <p:cNvSpPr txBox="1">
            <a:spLocks noGrp="1"/>
          </p:cNvSpPr>
          <p:nvPr>
            <p:ph type="title"/>
          </p:nvPr>
        </p:nvSpPr>
        <p:spPr>
          <a:xfrm>
            <a:off x="342900" y="365125"/>
            <a:ext cx="11531600" cy="1019175"/>
          </a:xfrm>
          <a:prstGeom prst="rect">
            <a:avLst/>
          </a:prstGeom>
          <a:noFill/>
          <a:ln>
            <a:noFill/>
          </a:ln>
        </p:spPr>
        <p:txBody>
          <a:bodyPr spcFirstLastPara="1" wrap="square" lIns="91425" tIns="45700" rIns="91425" bIns="45700" anchor="ctr" anchorCtr="0">
            <a:normAutofit/>
          </a:bodyPr>
          <a:lstStyle/>
          <a:p>
            <a:pPr lvl="0" algn="ctr">
              <a:buSzPts val="3000"/>
            </a:pPr>
            <a:r>
              <a:rPr lang="en-US" sz="3000"/>
              <a:t>QUELS SONT LES PAYS QUI PARTICIPENT </a:t>
            </a:r>
            <a:r>
              <a:rPr lang="en-US" sz="3000" err="1"/>
              <a:t>À</a:t>
            </a:r>
            <a:r>
              <a:rPr lang="en-US" sz="3000"/>
              <a:t> L'ILE ?</a:t>
            </a:r>
            <a:endParaRPr/>
          </a:p>
        </p:txBody>
      </p:sp>
      <p:graphicFrame>
        <p:nvGraphicFramePr>
          <p:cNvPr id="393" name="Google Shape;393;p13"/>
          <p:cNvGraphicFramePr/>
          <p:nvPr>
            <p:extLst>
              <p:ext uri="{D42A27DB-BD31-4B8C-83A1-F6EECF244321}">
                <p14:modId xmlns:p14="http://schemas.microsoft.com/office/powerpoint/2010/main" val="2823693924"/>
              </p:ext>
            </p:extLst>
          </p:nvPr>
        </p:nvGraphicFramePr>
        <p:xfrm>
          <a:off x="193871" y="2068225"/>
          <a:ext cx="3548087" cy="3540465"/>
        </p:xfrm>
        <a:graphic>
          <a:graphicData uri="http://schemas.openxmlformats.org/drawingml/2006/table">
            <a:tbl>
              <a:tblPr>
                <a:noFill/>
                <a:tableStyleId>{7B0EB8FA-27E9-454A-90D3-5A05ABA1AB80}</a:tableStyleId>
              </a:tblPr>
              <a:tblGrid>
                <a:gridCol w="3548087">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b="1" u="none" strike="noStrike" cap="none">
                          <a:latin typeface="Avenir"/>
                          <a:ea typeface="Avenir"/>
                          <a:cs typeface="Avenir"/>
                          <a:sym typeface="Avenir"/>
                        </a:rPr>
                        <a:t>Pays</a:t>
                      </a:r>
                      <a:endParaRPr sz="1600" b="1" i="0" u="none" strike="noStrike" cap="none">
                        <a:solidFill>
                          <a:srgbClr val="000000"/>
                        </a:solidFill>
                        <a:latin typeface="Avenir"/>
                        <a:ea typeface="Avenir"/>
                        <a:cs typeface="Avenir"/>
                        <a:sym typeface="Avenir"/>
                      </a:endParaRPr>
                    </a:p>
                  </a:txBody>
                  <a:tcPr marL="4725" marR="4725" marT="47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Bénin</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Burkina Faso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Cabo Verde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Cameroun</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République</a:t>
                      </a:r>
                      <a:r>
                        <a:rPr lang="en-US" sz="1600" b="0" i="0" u="none" strike="noStrike" cap="none">
                          <a:solidFill>
                            <a:srgbClr val="000000"/>
                          </a:solidFill>
                          <a:highlight>
                            <a:srgbClr val="00FF00"/>
                          </a:highlight>
                          <a:latin typeface="Avenir"/>
                          <a:ea typeface="Avenir"/>
                          <a:cs typeface="Avenir"/>
                          <a:sym typeface="Avenir"/>
                        </a:rPr>
                        <a:t> </a:t>
                      </a:r>
                      <a:r>
                        <a:rPr lang="en-US" sz="1600" b="0" i="0" u="none" strike="noStrike" cap="none" err="1">
                          <a:solidFill>
                            <a:srgbClr val="000000"/>
                          </a:solidFill>
                          <a:highlight>
                            <a:srgbClr val="00FF00"/>
                          </a:highlight>
                          <a:latin typeface="Avenir"/>
                          <a:ea typeface="Avenir"/>
                          <a:cs typeface="Avenir"/>
                          <a:sym typeface="Avenir"/>
                        </a:rPr>
                        <a:t>centrafricaine</a:t>
                      </a:r>
                      <a:r>
                        <a:rPr lang="en-US" sz="1600" b="0" i="0" u="none" strike="noStrike" cap="none">
                          <a:solidFill>
                            <a:srgbClr val="000000"/>
                          </a:solidFill>
                          <a:highlight>
                            <a:srgbClr val="00FF00"/>
                          </a:highlight>
                          <a:latin typeface="Avenir"/>
                          <a:ea typeface="Avenir"/>
                          <a:cs typeface="Avenir"/>
                          <a:sym typeface="Avenir"/>
                        </a:rPr>
                        <a:t> </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Tchad</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Congo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Côte d’Ivoire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République</a:t>
                      </a:r>
                      <a:r>
                        <a:rPr lang="en-US" sz="1600" b="0" i="0" u="none" strike="noStrike" cap="none">
                          <a:solidFill>
                            <a:srgbClr val="000000"/>
                          </a:solidFill>
                          <a:highlight>
                            <a:srgbClr val="00FF00"/>
                          </a:highlight>
                          <a:latin typeface="Avenir"/>
                          <a:ea typeface="Avenir"/>
                          <a:cs typeface="Avenir"/>
                          <a:sym typeface="Avenir"/>
                        </a:rPr>
                        <a:t> </a:t>
                      </a:r>
                      <a:r>
                        <a:rPr lang="en-US" sz="1600" b="0" i="0" u="none" strike="noStrike" cap="none" err="1">
                          <a:solidFill>
                            <a:srgbClr val="000000"/>
                          </a:solidFill>
                          <a:highlight>
                            <a:srgbClr val="00FF00"/>
                          </a:highlight>
                          <a:latin typeface="Avenir"/>
                          <a:ea typeface="Avenir"/>
                          <a:cs typeface="Avenir"/>
                          <a:sym typeface="Avenir"/>
                        </a:rPr>
                        <a:t>démocratique</a:t>
                      </a:r>
                      <a:r>
                        <a:rPr lang="en-US" sz="1600" b="0" i="0" u="none" strike="noStrike" cap="none">
                          <a:solidFill>
                            <a:srgbClr val="000000"/>
                          </a:solidFill>
                          <a:highlight>
                            <a:srgbClr val="00FF00"/>
                          </a:highlight>
                          <a:latin typeface="Avenir"/>
                          <a:ea typeface="Avenir"/>
                          <a:cs typeface="Avenir"/>
                          <a:sym typeface="Avenir"/>
                        </a:rPr>
                        <a:t> du Congo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Guinée</a:t>
                      </a:r>
                      <a:r>
                        <a:rPr lang="en-US" sz="1600" b="0" i="0" u="none" strike="noStrike" cap="none">
                          <a:solidFill>
                            <a:srgbClr val="000000"/>
                          </a:solidFill>
                          <a:latin typeface="Avenir"/>
                          <a:ea typeface="Avenir"/>
                          <a:cs typeface="Avenir"/>
                          <a:sym typeface="Avenir"/>
                        </a:rPr>
                        <a:t> </a:t>
                      </a:r>
                      <a:r>
                        <a:rPr lang="en-US" sz="1600" b="0" i="0" u="none" strike="noStrike" cap="none" err="1">
                          <a:solidFill>
                            <a:srgbClr val="000000"/>
                          </a:solidFill>
                          <a:latin typeface="Avenir"/>
                          <a:ea typeface="Avenir"/>
                          <a:cs typeface="Avenir"/>
                          <a:sym typeface="Avenir"/>
                        </a:rPr>
                        <a:t>équatoriale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Gabon</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Gambie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graphicFrame>
        <p:nvGraphicFramePr>
          <p:cNvPr id="394" name="Google Shape;394;p13"/>
          <p:cNvGraphicFramePr/>
          <p:nvPr>
            <p:extLst>
              <p:ext uri="{D42A27DB-BD31-4B8C-83A1-F6EECF244321}">
                <p14:modId xmlns:p14="http://schemas.microsoft.com/office/powerpoint/2010/main" val="402835589"/>
              </p:ext>
            </p:extLst>
          </p:nvPr>
        </p:nvGraphicFramePr>
        <p:xfrm>
          <a:off x="3741959" y="2068224"/>
          <a:ext cx="2366741" cy="3540465"/>
        </p:xfrm>
        <a:graphic>
          <a:graphicData uri="http://schemas.openxmlformats.org/drawingml/2006/table">
            <a:tbl>
              <a:tblPr>
                <a:noFill/>
                <a:tableStyleId>{7B0EB8FA-27E9-454A-90D3-5A05ABA1AB80}</a:tableStyleId>
              </a:tblPr>
              <a:tblGrid>
                <a:gridCol w="2366741">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b="1" u="none" strike="noStrike" cap="none">
                          <a:latin typeface="Avenir"/>
                          <a:ea typeface="Avenir"/>
                          <a:cs typeface="Avenir"/>
                          <a:sym typeface="Avenir"/>
                        </a:rPr>
                        <a:t>Pays</a:t>
                      </a:r>
                      <a:endParaRPr sz="1600" b="1" i="0" u="none" strike="noStrike" cap="none">
                        <a:solidFill>
                          <a:srgbClr val="000000"/>
                        </a:solidFill>
                        <a:latin typeface="Avenir"/>
                        <a:ea typeface="Avenir"/>
                        <a:cs typeface="Avenir"/>
                        <a:sym typeface="Avenir"/>
                      </a:endParaRPr>
                    </a:p>
                  </a:txBody>
                  <a:tcPr marL="4725" marR="4725" marT="47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Ghana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Guinée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Guinée</a:t>
                      </a:r>
                      <a:r>
                        <a:rPr lang="en-US" sz="1600" b="0" i="0" u="none" strike="noStrike" cap="none">
                          <a:solidFill>
                            <a:srgbClr val="000000"/>
                          </a:solidFill>
                          <a:latin typeface="Avenir"/>
                          <a:ea typeface="Avenir"/>
                          <a:cs typeface="Avenir"/>
                          <a:sym typeface="Avenir"/>
                        </a:rPr>
                        <a:t>-Bissau</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Libéria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Mali</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Mauritanie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Niger</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Nigéria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Sao Tomé et Principe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Sénégal</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Sierra Leone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Togo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
        <p:nvSpPr>
          <p:cNvPr id="395" name="Google Shape;395;p13"/>
          <p:cNvSpPr/>
          <p:nvPr/>
        </p:nvSpPr>
        <p:spPr>
          <a:xfrm>
            <a:off x="1113116" y="1384300"/>
            <a:ext cx="4233242" cy="461624"/>
          </a:xfrm>
          <a:prstGeom prst="rect">
            <a:avLst/>
          </a:prstGeom>
          <a:noFill/>
          <a:ln>
            <a:noFill/>
          </a:ln>
        </p:spPr>
        <p:txBody>
          <a:bodyPr spcFirstLastPara="1" wrap="square" lIns="91425" tIns="45700" rIns="91425" bIns="45700" anchor="t" anchorCtr="0">
            <a:spAutoFit/>
          </a:bodyPr>
          <a:lstStyle/>
          <a:p>
            <a:pPr lvl="0"/>
            <a:r>
              <a:rPr lang="en-US" sz="2400" err="1">
                <a:solidFill>
                  <a:schemeClr val="dk1"/>
                </a:solidFill>
                <a:latin typeface="Avenir"/>
                <a:ea typeface="Avenir"/>
                <a:cs typeface="Avenir"/>
                <a:sym typeface="Avenir"/>
              </a:rPr>
              <a:t>Afrique</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l'Ouest</a:t>
            </a:r>
            <a:r>
              <a:rPr lang="en-US" sz="2400">
                <a:solidFill>
                  <a:schemeClr val="dk1"/>
                </a:solidFill>
                <a:latin typeface="Avenir"/>
                <a:ea typeface="Avenir"/>
                <a:cs typeface="Avenir"/>
                <a:sym typeface="Avenir"/>
              </a:rPr>
              <a:t> et </a:t>
            </a:r>
            <a:r>
              <a:rPr lang="en-US" sz="2400" err="1">
                <a:solidFill>
                  <a:schemeClr val="dk1"/>
                </a:solidFill>
                <a:latin typeface="Avenir"/>
                <a:ea typeface="Avenir"/>
                <a:cs typeface="Avenir"/>
                <a:sym typeface="Avenir"/>
              </a:rPr>
              <a:t>centrale</a:t>
            </a:r>
            <a:r>
              <a:rPr lang="en-US" sz="2400">
                <a:solidFill>
                  <a:schemeClr val="dk1"/>
                </a:solidFill>
                <a:latin typeface="Avenir"/>
                <a:ea typeface="Avenir"/>
                <a:cs typeface="Avenir"/>
                <a:sym typeface="Avenir"/>
              </a:rPr>
              <a:t> </a:t>
            </a:r>
            <a:endParaRPr sz="2400">
              <a:solidFill>
                <a:schemeClr val="dk1"/>
              </a:solidFill>
              <a:latin typeface="Avenir"/>
              <a:ea typeface="Avenir"/>
              <a:cs typeface="Avenir"/>
              <a:sym typeface="Avenir"/>
            </a:endParaRPr>
          </a:p>
        </p:txBody>
      </p:sp>
      <p:sp>
        <p:nvSpPr>
          <p:cNvPr id="396" name="Google Shape;396;p13"/>
          <p:cNvSpPr/>
          <p:nvPr/>
        </p:nvSpPr>
        <p:spPr>
          <a:xfrm>
            <a:off x="7098744" y="1368403"/>
            <a:ext cx="4172168" cy="461665"/>
          </a:xfrm>
          <a:prstGeom prst="rect">
            <a:avLst/>
          </a:prstGeom>
          <a:noFill/>
          <a:ln>
            <a:noFill/>
          </a:ln>
        </p:spPr>
        <p:txBody>
          <a:bodyPr spcFirstLastPara="1" wrap="square" lIns="91425" tIns="45700" rIns="91425" bIns="45700" anchor="t" anchorCtr="0">
            <a:spAutoFit/>
          </a:bodyPr>
          <a:lstStyle/>
          <a:p>
            <a:pPr lvl="0"/>
            <a:r>
              <a:rPr lang="en-US" sz="2400" err="1">
                <a:solidFill>
                  <a:schemeClr val="dk1"/>
                </a:solidFill>
                <a:latin typeface="Avenir"/>
                <a:ea typeface="Avenir"/>
                <a:cs typeface="Avenir"/>
                <a:sym typeface="Avenir"/>
              </a:rPr>
              <a:t>Afrique</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l'Est</a:t>
            </a:r>
            <a:r>
              <a:rPr lang="en-US" sz="2400">
                <a:solidFill>
                  <a:schemeClr val="dk1"/>
                </a:solidFill>
                <a:latin typeface="Avenir"/>
                <a:ea typeface="Avenir"/>
                <a:cs typeface="Avenir"/>
                <a:sym typeface="Avenir"/>
              </a:rPr>
              <a:t> et du Sud</a:t>
            </a:r>
            <a:endParaRPr sz="2400">
              <a:solidFill>
                <a:schemeClr val="dk1"/>
              </a:solidFill>
              <a:latin typeface="Avenir"/>
              <a:ea typeface="Avenir"/>
              <a:cs typeface="Avenir"/>
              <a:sym typeface="Avenir"/>
            </a:endParaRPr>
          </a:p>
        </p:txBody>
      </p:sp>
      <p:graphicFrame>
        <p:nvGraphicFramePr>
          <p:cNvPr id="397" name="Google Shape;397;p13"/>
          <p:cNvGraphicFramePr/>
          <p:nvPr>
            <p:extLst>
              <p:ext uri="{D42A27DB-BD31-4B8C-83A1-F6EECF244321}">
                <p14:modId xmlns:p14="http://schemas.microsoft.com/office/powerpoint/2010/main" val="1838467459"/>
              </p:ext>
            </p:extLst>
          </p:nvPr>
        </p:nvGraphicFramePr>
        <p:xfrm>
          <a:off x="6806275" y="2068224"/>
          <a:ext cx="2172968" cy="3266140"/>
        </p:xfrm>
        <a:graphic>
          <a:graphicData uri="http://schemas.openxmlformats.org/drawingml/2006/table">
            <a:tbl>
              <a:tblPr>
                <a:noFill/>
                <a:tableStyleId>{7B0EB8FA-27E9-454A-90D3-5A05ABA1AB80}</a:tableStyleId>
              </a:tblPr>
              <a:tblGrid>
                <a:gridCol w="2172968">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b="1" u="none" strike="noStrike" cap="none">
                          <a:latin typeface="Avenir"/>
                          <a:ea typeface="Avenir"/>
                          <a:cs typeface="Avenir"/>
                          <a:sym typeface="Avenir"/>
                        </a:rPr>
                        <a:t>Pays</a:t>
                      </a:r>
                      <a:endParaRPr sz="1600" b="1" i="0" u="none" strike="noStrike" cap="none">
                        <a:solidFill>
                          <a:srgbClr val="000000"/>
                        </a:solidFill>
                        <a:latin typeface="Avenir"/>
                        <a:ea typeface="Avenir"/>
                        <a:cs typeface="Avenir"/>
                        <a:sym typeface="Avenir"/>
                      </a:endParaRPr>
                    </a:p>
                  </a:txBody>
                  <a:tcPr marL="4725" marR="4725" marT="47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Angola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Botswana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Burundi</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Comoros</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Erythrée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Eswatini</a:t>
                      </a:r>
                      <a:endParaRPr sz="1600" b="0" i="0" u="none" strike="noStrike" cap="none">
                        <a:solidFill>
                          <a:srgbClr val="000000"/>
                        </a:solidFill>
                        <a:highlight>
                          <a:srgbClr val="00FF00"/>
                        </a:highlight>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Éthiopie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Kenya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Lesotho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Madagascar</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Malawi</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graphicFrame>
        <p:nvGraphicFramePr>
          <p:cNvPr id="398" name="Google Shape;398;p13"/>
          <p:cNvGraphicFramePr/>
          <p:nvPr>
            <p:extLst>
              <p:ext uri="{D42A27DB-BD31-4B8C-83A1-F6EECF244321}">
                <p14:modId xmlns:p14="http://schemas.microsoft.com/office/powerpoint/2010/main" val="3918298836"/>
              </p:ext>
            </p:extLst>
          </p:nvPr>
        </p:nvGraphicFramePr>
        <p:xfrm>
          <a:off x="8979243" y="2068224"/>
          <a:ext cx="2804641" cy="2991815"/>
        </p:xfrm>
        <a:graphic>
          <a:graphicData uri="http://schemas.openxmlformats.org/drawingml/2006/table">
            <a:tbl>
              <a:tblPr>
                <a:noFill/>
                <a:tableStyleId>{7B0EB8FA-27E9-454A-90D3-5A05ABA1AB80}</a:tableStyleId>
              </a:tblPr>
              <a:tblGrid>
                <a:gridCol w="2804641">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b="1" i="0" u="none" strike="noStrike" cap="none">
                          <a:solidFill>
                            <a:srgbClr val="000000"/>
                          </a:solidFill>
                          <a:latin typeface="Avenir"/>
                          <a:ea typeface="Avenir"/>
                          <a:cs typeface="Avenir"/>
                          <a:sym typeface="Avenir"/>
                        </a:rPr>
                        <a:t>Pays</a:t>
                      </a:r>
                      <a:endParaRPr sz="1600" b="1" i="0" u="none" strike="noStrike" cap="none">
                        <a:solidFill>
                          <a:srgbClr val="000000"/>
                        </a:solidFill>
                        <a:latin typeface="Avenir"/>
                        <a:ea typeface="Avenir"/>
                        <a:cs typeface="Avenir"/>
                        <a:sym typeface="Avenir"/>
                      </a:endParaRPr>
                    </a:p>
                  </a:txBody>
                  <a:tcPr marL="4725" marR="4725" marT="47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Mozambique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Namibie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Rwanda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Somalie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Afrique</a:t>
                      </a:r>
                      <a:r>
                        <a:rPr lang="en-US" sz="1600" b="0" i="0" u="none" strike="noStrike" cap="none">
                          <a:solidFill>
                            <a:srgbClr val="000000"/>
                          </a:solidFill>
                          <a:highlight>
                            <a:srgbClr val="00FF00"/>
                          </a:highlight>
                          <a:latin typeface="Avenir"/>
                          <a:ea typeface="Avenir"/>
                          <a:cs typeface="Avenir"/>
                          <a:sym typeface="Avenir"/>
                        </a:rPr>
                        <a:t> du Sud</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Sud Soudan</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Ouganda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République</a:t>
                      </a:r>
                      <a:r>
                        <a:rPr lang="en-US" sz="1600" b="0" i="0" u="none" strike="noStrike" cap="none">
                          <a:solidFill>
                            <a:srgbClr val="000000"/>
                          </a:solidFill>
                          <a:highlight>
                            <a:srgbClr val="00FF00"/>
                          </a:highlight>
                          <a:latin typeface="Avenir"/>
                          <a:ea typeface="Avenir"/>
                          <a:cs typeface="Avenir"/>
                          <a:sym typeface="Avenir"/>
                        </a:rPr>
                        <a:t> </a:t>
                      </a:r>
                      <a:r>
                        <a:rPr lang="en-US" sz="1600" b="0" i="0" u="none" strike="noStrike" cap="none" err="1">
                          <a:solidFill>
                            <a:srgbClr val="000000"/>
                          </a:solidFill>
                          <a:highlight>
                            <a:srgbClr val="00FF00"/>
                          </a:highlight>
                          <a:latin typeface="Avenir"/>
                          <a:ea typeface="Avenir"/>
                          <a:cs typeface="Avenir"/>
                          <a:sym typeface="Avenir"/>
                        </a:rPr>
                        <a:t>unie</a:t>
                      </a:r>
                      <a:r>
                        <a:rPr lang="en-US" sz="1600" b="0" i="0" u="none" strike="noStrike" cap="none">
                          <a:solidFill>
                            <a:srgbClr val="000000"/>
                          </a:solidFill>
                          <a:highlight>
                            <a:srgbClr val="00FF00"/>
                          </a:highlight>
                          <a:latin typeface="Avenir"/>
                          <a:ea typeface="Avenir"/>
                          <a:cs typeface="Avenir"/>
                          <a:sym typeface="Avenir"/>
                        </a:rPr>
                        <a:t> de </a:t>
                      </a:r>
                      <a:r>
                        <a:rPr lang="en-US" sz="1600" b="0" i="0" u="none" strike="noStrike" cap="none" err="1">
                          <a:solidFill>
                            <a:srgbClr val="000000"/>
                          </a:solidFill>
                          <a:highlight>
                            <a:srgbClr val="00FF00"/>
                          </a:highlight>
                          <a:latin typeface="Avenir"/>
                          <a:ea typeface="Avenir"/>
                          <a:cs typeface="Avenir"/>
                          <a:sym typeface="Avenir"/>
                        </a:rPr>
                        <a:t>Tanzanie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highlight>
                            <a:srgbClr val="00FF00"/>
                          </a:highlight>
                          <a:latin typeface="Avenir"/>
                          <a:ea typeface="Avenir"/>
                          <a:cs typeface="Avenir"/>
                          <a:sym typeface="Avenir"/>
                        </a:rPr>
                        <a:t>Zambie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US" sz="1600" b="0" i="0" u="none" strike="noStrike" cap="none">
                          <a:solidFill>
                            <a:srgbClr val="000000"/>
                          </a:solidFill>
                          <a:highlight>
                            <a:srgbClr val="00FF00"/>
                          </a:highlight>
                          <a:latin typeface="Avenir"/>
                          <a:ea typeface="Avenir"/>
                          <a:cs typeface="Avenir"/>
                          <a:sym typeface="Avenir"/>
                        </a:rPr>
                        <a:t>Zimbabwe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4"/>
          <p:cNvSpPr txBox="1">
            <a:spLocks noGrp="1"/>
          </p:cNvSpPr>
          <p:nvPr>
            <p:ph type="title"/>
          </p:nvPr>
        </p:nvSpPr>
        <p:spPr>
          <a:xfrm>
            <a:off x="0" y="224985"/>
            <a:ext cx="12192000" cy="1019175"/>
          </a:xfrm>
          <a:prstGeom prst="rect">
            <a:avLst/>
          </a:prstGeom>
          <a:noFill/>
          <a:ln>
            <a:noFill/>
          </a:ln>
        </p:spPr>
        <p:txBody>
          <a:bodyPr spcFirstLastPara="1" wrap="square" lIns="91425" tIns="45700" rIns="91425" bIns="45700" anchor="ctr" anchorCtr="0">
            <a:normAutofit/>
          </a:bodyPr>
          <a:lstStyle/>
          <a:p>
            <a:pPr lvl="0" algn="ctr">
              <a:buSzPts val="2800"/>
            </a:pPr>
            <a:r>
              <a:rPr lang="en-US" sz="2800"/>
              <a:t>PAYS AVEC ESTIMATIONS 2023 DANS LE RAPPORT 2024 JMP </a:t>
            </a:r>
            <a:r>
              <a:rPr lang="en-US" sz="2800" err="1"/>
              <a:t>WinS</a:t>
            </a:r>
            <a:endParaRPr/>
          </a:p>
        </p:txBody>
      </p:sp>
      <p:graphicFrame>
        <p:nvGraphicFramePr>
          <p:cNvPr id="405" name="Google Shape;405;p14"/>
          <p:cNvGraphicFramePr/>
          <p:nvPr>
            <p:extLst>
              <p:ext uri="{D42A27DB-BD31-4B8C-83A1-F6EECF244321}">
                <p14:modId xmlns:p14="http://schemas.microsoft.com/office/powerpoint/2010/main" val="695330239"/>
              </p:ext>
            </p:extLst>
          </p:nvPr>
        </p:nvGraphicFramePr>
        <p:xfrm>
          <a:off x="179916" y="1659304"/>
          <a:ext cx="5902100" cy="3755820"/>
        </p:xfrm>
        <a:graphic>
          <a:graphicData uri="http://schemas.openxmlformats.org/drawingml/2006/table">
            <a:tbl>
              <a:tblPr>
                <a:noFill/>
                <a:tableStyleId>{7B0EB8FA-27E9-454A-90D3-5A05ABA1AB80}</a:tableStyleId>
              </a:tblPr>
              <a:tblGrid>
                <a:gridCol w="3229800">
                  <a:extLst>
                    <a:ext uri="{9D8B030D-6E8A-4147-A177-3AD203B41FA5}">
                      <a16:colId xmlns:a16="http://schemas.microsoft.com/office/drawing/2014/main" val="20000"/>
                    </a:ext>
                  </a:extLst>
                </a:gridCol>
                <a:gridCol w="786727">
                  <a:extLst>
                    <a:ext uri="{9D8B030D-6E8A-4147-A177-3AD203B41FA5}">
                      <a16:colId xmlns:a16="http://schemas.microsoft.com/office/drawing/2014/main" val="20001"/>
                    </a:ext>
                  </a:extLst>
                </a:gridCol>
                <a:gridCol w="1061357">
                  <a:extLst>
                    <a:ext uri="{9D8B030D-6E8A-4147-A177-3AD203B41FA5}">
                      <a16:colId xmlns:a16="http://schemas.microsoft.com/office/drawing/2014/main" val="20002"/>
                    </a:ext>
                  </a:extLst>
                </a:gridCol>
                <a:gridCol w="824216">
                  <a:extLst>
                    <a:ext uri="{9D8B030D-6E8A-4147-A177-3AD203B41FA5}">
                      <a16:colId xmlns:a16="http://schemas.microsoft.com/office/drawing/2014/main" val="20003"/>
                    </a:ext>
                  </a:extLst>
                </a:gridCol>
              </a:tblGrid>
              <a:tr h="203200">
                <a:tc>
                  <a:txBody>
                    <a:bodyPr/>
                    <a:lstStyle/>
                    <a:p>
                      <a:pPr marL="0" marR="0" lvl="0" indent="0" algn="l" rtl="0">
                        <a:spcBef>
                          <a:spcPts val="0"/>
                        </a:spcBef>
                        <a:spcAft>
                          <a:spcPts val="0"/>
                        </a:spcAft>
                        <a:buNone/>
                      </a:pPr>
                      <a:r>
                        <a:rPr lang="en-US" sz="1600" b="1" u="none" strike="noStrike" cap="none">
                          <a:latin typeface="Avenir"/>
                          <a:ea typeface="Avenir"/>
                          <a:cs typeface="Avenir"/>
                          <a:sym typeface="Avenir"/>
                        </a:rPr>
                        <a:t>Pays</a:t>
                      </a:r>
                      <a:endParaRPr sz="1600" b="1" i="0" u="none" strike="noStrike" cap="none">
                        <a:solidFill>
                          <a:srgbClr val="000000"/>
                        </a:solidFill>
                        <a:latin typeface="Avenir"/>
                        <a:ea typeface="Avenir"/>
                        <a:cs typeface="Avenir"/>
                        <a:sym typeface="Avenir"/>
                      </a:endParaRPr>
                    </a:p>
                  </a:txBody>
                  <a:tcPr marL="4725" marR="4725" marT="47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Eau</a:t>
                      </a:r>
                      <a:r>
                        <a:rPr lang="en-US" sz="1100" b="1" u="none" strike="noStrike" cap="none">
                          <a:solidFill>
                            <a:schemeClr val="lt1"/>
                          </a:solidFill>
                          <a:latin typeface="Avenir"/>
                          <a:ea typeface="Avenir"/>
                          <a:cs typeface="Avenir"/>
                          <a:sym typeface="Avenir"/>
                        </a:rPr>
                        <a:t> </a:t>
                      </a:r>
                    </a:p>
                    <a:p>
                      <a:pPr marL="0" marR="0" lvl="0" indent="0" algn="ctr" rtl="0">
                        <a:spcBef>
                          <a:spcPts val="0"/>
                        </a:spcBef>
                        <a:spcAft>
                          <a:spcPts val="0"/>
                        </a:spcAft>
                        <a:buNone/>
                      </a:pPr>
                      <a:r>
                        <a:rPr lang="en-US" sz="1100" b="1" u="none" strike="noStrike" cap="none">
                          <a:solidFill>
                            <a:schemeClr val="lt1"/>
                          </a:solidFill>
                          <a:latin typeface="Avenir"/>
                          <a:ea typeface="Avenir"/>
                          <a:cs typeface="Avenir"/>
                          <a:sym typeface="Avenir"/>
                        </a:rPr>
                        <a:t>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Assainissement</a:t>
                      </a:r>
                      <a:r>
                        <a:rPr lang="en-US" sz="1100" b="1" u="none" strike="noStrike" cap="none">
                          <a:solidFill>
                            <a:schemeClr val="lt1"/>
                          </a:solidFill>
                          <a:latin typeface="Avenir"/>
                          <a:ea typeface="Avenir"/>
                          <a:cs typeface="Avenir"/>
                          <a:sym typeface="Avenir"/>
                        </a:rPr>
                        <a:t> 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Hygiène</a:t>
                      </a:r>
                      <a:r>
                        <a:rPr lang="en-US" sz="1100" b="1" u="none" strike="noStrike" cap="none">
                          <a:solidFill>
                            <a:schemeClr val="lt1"/>
                          </a:solidFill>
                          <a:latin typeface="Avenir"/>
                          <a:ea typeface="Avenir"/>
                          <a:cs typeface="Avenir"/>
                          <a:sym typeface="Avenir"/>
                        </a:rPr>
                        <a:t> </a:t>
                      </a:r>
                    </a:p>
                    <a:p>
                      <a:pPr marL="0" marR="0" lvl="0" indent="0" algn="ctr" rtl="0">
                        <a:spcBef>
                          <a:spcPts val="0"/>
                        </a:spcBef>
                        <a:spcAft>
                          <a:spcPts val="0"/>
                        </a:spcAft>
                        <a:buNone/>
                      </a:pPr>
                      <a:r>
                        <a:rPr lang="en-US" sz="1100" b="1" u="none" strike="noStrike" cap="none">
                          <a:solidFill>
                            <a:schemeClr val="lt1"/>
                          </a:solidFill>
                          <a:latin typeface="Avenir"/>
                          <a:ea typeface="Avenir"/>
                          <a:cs typeface="Avenir"/>
                          <a:sym typeface="Avenir"/>
                        </a:rPr>
                        <a:t>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Benin</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highlight>
                          <a:srgbClr val="FCB316"/>
                        </a:highlight>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highlight>
                          <a:srgbClr val="FCB316"/>
                        </a:highlight>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highlight>
                          <a:srgbClr val="FCB316"/>
                        </a:highlight>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Burkina Faso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Cabo Verde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2740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Cameroun</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République</a:t>
                      </a:r>
                      <a:r>
                        <a:rPr lang="en-US" sz="1600" b="0" i="0" u="none" strike="noStrike" cap="none">
                          <a:solidFill>
                            <a:srgbClr val="000000"/>
                          </a:solidFill>
                          <a:latin typeface="Avenir"/>
                          <a:ea typeface="Avenir"/>
                          <a:cs typeface="Avenir"/>
                          <a:sym typeface="Avenir"/>
                        </a:rPr>
                        <a:t> </a:t>
                      </a:r>
                      <a:r>
                        <a:rPr lang="en-US" sz="1600" b="0" i="0" u="none" strike="noStrike" cap="none" err="1">
                          <a:solidFill>
                            <a:srgbClr val="000000"/>
                          </a:solidFill>
                          <a:latin typeface="Avenir"/>
                          <a:ea typeface="Avenir"/>
                          <a:cs typeface="Avenir"/>
                          <a:sym typeface="Avenir"/>
                        </a:rPr>
                        <a:t>centrafricaine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Tchad</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Congo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Côte d’Ivoire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Républic</a:t>
                      </a:r>
                      <a:r>
                        <a:rPr lang="en-US" sz="1600" b="0" i="0" u="none" strike="noStrike" cap="none">
                          <a:solidFill>
                            <a:srgbClr val="000000"/>
                          </a:solidFill>
                          <a:latin typeface="Avenir"/>
                          <a:ea typeface="Avenir"/>
                          <a:cs typeface="Avenir"/>
                          <a:sym typeface="Avenir"/>
                        </a:rPr>
                        <a:t> </a:t>
                      </a:r>
                      <a:r>
                        <a:rPr lang="en-US" sz="1600" b="0" i="0" u="none" strike="noStrike" cap="none" err="1">
                          <a:solidFill>
                            <a:srgbClr val="000000"/>
                          </a:solidFill>
                          <a:latin typeface="Avenir"/>
                          <a:ea typeface="Avenir"/>
                          <a:cs typeface="Avenir"/>
                          <a:sym typeface="Avenir"/>
                        </a:rPr>
                        <a:t>démocratique</a:t>
                      </a:r>
                      <a:r>
                        <a:rPr lang="en-US" sz="1600" b="0" i="0" u="none" strike="noStrike" cap="none">
                          <a:solidFill>
                            <a:srgbClr val="000000"/>
                          </a:solidFill>
                          <a:latin typeface="Avenir"/>
                          <a:ea typeface="Avenir"/>
                          <a:cs typeface="Avenir"/>
                          <a:sym typeface="Avenir"/>
                        </a:rPr>
                        <a:t> du Congo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Guinée</a:t>
                      </a:r>
                      <a:r>
                        <a:rPr lang="en-US" sz="1600" b="0" i="0" u="none" strike="noStrike" cap="none">
                          <a:solidFill>
                            <a:srgbClr val="000000"/>
                          </a:solidFill>
                          <a:latin typeface="Avenir"/>
                          <a:ea typeface="Avenir"/>
                          <a:cs typeface="Avenir"/>
                          <a:sym typeface="Avenir"/>
                        </a:rPr>
                        <a:t> </a:t>
                      </a:r>
                      <a:r>
                        <a:rPr lang="en-US" sz="1600" b="0" i="0" u="none" strike="noStrike" cap="none" err="1">
                          <a:solidFill>
                            <a:srgbClr val="000000"/>
                          </a:solidFill>
                          <a:latin typeface="Avenir"/>
                          <a:ea typeface="Avenir"/>
                          <a:cs typeface="Avenir"/>
                          <a:sym typeface="Avenir"/>
                        </a:rPr>
                        <a:t>équatoriale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1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Gabon</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11"/>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Gambie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12"/>
                  </a:ext>
                </a:extLst>
              </a:tr>
            </a:tbl>
          </a:graphicData>
        </a:graphic>
      </p:graphicFrame>
      <p:graphicFrame>
        <p:nvGraphicFramePr>
          <p:cNvPr id="406" name="Google Shape;406;p14"/>
          <p:cNvGraphicFramePr/>
          <p:nvPr>
            <p:extLst>
              <p:ext uri="{D42A27DB-BD31-4B8C-83A1-F6EECF244321}">
                <p14:modId xmlns:p14="http://schemas.microsoft.com/office/powerpoint/2010/main" val="3121525495"/>
              </p:ext>
            </p:extLst>
          </p:nvPr>
        </p:nvGraphicFramePr>
        <p:xfrm>
          <a:off x="6358270" y="1659304"/>
          <a:ext cx="5653825" cy="3755820"/>
        </p:xfrm>
        <a:graphic>
          <a:graphicData uri="http://schemas.openxmlformats.org/drawingml/2006/table">
            <a:tbl>
              <a:tblPr>
                <a:noFill/>
                <a:tableStyleId>{7B0EB8FA-27E9-454A-90D3-5A05ABA1AB80}</a:tableStyleId>
              </a:tblPr>
              <a:tblGrid>
                <a:gridCol w="2775100">
                  <a:extLst>
                    <a:ext uri="{9D8B030D-6E8A-4147-A177-3AD203B41FA5}">
                      <a16:colId xmlns:a16="http://schemas.microsoft.com/office/drawing/2014/main" val="20000"/>
                    </a:ext>
                  </a:extLst>
                </a:gridCol>
                <a:gridCol w="925025">
                  <a:extLst>
                    <a:ext uri="{9D8B030D-6E8A-4147-A177-3AD203B41FA5}">
                      <a16:colId xmlns:a16="http://schemas.microsoft.com/office/drawing/2014/main" val="20001"/>
                    </a:ext>
                  </a:extLst>
                </a:gridCol>
                <a:gridCol w="1021000">
                  <a:extLst>
                    <a:ext uri="{9D8B030D-6E8A-4147-A177-3AD203B41FA5}">
                      <a16:colId xmlns:a16="http://schemas.microsoft.com/office/drawing/2014/main" val="20002"/>
                    </a:ext>
                  </a:extLst>
                </a:gridCol>
                <a:gridCol w="932700">
                  <a:extLst>
                    <a:ext uri="{9D8B030D-6E8A-4147-A177-3AD203B41FA5}">
                      <a16:colId xmlns:a16="http://schemas.microsoft.com/office/drawing/2014/main" val="20003"/>
                    </a:ext>
                  </a:extLst>
                </a:gridCol>
              </a:tblGrid>
              <a:tr h="203200">
                <a:tc>
                  <a:txBody>
                    <a:bodyPr/>
                    <a:lstStyle/>
                    <a:p>
                      <a:pPr marL="0" marR="0" lvl="0" indent="0" algn="l" rtl="0">
                        <a:spcBef>
                          <a:spcPts val="0"/>
                        </a:spcBef>
                        <a:spcAft>
                          <a:spcPts val="0"/>
                        </a:spcAft>
                        <a:buNone/>
                      </a:pPr>
                      <a:r>
                        <a:rPr lang="en-US" sz="1600" b="1" u="none" strike="noStrike" cap="none">
                          <a:latin typeface="Avenir"/>
                          <a:ea typeface="Avenir"/>
                          <a:cs typeface="Avenir"/>
                          <a:sym typeface="Avenir"/>
                        </a:rPr>
                        <a:t>Pays</a:t>
                      </a:r>
                      <a:endParaRPr sz="1600" b="1" i="0" u="none" strike="noStrike" cap="none">
                        <a:solidFill>
                          <a:srgbClr val="000000"/>
                        </a:solidFill>
                        <a:latin typeface="Avenir"/>
                        <a:ea typeface="Avenir"/>
                        <a:cs typeface="Avenir"/>
                        <a:sym typeface="Avenir"/>
                      </a:endParaRPr>
                    </a:p>
                  </a:txBody>
                  <a:tcPr marL="4725" marR="4725" marT="4725"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Eau</a:t>
                      </a:r>
                      <a:r>
                        <a:rPr lang="en-US" sz="1100" b="1" u="none" strike="noStrike" cap="none">
                          <a:solidFill>
                            <a:schemeClr val="lt1"/>
                          </a:solidFill>
                          <a:latin typeface="Avenir"/>
                          <a:ea typeface="Avenir"/>
                          <a:cs typeface="Avenir"/>
                          <a:sym typeface="Avenir"/>
                        </a:rPr>
                        <a:t> </a:t>
                      </a:r>
                    </a:p>
                    <a:p>
                      <a:pPr marL="0" marR="0" lvl="0" indent="0" algn="ctr" rtl="0">
                        <a:spcBef>
                          <a:spcPts val="0"/>
                        </a:spcBef>
                        <a:spcAft>
                          <a:spcPts val="0"/>
                        </a:spcAft>
                        <a:buNone/>
                      </a:pPr>
                      <a:r>
                        <a:rPr lang="en-US" sz="1100" b="1" u="none" strike="noStrike" cap="none">
                          <a:solidFill>
                            <a:schemeClr val="lt1"/>
                          </a:solidFill>
                          <a:latin typeface="Avenir"/>
                          <a:ea typeface="Avenir"/>
                          <a:cs typeface="Avenir"/>
                          <a:sym typeface="Avenir"/>
                        </a:rPr>
                        <a:t>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Assainissement</a:t>
                      </a:r>
                      <a:r>
                        <a:rPr lang="en-US" sz="1100" b="1" u="none" strike="noStrike" cap="none">
                          <a:solidFill>
                            <a:schemeClr val="lt1"/>
                          </a:solidFill>
                          <a:latin typeface="Avenir"/>
                          <a:ea typeface="Avenir"/>
                          <a:cs typeface="Avenir"/>
                          <a:sym typeface="Avenir"/>
                        </a:rPr>
                        <a:t> 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8BA6A"/>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Hygiène</a:t>
                      </a:r>
                      <a:r>
                        <a:rPr lang="en-US" sz="1100" b="1" u="none" strike="noStrike" cap="none">
                          <a:solidFill>
                            <a:schemeClr val="lt1"/>
                          </a:solidFill>
                          <a:latin typeface="Avenir"/>
                          <a:ea typeface="Avenir"/>
                          <a:cs typeface="Avenir"/>
                          <a:sym typeface="Avenir"/>
                        </a:rPr>
                        <a:t> </a:t>
                      </a:r>
                    </a:p>
                    <a:p>
                      <a:pPr marL="0" marR="0" lvl="0" indent="0" algn="ctr" rtl="0">
                        <a:spcBef>
                          <a:spcPts val="0"/>
                        </a:spcBef>
                        <a:spcAft>
                          <a:spcPts val="0"/>
                        </a:spcAft>
                        <a:buNone/>
                      </a:pPr>
                      <a:r>
                        <a:rPr lang="en-US" sz="1100" b="1" u="none" strike="noStrike" cap="none">
                          <a:solidFill>
                            <a:schemeClr val="lt1"/>
                          </a:solidFill>
                          <a:latin typeface="Avenir"/>
                          <a:ea typeface="Avenir"/>
                          <a:cs typeface="Avenir"/>
                          <a:sym typeface="Avenir"/>
                        </a:rPr>
                        <a:t>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Ghana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Guinée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Guinée</a:t>
                      </a:r>
                      <a:r>
                        <a:rPr lang="en-US" sz="1600" b="0" i="0" u="none" strike="noStrike" cap="none">
                          <a:solidFill>
                            <a:srgbClr val="000000"/>
                          </a:solidFill>
                          <a:latin typeface="Avenir"/>
                          <a:ea typeface="Avenir"/>
                          <a:cs typeface="Avenir"/>
                          <a:sym typeface="Avenir"/>
                        </a:rPr>
                        <a:t>-Bissau</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Liberia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Mali</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Mauritanie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Niger</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Nigéria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Sao Tomé et Principe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Sénégal</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1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Sierra Leone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11"/>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Togo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12"/>
                  </a:ext>
                </a:extLst>
              </a:tr>
            </a:tbl>
          </a:graphicData>
        </a:graphic>
      </p:graphicFrame>
      <p:sp>
        <p:nvSpPr>
          <p:cNvPr id="407" name="Google Shape;407;p14"/>
          <p:cNvSpPr/>
          <p:nvPr/>
        </p:nvSpPr>
        <p:spPr>
          <a:xfrm>
            <a:off x="4020342" y="1053021"/>
            <a:ext cx="4453576" cy="461624"/>
          </a:xfrm>
          <a:prstGeom prst="rect">
            <a:avLst/>
          </a:prstGeom>
          <a:noFill/>
          <a:ln>
            <a:noFill/>
          </a:ln>
        </p:spPr>
        <p:txBody>
          <a:bodyPr spcFirstLastPara="1" wrap="square" lIns="91425" tIns="45700" rIns="91425" bIns="45700" anchor="t" anchorCtr="0">
            <a:spAutoFit/>
          </a:bodyPr>
          <a:lstStyle/>
          <a:p>
            <a:pPr lvl="0"/>
            <a:r>
              <a:rPr lang="en-US" sz="2400" err="1">
                <a:solidFill>
                  <a:schemeClr val="dk1"/>
                </a:solidFill>
                <a:latin typeface="Avenir"/>
                <a:ea typeface="Avenir"/>
                <a:cs typeface="Avenir"/>
                <a:sym typeface="Avenir"/>
              </a:rPr>
              <a:t>Afrique</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l'Ouest</a:t>
            </a:r>
            <a:r>
              <a:rPr lang="en-US" sz="2400">
                <a:solidFill>
                  <a:schemeClr val="dk1"/>
                </a:solidFill>
                <a:latin typeface="Avenir"/>
                <a:ea typeface="Avenir"/>
                <a:cs typeface="Avenir"/>
                <a:sym typeface="Avenir"/>
              </a:rPr>
              <a:t> et </a:t>
            </a:r>
            <a:r>
              <a:rPr lang="en-US" sz="2400" err="1">
                <a:solidFill>
                  <a:schemeClr val="dk1"/>
                </a:solidFill>
                <a:latin typeface="Avenir"/>
                <a:ea typeface="Avenir"/>
                <a:cs typeface="Avenir"/>
                <a:sym typeface="Avenir"/>
              </a:rPr>
              <a:t>centrale</a:t>
            </a:r>
            <a:r>
              <a:rPr lang="en-US" sz="2400">
                <a:solidFill>
                  <a:schemeClr val="dk1"/>
                </a:solidFill>
                <a:latin typeface="Avenir"/>
                <a:ea typeface="Avenir"/>
                <a:cs typeface="Avenir"/>
                <a:sym typeface="Avenir"/>
              </a:rPr>
              <a:t> </a:t>
            </a:r>
            <a:endParaRPr sz="2400">
              <a:solidFill>
                <a:schemeClr val="dk1"/>
              </a:solidFill>
              <a:latin typeface="Avenir"/>
              <a:ea typeface="Avenir"/>
              <a:cs typeface="Avenir"/>
              <a:sym typeface="Avenir"/>
            </a:endParaRPr>
          </a:p>
        </p:txBody>
      </p:sp>
      <p:sp>
        <p:nvSpPr>
          <p:cNvPr id="408" name="Google Shape;408;p14"/>
          <p:cNvSpPr/>
          <p:nvPr/>
        </p:nvSpPr>
        <p:spPr>
          <a:xfrm>
            <a:off x="2063042" y="5522532"/>
            <a:ext cx="8368175" cy="307736"/>
          </a:xfrm>
          <a:prstGeom prst="rect">
            <a:avLst/>
          </a:prstGeom>
          <a:noFill/>
          <a:ln>
            <a:noFill/>
          </a:ln>
        </p:spPr>
        <p:txBody>
          <a:bodyPr spcFirstLastPara="1" wrap="square" lIns="91425" tIns="45700" rIns="91425" bIns="45700" anchor="t" anchorCtr="0">
            <a:spAutoFit/>
          </a:bodyPr>
          <a:lstStyle/>
          <a:p>
            <a:pPr lvl="0"/>
            <a:r>
              <a:rPr lang="en-US" sz="1400">
                <a:solidFill>
                  <a:schemeClr val="dk1"/>
                </a:solidFill>
                <a:latin typeface="Avenir"/>
                <a:ea typeface="Avenir"/>
                <a:cs typeface="Avenir"/>
                <a:sym typeface="Avenir"/>
              </a:rPr>
              <a:t>+/- : </a:t>
            </a:r>
            <a:r>
              <a:rPr lang="en-US">
                <a:solidFill>
                  <a:schemeClr val="dk1"/>
                </a:solidFill>
                <a:latin typeface="Avenir"/>
                <a:ea typeface="Avenir"/>
                <a:cs typeface="Avenir"/>
                <a:sym typeface="Avenir"/>
              </a:rPr>
              <a:t>Gain/</a:t>
            </a:r>
            <a:r>
              <a:rPr lang="en-US" err="1">
                <a:solidFill>
                  <a:schemeClr val="dk1"/>
                </a:solidFill>
                <a:latin typeface="Avenir"/>
                <a:ea typeface="Avenir"/>
                <a:cs typeface="Avenir"/>
                <a:sym typeface="Avenir"/>
              </a:rPr>
              <a:t>perte</a:t>
            </a:r>
            <a:r>
              <a:rPr lang="en-US">
                <a:solidFill>
                  <a:schemeClr val="dk1"/>
                </a:solidFill>
                <a:latin typeface="Avenir"/>
                <a:ea typeface="Avenir"/>
                <a:cs typeface="Avenir"/>
                <a:sym typeface="Avenir"/>
              </a:rPr>
              <a:t> des estimations de </a:t>
            </a:r>
            <a:r>
              <a:rPr lang="en-US" err="1">
                <a:solidFill>
                  <a:schemeClr val="dk1"/>
                </a:solidFill>
                <a:latin typeface="Avenir"/>
                <a:ea typeface="Avenir"/>
                <a:cs typeface="Avenir"/>
                <a:sym typeface="Avenir"/>
              </a:rPr>
              <a:t>l'année</a:t>
            </a:r>
            <a:r>
              <a:rPr lang="en-US">
                <a:solidFill>
                  <a:schemeClr val="dk1"/>
                </a:solidFill>
                <a:latin typeface="Avenir"/>
                <a:ea typeface="Avenir"/>
                <a:cs typeface="Avenir"/>
                <a:sym typeface="Avenir"/>
              </a:rPr>
              <a:t> la plus </a:t>
            </a:r>
            <a:r>
              <a:rPr lang="en-US" err="1">
                <a:solidFill>
                  <a:schemeClr val="dk1"/>
                </a:solidFill>
                <a:latin typeface="Avenir"/>
                <a:ea typeface="Avenir"/>
                <a:cs typeface="Avenir"/>
                <a:sym typeface="Avenir"/>
              </a:rPr>
              <a:t>récente</a:t>
            </a:r>
            <a:r>
              <a:rPr lang="en-US">
                <a:solidFill>
                  <a:schemeClr val="dk1"/>
                </a:solidFill>
                <a:latin typeface="Avenir"/>
                <a:ea typeface="Avenir"/>
                <a:cs typeface="Avenir"/>
                <a:sym typeface="Avenir"/>
              </a:rPr>
              <a:t> par rapport </a:t>
            </a:r>
            <a:r>
              <a:rPr lang="en-US" err="1">
                <a:solidFill>
                  <a:schemeClr val="dk1"/>
                </a:solidFill>
                <a:latin typeface="Avenir"/>
                <a:ea typeface="Avenir"/>
                <a:cs typeface="Avenir"/>
                <a:sym typeface="Avenir"/>
              </a:rPr>
              <a:t>à</a:t>
            </a:r>
            <a:r>
              <a:rPr lang="en-US">
                <a:solidFill>
                  <a:schemeClr val="dk1"/>
                </a:solidFill>
                <a:latin typeface="Avenir"/>
                <a:ea typeface="Avenir"/>
                <a:cs typeface="Avenir"/>
                <a:sym typeface="Avenir"/>
              </a:rPr>
              <a:t> la </a:t>
            </a:r>
            <a:r>
              <a:rPr lang="en-US" err="1">
                <a:solidFill>
                  <a:schemeClr val="dk1"/>
                </a:solidFill>
                <a:latin typeface="Avenir"/>
                <a:ea typeface="Avenir"/>
                <a:cs typeface="Avenir"/>
                <a:sym typeface="Avenir"/>
              </a:rPr>
              <a:t>mise</a:t>
            </a:r>
            <a:r>
              <a:rPr lang="en-US">
                <a:solidFill>
                  <a:schemeClr val="dk1"/>
                </a:solidFill>
                <a:latin typeface="Avenir"/>
                <a:ea typeface="Avenir"/>
                <a:cs typeface="Avenir"/>
                <a:sym typeface="Avenir"/>
              </a:rPr>
              <a:t> </a:t>
            </a:r>
            <a:r>
              <a:rPr lang="en-US" err="1">
                <a:solidFill>
                  <a:schemeClr val="dk1"/>
                </a:solidFill>
                <a:latin typeface="Avenir"/>
                <a:ea typeface="Avenir"/>
                <a:cs typeface="Avenir"/>
                <a:sym typeface="Avenir"/>
              </a:rPr>
              <a:t>à</a:t>
            </a:r>
            <a:r>
              <a:rPr lang="en-US">
                <a:solidFill>
                  <a:schemeClr val="dk1"/>
                </a:solidFill>
                <a:latin typeface="Avenir"/>
                <a:ea typeface="Avenir"/>
                <a:cs typeface="Avenir"/>
                <a:sym typeface="Avenir"/>
              </a:rPr>
              <a:t> jour JMP 2022 </a:t>
            </a:r>
            <a:r>
              <a:rPr lang="en-US" err="1">
                <a:solidFill>
                  <a:schemeClr val="dk1"/>
                </a:solidFill>
                <a:latin typeface="Avenir"/>
                <a:ea typeface="Avenir"/>
                <a:cs typeface="Avenir"/>
                <a:sym typeface="Avenir"/>
              </a:rPr>
              <a:t>WinS</a:t>
            </a:r>
            <a:r>
              <a:rPr lang="en-US">
                <a:solidFill>
                  <a:schemeClr val="dk1"/>
                </a:solidFill>
                <a:latin typeface="Avenir"/>
                <a:ea typeface="Avenir"/>
                <a:cs typeface="Avenir"/>
                <a:sym typeface="Avenir"/>
              </a:rPr>
              <a:t>.</a:t>
            </a:r>
            <a:endParaRPr sz="1400">
              <a:solidFill>
                <a:schemeClr val="dk1"/>
              </a:solidFill>
              <a:latin typeface="Avenir"/>
              <a:ea typeface="Avenir"/>
              <a:cs typeface="Avenir"/>
              <a:sym typeface="Avenir"/>
            </a:endParaRPr>
          </a:p>
        </p:txBody>
      </p:sp>
      <p:sp>
        <p:nvSpPr>
          <p:cNvPr id="409" name="Google Shape;409;p14"/>
          <p:cNvSpPr txBox="1"/>
          <p:nvPr/>
        </p:nvSpPr>
        <p:spPr>
          <a:xfrm>
            <a:off x="1121478" y="5934670"/>
            <a:ext cx="10251301" cy="923289"/>
          </a:xfrm>
          <a:prstGeom prst="rect">
            <a:avLst/>
          </a:prstGeom>
          <a:noFill/>
          <a:ln>
            <a:noFill/>
          </a:ln>
        </p:spPr>
        <p:txBody>
          <a:bodyPr spcFirstLastPara="1" wrap="square" lIns="91425" tIns="45700" rIns="91425" bIns="45700" anchor="t" anchorCtr="0">
            <a:spAutoFit/>
          </a:bodyPr>
          <a:lstStyle/>
          <a:p>
            <a:pPr lvl="0"/>
            <a:r>
              <a:rPr lang="en-US" sz="1800">
                <a:solidFill>
                  <a:schemeClr val="dk1"/>
                </a:solidFill>
                <a:latin typeface="Calibri"/>
                <a:ea typeface="Calibri"/>
                <a:cs typeface="Calibri"/>
                <a:sym typeface="Calibri"/>
              </a:rPr>
              <a:t>9 pays (sur 24) </a:t>
            </a:r>
            <a:r>
              <a:rPr lang="en-US" sz="1800" err="1">
                <a:solidFill>
                  <a:schemeClr val="dk1"/>
                </a:solidFill>
                <a:latin typeface="Calibri"/>
                <a:ea typeface="Calibri"/>
                <a:cs typeface="Calibri"/>
                <a:sym typeface="Calibri"/>
              </a:rPr>
              <a:t>ont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pu</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rendre</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compte</a:t>
            </a:r>
            <a:r>
              <a:rPr lang="en-US" sz="1800">
                <a:solidFill>
                  <a:schemeClr val="dk1"/>
                </a:solidFill>
                <a:latin typeface="Calibri"/>
                <a:ea typeface="Calibri"/>
                <a:cs typeface="Calibri"/>
                <a:sym typeface="Calibri"/>
              </a:rPr>
              <a:t> des trois </a:t>
            </a:r>
            <a:r>
              <a:rPr lang="en-US" sz="1800" err="1">
                <a:solidFill>
                  <a:schemeClr val="dk1"/>
                </a:solidFill>
                <a:latin typeface="Calibri"/>
                <a:ea typeface="Calibri"/>
                <a:cs typeface="Calibri"/>
                <a:sym typeface="Calibri"/>
              </a:rPr>
              <a:t>éléments</a:t>
            </a:r>
            <a:r>
              <a:rPr lang="en-US" sz="1800">
                <a:solidFill>
                  <a:schemeClr val="dk1"/>
                </a:solidFill>
                <a:latin typeface="Calibri"/>
                <a:ea typeface="Calibri"/>
                <a:cs typeface="Calibri"/>
                <a:sym typeface="Calibri"/>
              </a:rPr>
              <a:t> des services de base / </a:t>
            </a:r>
          </a:p>
          <a:p>
            <a:pPr lvl="0"/>
            <a:r>
              <a:rPr lang="en-US" sz="1800">
                <a:solidFill>
                  <a:schemeClr val="dk1"/>
                </a:solidFill>
                <a:latin typeface="Calibri"/>
                <a:ea typeface="Calibri"/>
                <a:cs typeface="Calibri"/>
                <a:sym typeface="Calibri"/>
              </a:rPr>
              <a:t>Les trois </a:t>
            </a:r>
            <a:r>
              <a:rPr lang="en-US" sz="1800" err="1">
                <a:solidFill>
                  <a:schemeClr val="dk1"/>
                </a:solidFill>
                <a:latin typeface="Calibri"/>
                <a:ea typeface="Calibri"/>
                <a:cs typeface="Calibri"/>
                <a:sym typeface="Calibri"/>
              </a:rPr>
              <a:t>éléments</a:t>
            </a:r>
            <a:r>
              <a:rPr lang="en-US" sz="1800">
                <a:solidFill>
                  <a:schemeClr val="dk1"/>
                </a:solidFill>
                <a:latin typeface="Calibri"/>
                <a:ea typeface="Calibri"/>
                <a:cs typeface="Calibri"/>
                <a:sym typeface="Calibri"/>
              </a:rPr>
              <a:t> de WASH </a:t>
            </a:r>
            <a:r>
              <a:rPr lang="en-US" sz="1800" err="1">
                <a:solidFill>
                  <a:schemeClr val="dk1"/>
                </a:solidFill>
                <a:latin typeface="Calibri"/>
                <a:ea typeface="Calibri"/>
                <a:cs typeface="Calibri"/>
                <a:sym typeface="Calibri"/>
              </a:rPr>
              <a:t>sont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essentiels</a:t>
            </a:r>
            <a:r>
              <a:rPr lang="en-US" sz="1800">
                <a:solidFill>
                  <a:schemeClr val="dk1"/>
                </a:solidFill>
                <a:latin typeface="Calibri"/>
                <a:ea typeface="Calibri"/>
                <a:cs typeface="Calibri"/>
                <a:sym typeface="Calibri"/>
              </a:rPr>
              <a:t> pour </a:t>
            </a:r>
            <a:r>
              <a:rPr lang="en-US" sz="1800" err="1">
                <a:solidFill>
                  <a:schemeClr val="dk1"/>
                </a:solidFill>
                <a:latin typeface="Calibri"/>
                <a:ea typeface="Calibri"/>
                <a:cs typeface="Calibri"/>
                <a:sym typeface="Calibri"/>
              </a:rPr>
              <a:t>favoriser</a:t>
            </a:r>
            <a:r>
              <a:rPr lang="en-US" sz="1800">
                <a:solidFill>
                  <a:schemeClr val="dk1"/>
                </a:solidFill>
                <a:latin typeface="Calibri"/>
                <a:ea typeface="Calibri"/>
                <a:cs typeface="Calibri"/>
                <a:sym typeface="Calibri"/>
              </a:rPr>
              <a:t> un </a:t>
            </a:r>
            <a:r>
              <a:rPr lang="en-US" sz="1800" err="1">
                <a:solidFill>
                  <a:schemeClr val="dk1"/>
                </a:solidFill>
                <a:latin typeface="Calibri"/>
                <a:ea typeface="Calibri"/>
                <a:cs typeface="Calibri"/>
                <a:sym typeface="Calibri"/>
              </a:rPr>
              <a:t>environnement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d'apprentissage</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sûr</a:t>
            </a:r>
            <a:r>
              <a:rPr lang="en-US" sz="1800">
                <a:solidFill>
                  <a:schemeClr val="dk1"/>
                </a:solidFill>
                <a:latin typeface="Calibri"/>
                <a:ea typeface="Calibri"/>
                <a:cs typeface="Calibri"/>
                <a:sym typeface="Calibri"/>
              </a:rPr>
              <a:t>.</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5"/>
          <p:cNvSpPr txBox="1">
            <a:spLocks noGrp="1"/>
          </p:cNvSpPr>
          <p:nvPr>
            <p:ph type="title"/>
          </p:nvPr>
        </p:nvSpPr>
        <p:spPr>
          <a:xfrm>
            <a:off x="104140" y="217431"/>
            <a:ext cx="11983720" cy="1044575"/>
          </a:xfrm>
          <a:prstGeom prst="rect">
            <a:avLst/>
          </a:prstGeom>
          <a:noFill/>
          <a:ln>
            <a:noFill/>
          </a:ln>
        </p:spPr>
        <p:txBody>
          <a:bodyPr spcFirstLastPara="1" wrap="square" lIns="91425" tIns="45700" rIns="91425" bIns="45700" anchor="ctr" anchorCtr="0">
            <a:normAutofit/>
          </a:bodyPr>
          <a:lstStyle/>
          <a:p>
            <a:pPr lvl="0" algn="ctr">
              <a:buSzPts val="2800"/>
            </a:pPr>
            <a:r>
              <a:rPr lang="en-US" sz="2800"/>
              <a:t>PAYS AVEC ESTIMATIONS 2023 DANS LE RAPPORT JMP </a:t>
            </a:r>
            <a:r>
              <a:rPr lang="en-US" sz="2800" err="1"/>
              <a:t>WinS</a:t>
            </a:r>
            <a:r>
              <a:rPr lang="en-US" sz="2800"/>
              <a:t> 2024</a:t>
            </a:r>
            <a:endParaRPr/>
          </a:p>
        </p:txBody>
      </p:sp>
      <p:graphicFrame>
        <p:nvGraphicFramePr>
          <p:cNvPr id="416" name="Google Shape;416;p15"/>
          <p:cNvGraphicFramePr/>
          <p:nvPr>
            <p:extLst>
              <p:ext uri="{D42A27DB-BD31-4B8C-83A1-F6EECF244321}">
                <p14:modId xmlns:p14="http://schemas.microsoft.com/office/powerpoint/2010/main" val="1193088765"/>
              </p:ext>
            </p:extLst>
          </p:nvPr>
        </p:nvGraphicFramePr>
        <p:xfrm>
          <a:off x="457200" y="1796663"/>
          <a:ext cx="5387675" cy="3476775"/>
        </p:xfrm>
        <a:graphic>
          <a:graphicData uri="http://schemas.openxmlformats.org/drawingml/2006/table">
            <a:tbl>
              <a:tblPr>
                <a:noFill/>
                <a:tableStyleId>{7B0EB8FA-27E9-454A-90D3-5A05ABA1AB80}</a:tableStyleId>
              </a:tblPr>
              <a:tblGrid>
                <a:gridCol w="2423525">
                  <a:extLst>
                    <a:ext uri="{9D8B030D-6E8A-4147-A177-3AD203B41FA5}">
                      <a16:colId xmlns:a16="http://schemas.microsoft.com/office/drawing/2014/main" val="20000"/>
                    </a:ext>
                  </a:extLst>
                </a:gridCol>
                <a:gridCol w="989525">
                  <a:extLst>
                    <a:ext uri="{9D8B030D-6E8A-4147-A177-3AD203B41FA5}">
                      <a16:colId xmlns:a16="http://schemas.microsoft.com/office/drawing/2014/main" val="20001"/>
                    </a:ext>
                  </a:extLst>
                </a:gridCol>
                <a:gridCol w="1010100">
                  <a:extLst>
                    <a:ext uri="{9D8B030D-6E8A-4147-A177-3AD203B41FA5}">
                      <a16:colId xmlns:a16="http://schemas.microsoft.com/office/drawing/2014/main" val="20002"/>
                    </a:ext>
                  </a:extLst>
                </a:gridCol>
                <a:gridCol w="964525">
                  <a:extLst>
                    <a:ext uri="{9D8B030D-6E8A-4147-A177-3AD203B41FA5}">
                      <a16:colId xmlns:a16="http://schemas.microsoft.com/office/drawing/2014/main" val="20003"/>
                    </a:ext>
                  </a:extLst>
                </a:gridCol>
              </a:tblGrid>
              <a:tr h="203200">
                <a:tc>
                  <a:txBody>
                    <a:bodyPr/>
                    <a:lstStyle/>
                    <a:p>
                      <a:pPr marL="0" marR="0" lvl="0" indent="0" algn="l" rtl="0">
                        <a:spcBef>
                          <a:spcPts val="0"/>
                        </a:spcBef>
                        <a:spcAft>
                          <a:spcPts val="0"/>
                        </a:spcAft>
                        <a:buNone/>
                      </a:pPr>
                      <a:r>
                        <a:rPr lang="en-US" sz="1600" b="1" u="none" strike="noStrike" cap="none">
                          <a:latin typeface="Avenir"/>
                          <a:ea typeface="Avenir"/>
                          <a:cs typeface="Avenir"/>
                          <a:sym typeface="Avenir"/>
                        </a:rPr>
                        <a:t>Pays</a:t>
                      </a:r>
                      <a:endParaRPr sz="1600" b="1" i="0" u="none" strike="noStrike" cap="none">
                        <a:solidFill>
                          <a:srgbClr val="000000"/>
                        </a:solidFill>
                        <a:latin typeface="Avenir"/>
                        <a:ea typeface="Avenir"/>
                        <a:cs typeface="Avenir"/>
                        <a:sym typeface="Avenir"/>
                      </a:endParaRPr>
                    </a:p>
                  </a:txBody>
                  <a:tcPr marL="4725" marR="4725" marT="47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Eau</a:t>
                      </a:r>
                      <a:r>
                        <a:rPr lang="en-US" sz="1100" b="1" u="none" strike="noStrike" cap="none">
                          <a:solidFill>
                            <a:schemeClr val="lt1"/>
                          </a:solidFill>
                          <a:latin typeface="Avenir"/>
                          <a:ea typeface="Avenir"/>
                          <a:cs typeface="Avenir"/>
                          <a:sym typeface="Avenir"/>
                        </a:rPr>
                        <a:t> </a:t>
                      </a:r>
                    </a:p>
                    <a:p>
                      <a:pPr marL="0" marR="0" lvl="0" indent="0" algn="ctr" rtl="0">
                        <a:spcBef>
                          <a:spcPts val="0"/>
                        </a:spcBef>
                        <a:spcAft>
                          <a:spcPts val="0"/>
                        </a:spcAft>
                        <a:buNone/>
                      </a:pPr>
                      <a:r>
                        <a:rPr lang="en-US" sz="1100" b="1" u="none" strike="noStrike" cap="none">
                          <a:solidFill>
                            <a:schemeClr val="lt1"/>
                          </a:solidFill>
                          <a:latin typeface="Avenir"/>
                          <a:ea typeface="Avenir"/>
                          <a:cs typeface="Avenir"/>
                          <a:sym typeface="Avenir"/>
                        </a:rPr>
                        <a:t>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Assainissement</a:t>
                      </a:r>
                      <a:r>
                        <a:rPr lang="en-US" sz="1100" b="1" u="none" strike="noStrike" cap="none">
                          <a:solidFill>
                            <a:schemeClr val="lt1"/>
                          </a:solidFill>
                          <a:latin typeface="Avenir"/>
                          <a:ea typeface="Avenir"/>
                          <a:cs typeface="Avenir"/>
                          <a:sym typeface="Avenir"/>
                        </a:rPr>
                        <a:t> 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8BA6A"/>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Hygiène</a:t>
                      </a:r>
                      <a:r>
                        <a:rPr lang="en-US" sz="1100" b="1" u="none" strike="noStrike" cap="none">
                          <a:solidFill>
                            <a:schemeClr val="lt1"/>
                          </a:solidFill>
                          <a:latin typeface="Avenir"/>
                          <a:ea typeface="Avenir"/>
                          <a:cs typeface="Avenir"/>
                          <a:sym typeface="Avenir"/>
                        </a:rPr>
                        <a:t> </a:t>
                      </a:r>
                    </a:p>
                    <a:p>
                      <a:pPr marL="0" marR="0" lvl="0" indent="0" algn="ctr" rtl="0">
                        <a:spcBef>
                          <a:spcPts val="0"/>
                        </a:spcBef>
                        <a:spcAft>
                          <a:spcPts val="0"/>
                        </a:spcAft>
                        <a:buNone/>
                      </a:pPr>
                      <a:r>
                        <a:rPr lang="en-US" sz="1100" b="1" u="none" strike="noStrike" cap="none">
                          <a:solidFill>
                            <a:schemeClr val="lt1"/>
                          </a:solidFill>
                          <a:latin typeface="Avenir"/>
                          <a:ea typeface="Avenir"/>
                          <a:cs typeface="Avenir"/>
                          <a:sym typeface="Avenir"/>
                        </a:rPr>
                        <a:t>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Angola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Botswana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Burundi</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Comoros</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Erythrée</a:t>
                      </a:r>
                      <a:endParaRPr lang="en-US" sz="1600"/>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Eswatini</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Éthiopie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Kenya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Lesotho</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Madagascar</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1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Malawi</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11"/>
                  </a:ext>
                </a:extLst>
              </a:tr>
            </a:tbl>
          </a:graphicData>
        </a:graphic>
      </p:graphicFrame>
      <p:graphicFrame>
        <p:nvGraphicFramePr>
          <p:cNvPr id="417" name="Google Shape;417;p15"/>
          <p:cNvGraphicFramePr/>
          <p:nvPr>
            <p:extLst>
              <p:ext uri="{D42A27DB-BD31-4B8C-83A1-F6EECF244321}">
                <p14:modId xmlns:p14="http://schemas.microsoft.com/office/powerpoint/2010/main" val="2916709931"/>
              </p:ext>
            </p:extLst>
          </p:nvPr>
        </p:nvGraphicFramePr>
        <p:xfrm>
          <a:off x="6096000" y="1796591"/>
          <a:ext cx="5598850" cy="3197730"/>
        </p:xfrm>
        <a:graphic>
          <a:graphicData uri="http://schemas.openxmlformats.org/drawingml/2006/table">
            <a:tbl>
              <a:tblPr>
                <a:noFill/>
                <a:tableStyleId>{7B0EB8FA-27E9-454A-90D3-5A05ABA1AB80}</a:tableStyleId>
              </a:tblPr>
              <a:tblGrid>
                <a:gridCol w="2595875">
                  <a:extLst>
                    <a:ext uri="{9D8B030D-6E8A-4147-A177-3AD203B41FA5}">
                      <a16:colId xmlns:a16="http://schemas.microsoft.com/office/drawing/2014/main" val="20000"/>
                    </a:ext>
                  </a:extLst>
                </a:gridCol>
                <a:gridCol w="999625">
                  <a:extLst>
                    <a:ext uri="{9D8B030D-6E8A-4147-A177-3AD203B41FA5}">
                      <a16:colId xmlns:a16="http://schemas.microsoft.com/office/drawing/2014/main" val="20001"/>
                    </a:ext>
                  </a:extLst>
                </a:gridCol>
                <a:gridCol w="1020725">
                  <a:extLst>
                    <a:ext uri="{9D8B030D-6E8A-4147-A177-3AD203B41FA5}">
                      <a16:colId xmlns:a16="http://schemas.microsoft.com/office/drawing/2014/main" val="20002"/>
                    </a:ext>
                  </a:extLst>
                </a:gridCol>
                <a:gridCol w="982625">
                  <a:extLst>
                    <a:ext uri="{9D8B030D-6E8A-4147-A177-3AD203B41FA5}">
                      <a16:colId xmlns:a16="http://schemas.microsoft.com/office/drawing/2014/main" val="20003"/>
                    </a:ext>
                  </a:extLst>
                </a:gridCol>
              </a:tblGrid>
              <a:tr h="203200">
                <a:tc>
                  <a:txBody>
                    <a:bodyPr/>
                    <a:lstStyle/>
                    <a:p>
                      <a:pPr marL="0" marR="0" lvl="0" indent="0" algn="l" rtl="0">
                        <a:spcBef>
                          <a:spcPts val="0"/>
                        </a:spcBef>
                        <a:spcAft>
                          <a:spcPts val="0"/>
                        </a:spcAft>
                        <a:buNone/>
                      </a:pPr>
                      <a:r>
                        <a:rPr lang="en-US" sz="1600" b="1" u="none" strike="noStrike" cap="none">
                          <a:latin typeface="Avenir"/>
                          <a:ea typeface="Avenir"/>
                          <a:cs typeface="Avenir"/>
                          <a:sym typeface="Avenir"/>
                        </a:rPr>
                        <a:t>Pays</a:t>
                      </a:r>
                      <a:endParaRPr sz="1600" b="1" i="0" u="none" strike="noStrike" cap="none">
                        <a:solidFill>
                          <a:srgbClr val="000000"/>
                        </a:solidFill>
                        <a:latin typeface="Avenir"/>
                        <a:ea typeface="Avenir"/>
                        <a:cs typeface="Avenir"/>
                        <a:sym typeface="Avenir"/>
                      </a:endParaRPr>
                    </a:p>
                  </a:txBody>
                  <a:tcPr marL="4725" marR="4725" marT="47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Eau</a:t>
                      </a:r>
                      <a:r>
                        <a:rPr lang="en-US" sz="1100" b="1" u="none" strike="noStrike" cap="none">
                          <a:solidFill>
                            <a:schemeClr val="lt1"/>
                          </a:solidFill>
                          <a:latin typeface="Avenir"/>
                          <a:ea typeface="Avenir"/>
                          <a:cs typeface="Avenir"/>
                          <a:sym typeface="Avenir"/>
                        </a:rPr>
                        <a:t> </a:t>
                      </a:r>
                    </a:p>
                    <a:p>
                      <a:pPr marL="0" marR="0" lvl="0" indent="0" algn="ctr" rtl="0">
                        <a:spcBef>
                          <a:spcPts val="0"/>
                        </a:spcBef>
                        <a:spcAft>
                          <a:spcPts val="0"/>
                        </a:spcAft>
                        <a:buNone/>
                      </a:pPr>
                      <a:r>
                        <a:rPr lang="en-US" sz="1100" b="1" u="none" strike="noStrike" cap="none">
                          <a:solidFill>
                            <a:schemeClr val="lt1"/>
                          </a:solidFill>
                          <a:latin typeface="Avenir"/>
                          <a:ea typeface="Avenir"/>
                          <a:cs typeface="Avenir"/>
                          <a:sym typeface="Avenir"/>
                        </a:rPr>
                        <a:t>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Assainissement</a:t>
                      </a:r>
                      <a:r>
                        <a:rPr lang="en-US" sz="1100" b="1" u="none" strike="noStrike" cap="none">
                          <a:solidFill>
                            <a:schemeClr val="lt1"/>
                          </a:solidFill>
                          <a:latin typeface="Avenir"/>
                          <a:ea typeface="Avenir"/>
                          <a:cs typeface="Avenir"/>
                          <a:sym typeface="Avenir"/>
                        </a:rPr>
                        <a:t> 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8BA6A"/>
                    </a:solidFill>
                  </a:tcPr>
                </a:tc>
                <a:tc>
                  <a:txBody>
                    <a:bodyPr/>
                    <a:lstStyle/>
                    <a:p>
                      <a:pPr marL="0" marR="0" lvl="0" indent="0" algn="ctr" rtl="0">
                        <a:spcBef>
                          <a:spcPts val="0"/>
                        </a:spcBef>
                        <a:spcAft>
                          <a:spcPts val="0"/>
                        </a:spcAft>
                        <a:buNone/>
                      </a:pPr>
                      <a:r>
                        <a:rPr lang="en-US" sz="1100" b="1" u="none" strike="noStrike" cap="none" err="1">
                          <a:solidFill>
                            <a:schemeClr val="lt1"/>
                          </a:solidFill>
                          <a:latin typeface="Avenir"/>
                          <a:ea typeface="Avenir"/>
                          <a:cs typeface="Avenir"/>
                          <a:sym typeface="Avenir"/>
                        </a:rPr>
                        <a:t>Hygiène</a:t>
                      </a:r>
                      <a:r>
                        <a:rPr lang="en-US" sz="1100" b="1" u="none" strike="noStrike" cap="none">
                          <a:solidFill>
                            <a:schemeClr val="lt1"/>
                          </a:solidFill>
                          <a:latin typeface="Avenir"/>
                          <a:ea typeface="Avenir"/>
                          <a:cs typeface="Avenir"/>
                          <a:sym typeface="Avenir"/>
                        </a:rPr>
                        <a:t> </a:t>
                      </a:r>
                    </a:p>
                    <a:p>
                      <a:pPr marL="0" marR="0" lvl="0" indent="0" algn="ctr" rtl="0">
                        <a:spcBef>
                          <a:spcPts val="0"/>
                        </a:spcBef>
                        <a:spcAft>
                          <a:spcPts val="0"/>
                        </a:spcAft>
                        <a:buNone/>
                      </a:pPr>
                      <a:r>
                        <a:rPr lang="en-US" sz="1100" b="1" u="none" strike="noStrike" cap="none">
                          <a:solidFill>
                            <a:schemeClr val="lt1"/>
                          </a:solidFill>
                          <a:latin typeface="Avenir"/>
                          <a:ea typeface="Avenir"/>
                          <a:cs typeface="Avenir"/>
                          <a:sym typeface="Avenir"/>
                        </a:rPr>
                        <a:t>de base</a:t>
                      </a:r>
                      <a:endParaRPr sz="1100" b="1" i="0" u="none" strike="noStrike" cap="none">
                        <a:solidFill>
                          <a:schemeClr val="lt1"/>
                        </a:solidFill>
                        <a:latin typeface="Avenir"/>
                        <a:ea typeface="Avenir"/>
                        <a:cs typeface="Avenir"/>
                        <a:sym typeface="Avenir"/>
                      </a:endParaRPr>
                    </a:p>
                  </a:txBody>
                  <a:tcPr marL="0" marR="4725" marT="36000" marB="3600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Mozambique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Namibie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Rwanda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Somalie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Afrique</a:t>
                      </a:r>
                      <a:r>
                        <a:rPr lang="en-US" sz="1600" b="0" i="0" u="none" strike="noStrike" cap="none">
                          <a:solidFill>
                            <a:srgbClr val="000000"/>
                          </a:solidFill>
                          <a:latin typeface="Avenir"/>
                          <a:ea typeface="Avenir"/>
                          <a:cs typeface="Avenir"/>
                          <a:sym typeface="Avenir"/>
                        </a:rPr>
                        <a:t> du Sud</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Sud Soudan</a:t>
                      </a:r>
                      <a:endParaRPr lang="en-US"/>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Ouganda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r>
                        <a:rPr lang="en-US" sz="1600" b="0" i="0" u="none" strike="noStrike" cap="none" err="1">
                          <a:solidFill>
                            <a:srgbClr val="000000"/>
                          </a:solidFill>
                          <a:latin typeface="Avenir"/>
                          <a:ea typeface="Avenir"/>
                          <a:cs typeface="Avenir"/>
                          <a:sym typeface="Avenir"/>
                        </a:rPr>
                        <a:t>République</a:t>
                      </a:r>
                      <a:r>
                        <a:rPr lang="en-US" sz="1600" b="0" i="0" u="none" strike="noStrike" cap="none">
                          <a:solidFill>
                            <a:srgbClr val="000000"/>
                          </a:solidFill>
                          <a:latin typeface="Avenir"/>
                          <a:ea typeface="Avenir"/>
                          <a:cs typeface="Avenir"/>
                          <a:sym typeface="Avenir"/>
                        </a:rPr>
                        <a:t> </a:t>
                      </a:r>
                      <a:r>
                        <a:rPr lang="en-US" sz="1600" b="0" i="0" u="none" strike="noStrike" cap="none" err="1">
                          <a:solidFill>
                            <a:srgbClr val="000000"/>
                          </a:solidFill>
                          <a:latin typeface="Avenir"/>
                          <a:ea typeface="Avenir"/>
                          <a:cs typeface="Avenir"/>
                          <a:sym typeface="Avenir"/>
                        </a:rPr>
                        <a:t>uni</a:t>
                      </a:r>
                      <a:r>
                        <a:rPr lang="en-US" sz="1600" b="0" i="0" u="none" strike="noStrike" cap="none">
                          <a:solidFill>
                            <a:srgbClr val="000000"/>
                          </a:solidFill>
                          <a:latin typeface="Avenir"/>
                          <a:ea typeface="Avenir"/>
                          <a:cs typeface="Avenir"/>
                          <a:sym typeface="Avenir"/>
                        </a:rPr>
                        <a:t> du </a:t>
                      </a:r>
                      <a:r>
                        <a:rPr lang="en-US" sz="1600" b="0" i="0" u="none" strike="noStrike" cap="none" err="1">
                          <a:solidFill>
                            <a:srgbClr val="000000"/>
                          </a:solidFill>
                          <a:latin typeface="Avenir"/>
                          <a:ea typeface="Avenir"/>
                          <a:cs typeface="Avenir"/>
                          <a:sym typeface="Avenir"/>
                        </a:rPr>
                        <a:t>Tanzanie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Zambia</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US" sz="1600" b="0" i="0" u="none" strike="noStrike" cap="none">
                          <a:solidFill>
                            <a:srgbClr val="000000"/>
                          </a:solidFill>
                          <a:latin typeface="Avenir"/>
                          <a:ea typeface="Avenir"/>
                          <a:cs typeface="Avenir"/>
                          <a:sym typeface="Avenir"/>
                        </a:rPr>
                        <a:t>Zimbabwe</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800" b="0" i="0" u="none" strike="noStrike" cap="none">
                          <a:solidFill>
                            <a:schemeClr val="lt1"/>
                          </a:solidFill>
                          <a:latin typeface="Avenir"/>
                          <a:ea typeface="Avenir"/>
                          <a:cs typeface="Avenir"/>
                          <a:sym typeface="Avenir"/>
                        </a:rPr>
                        <a:t>+</a:t>
                      </a:r>
                      <a:endParaRPr/>
                    </a:p>
                  </a:txBody>
                  <a:tcPr marL="4725" marR="4725" marT="4725"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10"/>
                  </a:ext>
                </a:extLst>
              </a:tr>
            </a:tbl>
          </a:graphicData>
        </a:graphic>
      </p:graphicFrame>
      <p:sp>
        <p:nvSpPr>
          <p:cNvPr id="418" name="Google Shape;418;p15"/>
          <p:cNvSpPr/>
          <p:nvPr/>
        </p:nvSpPr>
        <p:spPr>
          <a:xfrm>
            <a:off x="4164155" y="1136971"/>
            <a:ext cx="4172168" cy="461665"/>
          </a:xfrm>
          <a:prstGeom prst="rect">
            <a:avLst/>
          </a:prstGeom>
          <a:noFill/>
          <a:ln>
            <a:noFill/>
          </a:ln>
        </p:spPr>
        <p:txBody>
          <a:bodyPr spcFirstLastPara="1" wrap="square" lIns="91425" tIns="45700" rIns="91425" bIns="45700" anchor="t" anchorCtr="0">
            <a:spAutoFit/>
          </a:bodyPr>
          <a:lstStyle/>
          <a:p>
            <a:pPr lvl="0"/>
            <a:r>
              <a:rPr lang="en-US" sz="2400" err="1">
                <a:solidFill>
                  <a:schemeClr val="dk1"/>
                </a:solidFill>
                <a:latin typeface="Avenir"/>
                <a:ea typeface="Avenir"/>
                <a:cs typeface="Avenir"/>
                <a:sym typeface="Avenir"/>
              </a:rPr>
              <a:t>Afrique</a:t>
            </a:r>
            <a:r>
              <a:rPr lang="en-US" sz="2400">
                <a:solidFill>
                  <a:schemeClr val="dk1"/>
                </a:solidFill>
                <a:latin typeface="Avenir"/>
                <a:ea typeface="Avenir"/>
                <a:cs typeface="Avenir"/>
                <a:sym typeface="Avenir"/>
              </a:rPr>
              <a:t> de </a:t>
            </a:r>
            <a:r>
              <a:rPr lang="en-US" sz="2400" err="1">
                <a:solidFill>
                  <a:schemeClr val="dk1"/>
                </a:solidFill>
                <a:latin typeface="Avenir"/>
                <a:ea typeface="Avenir"/>
                <a:cs typeface="Avenir"/>
                <a:sym typeface="Avenir"/>
              </a:rPr>
              <a:t>l'Est</a:t>
            </a:r>
            <a:r>
              <a:rPr lang="en-US" sz="2400">
                <a:solidFill>
                  <a:schemeClr val="dk1"/>
                </a:solidFill>
                <a:latin typeface="Avenir"/>
                <a:ea typeface="Avenir"/>
                <a:cs typeface="Avenir"/>
                <a:sym typeface="Avenir"/>
              </a:rPr>
              <a:t> et du Sud</a:t>
            </a:r>
            <a:endParaRPr sz="2400">
              <a:solidFill>
                <a:schemeClr val="dk1"/>
              </a:solidFill>
              <a:latin typeface="Avenir"/>
              <a:ea typeface="Avenir"/>
              <a:cs typeface="Avenir"/>
              <a:sym typeface="Avenir"/>
            </a:endParaRPr>
          </a:p>
        </p:txBody>
      </p:sp>
      <p:sp>
        <p:nvSpPr>
          <p:cNvPr id="419" name="Google Shape;419;p15"/>
          <p:cNvSpPr/>
          <p:nvPr/>
        </p:nvSpPr>
        <p:spPr>
          <a:xfrm>
            <a:off x="1765522" y="5399260"/>
            <a:ext cx="8389213" cy="523180"/>
          </a:xfrm>
          <a:prstGeom prst="rect">
            <a:avLst/>
          </a:prstGeom>
          <a:noFill/>
          <a:ln>
            <a:noFill/>
          </a:ln>
        </p:spPr>
        <p:txBody>
          <a:bodyPr spcFirstLastPara="1" wrap="square" lIns="91425" tIns="45700" rIns="91425" bIns="45700" anchor="t" anchorCtr="0">
            <a:spAutoFit/>
          </a:bodyPr>
          <a:lstStyle/>
          <a:p>
            <a:pPr lvl="0"/>
            <a:r>
              <a:rPr lang="en-US" sz="1400">
                <a:solidFill>
                  <a:schemeClr val="dk1"/>
                </a:solidFill>
                <a:latin typeface="Avenir"/>
                <a:ea typeface="Avenir"/>
                <a:cs typeface="Avenir"/>
                <a:sym typeface="Avenir"/>
              </a:rPr>
              <a:t>+/- : </a:t>
            </a:r>
            <a:r>
              <a:rPr lang="en-US">
                <a:solidFill>
                  <a:schemeClr val="dk1"/>
                </a:solidFill>
                <a:latin typeface="Avenir"/>
                <a:ea typeface="Avenir"/>
                <a:cs typeface="Avenir"/>
                <a:sym typeface="Avenir"/>
              </a:rPr>
              <a:t>Gain/</a:t>
            </a:r>
            <a:r>
              <a:rPr lang="en-US" err="1">
                <a:solidFill>
                  <a:schemeClr val="dk1"/>
                </a:solidFill>
                <a:latin typeface="Avenir"/>
                <a:ea typeface="Avenir"/>
                <a:cs typeface="Avenir"/>
                <a:sym typeface="Avenir"/>
              </a:rPr>
              <a:t>perte</a:t>
            </a:r>
            <a:r>
              <a:rPr lang="en-US">
                <a:solidFill>
                  <a:schemeClr val="dk1"/>
                </a:solidFill>
                <a:latin typeface="Avenir"/>
                <a:ea typeface="Avenir"/>
                <a:cs typeface="Avenir"/>
                <a:sym typeface="Avenir"/>
              </a:rPr>
              <a:t> des estimations de </a:t>
            </a:r>
            <a:r>
              <a:rPr lang="en-US" err="1">
                <a:solidFill>
                  <a:schemeClr val="dk1"/>
                </a:solidFill>
                <a:latin typeface="Avenir"/>
                <a:ea typeface="Avenir"/>
                <a:cs typeface="Avenir"/>
                <a:sym typeface="Avenir"/>
              </a:rPr>
              <a:t>l'année</a:t>
            </a:r>
            <a:r>
              <a:rPr lang="en-US">
                <a:solidFill>
                  <a:schemeClr val="dk1"/>
                </a:solidFill>
                <a:latin typeface="Avenir"/>
                <a:ea typeface="Avenir"/>
                <a:cs typeface="Avenir"/>
                <a:sym typeface="Avenir"/>
              </a:rPr>
              <a:t> la plus </a:t>
            </a:r>
            <a:r>
              <a:rPr lang="en-US" err="1">
                <a:solidFill>
                  <a:schemeClr val="dk1"/>
                </a:solidFill>
                <a:latin typeface="Avenir"/>
                <a:ea typeface="Avenir"/>
                <a:cs typeface="Avenir"/>
                <a:sym typeface="Avenir"/>
              </a:rPr>
              <a:t>récente</a:t>
            </a:r>
            <a:r>
              <a:rPr lang="en-US">
                <a:solidFill>
                  <a:schemeClr val="dk1"/>
                </a:solidFill>
                <a:latin typeface="Avenir"/>
                <a:ea typeface="Avenir"/>
                <a:cs typeface="Avenir"/>
                <a:sym typeface="Avenir"/>
              </a:rPr>
              <a:t> par rapport </a:t>
            </a:r>
            <a:r>
              <a:rPr lang="en-US" err="1">
                <a:solidFill>
                  <a:schemeClr val="dk1"/>
                </a:solidFill>
                <a:latin typeface="Avenir"/>
                <a:ea typeface="Avenir"/>
                <a:cs typeface="Avenir"/>
                <a:sym typeface="Avenir"/>
              </a:rPr>
              <a:t>à</a:t>
            </a:r>
            <a:r>
              <a:rPr lang="en-US">
                <a:solidFill>
                  <a:schemeClr val="dk1"/>
                </a:solidFill>
                <a:latin typeface="Avenir"/>
                <a:ea typeface="Avenir"/>
                <a:cs typeface="Avenir"/>
                <a:sym typeface="Avenir"/>
              </a:rPr>
              <a:t> la </a:t>
            </a:r>
            <a:r>
              <a:rPr lang="en-US" err="1">
                <a:solidFill>
                  <a:schemeClr val="dk1"/>
                </a:solidFill>
                <a:latin typeface="Avenir"/>
                <a:ea typeface="Avenir"/>
                <a:cs typeface="Avenir"/>
                <a:sym typeface="Avenir"/>
              </a:rPr>
              <a:t>mise</a:t>
            </a:r>
            <a:r>
              <a:rPr lang="en-US">
                <a:solidFill>
                  <a:schemeClr val="dk1"/>
                </a:solidFill>
                <a:latin typeface="Avenir"/>
                <a:ea typeface="Avenir"/>
                <a:cs typeface="Avenir"/>
                <a:sym typeface="Avenir"/>
              </a:rPr>
              <a:t> </a:t>
            </a:r>
            <a:r>
              <a:rPr lang="en-US" err="1">
                <a:solidFill>
                  <a:schemeClr val="dk1"/>
                </a:solidFill>
                <a:latin typeface="Avenir"/>
                <a:ea typeface="Avenir"/>
                <a:cs typeface="Avenir"/>
                <a:sym typeface="Avenir"/>
              </a:rPr>
              <a:t>à</a:t>
            </a:r>
            <a:r>
              <a:rPr lang="en-US">
                <a:solidFill>
                  <a:schemeClr val="dk1"/>
                </a:solidFill>
                <a:latin typeface="Avenir"/>
                <a:ea typeface="Avenir"/>
                <a:cs typeface="Avenir"/>
                <a:sym typeface="Avenir"/>
              </a:rPr>
              <a:t> jour JMP 2022 </a:t>
            </a:r>
            <a:r>
              <a:rPr lang="en-US" err="1">
                <a:solidFill>
                  <a:schemeClr val="dk1"/>
                </a:solidFill>
                <a:latin typeface="Avenir"/>
                <a:ea typeface="Avenir"/>
                <a:cs typeface="Avenir"/>
                <a:sym typeface="Avenir"/>
              </a:rPr>
              <a:t>WinS</a:t>
            </a:r>
            <a:endParaRPr lang="en-US">
              <a:solidFill>
                <a:schemeClr val="dk1"/>
              </a:solidFill>
              <a:latin typeface="Avenir"/>
              <a:ea typeface="Avenir"/>
              <a:cs typeface="Avenir"/>
              <a:sym typeface="Avenir"/>
            </a:endParaRPr>
          </a:p>
          <a:p>
            <a:pPr marL="0" marR="0" lvl="0" indent="0" algn="l" rtl="0">
              <a:spcBef>
                <a:spcPts val="0"/>
              </a:spcBef>
              <a:spcAft>
                <a:spcPts val="0"/>
              </a:spcAft>
              <a:buNone/>
            </a:pPr>
            <a:endParaRPr sz="1400">
              <a:solidFill>
                <a:schemeClr val="dk1"/>
              </a:solidFill>
              <a:latin typeface="Avenir"/>
              <a:ea typeface="Avenir"/>
              <a:cs typeface="Avenir"/>
              <a:sym typeface="Avenir"/>
            </a:endParaRPr>
          </a:p>
        </p:txBody>
      </p:sp>
      <p:sp>
        <p:nvSpPr>
          <p:cNvPr id="420" name="Google Shape;420;p15"/>
          <p:cNvSpPr txBox="1"/>
          <p:nvPr/>
        </p:nvSpPr>
        <p:spPr>
          <a:xfrm>
            <a:off x="1120185" y="5922440"/>
            <a:ext cx="10260107" cy="646290"/>
          </a:xfrm>
          <a:prstGeom prst="rect">
            <a:avLst/>
          </a:prstGeom>
          <a:noFill/>
          <a:ln>
            <a:noFill/>
          </a:ln>
        </p:spPr>
        <p:txBody>
          <a:bodyPr spcFirstLastPara="1" wrap="square" lIns="91425" tIns="45700" rIns="91425" bIns="45700" anchor="t" anchorCtr="0">
            <a:spAutoFit/>
          </a:bodyPr>
          <a:lstStyle/>
          <a:p>
            <a:pPr lvl="0"/>
            <a:r>
              <a:rPr lang="en-US" sz="1800">
                <a:solidFill>
                  <a:schemeClr val="dk1"/>
                </a:solidFill>
                <a:latin typeface="Calibri"/>
                <a:ea typeface="Calibri"/>
                <a:cs typeface="Calibri"/>
                <a:sym typeface="Calibri"/>
              </a:rPr>
              <a:t>4 pays (sur 21) </a:t>
            </a:r>
            <a:r>
              <a:rPr lang="en-US" sz="1800" err="1">
                <a:solidFill>
                  <a:schemeClr val="dk1"/>
                </a:solidFill>
                <a:latin typeface="Calibri"/>
                <a:ea typeface="Calibri"/>
                <a:cs typeface="Calibri"/>
                <a:sym typeface="Calibri"/>
              </a:rPr>
              <a:t>ont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pu</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rendre</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compte</a:t>
            </a:r>
            <a:r>
              <a:rPr lang="en-US" sz="1800">
                <a:solidFill>
                  <a:schemeClr val="dk1"/>
                </a:solidFill>
                <a:latin typeface="Calibri"/>
                <a:ea typeface="Calibri"/>
                <a:cs typeface="Calibri"/>
                <a:sym typeface="Calibri"/>
              </a:rPr>
              <a:t> des trois </a:t>
            </a:r>
            <a:r>
              <a:rPr lang="en-US" sz="1800" err="1">
                <a:solidFill>
                  <a:schemeClr val="dk1"/>
                </a:solidFill>
                <a:latin typeface="Calibri"/>
                <a:ea typeface="Calibri"/>
                <a:cs typeface="Calibri"/>
                <a:sym typeface="Calibri"/>
              </a:rPr>
              <a:t>éléments</a:t>
            </a:r>
            <a:r>
              <a:rPr lang="en-US" sz="1800">
                <a:solidFill>
                  <a:schemeClr val="dk1"/>
                </a:solidFill>
                <a:latin typeface="Calibri"/>
                <a:ea typeface="Calibri"/>
                <a:cs typeface="Calibri"/>
                <a:sym typeface="Calibri"/>
              </a:rPr>
              <a:t> des services de base. / </a:t>
            </a:r>
          </a:p>
          <a:p>
            <a:pPr lvl="0"/>
            <a:r>
              <a:rPr lang="en-US" sz="1800">
                <a:solidFill>
                  <a:schemeClr val="dk1"/>
                </a:solidFill>
                <a:latin typeface="Calibri"/>
                <a:ea typeface="Calibri"/>
                <a:cs typeface="Calibri"/>
                <a:sym typeface="Calibri"/>
              </a:rPr>
              <a:t>Les trois </a:t>
            </a:r>
            <a:r>
              <a:rPr lang="en-US" sz="1800" err="1">
                <a:solidFill>
                  <a:schemeClr val="dk1"/>
                </a:solidFill>
                <a:latin typeface="Calibri"/>
                <a:ea typeface="Calibri"/>
                <a:cs typeface="Calibri"/>
                <a:sym typeface="Calibri"/>
              </a:rPr>
              <a:t>éléments</a:t>
            </a:r>
            <a:r>
              <a:rPr lang="en-US" sz="1800">
                <a:solidFill>
                  <a:schemeClr val="dk1"/>
                </a:solidFill>
                <a:latin typeface="Calibri"/>
                <a:ea typeface="Calibri"/>
                <a:cs typeface="Calibri"/>
                <a:sym typeface="Calibri"/>
              </a:rPr>
              <a:t> de WASH </a:t>
            </a:r>
            <a:r>
              <a:rPr lang="en-US" sz="1800" err="1">
                <a:solidFill>
                  <a:schemeClr val="dk1"/>
                </a:solidFill>
                <a:latin typeface="Calibri"/>
                <a:ea typeface="Calibri"/>
                <a:cs typeface="Calibri"/>
                <a:sym typeface="Calibri"/>
              </a:rPr>
              <a:t>sont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essentiels</a:t>
            </a:r>
            <a:r>
              <a:rPr lang="en-US" sz="1800">
                <a:solidFill>
                  <a:schemeClr val="dk1"/>
                </a:solidFill>
                <a:latin typeface="Calibri"/>
                <a:ea typeface="Calibri"/>
                <a:cs typeface="Calibri"/>
                <a:sym typeface="Calibri"/>
              </a:rPr>
              <a:t> pour </a:t>
            </a:r>
            <a:r>
              <a:rPr lang="en-US" sz="1800" err="1">
                <a:solidFill>
                  <a:schemeClr val="dk1"/>
                </a:solidFill>
                <a:latin typeface="Calibri"/>
                <a:ea typeface="Calibri"/>
                <a:cs typeface="Calibri"/>
                <a:sym typeface="Calibri"/>
              </a:rPr>
              <a:t>favoriser</a:t>
            </a:r>
            <a:r>
              <a:rPr lang="en-US" sz="1800">
                <a:solidFill>
                  <a:schemeClr val="dk1"/>
                </a:solidFill>
                <a:latin typeface="Calibri"/>
                <a:ea typeface="Calibri"/>
                <a:cs typeface="Calibri"/>
                <a:sym typeface="Calibri"/>
              </a:rPr>
              <a:t> un </a:t>
            </a:r>
            <a:r>
              <a:rPr lang="en-US" sz="1800" err="1">
                <a:solidFill>
                  <a:schemeClr val="dk1"/>
                </a:solidFill>
                <a:latin typeface="Calibri"/>
                <a:ea typeface="Calibri"/>
                <a:cs typeface="Calibri"/>
                <a:sym typeface="Calibri"/>
              </a:rPr>
              <a:t>environnement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d'apprentissage</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sûr</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6"/>
          <p:cNvSpPr txBox="1">
            <a:spLocks noGrp="1"/>
          </p:cNvSpPr>
          <p:nvPr>
            <p:ph type="title"/>
          </p:nvPr>
        </p:nvSpPr>
        <p:spPr>
          <a:xfrm>
            <a:off x="209294" y="365125"/>
            <a:ext cx="11766806" cy="760007"/>
          </a:xfrm>
          <a:prstGeom prst="rect">
            <a:avLst/>
          </a:prstGeom>
          <a:noFill/>
          <a:ln>
            <a:noFill/>
          </a:ln>
        </p:spPr>
        <p:txBody>
          <a:bodyPr spcFirstLastPara="1" wrap="square" lIns="91425" tIns="45700" rIns="91425" bIns="45700" anchor="ctr" anchorCtr="0">
            <a:noAutofit/>
          </a:bodyPr>
          <a:lstStyle/>
          <a:p>
            <a:pPr lvl="0" algn="ctr">
              <a:buSzPts val="2800"/>
            </a:pPr>
            <a:r>
              <a:rPr lang="en-US" sz="2800"/>
              <a:t>EXEMPLE : CONSTRUCTION D'UNE ÉCHELLE DE SERVICE </a:t>
            </a:r>
            <a:br>
              <a:rPr lang="en-US" sz="2800"/>
            </a:br>
            <a:r>
              <a:rPr lang="en-US" sz="2800"/>
              <a:t>POUR L'EAU POTABLE</a:t>
            </a:r>
            <a:endParaRPr sz="2800" b="1" i="1"/>
          </a:p>
        </p:txBody>
      </p:sp>
      <p:pic>
        <p:nvPicPr>
          <p:cNvPr id="427" name="Google Shape;427;p16"/>
          <p:cNvPicPr preferRelativeResize="0"/>
          <p:nvPr/>
        </p:nvPicPr>
        <p:blipFill rotWithShape="1">
          <a:blip r:embed="rId3">
            <a:alphaModFix/>
          </a:blip>
          <a:srcRect/>
          <a:stretch/>
        </p:blipFill>
        <p:spPr>
          <a:xfrm>
            <a:off x="3275012" y="1487083"/>
            <a:ext cx="9364663" cy="4231872"/>
          </a:xfrm>
          <a:prstGeom prst="rect">
            <a:avLst/>
          </a:prstGeom>
          <a:noFill/>
          <a:ln>
            <a:noFill/>
          </a:ln>
        </p:spPr>
      </p:pic>
      <p:sp>
        <p:nvSpPr>
          <p:cNvPr id="5" name="Textfeld 4">
            <a:extLst>
              <a:ext uri="{FF2B5EF4-FFF2-40B4-BE49-F238E27FC236}">
                <a16:creationId xmlns:a16="http://schemas.microsoft.com/office/drawing/2014/main" id="{B7B01A1A-14EB-7144-89DB-E2010C0731EF}"/>
              </a:ext>
            </a:extLst>
          </p:cNvPr>
          <p:cNvSpPr txBox="1"/>
          <p:nvPr/>
        </p:nvSpPr>
        <p:spPr>
          <a:xfrm rot="16200000">
            <a:off x="2284440" y="3069030"/>
            <a:ext cx="2458198" cy="477054"/>
          </a:xfrm>
          <a:prstGeom prst="rect">
            <a:avLst/>
          </a:prstGeom>
          <a:solidFill>
            <a:schemeClr val="bg1"/>
          </a:solidFill>
        </p:spPr>
        <p:txBody>
          <a:bodyPr wrap="square" rtlCol="0">
            <a:spAutoFit/>
          </a:bodyPr>
          <a:lstStyle/>
          <a:p>
            <a:endParaRPr lang="de-DE" sz="1100">
              <a:solidFill>
                <a:schemeClr val="bg1">
                  <a:lumMod val="50000"/>
                </a:schemeClr>
              </a:solidFill>
            </a:endParaRPr>
          </a:p>
          <a:p>
            <a:r>
              <a:rPr lang="de-DE">
                <a:solidFill>
                  <a:schemeClr val="bg1">
                    <a:lumMod val="50000"/>
                  </a:schemeClr>
                </a:solidFill>
              </a:rPr>
              <a:t>Proportion </a:t>
            </a:r>
            <a:r>
              <a:rPr lang="de-DE" err="1">
                <a:solidFill>
                  <a:schemeClr val="bg1">
                    <a:lumMod val="50000"/>
                  </a:schemeClr>
                </a:solidFill>
              </a:rPr>
              <a:t>d'écoles</a:t>
            </a:r>
            <a:r>
              <a:rPr lang="de-DE">
                <a:solidFill>
                  <a:schemeClr val="bg1">
                    <a:lumMod val="50000"/>
                  </a:schemeClr>
                </a:solidFill>
              </a:rPr>
              <a:t> (%)</a:t>
            </a:r>
          </a:p>
        </p:txBody>
      </p:sp>
      <p:sp>
        <p:nvSpPr>
          <p:cNvPr id="8" name="Textfeld 7">
            <a:extLst>
              <a:ext uri="{FF2B5EF4-FFF2-40B4-BE49-F238E27FC236}">
                <a16:creationId xmlns:a16="http://schemas.microsoft.com/office/drawing/2014/main" id="{1CB7B66A-FEA0-814B-90DB-7C3692BEFDB8}"/>
              </a:ext>
            </a:extLst>
          </p:cNvPr>
          <p:cNvSpPr txBox="1"/>
          <p:nvPr/>
        </p:nvSpPr>
        <p:spPr>
          <a:xfrm>
            <a:off x="4269169" y="4935338"/>
            <a:ext cx="2214758" cy="307777"/>
          </a:xfrm>
          <a:prstGeom prst="rect">
            <a:avLst/>
          </a:prstGeom>
          <a:solidFill>
            <a:schemeClr val="bg1"/>
          </a:solidFill>
        </p:spPr>
        <p:txBody>
          <a:bodyPr wrap="square" rtlCol="0">
            <a:spAutoFit/>
          </a:bodyPr>
          <a:lstStyle/>
          <a:p>
            <a:r>
              <a:rPr lang="de-DE">
                <a:solidFill>
                  <a:schemeClr val="bg1">
                    <a:lumMod val="50000"/>
                  </a:schemeClr>
                </a:solidFill>
              </a:rPr>
              <a:t>Source </a:t>
            </a:r>
            <a:r>
              <a:rPr lang="de-DE" err="1">
                <a:solidFill>
                  <a:schemeClr val="bg1">
                    <a:lumMod val="50000"/>
                  </a:schemeClr>
                </a:solidFill>
              </a:rPr>
              <a:t>d'eau</a:t>
            </a:r>
            <a:r>
              <a:rPr lang="de-DE">
                <a:solidFill>
                  <a:schemeClr val="bg1">
                    <a:lumMod val="50000"/>
                  </a:schemeClr>
                </a:solidFill>
              </a:rPr>
              <a:t> </a:t>
            </a:r>
            <a:r>
              <a:rPr lang="de-DE" err="1">
                <a:solidFill>
                  <a:schemeClr val="bg1">
                    <a:lumMod val="50000"/>
                  </a:schemeClr>
                </a:solidFill>
              </a:rPr>
              <a:t>améliorée</a:t>
            </a:r>
            <a:endParaRPr lang="de-DE">
              <a:solidFill>
                <a:schemeClr val="bg1">
                  <a:lumMod val="50000"/>
                </a:schemeClr>
              </a:solidFill>
            </a:endParaRPr>
          </a:p>
        </p:txBody>
      </p:sp>
      <p:sp>
        <p:nvSpPr>
          <p:cNvPr id="9" name="Textfeld 8">
            <a:extLst>
              <a:ext uri="{FF2B5EF4-FFF2-40B4-BE49-F238E27FC236}">
                <a16:creationId xmlns:a16="http://schemas.microsoft.com/office/drawing/2014/main" id="{B288CB10-D372-7242-AED3-27695D2E3867}"/>
              </a:ext>
            </a:extLst>
          </p:cNvPr>
          <p:cNvSpPr txBox="1"/>
          <p:nvPr/>
        </p:nvSpPr>
        <p:spPr>
          <a:xfrm>
            <a:off x="6453832" y="4935338"/>
            <a:ext cx="2214758" cy="954107"/>
          </a:xfrm>
          <a:prstGeom prst="rect">
            <a:avLst/>
          </a:prstGeom>
          <a:solidFill>
            <a:schemeClr val="bg1"/>
          </a:solidFill>
        </p:spPr>
        <p:txBody>
          <a:bodyPr wrap="square" rtlCol="0">
            <a:spAutoFit/>
          </a:bodyPr>
          <a:lstStyle/>
          <a:p>
            <a:pPr algn="ctr"/>
            <a:r>
              <a:rPr lang="de-DE">
                <a:solidFill>
                  <a:schemeClr val="bg1">
                    <a:lumMod val="50000"/>
                  </a:schemeClr>
                </a:solidFill>
              </a:rPr>
              <a:t>Source </a:t>
            </a:r>
            <a:r>
              <a:rPr lang="de-DE" err="1">
                <a:solidFill>
                  <a:schemeClr val="bg1">
                    <a:lumMod val="50000"/>
                  </a:schemeClr>
                </a:solidFill>
              </a:rPr>
              <a:t>d'eau</a:t>
            </a:r>
            <a:r>
              <a:rPr lang="de-DE">
                <a:solidFill>
                  <a:schemeClr val="bg1">
                    <a:lumMod val="50000"/>
                  </a:schemeClr>
                </a:solidFill>
              </a:rPr>
              <a:t> </a:t>
            </a:r>
            <a:r>
              <a:rPr lang="de-DE" err="1">
                <a:solidFill>
                  <a:schemeClr val="bg1">
                    <a:lumMod val="50000"/>
                  </a:schemeClr>
                </a:solidFill>
              </a:rPr>
              <a:t>améliorée</a:t>
            </a:r>
            <a:r>
              <a:rPr lang="de-DE">
                <a:solidFill>
                  <a:schemeClr val="bg1">
                    <a:lumMod val="50000"/>
                  </a:schemeClr>
                </a:solidFill>
              </a:rPr>
              <a:t> </a:t>
            </a:r>
            <a:r>
              <a:rPr lang="de-DE" err="1">
                <a:solidFill>
                  <a:schemeClr val="bg1">
                    <a:lumMod val="50000"/>
                  </a:schemeClr>
                </a:solidFill>
              </a:rPr>
              <a:t>avec</a:t>
            </a:r>
            <a:r>
              <a:rPr lang="de-DE">
                <a:solidFill>
                  <a:schemeClr val="bg1">
                    <a:lumMod val="50000"/>
                  </a:schemeClr>
                </a:solidFill>
              </a:rPr>
              <a:t> de </a:t>
            </a:r>
            <a:r>
              <a:rPr lang="de-DE" err="1">
                <a:solidFill>
                  <a:schemeClr val="bg1">
                    <a:lumMod val="50000"/>
                  </a:schemeClr>
                </a:solidFill>
              </a:rPr>
              <a:t>l'eau</a:t>
            </a:r>
            <a:r>
              <a:rPr lang="de-DE">
                <a:solidFill>
                  <a:schemeClr val="bg1">
                    <a:lumMod val="50000"/>
                  </a:schemeClr>
                </a:solidFill>
              </a:rPr>
              <a:t> disponible à </a:t>
            </a:r>
            <a:r>
              <a:rPr lang="de-DE" err="1">
                <a:solidFill>
                  <a:schemeClr val="bg1">
                    <a:lumMod val="50000"/>
                  </a:schemeClr>
                </a:solidFill>
              </a:rPr>
              <a:t>l'école</a:t>
            </a:r>
            <a:endParaRPr lang="de-DE">
              <a:solidFill>
                <a:schemeClr val="bg1">
                  <a:lumMod val="50000"/>
                </a:schemeClr>
              </a:solidFill>
            </a:endParaRPr>
          </a:p>
          <a:p>
            <a:pPr algn="ctr"/>
            <a:endParaRPr lang="de-DE">
              <a:solidFill>
                <a:schemeClr val="bg1">
                  <a:lumMod val="50000"/>
                </a:schemeClr>
              </a:solidFill>
            </a:endParaRPr>
          </a:p>
        </p:txBody>
      </p:sp>
      <p:sp>
        <p:nvSpPr>
          <p:cNvPr id="10" name="Textfeld 9">
            <a:extLst>
              <a:ext uri="{FF2B5EF4-FFF2-40B4-BE49-F238E27FC236}">
                <a16:creationId xmlns:a16="http://schemas.microsoft.com/office/drawing/2014/main" id="{4E3D7FF8-8BB6-0E40-B0C6-94FED6021666}"/>
              </a:ext>
            </a:extLst>
          </p:cNvPr>
          <p:cNvSpPr txBox="1"/>
          <p:nvPr/>
        </p:nvSpPr>
        <p:spPr>
          <a:xfrm>
            <a:off x="8924979" y="4935338"/>
            <a:ext cx="2214758" cy="738664"/>
          </a:xfrm>
          <a:prstGeom prst="rect">
            <a:avLst/>
          </a:prstGeom>
          <a:solidFill>
            <a:schemeClr val="bg1"/>
          </a:solidFill>
        </p:spPr>
        <p:txBody>
          <a:bodyPr wrap="square" rtlCol="0">
            <a:spAutoFit/>
          </a:bodyPr>
          <a:lstStyle/>
          <a:p>
            <a:pPr algn="ctr"/>
            <a:r>
              <a:rPr lang="de-DE" err="1">
                <a:solidFill>
                  <a:schemeClr val="bg1">
                    <a:lumMod val="50000"/>
                  </a:schemeClr>
                </a:solidFill>
              </a:rPr>
              <a:t>Échelle</a:t>
            </a:r>
            <a:r>
              <a:rPr lang="de-DE">
                <a:solidFill>
                  <a:schemeClr val="bg1">
                    <a:lumMod val="50000"/>
                  </a:schemeClr>
                </a:solidFill>
              </a:rPr>
              <a:t> de </a:t>
            </a:r>
            <a:r>
              <a:rPr lang="de-DE" err="1">
                <a:solidFill>
                  <a:schemeClr val="bg1">
                    <a:lumMod val="50000"/>
                  </a:schemeClr>
                </a:solidFill>
              </a:rPr>
              <a:t>service</a:t>
            </a:r>
            <a:r>
              <a:rPr lang="de-DE">
                <a:solidFill>
                  <a:schemeClr val="bg1">
                    <a:lumMod val="50000"/>
                  </a:schemeClr>
                </a:solidFill>
              </a:rPr>
              <a:t> de </a:t>
            </a:r>
            <a:r>
              <a:rPr lang="de-DE" err="1">
                <a:solidFill>
                  <a:schemeClr val="bg1">
                    <a:lumMod val="50000"/>
                  </a:schemeClr>
                </a:solidFill>
              </a:rPr>
              <a:t>l'eau</a:t>
            </a:r>
            <a:r>
              <a:rPr lang="de-DE">
                <a:solidFill>
                  <a:schemeClr val="bg1">
                    <a:lumMod val="50000"/>
                  </a:schemeClr>
                </a:solidFill>
              </a:rPr>
              <a:t> de </a:t>
            </a:r>
            <a:r>
              <a:rPr lang="de-DE" err="1">
                <a:solidFill>
                  <a:schemeClr val="bg1">
                    <a:lumMod val="50000"/>
                  </a:schemeClr>
                </a:solidFill>
              </a:rPr>
              <a:t>l'école</a:t>
            </a:r>
            <a:endParaRPr lang="de-DE">
              <a:solidFill>
                <a:schemeClr val="bg1">
                  <a:lumMod val="50000"/>
                </a:schemeClr>
              </a:solidFill>
            </a:endParaRPr>
          </a:p>
          <a:p>
            <a:pPr algn="ctr"/>
            <a:endParaRPr lang="de-DE">
              <a:solidFill>
                <a:schemeClr val="bg1">
                  <a:lumMod val="50000"/>
                </a:schemeClr>
              </a:solidFill>
            </a:endParaRPr>
          </a:p>
        </p:txBody>
      </p:sp>
      <p:sp>
        <p:nvSpPr>
          <p:cNvPr id="14" name="Textfeld 13">
            <a:extLst>
              <a:ext uri="{FF2B5EF4-FFF2-40B4-BE49-F238E27FC236}">
                <a16:creationId xmlns:a16="http://schemas.microsoft.com/office/drawing/2014/main" id="{E733E2D1-FED7-0C4C-A57F-6CAEC7BBED3A}"/>
              </a:ext>
            </a:extLst>
          </p:cNvPr>
          <p:cNvSpPr txBox="1"/>
          <p:nvPr/>
        </p:nvSpPr>
        <p:spPr>
          <a:xfrm>
            <a:off x="10678209" y="2262099"/>
            <a:ext cx="1513791" cy="461665"/>
          </a:xfrm>
          <a:prstGeom prst="rect">
            <a:avLst/>
          </a:prstGeom>
          <a:solidFill>
            <a:schemeClr val="bg1"/>
          </a:solidFill>
        </p:spPr>
        <p:txBody>
          <a:bodyPr wrap="square" rtlCol="0">
            <a:spAutoFit/>
          </a:bodyPr>
          <a:lstStyle/>
          <a:p>
            <a:r>
              <a:rPr lang="de-DE" sz="1200">
                <a:solidFill>
                  <a:schemeClr val="bg1">
                    <a:lumMod val="50000"/>
                  </a:schemeClr>
                </a:solidFill>
              </a:rPr>
              <a:t>Non </a:t>
            </a:r>
            <a:r>
              <a:rPr lang="de-DE" sz="1200" err="1">
                <a:solidFill>
                  <a:schemeClr val="bg1">
                    <a:lumMod val="50000"/>
                  </a:schemeClr>
                </a:solidFill>
              </a:rPr>
              <a:t>améliorée</a:t>
            </a:r>
            <a:r>
              <a:rPr lang="de-DE" sz="1200">
                <a:solidFill>
                  <a:schemeClr val="bg1">
                    <a:lumMod val="50000"/>
                  </a:schemeClr>
                </a:solidFill>
              </a:rPr>
              <a:t> </a:t>
            </a:r>
          </a:p>
          <a:p>
            <a:r>
              <a:rPr lang="de-DE" sz="1200" err="1">
                <a:solidFill>
                  <a:schemeClr val="bg1">
                    <a:lumMod val="50000"/>
                  </a:schemeClr>
                </a:solidFill>
              </a:rPr>
              <a:t>ou</a:t>
            </a:r>
            <a:r>
              <a:rPr lang="de-DE" sz="1200">
                <a:solidFill>
                  <a:schemeClr val="bg1">
                    <a:lumMod val="50000"/>
                  </a:schemeClr>
                </a:solidFill>
              </a:rPr>
              <a:t> </a:t>
            </a:r>
            <a:r>
              <a:rPr lang="de-DE" sz="1200" err="1">
                <a:solidFill>
                  <a:schemeClr val="bg1">
                    <a:lumMod val="50000"/>
                  </a:schemeClr>
                </a:solidFill>
              </a:rPr>
              <a:t>pas</a:t>
            </a:r>
            <a:r>
              <a:rPr lang="de-DE" sz="1200">
                <a:solidFill>
                  <a:schemeClr val="bg1">
                    <a:lumMod val="50000"/>
                  </a:schemeClr>
                </a:solidFill>
              </a:rPr>
              <a:t> de </a:t>
            </a:r>
            <a:r>
              <a:rPr lang="de-DE" sz="1200" err="1">
                <a:solidFill>
                  <a:schemeClr val="bg1">
                    <a:lumMod val="50000"/>
                  </a:schemeClr>
                </a:solidFill>
              </a:rPr>
              <a:t>source</a:t>
            </a:r>
            <a:endParaRPr lang="de-DE" sz="1200">
              <a:solidFill>
                <a:schemeClr val="bg1">
                  <a:lumMod val="50000"/>
                </a:schemeClr>
              </a:solidFill>
            </a:endParaRPr>
          </a:p>
        </p:txBody>
      </p:sp>
      <p:sp>
        <p:nvSpPr>
          <p:cNvPr id="15" name="Textfeld 14">
            <a:extLst>
              <a:ext uri="{FF2B5EF4-FFF2-40B4-BE49-F238E27FC236}">
                <a16:creationId xmlns:a16="http://schemas.microsoft.com/office/drawing/2014/main" id="{A60B7019-B239-0E48-A261-F7B1EE805913}"/>
              </a:ext>
            </a:extLst>
          </p:cNvPr>
          <p:cNvSpPr txBox="1"/>
          <p:nvPr/>
        </p:nvSpPr>
        <p:spPr>
          <a:xfrm>
            <a:off x="10678209" y="3733722"/>
            <a:ext cx="1513791" cy="307777"/>
          </a:xfrm>
          <a:prstGeom prst="rect">
            <a:avLst/>
          </a:prstGeom>
          <a:solidFill>
            <a:schemeClr val="bg1"/>
          </a:solidFill>
        </p:spPr>
        <p:txBody>
          <a:bodyPr wrap="square" rtlCol="0">
            <a:spAutoFit/>
          </a:bodyPr>
          <a:lstStyle/>
          <a:p>
            <a:r>
              <a:rPr lang="de-DE" sz="1200" err="1">
                <a:solidFill>
                  <a:schemeClr val="bg1">
                    <a:lumMod val="50000"/>
                  </a:schemeClr>
                </a:solidFill>
              </a:rPr>
              <a:t>Améliorée</a:t>
            </a:r>
            <a:r>
              <a:rPr lang="de-DE">
                <a:solidFill>
                  <a:schemeClr val="bg1">
                    <a:lumMod val="50000"/>
                  </a:schemeClr>
                </a:solidFill>
              </a:rPr>
              <a:t> </a:t>
            </a:r>
          </a:p>
        </p:txBody>
      </p:sp>
      <p:graphicFrame>
        <p:nvGraphicFramePr>
          <p:cNvPr id="18" name="Google Shape;514;p24">
            <a:extLst>
              <a:ext uri="{FF2B5EF4-FFF2-40B4-BE49-F238E27FC236}">
                <a16:creationId xmlns:a16="http://schemas.microsoft.com/office/drawing/2014/main" id="{4C83F19D-137B-9644-ACE0-C7C1E38597AD}"/>
              </a:ext>
            </a:extLst>
          </p:cNvPr>
          <p:cNvGraphicFramePr/>
          <p:nvPr>
            <p:extLst>
              <p:ext uri="{D42A27DB-BD31-4B8C-83A1-F6EECF244321}">
                <p14:modId xmlns:p14="http://schemas.microsoft.com/office/powerpoint/2010/main" val="108964582"/>
              </p:ext>
            </p:extLst>
          </p:nvPr>
        </p:nvGraphicFramePr>
        <p:xfrm>
          <a:off x="76321" y="2141207"/>
          <a:ext cx="3198689" cy="2507246"/>
        </p:xfrm>
        <a:graphic>
          <a:graphicData uri="http://schemas.openxmlformats.org/drawingml/2006/table">
            <a:tbl>
              <a:tblPr>
                <a:noFill/>
                <a:tableStyleId>{FFB490EE-31EB-4FA1-A476-91F1F24EBE79}</a:tableStyleId>
              </a:tblPr>
              <a:tblGrid>
                <a:gridCol w="1267737">
                  <a:extLst>
                    <a:ext uri="{9D8B030D-6E8A-4147-A177-3AD203B41FA5}">
                      <a16:colId xmlns:a16="http://schemas.microsoft.com/office/drawing/2014/main" val="1704744476"/>
                    </a:ext>
                  </a:extLst>
                </a:gridCol>
                <a:gridCol w="1930952">
                  <a:extLst>
                    <a:ext uri="{9D8B030D-6E8A-4147-A177-3AD203B41FA5}">
                      <a16:colId xmlns:a16="http://schemas.microsoft.com/office/drawing/2014/main" val="20000"/>
                    </a:ext>
                  </a:extLst>
                </a:gridCol>
              </a:tblGrid>
              <a:tr h="22533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a:solidFill>
                            <a:schemeClr val="bg1"/>
                          </a:solidFill>
                          <a:latin typeface="Calibri"/>
                          <a:ea typeface="Calibri"/>
                          <a:cs typeface="Calibri"/>
                          <a:sym typeface="Calibri"/>
                        </a:rPr>
                        <a:t>NIVEAU DE SERVICE</a:t>
                      </a:r>
                      <a:endParaRPr lang="en-US" sz="1100" i="1" u="none" strike="noStrike" cap="none">
                        <a:solidFill>
                          <a:schemeClr val="bg1"/>
                        </a:solidFill>
                        <a:latin typeface="Calibri"/>
                        <a:ea typeface="Calibri"/>
                        <a:cs typeface="Calibri"/>
                        <a:sym typeface="Calibri"/>
                      </a:endParaRPr>
                    </a:p>
                  </a:txBody>
                  <a:tcPr marL="44553" marR="44553" marT="72000" marB="7200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9525" cap="flat" cmpd="sng" algn="ctr">
                      <a:solidFill>
                        <a:srgbClr val="7F7F7F"/>
                      </a:solidFill>
                      <a:prstDash val="solid"/>
                      <a:round/>
                      <a:headEnd type="none" w="sm" len="sm"/>
                      <a:tailEnd type="none" w="sm" len="sm"/>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a:solidFill>
                            <a:schemeClr val="bg1"/>
                          </a:solidFill>
                          <a:latin typeface="Calibri"/>
                          <a:ea typeface="Calibri"/>
                          <a:cs typeface="Calibri"/>
                          <a:sym typeface="Calibri"/>
                        </a:rPr>
                        <a:t>EAU POTABLE</a:t>
                      </a:r>
                      <a:endParaRPr lang="en-US" sz="1100" i="1" u="none" strike="noStrike" cap="none">
                        <a:solidFill>
                          <a:schemeClr val="bg1"/>
                        </a:solidFill>
                        <a:latin typeface="Calibri"/>
                        <a:ea typeface="Calibri"/>
                        <a:cs typeface="Calibri"/>
                        <a:sym typeface="Calibri"/>
                      </a:endParaRPr>
                    </a:p>
                  </a:txBody>
                  <a:tcPr marL="44553" marR="44553" marT="72000" marB="72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9525" cap="flat" cmpd="sng" algn="ctr">
                      <a:solidFill>
                        <a:srgbClr val="7F7F7F"/>
                      </a:solidFill>
                      <a:prstDash val="solid"/>
                      <a:round/>
                      <a:headEnd type="none" w="sm" len="sm"/>
                      <a:tailEnd type="none" w="sm" len="sm"/>
                    </a:lnT>
                    <a:lnB w="12700" cap="flat" cmpd="sng" algn="ctr">
                      <a:solidFill>
                        <a:schemeClr val="tx1">
                          <a:lumMod val="75000"/>
                          <a:lumOff val="25000"/>
                        </a:schemeClr>
                      </a:solidFill>
                      <a:prstDash val="solid"/>
                      <a:round/>
                      <a:headEnd type="none" w="med" len="med"/>
                      <a:tailEnd type="none" w="med" len="med"/>
                    </a:lnB>
                    <a:solidFill>
                      <a:srgbClr val="40B4E7"/>
                    </a:solidFill>
                  </a:tcPr>
                </a:tc>
                <a:extLst>
                  <a:ext uri="{0D108BD9-81ED-4DB2-BD59-A6C34878D82A}">
                    <a16:rowId xmlns:a16="http://schemas.microsoft.com/office/drawing/2014/main" val="1227929810"/>
                  </a:ext>
                </a:extLst>
              </a:tr>
              <a:tr h="78465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a:solidFill>
                            <a:schemeClr val="bg1"/>
                          </a:solidFill>
                          <a:latin typeface="Calibri"/>
                          <a:ea typeface="Calibri"/>
                          <a:cs typeface="Calibri"/>
                          <a:sym typeface="Calibri"/>
                        </a:rPr>
                        <a:t>SERVICE DE BASE</a:t>
                      </a:r>
                      <a:endParaRPr lang="en-US" sz="1100" i="1" u="none" strike="noStrike" cap="none">
                        <a:solidFill>
                          <a:schemeClr val="bg1"/>
                        </a:solidFill>
                        <a:latin typeface="Calibri"/>
                        <a:ea typeface="Calibri"/>
                        <a:cs typeface="Calibri"/>
                        <a:sym typeface="Calibri"/>
                      </a:endParaRPr>
                    </a:p>
                  </a:txBody>
                  <a:tcPr marL="44553" marR="44553" marT="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rtl="0">
                        <a:spcBef>
                          <a:spcPts val="0"/>
                        </a:spcBef>
                        <a:spcAft>
                          <a:spcPts val="0"/>
                        </a:spcAft>
                        <a:buNone/>
                      </a:pPr>
                      <a:r>
                        <a:rPr lang="en-US" sz="1100" i="0" u="none" strike="noStrike" cap="none" err="1">
                          <a:solidFill>
                            <a:srgbClr val="FFFFFF"/>
                          </a:solidFill>
                          <a:latin typeface="Calibri"/>
                          <a:ea typeface="Calibri"/>
                          <a:cs typeface="Calibri"/>
                          <a:sym typeface="Calibri"/>
                        </a:rPr>
                        <a:t>L'eau</a:t>
                      </a:r>
                      <a:r>
                        <a:rPr lang="en-US" sz="1100" i="0" u="none" strike="noStrike" cap="none">
                          <a:solidFill>
                            <a:srgbClr val="FFFFFF"/>
                          </a:solidFill>
                          <a:latin typeface="Calibri"/>
                          <a:ea typeface="Calibri"/>
                          <a:cs typeface="Calibri"/>
                          <a:sym typeface="Calibri"/>
                        </a:rPr>
                        <a:t> potable </a:t>
                      </a:r>
                      <a:r>
                        <a:rPr lang="en-US" sz="1100" i="0" u="none" strike="noStrike" cap="none" err="1">
                          <a:solidFill>
                            <a:srgbClr val="FFFFFF"/>
                          </a:solidFill>
                          <a:latin typeface="Calibri"/>
                          <a:ea typeface="Calibri"/>
                          <a:cs typeface="Calibri"/>
                          <a:sym typeface="Calibri"/>
                        </a:rPr>
                        <a:t>provient</a:t>
                      </a:r>
                      <a:r>
                        <a:rPr lang="en-US" sz="1100" i="0" u="none" strike="noStrike" cap="none">
                          <a:solidFill>
                            <a:srgbClr val="FFFFFF"/>
                          </a:solidFill>
                          <a:latin typeface="Calibri"/>
                          <a:ea typeface="Calibri"/>
                          <a:cs typeface="Calibri"/>
                          <a:sym typeface="Calibri"/>
                        </a:rPr>
                        <a:t> </a:t>
                      </a:r>
                      <a:r>
                        <a:rPr lang="en-US" sz="1100" i="0" u="none" strike="noStrike" cap="none" err="1">
                          <a:solidFill>
                            <a:srgbClr val="FFFFFF"/>
                          </a:solidFill>
                          <a:latin typeface="Calibri"/>
                          <a:ea typeface="Calibri"/>
                          <a:cs typeface="Calibri"/>
                          <a:sym typeface="Calibri"/>
                        </a:rPr>
                        <a:t>d'une</a:t>
                      </a:r>
                      <a:r>
                        <a:rPr lang="en-US" sz="1100" i="0" u="none" strike="noStrike" cap="none">
                          <a:solidFill>
                            <a:srgbClr val="FFFFFF"/>
                          </a:solidFill>
                          <a:latin typeface="Calibri"/>
                          <a:ea typeface="Calibri"/>
                          <a:cs typeface="Calibri"/>
                          <a:sym typeface="Calibri"/>
                        </a:rPr>
                        <a:t> source </a:t>
                      </a:r>
                      <a:r>
                        <a:rPr lang="en-US" sz="1100" i="0" u="none" strike="noStrike" cap="none" err="1">
                          <a:solidFill>
                            <a:srgbClr val="FFFFFF"/>
                          </a:solidFill>
                          <a:latin typeface="Calibri"/>
                          <a:ea typeface="Calibri"/>
                          <a:cs typeface="Calibri"/>
                          <a:sym typeface="Calibri"/>
                        </a:rPr>
                        <a:t>améliorée</a:t>
                      </a:r>
                      <a:r>
                        <a:rPr lang="en-US" sz="1100" i="0" u="none" strike="noStrike" cap="none">
                          <a:solidFill>
                            <a:srgbClr val="FFFFFF"/>
                          </a:solidFill>
                          <a:latin typeface="Calibri"/>
                          <a:ea typeface="Calibri"/>
                          <a:cs typeface="Calibri"/>
                          <a:sym typeface="Calibri"/>
                        </a:rPr>
                        <a:t> et </a:t>
                      </a:r>
                      <a:r>
                        <a:rPr lang="en-US" sz="1100" i="0" u="none" strike="noStrike" cap="none" err="1">
                          <a:solidFill>
                            <a:srgbClr val="FFFFFF"/>
                          </a:solidFill>
                          <a:latin typeface="Calibri"/>
                          <a:ea typeface="Calibri"/>
                          <a:cs typeface="Calibri"/>
                          <a:sym typeface="Calibri"/>
                        </a:rPr>
                        <a:t>l'eau</a:t>
                      </a:r>
                      <a:r>
                        <a:rPr lang="en-US" sz="1100" i="0" u="none" strike="noStrike" cap="none">
                          <a:solidFill>
                            <a:srgbClr val="FFFFFF"/>
                          </a:solidFill>
                          <a:latin typeface="Calibri"/>
                          <a:ea typeface="Calibri"/>
                          <a:cs typeface="Calibri"/>
                          <a:sym typeface="Calibri"/>
                        </a:rPr>
                        <a:t> </a:t>
                      </a:r>
                      <a:r>
                        <a:rPr lang="en-US" sz="1100" i="0" u="none" strike="noStrike" cap="none" err="1">
                          <a:solidFill>
                            <a:srgbClr val="FFFFFF"/>
                          </a:solidFill>
                          <a:latin typeface="Calibri"/>
                          <a:ea typeface="Calibri"/>
                          <a:cs typeface="Calibri"/>
                          <a:sym typeface="Calibri"/>
                        </a:rPr>
                        <a:t>est</a:t>
                      </a:r>
                      <a:r>
                        <a:rPr lang="en-US" sz="1100" i="0" u="none" strike="noStrike" cap="none">
                          <a:solidFill>
                            <a:srgbClr val="FFFFFF"/>
                          </a:solidFill>
                          <a:latin typeface="Calibri"/>
                          <a:ea typeface="Calibri"/>
                          <a:cs typeface="Calibri"/>
                          <a:sym typeface="Calibri"/>
                        </a:rPr>
                        <a:t> </a:t>
                      </a:r>
                      <a:r>
                        <a:rPr lang="en-US" sz="1100" i="0" u="none" strike="noStrike" cap="none" err="1">
                          <a:solidFill>
                            <a:srgbClr val="FFFFFF"/>
                          </a:solidFill>
                          <a:latin typeface="Calibri"/>
                          <a:ea typeface="Calibri"/>
                          <a:cs typeface="Calibri"/>
                          <a:sym typeface="Calibri"/>
                        </a:rPr>
                        <a:t>disponible</a:t>
                      </a:r>
                      <a:r>
                        <a:rPr lang="en-US" sz="1100" i="0" u="none" strike="noStrike" cap="none">
                          <a:solidFill>
                            <a:srgbClr val="FFFFFF"/>
                          </a:solidFill>
                          <a:latin typeface="Calibri"/>
                          <a:ea typeface="Calibri"/>
                          <a:cs typeface="Calibri"/>
                          <a:sym typeface="Calibri"/>
                        </a:rPr>
                        <a:t> </a:t>
                      </a:r>
                      <a:r>
                        <a:rPr lang="en-US" sz="1100" i="0" u="none" strike="noStrike" cap="none" err="1">
                          <a:solidFill>
                            <a:srgbClr val="FFFFFF"/>
                          </a:solidFill>
                          <a:latin typeface="Calibri"/>
                          <a:ea typeface="Calibri"/>
                          <a:cs typeface="Calibri"/>
                          <a:sym typeface="Calibri"/>
                        </a:rPr>
                        <a:t>à</a:t>
                      </a:r>
                      <a:r>
                        <a:rPr lang="en-US" sz="1100" i="0" u="none" strike="noStrike" cap="none">
                          <a:solidFill>
                            <a:srgbClr val="FFFFFF"/>
                          </a:solidFill>
                          <a:latin typeface="Calibri"/>
                          <a:ea typeface="Calibri"/>
                          <a:cs typeface="Calibri"/>
                          <a:sym typeface="Calibri"/>
                        </a:rPr>
                        <a:t> </a:t>
                      </a:r>
                      <a:r>
                        <a:rPr lang="en-US" sz="1100" i="0" u="none" strike="noStrike" cap="none" err="1">
                          <a:solidFill>
                            <a:srgbClr val="FFFFFF"/>
                          </a:solidFill>
                          <a:latin typeface="Calibri"/>
                          <a:ea typeface="Calibri"/>
                          <a:cs typeface="Calibri"/>
                          <a:sym typeface="Calibri"/>
                        </a:rPr>
                        <a:t>l'école</a:t>
                      </a:r>
                      <a:r>
                        <a:rPr lang="en-US" sz="1100" i="0" u="none" strike="noStrike" cap="none">
                          <a:solidFill>
                            <a:srgbClr val="FFFFFF"/>
                          </a:solidFill>
                          <a:latin typeface="Calibri"/>
                          <a:ea typeface="Calibri"/>
                          <a:cs typeface="Calibri"/>
                          <a:sym typeface="Calibri"/>
                        </a:rPr>
                        <a:t> au moment de </a:t>
                      </a:r>
                      <a:r>
                        <a:rPr lang="en-US" sz="1100" i="0" u="none" strike="noStrike" cap="none" err="1">
                          <a:solidFill>
                            <a:srgbClr val="FFFFFF"/>
                          </a:solidFill>
                          <a:latin typeface="Calibri"/>
                          <a:ea typeface="Calibri"/>
                          <a:cs typeface="Calibri"/>
                          <a:sym typeface="Calibri"/>
                        </a:rPr>
                        <a:t>l'enquête</a:t>
                      </a:r>
                      <a:r>
                        <a:rPr lang="en-US" sz="1100" i="0" u="none" strike="noStrike" cap="none">
                          <a:solidFill>
                            <a:srgbClr val="FFFFFF"/>
                          </a:solidFill>
                          <a:latin typeface="Calibri"/>
                          <a:ea typeface="Calibri"/>
                          <a:cs typeface="Calibri"/>
                          <a:sym typeface="Calibri"/>
                        </a:rPr>
                        <a:t>.</a:t>
                      </a:r>
                      <a:endParaRPr sz="1100" i="1" u="none" strike="noStrike" cap="none">
                        <a:solidFill>
                          <a:srgbClr val="44546A"/>
                        </a:solidFill>
                        <a:latin typeface="Calibri"/>
                        <a:ea typeface="Calibri"/>
                        <a:cs typeface="Calibri"/>
                        <a:sym typeface="Calibri"/>
                      </a:endParaRPr>
                    </a:p>
                  </a:txBody>
                  <a:tcPr marL="44553" marR="44553"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40B4E7"/>
                    </a:solidFill>
                  </a:tcPr>
                </a:tc>
                <a:extLst>
                  <a:ext uri="{0D108BD9-81ED-4DB2-BD59-A6C34878D82A}">
                    <a16:rowId xmlns:a16="http://schemas.microsoft.com/office/drawing/2014/main" val="10002"/>
                  </a:ext>
                </a:extLst>
              </a:tr>
              <a:tr h="6895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a:solidFill>
                            <a:schemeClr val="tx1"/>
                          </a:solidFill>
                          <a:latin typeface="Calibri"/>
                          <a:ea typeface="Calibri"/>
                          <a:cs typeface="Calibri"/>
                          <a:sym typeface="Calibri"/>
                        </a:rPr>
                        <a:t>SERVICE LIMITÉ</a:t>
                      </a:r>
                      <a:endParaRPr lang="en-US" sz="1100" b="0" i="1" u="none" strike="noStrike" cap="none">
                        <a:solidFill>
                          <a:schemeClr val="tx1"/>
                        </a:solidFill>
                        <a:latin typeface="Calibri"/>
                        <a:ea typeface="Calibri"/>
                        <a:cs typeface="Calibri"/>
                        <a:sym typeface="Calibri"/>
                      </a:endParaRPr>
                    </a:p>
                  </a:txBody>
                  <a:tcPr marL="44553" marR="44553" marT="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tc>
                  <a:txBody>
                    <a:bodyPr/>
                    <a:lstStyle/>
                    <a:p>
                      <a:pPr marL="0" marR="0" lvl="0" indent="0" algn="l" rtl="0">
                        <a:spcBef>
                          <a:spcPts val="0"/>
                        </a:spcBef>
                        <a:spcAft>
                          <a:spcPts val="0"/>
                        </a:spcAft>
                        <a:buNone/>
                      </a:pPr>
                      <a:r>
                        <a:rPr lang="en-US" sz="1100" u="none" strike="noStrike" cap="none" err="1">
                          <a:solidFill>
                            <a:schemeClr val="dk1"/>
                          </a:solidFill>
                          <a:latin typeface="Calibri"/>
                          <a:ea typeface="Calibri"/>
                          <a:cs typeface="Calibri"/>
                          <a:sym typeface="Calibri"/>
                        </a:rPr>
                        <a:t>Eau</a:t>
                      </a:r>
                      <a:r>
                        <a:rPr lang="en-US" sz="1100" u="none" strike="noStrike" cap="none">
                          <a:solidFill>
                            <a:schemeClr val="dk1"/>
                          </a:solidFill>
                          <a:latin typeface="Calibri"/>
                          <a:ea typeface="Calibri"/>
                          <a:cs typeface="Calibri"/>
                          <a:sym typeface="Calibri"/>
                        </a:rPr>
                        <a:t> potable </a:t>
                      </a:r>
                      <a:r>
                        <a:rPr lang="en-US" sz="1100" u="none" strike="noStrike" cap="none" err="1">
                          <a:solidFill>
                            <a:schemeClr val="dk1"/>
                          </a:solidFill>
                          <a:latin typeface="Calibri"/>
                          <a:ea typeface="Calibri"/>
                          <a:cs typeface="Calibri"/>
                          <a:sym typeface="Calibri"/>
                        </a:rPr>
                        <a:t>provenant</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d'une</a:t>
                      </a:r>
                      <a:r>
                        <a:rPr lang="en-US" sz="1100" u="none" strike="noStrike" cap="none">
                          <a:solidFill>
                            <a:schemeClr val="dk1"/>
                          </a:solidFill>
                          <a:latin typeface="Calibri"/>
                          <a:ea typeface="Calibri"/>
                          <a:cs typeface="Calibri"/>
                          <a:sym typeface="Calibri"/>
                        </a:rPr>
                        <a:t> source </a:t>
                      </a:r>
                      <a:r>
                        <a:rPr lang="en-US" sz="1100" u="none" strike="noStrike" cap="none" err="1">
                          <a:solidFill>
                            <a:schemeClr val="dk1"/>
                          </a:solidFill>
                          <a:latin typeface="Calibri"/>
                          <a:ea typeface="Calibri"/>
                          <a:cs typeface="Calibri"/>
                          <a:sym typeface="Calibri"/>
                        </a:rPr>
                        <a:t>améliorée</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mais</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l'eau</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n'est</a:t>
                      </a:r>
                      <a:r>
                        <a:rPr lang="en-US" sz="1100" u="none" strike="noStrike" cap="none">
                          <a:solidFill>
                            <a:schemeClr val="dk1"/>
                          </a:solidFill>
                          <a:latin typeface="Calibri"/>
                          <a:ea typeface="Calibri"/>
                          <a:cs typeface="Calibri"/>
                          <a:sym typeface="Calibri"/>
                        </a:rPr>
                        <a:t> pas </a:t>
                      </a:r>
                      <a:r>
                        <a:rPr lang="en-US" sz="1100" u="none" strike="noStrike" cap="none" err="1">
                          <a:solidFill>
                            <a:schemeClr val="dk1"/>
                          </a:solidFill>
                          <a:latin typeface="Calibri"/>
                          <a:ea typeface="Calibri"/>
                          <a:cs typeface="Calibri"/>
                          <a:sym typeface="Calibri"/>
                        </a:rPr>
                        <a:t>disponible</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à</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l'école</a:t>
                      </a:r>
                      <a:r>
                        <a:rPr lang="en-US" sz="1100" u="none" strike="noStrike" cap="none">
                          <a:solidFill>
                            <a:schemeClr val="dk1"/>
                          </a:solidFill>
                          <a:latin typeface="Calibri"/>
                          <a:ea typeface="Calibri"/>
                          <a:cs typeface="Calibri"/>
                          <a:sym typeface="Calibri"/>
                        </a:rPr>
                        <a:t> au moment de </a:t>
                      </a:r>
                      <a:r>
                        <a:rPr lang="en-US" sz="1100" u="none" strike="noStrike" cap="none" err="1">
                          <a:solidFill>
                            <a:schemeClr val="dk1"/>
                          </a:solidFill>
                          <a:latin typeface="Calibri"/>
                          <a:ea typeface="Calibri"/>
                          <a:cs typeface="Calibri"/>
                          <a:sym typeface="Calibri"/>
                        </a:rPr>
                        <a:t>l'enquête</a:t>
                      </a:r>
                      <a:endParaRPr sz="1100" u="none" strike="noStrike" cap="none">
                        <a:solidFill>
                          <a:schemeClr val="dk1"/>
                        </a:solidFill>
                        <a:latin typeface="Calibri"/>
                        <a:ea typeface="Calibri"/>
                        <a:cs typeface="Calibri"/>
                        <a:sym typeface="Calibri"/>
                      </a:endParaRPr>
                    </a:p>
                  </a:txBody>
                  <a:tcPr marL="44553" marR="44553"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63238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a:solidFill>
                            <a:schemeClr val="tx1"/>
                          </a:solidFill>
                          <a:latin typeface="Calibri"/>
                          <a:ea typeface="Calibri"/>
                          <a:cs typeface="Calibri"/>
                          <a:sym typeface="Calibri"/>
                        </a:rPr>
                        <a:t>PAS DE SERVICE</a:t>
                      </a:r>
                      <a:endParaRPr lang="en-US" sz="1100" b="0" i="1" u="none" strike="noStrike" cap="none">
                        <a:solidFill>
                          <a:schemeClr val="tx1"/>
                        </a:solidFill>
                        <a:latin typeface="Calibri"/>
                        <a:ea typeface="Calibri"/>
                        <a:cs typeface="Calibri"/>
                        <a:sym typeface="Calibri"/>
                      </a:endParaRPr>
                    </a:p>
                  </a:txBody>
                  <a:tcPr marL="44553" marR="44553" marT="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100" i="0" u="none" strike="noStrike" cap="none" err="1">
                          <a:solidFill>
                            <a:schemeClr val="dk1"/>
                          </a:solidFill>
                          <a:latin typeface="Calibri"/>
                          <a:ea typeface="Calibri"/>
                          <a:cs typeface="Calibri"/>
                          <a:sym typeface="Calibri"/>
                        </a:rPr>
                        <a:t>Boire</a:t>
                      </a:r>
                      <a:r>
                        <a:rPr lang="en-US" sz="1100" i="0" u="none" strike="noStrike" cap="none">
                          <a:solidFill>
                            <a:schemeClr val="dk1"/>
                          </a:solidFill>
                          <a:latin typeface="Calibri"/>
                          <a:ea typeface="Calibri"/>
                          <a:cs typeface="Calibri"/>
                          <a:sym typeface="Calibri"/>
                        </a:rPr>
                        <a:t> de </a:t>
                      </a:r>
                      <a:r>
                        <a:rPr lang="en-US" sz="1100" i="0" u="none" strike="noStrike" cap="none" err="1">
                          <a:solidFill>
                            <a:schemeClr val="dk1"/>
                          </a:solidFill>
                          <a:latin typeface="Calibri"/>
                          <a:ea typeface="Calibri"/>
                          <a:cs typeface="Calibri"/>
                          <a:sym typeface="Calibri"/>
                        </a:rPr>
                        <a:t>l'eau</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provenant</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d'une</a:t>
                      </a:r>
                      <a:r>
                        <a:rPr lang="en-US" sz="1100" i="0" u="none" strike="noStrike" cap="none">
                          <a:solidFill>
                            <a:schemeClr val="dk1"/>
                          </a:solidFill>
                          <a:latin typeface="Calibri"/>
                          <a:ea typeface="Calibri"/>
                          <a:cs typeface="Calibri"/>
                          <a:sym typeface="Calibri"/>
                        </a:rPr>
                        <a:t> source non </a:t>
                      </a:r>
                      <a:r>
                        <a:rPr lang="en-US" sz="1100" i="0" u="none" strike="noStrike" cap="none" err="1">
                          <a:solidFill>
                            <a:schemeClr val="dk1"/>
                          </a:solidFill>
                          <a:latin typeface="Calibri"/>
                          <a:ea typeface="Calibri"/>
                          <a:cs typeface="Calibri"/>
                          <a:sym typeface="Calibri"/>
                        </a:rPr>
                        <a:t>améliorée</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ou</a:t>
                      </a:r>
                      <a:r>
                        <a:rPr lang="en-US" sz="1100" i="0" u="none" strike="noStrike" cap="none">
                          <a:solidFill>
                            <a:schemeClr val="dk1"/>
                          </a:solidFill>
                          <a:latin typeface="Calibri"/>
                          <a:ea typeface="Calibri"/>
                          <a:cs typeface="Calibri"/>
                          <a:sym typeface="Calibri"/>
                        </a:rPr>
                        <a:t> pas de source </a:t>
                      </a:r>
                      <a:r>
                        <a:rPr lang="en-US" sz="1100" i="0" u="none" strike="noStrike" cap="none" err="1">
                          <a:solidFill>
                            <a:schemeClr val="dk1"/>
                          </a:solidFill>
                          <a:latin typeface="Calibri"/>
                          <a:ea typeface="Calibri"/>
                          <a:cs typeface="Calibri"/>
                          <a:sym typeface="Calibri"/>
                        </a:rPr>
                        <a:t>d'eau</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à</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l'école</a:t>
                      </a:r>
                      <a:endParaRPr sz="1100" i="1" u="none" strike="noStrike" cap="none">
                        <a:solidFill>
                          <a:schemeClr val="dk1"/>
                        </a:solidFill>
                        <a:latin typeface="Calibri"/>
                        <a:ea typeface="Calibri"/>
                        <a:cs typeface="Calibri"/>
                        <a:sym typeface="Calibri"/>
                      </a:endParaRPr>
                    </a:p>
                  </a:txBody>
                  <a:tcPr marL="44553" marR="44553"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7"/>
          <p:cNvSpPr txBox="1">
            <a:spLocks noGrp="1"/>
          </p:cNvSpPr>
          <p:nvPr>
            <p:ph type="title"/>
          </p:nvPr>
        </p:nvSpPr>
        <p:spPr>
          <a:xfrm>
            <a:off x="270163" y="260556"/>
            <a:ext cx="11538065" cy="844330"/>
          </a:xfrm>
          <a:prstGeom prst="rect">
            <a:avLst/>
          </a:prstGeom>
          <a:noFill/>
          <a:ln>
            <a:noFill/>
          </a:ln>
        </p:spPr>
        <p:txBody>
          <a:bodyPr spcFirstLastPara="1" wrap="square" lIns="91425" tIns="45700" rIns="91425" bIns="45700" anchor="ctr" anchorCtr="0">
            <a:noAutofit/>
          </a:bodyPr>
          <a:lstStyle/>
          <a:p>
            <a:pPr lvl="0" algn="ctr">
              <a:buSzPts val="3200"/>
            </a:pPr>
            <a:r>
              <a:rPr lang="en-US" sz="2800"/>
              <a:t>EAU POTABLE DE BASE DANS LES ÉCOLES (2023)</a:t>
            </a:r>
            <a:endParaRPr sz="2800" i="1"/>
          </a:p>
        </p:txBody>
      </p:sp>
      <p:sp>
        <p:nvSpPr>
          <p:cNvPr id="435" name="Google Shape;435;p17"/>
          <p:cNvSpPr txBox="1"/>
          <p:nvPr/>
        </p:nvSpPr>
        <p:spPr>
          <a:xfrm>
            <a:off x="493773" y="1060673"/>
            <a:ext cx="11538065" cy="616169"/>
          </a:xfrm>
          <a:prstGeom prst="rect">
            <a:avLst/>
          </a:prstGeom>
          <a:noFill/>
          <a:ln>
            <a:noFill/>
          </a:ln>
        </p:spPr>
        <p:txBody>
          <a:bodyPr spcFirstLastPara="1" wrap="square" lIns="91425" tIns="45700" rIns="91425" bIns="45700" anchor="t" anchorCtr="0">
            <a:noAutofit/>
          </a:bodyPr>
          <a:lstStyle/>
          <a:p>
            <a:pPr lvl="0">
              <a:buClr>
                <a:schemeClr val="dk1"/>
              </a:buClr>
              <a:buSzPts val="2400"/>
            </a:pPr>
            <a:r>
              <a:rPr lang="en-US" sz="2400">
                <a:solidFill>
                  <a:schemeClr val="dk1"/>
                </a:solidFill>
                <a:latin typeface="Calibri"/>
                <a:ea typeface="Calibri"/>
                <a:cs typeface="Calibri"/>
                <a:sym typeface="Calibri"/>
              </a:rPr>
              <a:t>Estimations de base pour </a:t>
            </a:r>
            <a:r>
              <a:rPr lang="en-US" sz="2400" b="1">
                <a:solidFill>
                  <a:schemeClr val="dk1"/>
                </a:solidFill>
                <a:latin typeface="Calibri"/>
                <a:ea typeface="Calibri"/>
                <a:cs typeface="Calibri"/>
                <a:sym typeface="Calibri"/>
              </a:rPr>
              <a:t>22 pays </a:t>
            </a:r>
            <a:r>
              <a:rPr lang="en-US" sz="2400">
                <a:solidFill>
                  <a:schemeClr val="dk1"/>
                </a:solidFill>
                <a:latin typeface="Calibri"/>
                <a:ea typeface="Calibri"/>
                <a:cs typeface="Calibri"/>
                <a:sym typeface="Calibri"/>
              </a:rPr>
              <a:t>des </a:t>
            </a:r>
            <a:r>
              <a:rPr lang="en-US" sz="2400" err="1">
                <a:solidFill>
                  <a:schemeClr val="dk1"/>
                </a:solidFill>
                <a:latin typeface="Calibri"/>
                <a:ea typeface="Calibri"/>
                <a:cs typeface="Calibri"/>
                <a:sym typeface="Calibri"/>
              </a:rPr>
              <a:t>régions</a:t>
            </a:r>
            <a:r>
              <a:rPr lang="en-US" sz="2400">
                <a:solidFill>
                  <a:schemeClr val="dk1"/>
                </a:solidFill>
                <a:latin typeface="Calibri"/>
                <a:ea typeface="Calibri"/>
                <a:cs typeface="Calibri"/>
                <a:sym typeface="Calibri"/>
              </a:rPr>
              <a:t> AOC et ASE (sur 45 pays au total)</a:t>
            </a:r>
            <a:endParaRPr/>
          </a:p>
        </p:txBody>
      </p:sp>
      <p:pic>
        <p:nvPicPr>
          <p:cNvPr id="436" name="Google Shape;436;p17"/>
          <p:cNvPicPr preferRelativeResize="0"/>
          <p:nvPr/>
        </p:nvPicPr>
        <p:blipFill rotWithShape="1">
          <a:blip r:embed="rId3">
            <a:alphaModFix/>
          </a:blip>
          <a:srcRect/>
          <a:stretch/>
        </p:blipFill>
        <p:spPr>
          <a:xfrm>
            <a:off x="153845" y="1488558"/>
            <a:ext cx="11877993" cy="4851574"/>
          </a:xfrm>
          <a:prstGeom prst="rect">
            <a:avLst/>
          </a:prstGeom>
          <a:noFill/>
          <a:ln>
            <a:noFill/>
          </a:ln>
        </p:spPr>
      </p:pic>
      <p:pic>
        <p:nvPicPr>
          <p:cNvPr id="437" name="Google Shape;437;p17"/>
          <p:cNvPicPr preferRelativeResize="0"/>
          <p:nvPr/>
        </p:nvPicPr>
        <p:blipFill rotWithShape="1">
          <a:blip r:embed="rId4">
            <a:alphaModFix/>
          </a:blip>
          <a:srcRect/>
          <a:stretch/>
        </p:blipFill>
        <p:spPr>
          <a:xfrm>
            <a:off x="10204177" y="5744812"/>
            <a:ext cx="1833978" cy="1021490"/>
          </a:xfrm>
          <a:prstGeom prst="rect">
            <a:avLst/>
          </a:prstGeom>
          <a:noFill/>
          <a:ln>
            <a:noFill/>
          </a:ln>
        </p:spPr>
      </p:pic>
      <p:sp>
        <p:nvSpPr>
          <p:cNvPr id="438" name="Google Shape;438;p17"/>
          <p:cNvSpPr txBox="1"/>
          <p:nvPr/>
        </p:nvSpPr>
        <p:spPr>
          <a:xfrm>
            <a:off x="1275906" y="6372030"/>
            <a:ext cx="8928271" cy="3017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             3 pays                              </a:t>
            </a:r>
            <a:r>
              <a:rPr lang="en-US" sz="1400" b="1" i="1">
                <a:solidFill>
                  <a:schemeClr val="dk1"/>
                </a:solidFill>
                <a:latin typeface="Calibri"/>
                <a:ea typeface="Calibri"/>
                <a:cs typeface="Calibri"/>
                <a:sym typeface="Calibri"/>
              </a:rPr>
              <a:t>13 pays                                              6 pays                                                  23 pays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8"/>
          <p:cNvSpPr txBox="1">
            <a:spLocks noGrp="1"/>
          </p:cNvSpPr>
          <p:nvPr>
            <p:ph type="title"/>
          </p:nvPr>
        </p:nvSpPr>
        <p:spPr>
          <a:xfrm>
            <a:off x="317500" y="365125"/>
            <a:ext cx="11582400" cy="815975"/>
          </a:xfrm>
          <a:prstGeom prst="rect">
            <a:avLst/>
          </a:prstGeom>
          <a:noFill/>
          <a:ln>
            <a:noFill/>
          </a:ln>
        </p:spPr>
        <p:txBody>
          <a:bodyPr spcFirstLastPara="1" wrap="square" lIns="91425" tIns="45700" rIns="91425" bIns="45700" anchor="ctr" anchorCtr="0">
            <a:noAutofit/>
          </a:bodyPr>
          <a:lstStyle/>
          <a:p>
            <a:pPr lvl="0" algn="ctr">
              <a:buSzPts val="3000"/>
            </a:pPr>
            <a:r>
              <a:rPr lang="en-US" sz="2800"/>
              <a:t>EXEMPLE : CONSTRUCTION D'UNE ÉCHELLE DE SERVICE D'ASSAINISSEMENT</a:t>
            </a:r>
            <a:endParaRPr sz="2800" i="1"/>
          </a:p>
        </p:txBody>
      </p:sp>
      <p:pic>
        <p:nvPicPr>
          <p:cNvPr id="445" name="Google Shape;445;p18"/>
          <p:cNvPicPr preferRelativeResize="0"/>
          <p:nvPr/>
        </p:nvPicPr>
        <p:blipFill rotWithShape="1">
          <a:blip r:embed="rId3">
            <a:alphaModFix/>
          </a:blip>
          <a:srcRect/>
          <a:stretch/>
        </p:blipFill>
        <p:spPr>
          <a:xfrm>
            <a:off x="3390901" y="1414624"/>
            <a:ext cx="9187130" cy="4028752"/>
          </a:xfrm>
          <a:prstGeom prst="rect">
            <a:avLst/>
          </a:prstGeom>
          <a:noFill/>
          <a:ln>
            <a:noFill/>
          </a:ln>
        </p:spPr>
      </p:pic>
      <p:sp>
        <p:nvSpPr>
          <p:cNvPr id="7" name="Textfeld 6">
            <a:extLst>
              <a:ext uri="{FF2B5EF4-FFF2-40B4-BE49-F238E27FC236}">
                <a16:creationId xmlns:a16="http://schemas.microsoft.com/office/drawing/2014/main" id="{500B30CC-B530-6D40-92B5-AA3B8E5B35C9}"/>
              </a:ext>
            </a:extLst>
          </p:cNvPr>
          <p:cNvSpPr txBox="1"/>
          <p:nvPr/>
        </p:nvSpPr>
        <p:spPr>
          <a:xfrm rot="16200000">
            <a:off x="2284440" y="3069030"/>
            <a:ext cx="2458198" cy="477054"/>
          </a:xfrm>
          <a:prstGeom prst="rect">
            <a:avLst/>
          </a:prstGeom>
          <a:solidFill>
            <a:schemeClr val="bg1"/>
          </a:solidFill>
        </p:spPr>
        <p:txBody>
          <a:bodyPr wrap="square" rtlCol="0">
            <a:spAutoFit/>
          </a:bodyPr>
          <a:lstStyle/>
          <a:p>
            <a:endParaRPr lang="de-DE" sz="1100">
              <a:solidFill>
                <a:schemeClr val="bg1">
                  <a:lumMod val="50000"/>
                </a:schemeClr>
              </a:solidFill>
            </a:endParaRPr>
          </a:p>
          <a:p>
            <a:r>
              <a:rPr lang="de-DE">
                <a:solidFill>
                  <a:schemeClr val="bg1">
                    <a:lumMod val="50000"/>
                  </a:schemeClr>
                </a:solidFill>
              </a:rPr>
              <a:t>Proportion </a:t>
            </a:r>
            <a:r>
              <a:rPr lang="de-DE" err="1">
                <a:solidFill>
                  <a:schemeClr val="bg1">
                    <a:lumMod val="50000"/>
                  </a:schemeClr>
                </a:solidFill>
              </a:rPr>
              <a:t>d'écoles</a:t>
            </a:r>
            <a:r>
              <a:rPr lang="de-DE">
                <a:solidFill>
                  <a:schemeClr val="bg1">
                    <a:lumMod val="50000"/>
                  </a:schemeClr>
                </a:solidFill>
              </a:rPr>
              <a:t> (%)</a:t>
            </a:r>
          </a:p>
        </p:txBody>
      </p:sp>
      <p:sp>
        <p:nvSpPr>
          <p:cNvPr id="8" name="Textfeld 7">
            <a:extLst>
              <a:ext uri="{FF2B5EF4-FFF2-40B4-BE49-F238E27FC236}">
                <a16:creationId xmlns:a16="http://schemas.microsoft.com/office/drawing/2014/main" id="{CCD2DDA0-7EBE-9044-AABA-93566FB3D182}"/>
              </a:ext>
            </a:extLst>
          </p:cNvPr>
          <p:cNvSpPr txBox="1"/>
          <p:nvPr/>
        </p:nvSpPr>
        <p:spPr>
          <a:xfrm>
            <a:off x="4377095" y="4935338"/>
            <a:ext cx="2214758" cy="523220"/>
          </a:xfrm>
          <a:prstGeom prst="rect">
            <a:avLst/>
          </a:prstGeom>
          <a:solidFill>
            <a:schemeClr val="bg1"/>
          </a:solidFill>
        </p:spPr>
        <p:txBody>
          <a:bodyPr wrap="square" rtlCol="0">
            <a:spAutoFit/>
          </a:bodyPr>
          <a:lstStyle/>
          <a:p>
            <a:pPr algn="ctr"/>
            <a:r>
              <a:rPr lang="de-DE" err="1">
                <a:solidFill>
                  <a:schemeClr val="bg1">
                    <a:lumMod val="50000"/>
                  </a:schemeClr>
                </a:solidFill>
              </a:rPr>
              <a:t>Installations</a:t>
            </a:r>
            <a:r>
              <a:rPr lang="de-DE">
                <a:solidFill>
                  <a:schemeClr val="bg1">
                    <a:lumMod val="50000"/>
                  </a:schemeClr>
                </a:solidFill>
              </a:rPr>
              <a:t> </a:t>
            </a:r>
            <a:r>
              <a:rPr lang="de-DE" err="1">
                <a:solidFill>
                  <a:schemeClr val="bg1">
                    <a:lumMod val="50000"/>
                  </a:schemeClr>
                </a:solidFill>
              </a:rPr>
              <a:t>sanitaires</a:t>
            </a:r>
            <a:r>
              <a:rPr lang="de-DE">
                <a:solidFill>
                  <a:schemeClr val="bg1">
                    <a:lumMod val="50000"/>
                  </a:schemeClr>
                </a:solidFill>
              </a:rPr>
              <a:t> </a:t>
            </a:r>
            <a:r>
              <a:rPr lang="de-DE" err="1">
                <a:solidFill>
                  <a:schemeClr val="bg1">
                    <a:lumMod val="50000"/>
                  </a:schemeClr>
                </a:solidFill>
              </a:rPr>
              <a:t>améliorées</a:t>
            </a:r>
            <a:endParaRPr lang="de-DE">
              <a:solidFill>
                <a:schemeClr val="bg1">
                  <a:lumMod val="50000"/>
                </a:schemeClr>
              </a:solidFill>
            </a:endParaRPr>
          </a:p>
        </p:txBody>
      </p:sp>
      <p:sp>
        <p:nvSpPr>
          <p:cNvPr id="9" name="Textfeld 8">
            <a:extLst>
              <a:ext uri="{FF2B5EF4-FFF2-40B4-BE49-F238E27FC236}">
                <a16:creationId xmlns:a16="http://schemas.microsoft.com/office/drawing/2014/main" id="{92F177C1-6B99-8C42-8CB4-91A4B8D47E59}"/>
              </a:ext>
            </a:extLst>
          </p:cNvPr>
          <p:cNvSpPr txBox="1"/>
          <p:nvPr/>
        </p:nvSpPr>
        <p:spPr>
          <a:xfrm>
            <a:off x="6651037" y="4935338"/>
            <a:ext cx="2214758" cy="738664"/>
          </a:xfrm>
          <a:prstGeom prst="rect">
            <a:avLst/>
          </a:prstGeom>
          <a:solidFill>
            <a:schemeClr val="bg1"/>
          </a:solidFill>
        </p:spPr>
        <p:txBody>
          <a:bodyPr wrap="square" rtlCol="0">
            <a:spAutoFit/>
          </a:bodyPr>
          <a:lstStyle/>
          <a:p>
            <a:pPr algn="ctr"/>
            <a:r>
              <a:rPr lang="de-DE" err="1">
                <a:solidFill>
                  <a:schemeClr val="bg1">
                    <a:lumMod val="50000"/>
                  </a:schemeClr>
                </a:solidFill>
              </a:rPr>
              <a:t>Installations</a:t>
            </a:r>
            <a:r>
              <a:rPr lang="de-DE">
                <a:solidFill>
                  <a:schemeClr val="bg1">
                    <a:lumMod val="50000"/>
                  </a:schemeClr>
                </a:solidFill>
              </a:rPr>
              <a:t> </a:t>
            </a:r>
          </a:p>
          <a:p>
            <a:pPr algn="ctr"/>
            <a:r>
              <a:rPr lang="de-DE" err="1">
                <a:solidFill>
                  <a:schemeClr val="bg1">
                    <a:lumMod val="50000"/>
                  </a:schemeClr>
                </a:solidFill>
              </a:rPr>
              <a:t>améliorées</a:t>
            </a:r>
            <a:r>
              <a:rPr lang="de-DE">
                <a:solidFill>
                  <a:schemeClr val="bg1">
                    <a:lumMod val="50000"/>
                  </a:schemeClr>
                </a:solidFill>
              </a:rPr>
              <a:t>, </a:t>
            </a:r>
            <a:r>
              <a:rPr lang="de-DE" err="1">
                <a:solidFill>
                  <a:schemeClr val="bg1">
                    <a:lumMod val="50000"/>
                  </a:schemeClr>
                </a:solidFill>
              </a:rPr>
              <a:t>utilisables</a:t>
            </a:r>
            <a:r>
              <a:rPr lang="de-DE">
                <a:solidFill>
                  <a:schemeClr val="bg1">
                    <a:lumMod val="50000"/>
                  </a:schemeClr>
                </a:solidFill>
              </a:rPr>
              <a:t> </a:t>
            </a:r>
            <a:br>
              <a:rPr lang="de-DE">
                <a:solidFill>
                  <a:schemeClr val="bg1">
                    <a:lumMod val="50000"/>
                  </a:schemeClr>
                </a:solidFill>
              </a:rPr>
            </a:br>
            <a:r>
              <a:rPr lang="de-DE">
                <a:solidFill>
                  <a:schemeClr val="bg1">
                    <a:lumMod val="50000"/>
                  </a:schemeClr>
                </a:solidFill>
              </a:rPr>
              <a:t>et </a:t>
            </a:r>
            <a:r>
              <a:rPr lang="de-DE" err="1">
                <a:solidFill>
                  <a:schemeClr val="bg1">
                    <a:lumMod val="50000"/>
                  </a:schemeClr>
                </a:solidFill>
              </a:rPr>
              <a:t>unisex</a:t>
            </a:r>
            <a:endParaRPr lang="de-DE">
              <a:solidFill>
                <a:schemeClr val="bg1">
                  <a:lumMod val="50000"/>
                </a:schemeClr>
              </a:solidFill>
            </a:endParaRPr>
          </a:p>
        </p:txBody>
      </p:sp>
      <p:sp>
        <p:nvSpPr>
          <p:cNvPr id="10" name="Textfeld 9">
            <a:extLst>
              <a:ext uri="{FF2B5EF4-FFF2-40B4-BE49-F238E27FC236}">
                <a16:creationId xmlns:a16="http://schemas.microsoft.com/office/drawing/2014/main" id="{535FA2CD-6D47-704D-B2DE-F5F8BC8AB97E}"/>
              </a:ext>
            </a:extLst>
          </p:cNvPr>
          <p:cNvSpPr txBox="1"/>
          <p:nvPr/>
        </p:nvSpPr>
        <p:spPr>
          <a:xfrm>
            <a:off x="8981685" y="4935338"/>
            <a:ext cx="2522274" cy="738664"/>
          </a:xfrm>
          <a:prstGeom prst="rect">
            <a:avLst/>
          </a:prstGeom>
          <a:solidFill>
            <a:schemeClr val="bg1"/>
          </a:solidFill>
        </p:spPr>
        <p:txBody>
          <a:bodyPr wrap="square" rtlCol="0">
            <a:spAutoFit/>
          </a:bodyPr>
          <a:lstStyle/>
          <a:p>
            <a:pPr algn="ctr"/>
            <a:r>
              <a:rPr lang="de-DE" err="1">
                <a:solidFill>
                  <a:schemeClr val="bg1">
                    <a:lumMod val="50000"/>
                  </a:schemeClr>
                </a:solidFill>
              </a:rPr>
              <a:t>Échelle</a:t>
            </a:r>
            <a:r>
              <a:rPr lang="de-DE">
                <a:solidFill>
                  <a:schemeClr val="bg1">
                    <a:lumMod val="50000"/>
                  </a:schemeClr>
                </a:solidFill>
              </a:rPr>
              <a:t> de </a:t>
            </a:r>
            <a:r>
              <a:rPr lang="de-DE" err="1">
                <a:solidFill>
                  <a:schemeClr val="bg1">
                    <a:lumMod val="50000"/>
                  </a:schemeClr>
                </a:solidFill>
              </a:rPr>
              <a:t>service</a:t>
            </a:r>
            <a:r>
              <a:rPr lang="de-DE">
                <a:solidFill>
                  <a:schemeClr val="bg1">
                    <a:lumMod val="50000"/>
                  </a:schemeClr>
                </a:solidFill>
              </a:rPr>
              <a:t> de </a:t>
            </a:r>
            <a:r>
              <a:rPr lang="de-DE" err="1">
                <a:solidFill>
                  <a:schemeClr val="bg1">
                    <a:lumMod val="50000"/>
                  </a:schemeClr>
                </a:solidFill>
              </a:rPr>
              <a:t>l‘assainissement</a:t>
            </a:r>
            <a:r>
              <a:rPr lang="de-DE">
                <a:solidFill>
                  <a:schemeClr val="bg1">
                    <a:lumMod val="50000"/>
                  </a:schemeClr>
                </a:solidFill>
              </a:rPr>
              <a:t> de </a:t>
            </a:r>
            <a:r>
              <a:rPr lang="de-DE" err="1">
                <a:solidFill>
                  <a:schemeClr val="bg1">
                    <a:lumMod val="50000"/>
                  </a:schemeClr>
                </a:solidFill>
              </a:rPr>
              <a:t>l'école</a:t>
            </a:r>
            <a:endParaRPr lang="de-DE">
              <a:solidFill>
                <a:schemeClr val="bg1">
                  <a:lumMod val="50000"/>
                </a:schemeClr>
              </a:solidFill>
            </a:endParaRPr>
          </a:p>
          <a:p>
            <a:pPr algn="ctr"/>
            <a:endParaRPr lang="de-DE">
              <a:solidFill>
                <a:schemeClr val="bg1">
                  <a:lumMod val="50000"/>
                </a:schemeClr>
              </a:solidFill>
            </a:endParaRPr>
          </a:p>
        </p:txBody>
      </p:sp>
      <p:sp>
        <p:nvSpPr>
          <p:cNvPr id="11" name="Textfeld 10">
            <a:extLst>
              <a:ext uri="{FF2B5EF4-FFF2-40B4-BE49-F238E27FC236}">
                <a16:creationId xmlns:a16="http://schemas.microsoft.com/office/drawing/2014/main" id="{B6B0F430-7938-BE40-9DD6-F3430E13C450}"/>
              </a:ext>
            </a:extLst>
          </p:cNvPr>
          <p:cNvSpPr txBox="1"/>
          <p:nvPr/>
        </p:nvSpPr>
        <p:spPr>
          <a:xfrm>
            <a:off x="10833483" y="1634416"/>
            <a:ext cx="1513791" cy="646331"/>
          </a:xfrm>
          <a:prstGeom prst="rect">
            <a:avLst/>
          </a:prstGeom>
          <a:solidFill>
            <a:schemeClr val="bg1"/>
          </a:solidFill>
        </p:spPr>
        <p:txBody>
          <a:bodyPr wrap="square" rtlCol="0">
            <a:spAutoFit/>
          </a:bodyPr>
          <a:lstStyle/>
          <a:p>
            <a:r>
              <a:rPr lang="de-DE" sz="1200">
                <a:solidFill>
                  <a:schemeClr val="bg1">
                    <a:lumMod val="50000"/>
                  </a:schemeClr>
                </a:solidFill>
              </a:rPr>
              <a:t>Non </a:t>
            </a:r>
            <a:r>
              <a:rPr lang="de-DE" sz="1200" err="1">
                <a:solidFill>
                  <a:schemeClr val="bg1">
                    <a:lumMod val="50000"/>
                  </a:schemeClr>
                </a:solidFill>
              </a:rPr>
              <a:t>améliorée</a:t>
            </a:r>
            <a:r>
              <a:rPr lang="de-DE" sz="1200">
                <a:solidFill>
                  <a:schemeClr val="bg1">
                    <a:lumMod val="50000"/>
                  </a:schemeClr>
                </a:solidFill>
              </a:rPr>
              <a:t> </a:t>
            </a:r>
          </a:p>
          <a:p>
            <a:r>
              <a:rPr lang="de-DE" sz="1200" err="1">
                <a:solidFill>
                  <a:schemeClr val="bg1">
                    <a:lumMod val="50000"/>
                  </a:schemeClr>
                </a:solidFill>
              </a:rPr>
              <a:t>ou</a:t>
            </a:r>
            <a:r>
              <a:rPr lang="de-DE" sz="1200">
                <a:solidFill>
                  <a:schemeClr val="bg1">
                    <a:lumMod val="50000"/>
                  </a:schemeClr>
                </a:solidFill>
              </a:rPr>
              <a:t> </a:t>
            </a:r>
            <a:r>
              <a:rPr lang="de-DE" sz="1200" err="1">
                <a:solidFill>
                  <a:schemeClr val="bg1">
                    <a:lumMod val="50000"/>
                  </a:schemeClr>
                </a:solidFill>
              </a:rPr>
              <a:t>pas</a:t>
            </a:r>
            <a:r>
              <a:rPr lang="de-DE" sz="1200">
                <a:solidFill>
                  <a:schemeClr val="bg1">
                    <a:lumMod val="50000"/>
                  </a:schemeClr>
                </a:solidFill>
              </a:rPr>
              <a:t> </a:t>
            </a:r>
            <a:r>
              <a:rPr lang="de-DE" sz="1200" err="1">
                <a:solidFill>
                  <a:schemeClr val="bg1">
                    <a:lumMod val="50000"/>
                  </a:schemeClr>
                </a:solidFill>
              </a:rPr>
              <a:t>d‘installation</a:t>
            </a:r>
            <a:endParaRPr lang="de-DE" sz="1200">
              <a:solidFill>
                <a:schemeClr val="bg1">
                  <a:lumMod val="50000"/>
                </a:schemeClr>
              </a:solidFill>
            </a:endParaRPr>
          </a:p>
        </p:txBody>
      </p:sp>
      <p:sp>
        <p:nvSpPr>
          <p:cNvPr id="12" name="Textfeld 11">
            <a:extLst>
              <a:ext uri="{FF2B5EF4-FFF2-40B4-BE49-F238E27FC236}">
                <a16:creationId xmlns:a16="http://schemas.microsoft.com/office/drawing/2014/main" id="{2D98C403-1EE4-9A44-8D54-D9578448DA9E}"/>
              </a:ext>
            </a:extLst>
          </p:cNvPr>
          <p:cNvSpPr txBox="1"/>
          <p:nvPr/>
        </p:nvSpPr>
        <p:spPr>
          <a:xfrm>
            <a:off x="10912403" y="3210433"/>
            <a:ext cx="1183112" cy="307777"/>
          </a:xfrm>
          <a:prstGeom prst="rect">
            <a:avLst/>
          </a:prstGeom>
          <a:solidFill>
            <a:schemeClr val="bg1"/>
          </a:solidFill>
        </p:spPr>
        <p:txBody>
          <a:bodyPr wrap="square" rtlCol="0">
            <a:spAutoFit/>
          </a:bodyPr>
          <a:lstStyle/>
          <a:p>
            <a:r>
              <a:rPr lang="de-DE" sz="1200" err="1">
                <a:solidFill>
                  <a:schemeClr val="bg1">
                    <a:lumMod val="50000"/>
                  </a:schemeClr>
                </a:solidFill>
              </a:rPr>
              <a:t>Améliorée</a:t>
            </a:r>
            <a:r>
              <a:rPr lang="de-DE">
                <a:solidFill>
                  <a:schemeClr val="bg1">
                    <a:lumMod val="50000"/>
                  </a:schemeClr>
                </a:solidFill>
              </a:rPr>
              <a:t> </a:t>
            </a:r>
          </a:p>
        </p:txBody>
      </p:sp>
      <p:graphicFrame>
        <p:nvGraphicFramePr>
          <p:cNvPr id="14" name="Google Shape;514;p24">
            <a:extLst>
              <a:ext uri="{FF2B5EF4-FFF2-40B4-BE49-F238E27FC236}">
                <a16:creationId xmlns:a16="http://schemas.microsoft.com/office/drawing/2014/main" id="{14669519-3F31-9B48-80D6-C6B062A31D56}"/>
              </a:ext>
            </a:extLst>
          </p:cNvPr>
          <p:cNvGraphicFramePr/>
          <p:nvPr>
            <p:extLst>
              <p:ext uri="{D42A27DB-BD31-4B8C-83A1-F6EECF244321}">
                <p14:modId xmlns:p14="http://schemas.microsoft.com/office/powerpoint/2010/main" val="3969140471"/>
              </p:ext>
            </p:extLst>
          </p:nvPr>
        </p:nvGraphicFramePr>
        <p:xfrm>
          <a:off x="85727" y="1972691"/>
          <a:ext cx="3241368" cy="2866129"/>
        </p:xfrm>
        <a:graphic>
          <a:graphicData uri="http://schemas.openxmlformats.org/drawingml/2006/table">
            <a:tbl>
              <a:tblPr>
                <a:noFill/>
                <a:tableStyleId>{FFB490EE-31EB-4FA1-A476-91F1F24EBE79}</a:tableStyleId>
              </a:tblPr>
              <a:tblGrid>
                <a:gridCol w="1269348">
                  <a:extLst>
                    <a:ext uri="{9D8B030D-6E8A-4147-A177-3AD203B41FA5}">
                      <a16:colId xmlns:a16="http://schemas.microsoft.com/office/drawing/2014/main" val="1704744476"/>
                    </a:ext>
                  </a:extLst>
                </a:gridCol>
                <a:gridCol w="1972020">
                  <a:extLst>
                    <a:ext uri="{9D8B030D-6E8A-4147-A177-3AD203B41FA5}">
                      <a16:colId xmlns:a16="http://schemas.microsoft.com/office/drawing/2014/main" val="20002"/>
                    </a:ext>
                  </a:extLst>
                </a:gridCol>
              </a:tblGrid>
              <a:tr h="23592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a:solidFill>
                            <a:schemeClr val="bg1"/>
                          </a:solidFill>
                          <a:latin typeface="Calibri"/>
                          <a:ea typeface="Calibri"/>
                          <a:cs typeface="Calibri"/>
                          <a:sym typeface="Calibri"/>
                        </a:rPr>
                        <a:t>NIVEAU DE SERVICE</a:t>
                      </a:r>
                      <a:endParaRPr lang="en-US" sz="1100" i="1" u="none" strike="noStrike" cap="none">
                        <a:solidFill>
                          <a:schemeClr val="bg1"/>
                        </a:solidFill>
                        <a:latin typeface="Calibri"/>
                        <a:ea typeface="Calibri"/>
                        <a:cs typeface="Calibri"/>
                        <a:sym typeface="Calibri"/>
                      </a:endParaRPr>
                    </a:p>
                  </a:txBody>
                  <a:tcPr marL="43596" marR="43596" marT="72000" marB="7200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9525" cap="flat" cmpd="sng" algn="ctr">
                      <a:solidFill>
                        <a:srgbClr val="7F7F7F"/>
                      </a:solidFill>
                      <a:prstDash val="solid"/>
                      <a:round/>
                      <a:headEnd type="none" w="sm" len="sm"/>
                      <a:tailEnd type="none" w="sm" len="sm"/>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a:solidFill>
                            <a:schemeClr val="bg1"/>
                          </a:solidFill>
                          <a:latin typeface="Calibri"/>
                          <a:ea typeface="Calibri"/>
                          <a:cs typeface="Calibri"/>
                          <a:sym typeface="Calibri"/>
                        </a:rPr>
                        <a:t>ASSAINISSEMENT</a:t>
                      </a:r>
                      <a:endParaRPr lang="en-US" sz="1100" i="1" u="none" strike="noStrike" cap="none">
                        <a:solidFill>
                          <a:schemeClr val="bg1"/>
                        </a:solidFill>
                        <a:latin typeface="Calibri"/>
                        <a:ea typeface="Calibri"/>
                        <a:cs typeface="Calibri"/>
                        <a:sym typeface="Calibri"/>
                      </a:endParaRPr>
                    </a:p>
                  </a:txBody>
                  <a:tcPr marL="43596" marR="43596" marT="72000" marB="72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9525" cap="flat" cmpd="sng" algn="ctr">
                      <a:solidFill>
                        <a:srgbClr val="7F7F7F"/>
                      </a:solidFill>
                      <a:prstDash val="solid"/>
                      <a:round/>
                      <a:headEnd type="none" w="sm" len="sm"/>
                      <a:tailEnd type="none" w="sm" len="sm"/>
                    </a:lnT>
                    <a:lnB w="12700" cap="flat" cmpd="sng" algn="ctr">
                      <a:solidFill>
                        <a:schemeClr val="tx1">
                          <a:lumMod val="75000"/>
                          <a:lumOff val="25000"/>
                        </a:schemeClr>
                      </a:solidFill>
                      <a:prstDash val="solid"/>
                      <a:round/>
                      <a:headEnd type="none" w="med" len="med"/>
                      <a:tailEnd type="none" w="med" len="med"/>
                    </a:lnB>
                    <a:solidFill>
                      <a:srgbClr val="67BC6B"/>
                    </a:solidFill>
                  </a:tcPr>
                </a:tc>
                <a:extLst>
                  <a:ext uri="{0D108BD9-81ED-4DB2-BD59-A6C34878D82A}">
                    <a16:rowId xmlns:a16="http://schemas.microsoft.com/office/drawing/2014/main" val="1227929810"/>
                  </a:ext>
                </a:extLst>
              </a:tr>
              <a:tr h="88081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a:solidFill>
                            <a:schemeClr val="bg1"/>
                          </a:solidFill>
                          <a:latin typeface="Calibri"/>
                          <a:ea typeface="Calibri"/>
                          <a:cs typeface="Calibri"/>
                          <a:sym typeface="Calibri"/>
                        </a:rPr>
                        <a:t>SERVICE DE BASE</a:t>
                      </a:r>
                      <a:endParaRPr lang="en-US" sz="1100" i="1" u="none" strike="noStrike" cap="none">
                        <a:solidFill>
                          <a:schemeClr val="bg1"/>
                        </a:solidFill>
                        <a:latin typeface="Calibri"/>
                        <a:ea typeface="Calibri"/>
                        <a:cs typeface="Calibri"/>
                        <a:sym typeface="Calibri"/>
                      </a:endParaRPr>
                    </a:p>
                  </a:txBody>
                  <a:tcPr marL="43596" marR="43596" marT="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rtl="0">
                        <a:spcBef>
                          <a:spcPts val="0"/>
                        </a:spcBef>
                        <a:spcAft>
                          <a:spcPts val="0"/>
                        </a:spcAft>
                        <a:buNone/>
                      </a:pPr>
                      <a:r>
                        <a:rPr lang="en-US" sz="1100" u="none" strike="noStrike" cap="none">
                          <a:solidFill>
                            <a:srgbClr val="FFFFFF"/>
                          </a:solidFill>
                          <a:latin typeface="Calibri"/>
                          <a:ea typeface="Calibri"/>
                          <a:cs typeface="Calibri"/>
                          <a:sym typeface="Calibri"/>
                        </a:rPr>
                        <a:t>Installations </a:t>
                      </a:r>
                      <a:r>
                        <a:rPr lang="en-US" sz="1100" u="none" strike="noStrike" cap="none" err="1">
                          <a:solidFill>
                            <a:srgbClr val="FFFFFF"/>
                          </a:solidFill>
                          <a:latin typeface="Calibri"/>
                          <a:ea typeface="Calibri"/>
                          <a:cs typeface="Calibri"/>
                          <a:sym typeface="Calibri"/>
                        </a:rPr>
                        <a:t>sanitaires</a:t>
                      </a:r>
                      <a:r>
                        <a:rPr lang="en-US" sz="1100" u="none" strike="noStrike" cap="none">
                          <a:solidFill>
                            <a:srgbClr val="FFFFFF"/>
                          </a:solidFill>
                          <a:latin typeface="Calibri"/>
                          <a:ea typeface="Calibri"/>
                          <a:cs typeface="Calibri"/>
                          <a:sym typeface="Calibri"/>
                        </a:rPr>
                        <a:t> </a:t>
                      </a:r>
                      <a:r>
                        <a:rPr lang="en-US" sz="1100" u="none" strike="noStrike" cap="none" err="1">
                          <a:solidFill>
                            <a:srgbClr val="FFFFFF"/>
                          </a:solidFill>
                          <a:latin typeface="Calibri"/>
                          <a:ea typeface="Calibri"/>
                          <a:cs typeface="Calibri"/>
                          <a:sym typeface="Calibri"/>
                        </a:rPr>
                        <a:t>améliorées</a:t>
                      </a:r>
                      <a:r>
                        <a:rPr lang="en-US" sz="1100" u="none" strike="noStrike" cap="none">
                          <a:solidFill>
                            <a:srgbClr val="FFFFFF"/>
                          </a:solidFill>
                          <a:latin typeface="Calibri"/>
                          <a:ea typeface="Calibri"/>
                          <a:cs typeface="Calibri"/>
                          <a:sym typeface="Calibri"/>
                        </a:rPr>
                        <a:t> </a:t>
                      </a:r>
                      <a:r>
                        <a:rPr lang="en-US" sz="1100" u="none" strike="noStrike" cap="none" err="1">
                          <a:solidFill>
                            <a:srgbClr val="FFFFFF"/>
                          </a:solidFill>
                          <a:latin typeface="Calibri"/>
                          <a:ea typeface="Calibri"/>
                          <a:cs typeface="Calibri"/>
                          <a:sym typeface="Calibri"/>
                        </a:rPr>
                        <a:t>dans</a:t>
                      </a:r>
                      <a:r>
                        <a:rPr lang="en-US" sz="1100" u="none" strike="noStrike" cap="none">
                          <a:solidFill>
                            <a:srgbClr val="FFFFFF"/>
                          </a:solidFill>
                          <a:latin typeface="Calibri"/>
                          <a:ea typeface="Calibri"/>
                          <a:cs typeface="Calibri"/>
                          <a:sym typeface="Calibri"/>
                        </a:rPr>
                        <a:t> </a:t>
                      </a:r>
                      <a:r>
                        <a:rPr lang="en-US" sz="1100" u="none" strike="noStrike" cap="none" err="1">
                          <a:solidFill>
                            <a:srgbClr val="FFFFFF"/>
                          </a:solidFill>
                          <a:latin typeface="Calibri"/>
                          <a:ea typeface="Calibri"/>
                          <a:cs typeface="Calibri"/>
                          <a:sym typeface="Calibri"/>
                        </a:rPr>
                        <a:t>l'école</a:t>
                      </a:r>
                      <a:r>
                        <a:rPr lang="en-US" sz="1100" u="none" strike="noStrike" cap="none">
                          <a:solidFill>
                            <a:srgbClr val="FFFFFF"/>
                          </a:solidFill>
                          <a:latin typeface="Calibri"/>
                          <a:ea typeface="Calibri"/>
                          <a:cs typeface="Calibri"/>
                          <a:sym typeface="Calibri"/>
                        </a:rPr>
                        <a:t>, non </a:t>
                      </a:r>
                      <a:r>
                        <a:rPr lang="en-US" sz="1100" u="none" strike="noStrike" cap="none" err="1">
                          <a:solidFill>
                            <a:srgbClr val="FFFFFF"/>
                          </a:solidFill>
                          <a:latin typeface="Calibri"/>
                          <a:ea typeface="Calibri"/>
                          <a:cs typeface="Calibri"/>
                          <a:sym typeface="Calibri"/>
                        </a:rPr>
                        <a:t>mixtes</a:t>
                      </a:r>
                      <a:r>
                        <a:rPr lang="en-US" sz="1100" u="none" strike="noStrike" cap="none">
                          <a:solidFill>
                            <a:srgbClr val="FFFFFF"/>
                          </a:solidFill>
                          <a:latin typeface="Calibri"/>
                          <a:ea typeface="Calibri"/>
                          <a:cs typeface="Calibri"/>
                          <a:sym typeface="Calibri"/>
                        </a:rPr>
                        <a:t> et </a:t>
                      </a:r>
                      <a:r>
                        <a:rPr lang="en-US" sz="1100" u="none" strike="noStrike" cap="none" err="1">
                          <a:solidFill>
                            <a:srgbClr val="FFFFFF"/>
                          </a:solidFill>
                          <a:latin typeface="Calibri"/>
                          <a:ea typeface="Calibri"/>
                          <a:cs typeface="Calibri"/>
                          <a:sym typeface="Calibri"/>
                        </a:rPr>
                        <a:t>utilisables</a:t>
                      </a:r>
                      <a:r>
                        <a:rPr lang="en-US" sz="1100" u="none" strike="noStrike" cap="none">
                          <a:solidFill>
                            <a:srgbClr val="FFFFFF"/>
                          </a:solidFill>
                          <a:latin typeface="Calibri"/>
                          <a:ea typeface="Calibri"/>
                          <a:cs typeface="Calibri"/>
                          <a:sym typeface="Calibri"/>
                        </a:rPr>
                        <a:t> (</a:t>
                      </a:r>
                      <a:r>
                        <a:rPr lang="en-US" sz="1100" u="none" strike="noStrike" cap="none" err="1">
                          <a:solidFill>
                            <a:srgbClr val="FFFFFF"/>
                          </a:solidFill>
                          <a:latin typeface="Calibri"/>
                          <a:ea typeface="Calibri"/>
                          <a:cs typeface="Calibri"/>
                          <a:sym typeface="Calibri"/>
                        </a:rPr>
                        <a:t>disponibles</a:t>
                      </a:r>
                      <a:r>
                        <a:rPr lang="en-US" sz="1100" u="none" strike="noStrike" cap="none">
                          <a:solidFill>
                            <a:srgbClr val="FFFFFF"/>
                          </a:solidFill>
                          <a:latin typeface="Calibri"/>
                          <a:ea typeface="Calibri"/>
                          <a:cs typeface="Calibri"/>
                          <a:sym typeface="Calibri"/>
                        </a:rPr>
                        <a:t>, </a:t>
                      </a:r>
                      <a:r>
                        <a:rPr lang="en-US" sz="1100" u="none" strike="noStrike" cap="none" err="1">
                          <a:solidFill>
                            <a:srgbClr val="FFFFFF"/>
                          </a:solidFill>
                          <a:latin typeface="Calibri"/>
                          <a:ea typeface="Calibri"/>
                          <a:cs typeface="Calibri"/>
                          <a:sym typeface="Calibri"/>
                        </a:rPr>
                        <a:t>fonctionnelles</a:t>
                      </a:r>
                      <a:r>
                        <a:rPr lang="en-US" sz="1100" u="none" strike="noStrike" cap="none">
                          <a:solidFill>
                            <a:srgbClr val="FFFFFF"/>
                          </a:solidFill>
                          <a:latin typeface="Calibri"/>
                          <a:ea typeface="Calibri"/>
                          <a:cs typeface="Calibri"/>
                          <a:sym typeface="Calibri"/>
                        </a:rPr>
                        <a:t> et </a:t>
                      </a:r>
                      <a:r>
                        <a:rPr lang="en-US" sz="1100" u="none" strike="noStrike" cap="none" err="1">
                          <a:solidFill>
                            <a:srgbClr val="FFFFFF"/>
                          </a:solidFill>
                          <a:latin typeface="Calibri"/>
                          <a:ea typeface="Calibri"/>
                          <a:cs typeface="Calibri"/>
                          <a:sym typeface="Calibri"/>
                        </a:rPr>
                        <a:t>privées</a:t>
                      </a:r>
                      <a:r>
                        <a:rPr lang="en-US" sz="1100" u="none" strike="noStrike" cap="none">
                          <a:solidFill>
                            <a:srgbClr val="FFFFFF"/>
                          </a:solidFill>
                          <a:latin typeface="Calibri"/>
                          <a:ea typeface="Calibri"/>
                          <a:cs typeface="Calibri"/>
                          <a:sym typeface="Calibri"/>
                        </a:rPr>
                        <a:t>) au moment de </a:t>
                      </a:r>
                      <a:r>
                        <a:rPr lang="en-US" sz="1100" u="none" strike="noStrike" cap="none" err="1">
                          <a:solidFill>
                            <a:srgbClr val="FFFFFF"/>
                          </a:solidFill>
                          <a:latin typeface="Calibri"/>
                          <a:ea typeface="Calibri"/>
                          <a:cs typeface="Calibri"/>
                          <a:sym typeface="Calibri"/>
                        </a:rPr>
                        <a:t>l'enquête</a:t>
                      </a:r>
                      <a:endParaRPr lang="en-US" sz="1100" u="none" strike="noStrike" cap="none">
                        <a:solidFill>
                          <a:srgbClr val="FFFFFF"/>
                        </a:solidFill>
                        <a:latin typeface="Calibri"/>
                        <a:ea typeface="Calibri"/>
                        <a:cs typeface="Calibri"/>
                        <a:sym typeface="Calibri"/>
                      </a:endParaRPr>
                    </a:p>
                  </a:txBody>
                  <a:tcPr marL="43596" marR="43596"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7BC6B"/>
                    </a:solidFill>
                  </a:tcPr>
                </a:tc>
                <a:extLst>
                  <a:ext uri="{0D108BD9-81ED-4DB2-BD59-A6C34878D82A}">
                    <a16:rowId xmlns:a16="http://schemas.microsoft.com/office/drawing/2014/main" val="10002"/>
                  </a:ext>
                </a:extLst>
              </a:tr>
              <a:tr h="69665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a:solidFill>
                            <a:schemeClr val="tx1"/>
                          </a:solidFill>
                          <a:latin typeface="Calibri"/>
                          <a:ea typeface="Calibri"/>
                          <a:cs typeface="Calibri"/>
                          <a:sym typeface="Calibri"/>
                        </a:rPr>
                        <a:t>SERVICE LIMITÉ</a:t>
                      </a:r>
                      <a:endParaRPr lang="en-US" sz="1100" b="0" i="1" u="none" strike="noStrike" cap="none">
                        <a:solidFill>
                          <a:schemeClr val="tx1"/>
                        </a:solidFill>
                        <a:latin typeface="Calibri"/>
                        <a:ea typeface="Calibri"/>
                        <a:cs typeface="Calibri"/>
                        <a:sym typeface="Calibri"/>
                      </a:endParaRPr>
                    </a:p>
                  </a:txBody>
                  <a:tcPr marL="43596" marR="43596" marT="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tc>
                  <a:txBody>
                    <a:bodyPr/>
                    <a:lstStyle/>
                    <a:p>
                      <a:pPr marL="0" marR="0" lvl="0" indent="0" algn="l" rtl="0">
                        <a:spcBef>
                          <a:spcPts val="0"/>
                        </a:spcBef>
                        <a:spcAft>
                          <a:spcPts val="0"/>
                        </a:spcAft>
                        <a:buNone/>
                      </a:pPr>
                      <a:r>
                        <a:rPr lang="en-US" sz="1100" i="0" u="none" strike="noStrike" cap="none">
                          <a:solidFill>
                            <a:schemeClr val="dk1"/>
                          </a:solidFill>
                          <a:latin typeface="Calibri"/>
                          <a:ea typeface="Calibri"/>
                          <a:cs typeface="Calibri"/>
                          <a:sym typeface="Calibri"/>
                        </a:rPr>
                        <a:t>Installations </a:t>
                      </a:r>
                      <a:r>
                        <a:rPr lang="en-US" sz="1100" i="0" u="none" strike="noStrike" cap="none" err="1">
                          <a:solidFill>
                            <a:schemeClr val="dk1"/>
                          </a:solidFill>
                          <a:latin typeface="Calibri"/>
                          <a:ea typeface="Calibri"/>
                          <a:cs typeface="Calibri"/>
                          <a:sym typeface="Calibri"/>
                        </a:rPr>
                        <a:t>sanitaires</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améliorées</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dans</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l'école</a:t>
                      </a:r>
                      <a:r>
                        <a:rPr lang="en-US" sz="1100" i="0" u="none" strike="noStrike" cap="none">
                          <a:solidFill>
                            <a:schemeClr val="dk1"/>
                          </a:solidFill>
                          <a:latin typeface="Calibri"/>
                          <a:ea typeface="Calibri"/>
                          <a:cs typeface="Calibri"/>
                          <a:sym typeface="Calibri"/>
                        </a:rPr>
                        <a:t> qui ne </a:t>
                      </a:r>
                      <a:r>
                        <a:rPr lang="en-US" sz="1100" i="0" u="none" strike="noStrike" cap="none" err="1">
                          <a:solidFill>
                            <a:schemeClr val="dk1"/>
                          </a:solidFill>
                          <a:latin typeface="Calibri"/>
                          <a:ea typeface="Calibri"/>
                          <a:cs typeface="Calibri"/>
                          <a:sym typeface="Calibri"/>
                        </a:rPr>
                        <a:t>sont</a:t>
                      </a:r>
                      <a:r>
                        <a:rPr lang="en-US" sz="1100" i="0" u="none" strike="noStrike" cap="none">
                          <a:solidFill>
                            <a:schemeClr val="dk1"/>
                          </a:solidFill>
                          <a:latin typeface="Calibri"/>
                          <a:ea typeface="Calibri"/>
                          <a:cs typeface="Calibri"/>
                          <a:sym typeface="Calibri"/>
                        </a:rPr>
                        <a:t> pas </a:t>
                      </a:r>
                      <a:r>
                        <a:rPr lang="en-US" sz="1100" i="0" u="none" strike="noStrike" cap="none" err="1">
                          <a:solidFill>
                            <a:schemeClr val="dk1"/>
                          </a:solidFill>
                          <a:latin typeface="Calibri"/>
                          <a:ea typeface="Calibri"/>
                          <a:cs typeface="Calibri"/>
                          <a:sym typeface="Calibri"/>
                        </a:rPr>
                        <a:t>unisexes</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ou</a:t>
                      </a:r>
                      <a:r>
                        <a:rPr lang="en-US" sz="1100" i="0" u="none" strike="noStrike" cap="none">
                          <a:solidFill>
                            <a:schemeClr val="dk1"/>
                          </a:solidFill>
                          <a:latin typeface="Calibri"/>
                          <a:ea typeface="Calibri"/>
                          <a:cs typeface="Calibri"/>
                          <a:sym typeface="Calibri"/>
                        </a:rPr>
                        <a:t> qui ne </a:t>
                      </a:r>
                      <a:r>
                        <a:rPr lang="en-US" sz="1100" i="0" u="none" strike="noStrike" cap="none" err="1">
                          <a:solidFill>
                            <a:schemeClr val="dk1"/>
                          </a:solidFill>
                          <a:latin typeface="Calibri"/>
                          <a:ea typeface="Calibri"/>
                          <a:cs typeface="Calibri"/>
                          <a:sym typeface="Calibri"/>
                        </a:rPr>
                        <a:t>sont</a:t>
                      </a:r>
                      <a:r>
                        <a:rPr lang="en-US" sz="1100" i="0" u="none" strike="noStrike" cap="none">
                          <a:solidFill>
                            <a:schemeClr val="dk1"/>
                          </a:solidFill>
                          <a:latin typeface="Calibri"/>
                          <a:ea typeface="Calibri"/>
                          <a:cs typeface="Calibri"/>
                          <a:sym typeface="Calibri"/>
                        </a:rPr>
                        <a:t> pas </a:t>
                      </a:r>
                      <a:r>
                        <a:rPr lang="en-US" sz="1100" i="0" u="none" strike="noStrike" cap="none" err="1">
                          <a:solidFill>
                            <a:schemeClr val="dk1"/>
                          </a:solidFill>
                          <a:latin typeface="Calibri"/>
                          <a:ea typeface="Calibri"/>
                          <a:cs typeface="Calibri"/>
                          <a:sym typeface="Calibri"/>
                        </a:rPr>
                        <a:t>utilisables</a:t>
                      </a:r>
                      <a:r>
                        <a:rPr lang="en-US" sz="1100" i="0" u="none" strike="noStrike" cap="none">
                          <a:solidFill>
                            <a:schemeClr val="dk1"/>
                          </a:solidFill>
                          <a:latin typeface="Calibri"/>
                          <a:ea typeface="Calibri"/>
                          <a:cs typeface="Calibri"/>
                          <a:sym typeface="Calibri"/>
                        </a:rPr>
                        <a:t> au moment de </a:t>
                      </a:r>
                      <a:r>
                        <a:rPr lang="en-US" sz="1100" i="0" u="none" strike="noStrike" cap="none" err="1">
                          <a:solidFill>
                            <a:schemeClr val="dk1"/>
                          </a:solidFill>
                          <a:latin typeface="Calibri"/>
                          <a:ea typeface="Calibri"/>
                          <a:cs typeface="Calibri"/>
                          <a:sym typeface="Calibri"/>
                        </a:rPr>
                        <a:t>l'enquête</a:t>
                      </a:r>
                      <a:endParaRPr lang="en-US" sz="1100" i="0" u="none" strike="noStrike" cap="none">
                        <a:solidFill>
                          <a:schemeClr val="dk1"/>
                        </a:solidFill>
                        <a:latin typeface="Calibri"/>
                        <a:ea typeface="Calibri"/>
                        <a:cs typeface="Calibri"/>
                        <a:sym typeface="Calibri"/>
                      </a:endParaRPr>
                    </a:p>
                  </a:txBody>
                  <a:tcPr marL="43596" marR="43596"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66208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a:solidFill>
                            <a:schemeClr val="tx1"/>
                          </a:solidFill>
                          <a:latin typeface="Calibri"/>
                          <a:ea typeface="Calibri"/>
                          <a:cs typeface="Calibri"/>
                          <a:sym typeface="Calibri"/>
                        </a:rPr>
                        <a:t>PAS DE SERVICE</a:t>
                      </a:r>
                      <a:endParaRPr lang="en-US" sz="1100" b="0" i="1" u="none" strike="noStrike" cap="none">
                        <a:solidFill>
                          <a:schemeClr val="tx1"/>
                        </a:solidFill>
                        <a:latin typeface="Calibri"/>
                        <a:ea typeface="Calibri"/>
                        <a:cs typeface="Calibri"/>
                        <a:sym typeface="Calibri"/>
                      </a:endParaRPr>
                    </a:p>
                  </a:txBody>
                  <a:tcPr marL="43596" marR="43596" marT="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100" u="none" strike="noStrike" cap="none">
                          <a:solidFill>
                            <a:schemeClr val="dk1"/>
                          </a:solidFill>
                          <a:latin typeface="Calibri"/>
                          <a:ea typeface="Calibri"/>
                          <a:cs typeface="Calibri"/>
                          <a:sym typeface="Calibri"/>
                        </a:rPr>
                        <a:t>Installations </a:t>
                      </a:r>
                      <a:r>
                        <a:rPr lang="en-US" sz="1100" u="none" strike="noStrike" cap="none" err="1">
                          <a:solidFill>
                            <a:schemeClr val="dk1"/>
                          </a:solidFill>
                          <a:latin typeface="Calibri"/>
                          <a:ea typeface="Calibri"/>
                          <a:cs typeface="Calibri"/>
                          <a:sym typeface="Calibri"/>
                        </a:rPr>
                        <a:t>sanitaires</a:t>
                      </a:r>
                      <a:r>
                        <a:rPr lang="en-US" sz="1100" u="none" strike="noStrike" cap="none">
                          <a:solidFill>
                            <a:schemeClr val="dk1"/>
                          </a:solidFill>
                          <a:latin typeface="Calibri"/>
                          <a:ea typeface="Calibri"/>
                          <a:cs typeface="Calibri"/>
                          <a:sym typeface="Calibri"/>
                        </a:rPr>
                        <a:t> non </a:t>
                      </a:r>
                      <a:r>
                        <a:rPr lang="en-US" sz="1100" u="none" strike="noStrike" cap="none" err="1">
                          <a:solidFill>
                            <a:schemeClr val="dk1"/>
                          </a:solidFill>
                          <a:latin typeface="Calibri"/>
                          <a:ea typeface="Calibri"/>
                          <a:cs typeface="Calibri"/>
                          <a:sym typeface="Calibri"/>
                        </a:rPr>
                        <a:t>améliorées</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ou</a:t>
                      </a:r>
                      <a:r>
                        <a:rPr lang="en-US" sz="1100" u="none" strike="noStrike" cap="none">
                          <a:solidFill>
                            <a:schemeClr val="dk1"/>
                          </a:solidFill>
                          <a:latin typeface="Calibri"/>
                          <a:ea typeface="Calibri"/>
                          <a:cs typeface="Calibri"/>
                          <a:sym typeface="Calibri"/>
                        </a:rPr>
                        <a:t> pas </a:t>
                      </a:r>
                      <a:r>
                        <a:rPr lang="en-US" sz="1100" u="none" strike="noStrike" cap="none" err="1">
                          <a:solidFill>
                            <a:schemeClr val="dk1"/>
                          </a:solidFill>
                          <a:latin typeface="Calibri"/>
                          <a:ea typeface="Calibri"/>
                          <a:cs typeface="Calibri"/>
                          <a:sym typeface="Calibri"/>
                        </a:rPr>
                        <a:t>d'installations</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sanitaires</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dans</a:t>
                      </a:r>
                      <a:r>
                        <a:rPr lang="en-US" sz="1100" u="none" strike="noStrike" cap="none">
                          <a:solidFill>
                            <a:schemeClr val="dk1"/>
                          </a:solidFill>
                          <a:latin typeface="Calibri"/>
                          <a:ea typeface="Calibri"/>
                          <a:cs typeface="Calibri"/>
                          <a:sym typeface="Calibri"/>
                        </a:rPr>
                        <a:t> </a:t>
                      </a:r>
                      <a:r>
                        <a:rPr lang="en-US" sz="1100" u="none" strike="noStrike" cap="none" err="1">
                          <a:solidFill>
                            <a:schemeClr val="dk1"/>
                          </a:solidFill>
                          <a:latin typeface="Calibri"/>
                          <a:ea typeface="Calibri"/>
                          <a:cs typeface="Calibri"/>
                          <a:sym typeface="Calibri"/>
                        </a:rPr>
                        <a:t>l'école</a:t>
                      </a:r>
                      <a:endParaRPr sz="1100" u="none" strike="noStrike" cap="none">
                        <a:solidFill>
                          <a:schemeClr val="dk1"/>
                        </a:solidFill>
                        <a:latin typeface="Calibri"/>
                        <a:ea typeface="Calibri"/>
                        <a:cs typeface="Calibri"/>
                        <a:sym typeface="Calibri"/>
                      </a:endParaRPr>
                    </a:p>
                  </a:txBody>
                  <a:tcPr marL="43596" marR="43596"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lvl="0"/>
            <a:r>
              <a:rPr lang="en-US" err="1">
                <a:latin typeface="Avenir"/>
                <a:ea typeface="Avenir"/>
                <a:cs typeface="Avenir"/>
                <a:sym typeface="Avenir"/>
              </a:rPr>
              <a:t>Mise</a:t>
            </a:r>
            <a:r>
              <a:rPr lang="en-US">
                <a:latin typeface="Avenir"/>
                <a:ea typeface="Avenir"/>
                <a:cs typeface="Avenir"/>
                <a:sym typeface="Avenir"/>
              </a:rPr>
              <a:t> </a:t>
            </a:r>
            <a:r>
              <a:rPr lang="en-US" err="1">
                <a:latin typeface="Avenir"/>
                <a:ea typeface="Avenir"/>
                <a:cs typeface="Avenir"/>
                <a:sym typeface="Avenir"/>
              </a:rPr>
              <a:t>en</a:t>
            </a:r>
            <a:r>
              <a:rPr lang="en-US">
                <a:latin typeface="Avenir"/>
                <a:ea typeface="Avenir"/>
                <a:cs typeface="Avenir"/>
                <a:sym typeface="Avenir"/>
              </a:rPr>
              <a:t> scène</a:t>
            </a:r>
            <a:endParaRPr/>
          </a:p>
        </p:txBody>
      </p:sp>
      <p:sp>
        <p:nvSpPr>
          <p:cNvPr id="218" name="Google Shape;218;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err="1">
                <a:latin typeface="Avenir"/>
                <a:ea typeface="Avenir"/>
                <a:cs typeface="Avenir"/>
                <a:sym typeface="Avenir"/>
              </a:rPr>
              <a:t>Échange</a:t>
            </a:r>
            <a:r>
              <a:rPr lang="en-US">
                <a:latin typeface="Avenir"/>
                <a:ea typeface="Avenir"/>
                <a:cs typeface="Avenir"/>
                <a:sym typeface="Avenir"/>
              </a:rPr>
              <a:t> international </a:t>
            </a:r>
            <a:r>
              <a:rPr lang="en-US" err="1">
                <a:latin typeface="Avenir"/>
                <a:ea typeface="Avenir"/>
                <a:cs typeface="Avenir"/>
                <a:sym typeface="Avenir"/>
              </a:rPr>
              <a:t>d'apprentissage</a:t>
            </a:r>
            <a:r>
              <a:rPr lang="en-US">
                <a:latin typeface="Avenir"/>
                <a:ea typeface="Avenir"/>
                <a:cs typeface="Avenir"/>
                <a:sym typeface="Avenir"/>
              </a:rPr>
              <a:t> - ILE 2024</a:t>
            </a:r>
            <a:endParaRPr/>
          </a:p>
          <a:p>
            <a:pPr marL="0" lvl="0" indent="0" algn="ctr" rtl="0">
              <a:lnSpc>
                <a:spcPct val="90000"/>
              </a:lnSpc>
              <a:spcBef>
                <a:spcPts val="1000"/>
              </a:spcBef>
              <a:spcAft>
                <a:spcPts val="0"/>
              </a:spcAft>
              <a:buClr>
                <a:schemeClr val="dk1"/>
              </a:buClr>
              <a:buSzPts val="2400"/>
              <a:buNone/>
            </a:pPr>
            <a:r>
              <a:rPr lang="en-US">
                <a:latin typeface="Avenir"/>
                <a:ea typeface="Avenir"/>
                <a:cs typeface="Avenir"/>
                <a:sym typeface="Avenir"/>
              </a:rPr>
              <a:t>Mardi 7 Mai 2024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9"/>
          <p:cNvSpPr txBox="1">
            <a:spLocks noGrp="1"/>
          </p:cNvSpPr>
          <p:nvPr>
            <p:ph type="title"/>
          </p:nvPr>
        </p:nvSpPr>
        <p:spPr>
          <a:xfrm>
            <a:off x="326967" y="294244"/>
            <a:ext cx="11538063" cy="625238"/>
          </a:xfrm>
          <a:prstGeom prst="rect">
            <a:avLst/>
          </a:prstGeom>
          <a:noFill/>
          <a:ln>
            <a:noFill/>
          </a:ln>
        </p:spPr>
        <p:txBody>
          <a:bodyPr spcFirstLastPara="1" wrap="square" lIns="91425" tIns="45700" rIns="91425" bIns="45700" anchor="ctr" anchorCtr="0">
            <a:noAutofit/>
          </a:bodyPr>
          <a:lstStyle/>
          <a:p>
            <a:pPr lvl="0" algn="ctr">
              <a:buSzPts val="3200"/>
            </a:pPr>
            <a:r>
              <a:rPr lang="en-US" sz="2800"/>
              <a:t>L'ASSAINISSEMENT DE BASE DANS LES ÉCOLES (2023)</a:t>
            </a:r>
            <a:endParaRPr sz="2800" i="1"/>
          </a:p>
        </p:txBody>
      </p:sp>
      <p:sp>
        <p:nvSpPr>
          <p:cNvPr id="455" name="Google Shape;455;p19"/>
          <p:cNvSpPr txBox="1"/>
          <p:nvPr/>
        </p:nvSpPr>
        <p:spPr>
          <a:xfrm>
            <a:off x="504175" y="870559"/>
            <a:ext cx="11538065" cy="616169"/>
          </a:xfrm>
          <a:prstGeom prst="rect">
            <a:avLst/>
          </a:prstGeom>
          <a:noFill/>
          <a:ln>
            <a:noFill/>
          </a:ln>
        </p:spPr>
        <p:txBody>
          <a:bodyPr spcFirstLastPara="1" wrap="square" lIns="91425" tIns="45700" rIns="91425" bIns="45700" anchor="t" anchorCtr="0">
            <a:noAutofit/>
          </a:bodyPr>
          <a:lstStyle/>
          <a:p>
            <a:pPr lvl="0">
              <a:buClr>
                <a:schemeClr val="dk1"/>
              </a:buClr>
              <a:buSzPts val="2400"/>
            </a:pPr>
            <a:r>
              <a:rPr lang="en-US" sz="2400">
                <a:solidFill>
                  <a:schemeClr val="dk1"/>
                </a:solidFill>
                <a:latin typeface="Calibri"/>
                <a:ea typeface="Calibri"/>
                <a:cs typeface="Calibri"/>
                <a:sym typeface="Calibri"/>
              </a:rPr>
              <a:t>Estimations de base pour </a:t>
            </a:r>
            <a:r>
              <a:rPr lang="en-US" sz="2400" b="1">
                <a:solidFill>
                  <a:schemeClr val="dk1"/>
                </a:solidFill>
                <a:latin typeface="Calibri"/>
                <a:ea typeface="Calibri"/>
                <a:cs typeface="Calibri"/>
                <a:sym typeface="Calibri"/>
              </a:rPr>
              <a:t>25 pays </a:t>
            </a:r>
            <a:r>
              <a:rPr lang="en-US" sz="2400">
                <a:solidFill>
                  <a:schemeClr val="dk1"/>
                </a:solidFill>
                <a:latin typeface="Calibri"/>
                <a:ea typeface="Calibri"/>
                <a:cs typeface="Calibri"/>
                <a:sym typeface="Calibri"/>
              </a:rPr>
              <a:t>des </a:t>
            </a:r>
            <a:r>
              <a:rPr lang="en-US" sz="2400" err="1">
                <a:solidFill>
                  <a:schemeClr val="dk1"/>
                </a:solidFill>
                <a:latin typeface="Calibri"/>
                <a:ea typeface="Calibri"/>
                <a:cs typeface="Calibri"/>
                <a:sym typeface="Calibri"/>
              </a:rPr>
              <a:t>régions</a:t>
            </a:r>
            <a:r>
              <a:rPr lang="en-US" sz="2400">
                <a:solidFill>
                  <a:schemeClr val="dk1"/>
                </a:solidFill>
                <a:latin typeface="Calibri"/>
                <a:ea typeface="Calibri"/>
                <a:cs typeface="Calibri"/>
                <a:sym typeface="Calibri"/>
              </a:rPr>
              <a:t> AOC et ASE (sur 45 pays au total)</a:t>
            </a:r>
            <a:endParaRPr/>
          </a:p>
        </p:txBody>
      </p:sp>
      <p:pic>
        <p:nvPicPr>
          <p:cNvPr id="456" name="Google Shape;456;p19"/>
          <p:cNvPicPr preferRelativeResize="0"/>
          <p:nvPr/>
        </p:nvPicPr>
        <p:blipFill rotWithShape="1">
          <a:blip r:embed="rId3">
            <a:alphaModFix/>
          </a:blip>
          <a:srcRect/>
          <a:stretch/>
        </p:blipFill>
        <p:spPr>
          <a:xfrm>
            <a:off x="113807" y="1275240"/>
            <a:ext cx="11964383" cy="5016696"/>
          </a:xfrm>
          <a:prstGeom prst="rect">
            <a:avLst/>
          </a:prstGeom>
          <a:noFill/>
          <a:ln>
            <a:noFill/>
          </a:ln>
        </p:spPr>
      </p:pic>
      <p:pic>
        <p:nvPicPr>
          <p:cNvPr id="457" name="Google Shape;457;p19"/>
          <p:cNvPicPr preferRelativeResize="0"/>
          <p:nvPr/>
        </p:nvPicPr>
        <p:blipFill rotWithShape="1">
          <a:blip r:embed="rId4">
            <a:alphaModFix/>
          </a:blip>
          <a:srcRect/>
          <a:stretch/>
        </p:blipFill>
        <p:spPr>
          <a:xfrm>
            <a:off x="10465653" y="5821560"/>
            <a:ext cx="1665307" cy="940752"/>
          </a:xfrm>
          <a:prstGeom prst="rect">
            <a:avLst/>
          </a:prstGeom>
          <a:noFill/>
          <a:ln>
            <a:noFill/>
          </a:ln>
        </p:spPr>
      </p:pic>
      <p:sp>
        <p:nvSpPr>
          <p:cNvPr id="458" name="Google Shape;458;p19"/>
          <p:cNvSpPr txBox="1"/>
          <p:nvPr/>
        </p:nvSpPr>
        <p:spPr>
          <a:xfrm>
            <a:off x="1860697" y="6296101"/>
            <a:ext cx="8825023" cy="3515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     5 pays                  </a:t>
            </a:r>
            <a:r>
              <a:rPr lang="en-US" sz="1400" b="1" i="1">
                <a:solidFill>
                  <a:schemeClr val="dk1"/>
                </a:solidFill>
                <a:latin typeface="Calibri"/>
                <a:ea typeface="Calibri"/>
                <a:cs typeface="Calibri"/>
                <a:sym typeface="Calibri"/>
              </a:rPr>
              <a:t>6 pays                                              14 pays                                                              20 pays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a:spLocks noGrp="1"/>
          </p:cNvSpPr>
          <p:nvPr>
            <p:ph type="title"/>
          </p:nvPr>
        </p:nvSpPr>
        <p:spPr>
          <a:xfrm>
            <a:off x="254000" y="365125"/>
            <a:ext cx="11671300" cy="803275"/>
          </a:xfrm>
          <a:prstGeom prst="rect">
            <a:avLst/>
          </a:prstGeom>
          <a:noFill/>
          <a:ln>
            <a:noFill/>
          </a:ln>
        </p:spPr>
        <p:txBody>
          <a:bodyPr spcFirstLastPara="1" wrap="square" lIns="91425" tIns="45700" rIns="91425" bIns="45700" anchor="ctr" anchorCtr="0">
            <a:noAutofit/>
          </a:bodyPr>
          <a:lstStyle/>
          <a:p>
            <a:pPr lvl="0" algn="ctr">
              <a:buSzPts val="3200"/>
            </a:pPr>
            <a:r>
              <a:rPr lang="en-US" sz="2800"/>
              <a:t>EXEMPLE : CONSTRUCTION D'UNE ÉCHELLE DE SERVICE D'HYGIÈNE</a:t>
            </a:r>
            <a:endParaRPr sz="2800" i="1"/>
          </a:p>
        </p:txBody>
      </p:sp>
      <p:pic>
        <p:nvPicPr>
          <p:cNvPr id="465" name="Google Shape;465;p20"/>
          <p:cNvPicPr preferRelativeResize="0"/>
          <p:nvPr/>
        </p:nvPicPr>
        <p:blipFill rotWithShape="1">
          <a:blip r:embed="rId3">
            <a:alphaModFix/>
          </a:blip>
          <a:srcRect/>
          <a:stretch/>
        </p:blipFill>
        <p:spPr>
          <a:xfrm>
            <a:off x="3514935" y="1720468"/>
            <a:ext cx="8677065" cy="4092454"/>
          </a:xfrm>
          <a:prstGeom prst="rect">
            <a:avLst/>
          </a:prstGeom>
          <a:noFill/>
          <a:ln>
            <a:noFill/>
          </a:ln>
        </p:spPr>
      </p:pic>
      <p:sp>
        <p:nvSpPr>
          <p:cNvPr id="7" name="Textfeld 6">
            <a:extLst>
              <a:ext uri="{FF2B5EF4-FFF2-40B4-BE49-F238E27FC236}">
                <a16:creationId xmlns:a16="http://schemas.microsoft.com/office/drawing/2014/main" id="{CE1DE80A-1A3B-E447-A949-F96926E98991}"/>
              </a:ext>
            </a:extLst>
          </p:cNvPr>
          <p:cNvSpPr txBox="1"/>
          <p:nvPr/>
        </p:nvSpPr>
        <p:spPr>
          <a:xfrm rot="16200000">
            <a:off x="2524363" y="3279683"/>
            <a:ext cx="2458198" cy="477054"/>
          </a:xfrm>
          <a:prstGeom prst="rect">
            <a:avLst/>
          </a:prstGeom>
          <a:solidFill>
            <a:schemeClr val="bg1"/>
          </a:solidFill>
        </p:spPr>
        <p:txBody>
          <a:bodyPr wrap="square" rtlCol="0">
            <a:spAutoFit/>
          </a:bodyPr>
          <a:lstStyle/>
          <a:p>
            <a:endParaRPr lang="de-DE" sz="1100">
              <a:solidFill>
                <a:schemeClr val="bg1">
                  <a:lumMod val="50000"/>
                </a:schemeClr>
              </a:solidFill>
            </a:endParaRPr>
          </a:p>
          <a:p>
            <a:r>
              <a:rPr lang="de-DE">
                <a:solidFill>
                  <a:schemeClr val="bg1">
                    <a:lumMod val="50000"/>
                  </a:schemeClr>
                </a:solidFill>
              </a:rPr>
              <a:t>Proportion </a:t>
            </a:r>
            <a:r>
              <a:rPr lang="de-DE" err="1">
                <a:solidFill>
                  <a:schemeClr val="bg1">
                    <a:lumMod val="50000"/>
                  </a:schemeClr>
                </a:solidFill>
              </a:rPr>
              <a:t>d'écoles</a:t>
            </a:r>
            <a:r>
              <a:rPr lang="de-DE">
                <a:solidFill>
                  <a:schemeClr val="bg1">
                    <a:lumMod val="50000"/>
                  </a:schemeClr>
                </a:solidFill>
              </a:rPr>
              <a:t> (%)</a:t>
            </a:r>
          </a:p>
        </p:txBody>
      </p:sp>
      <p:sp>
        <p:nvSpPr>
          <p:cNvPr id="8" name="Textfeld 7">
            <a:extLst>
              <a:ext uri="{FF2B5EF4-FFF2-40B4-BE49-F238E27FC236}">
                <a16:creationId xmlns:a16="http://schemas.microsoft.com/office/drawing/2014/main" id="{9FDE9109-6ACC-314D-B679-134F5B9448A0}"/>
              </a:ext>
            </a:extLst>
          </p:cNvPr>
          <p:cNvSpPr txBox="1"/>
          <p:nvPr/>
        </p:nvSpPr>
        <p:spPr>
          <a:xfrm>
            <a:off x="4526083" y="5289702"/>
            <a:ext cx="2214758" cy="738664"/>
          </a:xfrm>
          <a:prstGeom prst="rect">
            <a:avLst/>
          </a:prstGeom>
          <a:solidFill>
            <a:schemeClr val="bg1"/>
          </a:solidFill>
        </p:spPr>
        <p:txBody>
          <a:bodyPr wrap="square" rtlCol="0">
            <a:spAutoFit/>
          </a:bodyPr>
          <a:lstStyle/>
          <a:p>
            <a:pPr algn="ctr"/>
            <a:r>
              <a:rPr lang="de-DE">
                <a:solidFill>
                  <a:schemeClr val="bg1">
                    <a:lumMod val="50000"/>
                  </a:schemeClr>
                </a:solidFill>
              </a:rPr>
              <a:t>Des </a:t>
            </a:r>
            <a:r>
              <a:rPr lang="de-DE" err="1">
                <a:solidFill>
                  <a:schemeClr val="bg1">
                    <a:lumMod val="50000"/>
                  </a:schemeClr>
                </a:solidFill>
              </a:rPr>
              <a:t>installations</a:t>
            </a:r>
            <a:r>
              <a:rPr lang="de-DE">
                <a:solidFill>
                  <a:schemeClr val="bg1">
                    <a:lumMod val="50000"/>
                  </a:schemeClr>
                </a:solidFill>
              </a:rPr>
              <a:t> </a:t>
            </a:r>
            <a:r>
              <a:rPr lang="de-DE" err="1">
                <a:solidFill>
                  <a:schemeClr val="bg1">
                    <a:lumMod val="50000"/>
                  </a:schemeClr>
                </a:solidFill>
              </a:rPr>
              <a:t>pour</a:t>
            </a:r>
            <a:r>
              <a:rPr lang="de-DE">
                <a:solidFill>
                  <a:schemeClr val="bg1">
                    <a:lumMod val="50000"/>
                  </a:schemeClr>
                </a:solidFill>
              </a:rPr>
              <a:t> </a:t>
            </a:r>
          </a:p>
          <a:p>
            <a:pPr algn="ctr"/>
            <a:r>
              <a:rPr lang="de-DE">
                <a:solidFill>
                  <a:schemeClr val="bg1">
                    <a:lumMod val="50000"/>
                  </a:schemeClr>
                </a:solidFill>
              </a:rPr>
              <a:t>se </a:t>
            </a:r>
            <a:r>
              <a:rPr lang="de-DE" err="1">
                <a:solidFill>
                  <a:schemeClr val="bg1">
                    <a:lumMod val="50000"/>
                  </a:schemeClr>
                </a:solidFill>
              </a:rPr>
              <a:t>laver</a:t>
            </a:r>
            <a:r>
              <a:rPr lang="de-DE">
                <a:solidFill>
                  <a:schemeClr val="bg1">
                    <a:lumMod val="50000"/>
                  </a:schemeClr>
                </a:solidFill>
              </a:rPr>
              <a:t> les </a:t>
            </a:r>
            <a:r>
              <a:rPr lang="de-DE" err="1">
                <a:solidFill>
                  <a:schemeClr val="bg1">
                    <a:lumMod val="50000"/>
                  </a:schemeClr>
                </a:solidFill>
              </a:rPr>
              <a:t>mains</a:t>
            </a:r>
            <a:r>
              <a:rPr lang="de-DE">
                <a:solidFill>
                  <a:schemeClr val="bg1">
                    <a:lumMod val="50000"/>
                  </a:schemeClr>
                </a:solidFill>
              </a:rPr>
              <a:t> </a:t>
            </a:r>
            <a:r>
              <a:rPr lang="de-DE" err="1">
                <a:solidFill>
                  <a:schemeClr val="bg1">
                    <a:lumMod val="50000"/>
                  </a:schemeClr>
                </a:solidFill>
              </a:rPr>
              <a:t>avec</a:t>
            </a:r>
            <a:r>
              <a:rPr lang="de-DE">
                <a:solidFill>
                  <a:schemeClr val="bg1">
                    <a:lumMod val="50000"/>
                  </a:schemeClr>
                </a:solidFill>
              </a:rPr>
              <a:t> de </a:t>
            </a:r>
            <a:r>
              <a:rPr lang="de-DE" err="1">
                <a:solidFill>
                  <a:schemeClr val="bg1">
                    <a:lumMod val="50000"/>
                  </a:schemeClr>
                </a:solidFill>
              </a:rPr>
              <a:t>l'eau</a:t>
            </a:r>
            <a:r>
              <a:rPr lang="de-DE">
                <a:solidFill>
                  <a:schemeClr val="bg1">
                    <a:lumMod val="50000"/>
                  </a:schemeClr>
                </a:solidFill>
              </a:rPr>
              <a:t> à </a:t>
            </a:r>
            <a:r>
              <a:rPr lang="de-DE" err="1">
                <a:solidFill>
                  <a:schemeClr val="bg1">
                    <a:lumMod val="50000"/>
                  </a:schemeClr>
                </a:solidFill>
              </a:rPr>
              <a:t>disposition</a:t>
            </a:r>
            <a:endParaRPr lang="de-DE">
              <a:solidFill>
                <a:schemeClr val="bg1">
                  <a:lumMod val="50000"/>
                </a:schemeClr>
              </a:solidFill>
            </a:endParaRPr>
          </a:p>
        </p:txBody>
      </p:sp>
      <p:sp>
        <p:nvSpPr>
          <p:cNvPr id="9" name="Textfeld 8">
            <a:extLst>
              <a:ext uri="{FF2B5EF4-FFF2-40B4-BE49-F238E27FC236}">
                <a16:creationId xmlns:a16="http://schemas.microsoft.com/office/drawing/2014/main" id="{E729124F-4ACF-AB4C-96A9-8177343A417D}"/>
              </a:ext>
            </a:extLst>
          </p:cNvPr>
          <p:cNvSpPr txBox="1"/>
          <p:nvPr/>
        </p:nvSpPr>
        <p:spPr>
          <a:xfrm>
            <a:off x="6596742" y="5304670"/>
            <a:ext cx="2514777" cy="738664"/>
          </a:xfrm>
          <a:prstGeom prst="rect">
            <a:avLst/>
          </a:prstGeom>
          <a:solidFill>
            <a:schemeClr val="bg1"/>
          </a:solidFill>
        </p:spPr>
        <p:txBody>
          <a:bodyPr wrap="square" rtlCol="0">
            <a:spAutoFit/>
          </a:bodyPr>
          <a:lstStyle/>
          <a:p>
            <a:pPr algn="ctr"/>
            <a:r>
              <a:rPr lang="de-DE">
                <a:solidFill>
                  <a:schemeClr val="bg1">
                    <a:lumMod val="50000"/>
                  </a:schemeClr>
                </a:solidFill>
              </a:rPr>
              <a:t>Des </a:t>
            </a:r>
            <a:r>
              <a:rPr lang="de-DE" err="1">
                <a:solidFill>
                  <a:schemeClr val="bg1">
                    <a:lumMod val="50000"/>
                  </a:schemeClr>
                </a:solidFill>
              </a:rPr>
              <a:t>installations</a:t>
            </a:r>
            <a:r>
              <a:rPr lang="de-DE">
                <a:solidFill>
                  <a:schemeClr val="bg1">
                    <a:lumMod val="50000"/>
                  </a:schemeClr>
                </a:solidFill>
              </a:rPr>
              <a:t> </a:t>
            </a:r>
            <a:r>
              <a:rPr lang="de-DE" err="1">
                <a:solidFill>
                  <a:schemeClr val="bg1">
                    <a:lumMod val="50000"/>
                  </a:schemeClr>
                </a:solidFill>
              </a:rPr>
              <a:t>pour</a:t>
            </a:r>
            <a:r>
              <a:rPr lang="de-DE">
                <a:solidFill>
                  <a:schemeClr val="bg1">
                    <a:lumMod val="50000"/>
                  </a:schemeClr>
                </a:solidFill>
              </a:rPr>
              <a:t> </a:t>
            </a:r>
            <a:br>
              <a:rPr lang="de-DE">
                <a:solidFill>
                  <a:schemeClr val="bg1">
                    <a:lumMod val="50000"/>
                  </a:schemeClr>
                </a:solidFill>
              </a:rPr>
            </a:br>
            <a:r>
              <a:rPr lang="de-DE">
                <a:solidFill>
                  <a:schemeClr val="bg1">
                    <a:lumMod val="50000"/>
                  </a:schemeClr>
                </a:solidFill>
              </a:rPr>
              <a:t>se </a:t>
            </a:r>
            <a:r>
              <a:rPr lang="de-DE" err="1">
                <a:solidFill>
                  <a:schemeClr val="bg1">
                    <a:lumMod val="50000"/>
                  </a:schemeClr>
                </a:solidFill>
              </a:rPr>
              <a:t>laver</a:t>
            </a:r>
            <a:r>
              <a:rPr lang="de-DE">
                <a:solidFill>
                  <a:schemeClr val="bg1">
                    <a:lumMod val="50000"/>
                  </a:schemeClr>
                </a:solidFill>
              </a:rPr>
              <a:t> les </a:t>
            </a:r>
            <a:r>
              <a:rPr lang="de-DE" err="1">
                <a:solidFill>
                  <a:schemeClr val="bg1">
                    <a:lumMod val="50000"/>
                  </a:schemeClr>
                </a:solidFill>
              </a:rPr>
              <a:t>mains</a:t>
            </a:r>
            <a:r>
              <a:rPr lang="de-DE">
                <a:solidFill>
                  <a:schemeClr val="bg1">
                    <a:lumMod val="50000"/>
                  </a:schemeClr>
                </a:solidFill>
              </a:rPr>
              <a:t> </a:t>
            </a:r>
            <a:r>
              <a:rPr lang="de-DE" err="1">
                <a:solidFill>
                  <a:schemeClr val="bg1">
                    <a:lumMod val="50000"/>
                  </a:schemeClr>
                </a:solidFill>
              </a:rPr>
              <a:t>avec</a:t>
            </a:r>
            <a:r>
              <a:rPr lang="de-DE">
                <a:solidFill>
                  <a:schemeClr val="bg1">
                    <a:lumMod val="50000"/>
                  </a:schemeClr>
                </a:solidFill>
              </a:rPr>
              <a:t> </a:t>
            </a:r>
          </a:p>
          <a:p>
            <a:pPr algn="ctr"/>
            <a:r>
              <a:rPr lang="de-DE">
                <a:solidFill>
                  <a:schemeClr val="bg1">
                    <a:lumMod val="50000"/>
                  </a:schemeClr>
                </a:solidFill>
              </a:rPr>
              <a:t>de </a:t>
            </a:r>
            <a:r>
              <a:rPr lang="de-DE" err="1">
                <a:solidFill>
                  <a:schemeClr val="bg1">
                    <a:lumMod val="50000"/>
                  </a:schemeClr>
                </a:solidFill>
              </a:rPr>
              <a:t>l'eau</a:t>
            </a:r>
            <a:r>
              <a:rPr lang="de-DE">
                <a:solidFill>
                  <a:schemeClr val="bg1">
                    <a:lumMod val="50000"/>
                  </a:schemeClr>
                </a:solidFill>
              </a:rPr>
              <a:t> et du </a:t>
            </a:r>
            <a:r>
              <a:rPr lang="de-DE" err="1">
                <a:solidFill>
                  <a:schemeClr val="bg1">
                    <a:lumMod val="50000"/>
                  </a:schemeClr>
                </a:solidFill>
              </a:rPr>
              <a:t>savon</a:t>
            </a:r>
            <a:endParaRPr lang="de-DE">
              <a:solidFill>
                <a:schemeClr val="bg1">
                  <a:lumMod val="50000"/>
                </a:schemeClr>
              </a:solidFill>
            </a:endParaRPr>
          </a:p>
        </p:txBody>
      </p:sp>
      <p:sp>
        <p:nvSpPr>
          <p:cNvPr id="10" name="Textfeld 9">
            <a:extLst>
              <a:ext uri="{FF2B5EF4-FFF2-40B4-BE49-F238E27FC236}">
                <a16:creationId xmlns:a16="http://schemas.microsoft.com/office/drawing/2014/main" id="{0D801644-DC23-174E-BE30-7D78A773BFCD}"/>
              </a:ext>
            </a:extLst>
          </p:cNvPr>
          <p:cNvSpPr txBox="1"/>
          <p:nvPr/>
        </p:nvSpPr>
        <p:spPr>
          <a:xfrm>
            <a:off x="9143357" y="5304670"/>
            <a:ext cx="2522274" cy="738664"/>
          </a:xfrm>
          <a:prstGeom prst="rect">
            <a:avLst/>
          </a:prstGeom>
          <a:solidFill>
            <a:schemeClr val="bg1"/>
          </a:solidFill>
        </p:spPr>
        <p:txBody>
          <a:bodyPr wrap="square" rtlCol="0">
            <a:spAutoFit/>
          </a:bodyPr>
          <a:lstStyle/>
          <a:p>
            <a:pPr algn="ctr"/>
            <a:r>
              <a:rPr lang="de-DE" err="1">
                <a:solidFill>
                  <a:schemeClr val="bg1">
                    <a:lumMod val="50000"/>
                  </a:schemeClr>
                </a:solidFill>
              </a:rPr>
              <a:t>Échelle</a:t>
            </a:r>
            <a:r>
              <a:rPr lang="de-DE">
                <a:solidFill>
                  <a:schemeClr val="bg1">
                    <a:lumMod val="50000"/>
                  </a:schemeClr>
                </a:solidFill>
              </a:rPr>
              <a:t> de </a:t>
            </a:r>
            <a:r>
              <a:rPr lang="de-DE" err="1">
                <a:solidFill>
                  <a:schemeClr val="bg1">
                    <a:lumMod val="50000"/>
                  </a:schemeClr>
                </a:solidFill>
              </a:rPr>
              <a:t>service</a:t>
            </a:r>
            <a:r>
              <a:rPr lang="de-DE">
                <a:solidFill>
                  <a:schemeClr val="bg1">
                    <a:lumMod val="50000"/>
                  </a:schemeClr>
                </a:solidFill>
              </a:rPr>
              <a:t> de </a:t>
            </a:r>
            <a:r>
              <a:rPr lang="de-DE" err="1">
                <a:solidFill>
                  <a:schemeClr val="bg1">
                    <a:lumMod val="50000"/>
                  </a:schemeClr>
                </a:solidFill>
              </a:rPr>
              <a:t>l‘hygiene</a:t>
            </a:r>
            <a:r>
              <a:rPr lang="de-DE">
                <a:solidFill>
                  <a:schemeClr val="bg1">
                    <a:lumMod val="50000"/>
                  </a:schemeClr>
                </a:solidFill>
              </a:rPr>
              <a:t> de </a:t>
            </a:r>
            <a:r>
              <a:rPr lang="de-DE" err="1">
                <a:solidFill>
                  <a:schemeClr val="bg1">
                    <a:lumMod val="50000"/>
                  </a:schemeClr>
                </a:solidFill>
              </a:rPr>
              <a:t>l'école</a:t>
            </a:r>
            <a:endParaRPr lang="de-DE">
              <a:solidFill>
                <a:schemeClr val="bg1">
                  <a:lumMod val="50000"/>
                </a:schemeClr>
              </a:solidFill>
            </a:endParaRPr>
          </a:p>
          <a:p>
            <a:pPr algn="ctr"/>
            <a:endParaRPr lang="de-DE">
              <a:solidFill>
                <a:schemeClr val="bg1">
                  <a:lumMod val="50000"/>
                </a:schemeClr>
              </a:solidFill>
            </a:endParaRPr>
          </a:p>
        </p:txBody>
      </p:sp>
      <p:sp>
        <p:nvSpPr>
          <p:cNvPr id="11" name="Textfeld 10">
            <a:extLst>
              <a:ext uri="{FF2B5EF4-FFF2-40B4-BE49-F238E27FC236}">
                <a16:creationId xmlns:a16="http://schemas.microsoft.com/office/drawing/2014/main" id="{469A132D-0B3B-5C4D-AE95-4AE2C0B0E46D}"/>
              </a:ext>
            </a:extLst>
          </p:cNvPr>
          <p:cNvSpPr txBox="1"/>
          <p:nvPr/>
        </p:nvSpPr>
        <p:spPr>
          <a:xfrm>
            <a:off x="11029425" y="2503512"/>
            <a:ext cx="1513791" cy="430887"/>
          </a:xfrm>
          <a:prstGeom prst="rect">
            <a:avLst/>
          </a:prstGeom>
          <a:solidFill>
            <a:schemeClr val="bg1"/>
          </a:solidFill>
        </p:spPr>
        <p:txBody>
          <a:bodyPr wrap="square" lIns="0" rtlCol="0">
            <a:spAutoFit/>
          </a:bodyPr>
          <a:lstStyle/>
          <a:p>
            <a:r>
              <a:rPr lang="de-DE" sz="1100" err="1">
                <a:solidFill>
                  <a:schemeClr val="bg1">
                    <a:lumMod val="50000"/>
                  </a:schemeClr>
                </a:solidFill>
              </a:rPr>
              <a:t>Pas</a:t>
            </a:r>
            <a:r>
              <a:rPr lang="de-DE" sz="1100">
                <a:solidFill>
                  <a:schemeClr val="bg1">
                    <a:lumMod val="50000"/>
                  </a:schemeClr>
                </a:solidFill>
              </a:rPr>
              <a:t> </a:t>
            </a:r>
            <a:r>
              <a:rPr lang="de-DE" sz="1100" err="1">
                <a:solidFill>
                  <a:schemeClr val="bg1">
                    <a:lumMod val="50000"/>
                  </a:schemeClr>
                </a:solidFill>
              </a:rPr>
              <a:t>d'installations</a:t>
            </a:r>
            <a:r>
              <a:rPr lang="de-DE" sz="1100">
                <a:solidFill>
                  <a:schemeClr val="bg1">
                    <a:lumMod val="50000"/>
                  </a:schemeClr>
                </a:solidFill>
              </a:rPr>
              <a:t> </a:t>
            </a:r>
          </a:p>
          <a:p>
            <a:r>
              <a:rPr lang="de-DE" sz="1100" err="1">
                <a:solidFill>
                  <a:schemeClr val="bg1">
                    <a:lumMod val="50000"/>
                  </a:schemeClr>
                </a:solidFill>
              </a:rPr>
              <a:t>ou</a:t>
            </a:r>
            <a:r>
              <a:rPr lang="de-DE" sz="1100">
                <a:solidFill>
                  <a:schemeClr val="bg1">
                    <a:lumMod val="50000"/>
                  </a:schemeClr>
                </a:solidFill>
              </a:rPr>
              <a:t> </a:t>
            </a:r>
            <a:r>
              <a:rPr lang="de-DE" sz="1100" err="1">
                <a:solidFill>
                  <a:schemeClr val="bg1">
                    <a:lumMod val="50000"/>
                  </a:schemeClr>
                </a:solidFill>
              </a:rPr>
              <a:t>pas</a:t>
            </a:r>
            <a:r>
              <a:rPr lang="de-DE" sz="1100">
                <a:solidFill>
                  <a:schemeClr val="bg1">
                    <a:lumMod val="50000"/>
                  </a:schemeClr>
                </a:solidFill>
              </a:rPr>
              <a:t> </a:t>
            </a:r>
            <a:r>
              <a:rPr lang="de-DE" sz="1100" err="1">
                <a:solidFill>
                  <a:schemeClr val="bg1">
                    <a:lumMod val="50000"/>
                  </a:schemeClr>
                </a:solidFill>
              </a:rPr>
              <a:t>d'eau</a:t>
            </a:r>
            <a:endParaRPr lang="de-DE" sz="1100">
              <a:solidFill>
                <a:schemeClr val="bg1">
                  <a:lumMod val="50000"/>
                </a:schemeClr>
              </a:solidFill>
            </a:endParaRPr>
          </a:p>
        </p:txBody>
      </p:sp>
      <p:sp>
        <p:nvSpPr>
          <p:cNvPr id="13" name="Textfeld 12">
            <a:extLst>
              <a:ext uri="{FF2B5EF4-FFF2-40B4-BE49-F238E27FC236}">
                <a16:creationId xmlns:a16="http://schemas.microsoft.com/office/drawing/2014/main" id="{7056D6B1-D96A-1349-9DE7-C7EF1798D1FE}"/>
              </a:ext>
            </a:extLst>
          </p:cNvPr>
          <p:cNvSpPr txBox="1"/>
          <p:nvPr/>
        </p:nvSpPr>
        <p:spPr>
          <a:xfrm>
            <a:off x="11029425" y="4158217"/>
            <a:ext cx="1513791" cy="430887"/>
          </a:xfrm>
          <a:prstGeom prst="rect">
            <a:avLst/>
          </a:prstGeom>
          <a:solidFill>
            <a:schemeClr val="bg1"/>
          </a:solidFill>
        </p:spPr>
        <p:txBody>
          <a:bodyPr wrap="square" lIns="0" rtlCol="0">
            <a:spAutoFit/>
          </a:bodyPr>
          <a:lstStyle/>
          <a:p>
            <a:r>
              <a:rPr lang="de-DE" sz="1100">
                <a:solidFill>
                  <a:schemeClr val="bg1">
                    <a:lumMod val="50000"/>
                  </a:schemeClr>
                </a:solidFill>
              </a:rPr>
              <a:t>Installation</a:t>
            </a:r>
          </a:p>
          <a:p>
            <a:r>
              <a:rPr lang="de-DE" sz="1100" err="1">
                <a:solidFill>
                  <a:schemeClr val="bg1">
                    <a:lumMod val="50000"/>
                  </a:schemeClr>
                </a:solidFill>
              </a:rPr>
              <a:t>avec</a:t>
            </a:r>
            <a:r>
              <a:rPr lang="de-DE" sz="1100">
                <a:solidFill>
                  <a:schemeClr val="bg1">
                    <a:lumMod val="50000"/>
                  </a:schemeClr>
                </a:solidFill>
              </a:rPr>
              <a:t> de </a:t>
            </a:r>
            <a:r>
              <a:rPr lang="de-DE" sz="1100" err="1">
                <a:solidFill>
                  <a:schemeClr val="bg1">
                    <a:lumMod val="50000"/>
                  </a:schemeClr>
                </a:solidFill>
              </a:rPr>
              <a:t>l‘eau</a:t>
            </a:r>
            <a:endParaRPr lang="de-DE" sz="1100">
              <a:solidFill>
                <a:schemeClr val="bg1">
                  <a:lumMod val="50000"/>
                </a:schemeClr>
              </a:solidFill>
            </a:endParaRPr>
          </a:p>
        </p:txBody>
      </p:sp>
      <p:graphicFrame>
        <p:nvGraphicFramePr>
          <p:cNvPr id="15" name="Google Shape;514;p24">
            <a:extLst>
              <a:ext uri="{FF2B5EF4-FFF2-40B4-BE49-F238E27FC236}">
                <a16:creationId xmlns:a16="http://schemas.microsoft.com/office/drawing/2014/main" id="{29BC11BB-5EC5-F34F-9FF9-8E6B0249431A}"/>
              </a:ext>
            </a:extLst>
          </p:cNvPr>
          <p:cNvGraphicFramePr/>
          <p:nvPr>
            <p:extLst>
              <p:ext uri="{D42A27DB-BD31-4B8C-83A1-F6EECF244321}">
                <p14:modId xmlns:p14="http://schemas.microsoft.com/office/powerpoint/2010/main" val="2775433349"/>
              </p:ext>
            </p:extLst>
          </p:nvPr>
        </p:nvGraphicFramePr>
        <p:xfrm>
          <a:off x="134281" y="2110518"/>
          <a:ext cx="3380652" cy="2504664"/>
        </p:xfrm>
        <a:graphic>
          <a:graphicData uri="http://schemas.openxmlformats.org/drawingml/2006/table">
            <a:tbl>
              <a:tblPr>
                <a:noFill/>
                <a:tableStyleId>{FFB490EE-31EB-4FA1-A476-91F1F24EBE79}</a:tableStyleId>
              </a:tblPr>
              <a:tblGrid>
                <a:gridCol w="1273824">
                  <a:extLst>
                    <a:ext uri="{9D8B030D-6E8A-4147-A177-3AD203B41FA5}">
                      <a16:colId xmlns:a16="http://schemas.microsoft.com/office/drawing/2014/main" val="1704744476"/>
                    </a:ext>
                  </a:extLst>
                </a:gridCol>
                <a:gridCol w="2106828">
                  <a:extLst>
                    <a:ext uri="{9D8B030D-6E8A-4147-A177-3AD203B41FA5}">
                      <a16:colId xmlns:a16="http://schemas.microsoft.com/office/drawing/2014/main" val="20004"/>
                    </a:ext>
                  </a:extLst>
                </a:gridCol>
              </a:tblGrid>
              <a:tr h="22492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a:solidFill>
                            <a:schemeClr val="bg1"/>
                          </a:solidFill>
                          <a:latin typeface="Calibri"/>
                          <a:ea typeface="Calibri"/>
                          <a:cs typeface="Calibri"/>
                          <a:sym typeface="Calibri"/>
                        </a:rPr>
                        <a:t>NIVEAU DE SERVICE</a:t>
                      </a:r>
                      <a:endParaRPr lang="en-US" sz="1100" i="1" u="none" strike="noStrike" cap="none">
                        <a:solidFill>
                          <a:schemeClr val="bg1"/>
                        </a:solidFill>
                        <a:latin typeface="Calibri"/>
                        <a:ea typeface="Calibri"/>
                        <a:cs typeface="Calibri"/>
                        <a:sym typeface="Calibri"/>
                      </a:endParaRPr>
                    </a:p>
                  </a:txBody>
                  <a:tcPr marL="45971" marR="45971" marT="72000" marB="7200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9525" cap="flat" cmpd="sng" algn="ctr">
                      <a:solidFill>
                        <a:srgbClr val="7F7F7F"/>
                      </a:solidFill>
                      <a:prstDash val="solid"/>
                      <a:round/>
                      <a:headEnd type="none" w="sm" len="sm"/>
                      <a:tailEnd type="none" w="sm" len="sm"/>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rtl="0">
                        <a:spcBef>
                          <a:spcPts val="0"/>
                        </a:spcBef>
                        <a:spcAft>
                          <a:spcPts val="0"/>
                        </a:spcAft>
                        <a:buNone/>
                      </a:pPr>
                      <a:r>
                        <a:rPr lang="en-US" sz="1100" b="1" i="0" u="none" strike="noStrike" cap="none">
                          <a:solidFill>
                            <a:schemeClr val="bg1"/>
                          </a:solidFill>
                          <a:latin typeface="Calibri"/>
                          <a:ea typeface="Calibri"/>
                          <a:cs typeface="Calibri"/>
                          <a:sym typeface="Calibri"/>
                        </a:rPr>
                        <a:t>HYGIÈNE</a:t>
                      </a:r>
                      <a:endParaRPr sz="1100" i="1" u="none" strike="noStrike" cap="none">
                        <a:solidFill>
                          <a:schemeClr val="bg1"/>
                        </a:solidFill>
                        <a:latin typeface="Calibri"/>
                        <a:ea typeface="Calibri"/>
                        <a:cs typeface="Calibri"/>
                        <a:sym typeface="Calibri"/>
                      </a:endParaRPr>
                    </a:p>
                  </a:txBody>
                  <a:tcPr marL="45971" marR="45971" marT="72000" marB="72000" anchor="ctr">
                    <a:lnL w="12700" cap="flat" cmpd="sng" algn="ctr">
                      <a:solidFill>
                        <a:schemeClr val="tx1">
                          <a:lumMod val="75000"/>
                          <a:lumOff val="25000"/>
                        </a:schemeClr>
                      </a:solidFill>
                      <a:prstDash val="solid"/>
                      <a:round/>
                      <a:headEnd type="none" w="med" len="med"/>
                      <a:tailEnd type="none" w="med" len="med"/>
                    </a:lnL>
                    <a:lnR w="9525" cap="flat" cmpd="sng">
                      <a:solidFill>
                        <a:srgbClr val="7F7F7F"/>
                      </a:solidFill>
                      <a:prstDash val="solid"/>
                      <a:round/>
                      <a:headEnd type="none" w="sm" len="sm"/>
                      <a:tailEnd type="none" w="sm" len="sm"/>
                    </a:lnR>
                    <a:lnT w="9525" cap="flat" cmpd="sng" algn="ctr">
                      <a:solidFill>
                        <a:srgbClr val="7F7F7F"/>
                      </a:solidFill>
                      <a:prstDash val="solid"/>
                      <a:round/>
                      <a:headEnd type="none" w="sm" len="sm"/>
                      <a:tailEnd type="none" w="sm" len="sm"/>
                    </a:lnT>
                    <a:lnB w="12700" cap="flat" cmpd="sng" algn="ctr">
                      <a:solidFill>
                        <a:schemeClr val="tx1">
                          <a:lumMod val="75000"/>
                          <a:lumOff val="25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227929810"/>
                  </a:ext>
                </a:extLst>
              </a:tr>
              <a:tr h="78323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a:solidFill>
                            <a:schemeClr val="bg1"/>
                          </a:solidFill>
                          <a:latin typeface="Calibri"/>
                          <a:ea typeface="Calibri"/>
                          <a:cs typeface="Calibri"/>
                          <a:sym typeface="Calibri"/>
                        </a:rPr>
                        <a:t>SERVICE DE BASE</a:t>
                      </a:r>
                      <a:endParaRPr lang="en-US" sz="1100" i="1" u="none" strike="noStrike" cap="none">
                        <a:solidFill>
                          <a:schemeClr val="bg1"/>
                        </a:solidFill>
                        <a:latin typeface="Calibri"/>
                        <a:ea typeface="Calibri"/>
                        <a:cs typeface="Calibri"/>
                        <a:sym typeface="Calibri"/>
                      </a:endParaRPr>
                    </a:p>
                  </a:txBody>
                  <a:tcPr marL="45971" marR="45971" marT="3600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rtl="0">
                        <a:spcBef>
                          <a:spcPts val="0"/>
                        </a:spcBef>
                        <a:spcAft>
                          <a:spcPts val="0"/>
                        </a:spcAft>
                        <a:buNone/>
                      </a:pPr>
                      <a:r>
                        <a:rPr lang="en-US" sz="1100" i="0" u="none" strike="noStrike" cap="none">
                          <a:solidFill>
                            <a:srgbClr val="FFFFFF"/>
                          </a:solidFill>
                          <a:latin typeface="Calibri"/>
                          <a:ea typeface="Calibri"/>
                          <a:cs typeface="Calibri"/>
                          <a:sym typeface="Calibri"/>
                        </a:rPr>
                        <a:t>Installations pour se laver les mains avec de </a:t>
                      </a:r>
                      <a:r>
                        <a:rPr lang="en-US" sz="1100" i="0" u="none" strike="noStrike" cap="none" err="1">
                          <a:solidFill>
                            <a:srgbClr val="FFFFFF"/>
                          </a:solidFill>
                          <a:latin typeface="Calibri"/>
                          <a:ea typeface="Calibri"/>
                          <a:cs typeface="Calibri"/>
                          <a:sym typeface="Calibri"/>
                        </a:rPr>
                        <a:t>l'eau</a:t>
                      </a:r>
                      <a:r>
                        <a:rPr lang="en-US" sz="1100" i="0" u="none" strike="noStrike" cap="none">
                          <a:solidFill>
                            <a:srgbClr val="FFFFFF"/>
                          </a:solidFill>
                          <a:latin typeface="Calibri"/>
                          <a:ea typeface="Calibri"/>
                          <a:cs typeface="Calibri"/>
                          <a:sym typeface="Calibri"/>
                        </a:rPr>
                        <a:t> et du </a:t>
                      </a:r>
                      <a:r>
                        <a:rPr lang="en-US" sz="1100" i="0" u="none" strike="noStrike" cap="none" err="1">
                          <a:solidFill>
                            <a:srgbClr val="FFFFFF"/>
                          </a:solidFill>
                          <a:latin typeface="Calibri"/>
                          <a:ea typeface="Calibri"/>
                          <a:cs typeface="Calibri"/>
                          <a:sym typeface="Calibri"/>
                        </a:rPr>
                        <a:t>savon</a:t>
                      </a:r>
                      <a:r>
                        <a:rPr lang="en-US" sz="1100" i="0" u="none" strike="noStrike" cap="none">
                          <a:solidFill>
                            <a:srgbClr val="FFFFFF"/>
                          </a:solidFill>
                          <a:latin typeface="Calibri"/>
                          <a:ea typeface="Calibri"/>
                          <a:cs typeface="Calibri"/>
                          <a:sym typeface="Calibri"/>
                        </a:rPr>
                        <a:t> </a:t>
                      </a:r>
                      <a:r>
                        <a:rPr lang="en-US" sz="1100" i="0" u="none" strike="noStrike" cap="none" err="1">
                          <a:solidFill>
                            <a:srgbClr val="FFFFFF"/>
                          </a:solidFill>
                          <a:latin typeface="Calibri"/>
                          <a:ea typeface="Calibri"/>
                          <a:cs typeface="Calibri"/>
                          <a:sym typeface="Calibri"/>
                        </a:rPr>
                        <a:t>disponibles</a:t>
                      </a:r>
                      <a:r>
                        <a:rPr lang="en-US" sz="1100" i="0" u="none" strike="noStrike" cap="none">
                          <a:solidFill>
                            <a:srgbClr val="FFFFFF"/>
                          </a:solidFill>
                          <a:latin typeface="Calibri"/>
                          <a:ea typeface="Calibri"/>
                          <a:cs typeface="Calibri"/>
                          <a:sym typeface="Calibri"/>
                        </a:rPr>
                        <a:t> </a:t>
                      </a:r>
                      <a:r>
                        <a:rPr lang="en-US" sz="1100" i="0" u="none" strike="noStrike" cap="none" err="1">
                          <a:solidFill>
                            <a:srgbClr val="FFFFFF"/>
                          </a:solidFill>
                          <a:latin typeface="Calibri"/>
                          <a:ea typeface="Calibri"/>
                          <a:cs typeface="Calibri"/>
                          <a:sym typeface="Calibri"/>
                        </a:rPr>
                        <a:t>dans</a:t>
                      </a:r>
                      <a:r>
                        <a:rPr lang="en-US" sz="1100" i="0" u="none" strike="noStrike" cap="none">
                          <a:solidFill>
                            <a:srgbClr val="FFFFFF"/>
                          </a:solidFill>
                          <a:latin typeface="Calibri"/>
                          <a:ea typeface="Calibri"/>
                          <a:cs typeface="Calibri"/>
                          <a:sym typeface="Calibri"/>
                        </a:rPr>
                        <a:t> </a:t>
                      </a:r>
                      <a:r>
                        <a:rPr lang="en-US" sz="1100" i="0" u="none" strike="noStrike" cap="none" err="1">
                          <a:solidFill>
                            <a:srgbClr val="FFFFFF"/>
                          </a:solidFill>
                          <a:latin typeface="Calibri"/>
                          <a:ea typeface="Calibri"/>
                          <a:cs typeface="Calibri"/>
                          <a:sym typeface="Calibri"/>
                        </a:rPr>
                        <a:t>l'école</a:t>
                      </a:r>
                      <a:r>
                        <a:rPr lang="en-US" sz="1100" i="0" u="none" strike="noStrike" cap="none">
                          <a:solidFill>
                            <a:srgbClr val="FFFFFF"/>
                          </a:solidFill>
                          <a:latin typeface="Calibri"/>
                          <a:ea typeface="Calibri"/>
                          <a:cs typeface="Calibri"/>
                          <a:sym typeface="Calibri"/>
                        </a:rPr>
                        <a:t> au moment de </a:t>
                      </a:r>
                      <a:r>
                        <a:rPr lang="en-US" sz="1100" i="0" u="none" strike="noStrike" cap="none" err="1">
                          <a:solidFill>
                            <a:srgbClr val="FFFFFF"/>
                          </a:solidFill>
                          <a:latin typeface="Calibri"/>
                          <a:ea typeface="Calibri"/>
                          <a:cs typeface="Calibri"/>
                          <a:sym typeface="Calibri"/>
                        </a:rPr>
                        <a:t>l'enquête</a:t>
                      </a:r>
                      <a:endParaRPr sz="1100" i="1" u="none" strike="noStrike" cap="none">
                        <a:solidFill>
                          <a:srgbClr val="44546A"/>
                        </a:solidFill>
                        <a:latin typeface="Calibri"/>
                        <a:ea typeface="Calibri"/>
                        <a:cs typeface="Calibri"/>
                        <a:sym typeface="Calibri"/>
                      </a:endParaRPr>
                    </a:p>
                  </a:txBody>
                  <a:tcPr marL="45971" marR="45971" marT="36000" marB="72000">
                    <a:lnL w="12700" cap="flat" cmpd="sng" algn="ctr">
                      <a:solidFill>
                        <a:schemeClr val="tx1">
                          <a:lumMod val="75000"/>
                          <a:lumOff val="25000"/>
                        </a:schemeClr>
                      </a:solidFill>
                      <a:prstDash val="solid"/>
                      <a:round/>
                      <a:headEnd type="none" w="med" len="med"/>
                      <a:tailEnd type="none" w="med" len="med"/>
                    </a:lnL>
                    <a:lnR w="9525" cap="flat" cmpd="sng">
                      <a:solidFill>
                        <a:srgbClr val="7F7F7F"/>
                      </a:solidFill>
                      <a:prstDash val="solid"/>
                      <a:round/>
                      <a:headEnd type="none" w="sm" len="sm"/>
                      <a:tailEnd type="none" w="sm" len="sm"/>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68831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a:solidFill>
                            <a:schemeClr val="tx1"/>
                          </a:solidFill>
                          <a:latin typeface="Calibri"/>
                          <a:ea typeface="Calibri"/>
                          <a:cs typeface="Calibri"/>
                          <a:sym typeface="Calibri"/>
                        </a:rPr>
                        <a:t>SERVICE LIMITÉ</a:t>
                      </a:r>
                      <a:endParaRPr lang="en-US" sz="1100" b="0" i="1" u="none" strike="noStrike" cap="none">
                        <a:solidFill>
                          <a:schemeClr val="tx1"/>
                        </a:solidFill>
                        <a:latin typeface="Calibri"/>
                        <a:ea typeface="Calibri"/>
                        <a:cs typeface="Calibri"/>
                        <a:sym typeface="Calibri"/>
                      </a:endParaRPr>
                    </a:p>
                  </a:txBody>
                  <a:tcPr marL="45971" marR="45971" marT="3600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tc>
                  <a:txBody>
                    <a:bodyPr/>
                    <a:lstStyle/>
                    <a:p>
                      <a:pPr marL="0" marR="0" lvl="0" indent="0" algn="l" rtl="0">
                        <a:spcBef>
                          <a:spcPts val="0"/>
                        </a:spcBef>
                        <a:spcAft>
                          <a:spcPts val="0"/>
                        </a:spcAft>
                        <a:buNone/>
                      </a:pPr>
                      <a:r>
                        <a:rPr lang="en-US" sz="1100" i="0" u="none" strike="noStrike" cap="none">
                          <a:solidFill>
                            <a:schemeClr val="dk1"/>
                          </a:solidFill>
                          <a:latin typeface="Calibri"/>
                          <a:ea typeface="Calibri"/>
                          <a:cs typeface="Calibri"/>
                          <a:sym typeface="Calibri"/>
                        </a:rPr>
                        <a:t>Installations pour le lavage des mains avec de </a:t>
                      </a:r>
                      <a:r>
                        <a:rPr lang="en-US" sz="1100" i="0" u="none" strike="noStrike" cap="none" err="1">
                          <a:solidFill>
                            <a:schemeClr val="dk1"/>
                          </a:solidFill>
                          <a:latin typeface="Calibri"/>
                          <a:ea typeface="Calibri"/>
                          <a:cs typeface="Calibri"/>
                          <a:sym typeface="Calibri"/>
                        </a:rPr>
                        <a:t>l'eau</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mais</a:t>
                      </a:r>
                      <a:r>
                        <a:rPr lang="en-US" sz="1100" i="0" u="none" strike="noStrike" cap="none">
                          <a:solidFill>
                            <a:schemeClr val="dk1"/>
                          </a:solidFill>
                          <a:latin typeface="Calibri"/>
                          <a:ea typeface="Calibri"/>
                          <a:cs typeface="Calibri"/>
                          <a:sym typeface="Calibri"/>
                        </a:rPr>
                        <a:t> pas de </a:t>
                      </a:r>
                      <a:r>
                        <a:rPr lang="en-US" sz="1100" i="0" u="none" strike="noStrike" cap="none" err="1">
                          <a:solidFill>
                            <a:schemeClr val="dk1"/>
                          </a:solidFill>
                          <a:latin typeface="Calibri"/>
                          <a:ea typeface="Calibri"/>
                          <a:cs typeface="Calibri"/>
                          <a:sym typeface="Calibri"/>
                        </a:rPr>
                        <a:t>savon</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disponible</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à</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l'école</a:t>
                      </a:r>
                      <a:r>
                        <a:rPr lang="en-US" sz="1100" i="0" u="none" strike="noStrike" cap="none">
                          <a:solidFill>
                            <a:schemeClr val="dk1"/>
                          </a:solidFill>
                          <a:latin typeface="Calibri"/>
                          <a:ea typeface="Calibri"/>
                          <a:cs typeface="Calibri"/>
                          <a:sym typeface="Calibri"/>
                        </a:rPr>
                        <a:t> au moment de </a:t>
                      </a:r>
                      <a:r>
                        <a:rPr lang="en-US" sz="1100" i="0" u="none" strike="noStrike" cap="none" err="1">
                          <a:solidFill>
                            <a:schemeClr val="dk1"/>
                          </a:solidFill>
                          <a:latin typeface="Calibri"/>
                          <a:ea typeface="Calibri"/>
                          <a:cs typeface="Calibri"/>
                          <a:sym typeface="Calibri"/>
                        </a:rPr>
                        <a:t>l'enquête</a:t>
                      </a:r>
                      <a:endParaRPr sz="1100" i="1" u="none" strike="noStrike" cap="none">
                        <a:solidFill>
                          <a:schemeClr val="dk1"/>
                        </a:solidFill>
                        <a:latin typeface="Calibri"/>
                        <a:ea typeface="Calibri"/>
                        <a:cs typeface="Calibri"/>
                        <a:sym typeface="Calibri"/>
                      </a:endParaRPr>
                    </a:p>
                  </a:txBody>
                  <a:tcPr marL="45971" marR="45971" marT="36000" marB="72000">
                    <a:lnL w="12700" cap="flat" cmpd="sng" algn="ctr">
                      <a:solidFill>
                        <a:schemeClr val="tx1">
                          <a:lumMod val="75000"/>
                          <a:lumOff val="25000"/>
                        </a:schemeClr>
                      </a:solidFill>
                      <a:prstDash val="solid"/>
                      <a:round/>
                      <a:headEnd type="none" w="med" len="med"/>
                      <a:tailEnd type="none" w="med" len="med"/>
                    </a:lnL>
                    <a:lnR w="9525" cap="flat" cmpd="sng">
                      <a:solidFill>
                        <a:srgbClr val="7F7F7F"/>
                      </a:solidFill>
                      <a:prstDash val="solid"/>
                      <a:round/>
                      <a:headEnd type="none" w="sm" len="sm"/>
                      <a:tailEnd type="none" w="sm" len="sm"/>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63123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a:solidFill>
                            <a:schemeClr val="tx1"/>
                          </a:solidFill>
                          <a:latin typeface="Calibri"/>
                          <a:ea typeface="Calibri"/>
                          <a:cs typeface="Calibri"/>
                          <a:sym typeface="Calibri"/>
                        </a:rPr>
                        <a:t> PAS DE SERVICE</a:t>
                      </a:r>
                      <a:endParaRPr lang="en-US" sz="1100" b="0" i="1" u="none" strike="noStrike" cap="none">
                        <a:solidFill>
                          <a:schemeClr val="tx1"/>
                        </a:solidFill>
                        <a:latin typeface="Calibri"/>
                        <a:ea typeface="Calibri"/>
                        <a:cs typeface="Calibri"/>
                        <a:sym typeface="Calibri"/>
                      </a:endParaRPr>
                    </a:p>
                  </a:txBody>
                  <a:tcPr marL="45971" marR="45971" marT="3600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100" i="0" u="none" strike="noStrike" cap="none">
                          <a:solidFill>
                            <a:schemeClr val="dk1"/>
                          </a:solidFill>
                          <a:latin typeface="Calibri"/>
                          <a:ea typeface="Calibri"/>
                          <a:cs typeface="Calibri"/>
                          <a:sym typeface="Calibri"/>
                        </a:rPr>
                        <a:t>Pas </a:t>
                      </a:r>
                      <a:r>
                        <a:rPr lang="en-US" sz="1100" i="0" u="none" strike="noStrike" cap="none" err="1">
                          <a:solidFill>
                            <a:schemeClr val="dk1"/>
                          </a:solidFill>
                          <a:latin typeface="Calibri"/>
                          <a:ea typeface="Calibri"/>
                          <a:cs typeface="Calibri"/>
                          <a:sym typeface="Calibri"/>
                        </a:rPr>
                        <a:t>d'installations</a:t>
                      </a:r>
                      <a:r>
                        <a:rPr lang="en-US" sz="1100" i="0" u="none" strike="noStrike" cap="none">
                          <a:solidFill>
                            <a:schemeClr val="dk1"/>
                          </a:solidFill>
                          <a:latin typeface="Calibri"/>
                          <a:ea typeface="Calibri"/>
                          <a:cs typeface="Calibri"/>
                          <a:sym typeface="Calibri"/>
                        </a:rPr>
                        <a:t> pour se laver les mains </a:t>
                      </a:r>
                      <a:r>
                        <a:rPr lang="en-US" sz="1100" i="0" u="none" strike="noStrike" cap="none" err="1">
                          <a:solidFill>
                            <a:schemeClr val="dk1"/>
                          </a:solidFill>
                          <a:latin typeface="Calibri"/>
                          <a:ea typeface="Calibri"/>
                          <a:cs typeface="Calibri"/>
                          <a:sym typeface="Calibri"/>
                        </a:rPr>
                        <a:t>ou</a:t>
                      </a:r>
                      <a:r>
                        <a:rPr lang="en-US" sz="1100" i="0" u="none" strike="noStrike" cap="none">
                          <a:solidFill>
                            <a:schemeClr val="dk1"/>
                          </a:solidFill>
                          <a:latin typeface="Calibri"/>
                          <a:ea typeface="Calibri"/>
                          <a:cs typeface="Calibri"/>
                          <a:sym typeface="Calibri"/>
                        </a:rPr>
                        <a:t> pas </a:t>
                      </a:r>
                      <a:r>
                        <a:rPr lang="en-US" sz="1100" i="0" u="none" strike="noStrike" cap="none" err="1">
                          <a:solidFill>
                            <a:schemeClr val="dk1"/>
                          </a:solidFill>
                          <a:latin typeface="Calibri"/>
                          <a:ea typeface="Calibri"/>
                          <a:cs typeface="Calibri"/>
                          <a:sym typeface="Calibri"/>
                        </a:rPr>
                        <a:t>d'eau</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disponible</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à</a:t>
                      </a:r>
                      <a:r>
                        <a:rPr lang="en-US" sz="1100" i="0" u="none" strike="noStrike" cap="none">
                          <a:solidFill>
                            <a:schemeClr val="dk1"/>
                          </a:solidFill>
                          <a:latin typeface="Calibri"/>
                          <a:ea typeface="Calibri"/>
                          <a:cs typeface="Calibri"/>
                          <a:sym typeface="Calibri"/>
                        </a:rPr>
                        <a:t> </a:t>
                      </a:r>
                      <a:r>
                        <a:rPr lang="en-US" sz="1100" i="0" u="none" strike="noStrike" cap="none" err="1">
                          <a:solidFill>
                            <a:schemeClr val="dk1"/>
                          </a:solidFill>
                          <a:latin typeface="Calibri"/>
                          <a:ea typeface="Calibri"/>
                          <a:cs typeface="Calibri"/>
                          <a:sym typeface="Calibri"/>
                        </a:rPr>
                        <a:t>l'école</a:t>
                      </a:r>
                      <a:endParaRPr lang="en-US" sz="1100" i="0" u="none" strike="noStrike" cap="none">
                        <a:solidFill>
                          <a:schemeClr val="dk1"/>
                        </a:solidFill>
                        <a:latin typeface="Calibri"/>
                        <a:ea typeface="Calibri"/>
                        <a:cs typeface="Calibri"/>
                        <a:sym typeface="Calibri"/>
                      </a:endParaRPr>
                    </a:p>
                  </a:txBody>
                  <a:tcPr marL="45971" marR="45971" marT="36000" marB="72000">
                    <a:lnL w="12700" cap="flat" cmpd="sng" algn="ctr">
                      <a:solidFill>
                        <a:schemeClr val="tx1">
                          <a:lumMod val="75000"/>
                          <a:lumOff val="25000"/>
                        </a:schemeClr>
                      </a:solidFill>
                      <a:prstDash val="solid"/>
                      <a:round/>
                      <a:headEnd type="none" w="med" len="med"/>
                      <a:tailEnd type="none" w="med" len="med"/>
                    </a:lnL>
                    <a:lnR w="9525" cap="flat" cmpd="sng">
                      <a:solidFill>
                        <a:srgbClr val="7F7F7F"/>
                      </a:solidFill>
                      <a:prstDash val="solid"/>
                      <a:round/>
                      <a:headEnd type="none" w="sm" len="sm"/>
                      <a:tailEnd type="none" w="sm" len="sm"/>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1"/>
          <p:cNvSpPr txBox="1">
            <a:spLocks noGrp="1"/>
          </p:cNvSpPr>
          <p:nvPr>
            <p:ph type="title"/>
          </p:nvPr>
        </p:nvSpPr>
        <p:spPr>
          <a:xfrm>
            <a:off x="202213" y="250755"/>
            <a:ext cx="11151587" cy="792888"/>
          </a:xfrm>
          <a:prstGeom prst="rect">
            <a:avLst/>
          </a:prstGeom>
          <a:noFill/>
          <a:ln>
            <a:noFill/>
          </a:ln>
        </p:spPr>
        <p:txBody>
          <a:bodyPr spcFirstLastPara="1" wrap="square" lIns="91425" tIns="45700" rIns="91425" bIns="45700" anchor="ctr" anchorCtr="0">
            <a:noAutofit/>
          </a:bodyPr>
          <a:lstStyle/>
          <a:p>
            <a:pPr lvl="0" algn="ctr">
              <a:buSzPts val="3200"/>
            </a:pPr>
            <a:r>
              <a:rPr lang="en-US" sz="2800"/>
              <a:t>L'HYGIÈNE DE BASE DANS LES ÉCOLES (2023)</a:t>
            </a:r>
            <a:endParaRPr sz="2800" i="1"/>
          </a:p>
        </p:txBody>
      </p:sp>
      <p:sp>
        <p:nvSpPr>
          <p:cNvPr id="475" name="Google Shape;475;p21"/>
          <p:cNvSpPr txBox="1"/>
          <p:nvPr/>
        </p:nvSpPr>
        <p:spPr>
          <a:xfrm>
            <a:off x="202213" y="990363"/>
            <a:ext cx="11538065" cy="4709624"/>
          </a:xfrm>
          <a:prstGeom prst="rect">
            <a:avLst/>
          </a:prstGeom>
          <a:noFill/>
          <a:ln>
            <a:noFill/>
          </a:ln>
        </p:spPr>
        <p:txBody>
          <a:bodyPr spcFirstLastPara="1" wrap="square" lIns="91425" tIns="45700" rIns="91425" bIns="45700" anchor="t" anchorCtr="0">
            <a:noAutofit/>
          </a:bodyPr>
          <a:lstStyle/>
          <a:p>
            <a:pPr lvl="0">
              <a:buClr>
                <a:schemeClr val="dk1"/>
              </a:buClr>
              <a:buSzPts val="2400"/>
            </a:pPr>
            <a:r>
              <a:rPr lang="en-US" sz="2400">
                <a:solidFill>
                  <a:schemeClr val="dk1"/>
                </a:solidFill>
                <a:latin typeface="Calibri"/>
                <a:ea typeface="Calibri"/>
                <a:cs typeface="Calibri"/>
                <a:sym typeface="Calibri"/>
              </a:rPr>
              <a:t>Estimations de base pour </a:t>
            </a:r>
            <a:r>
              <a:rPr lang="en-US" sz="2400" b="1">
                <a:solidFill>
                  <a:schemeClr val="dk1"/>
                </a:solidFill>
                <a:latin typeface="Calibri"/>
                <a:ea typeface="Calibri"/>
                <a:cs typeface="Calibri"/>
                <a:sym typeface="Calibri"/>
              </a:rPr>
              <a:t>23 pays </a:t>
            </a:r>
            <a:r>
              <a:rPr lang="en-US" sz="2400">
                <a:solidFill>
                  <a:schemeClr val="dk1"/>
                </a:solidFill>
                <a:latin typeface="Calibri"/>
                <a:ea typeface="Calibri"/>
                <a:cs typeface="Calibri"/>
                <a:sym typeface="Calibri"/>
              </a:rPr>
              <a:t>des </a:t>
            </a:r>
            <a:r>
              <a:rPr lang="en-US" sz="2400" err="1">
                <a:solidFill>
                  <a:schemeClr val="dk1"/>
                </a:solidFill>
                <a:latin typeface="Calibri"/>
                <a:ea typeface="Calibri"/>
                <a:cs typeface="Calibri"/>
                <a:sym typeface="Calibri"/>
              </a:rPr>
              <a:t>régions</a:t>
            </a:r>
            <a:r>
              <a:rPr lang="en-US" sz="2400">
                <a:solidFill>
                  <a:schemeClr val="dk1"/>
                </a:solidFill>
                <a:latin typeface="Calibri"/>
                <a:ea typeface="Calibri"/>
                <a:cs typeface="Calibri"/>
                <a:sym typeface="Calibri"/>
              </a:rPr>
              <a:t> AOC et ASE (sur 45 pays au total) </a:t>
            </a:r>
          </a:p>
        </p:txBody>
      </p:sp>
      <p:pic>
        <p:nvPicPr>
          <p:cNvPr id="476" name="Google Shape;476;p21"/>
          <p:cNvPicPr preferRelativeResize="0"/>
          <p:nvPr/>
        </p:nvPicPr>
        <p:blipFill rotWithShape="1">
          <a:blip r:embed="rId3">
            <a:alphaModFix/>
          </a:blip>
          <a:srcRect/>
          <a:stretch/>
        </p:blipFill>
        <p:spPr>
          <a:xfrm>
            <a:off x="113414" y="1426633"/>
            <a:ext cx="11965172" cy="5012962"/>
          </a:xfrm>
          <a:prstGeom prst="rect">
            <a:avLst/>
          </a:prstGeom>
          <a:noFill/>
          <a:ln>
            <a:noFill/>
          </a:ln>
        </p:spPr>
      </p:pic>
      <p:pic>
        <p:nvPicPr>
          <p:cNvPr id="477" name="Google Shape;477;p21"/>
          <p:cNvPicPr preferRelativeResize="0"/>
          <p:nvPr/>
        </p:nvPicPr>
        <p:blipFill rotWithShape="1">
          <a:blip r:embed="rId4">
            <a:alphaModFix/>
          </a:blip>
          <a:srcRect/>
          <a:stretch/>
        </p:blipFill>
        <p:spPr>
          <a:xfrm>
            <a:off x="10432109" y="5867637"/>
            <a:ext cx="1646477" cy="937577"/>
          </a:xfrm>
          <a:prstGeom prst="rect">
            <a:avLst/>
          </a:prstGeom>
          <a:noFill/>
          <a:ln>
            <a:noFill/>
          </a:ln>
        </p:spPr>
      </p:pic>
      <p:sp>
        <p:nvSpPr>
          <p:cNvPr id="478" name="Google Shape;478;p21"/>
          <p:cNvSpPr txBox="1"/>
          <p:nvPr/>
        </p:nvSpPr>
        <p:spPr>
          <a:xfrm>
            <a:off x="1683488" y="6385853"/>
            <a:ext cx="8825023" cy="3515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    4 pays           </a:t>
            </a:r>
            <a:r>
              <a:rPr lang="en-US" sz="1400" b="1" i="1">
                <a:solidFill>
                  <a:schemeClr val="dk1"/>
                </a:solidFill>
                <a:latin typeface="Calibri"/>
                <a:ea typeface="Calibri"/>
                <a:cs typeface="Calibri"/>
                <a:sym typeface="Calibri"/>
              </a:rPr>
              <a:t>4 pays                                      15 pays                                                                           22 </a:t>
            </a:r>
            <a:r>
              <a:rPr lang="en-US" b="1" i="1">
                <a:solidFill>
                  <a:schemeClr val="dk1"/>
                </a:solidFill>
                <a:latin typeface="Calibri"/>
                <a:ea typeface="Calibri"/>
                <a:cs typeface="Calibri"/>
                <a:sym typeface="Calibri"/>
              </a:rPr>
              <a:t>pays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22"/>
          <p:cNvPicPr preferRelativeResize="0"/>
          <p:nvPr/>
        </p:nvPicPr>
        <p:blipFill rotWithShape="1">
          <a:blip r:embed="rId3">
            <a:alphaModFix/>
          </a:blip>
          <a:srcRect/>
          <a:stretch/>
        </p:blipFill>
        <p:spPr>
          <a:xfrm>
            <a:off x="4252663" y="985557"/>
            <a:ext cx="3643202" cy="5842169"/>
          </a:xfrm>
          <a:prstGeom prst="rect">
            <a:avLst/>
          </a:prstGeom>
          <a:noFill/>
          <a:ln>
            <a:noFill/>
          </a:ln>
        </p:spPr>
      </p:pic>
      <p:pic>
        <p:nvPicPr>
          <p:cNvPr id="485" name="Google Shape;485;p22"/>
          <p:cNvPicPr preferRelativeResize="0"/>
          <p:nvPr/>
        </p:nvPicPr>
        <p:blipFill rotWithShape="1">
          <a:blip r:embed="rId4">
            <a:alphaModFix/>
          </a:blip>
          <a:srcRect/>
          <a:stretch/>
        </p:blipFill>
        <p:spPr>
          <a:xfrm>
            <a:off x="8188749" y="1021660"/>
            <a:ext cx="3582290" cy="5830550"/>
          </a:xfrm>
          <a:prstGeom prst="rect">
            <a:avLst/>
          </a:prstGeom>
          <a:noFill/>
          <a:ln>
            <a:noFill/>
          </a:ln>
        </p:spPr>
      </p:pic>
      <p:pic>
        <p:nvPicPr>
          <p:cNvPr id="486" name="Google Shape;486;p22"/>
          <p:cNvPicPr preferRelativeResize="0"/>
          <p:nvPr/>
        </p:nvPicPr>
        <p:blipFill rotWithShape="1">
          <a:blip r:embed="rId5">
            <a:alphaModFix/>
          </a:blip>
          <a:srcRect/>
          <a:stretch/>
        </p:blipFill>
        <p:spPr>
          <a:xfrm>
            <a:off x="533615" y="1107717"/>
            <a:ext cx="3582292" cy="5744493"/>
          </a:xfrm>
          <a:prstGeom prst="rect">
            <a:avLst/>
          </a:prstGeom>
          <a:noFill/>
          <a:ln>
            <a:noFill/>
          </a:ln>
        </p:spPr>
      </p:pic>
      <p:sp>
        <p:nvSpPr>
          <p:cNvPr id="487" name="Google Shape;487;p22"/>
          <p:cNvSpPr txBox="1"/>
          <p:nvPr/>
        </p:nvSpPr>
        <p:spPr>
          <a:xfrm>
            <a:off x="285135" y="107675"/>
            <a:ext cx="11621730" cy="954067"/>
          </a:xfrm>
          <a:prstGeom prst="rect">
            <a:avLst/>
          </a:prstGeom>
          <a:noFill/>
          <a:ln>
            <a:noFill/>
          </a:ln>
        </p:spPr>
        <p:txBody>
          <a:bodyPr spcFirstLastPara="1" wrap="square" lIns="91425" tIns="45700" rIns="91425" bIns="45700" anchor="t" anchorCtr="0">
            <a:spAutoFit/>
          </a:bodyPr>
          <a:lstStyle/>
          <a:p>
            <a:pPr lvl="0" algn="ctr"/>
            <a:r>
              <a:rPr lang="en-US" sz="2800" b="1">
                <a:solidFill>
                  <a:schemeClr val="dk1"/>
                </a:solidFill>
                <a:latin typeface="Avenir"/>
                <a:ea typeface="Avenir"/>
                <a:cs typeface="Avenir"/>
                <a:sym typeface="Avenir"/>
              </a:rPr>
              <a:t>TENDANCES EN MATIÈRE DE LAVAGE DE BASE </a:t>
            </a:r>
          </a:p>
          <a:p>
            <a:pPr lvl="0" algn="ctr"/>
            <a:r>
              <a:rPr lang="en-US" sz="2800" b="1">
                <a:solidFill>
                  <a:schemeClr val="dk1"/>
                </a:solidFill>
                <a:latin typeface="Avenir"/>
                <a:ea typeface="Avenir"/>
                <a:cs typeface="Avenir"/>
                <a:sym typeface="Avenir"/>
              </a:rPr>
              <a:t>DANS LES ÉCOLES (%), 2015-2023 › 2030</a:t>
            </a:r>
            <a:endParaRPr sz="2800" b="1">
              <a:solidFill>
                <a:schemeClr val="dk1"/>
              </a:solidFill>
              <a:latin typeface="Avenir"/>
              <a:ea typeface="Avenir"/>
              <a:cs typeface="Avenir"/>
              <a:sym typeface="Avenir"/>
            </a:endParaRPr>
          </a:p>
        </p:txBody>
      </p:sp>
      <p:sp>
        <p:nvSpPr>
          <p:cNvPr id="488" name="Google Shape;488;p22"/>
          <p:cNvSpPr/>
          <p:nvPr/>
        </p:nvSpPr>
        <p:spPr>
          <a:xfrm>
            <a:off x="827535" y="4912550"/>
            <a:ext cx="7068330" cy="1569620"/>
          </a:xfrm>
          <a:prstGeom prst="rect">
            <a:avLst/>
          </a:prstGeom>
          <a:solidFill>
            <a:schemeClr val="lt1"/>
          </a:solidFill>
          <a:ln>
            <a:noFill/>
          </a:ln>
        </p:spPr>
        <p:txBody>
          <a:bodyPr spcFirstLastPara="1" wrap="square" lIns="91425" tIns="45700" rIns="91425" bIns="45700" anchor="t" anchorCtr="0">
            <a:spAutoFit/>
          </a:bodyPr>
          <a:lstStyle/>
          <a:p>
            <a:pPr lvl="0"/>
            <a:r>
              <a:rPr lang="en-US" sz="2400" b="1" err="1">
                <a:solidFill>
                  <a:srgbClr val="FF00FF"/>
                </a:solidFill>
                <a:latin typeface="Avenir"/>
                <a:ea typeface="Avenir"/>
                <a:cs typeface="Avenir"/>
                <a:sym typeface="Avenir"/>
              </a:rPr>
              <a:t>L'Afrique</a:t>
            </a:r>
            <a:r>
              <a:rPr lang="en-US" sz="2400" b="1">
                <a:solidFill>
                  <a:srgbClr val="FF00FF"/>
                </a:solidFill>
                <a:latin typeface="Avenir"/>
                <a:ea typeface="Avenir"/>
                <a:cs typeface="Avenir"/>
                <a:sym typeface="Avenir"/>
              </a:rPr>
              <a:t> </a:t>
            </a:r>
            <a:r>
              <a:rPr lang="en-US" sz="2400" b="1" err="1">
                <a:solidFill>
                  <a:srgbClr val="FF00FF"/>
                </a:solidFill>
                <a:latin typeface="Avenir"/>
                <a:ea typeface="Avenir"/>
                <a:cs typeface="Avenir"/>
                <a:sym typeface="Avenir"/>
              </a:rPr>
              <a:t>n'est</a:t>
            </a:r>
            <a:r>
              <a:rPr lang="en-US" sz="2400" b="1">
                <a:solidFill>
                  <a:srgbClr val="FF00FF"/>
                </a:solidFill>
                <a:latin typeface="Avenir"/>
                <a:ea typeface="Avenir"/>
                <a:cs typeface="Avenir"/>
                <a:sym typeface="Avenir"/>
              </a:rPr>
              <a:t> pas sur la bonne </a:t>
            </a:r>
            <a:r>
              <a:rPr lang="en-US" sz="2400" b="1" err="1">
                <a:solidFill>
                  <a:srgbClr val="FF00FF"/>
                </a:solidFill>
                <a:latin typeface="Avenir"/>
                <a:ea typeface="Avenir"/>
                <a:cs typeface="Avenir"/>
                <a:sym typeface="Avenir"/>
              </a:rPr>
              <a:t>voie</a:t>
            </a:r>
            <a:r>
              <a:rPr lang="en-US" sz="2400" b="1">
                <a:solidFill>
                  <a:srgbClr val="FF00FF"/>
                </a:solidFill>
                <a:latin typeface="Avenir"/>
                <a:ea typeface="Avenir"/>
                <a:cs typeface="Avenir"/>
                <a:sym typeface="Avenir"/>
              </a:rPr>
              <a:t> pour </a:t>
            </a:r>
            <a:r>
              <a:rPr lang="en-US" sz="2400" b="1" err="1">
                <a:solidFill>
                  <a:srgbClr val="FF00FF"/>
                </a:solidFill>
                <a:latin typeface="Avenir"/>
                <a:ea typeface="Avenir"/>
                <a:cs typeface="Avenir"/>
                <a:sym typeface="Avenir"/>
              </a:rPr>
              <a:t>atteindre</a:t>
            </a:r>
            <a:r>
              <a:rPr lang="en-US" sz="2400" b="1">
                <a:solidFill>
                  <a:srgbClr val="FF00FF"/>
                </a:solidFill>
                <a:latin typeface="Avenir"/>
                <a:ea typeface="Avenir"/>
                <a:cs typeface="Avenir"/>
                <a:sym typeface="Avenir"/>
              </a:rPr>
              <a:t> les ODD...</a:t>
            </a:r>
          </a:p>
          <a:p>
            <a:pPr lvl="0"/>
            <a:r>
              <a:rPr lang="en-US" sz="2400" b="1">
                <a:solidFill>
                  <a:srgbClr val="FF00FF"/>
                </a:solidFill>
                <a:latin typeface="Avenir"/>
                <a:ea typeface="Avenir"/>
                <a:cs typeface="Avenir"/>
                <a:sym typeface="Avenir"/>
              </a:rPr>
              <a:t>Nous </a:t>
            </a:r>
            <a:r>
              <a:rPr lang="en-US" sz="2400" b="1" err="1">
                <a:solidFill>
                  <a:srgbClr val="FF00FF"/>
                </a:solidFill>
                <a:latin typeface="Avenir"/>
                <a:ea typeface="Avenir"/>
                <a:cs typeface="Avenir"/>
                <a:sym typeface="Avenir"/>
              </a:rPr>
              <a:t>devons</a:t>
            </a:r>
            <a:r>
              <a:rPr lang="en-US" sz="2400" b="1">
                <a:solidFill>
                  <a:srgbClr val="FF00FF"/>
                </a:solidFill>
                <a:latin typeface="Avenir"/>
                <a:ea typeface="Avenir"/>
                <a:cs typeface="Avenir"/>
                <a:sym typeface="Avenir"/>
              </a:rPr>
              <a:t> augmenter les </a:t>
            </a:r>
            <a:r>
              <a:rPr lang="en-US" sz="2400" b="1" err="1">
                <a:solidFill>
                  <a:srgbClr val="FF00FF"/>
                </a:solidFill>
                <a:latin typeface="Avenir"/>
                <a:ea typeface="Avenir"/>
                <a:cs typeface="Avenir"/>
                <a:sym typeface="Avenir"/>
              </a:rPr>
              <a:t>taux</a:t>
            </a:r>
            <a:r>
              <a:rPr lang="en-US" sz="2400" b="1">
                <a:solidFill>
                  <a:srgbClr val="FF00FF"/>
                </a:solidFill>
                <a:latin typeface="Avenir"/>
                <a:ea typeface="Avenir"/>
                <a:cs typeface="Avenir"/>
                <a:sym typeface="Avenir"/>
              </a:rPr>
              <a:t> de </a:t>
            </a:r>
            <a:r>
              <a:rPr lang="en-US" sz="2400" b="1" err="1">
                <a:solidFill>
                  <a:srgbClr val="FF00FF"/>
                </a:solidFill>
                <a:latin typeface="Avenir"/>
                <a:ea typeface="Avenir"/>
                <a:cs typeface="Avenir"/>
                <a:sym typeface="Avenir"/>
              </a:rPr>
              <a:t>progrès</a:t>
            </a:r>
            <a:r>
              <a:rPr lang="en-US" sz="2400" b="1">
                <a:solidFill>
                  <a:srgbClr val="FF00FF"/>
                </a:solidFill>
                <a:latin typeface="Avenir"/>
                <a:ea typeface="Avenir"/>
                <a:cs typeface="Avenir"/>
                <a:sym typeface="Avenir"/>
              </a:rPr>
              <a:t> pour </a:t>
            </a:r>
            <a:r>
              <a:rPr lang="en-US" sz="2400" b="1" err="1">
                <a:solidFill>
                  <a:srgbClr val="FF00FF"/>
                </a:solidFill>
                <a:latin typeface="Avenir"/>
                <a:ea typeface="Avenir"/>
                <a:cs typeface="Avenir"/>
                <a:sym typeface="Avenir"/>
              </a:rPr>
              <a:t>atteindre</a:t>
            </a:r>
            <a:r>
              <a:rPr lang="en-US" sz="2400" b="1">
                <a:solidFill>
                  <a:srgbClr val="FF00FF"/>
                </a:solidFill>
                <a:latin typeface="Avenir"/>
                <a:ea typeface="Avenir"/>
                <a:cs typeface="Avenir"/>
                <a:sym typeface="Avenir"/>
              </a:rPr>
              <a:t> les </a:t>
            </a:r>
            <a:r>
              <a:rPr lang="en-US" sz="2400" b="1" err="1">
                <a:solidFill>
                  <a:srgbClr val="FF00FF"/>
                </a:solidFill>
                <a:latin typeface="Avenir"/>
                <a:ea typeface="Avenir"/>
                <a:cs typeface="Avenir"/>
                <a:sym typeface="Avenir"/>
              </a:rPr>
              <a:t>objectifs</a:t>
            </a:r>
            <a:r>
              <a:rPr lang="en-US" sz="2400" b="1">
                <a:solidFill>
                  <a:srgbClr val="FF00FF"/>
                </a:solidFill>
                <a:latin typeface="Avenir"/>
                <a:ea typeface="Avenir"/>
                <a:cs typeface="Avenir"/>
                <a:sym typeface="Avenir"/>
              </a:rPr>
              <a:t> </a:t>
            </a:r>
            <a:r>
              <a:rPr lang="en-US" sz="2400" b="1" err="1">
                <a:solidFill>
                  <a:srgbClr val="FF00FF"/>
                </a:solidFill>
                <a:latin typeface="Avenir"/>
                <a:ea typeface="Avenir"/>
                <a:cs typeface="Avenir"/>
                <a:sym typeface="Avenir"/>
              </a:rPr>
              <a:t>mondiaux</a:t>
            </a:r>
            <a:r>
              <a:rPr lang="en-US" sz="2400" b="1">
                <a:solidFill>
                  <a:srgbClr val="FF00FF"/>
                </a:solidFill>
                <a:latin typeface="Avenir"/>
                <a:ea typeface="Avenir"/>
                <a:cs typeface="Avenir"/>
                <a:sym typeface="Avenir"/>
              </a:rPr>
              <a:t> </a:t>
            </a:r>
            <a:r>
              <a:rPr lang="en-US" sz="2400" b="1" err="1">
                <a:solidFill>
                  <a:srgbClr val="FF00FF"/>
                </a:solidFill>
                <a:latin typeface="Avenir"/>
                <a:ea typeface="Avenir"/>
                <a:cs typeface="Avenir"/>
                <a:sym typeface="Avenir"/>
              </a:rPr>
              <a:t>d'ici</a:t>
            </a:r>
            <a:r>
              <a:rPr lang="en-US" sz="2400" b="1">
                <a:solidFill>
                  <a:srgbClr val="FF00FF"/>
                </a:solidFill>
                <a:latin typeface="Avenir"/>
                <a:ea typeface="Avenir"/>
                <a:cs typeface="Avenir"/>
                <a:sym typeface="Avenir"/>
              </a:rPr>
              <a:t> 2030 !</a:t>
            </a:r>
            <a:endParaRPr sz="2400"/>
          </a:p>
        </p:txBody>
      </p:sp>
      <p:cxnSp>
        <p:nvCxnSpPr>
          <p:cNvPr id="489" name="Google Shape;489;p22"/>
          <p:cNvCxnSpPr/>
          <p:nvPr/>
        </p:nvCxnSpPr>
        <p:spPr>
          <a:xfrm rot="10800000" flipH="1">
            <a:off x="1989168" y="927052"/>
            <a:ext cx="982824" cy="3228802"/>
          </a:xfrm>
          <a:prstGeom prst="straightConnector1">
            <a:avLst/>
          </a:prstGeom>
          <a:noFill/>
          <a:ln w="9525" cap="flat" cmpd="sng">
            <a:solidFill>
              <a:schemeClr val="accent1"/>
            </a:solidFill>
            <a:prstDash val="dot"/>
            <a:miter lim="800000"/>
            <a:headEnd type="none" w="sm" len="sm"/>
            <a:tailEnd type="none" w="sm" len="sm"/>
          </a:ln>
        </p:spPr>
      </p:cxnSp>
      <p:cxnSp>
        <p:nvCxnSpPr>
          <p:cNvPr id="490" name="Google Shape;490;p22"/>
          <p:cNvCxnSpPr/>
          <p:nvPr/>
        </p:nvCxnSpPr>
        <p:spPr>
          <a:xfrm rot="10800000" flipH="1">
            <a:off x="2034540" y="927053"/>
            <a:ext cx="937452" cy="2798925"/>
          </a:xfrm>
          <a:prstGeom prst="straightConnector1">
            <a:avLst/>
          </a:prstGeom>
          <a:noFill/>
          <a:ln w="9525" cap="flat" cmpd="sng">
            <a:solidFill>
              <a:schemeClr val="accent1"/>
            </a:solidFill>
            <a:prstDash val="dot"/>
            <a:miter lim="800000"/>
            <a:headEnd type="none" w="sm" len="sm"/>
            <a:tailEnd type="none" w="sm" len="sm"/>
          </a:ln>
        </p:spPr>
      </p:cxnSp>
      <p:cxnSp>
        <p:nvCxnSpPr>
          <p:cNvPr id="491" name="Google Shape;491;p22"/>
          <p:cNvCxnSpPr/>
          <p:nvPr/>
        </p:nvCxnSpPr>
        <p:spPr>
          <a:xfrm rot="10800000" flipH="1">
            <a:off x="5740025" y="927051"/>
            <a:ext cx="935687" cy="2316441"/>
          </a:xfrm>
          <a:prstGeom prst="straightConnector1">
            <a:avLst/>
          </a:prstGeom>
          <a:noFill/>
          <a:ln w="9525" cap="flat" cmpd="sng">
            <a:solidFill>
              <a:schemeClr val="accent2"/>
            </a:solidFill>
            <a:prstDash val="dot"/>
            <a:miter lim="800000"/>
            <a:headEnd type="none" w="sm" len="sm"/>
            <a:tailEnd type="none" w="sm" len="sm"/>
          </a:ln>
        </p:spPr>
      </p:cxnSp>
      <p:cxnSp>
        <p:nvCxnSpPr>
          <p:cNvPr id="492" name="Google Shape;492;p22"/>
          <p:cNvCxnSpPr/>
          <p:nvPr/>
        </p:nvCxnSpPr>
        <p:spPr>
          <a:xfrm rot="10800000" flipH="1">
            <a:off x="5727500" y="927051"/>
            <a:ext cx="948212" cy="3038851"/>
          </a:xfrm>
          <a:prstGeom prst="straightConnector1">
            <a:avLst/>
          </a:prstGeom>
          <a:noFill/>
          <a:ln w="9525" cap="flat" cmpd="sng">
            <a:solidFill>
              <a:schemeClr val="accent2"/>
            </a:solidFill>
            <a:prstDash val="dot"/>
            <a:miter lim="800000"/>
            <a:headEnd type="none" w="sm" len="sm"/>
            <a:tailEnd type="none" w="sm" len="sm"/>
          </a:ln>
        </p:spPr>
      </p:cxnSp>
      <p:cxnSp>
        <p:nvCxnSpPr>
          <p:cNvPr id="493" name="Google Shape;493;p22"/>
          <p:cNvCxnSpPr/>
          <p:nvPr/>
        </p:nvCxnSpPr>
        <p:spPr>
          <a:xfrm rot="10800000" flipH="1">
            <a:off x="9693910" y="938244"/>
            <a:ext cx="901700" cy="3411928"/>
          </a:xfrm>
          <a:prstGeom prst="straightConnector1">
            <a:avLst/>
          </a:prstGeom>
          <a:noFill/>
          <a:ln w="9525" cap="flat" cmpd="sng">
            <a:solidFill>
              <a:schemeClr val="accent3"/>
            </a:solidFill>
            <a:prstDash val="dot"/>
            <a:miter lim="800000"/>
            <a:headEnd type="none" w="sm" len="sm"/>
            <a:tailEnd type="none" w="sm" len="sm"/>
          </a:ln>
        </p:spPr>
      </p:cxnSp>
      <p:cxnSp>
        <p:nvCxnSpPr>
          <p:cNvPr id="494" name="Google Shape;494;p22"/>
          <p:cNvCxnSpPr/>
          <p:nvPr/>
        </p:nvCxnSpPr>
        <p:spPr>
          <a:xfrm rot="10800000" flipH="1">
            <a:off x="9613900" y="927051"/>
            <a:ext cx="981710" cy="3394310"/>
          </a:xfrm>
          <a:prstGeom prst="straightConnector1">
            <a:avLst/>
          </a:prstGeom>
          <a:noFill/>
          <a:ln w="9525" cap="flat" cmpd="sng">
            <a:solidFill>
              <a:schemeClr val="accent3"/>
            </a:solidFill>
            <a:prstDash val="dot"/>
            <a:miter lim="800000"/>
            <a:headEnd type="none" w="sm" len="sm"/>
            <a:tailEnd type="none" w="sm" len="sm"/>
          </a:ln>
        </p:spPr>
      </p:cxnSp>
      <p:cxnSp>
        <p:nvCxnSpPr>
          <p:cNvPr id="495" name="Google Shape;495;p22"/>
          <p:cNvCxnSpPr/>
          <p:nvPr/>
        </p:nvCxnSpPr>
        <p:spPr>
          <a:xfrm rot="10800000" flipH="1">
            <a:off x="9693910" y="927051"/>
            <a:ext cx="901700" cy="1779084"/>
          </a:xfrm>
          <a:prstGeom prst="straightConnector1">
            <a:avLst/>
          </a:prstGeom>
          <a:noFill/>
          <a:ln w="9525" cap="flat" cmpd="sng">
            <a:solidFill>
              <a:srgbClr val="727491"/>
            </a:solidFill>
            <a:prstDash val="dot"/>
            <a:miter lim="800000"/>
            <a:headEnd type="none" w="sm" len="sm"/>
            <a:tailEnd type="none" w="sm" len="sm"/>
          </a:ln>
        </p:spPr>
      </p:cxnSp>
      <p:cxnSp>
        <p:nvCxnSpPr>
          <p:cNvPr id="496" name="Google Shape;496;p22"/>
          <p:cNvCxnSpPr/>
          <p:nvPr/>
        </p:nvCxnSpPr>
        <p:spPr>
          <a:xfrm rot="10800000" flipH="1">
            <a:off x="5741469" y="927051"/>
            <a:ext cx="934243" cy="1184385"/>
          </a:xfrm>
          <a:prstGeom prst="straightConnector1">
            <a:avLst/>
          </a:prstGeom>
          <a:noFill/>
          <a:ln w="9525" cap="flat" cmpd="sng">
            <a:solidFill>
              <a:srgbClr val="727491"/>
            </a:solidFill>
            <a:prstDash val="dot"/>
            <a:miter lim="800000"/>
            <a:headEnd type="none" w="sm" len="sm"/>
            <a:tailEnd type="none" w="sm" len="sm"/>
          </a:ln>
        </p:spPr>
      </p:cxnSp>
      <p:cxnSp>
        <p:nvCxnSpPr>
          <p:cNvPr id="497" name="Google Shape;497;p22"/>
          <p:cNvCxnSpPr/>
          <p:nvPr/>
        </p:nvCxnSpPr>
        <p:spPr>
          <a:xfrm rot="10800000" flipH="1">
            <a:off x="1989640" y="927051"/>
            <a:ext cx="982352" cy="1291717"/>
          </a:xfrm>
          <a:prstGeom prst="straightConnector1">
            <a:avLst/>
          </a:prstGeom>
          <a:noFill/>
          <a:ln w="9525" cap="flat" cmpd="sng">
            <a:solidFill>
              <a:srgbClr val="727491"/>
            </a:solidFill>
            <a:prstDash val="dot"/>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23"/>
          <p:cNvPicPr preferRelativeResize="0"/>
          <p:nvPr/>
        </p:nvPicPr>
        <p:blipFill rotWithShape="1">
          <a:blip r:embed="rId3">
            <a:alphaModFix/>
          </a:blip>
          <a:srcRect/>
          <a:stretch/>
        </p:blipFill>
        <p:spPr>
          <a:xfrm>
            <a:off x="6065520" y="259210"/>
            <a:ext cx="6031318" cy="3317224"/>
          </a:xfrm>
          <a:prstGeom prst="rect">
            <a:avLst/>
          </a:prstGeom>
          <a:noFill/>
          <a:ln>
            <a:noFill/>
          </a:ln>
        </p:spPr>
      </p:pic>
      <p:sp>
        <p:nvSpPr>
          <p:cNvPr id="504" name="Google Shape;504;p23"/>
          <p:cNvSpPr/>
          <p:nvPr/>
        </p:nvSpPr>
        <p:spPr>
          <a:xfrm>
            <a:off x="0" y="5697464"/>
            <a:ext cx="12192000" cy="11605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3"/>
          <p:cNvSpPr txBox="1">
            <a:spLocks noGrp="1"/>
          </p:cNvSpPr>
          <p:nvPr>
            <p:ph type="title"/>
          </p:nvPr>
        </p:nvSpPr>
        <p:spPr>
          <a:xfrm>
            <a:off x="180283" y="477516"/>
            <a:ext cx="7476439" cy="624171"/>
          </a:xfrm>
          <a:prstGeom prst="rect">
            <a:avLst/>
          </a:prstGeom>
          <a:noFill/>
          <a:ln>
            <a:noFill/>
          </a:ln>
        </p:spPr>
        <p:txBody>
          <a:bodyPr spcFirstLastPara="1" wrap="square" lIns="91425" tIns="45700" rIns="91425" bIns="45700" anchor="ctr" anchorCtr="0">
            <a:noAutofit/>
          </a:bodyPr>
          <a:lstStyle/>
          <a:p>
            <a:pPr lvl="0" algn="l"/>
            <a:r>
              <a:rPr lang="en-US" sz="2400" b="1"/>
              <a:t>LES DONNÉES DÉSAGRÉGÉES RÉVÈLENT DES DISPARITÉS ENTRE LES NIVEAUX SCOLAIRES ET LES CONTEXTES (URBAIN/RURAL).</a:t>
            </a:r>
            <a:endParaRPr sz="2400" b="1">
              <a:solidFill>
                <a:srgbClr val="FF0000"/>
              </a:solidFill>
              <a:latin typeface="Avenir"/>
              <a:ea typeface="Avenir"/>
              <a:cs typeface="Avenir"/>
              <a:sym typeface="Avenir"/>
            </a:endParaRPr>
          </a:p>
        </p:txBody>
      </p:sp>
      <p:pic>
        <p:nvPicPr>
          <p:cNvPr id="506" name="Google Shape;506;p23"/>
          <p:cNvPicPr preferRelativeResize="0"/>
          <p:nvPr/>
        </p:nvPicPr>
        <p:blipFill rotWithShape="1">
          <a:blip r:embed="rId4">
            <a:alphaModFix/>
          </a:blip>
          <a:srcRect/>
          <a:stretch/>
        </p:blipFill>
        <p:spPr>
          <a:xfrm>
            <a:off x="6212724" y="3812353"/>
            <a:ext cx="5945074" cy="2909123"/>
          </a:xfrm>
          <a:prstGeom prst="rect">
            <a:avLst/>
          </a:prstGeom>
          <a:noFill/>
          <a:ln>
            <a:noFill/>
          </a:ln>
        </p:spPr>
      </p:pic>
      <p:pic>
        <p:nvPicPr>
          <p:cNvPr id="507" name="Google Shape;507;p23"/>
          <p:cNvPicPr preferRelativeResize="0"/>
          <p:nvPr/>
        </p:nvPicPr>
        <p:blipFill rotWithShape="1">
          <a:blip r:embed="rId5">
            <a:alphaModFix/>
          </a:blip>
          <a:srcRect/>
          <a:stretch/>
        </p:blipFill>
        <p:spPr>
          <a:xfrm>
            <a:off x="180284" y="1509683"/>
            <a:ext cx="5671934" cy="52117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4"/>
          <p:cNvSpPr txBox="1">
            <a:spLocks noGrp="1"/>
          </p:cNvSpPr>
          <p:nvPr>
            <p:ph type="title"/>
          </p:nvPr>
        </p:nvSpPr>
        <p:spPr>
          <a:xfrm>
            <a:off x="0" y="365125"/>
            <a:ext cx="12192000" cy="777875"/>
          </a:xfrm>
          <a:prstGeom prst="rect">
            <a:avLst/>
          </a:prstGeom>
          <a:noFill/>
          <a:ln>
            <a:noFill/>
          </a:ln>
        </p:spPr>
        <p:txBody>
          <a:bodyPr spcFirstLastPara="1" wrap="square" lIns="91425" tIns="45700" rIns="91425" bIns="45700" anchor="ctr" anchorCtr="0">
            <a:normAutofit/>
          </a:bodyPr>
          <a:lstStyle/>
          <a:p>
            <a:pPr lvl="0" algn="ctr">
              <a:buSzPts val="3200"/>
            </a:pPr>
            <a:r>
              <a:rPr lang="en-US" sz="3200"/>
              <a:t>ÉCHELLES DE SERVICE JMP POUR LE LAVAGE DANS LES ÉCOLES</a:t>
            </a:r>
            <a:endParaRPr/>
          </a:p>
        </p:txBody>
      </p:sp>
      <p:graphicFrame>
        <p:nvGraphicFramePr>
          <p:cNvPr id="514" name="Google Shape;514;p24"/>
          <p:cNvGraphicFramePr/>
          <p:nvPr>
            <p:extLst>
              <p:ext uri="{D42A27DB-BD31-4B8C-83A1-F6EECF244321}">
                <p14:modId xmlns:p14="http://schemas.microsoft.com/office/powerpoint/2010/main" val="2809340617"/>
              </p:ext>
            </p:extLst>
          </p:nvPr>
        </p:nvGraphicFramePr>
        <p:xfrm>
          <a:off x="828670" y="1143000"/>
          <a:ext cx="10514350" cy="5109011"/>
        </p:xfrm>
        <a:graphic>
          <a:graphicData uri="http://schemas.openxmlformats.org/drawingml/2006/table">
            <a:tbl>
              <a:tblPr>
                <a:noFill/>
                <a:tableStyleId>{FFB490EE-31EB-4FA1-A476-91F1F24EBE79}</a:tableStyleId>
              </a:tblPr>
              <a:tblGrid>
                <a:gridCol w="3378000">
                  <a:extLst>
                    <a:ext uri="{9D8B030D-6E8A-4147-A177-3AD203B41FA5}">
                      <a16:colId xmlns:a16="http://schemas.microsoft.com/office/drawing/2014/main" val="20000"/>
                    </a:ext>
                  </a:extLst>
                </a:gridCol>
                <a:gridCol w="190175">
                  <a:extLst>
                    <a:ext uri="{9D8B030D-6E8A-4147-A177-3AD203B41FA5}">
                      <a16:colId xmlns:a16="http://schemas.microsoft.com/office/drawing/2014/main" val="20001"/>
                    </a:ext>
                  </a:extLst>
                </a:gridCol>
                <a:gridCol w="3378000">
                  <a:extLst>
                    <a:ext uri="{9D8B030D-6E8A-4147-A177-3AD203B41FA5}">
                      <a16:colId xmlns:a16="http://schemas.microsoft.com/office/drawing/2014/main" val="20002"/>
                    </a:ext>
                  </a:extLst>
                </a:gridCol>
                <a:gridCol w="190175">
                  <a:extLst>
                    <a:ext uri="{9D8B030D-6E8A-4147-A177-3AD203B41FA5}">
                      <a16:colId xmlns:a16="http://schemas.microsoft.com/office/drawing/2014/main" val="20003"/>
                    </a:ext>
                  </a:extLst>
                </a:gridCol>
                <a:gridCol w="3378000">
                  <a:extLst>
                    <a:ext uri="{9D8B030D-6E8A-4147-A177-3AD203B41FA5}">
                      <a16:colId xmlns:a16="http://schemas.microsoft.com/office/drawing/2014/main" val="20004"/>
                    </a:ext>
                  </a:extLst>
                </a:gridCol>
              </a:tblGrid>
              <a:tr h="451806">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EAU POTABLE</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D4D0CF"/>
                    </a:solidFill>
                  </a:tcPr>
                </a:tc>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 </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ASSAINISSEMENT</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D4D0CF"/>
                    </a:solidFill>
                  </a:tcPr>
                </a:tc>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 </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HYGIÈNE</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D4D0CF"/>
                    </a:solidFill>
                  </a:tcPr>
                </a:tc>
                <a:extLst>
                  <a:ext uri="{0D108BD9-81ED-4DB2-BD59-A6C34878D82A}">
                    <a16:rowId xmlns:a16="http://schemas.microsoft.com/office/drawing/2014/main" val="10000"/>
                  </a:ext>
                </a:extLst>
              </a:tr>
              <a:tr h="1264225">
                <a:tc>
                  <a:txBody>
                    <a:bodyPr/>
                    <a:lstStyle/>
                    <a:p>
                      <a:pPr marL="0" marR="0" lvl="0" indent="0" algn="l" rtl="0">
                        <a:spcBef>
                          <a:spcPts val="0"/>
                        </a:spcBef>
                        <a:spcAft>
                          <a:spcPts val="0"/>
                        </a:spcAft>
                        <a:buNone/>
                      </a:pPr>
                      <a:r>
                        <a:rPr lang="en-US" sz="1600" b="1" i="0" u="none" strike="noStrike" cap="none">
                          <a:solidFill>
                            <a:srgbClr val="595959"/>
                          </a:solidFill>
                          <a:latin typeface="Calibri"/>
                          <a:ea typeface="Calibri"/>
                          <a:cs typeface="Calibri"/>
                          <a:sym typeface="Calibri"/>
                        </a:rPr>
                        <a:t>Service </a:t>
                      </a:r>
                      <a:r>
                        <a:rPr lang="en-US" sz="1600" b="1" i="0" u="none" strike="noStrike" cap="none" err="1">
                          <a:solidFill>
                            <a:srgbClr val="595959"/>
                          </a:solidFill>
                          <a:latin typeface="Calibri"/>
                          <a:ea typeface="Calibri"/>
                          <a:cs typeface="Calibri"/>
                          <a:sym typeface="Calibri"/>
                        </a:rPr>
                        <a:t>d'avance</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D'autres</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critères</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peuvent</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inclure</a:t>
                      </a:r>
                      <a:r>
                        <a:rPr lang="en-US" sz="1600" i="0" u="none" strike="noStrike" cap="none">
                          <a:solidFill>
                            <a:srgbClr val="595959"/>
                          </a:solidFill>
                          <a:latin typeface="Calibri"/>
                          <a:ea typeface="Calibri"/>
                          <a:cs typeface="Calibri"/>
                          <a:sym typeface="Calibri"/>
                        </a:rPr>
                        <a:t> la </a:t>
                      </a:r>
                      <a:r>
                        <a:rPr lang="en-US" sz="1600" i="0" u="none" strike="noStrike" cap="none" err="1">
                          <a:solidFill>
                            <a:srgbClr val="595959"/>
                          </a:solidFill>
                          <a:latin typeface="Calibri"/>
                          <a:ea typeface="Calibri"/>
                          <a:cs typeface="Calibri"/>
                          <a:sym typeface="Calibri"/>
                        </a:rPr>
                        <a:t>qualité</a:t>
                      </a:r>
                      <a:r>
                        <a:rPr lang="en-US" sz="1600" i="0" u="none" strike="noStrike" cap="none">
                          <a:solidFill>
                            <a:srgbClr val="595959"/>
                          </a:solidFill>
                          <a:latin typeface="Calibri"/>
                          <a:ea typeface="Calibri"/>
                          <a:cs typeface="Calibri"/>
                          <a:sym typeface="Calibri"/>
                        </a:rPr>
                        <a:t>, la </a:t>
                      </a:r>
                      <a:r>
                        <a:rPr lang="en-US" sz="1600" i="0" u="none" strike="noStrike" cap="none" err="1">
                          <a:solidFill>
                            <a:srgbClr val="595959"/>
                          </a:solidFill>
                          <a:latin typeface="Calibri"/>
                          <a:ea typeface="Calibri"/>
                          <a:cs typeface="Calibri"/>
                          <a:sym typeface="Calibri"/>
                        </a:rPr>
                        <a:t>quantité</a:t>
                      </a:r>
                      <a:r>
                        <a:rPr lang="en-US" sz="1600" i="0" u="none" strike="noStrike" cap="none">
                          <a:solidFill>
                            <a:srgbClr val="595959"/>
                          </a:solidFill>
                          <a:latin typeface="Calibri"/>
                          <a:ea typeface="Calibri"/>
                          <a:cs typeface="Calibri"/>
                          <a:sym typeface="Calibri"/>
                        </a:rPr>
                        <a:t>, la </a:t>
                      </a:r>
                      <a:r>
                        <a:rPr lang="en-US" sz="1600" i="0" u="none" strike="noStrike" cap="none" err="1">
                          <a:solidFill>
                            <a:srgbClr val="595959"/>
                          </a:solidFill>
                          <a:latin typeface="Calibri"/>
                          <a:ea typeface="Calibri"/>
                          <a:cs typeface="Calibri"/>
                          <a:sym typeface="Calibri"/>
                        </a:rPr>
                        <a:t>continuité</a:t>
                      </a:r>
                      <a:r>
                        <a:rPr lang="en-US" sz="1600" i="0" u="none" strike="noStrike" cap="none">
                          <a:solidFill>
                            <a:srgbClr val="595959"/>
                          </a:solidFill>
                          <a:latin typeface="Calibri"/>
                          <a:ea typeface="Calibri"/>
                          <a:cs typeface="Calibri"/>
                          <a:sym typeface="Calibri"/>
                        </a:rPr>
                        <a:t> et </a:t>
                      </a:r>
                      <a:r>
                        <a:rPr lang="en-US" sz="1600" i="0" u="none" strike="noStrike" cap="none" err="1">
                          <a:solidFill>
                            <a:srgbClr val="595959"/>
                          </a:solidFill>
                          <a:latin typeface="Calibri"/>
                          <a:ea typeface="Calibri"/>
                          <a:cs typeface="Calibri"/>
                          <a:sym typeface="Calibri"/>
                        </a:rPr>
                        <a:t>l'accessibilité</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à</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tous</a:t>
                      </a:r>
                      <a:r>
                        <a:rPr lang="en-US" sz="1600" i="0" u="none" strike="noStrike" cap="none">
                          <a:solidFill>
                            <a:srgbClr val="595959"/>
                          </a:solidFill>
                          <a:latin typeface="Calibri"/>
                          <a:ea typeface="Calibri"/>
                          <a:cs typeface="Calibri"/>
                          <a:sym typeface="Calibri"/>
                        </a:rPr>
                        <a:t> les </a:t>
                      </a:r>
                      <a:r>
                        <a:rPr lang="en-US" sz="1600" i="0" u="none" strike="noStrike" cap="none" err="1">
                          <a:solidFill>
                            <a:srgbClr val="595959"/>
                          </a:solidFill>
                          <a:latin typeface="Calibri"/>
                          <a:ea typeface="Calibri"/>
                          <a:cs typeface="Calibri"/>
                          <a:sym typeface="Calibri"/>
                        </a:rPr>
                        <a:t>utilisateurs</a:t>
                      </a:r>
                      <a:r>
                        <a:rPr lang="en-US" sz="1600" i="0" u="none" strike="noStrike" cap="none">
                          <a:solidFill>
                            <a:srgbClr val="595959"/>
                          </a:solidFill>
                          <a:latin typeface="Calibri"/>
                          <a:ea typeface="Calibri"/>
                          <a:cs typeface="Calibri"/>
                          <a:sym typeface="Calibri"/>
                        </a:rPr>
                        <a:t>.</a:t>
                      </a:r>
                      <a:endParaRPr sz="1600" i="1"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i="0" u="none" strike="noStrike" cap="none">
                          <a:solidFill>
                            <a:srgbClr val="595959"/>
                          </a:solidFill>
                          <a:latin typeface="Calibri"/>
                          <a:ea typeface="Calibri"/>
                          <a:cs typeface="Calibri"/>
                          <a:sym typeface="Calibri"/>
                        </a:rPr>
                        <a:t> </a:t>
                      </a:r>
                      <a:endParaRPr sz="1700" i="1"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i="0" u="none" strike="noStrike" cap="none">
                          <a:solidFill>
                            <a:srgbClr val="595959"/>
                          </a:solidFill>
                          <a:latin typeface="Calibri"/>
                          <a:ea typeface="Calibri"/>
                          <a:cs typeface="Calibri"/>
                          <a:sym typeface="Calibri"/>
                        </a:rPr>
                        <a:t>Service </a:t>
                      </a:r>
                      <a:r>
                        <a:rPr lang="en-US" sz="1600" b="1" i="0" u="none" strike="noStrike" cap="none" err="1">
                          <a:solidFill>
                            <a:srgbClr val="595959"/>
                          </a:solidFill>
                          <a:latin typeface="Calibri"/>
                          <a:ea typeface="Calibri"/>
                          <a:cs typeface="Calibri"/>
                          <a:sym typeface="Calibri"/>
                        </a:rPr>
                        <a:t>d'avance</a:t>
                      </a:r>
                      <a:r>
                        <a:rPr lang="en-US" sz="1600" i="0" u="none" strike="noStrike" cap="none">
                          <a:solidFill>
                            <a:srgbClr val="595959"/>
                          </a:solidFill>
                          <a:latin typeface="Calibri"/>
                          <a:ea typeface="Calibri"/>
                          <a:cs typeface="Calibri"/>
                          <a:sym typeface="Calibri"/>
                        </a:rPr>
                        <a:t>: </a:t>
                      </a:r>
                      <a:r>
                        <a:rPr lang="en-US" sz="1600" u="none" strike="noStrike" cap="none">
                          <a:solidFill>
                            <a:srgbClr val="595959"/>
                          </a:solidFill>
                          <a:latin typeface="Calibri"/>
                          <a:ea typeface="Calibri"/>
                          <a:cs typeface="Calibri"/>
                          <a:sym typeface="Calibri"/>
                        </a:rPr>
                        <a:t>Les </a:t>
                      </a:r>
                      <a:r>
                        <a:rPr lang="en-US" sz="1600" u="none" strike="noStrike" cap="none" err="1">
                          <a:solidFill>
                            <a:srgbClr val="595959"/>
                          </a:solidFill>
                          <a:latin typeface="Calibri"/>
                          <a:ea typeface="Calibri"/>
                          <a:cs typeface="Calibri"/>
                          <a:sym typeface="Calibri"/>
                        </a:rPr>
                        <a:t>critères</a:t>
                      </a:r>
                      <a:r>
                        <a:rPr lang="en-US" sz="1600" u="none" strike="noStrike" cap="none">
                          <a:solidFill>
                            <a:srgbClr val="595959"/>
                          </a:solidFill>
                          <a:latin typeface="Calibri"/>
                          <a:ea typeface="Calibri"/>
                          <a:cs typeface="Calibri"/>
                          <a:sym typeface="Calibri"/>
                        </a:rPr>
                        <a:t> </a:t>
                      </a:r>
                      <a:r>
                        <a:rPr lang="en-US" sz="1600" u="none" strike="noStrike" cap="none" err="1">
                          <a:solidFill>
                            <a:srgbClr val="595959"/>
                          </a:solidFill>
                          <a:latin typeface="Calibri"/>
                          <a:ea typeface="Calibri"/>
                          <a:cs typeface="Calibri"/>
                          <a:sym typeface="Calibri"/>
                        </a:rPr>
                        <a:t>supplémentaires</a:t>
                      </a:r>
                      <a:r>
                        <a:rPr lang="en-US" sz="1600" u="none" strike="noStrike" cap="none">
                          <a:solidFill>
                            <a:srgbClr val="595959"/>
                          </a:solidFill>
                          <a:latin typeface="Calibri"/>
                          <a:ea typeface="Calibri"/>
                          <a:cs typeface="Calibri"/>
                          <a:sym typeface="Calibri"/>
                        </a:rPr>
                        <a:t> </a:t>
                      </a:r>
                      <a:r>
                        <a:rPr lang="en-US" sz="1600" u="none" strike="noStrike" cap="none" err="1">
                          <a:solidFill>
                            <a:srgbClr val="595959"/>
                          </a:solidFill>
                          <a:latin typeface="Calibri"/>
                          <a:ea typeface="Calibri"/>
                          <a:cs typeface="Calibri"/>
                          <a:sym typeface="Calibri"/>
                        </a:rPr>
                        <a:t>peuvent</a:t>
                      </a:r>
                      <a:r>
                        <a:rPr lang="en-US" sz="1600" u="none" strike="noStrike" cap="none">
                          <a:solidFill>
                            <a:srgbClr val="595959"/>
                          </a:solidFill>
                          <a:latin typeface="Calibri"/>
                          <a:ea typeface="Calibri"/>
                          <a:cs typeface="Calibri"/>
                          <a:sym typeface="Calibri"/>
                        </a:rPr>
                        <a:t> </a:t>
                      </a:r>
                      <a:r>
                        <a:rPr lang="en-US" sz="1600" u="none" strike="noStrike" cap="none" err="1">
                          <a:solidFill>
                            <a:srgbClr val="595959"/>
                          </a:solidFill>
                          <a:latin typeface="Calibri"/>
                          <a:ea typeface="Calibri"/>
                          <a:cs typeface="Calibri"/>
                          <a:sym typeface="Calibri"/>
                        </a:rPr>
                        <a:t>inclure</a:t>
                      </a:r>
                      <a:r>
                        <a:rPr lang="en-US" sz="1600" u="none" strike="noStrike" cap="none">
                          <a:solidFill>
                            <a:srgbClr val="595959"/>
                          </a:solidFill>
                          <a:latin typeface="Calibri"/>
                          <a:ea typeface="Calibri"/>
                          <a:cs typeface="Calibri"/>
                          <a:sym typeface="Calibri"/>
                        </a:rPr>
                        <a:t> le </a:t>
                      </a:r>
                      <a:r>
                        <a:rPr lang="en-US" sz="1600" u="none" strike="noStrike" cap="none" err="1">
                          <a:solidFill>
                            <a:srgbClr val="595959"/>
                          </a:solidFill>
                          <a:latin typeface="Calibri"/>
                          <a:ea typeface="Calibri"/>
                          <a:cs typeface="Calibri"/>
                          <a:sym typeface="Calibri"/>
                        </a:rPr>
                        <a:t>nombre</a:t>
                      </a:r>
                      <a:r>
                        <a:rPr lang="en-US" sz="1600" u="none" strike="noStrike" cap="none">
                          <a:solidFill>
                            <a:srgbClr val="595959"/>
                          </a:solidFill>
                          <a:latin typeface="Calibri"/>
                          <a:ea typeface="Calibri"/>
                          <a:cs typeface="Calibri"/>
                          <a:sym typeface="Calibri"/>
                        </a:rPr>
                        <a:t> </a:t>
                      </a:r>
                      <a:r>
                        <a:rPr lang="en-US" sz="1600" u="none" strike="noStrike" cap="none" err="1">
                          <a:solidFill>
                            <a:srgbClr val="595959"/>
                          </a:solidFill>
                          <a:latin typeface="Calibri"/>
                          <a:ea typeface="Calibri"/>
                          <a:cs typeface="Calibri"/>
                          <a:sym typeface="Calibri"/>
                        </a:rPr>
                        <a:t>d'élèves</a:t>
                      </a:r>
                      <a:r>
                        <a:rPr lang="en-US" sz="1600" u="none" strike="noStrike" cap="none">
                          <a:solidFill>
                            <a:srgbClr val="595959"/>
                          </a:solidFill>
                          <a:latin typeface="Calibri"/>
                          <a:ea typeface="Calibri"/>
                          <a:cs typeface="Calibri"/>
                          <a:sym typeface="Calibri"/>
                        </a:rPr>
                        <a:t> par toilettes, les installations </a:t>
                      </a:r>
                      <a:r>
                        <a:rPr lang="en-US" sz="1600" u="none" strike="noStrike" cap="none" err="1">
                          <a:solidFill>
                            <a:srgbClr val="595959"/>
                          </a:solidFill>
                          <a:latin typeface="Calibri"/>
                          <a:ea typeface="Calibri"/>
                          <a:cs typeface="Calibri"/>
                          <a:sym typeface="Calibri"/>
                        </a:rPr>
                        <a:t>d'hygiène</a:t>
                      </a:r>
                      <a:r>
                        <a:rPr lang="en-US" sz="1600" u="none" strike="noStrike" cap="none">
                          <a:solidFill>
                            <a:srgbClr val="595959"/>
                          </a:solidFill>
                          <a:latin typeface="Calibri"/>
                          <a:ea typeface="Calibri"/>
                          <a:cs typeface="Calibri"/>
                          <a:sym typeface="Calibri"/>
                        </a:rPr>
                        <a:t> </a:t>
                      </a:r>
                      <a:r>
                        <a:rPr lang="en-US" sz="1600" u="none" strike="noStrike" cap="none" err="1">
                          <a:solidFill>
                            <a:srgbClr val="595959"/>
                          </a:solidFill>
                          <a:latin typeface="Calibri"/>
                          <a:ea typeface="Calibri"/>
                          <a:cs typeface="Calibri"/>
                          <a:sym typeface="Calibri"/>
                        </a:rPr>
                        <a:t>menstruelle</a:t>
                      </a:r>
                      <a:r>
                        <a:rPr lang="en-US" sz="1600" u="none" strike="noStrike" cap="none">
                          <a:solidFill>
                            <a:srgbClr val="595959"/>
                          </a:solidFill>
                          <a:latin typeface="Calibri"/>
                          <a:ea typeface="Calibri"/>
                          <a:cs typeface="Calibri"/>
                          <a:sym typeface="Calibri"/>
                        </a:rPr>
                        <a:t>, </a:t>
                      </a:r>
                    </a:p>
                    <a:p>
                      <a:pPr marL="0" marR="0" lvl="0" indent="0" algn="l" rtl="0">
                        <a:spcBef>
                          <a:spcPts val="0"/>
                        </a:spcBef>
                        <a:spcAft>
                          <a:spcPts val="0"/>
                        </a:spcAft>
                        <a:buNone/>
                      </a:pPr>
                      <a:r>
                        <a:rPr lang="en-US" sz="1600" u="none" strike="noStrike" cap="none">
                          <a:solidFill>
                            <a:srgbClr val="595959"/>
                          </a:solidFill>
                          <a:latin typeface="Calibri"/>
                          <a:ea typeface="Calibri"/>
                          <a:cs typeface="Calibri"/>
                          <a:sym typeface="Calibri"/>
                        </a:rPr>
                        <a:t>la </a:t>
                      </a:r>
                      <a:r>
                        <a:rPr lang="en-US" sz="1600" u="none" strike="noStrike" cap="none" err="1">
                          <a:solidFill>
                            <a:srgbClr val="595959"/>
                          </a:solidFill>
                          <a:latin typeface="Calibri"/>
                          <a:ea typeface="Calibri"/>
                          <a:cs typeface="Calibri"/>
                          <a:sym typeface="Calibri"/>
                        </a:rPr>
                        <a:t>propreté</a:t>
                      </a:r>
                      <a:r>
                        <a:rPr lang="en-US" sz="1600" u="none" strike="noStrike" cap="none">
                          <a:solidFill>
                            <a:srgbClr val="595959"/>
                          </a:solidFill>
                          <a:latin typeface="Calibri"/>
                          <a:ea typeface="Calibri"/>
                          <a:cs typeface="Calibri"/>
                          <a:sym typeface="Calibri"/>
                        </a:rPr>
                        <a:t>, </a:t>
                      </a:r>
                      <a:r>
                        <a:rPr lang="en-US" sz="1600" u="none" strike="noStrike" cap="none" err="1">
                          <a:solidFill>
                            <a:srgbClr val="595959"/>
                          </a:solidFill>
                          <a:latin typeface="Calibri"/>
                          <a:ea typeface="Calibri"/>
                          <a:cs typeface="Calibri"/>
                          <a:sym typeface="Calibri"/>
                        </a:rPr>
                        <a:t>l'accessibilité</a:t>
                      </a:r>
                      <a:r>
                        <a:rPr lang="en-US" sz="1600" u="none" strike="noStrike" cap="none">
                          <a:solidFill>
                            <a:srgbClr val="595959"/>
                          </a:solidFill>
                          <a:latin typeface="Calibri"/>
                          <a:ea typeface="Calibri"/>
                          <a:cs typeface="Calibri"/>
                          <a:sym typeface="Calibri"/>
                        </a:rPr>
                        <a:t> </a:t>
                      </a:r>
                      <a:r>
                        <a:rPr lang="en-US" sz="1600" u="none" strike="noStrike" cap="none" err="1">
                          <a:solidFill>
                            <a:srgbClr val="595959"/>
                          </a:solidFill>
                          <a:latin typeface="Calibri"/>
                          <a:ea typeface="Calibri"/>
                          <a:cs typeface="Calibri"/>
                          <a:sym typeface="Calibri"/>
                        </a:rPr>
                        <a:t>à</a:t>
                      </a:r>
                      <a:r>
                        <a:rPr lang="en-US" sz="1600" u="none" strike="noStrike" cap="none">
                          <a:solidFill>
                            <a:srgbClr val="595959"/>
                          </a:solidFill>
                          <a:latin typeface="Calibri"/>
                          <a:ea typeface="Calibri"/>
                          <a:cs typeface="Calibri"/>
                          <a:sym typeface="Calibri"/>
                        </a:rPr>
                        <a:t> </a:t>
                      </a:r>
                      <a:r>
                        <a:rPr lang="en-US" sz="1600" u="none" strike="noStrike" cap="none" err="1">
                          <a:solidFill>
                            <a:srgbClr val="595959"/>
                          </a:solidFill>
                          <a:latin typeface="Calibri"/>
                          <a:ea typeface="Calibri"/>
                          <a:cs typeface="Calibri"/>
                          <a:sym typeface="Calibri"/>
                        </a:rPr>
                        <a:t>tous</a:t>
                      </a:r>
                      <a:r>
                        <a:rPr lang="en-US" sz="1600" u="none" strike="noStrike" cap="none">
                          <a:solidFill>
                            <a:srgbClr val="595959"/>
                          </a:solidFill>
                          <a:latin typeface="Calibri"/>
                          <a:ea typeface="Calibri"/>
                          <a:cs typeface="Calibri"/>
                          <a:sym typeface="Calibri"/>
                        </a:rPr>
                        <a:t> les </a:t>
                      </a:r>
                      <a:r>
                        <a:rPr lang="en-US" sz="1600" u="none" strike="noStrike" cap="none" err="1">
                          <a:solidFill>
                            <a:srgbClr val="595959"/>
                          </a:solidFill>
                          <a:latin typeface="Calibri"/>
                          <a:ea typeface="Calibri"/>
                          <a:cs typeface="Calibri"/>
                          <a:sym typeface="Calibri"/>
                        </a:rPr>
                        <a:t>utilisateurs</a:t>
                      </a:r>
                      <a:r>
                        <a:rPr lang="en-US" sz="1600" u="none" strike="noStrike" cap="none">
                          <a:solidFill>
                            <a:srgbClr val="595959"/>
                          </a:solidFill>
                          <a:latin typeface="Calibri"/>
                          <a:ea typeface="Calibri"/>
                          <a:cs typeface="Calibri"/>
                          <a:sym typeface="Calibri"/>
                        </a:rPr>
                        <a:t> et les </a:t>
                      </a:r>
                      <a:r>
                        <a:rPr lang="en-US" sz="1600" u="none" strike="noStrike" cap="none" err="1">
                          <a:solidFill>
                            <a:srgbClr val="595959"/>
                          </a:solidFill>
                          <a:latin typeface="Calibri"/>
                          <a:ea typeface="Calibri"/>
                          <a:cs typeface="Calibri"/>
                          <a:sym typeface="Calibri"/>
                        </a:rPr>
                        <a:t>systèmes</a:t>
                      </a:r>
                      <a:r>
                        <a:rPr lang="en-US" sz="1600" u="none" strike="noStrike" cap="none">
                          <a:solidFill>
                            <a:srgbClr val="595959"/>
                          </a:solidFill>
                          <a:latin typeface="Calibri"/>
                          <a:ea typeface="Calibri"/>
                          <a:cs typeface="Calibri"/>
                          <a:sym typeface="Calibri"/>
                        </a:rPr>
                        <a:t> de </a:t>
                      </a:r>
                      <a:r>
                        <a:rPr lang="en-US" sz="1600" u="none" strike="noStrike" cap="none" err="1">
                          <a:solidFill>
                            <a:srgbClr val="595959"/>
                          </a:solidFill>
                          <a:latin typeface="Calibri"/>
                          <a:ea typeface="Calibri"/>
                          <a:cs typeface="Calibri"/>
                          <a:sym typeface="Calibri"/>
                        </a:rPr>
                        <a:t>gestion</a:t>
                      </a:r>
                      <a:r>
                        <a:rPr lang="en-US" sz="1600" u="none" strike="noStrike" cap="none">
                          <a:solidFill>
                            <a:srgbClr val="595959"/>
                          </a:solidFill>
                          <a:latin typeface="Calibri"/>
                          <a:ea typeface="Calibri"/>
                          <a:cs typeface="Calibri"/>
                          <a:sym typeface="Calibri"/>
                        </a:rPr>
                        <a:t> des </a:t>
                      </a:r>
                      <a:r>
                        <a:rPr lang="en-US" sz="1600" u="none" strike="noStrike" cap="none" err="1">
                          <a:solidFill>
                            <a:srgbClr val="595959"/>
                          </a:solidFill>
                          <a:latin typeface="Calibri"/>
                          <a:ea typeface="Calibri"/>
                          <a:cs typeface="Calibri"/>
                          <a:sym typeface="Calibri"/>
                        </a:rPr>
                        <a:t>excréments</a:t>
                      </a:r>
                      <a:r>
                        <a:rPr lang="en-US" sz="1600" u="none" strike="noStrike" cap="none">
                          <a:solidFill>
                            <a:srgbClr val="595959"/>
                          </a:solidFill>
                          <a:latin typeface="Calibri"/>
                          <a:ea typeface="Calibri"/>
                          <a:cs typeface="Calibri"/>
                          <a:sym typeface="Calibri"/>
                        </a:rPr>
                        <a:t>.</a:t>
                      </a:r>
                      <a:endParaRPr sz="1600"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i="0" u="none" strike="noStrike" cap="none">
                          <a:solidFill>
                            <a:srgbClr val="595959"/>
                          </a:solidFill>
                          <a:latin typeface="Calibri"/>
                          <a:ea typeface="Calibri"/>
                          <a:cs typeface="Calibri"/>
                          <a:sym typeface="Calibri"/>
                        </a:rPr>
                        <a:t> </a:t>
                      </a:r>
                      <a:endParaRPr sz="1700" i="1"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i="0" u="none" strike="noStrike" cap="none">
                          <a:solidFill>
                            <a:srgbClr val="595959"/>
                          </a:solidFill>
                          <a:latin typeface="Calibri"/>
                          <a:ea typeface="Calibri"/>
                          <a:cs typeface="Calibri"/>
                          <a:sym typeface="Calibri"/>
                        </a:rPr>
                        <a:t>Service </a:t>
                      </a:r>
                      <a:r>
                        <a:rPr lang="en-US" sz="1600" b="1" i="0" u="none" strike="noStrike" cap="none" err="1">
                          <a:solidFill>
                            <a:srgbClr val="595959"/>
                          </a:solidFill>
                          <a:latin typeface="Calibri"/>
                          <a:ea typeface="Calibri"/>
                          <a:cs typeface="Calibri"/>
                          <a:sym typeface="Calibri"/>
                        </a:rPr>
                        <a:t>d'avance</a:t>
                      </a:r>
                      <a:r>
                        <a:rPr lang="en-US" sz="1600" i="0" u="none" strike="noStrike" cap="none">
                          <a:solidFill>
                            <a:srgbClr val="595959"/>
                          </a:solidFill>
                          <a:latin typeface="Calibri"/>
                          <a:ea typeface="Calibri"/>
                          <a:cs typeface="Calibri"/>
                          <a:sym typeface="Calibri"/>
                        </a:rPr>
                        <a:t>: Les </a:t>
                      </a:r>
                      <a:r>
                        <a:rPr lang="en-US" sz="1600" i="0" u="none" strike="noStrike" cap="none" err="1">
                          <a:solidFill>
                            <a:srgbClr val="595959"/>
                          </a:solidFill>
                          <a:latin typeface="Calibri"/>
                          <a:ea typeface="Calibri"/>
                          <a:cs typeface="Calibri"/>
                          <a:sym typeface="Calibri"/>
                        </a:rPr>
                        <a:t>critères</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supplémentaires</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peuvent</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inclure</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l'éducation</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à</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l'hygiène</a:t>
                      </a:r>
                      <a:r>
                        <a:rPr lang="en-US" sz="1600" i="0" u="none" strike="noStrike" cap="none">
                          <a:solidFill>
                            <a:srgbClr val="595959"/>
                          </a:solidFill>
                          <a:latin typeface="Calibri"/>
                          <a:ea typeface="Calibri"/>
                          <a:cs typeface="Calibri"/>
                          <a:sym typeface="Calibri"/>
                        </a:rPr>
                        <a:t>, le lavage des mains </a:t>
                      </a:r>
                      <a:r>
                        <a:rPr lang="en-US" sz="1600" i="0" u="none" strike="noStrike" cap="none" err="1">
                          <a:solidFill>
                            <a:srgbClr val="595959"/>
                          </a:solidFill>
                          <a:latin typeface="Calibri"/>
                          <a:ea typeface="Calibri"/>
                          <a:cs typeface="Calibri"/>
                          <a:sym typeface="Calibri"/>
                        </a:rPr>
                        <a:t>en</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groupe</a:t>
                      </a:r>
                      <a:r>
                        <a:rPr lang="en-US" sz="1600" i="0" u="none" strike="noStrike" cap="none">
                          <a:solidFill>
                            <a:srgbClr val="595959"/>
                          </a:solidFill>
                          <a:latin typeface="Calibri"/>
                          <a:ea typeface="Calibri"/>
                          <a:cs typeface="Calibri"/>
                          <a:sym typeface="Calibri"/>
                        </a:rPr>
                        <a:t>, le </a:t>
                      </a:r>
                      <a:r>
                        <a:rPr lang="en-US" sz="1600" i="0" u="none" strike="noStrike" cap="none" err="1">
                          <a:solidFill>
                            <a:srgbClr val="595959"/>
                          </a:solidFill>
                          <a:latin typeface="Calibri"/>
                          <a:ea typeface="Calibri"/>
                          <a:cs typeface="Calibri"/>
                          <a:sym typeface="Calibri"/>
                        </a:rPr>
                        <a:t>matériel</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d'hygiène</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menstruelle</a:t>
                      </a:r>
                      <a:r>
                        <a:rPr lang="en-US" sz="1600" i="0" u="none" strike="noStrike" cap="none">
                          <a:solidFill>
                            <a:srgbClr val="595959"/>
                          </a:solidFill>
                          <a:latin typeface="Calibri"/>
                          <a:ea typeface="Calibri"/>
                          <a:cs typeface="Calibri"/>
                          <a:sym typeface="Calibri"/>
                        </a:rPr>
                        <a:t> et </a:t>
                      </a:r>
                      <a:r>
                        <a:rPr lang="en-US" sz="1600" i="0" u="none" strike="noStrike" cap="none" err="1">
                          <a:solidFill>
                            <a:srgbClr val="595959"/>
                          </a:solidFill>
                          <a:latin typeface="Calibri"/>
                          <a:ea typeface="Calibri"/>
                          <a:cs typeface="Calibri"/>
                          <a:sym typeface="Calibri"/>
                        </a:rPr>
                        <a:t>l'accessibilité</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à</a:t>
                      </a:r>
                      <a:r>
                        <a:rPr lang="en-US" sz="1600" i="0" u="none" strike="noStrike" cap="none">
                          <a:solidFill>
                            <a:srgbClr val="595959"/>
                          </a:solidFill>
                          <a:latin typeface="Calibri"/>
                          <a:ea typeface="Calibri"/>
                          <a:cs typeface="Calibri"/>
                          <a:sym typeface="Calibri"/>
                        </a:rPr>
                        <a:t> </a:t>
                      </a:r>
                      <a:r>
                        <a:rPr lang="en-US" sz="1600" i="0" u="none" strike="noStrike" cap="none" err="1">
                          <a:solidFill>
                            <a:srgbClr val="595959"/>
                          </a:solidFill>
                          <a:latin typeface="Calibri"/>
                          <a:ea typeface="Calibri"/>
                          <a:cs typeface="Calibri"/>
                          <a:sym typeface="Calibri"/>
                        </a:rPr>
                        <a:t>tous</a:t>
                      </a:r>
                      <a:r>
                        <a:rPr lang="en-US" sz="1600" i="0" u="none" strike="noStrike" cap="none">
                          <a:solidFill>
                            <a:srgbClr val="595959"/>
                          </a:solidFill>
                          <a:latin typeface="Calibri"/>
                          <a:ea typeface="Calibri"/>
                          <a:cs typeface="Calibri"/>
                          <a:sym typeface="Calibri"/>
                        </a:rPr>
                        <a:t> les </a:t>
                      </a:r>
                      <a:r>
                        <a:rPr lang="en-US" sz="1600" i="0" u="none" strike="noStrike" cap="none" err="1">
                          <a:solidFill>
                            <a:srgbClr val="595959"/>
                          </a:solidFill>
                          <a:latin typeface="Calibri"/>
                          <a:ea typeface="Calibri"/>
                          <a:cs typeface="Calibri"/>
                          <a:sym typeface="Calibri"/>
                        </a:rPr>
                        <a:t>utilisateurs</a:t>
                      </a:r>
                      <a:r>
                        <a:rPr lang="en-US" sz="1600" i="0" u="none" strike="noStrike" cap="none">
                          <a:solidFill>
                            <a:srgbClr val="595959"/>
                          </a:solidFill>
                          <a:latin typeface="Calibri"/>
                          <a:ea typeface="Calibri"/>
                          <a:cs typeface="Calibri"/>
                          <a:sym typeface="Calibri"/>
                        </a:rPr>
                        <a:t>.</a:t>
                      </a:r>
                      <a:endParaRPr sz="1600" i="1"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11400">
                <a:tc>
                  <a:txBody>
                    <a:bodyPr/>
                    <a:lstStyle/>
                    <a:p>
                      <a:pPr marL="0" marR="0" lvl="0" indent="0" algn="l" rtl="0">
                        <a:spcBef>
                          <a:spcPts val="0"/>
                        </a:spcBef>
                        <a:spcAft>
                          <a:spcPts val="0"/>
                        </a:spcAft>
                        <a:buNone/>
                      </a:pPr>
                      <a:r>
                        <a:rPr lang="en-US" sz="1600" b="1" i="0" u="none" strike="noStrike" cap="none">
                          <a:solidFill>
                            <a:srgbClr val="FFFFFF"/>
                          </a:solidFill>
                          <a:latin typeface="Calibri"/>
                          <a:ea typeface="Calibri"/>
                          <a:cs typeface="Calibri"/>
                          <a:sym typeface="Calibri"/>
                        </a:rPr>
                        <a:t>Service de base:</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L'eau</a:t>
                      </a:r>
                      <a:r>
                        <a:rPr lang="en-US" sz="1600" i="0" u="none" strike="noStrike" cap="none">
                          <a:solidFill>
                            <a:srgbClr val="FFFFFF"/>
                          </a:solidFill>
                          <a:latin typeface="Calibri"/>
                          <a:ea typeface="Calibri"/>
                          <a:cs typeface="Calibri"/>
                          <a:sym typeface="Calibri"/>
                        </a:rPr>
                        <a:t> potable </a:t>
                      </a:r>
                      <a:r>
                        <a:rPr lang="en-US" sz="1600" i="0" u="none" strike="noStrike" cap="none" err="1">
                          <a:solidFill>
                            <a:srgbClr val="FFFFFF"/>
                          </a:solidFill>
                          <a:latin typeface="Calibri"/>
                          <a:ea typeface="Calibri"/>
                          <a:cs typeface="Calibri"/>
                          <a:sym typeface="Calibri"/>
                        </a:rPr>
                        <a:t>provient</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d'une</a:t>
                      </a:r>
                      <a:r>
                        <a:rPr lang="en-US" sz="1600" i="0" u="none" strike="noStrike" cap="none">
                          <a:solidFill>
                            <a:srgbClr val="FFFFFF"/>
                          </a:solidFill>
                          <a:latin typeface="Calibri"/>
                          <a:ea typeface="Calibri"/>
                          <a:cs typeface="Calibri"/>
                          <a:sym typeface="Calibri"/>
                        </a:rPr>
                        <a:t> source </a:t>
                      </a:r>
                      <a:r>
                        <a:rPr lang="en-US" sz="1600" i="0" u="none" strike="noStrike" cap="none" err="1">
                          <a:solidFill>
                            <a:srgbClr val="FFFFFF"/>
                          </a:solidFill>
                          <a:latin typeface="Calibri"/>
                          <a:ea typeface="Calibri"/>
                          <a:cs typeface="Calibri"/>
                          <a:sym typeface="Calibri"/>
                        </a:rPr>
                        <a:t>améliorée</a:t>
                      </a:r>
                      <a:r>
                        <a:rPr lang="en-US" sz="1600" i="0" u="none" strike="noStrike" cap="none">
                          <a:solidFill>
                            <a:srgbClr val="FFFFFF"/>
                          </a:solidFill>
                          <a:latin typeface="Calibri"/>
                          <a:ea typeface="Calibri"/>
                          <a:cs typeface="Calibri"/>
                          <a:sym typeface="Calibri"/>
                        </a:rPr>
                        <a:t> et </a:t>
                      </a:r>
                      <a:r>
                        <a:rPr lang="en-US" sz="1600" i="0" u="none" strike="noStrike" cap="none" err="1">
                          <a:solidFill>
                            <a:srgbClr val="FFFFFF"/>
                          </a:solidFill>
                          <a:latin typeface="Calibri"/>
                          <a:ea typeface="Calibri"/>
                          <a:cs typeface="Calibri"/>
                          <a:sym typeface="Calibri"/>
                        </a:rPr>
                        <a:t>l'eau</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est</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disponible</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à</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l'école</a:t>
                      </a:r>
                      <a:r>
                        <a:rPr lang="en-US" sz="1600" i="0" u="none" strike="noStrike" cap="none">
                          <a:solidFill>
                            <a:srgbClr val="FFFFFF"/>
                          </a:solidFill>
                          <a:latin typeface="Calibri"/>
                          <a:ea typeface="Calibri"/>
                          <a:cs typeface="Calibri"/>
                          <a:sym typeface="Calibri"/>
                        </a:rPr>
                        <a:t> au moment de </a:t>
                      </a:r>
                      <a:r>
                        <a:rPr lang="en-US" sz="1600" i="0" u="none" strike="noStrike" cap="none" err="1">
                          <a:solidFill>
                            <a:srgbClr val="FFFFFF"/>
                          </a:solidFill>
                          <a:latin typeface="Calibri"/>
                          <a:ea typeface="Calibri"/>
                          <a:cs typeface="Calibri"/>
                          <a:sym typeface="Calibri"/>
                        </a:rPr>
                        <a:t>l'enquête</a:t>
                      </a:r>
                      <a:r>
                        <a:rPr lang="en-US" sz="1600" i="0" u="none" strike="noStrike" cap="none">
                          <a:solidFill>
                            <a:srgbClr val="FFFFFF"/>
                          </a:solidFill>
                          <a:latin typeface="Calibri"/>
                          <a:ea typeface="Calibri"/>
                          <a:cs typeface="Calibri"/>
                          <a:sym typeface="Calibri"/>
                        </a:rPr>
                        <a:t>.</a:t>
                      </a:r>
                      <a:endParaRPr sz="16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40B4E7"/>
                    </a:solidFill>
                  </a:tcPr>
                </a:tc>
                <a:tc>
                  <a:txBody>
                    <a:bodyPr/>
                    <a:lstStyle/>
                    <a:p>
                      <a:pPr marL="0" marR="0" lvl="0" indent="0" algn="l" rtl="0">
                        <a:spcBef>
                          <a:spcPts val="0"/>
                        </a:spcBef>
                        <a:spcAft>
                          <a:spcPts val="0"/>
                        </a:spcAft>
                        <a:buNone/>
                      </a:pPr>
                      <a:r>
                        <a:rPr lang="en-US" sz="1700" i="0" u="none" strike="noStrike" cap="none">
                          <a:solidFill>
                            <a:srgbClr val="FFFFFF"/>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i="0" u="none" strike="noStrike" cap="none">
                          <a:solidFill>
                            <a:srgbClr val="FFFFFF"/>
                          </a:solidFill>
                          <a:latin typeface="Calibri"/>
                          <a:ea typeface="Calibri"/>
                          <a:cs typeface="Calibri"/>
                          <a:sym typeface="Calibri"/>
                        </a:rPr>
                        <a:t>Service de base:</a:t>
                      </a:r>
                      <a:r>
                        <a:rPr lang="en-US" sz="1600" i="0" u="none" strike="noStrike" cap="none">
                          <a:solidFill>
                            <a:srgbClr val="FFFFFF"/>
                          </a:solidFill>
                          <a:latin typeface="Calibri"/>
                          <a:ea typeface="Calibri"/>
                          <a:cs typeface="Calibri"/>
                          <a:sym typeface="Calibri"/>
                        </a:rPr>
                        <a:t> </a:t>
                      </a:r>
                      <a:r>
                        <a:rPr lang="en-US" sz="1600" u="none" strike="noStrike" cap="none">
                          <a:solidFill>
                            <a:srgbClr val="FFFFFF"/>
                          </a:solidFill>
                          <a:latin typeface="Calibri"/>
                          <a:ea typeface="Calibri"/>
                          <a:cs typeface="Calibri"/>
                          <a:sym typeface="Calibri"/>
                        </a:rPr>
                        <a:t>Installations </a:t>
                      </a:r>
                      <a:r>
                        <a:rPr lang="en-US" sz="1600" u="none" strike="noStrike" cap="none" err="1">
                          <a:solidFill>
                            <a:srgbClr val="FFFFFF"/>
                          </a:solidFill>
                          <a:latin typeface="Calibri"/>
                          <a:ea typeface="Calibri"/>
                          <a:cs typeface="Calibri"/>
                          <a:sym typeface="Calibri"/>
                        </a:rPr>
                        <a:t>sanitaires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améliorées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dans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l'école</a:t>
                      </a:r>
                      <a:r>
                        <a:rPr lang="en-US" sz="1600" u="none" strike="noStrike" cap="none">
                          <a:solidFill>
                            <a:srgbClr val="FFFFFF"/>
                          </a:solidFill>
                          <a:latin typeface="Calibri"/>
                          <a:ea typeface="Calibri"/>
                          <a:cs typeface="Calibri"/>
                          <a:sym typeface="Calibri"/>
                        </a:rPr>
                        <a:t>, non </a:t>
                      </a:r>
                      <a:r>
                        <a:rPr lang="en-US" sz="1600" u="none" strike="noStrike" cap="none" err="1">
                          <a:solidFill>
                            <a:srgbClr val="FFFFFF"/>
                          </a:solidFill>
                          <a:latin typeface="Calibri"/>
                          <a:ea typeface="Calibri"/>
                          <a:cs typeface="Calibri"/>
                          <a:sym typeface="Calibri"/>
                        </a:rPr>
                        <a:t>mixtes</a:t>
                      </a:r>
                      <a:r>
                        <a:rPr lang="en-US" sz="1600" u="none" strike="noStrike" cap="none">
                          <a:solidFill>
                            <a:srgbClr val="FFFFFF"/>
                          </a:solidFill>
                          <a:latin typeface="Calibri"/>
                          <a:ea typeface="Calibri"/>
                          <a:cs typeface="Calibri"/>
                          <a:sym typeface="Calibri"/>
                        </a:rPr>
                        <a:t> et </a:t>
                      </a:r>
                      <a:r>
                        <a:rPr lang="en-US" sz="1600" u="none" strike="noStrike" cap="none" err="1">
                          <a:solidFill>
                            <a:srgbClr val="FFFFFF"/>
                          </a:solidFill>
                          <a:latin typeface="Calibri"/>
                          <a:ea typeface="Calibri"/>
                          <a:cs typeface="Calibri"/>
                          <a:sym typeface="Calibri"/>
                        </a:rPr>
                        <a:t>utilisables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disponibles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fonctionnelles</a:t>
                      </a:r>
                      <a:r>
                        <a:rPr lang="en-US" sz="1600" u="none" strike="noStrike" cap="none">
                          <a:solidFill>
                            <a:srgbClr val="FFFFFF"/>
                          </a:solidFill>
                          <a:latin typeface="Calibri"/>
                          <a:ea typeface="Calibri"/>
                          <a:cs typeface="Calibri"/>
                          <a:sym typeface="Calibri"/>
                        </a:rPr>
                        <a:t> et </a:t>
                      </a:r>
                      <a:r>
                        <a:rPr lang="en-US" sz="1600" u="none" strike="noStrike" cap="none" err="1">
                          <a:solidFill>
                            <a:srgbClr val="FFFFFF"/>
                          </a:solidFill>
                          <a:latin typeface="Calibri"/>
                          <a:ea typeface="Calibri"/>
                          <a:cs typeface="Calibri"/>
                          <a:sym typeface="Calibri"/>
                        </a:rPr>
                        <a:t>privées</a:t>
                      </a:r>
                      <a:r>
                        <a:rPr lang="en-US" sz="1600" u="none" strike="noStrike" cap="none">
                          <a:solidFill>
                            <a:srgbClr val="FFFFFF"/>
                          </a:solidFill>
                          <a:latin typeface="Calibri"/>
                          <a:ea typeface="Calibri"/>
                          <a:cs typeface="Calibri"/>
                          <a:sym typeface="Calibri"/>
                        </a:rPr>
                        <a:t>) au moment de </a:t>
                      </a:r>
                      <a:r>
                        <a:rPr lang="en-US" sz="1600" u="none" strike="noStrike" cap="none" err="1">
                          <a:solidFill>
                            <a:srgbClr val="FFFFFF"/>
                          </a:solidFill>
                          <a:latin typeface="Calibri"/>
                          <a:ea typeface="Calibri"/>
                          <a:cs typeface="Calibri"/>
                          <a:sym typeface="Calibri"/>
                        </a:rPr>
                        <a:t>l'enquête</a:t>
                      </a:r>
                      <a:r>
                        <a:rPr lang="en-US" sz="1600" u="none" strike="noStrike" cap="none">
                          <a:solidFill>
                            <a:srgbClr val="FFFFFF"/>
                          </a:solidFill>
                          <a:latin typeface="Calibri"/>
                          <a:ea typeface="Calibri"/>
                          <a:cs typeface="Calibri"/>
                          <a:sym typeface="Calibri"/>
                        </a:rPr>
                        <a:t>.</a:t>
                      </a:r>
                      <a:endParaRPr sz="1600" u="none" strike="noStrike" cap="none">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67BC6B"/>
                    </a:solidFill>
                  </a:tcPr>
                </a:tc>
                <a:tc>
                  <a:txBody>
                    <a:bodyPr/>
                    <a:lstStyle/>
                    <a:p>
                      <a:pPr marL="0" marR="0" lvl="0" indent="0" algn="l" rtl="0">
                        <a:spcBef>
                          <a:spcPts val="0"/>
                        </a:spcBef>
                        <a:spcAft>
                          <a:spcPts val="0"/>
                        </a:spcAft>
                        <a:buNone/>
                      </a:pPr>
                      <a:r>
                        <a:rPr lang="en-US" sz="1700" i="0" u="none" strike="noStrike" cap="none">
                          <a:solidFill>
                            <a:srgbClr val="FFFFFF"/>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i="0" u="none" strike="noStrike" cap="none">
                          <a:solidFill>
                            <a:srgbClr val="FFFFFF"/>
                          </a:solidFill>
                          <a:latin typeface="Calibri"/>
                          <a:ea typeface="Calibri"/>
                          <a:cs typeface="Calibri"/>
                          <a:sym typeface="Calibri"/>
                        </a:rPr>
                        <a:t>Service de base:</a:t>
                      </a:r>
                      <a:r>
                        <a:rPr lang="en-US" sz="1600" i="0" u="none" strike="noStrike" cap="none">
                          <a:solidFill>
                            <a:srgbClr val="FFFFFF"/>
                          </a:solidFill>
                          <a:latin typeface="Calibri"/>
                          <a:ea typeface="Calibri"/>
                          <a:cs typeface="Calibri"/>
                          <a:sym typeface="Calibri"/>
                        </a:rPr>
                        <a:t> Installations pour se laver les mains avec de </a:t>
                      </a:r>
                      <a:r>
                        <a:rPr lang="en-US" sz="1600" i="0" u="none" strike="noStrike" cap="none" err="1">
                          <a:solidFill>
                            <a:srgbClr val="FFFFFF"/>
                          </a:solidFill>
                          <a:latin typeface="Calibri"/>
                          <a:ea typeface="Calibri"/>
                          <a:cs typeface="Calibri"/>
                          <a:sym typeface="Calibri"/>
                        </a:rPr>
                        <a:t>l'eau</a:t>
                      </a:r>
                      <a:r>
                        <a:rPr lang="en-US" sz="1600" i="0" u="none" strike="noStrike" cap="none">
                          <a:solidFill>
                            <a:srgbClr val="FFFFFF"/>
                          </a:solidFill>
                          <a:latin typeface="Calibri"/>
                          <a:ea typeface="Calibri"/>
                          <a:cs typeface="Calibri"/>
                          <a:sym typeface="Calibri"/>
                        </a:rPr>
                        <a:t> et du </a:t>
                      </a:r>
                      <a:r>
                        <a:rPr lang="en-US" sz="1600" i="0" u="none" strike="noStrike" cap="none" err="1">
                          <a:solidFill>
                            <a:srgbClr val="FFFFFF"/>
                          </a:solidFill>
                          <a:latin typeface="Calibri"/>
                          <a:ea typeface="Calibri"/>
                          <a:cs typeface="Calibri"/>
                          <a:sym typeface="Calibri"/>
                        </a:rPr>
                        <a:t>savon</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disponibles</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dans</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l'école</a:t>
                      </a:r>
                      <a:r>
                        <a:rPr lang="en-US" sz="1600" i="0" u="none" strike="noStrike" cap="none">
                          <a:solidFill>
                            <a:srgbClr val="FFFFFF"/>
                          </a:solidFill>
                          <a:latin typeface="Calibri"/>
                          <a:ea typeface="Calibri"/>
                          <a:cs typeface="Calibri"/>
                          <a:sym typeface="Calibri"/>
                        </a:rPr>
                        <a:t> au moment de </a:t>
                      </a:r>
                      <a:r>
                        <a:rPr lang="en-US" sz="1600" i="0" u="none" strike="noStrike" cap="none" err="1">
                          <a:solidFill>
                            <a:srgbClr val="FFFFFF"/>
                          </a:solidFill>
                          <a:latin typeface="Calibri"/>
                          <a:ea typeface="Calibri"/>
                          <a:cs typeface="Calibri"/>
                          <a:sym typeface="Calibri"/>
                        </a:rPr>
                        <a:t>l'enquête</a:t>
                      </a:r>
                      <a:endParaRPr sz="16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853A95"/>
                    </a:solidFill>
                  </a:tcPr>
                </a:tc>
                <a:extLst>
                  <a:ext uri="{0D108BD9-81ED-4DB2-BD59-A6C34878D82A}">
                    <a16:rowId xmlns:a16="http://schemas.microsoft.com/office/drawing/2014/main" val="10002"/>
                  </a:ext>
                </a:extLst>
              </a:tr>
              <a:tr h="1011400">
                <a:tc>
                  <a:txBody>
                    <a:bodyPr/>
                    <a:lstStyle/>
                    <a:p>
                      <a:pPr marL="0" marR="0" lvl="0" indent="0" algn="l" rtl="0">
                        <a:spcBef>
                          <a:spcPts val="0"/>
                        </a:spcBef>
                        <a:spcAft>
                          <a:spcPts val="0"/>
                        </a:spcAft>
                        <a:buNone/>
                      </a:pPr>
                      <a:r>
                        <a:rPr lang="en-US" sz="1600" b="1" u="none" strike="noStrike" cap="none">
                          <a:solidFill>
                            <a:schemeClr val="dk1"/>
                          </a:solidFill>
                          <a:latin typeface="Calibri"/>
                          <a:ea typeface="Calibri"/>
                          <a:cs typeface="Calibri"/>
                          <a:sym typeface="Calibri"/>
                        </a:rPr>
                        <a:t>Service </a:t>
                      </a:r>
                      <a:r>
                        <a:rPr lang="en-US" sz="1600" b="1" u="none" strike="noStrike" cap="none" err="1">
                          <a:solidFill>
                            <a:schemeClr val="dk1"/>
                          </a:solidFill>
                          <a:latin typeface="Calibri"/>
                          <a:ea typeface="Calibri"/>
                          <a:cs typeface="Calibri"/>
                          <a:sym typeface="Calibri"/>
                        </a:rPr>
                        <a:t>limité</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Eau</a:t>
                      </a:r>
                      <a:r>
                        <a:rPr lang="en-US" sz="1600" u="none" strike="noStrike" cap="none">
                          <a:solidFill>
                            <a:schemeClr val="dk1"/>
                          </a:solidFill>
                          <a:latin typeface="Calibri"/>
                          <a:ea typeface="Calibri"/>
                          <a:cs typeface="Calibri"/>
                          <a:sym typeface="Calibri"/>
                        </a:rPr>
                        <a:t> potable </a:t>
                      </a:r>
                      <a:r>
                        <a:rPr lang="en-US" sz="1600" u="none" strike="noStrike" cap="none" err="1">
                          <a:solidFill>
                            <a:schemeClr val="dk1"/>
                          </a:solidFill>
                          <a:latin typeface="Calibri"/>
                          <a:ea typeface="Calibri"/>
                          <a:cs typeface="Calibri"/>
                          <a:sym typeface="Calibri"/>
                        </a:rPr>
                        <a:t>provenant</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d'une</a:t>
                      </a:r>
                      <a:r>
                        <a:rPr lang="en-US" sz="1600" u="none" strike="noStrike" cap="none">
                          <a:solidFill>
                            <a:schemeClr val="dk1"/>
                          </a:solidFill>
                          <a:latin typeface="Calibri"/>
                          <a:ea typeface="Calibri"/>
                          <a:cs typeface="Calibri"/>
                          <a:sym typeface="Calibri"/>
                        </a:rPr>
                        <a:t> source </a:t>
                      </a:r>
                      <a:r>
                        <a:rPr lang="en-US" sz="1600" u="none" strike="noStrike" cap="none" err="1">
                          <a:solidFill>
                            <a:schemeClr val="dk1"/>
                          </a:solidFill>
                          <a:latin typeface="Calibri"/>
                          <a:ea typeface="Calibri"/>
                          <a:cs typeface="Calibri"/>
                          <a:sym typeface="Calibri"/>
                        </a:rPr>
                        <a:t>améliorée</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mais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l'eau</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n'est</a:t>
                      </a:r>
                      <a:r>
                        <a:rPr lang="en-US" sz="1600" u="none" strike="noStrike" cap="none">
                          <a:solidFill>
                            <a:schemeClr val="dk1"/>
                          </a:solidFill>
                          <a:latin typeface="Calibri"/>
                          <a:ea typeface="Calibri"/>
                          <a:cs typeface="Calibri"/>
                          <a:sym typeface="Calibri"/>
                        </a:rPr>
                        <a:t> pas </a:t>
                      </a:r>
                      <a:r>
                        <a:rPr lang="en-US" sz="1600" u="none" strike="noStrike" cap="none" err="1">
                          <a:solidFill>
                            <a:schemeClr val="dk1"/>
                          </a:solidFill>
                          <a:latin typeface="Calibri"/>
                          <a:ea typeface="Calibri"/>
                          <a:cs typeface="Calibri"/>
                          <a:sym typeface="Calibri"/>
                        </a:rPr>
                        <a:t>disponible</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à</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l'école</a:t>
                      </a:r>
                      <a:r>
                        <a:rPr lang="en-US" sz="1600" u="none" strike="noStrike" cap="none">
                          <a:solidFill>
                            <a:schemeClr val="dk1"/>
                          </a:solidFill>
                          <a:latin typeface="Calibri"/>
                          <a:ea typeface="Calibri"/>
                          <a:cs typeface="Calibri"/>
                          <a:sym typeface="Calibri"/>
                        </a:rPr>
                        <a:t> au moment de </a:t>
                      </a:r>
                      <a:r>
                        <a:rPr lang="en-US" sz="1600" u="none" strike="noStrike" cap="none" err="1">
                          <a:solidFill>
                            <a:schemeClr val="dk1"/>
                          </a:solidFill>
                          <a:latin typeface="Calibri"/>
                          <a:ea typeface="Calibri"/>
                          <a:cs typeface="Calibri"/>
                          <a:sym typeface="Calibri"/>
                        </a:rPr>
                        <a:t>l'enquête</a:t>
                      </a:r>
                      <a:endParaRPr sz="1600"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F477"/>
                    </a:solidFill>
                  </a:tcPr>
                </a:tc>
                <a:tc>
                  <a:txBody>
                    <a:bodyPr/>
                    <a:lstStyle/>
                    <a:p>
                      <a:pPr marL="0" marR="0" lvl="0" indent="0" algn="l" rtl="0">
                        <a:spcBef>
                          <a:spcPts val="0"/>
                        </a:spcBef>
                        <a:spcAft>
                          <a:spcPts val="0"/>
                        </a:spcAft>
                        <a:buNone/>
                      </a:pPr>
                      <a:r>
                        <a:rPr lang="en-US" sz="1700" b="1" i="0" u="none" strike="noStrike" cap="none">
                          <a:solidFill>
                            <a:srgbClr val="44546A"/>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u="none" strike="noStrike" cap="none">
                          <a:solidFill>
                            <a:schemeClr val="dk1"/>
                          </a:solidFill>
                          <a:latin typeface="Calibri"/>
                          <a:ea typeface="Calibri"/>
                          <a:cs typeface="Calibri"/>
                          <a:sym typeface="Calibri"/>
                        </a:rPr>
                        <a:t>Service </a:t>
                      </a:r>
                      <a:r>
                        <a:rPr lang="en-US" sz="1600" b="1" u="none" strike="noStrike" cap="none" err="1">
                          <a:solidFill>
                            <a:schemeClr val="dk1"/>
                          </a:solidFill>
                          <a:latin typeface="Calibri"/>
                          <a:ea typeface="Calibri"/>
                          <a:cs typeface="Calibri"/>
                          <a:sym typeface="Calibri"/>
                        </a:rPr>
                        <a:t>limité</a:t>
                      </a:r>
                      <a:r>
                        <a:rPr lang="en-US" sz="1600" u="none" strike="noStrike" cap="none">
                          <a:solidFill>
                            <a:schemeClr val="dk1"/>
                          </a:solidFill>
                          <a:latin typeface="Calibri"/>
                          <a:ea typeface="Calibri"/>
                          <a:cs typeface="Calibri"/>
                          <a:sym typeface="Calibri"/>
                        </a:rPr>
                        <a:t>: </a:t>
                      </a:r>
                      <a:r>
                        <a:rPr lang="en-US" sz="1600" i="0" u="none" strike="noStrike" cap="none">
                          <a:solidFill>
                            <a:schemeClr val="dk1"/>
                          </a:solidFill>
                          <a:latin typeface="Calibri"/>
                          <a:ea typeface="Calibri"/>
                          <a:cs typeface="Calibri"/>
                          <a:sym typeface="Calibri"/>
                        </a:rPr>
                        <a:t>Installations </a:t>
                      </a:r>
                      <a:r>
                        <a:rPr lang="en-US" sz="1600" i="0" u="none" strike="noStrike" cap="none" err="1">
                          <a:solidFill>
                            <a:schemeClr val="dk1"/>
                          </a:solidFill>
                          <a:latin typeface="Calibri"/>
                          <a:ea typeface="Calibri"/>
                          <a:cs typeface="Calibri"/>
                          <a:sym typeface="Calibri"/>
                        </a:rPr>
                        <a:t>sanitaires</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améliorées</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dans</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l'école</a:t>
                      </a:r>
                      <a:r>
                        <a:rPr lang="en-US" sz="1600" i="0" u="none" strike="noStrike" cap="none">
                          <a:solidFill>
                            <a:schemeClr val="dk1"/>
                          </a:solidFill>
                          <a:latin typeface="Calibri"/>
                          <a:ea typeface="Calibri"/>
                          <a:cs typeface="Calibri"/>
                          <a:sym typeface="Calibri"/>
                        </a:rPr>
                        <a:t> qui ne </a:t>
                      </a:r>
                      <a:r>
                        <a:rPr lang="en-US" sz="1600" i="0" u="none" strike="noStrike" cap="none" err="1">
                          <a:solidFill>
                            <a:schemeClr val="dk1"/>
                          </a:solidFill>
                          <a:latin typeface="Calibri"/>
                          <a:ea typeface="Calibri"/>
                          <a:cs typeface="Calibri"/>
                          <a:sym typeface="Calibri"/>
                        </a:rPr>
                        <a:t>sont</a:t>
                      </a:r>
                      <a:r>
                        <a:rPr lang="en-US" sz="1600" i="0" u="none" strike="noStrike" cap="none">
                          <a:solidFill>
                            <a:schemeClr val="dk1"/>
                          </a:solidFill>
                          <a:latin typeface="Calibri"/>
                          <a:ea typeface="Calibri"/>
                          <a:cs typeface="Calibri"/>
                          <a:sym typeface="Calibri"/>
                        </a:rPr>
                        <a:t> pas </a:t>
                      </a:r>
                      <a:r>
                        <a:rPr lang="en-US" sz="1600" i="0" u="none" strike="noStrike" cap="none" err="1">
                          <a:solidFill>
                            <a:schemeClr val="dk1"/>
                          </a:solidFill>
                          <a:latin typeface="Calibri"/>
                          <a:ea typeface="Calibri"/>
                          <a:cs typeface="Calibri"/>
                          <a:sym typeface="Calibri"/>
                        </a:rPr>
                        <a:t>unisexes</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ou</a:t>
                      </a:r>
                      <a:r>
                        <a:rPr lang="en-US" sz="1600" i="0" u="none" strike="noStrike" cap="none">
                          <a:solidFill>
                            <a:schemeClr val="dk1"/>
                          </a:solidFill>
                          <a:latin typeface="Calibri"/>
                          <a:ea typeface="Calibri"/>
                          <a:cs typeface="Calibri"/>
                          <a:sym typeface="Calibri"/>
                        </a:rPr>
                        <a:t> qui ne </a:t>
                      </a:r>
                      <a:r>
                        <a:rPr lang="en-US" sz="1600" i="0" u="none" strike="noStrike" cap="none" err="1">
                          <a:solidFill>
                            <a:schemeClr val="dk1"/>
                          </a:solidFill>
                          <a:latin typeface="Calibri"/>
                          <a:ea typeface="Calibri"/>
                          <a:cs typeface="Calibri"/>
                          <a:sym typeface="Calibri"/>
                        </a:rPr>
                        <a:t>sont</a:t>
                      </a:r>
                      <a:r>
                        <a:rPr lang="en-US" sz="1600" i="0" u="none" strike="noStrike" cap="none">
                          <a:solidFill>
                            <a:schemeClr val="dk1"/>
                          </a:solidFill>
                          <a:latin typeface="Calibri"/>
                          <a:ea typeface="Calibri"/>
                          <a:cs typeface="Calibri"/>
                          <a:sym typeface="Calibri"/>
                        </a:rPr>
                        <a:t> pas </a:t>
                      </a:r>
                      <a:r>
                        <a:rPr lang="en-US" sz="1600" i="0" u="none" strike="noStrike" cap="none" err="1">
                          <a:solidFill>
                            <a:schemeClr val="dk1"/>
                          </a:solidFill>
                          <a:latin typeface="Calibri"/>
                          <a:ea typeface="Calibri"/>
                          <a:cs typeface="Calibri"/>
                          <a:sym typeface="Calibri"/>
                        </a:rPr>
                        <a:t>utilisables</a:t>
                      </a:r>
                      <a:r>
                        <a:rPr lang="en-US" sz="1600" i="0" u="none" strike="noStrike" cap="none">
                          <a:solidFill>
                            <a:schemeClr val="dk1"/>
                          </a:solidFill>
                          <a:latin typeface="Calibri"/>
                          <a:ea typeface="Calibri"/>
                          <a:cs typeface="Calibri"/>
                          <a:sym typeface="Calibri"/>
                        </a:rPr>
                        <a:t> au moment de </a:t>
                      </a:r>
                      <a:r>
                        <a:rPr lang="en-US" sz="1600" i="0" u="none" strike="noStrike" cap="none" err="1">
                          <a:solidFill>
                            <a:schemeClr val="dk1"/>
                          </a:solidFill>
                          <a:latin typeface="Calibri"/>
                          <a:ea typeface="Calibri"/>
                          <a:cs typeface="Calibri"/>
                          <a:sym typeface="Calibri"/>
                        </a:rPr>
                        <a:t>l'enquête</a:t>
                      </a:r>
                      <a:r>
                        <a:rPr lang="en-US" sz="1600" i="0" u="none" strike="noStrike" cap="none">
                          <a:solidFill>
                            <a:schemeClr val="dk1"/>
                          </a:solidFill>
                          <a:latin typeface="Calibri"/>
                          <a:ea typeface="Calibri"/>
                          <a:cs typeface="Calibri"/>
                          <a:sym typeface="Calibri"/>
                        </a:rPr>
                        <a:t>.</a:t>
                      </a:r>
                      <a:endParaRPr sz="1600" i="1"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F477"/>
                    </a:solidFill>
                  </a:tcPr>
                </a:tc>
                <a:tc>
                  <a:txBody>
                    <a:bodyPr/>
                    <a:lstStyle/>
                    <a:p>
                      <a:pPr marL="0" marR="0" lvl="0" indent="0" algn="l" rtl="0">
                        <a:spcBef>
                          <a:spcPts val="0"/>
                        </a:spcBef>
                        <a:spcAft>
                          <a:spcPts val="0"/>
                        </a:spcAft>
                        <a:buNone/>
                      </a:pPr>
                      <a:r>
                        <a:rPr lang="en-US" sz="1700" b="1" i="0" u="none" strike="noStrike" cap="none">
                          <a:solidFill>
                            <a:srgbClr val="44546A"/>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u="none" strike="noStrike" cap="none">
                          <a:solidFill>
                            <a:schemeClr val="dk1"/>
                          </a:solidFill>
                          <a:latin typeface="Calibri"/>
                          <a:ea typeface="Calibri"/>
                          <a:cs typeface="Calibri"/>
                          <a:sym typeface="Calibri"/>
                        </a:rPr>
                        <a:t>Service </a:t>
                      </a:r>
                      <a:r>
                        <a:rPr lang="en-US" sz="1600" b="1" u="none" strike="noStrike" cap="none" err="1">
                          <a:solidFill>
                            <a:schemeClr val="dk1"/>
                          </a:solidFill>
                          <a:latin typeface="Calibri"/>
                          <a:ea typeface="Calibri"/>
                          <a:cs typeface="Calibri"/>
                          <a:sym typeface="Calibri"/>
                        </a:rPr>
                        <a:t>limité</a:t>
                      </a:r>
                      <a:r>
                        <a:rPr lang="en-US" sz="1600" u="none" strike="noStrike" cap="none">
                          <a:solidFill>
                            <a:schemeClr val="dk1"/>
                          </a:solidFill>
                          <a:latin typeface="Calibri"/>
                          <a:ea typeface="Calibri"/>
                          <a:cs typeface="Calibri"/>
                          <a:sym typeface="Calibri"/>
                        </a:rPr>
                        <a:t>: </a:t>
                      </a:r>
                      <a:r>
                        <a:rPr lang="en-US" sz="1600" i="0" u="none" strike="noStrike" cap="none">
                          <a:solidFill>
                            <a:schemeClr val="dk1"/>
                          </a:solidFill>
                          <a:latin typeface="Calibri"/>
                          <a:ea typeface="Calibri"/>
                          <a:cs typeface="Calibri"/>
                          <a:sym typeface="Calibri"/>
                        </a:rPr>
                        <a:t>Installations pour le lavage des mains avec de </a:t>
                      </a:r>
                      <a:r>
                        <a:rPr lang="en-US" sz="1600" i="0" u="none" strike="noStrike" cap="none" err="1">
                          <a:solidFill>
                            <a:schemeClr val="dk1"/>
                          </a:solidFill>
                          <a:latin typeface="Calibri"/>
                          <a:ea typeface="Calibri"/>
                          <a:cs typeface="Calibri"/>
                          <a:sym typeface="Calibri"/>
                        </a:rPr>
                        <a:t>l'eau</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mais</a:t>
                      </a:r>
                      <a:r>
                        <a:rPr lang="en-US" sz="1600" i="0" u="none" strike="noStrike" cap="none">
                          <a:solidFill>
                            <a:schemeClr val="dk1"/>
                          </a:solidFill>
                          <a:latin typeface="Calibri"/>
                          <a:ea typeface="Calibri"/>
                          <a:cs typeface="Calibri"/>
                          <a:sym typeface="Calibri"/>
                        </a:rPr>
                        <a:t> pas de </a:t>
                      </a:r>
                      <a:r>
                        <a:rPr lang="en-US" sz="1600" i="0" u="none" strike="noStrike" cap="none" err="1">
                          <a:solidFill>
                            <a:schemeClr val="dk1"/>
                          </a:solidFill>
                          <a:latin typeface="Calibri"/>
                          <a:ea typeface="Calibri"/>
                          <a:cs typeface="Calibri"/>
                          <a:sym typeface="Calibri"/>
                        </a:rPr>
                        <a:t>savon</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disponible</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à</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l'école</a:t>
                      </a:r>
                      <a:r>
                        <a:rPr lang="en-US" sz="1600" i="0" u="none" strike="noStrike" cap="none">
                          <a:solidFill>
                            <a:schemeClr val="dk1"/>
                          </a:solidFill>
                          <a:latin typeface="Calibri"/>
                          <a:ea typeface="Calibri"/>
                          <a:cs typeface="Calibri"/>
                          <a:sym typeface="Calibri"/>
                        </a:rPr>
                        <a:t> au moment de </a:t>
                      </a:r>
                      <a:r>
                        <a:rPr lang="en-US" sz="1600" i="0" u="none" strike="noStrike" cap="none" err="1">
                          <a:solidFill>
                            <a:schemeClr val="dk1"/>
                          </a:solidFill>
                          <a:latin typeface="Calibri"/>
                          <a:ea typeface="Calibri"/>
                          <a:cs typeface="Calibri"/>
                          <a:sym typeface="Calibri"/>
                        </a:rPr>
                        <a:t>l'enquête</a:t>
                      </a:r>
                      <a:endParaRPr sz="1600" i="1"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F477"/>
                    </a:solidFill>
                  </a:tcPr>
                </a:tc>
                <a:extLst>
                  <a:ext uri="{0D108BD9-81ED-4DB2-BD59-A6C34878D82A}">
                    <a16:rowId xmlns:a16="http://schemas.microsoft.com/office/drawing/2014/main" val="10003"/>
                  </a:ext>
                </a:extLst>
              </a:tr>
              <a:tr h="927525">
                <a:tc>
                  <a:txBody>
                    <a:bodyPr/>
                    <a:lstStyle/>
                    <a:p>
                      <a:pPr marL="0" marR="0" lvl="0" indent="0" algn="l" rtl="0">
                        <a:spcBef>
                          <a:spcPts val="0"/>
                        </a:spcBef>
                        <a:spcAft>
                          <a:spcPts val="0"/>
                        </a:spcAft>
                        <a:buNone/>
                      </a:pPr>
                      <a:r>
                        <a:rPr lang="en-US" sz="1600" b="1" i="0" u="none" strike="noStrike" cap="none">
                          <a:solidFill>
                            <a:schemeClr val="dk1"/>
                          </a:solidFill>
                          <a:latin typeface="Calibri"/>
                          <a:ea typeface="Calibri"/>
                          <a:cs typeface="Calibri"/>
                          <a:sym typeface="Calibri"/>
                        </a:rPr>
                        <a:t>Pas de service</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Boire</a:t>
                      </a:r>
                      <a:r>
                        <a:rPr lang="en-US" sz="1600" i="0" u="none" strike="noStrike" cap="none">
                          <a:solidFill>
                            <a:schemeClr val="dk1"/>
                          </a:solidFill>
                          <a:latin typeface="Calibri"/>
                          <a:ea typeface="Calibri"/>
                          <a:cs typeface="Calibri"/>
                          <a:sym typeface="Calibri"/>
                        </a:rPr>
                        <a:t> de </a:t>
                      </a:r>
                      <a:r>
                        <a:rPr lang="en-US" sz="1600" i="0" u="none" strike="noStrike" cap="none" err="1">
                          <a:solidFill>
                            <a:schemeClr val="dk1"/>
                          </a:solidFill>
                          <a:latin typeface="Calibri"/>
                          <a:ea typeface="Calibri"/>
                          <a:cs typeface="Calibri"/>
                          <a:sym typeface="Calibri"/>
                        </a:rPr>
                        <a:t>l'eau</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provenant</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d'une</a:t>
                      </a:r>
                      <a:r>
                        <a:rPr lang="en-US" sz="1600" i="0" u="none" strike="noStrike" cap="none">
                          <a:solidFill>
                            <a:schemeClr val="dk1"/>
                          </a:solidFill>
                          <a:latin typeface="Calibri"/>
                          <a:ea typeface="Calibri"/>
                          <a:cs typeface="Calibri"/>
                          <a:sym typeface="Calibri"/>
                        </a:rPr>
                        <a:t> source non </a:t>
                      </a:r>
                      <a:r>
                        <a:rPr lang="en-US" sz="1600" i="0" u="none" strike="noStrike" cap="none" err="1">
                          <a:solidFill>
                            <a:schemeClr val="dk1"/>
                          </a:solidFill>
                          <a:latin typeface="Calibri"/>
                          <a:ea typeface="Calibri"/>
                          <a:cs typeface="Calibri"/>
                          <a:sym typeface="Calibri"/>
                        </a:rPr>
                        <a:t>améliorée</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ou</a:t>
                      </a:r>
                      <a:r>
                        <a:rPr lang="en-US" sz="1600" i="0" u="none" strike="noStrike" cap="none">
                          <a:solidFill>
                            <a:schemeClr val="dk1"/>
                          </a:solidFill>
                          <a:latin typeface="Calibri"/>
                          <a:ea typeface="Calibri"/>
                          <a:cs typeface="Calibri"/>
                          <a:sym typeface="Calibri"/>
                        </a:rPr>
                        <a:t> pas de source </a:t>
                      </a:r>
                      <a:r>
                        <a:rPr lang="en-US" sz="1600" i="0" u="none" strike="noStrike" cap="none" err="1">
                          <a:solidFill>
                            <a:schemeClr val="dk1"/>
                          </a:solidFill>
                          <a:latin typeface="Calibri"/>
                          <a:ea typeface="Calibri"/>
                          <a:cs typeface="Calibri"/>
                          <a:sym typeface="Calibri"/>
                        </a:rPr>
                        <a:t>d'eau</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à</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l'école</a:t>
                      </a:r>
                      <a:endParaRPr sz="1600" i="1"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700" b="1" i="0" u="none" strike="noStrike" cap="none">
                          <a:solidFill>
                            <a:srgbClr val="44546A"/>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u="none" strike="noStrike" cap="none">
                          <a:solidFill>
                            <a:schemeClr val="dk1"/>
                          </a:solidFill>
                          <a:latin typeface="Calibri"/>
                          <a:ea typeface="Calibri"/>
                          <a:cs typeface="Calibri"/>
                          <a:sym typeface="Calibri"/>
                        </a:rPr>
                        <a:t>Pas de service</a:t>
                      </a:r>
                      <a:r>
                        <a:rPr lang="en-US" sz="1600" u="none" strike="noStrike" cap="none">
                          <a:solidFill>
                            <a:schemeClr val="dk1"/>
                          </a:solidFill>
                          <a:latin typeface="Calibri"/>
                          <a:ea typeface="Calibri"/>
                          <a:cs typeface="Calibri"/>
                          <a:sym typeface="Calibri"/>
                        </a:rPr>
                        <a:t>: Installations </a:t>
                      </a:r>
                      <a:r>
                        <a:rPr lang="en-US" sz="1600" u="none" strike="noStrike" cap="none" err="1">
                          <a:solidFill>
                            <a:schemeClr val="dk1"/>
                          </a:solidFill>
                          <a:latin typeface="Calibri"/>
                          <a:ea typeface="Calibri"/>
                          <a:cs typeface="Calibri"/>
                          <a:sym typeface="Calibri"/>
                        </a:rPr>
                        <a:t>sanitaires</a:t>
                      </a:r>
                      <a:r>
                        <a:rPr lang="en-US" sz="1600" u="none" strike="noStrike" cap="none">
                          <a:solidFill>
                            <a:schemeClr val="dk1"/>
                          </a:solidFill>
                          <a:latin typeface="Calibri"/>
                          <a:ea typeface="Calibri"/>
                          <a:cs typeface="Calibri"/>
                          <a:sym typeface="Calibri"/>
                        </a:rPr>
                        <a:t> non </a:t>
                      </a:r>
                      <a:r>
                        <a:rPr lang="en-US" sz="1600" u="none" strike="noStrike" cap="none" err="1">
                          <a:solidFill>
                            <a:schemeClr val="dk1"/>
                          </a:solidFill>
                          <a:latin typeface="Calibri"/>
                          <a:ea typeface="Calibri"/>
                          <a:cs typeface="Calibri"/>
                          <a:sym typeface="Calibri"/>
                        </a:rPr>
                        <a:t>améliorées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ou</a:t>
                      </a:r>
                      <a:r>
                        <a:rPr lang="en-US" sz="1600" u="none" strike="noStrike" cap="none">
                          <a:solidFill>
                            <a:schemeClr val="dk1"/>
                          </a:solidFill>
                          <a:latin typeface="Calibri"/>
                          <a:ea typeface="Calibri"/>
                          <a:cs typeface="Calibri"/>
                          <a:sym typeface="Calibri"/>
                        </a:rPr>
                        <a:t> pas </a:t>
                      </a:r>
                      <a:r>
                        <a:rPr lang="en-US" sz="1600" u="none" strike="noStrike" cap="none" err="1">
                          <a:solidFill>
                            <a:schemeClr val="dk1"/>
                          </a:solidFill>
                          <a:latin typeface="Calibri"/>
                          <a:ea typeface="Calibri"/>
                          <a:cs typeface="Calibri"/>
                          <a:sym typeface="Calibri"/>
                        </a:rPr>
                        <a:t>d'installations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sanitaires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dans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l'école</a:t>
                      </a:r>
                      <a:endParaRPr sz="1600"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700" b="1" i="0" u="none" strike="noStrike" cap="none">
                          <a:solidFill>
                            <a:srgbClr val="44546A"/>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i="0" u="none" strike="noStrike" cap="none">
                          <a:solidFill>
                            <a:schemeClr val="dk1"/>
                          </a:solidFill>
                          <a:latin typeface="Calibri"/>
                          <a:ea typeface="Calibri"/>
                          <a:cs typeface="Calibri"/>
                          <a:sym typeface="Calibri"/>
                        </a:rPr>
                        <a:t>Pas de service:</a:t>
                      </a:r>
                      <a:r>
                        <a:rPr lang="en-US" sz="1600" i="0" u="none" strike="noStrike" cap="none">
                          <a:solidFill>
                            <a:schemeClr val="dk1"/>
                          </a:solidFill>
                          <a:latin typeface="Calibri"/>
                          <a:ea typeface="Calibri"/>
                          <a:cs typeface="Calibri"/>
                          <a:sym typeface="Calibri"/>
                        </a:rPr>
                        <a:t> Pas </a:t>
                      </a:r>
                      <a:r>
                        <a:rPr lang="en-US" sz="1600" i="0" u="none" strike="noStrike" cap="none" err="1">
                          <a:solidFill>
                            <a:schemeClr val="dk1"/>
                          </a:solidFill>
                          <a:latin typeface="Calibri"/>
                          <a:ea typeface="Calibri"/>
                          <a:cs typeface="Calibri"/>
                          <a:sym typeface="Calibri"/>
                        </a:rPr>
                        <a:t>d'installations</a:t>
                      </a:r>
                      <a:r>
                        <a:rPr lang="en-US" sz="1600" i="0" u="none" strike="noStrike" cap="none">
                          <a:solidFill>
                            <a:schemeClr val="dk1"/>
                          </a:solidFill>
                          <a:latin typeface="Calibri"/>
                          <a:ea typeface="Calibri"/>
                          <a:cs typeface="Calibri"/>
                          <a:sym typeface="Calibri"/>
                        </a:rPr>
                        <a:t> </a:t>
                      </a:r>
                    </a:p>
                    <a:p>
                      <a:pPr marL="0" marR="0" lvl="0" indent="0" algn="l" rtl="0">
                        <a:spcBef>
                          <a:spcPts val="0"/>
                        </a:spcBef>
                        <a:spcAft>
                          <a:spcPts val="0"/>
                        </a:spcAft>
                        <a:buNone/>
                      </a:pPr>
                      <a:r>
                        <a:rPr lang="en-US" sz="1600" i="0" u="none" strike="noStrike" cap="none">
                          <a:solidFill>
                            <a:schemeClr val="dk1"/>
                          </a:solidFill>
                          <a:latin typeface="Calibri"/>
                          <a:ea typeface="Calibri"/>
                          <a:cs typeface="Calibri"/>
                          <a:sym typeface="Calibri"/>
                        </a:rPr>
                        <a:t>pour se laver les mains </a:t>
                      </a:r>
                      <a:r>
                        <a:rPr lang="en-US" sz="1600" i="0" u="none" strike="noStrike" cap="none" err="1">
                          <a:solidFill>
                            <a:schemeClr val="dk1"/>
                          </a:solidFill>
                          <a:latin typeface="Calibri"/>
                          <a:ea typeface="Calibri"/>
                          <a:cs typeface="Calibri"/>
                          <a:sym typeface="Calibri"/>
                        </a:rPr>
                        <a:t>ou</a:t>
                      </a:r>
                      <a:r>
                        <a:rPr lang="en-US" sz="1600" i="0" u="none" strike="noStrike" cap="none">
                          <a:solidFill>
                            <a:schemeClr val="dk1"/>
                          </a:solidFill>
                          <a:latin typeface="Calibri"/>
                          <a:ea typeface="Calibri"/>
                          <a:cs typeface="Calibri"/>
                          <a:sym typeface="Calibri"/>
                        </a:rPr>
                        <a:t> pas </a:t>
                      </a:r>
                      <a:r>
                        <a:rPr lang="en-US" sz="1600" i="0" u="none" strike="noStrike" cap="none" err="1">
                          <a:solidFill>
                            <a:schemeClr val="dk1"/>
                          </a:solidFill>
                          <a:latin typeface="Calibri"/>
                          <a:ea typeface="Calibri"/>
                          <a:cs typeface="Calibri"/>
                          <a:sym typeface="Calibri"/>
                        </a:rPr>
                        <a:t>d'eau</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disponible</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à</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l'école</a:t>
                      </a:r>
                      <a:r>
                        <a:rPr lang="en-US" sz="1600" i="0" u="none" strike="noStrike" cap="none">
                          <a:solidFill>
                            <a:schemeClr val="dk1"/>
                          </a:solidFill>
                          <a:latin typeface="Calibri"/>
                          <a:ea typeface="Calibri"/>
                          <a:cs typeface="Calibri"/>
                          <a:sym typeface="Calibri"/>
                        </a:rPr>
                        <a:t> </a:t>
                      </a:r>
                      <a:endParaRPr sz="1600" i="1"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B316"/>
                    </a:solidFill>
                  </a:tcPr>
                </a:tc>
                <a:extLst>
                  <a:ext uri="{0D108BD9-81ED-4DB2-BD59-A6C34878D82A}">
                    <a16:rowId xmlns:a16="http://schemas.microsoft.com/office/drawing/2014/main" val="10004"/>
                  </a:ext>
                </a:extLst>
              </a:tr>
            </a:tbl>
          </a:graphicData>
        </a:graphic>
      </p:graphicFrame>
      <p:cxnSp>
        <p:nvCxnSpPr>
          <p:cNvPr id="515" name="Google Shape;515;p24"/>
          <p:cNvCxnSpPr/>
          <p:nvPr/>
        </p:nvCxnSpPr>
        <p:spPr>
          <a:xfrm rot="10800000" flipH="1">
            <a:off x="420417" y="3275772"/>
            <a:ext cx="11330859" cy="12700"/>
          </a:xfrm>
          <a:prstGeom prst="straightConnector1">
            <a:avLst/>
          </a:prstGeom>
          <a:noFill/>
          <a:ln w="38100" cap="flat" cmpd="sng">
            <a:solidFill>
              <a:srgbClr val="FF0000"/>
            </a:solidFill>
            <a:prstDash val="dash"/>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5"/>
          <p:cNvSpPr/>
          <p:nvPr/>
        </p:nvSpPr>
        <p:spPr>
          <a:xfrm>
            <a:off x="0" y="5772211"/>
            <a:ext cx="12192000" cy="11605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5"/>
          <p:cNvSpPr txBox="1"/>
          <p:nvPr/>
        </p:nvSpPr>
        <p:spPr>
          <a:xfrm>
            <a:off x="336169" y="32468"/>
            <a:ext cx="11519662" cy="809547"/>
          </a:xfrm>
          <a:prstGeom prst="rect">
            <a:avLst/>
          </a:prstGeom>
          <a:noFill/>
          <a:ln>
            <a:noFill/>
          </a:ln>
        </p:spPr>
        <p:txBody>
          <a:bodyPr spcFirstLastPara="1" wrap="square" lIns="91425" tIns="45700" rIns="91425" bIns="45700" anchor="ctr" anchorCtr="0">
            <a:noAutofit/>
          </a:bodyPr>
          <a:lstStyle/>
          <a:p>
            <a:pPr lvl="0" algn="ctr"/>
            <a:r>
              <a:rPr lang="en-US" sz="3000" b="1">
                <a:solidFill>
                  <a:schemeClr val="dk1"/>
                </a:solidFill>
                <a:latin typeface="Avenir"/>
                <a:ea typeface="Avenir"/>
                <a:cs typeface="Avenir"/>
                <a:sym typeface="Avenir"/>
              </a:rPr>
              <a:t>EXEMPLES DE SURVEILLANCE AVANCÉE</a:t>
            </a:r>
            <a:endParaRPr sz="3000" b="1">
              <a:solidFill>
                <a:srgbClr val="FF0000"/>
              </a:solidFill>
              <a:latin typeface="Avenir"/>
              <a:ea typeface="Avenir"/>
              <a:cs typeface="Avenir"/>
              <a:sym typeface="Avenir"/>
            </a:endParaRPr>
          </a:p>
        </p:txBody>
      </p:sp>
      <p:sp>
        <p:nvSpPr>
          <p:cNvPr id="523" name="Google Shape;523;p25"/>
          <p:cNvSpPr txBox="1"/>
          <p:nvPr/>
        </p:nvSpPr>
        <p:spPr>
          <a:xfrm>
            <a:off x="195837" y="971682"/>
            <a:ext cx="3422074" cy="1754286"/>
          </a:xfrm>
          <a:prstGeom prst="rect">
            <a:avLst/>
          </a:prstGeom>
          <a:noFill/>
          <a:ln>
            <a:noFill/>
          </a:ln>
        </p:spPr>
        <p:txBody>
          <a:bodyPr spcFirstLastPara="1" wrap="square" lIns="91425" tIns="45700" rIns="91425" bIns="45700" anchor="t" anchorCtr="0">
            <a:spAutoFit/>
          </a:bodyPr>
          <a:lstStyle/>
          <a:p>
            <a:pPr lvl="0"/>
            <a:r>
              <a:rPr lang="en-US" sz="1800">
                <a:solidFill>
                  <a:schemeClr val="dk1"/>
                </a:solidFill>
                <a:latin typeface="Avenir"/>
                <a:ea typeface="Avenir"/>
                <a:cs typeface="Avenir"/>
                <a:sym typeface="Avenir"/>
              </a:rPr>
              <a:t>Beaucoup </a:t>
            </a:r>
            <a:r>
              <a:rPr lang="en-US" sz="1800" err="1">
                <a:solidFill>
                  <a:schemeClr val="dk1"/>
                </a:solidFill>
                <a:latin typeface="Avenir"/>
                <a:ea typeface="Avenir"/>
                <a:cs typeface="Avenir"/>
                <a:sym typeface="Avenir"/>
              </a:rPr>
              <a:t>moins</a:t>
            </a:r>
            <a:r>
              <a:rPr lang="en-US" sz="1800">
                <a:solidFill>
                  <a:schemeClr val="dk1"/>
                </a:solidFill>
                <a:latin typeface="Avenir"/>
                <a:ea typeface="Avenir"/>
                <a:cs typeface="Avenir"/>
                <a:sym typeface="Avenir"/>
              </a:rPr>
              <a:t> </a:t>
            </a:r>
            <a:r>
              <a:rPr lang="en-US" sz="1800" err="1">
                <a:solidFill>
                  <a:schemeClr val="dk1"/>
                </a:solidFill>
                <a:latin typeface="Avenir"/>
                <a:ea typeface="Avenir"/>
                <a:cs typeface="Avenir"/>
                <a:sym typeface="Avenir"/>
              </a:rPr>
              <a:t>d'écoles</a:t>
            </a:r>
            <a:r>
              <a:rPr lang="en-US" sz="1800">
                <a:solidFill>
                  <a:schemeClr val="dk1"/>
                </a:solidFill>
                <a:latin typeface="Avenir"/>
                <a:ea typeface="Avenir"/>
                <a:cs typeface="Avenir"/>
                <a:sym typeface="Avenir"/>
              </a:rPr>
              <a:t> </a:t>
            </a:r>
            <a:r>
              <a:rPr lang="en-US" sz="1800" err="1">
                <a:solidFill>
                  <a:schemeClr val="dk1"/>
                </a:solidFill>
                <a:latin typeface="Avenir"/>
                <a:ea typeface="Avenir"/>
                <a:cs typeface="Avenir"/>
                <a:sym typeface="Avenir"/>
              </a:rPr>
              <a:t>disposent</a:t>
            </a:r>
            <a:r>
              <a:rPr lang="en-US" sz="1800">
                <a:solidFill>
                  <a:schemeClr val="dk1"/>
                </a:solidFill>
                <a:latin typeface="Avenir"/>
                <a:ea typeface="Avenir"/>
                <a:cs typeface="Avenir"/>
                <a:sym typeface="Avenir"/>
              </a:rPr>
              <a:t> </a:t>
            </a:r>
            <a:r>
              <a:rPr lang="en-US" sz="1800" err="1">
                <a:solidFill>
                  <a:schemeClr val="dk1"/>
                </a:solidFill>
                <a:latin typeface="Avenir"/>
                <a:ea typeface="Avenir"/>
                <a:cs typeface="Avenir"/>
                <a:sym typeface="Avenir"/>
              </a:rPr>
              <a:t>d'installations</a:t>
            </a:r>
            <a:r>
              <a:rPr lang="en-US" sz="1800">
                <a:solidFill>
                  <a:schemeClr val="dk1"/>
                </a:solidFill>
                <a:latin typeface="Avenir"/>
                <a:ea typeface="Avenir"/>
                <a:cs typeface="Avenir"/>
                <a:sym typeface="Avenir"/>
              </a:rPr>
              <a:t> WASH </a:t>
            </a:r>
            <a:r>
              <a:rPr lang="en-US" sz="1800" b="1" err="1">
                <a:solidFill>
                  <a:schemeClr val="dk1"/>
                </a:solidFill>
                <a:latin typeface="Avenir"/>
                <a:ea typeface="Avenir"/>
                <a:cs typeface="Avenir"/>
                <a:sym typeface="Avenir"/>
              </a:rPr>
              <a:t>accessibles</a:t>
            </a:r>
            <a:r>
              <a:rPr lang="en-US" sz="1800" b="1">
                <a:solidFill>
                  <a:schemeClr val="dk1"/>
                </a:solidFill>
                <a:latin typeface="Avenir"/>
                <a:ea typeface="Avenir"/>
                <a:cs typeface="Avenir"/>
                <a:sym typeface="Avenir"/>
              </a:rPr>
              <a:t> aux </a:t>
            </a:r>
            <a:r>
              <a:rPr lang="en-US" sz="1800" b="1" err="1">
                <a:solidFill>
                  <a:schemeClr val="dk1"/>
                </a:solidFill>
                <a:latin typeface="Avenir"/>
                <a:ea typeface="Avenir"/>
                <a:cs typeface="Avenir"/>
                <a:sym typeface="Avenir"/>
              </a:rPr>
              <a:t>personnes</a:t>
            </a:r>
            <a:r>
              <a:rPr lang="en-US" sz="1800" b="1">
                <a:solidFill>
                  <a:schemeClr val="dk1"/>
                </a:solidFill>
                <a:latin typeface="Avenir"/>
                <a:ea typeface="Avenir"/>
                <a:cs typeface="Avenir"/>
                <a:sym typeface="Avenir"/>
              </a:rPr>
              <a:t> </a:t>
            </a:r>
            <a:r>
              <a:rPr lang="en-US" sz="1800" b="1" err="1">
                <a:solidFill>
                  <a:schemeClr val="dk1"/>
                </a:solidFill>
                <a:latin typeface="Avenir"/>
                <a:ea typeface="Avenir"/>
                <a:cs typeface="Avenir"/>
                <a:sym typeface="Avenir"/>
              </a:rPr>
              <a:t>handicapées</a:t>
            </a:r>
            <a:r>
              <a:rPr lang="en-US" sz="1800" b="1">
                <a:solidFill>
                  <a:schemeClr val="dk1"/>
                </a:solidFill>
                <a:latin typeface="Avenir"/>
                <a:ea typeface="Avenir"/>
                <a:cs typeface="Avenir"/>
                <a:sym typeface="Avenir"/>
              </a:rPr>
              <a:t> </a:t>
            </a:r>
            <a:r>
              <a:rPr lang="en-US" sz="1800">
                <a:solidFill>
                  <a:schemeClr val="dk1"/>
                </a:solidFill>
                <a:latin typeface="Avenir"/>
                <a:ea typeface="Avenir"/>
                <a:cs typeface="Avenir"/>
                <a:sym typeface="Avenir"/>
              </a:rPr>
              <a:t>(</a:t>
            </a:r>
            <a:r>
              <a:rPr lang="en-US" sz="1800" err="1">
                <a:solidFill>
                  <a:schemeClr val="dk1"/>
                </a:solidFill>
                <a:latin typeface="Avenir"/>
                <a:ea typeface="Avenir"/>
                <a:cs typeface="Avenir"/>
                <a:sym typeface="Avenir"/>
              </a:rPr>
              <a:t>mais</a:t>
            </a:r>
            <a:r>
              <a:rPr lang="en-US" sz="1800">
                <a:solidFill>
                  <a:schemeClr val="dk1"/>
                </a:solidFill>
                <a:latin typeface="Avenir"/>
                <a:ea typeface="Avenir"/>
                <a:cs typeface="Avenir"/>
                <a:sym typeface="Avenir"/>
              </a:rPr>
              <a:t> la couverture </a:t>
            </a:r>
            <a:r>
              <a:rPr lang="en-US" sz="1800" err="1">
                <a:solidFill>
                  <a:schemeClr val="dk1"/>
                </a:solidFill>
                <a:latin typeface="Avenir"/>
                <a:ea typeface="Avenir"/>
                <a:cs typeface="Avenir"/>
                <a:sym typeface="Avenir"/>
              </a:rPr>
              <a:t>dépend</a:t>
            </a:r>
            <a:r>
              <a:rPr lang="en-US" sz="1800">
                <a:solidFill>
                  <a:schemeClr val="dk1"/>
                </a:solidFill>
                <a:latin typeface="Avenir"/>
                <a:ea typeface="Avenir"/>
                <a:cs typeface="Avenir"/>
                <a:sym typeface="Avenir"/>
              </a:rPr>
              <a:t> de la </a:t>
            </a:r>
            <a:r>
              <a:rPr lang="en-US" sz="1800" err="1">
                <a:solidFill>
                  <a:schemeClr val="dk1"/>
                </a:solidFill>
                <a:latin typeface="Avenir"/>
                <a:ea typeface="Avenir"/>
                <a:cs typeface="Avenir"/>
                <a:sym typeface="Avenir"/>
              </a:rPr>
              <a:t>définition</a:t>
            </a:r>
            <a:r>
              <a:rPr lang="en-US" sz="1800">
                <a:solidFill>
                  <a:schemeClr val="dk1"/>
                </a:solidFill>
                <a:latin typeface="Avenir"/>
                <a:ea typeface="Avenir"/>
                <a:cs typeface="Avenir"/>
                <a:sym typeface="Avenir"/>
              </a:rPr>
              <a:t> de </a:t>
            </a:r>
            <a:r>
              <a:rPr lang="en-US" sz="1800" err="1">
                <a:solidFill>
                  <a:schemeClr val="dk1"/>
                </a:solidFill>
                <a:latin typeface="Avenir"/>
                <a:ea typeface="Avenir"/>
                <a:cs typeface="Avenir"/>
                <a:sym typeface="Avenir"/>
              </a:rPr>
              <a:t>l'accessibilité</a:t>
            </a:r>
            <a:r>
              <a:rPr lang="en-US" sz="1800">
                <a:solidFill>
                  <a:schemeClr val="dk1"/>
                </a:solidFill>
                <a:latin typeface="Avenir"/>
                <a:ea typeface="Avenir"/>
                <a:cs typeface="Avenir"/>
                <a:sym typeface="Avenir"/>
              </a:rPr>
              <a:t>).</a:t>
            </a:r>
            <a:endParaRPr/>
          </a:p>
        </p:txBody>
      </p:sp>
      <p:sp>
        <p:nvSpPr>
          <p:cNvPr id="524" name="Google Shape;524;p25"/>
          <p:cNvSpPr txBox="1"/>
          <p:nvPr/>
        </p:nvSpPr>
        <p:spPr>
          <a:xfrm>
            <a:off x="4585578" y="4376043"/>
            <a:ext cx="7067705" cy="1477287"/>
          </a:xfrm>
          <a:prstGeom prst="rect">
            <a:avLst/>
          </a:prstGeom>
          <a:noFill/>
          <a:ln>
            <a:noFill/>
          </a:ln>
        </p:spPr>
        <p:txBody>
          <a:bodyPr spcFirstLastPara="1" wrap="square" lIns="91425" tIns="45700" rIns="91425" bIns="45700" anchor="t" anchorCtr="0">
            <a:spAutoFit/>
          </a:bodyPr>
          <a:lstStyle/>
          <a:p>
            <a:pPr lvl="0"/>
            <a:r>
              <a:rPr lang="en-US" sz="1800" err="1">
                <a:solidFill>
                  <a:schemeClr val="dk1"/>
                </a:solidFill>
                <a:latin typeface="Avenir"/>
                <a:ea typeface="Avenir"/>
                <a:cs typeface="Avenir"/>
                <a:sym typeface="Avenir"/>
              </a:rPr>
              <a:t>Parmi</a:t>
            </a:r>
            <a:r>
              <a:rPr lang="en-US" sz="1800">
                <a:solidFill>
                  <a:schemeClr val="dk1"/>
                </a:solidFill>
                <a:latin typeface="Avenir"/>
                <a:ea typeface="Avenir"/>
                <a:cs typeface="Avenir"/>
                <a:sym typeface="Avenir"/>
              </a:rPr>
              <a:t> les pays </a:t>
            </a:r>
            <a:r>
              <a:rPr lang="en-US" sz="1800" err="1">
                <a:solidFill>
                  <a:schemeClr val="dk1"/>
                </a:solidFill>
                <a:latin typeface="Avenir"/>
                <a:ea typeface="Avenir"/>
                <a:cs typeface="Avenir"/>
                <a:sym typeface="Avenir"/>
              </a:rPr>
              <a:t>disposant</a:t>
            </a:r>
            <a:r>
              <a:rPr lang="en-US" sz="1800">
                <a:solidFill>
                  <a:schemeClr val="dk1"/>
                </a:solidFill>
                <a:latin typeface="Avenir"/>
                <a:ea typeface="Avenir"/>
                <a:cs typeface="Avenir"/>
                <a:sym typeface="Avenir"/>
              </a:rPr>
              <a:t> de </a:t>
            </a:r>
            <a:r>
              <a:rPr lang="en-US" sz="1800" err="1">
                <a:solidFill>
                  <a:schemeClr val="dk1"/>
                </a:solidFill>
                <a:latin typeface="Avenir"/>
                <a:ea typeface="Avenir"/>
                <a:cs typeface="Avenir"/>
                <a:sym typeface="Avenir"/>
              </a:rPr>
              <a:t>données</a:t>
            </a:r>
            <a:r>
              <a:rPr lang="en-US" sz="1800">
                <a:solidFill>
                  <a:schemeClr val="dk1"/>
                </a:solidFill>
                <a:latin typeface="Avenir"/>
                <a:ea typeface="Avenir"/>
                <a:cs typeface="Avenir"/>
                <a:sym typeface="Avenir"/>
              </a:rPr>
              <a:t> </a:t>
            </a:r>
            <a:r>
              <a:rPr lang="en-US" sz="1800" b="1">
                <a:solidFill>
                  <a:schemeClr val="dk1"/>
                </a:solidFill>
                <a:latin typeface="Avenir"/>
                <a:ea typeface="Avenir"/>
                <a:cs typeface="Avenir"/>
                <a:sym typeface="Avenir"/>
              </a:rPr>
              <a:t>sur la santé </a:t>
            </a:r>
            <a:r>
              <a:rPr lang="en-US" sz="1800" b="1" err="1">
                <a:solidFill>
                  <a:schemeClr val="dk1"/>
                </a:solidFill>
                <a:latin typeface="Avenir"/>
                <a:ea typeface="Avenir"/>
                <a:cs typeface="Avenir"/>
                <a:sym typeface="Avenir"/>
              </a:rPr>
              <a:t>menstruelle</a:t>
            </a:r>
            <a:r>
              <a:rPr lang="en-US" sz="1800">
                <a:solidFill>
                  <a:schemeClr val="dk1"/>
                </a:solidFill>
                <a:latin typeface="Avenir"/>
                <a:ea typeface="Avenir"/>
                <a:cs typeface="Avenir"/>
                <a:sym typeface="Avenir"/>
              </a:rPr>
              <a:t>, beaucoup se </a:t>
            </a:r>
            <a:r>
              <a:rPr lang="en-US" sz="1800" err="1">
                <a:solidFill>
                  <a:schemeClr val="dk1"/>
                </a:solidFill>
                <a:latin typeface="Avenir"/>
                <a:ea typeface="Avenir"/>
                <a:cs typeface="Avenir"/>
                <a:sym typeface="Avenir"/>
              </a:rPr>
              <a:t>trouvent</a:t>
            </a:r>
            <a:r>
              <a:rPr lang="en-US" sz="1800">
                <a:solidFill>
                  <a:schemeClr val="dk1"/>
                </a:solidFill>
                <a:latin typeface="Avenir"/>
                <a:ea typeface="Avenir"/>
                <a:cs typeface="Avenir"/>
                <a:sym typeface="Avenir"/>
              </a:rPr>
              <a:t> </a:t>
            </a:r>
            <a:r>
              <a:rPr lang="en-US" sz="1800" err="1">
                <a:solidFill>
                  <a:schemeClr val="dk1"/>
                </a:solidFill>
                <a:latin typeface="Avenir"/>
                <a:ea typeface="Avenir"/>
                <a:cs typeface="Avenir"/>
                <a:sym typeface="Avenir"/>
              </a:rPr>
              <a:t>en</a:t>
            </a:r>
            <a:r>
              <a:rPr lang="en-US" sz="1800">
                <a:solidFill>
                  <a:schemeClr val="dk1"/>
                </a:solidFill>
                <a:latin typeface="Avenir"/>
                <a:ea typeface="Avenir"/>
                <a:cs typeface="Avenir"/>
                <a:sym typeface="Avenir"/>
              </a:rPr>
              <a:t> </a:t>
            </a:r>
            <a:r>
              <a:rPr lang="en-US" sz="1800" err="1">
                <a:solidFill>
                  <a:schemeClr val="dk1"/>
                </a:solidFill>
                <a:latin typeface="Avenir"/>
                <a:ea typeface="Avenir"/>
                <a:cs typeface="Avenir"/>
                <a:sym typeface="Avenir"/>
              </a:rPr>
              <a:t>Afrique</a:t>
            </a:r>
            <a:r>
              <a:rPr lang="en-US" sz="1800">
                <a:solidFill>
                  <a:schemeClr val="dk1"/>
                </a:solidFill>
                <a:latin typeface="Avenir"/>
                <a:ea typeface="Avenir"/>
                <a:cs typeface="Avenir"/>
                <a:sym typeface="Avenir"/>
              </a:rPr>
              <a:t> </a:t>
            </a:r>
            <a:r>
              <a:rPr lang="en-US" sz="1800" err="1">
                <a:solidFill>
                  <a:schemeClr val="dk1"/>
                </a:solidFill>
                <a:latin typeface="Avenir"/>
                <a:ea typeface="Avenir"/>
                <a:cs typeface="Avenir"/>
                <a:sym typeface="Avenir"/>
              </a:rPr>
              <a:t>subsaharienne</a:t>
            </a:r>
            <a:r>
              <a:rPr lang="en-US" sz="1800">
                <a:solidFill>
                  <a:schemeClr val="dk1"/>
                </a:solidFill>
                <a:latin typeface="Avenir"/>
                <a:ea typeface="Avenir"/>
                <a:cs typeface="Avenir"/>
                <a:sym typeface="Avenir"/>
              </a:rPr>
              <a:t>.</a:t>
            </a:r>
          </a:p>
          <a:p>
            <a:pPr lvl="0"/>
            <a:endParaRPr sz="1800">
              <a:solidFill>
                <a:schemeClr val="dk1"/>
              </a:solidFill>
              <a:latin typeface="Avenir"/>
              <a:ea typeface="Avenir"/>
              <a:cs typeface="Avenir"/>
              <a:sym typeface="Avenir"/>
            </a:endParaRPr>
          </a:p>
          <a:p>
            <a:pPr lvl="0"/>
            <a:r>
              <a:rPr lang="en-US" sz="1800">
                <a:solidFill>
                  <a:schemeClr val="dk1"/>
                </a:solidFill>
                <a:latin typeface="Avenir"/>
                <a:ea typeface="Avenir"/>
                <a:cs typeface="Avenir"/>
                <a:sym typeface="Avenir"/>
              </a:rPr>
              <a:t>🡪 Plus de </a:t>
            </a:r>
            <a:r>
              <a:rPr lang="en-US" sz="1800" err="1">
                <a:solidFill>
                  <a:schemeClr val="dk1"/>
                </a:solidFill>
                <a:latin typeface="Avenir"/>
                <a:ea typeface="Avenir"/>
                <a:cs typeface="Avenir"/>
                <a:sym typeface="Avenir"/>
              </a:rPr>
              <a:t>résultats</a:t>
            </a:r>
            <a:r>
              <a:rPr lang="en-US" sz="1800">
                <a:solidFill>
                  <a:schemeClr val="dk1"/>
                </a:solidFill>
                <a:latin typeface="Avenir"/>
                <a:ea typeface="Avenir"/>
                <a:cs typeface="Avenir"/>
                <a:sym typeface="Avenir"/>
              </a:rPr>
              <a:t> MH du rapport JMP </a:t>
            </a:r>
            <a:r>
              <a:rPr lang="en-US" sz="1800" err="1">
                <a:solidFill>
                  <a:schemeClr val="dk1"/>
                </a:solidFill>
                <a:latin typeface="Avenir"/>
                <a:ea typeface="Avenir"/>
                <a:cs typeface="Avenir"/>
                <a:sym typeface="Avenir"/>
              </a:rPr>
              <a:t>WinS</a:t>
            </a:r>
            <a:r>
              <a:rPr lang="en-US" sz="1800">
                <a:solidFill>
                  <a:schemeClr val="dk1"/>
                </a:solidFill>
                <a:latin typeface="Avenir"/>
                <a:ea typeface="Avenir"/>
                <a:cs typeface="Avenir"/>
                <a:sym typeface="Avenir"/>
              </a:rPr>
              <a:t> 2024 </a:t>
            </a:r>
            <a:r>
              <a:rPr lang="en-US" sz="1800" b="1" err="1">
                <a:solidFill>
                  <a:schemeClr val="dk1"/>
                </a:solidFill>
                <a:latin typeface="Avenir"/>
                <a:ea typeface="Avenir"/>
                <a:cs typeface="Avenir"/>
                <a:sym typeface="Avenir"/>
              </a:rPr>
              <a:t>dans</a:t>
            </a:r>
            <a:r>
              <a:rPr lang="en-US" sz="1800" b="1">
                <a:solidFill>
                  <a:schemeClr val="dk1"/>
                </a:solidFill>
                <a:latin typeface="Avenir"/>
                <a:ea typeface="Avenir"/>
                <a:cs typeface="Avenir"/>
                <a:sym typeface="Avenir"/>
              </a:rPr>
              <a:t> la session sur la santé et </a:t>
            </a:r>
            <a:r>
              <a:rPr lang="en-US" sz="1800" b="1" err="1">
                <a:solidFill>
                  <a:schemeClr val="dk1"/>
                </a:solidFill>
                <a:latin typeface="Avenir"/>
                <a:ea typeface="Avenir"/>
                <a:cs typeface="Avenir"/>
                <a:sym typeface="Avenir"/>
              </a:rPr>
              <a:t>l'hygiène</a:t>
            </a:r>
            <a:r>
              <a:rPr lang="en-US" sz="1800" b="1">
                <a:solidFill>
                  <a:schemeClr val="dk1"/>
                </a:solidFill>
                <a:latin typeface="Avenir"/>
                <a:ea typeface="Avenir"/>
                <a:cs typeface="Avenir"/>
                <a:sym typeface="Avenir"/>
              </a:rPr>
              <a:t> </a:t>
            </a:r>
            <a:r>
              <a:rPr lang="en-US" sz="1800" b="1" err="1">
                <a:solidFill>
                  <a:schemeClr val="dk1"/>
                </a:solidFill>
                <a:latin typeface="Avenir"/>
                <a:ea typeface="Avenir"/>
                <a:cs typeface="Avenir"/>
                <a:sym typeface="Avenir"/>
              </a:rPr>
              <a:t>menstruelles</a:t>
            </a:r>
            <a:r>
              <a:rPr lang="en-US" sz="1800" b="1">
                <a:solidFill>
                  <a:schemeClr val="dk1"/>
                </a:solidFill>
                <a:latin typeface="Avenir"/>
                <a:ea typeface="Avenir"/>
                <a:cs typeface="Avenir"/>
                <a:sym typeface="Avenir"/>
              </a:rPr>
              <a:t> </a:t>
            </a:r>
            <a:r>
              <a:rPr lang="en-US" sz="1800">
                <a:solidFill>
                  <a:schemeClr val="dk1"/>
                </a:solidFill>
                <a:latin typeface="Avenir"/>
                <a:ea typeface="Avenir"/>
                <a:cs typeface="Avenir"/>
                <a:sym typeface="Avenir"/>
              </a:rPr>
              <a:t>le jour 2. </a:t>
            </a:r>
            <a:endParaRPr sz="1800">
              <a:solidFill>
                <a:schemeClr val="dk1"/>
              </a:solidFill>
              <a:latin typeface="Avenir"/>
              <a:ea typeface="Avenir"/>
              <a:cs typeface="Avenir"/>
              <a:sym typeface="Avenir"/>
            </a:endParaRPr>
          </a:p>
        </p:txBody>
      </p:sp>
      <p:pic>
        <p:nvPicPr>
          <p:cNvPr id="525" name="Google Shape;525;p25"/>
          <p:cNvPicPr preferRelativeResize="0"/>
          <p:nvPr/>
        </p:nvPicPr>
        <p:blipFill>
          <a:blip r:embed="rId3">
            <a:alphaModFix/>
          </a:blip>
          <a:stretch>
            <a:fillRect/>
          </a:stretch>
        </p:blipFill>
        <p:spPr>
          <a:xfrm>
            <a:off x="152400" y="2807100"/>
            <a:ext cx="4079726" cy="4050900"/>
          </a:xfrm>
          <a:prstGeom prst="rect">
            <a:avLst/>
          </a:prstGeom>
          <a:noFill/>
          <a:ln>
            <a:noFill/>
          </a:ln>
        </p:spPr>
      </p:pic>
      <p:pic>
        <p:nvPicPr>
          <p:cNvPr id="526" name="Google Shape;526;p25"/>
          <p:cNvPicPr preferRelativeResize="0"/>
          <p:nvPr/>
        </p:nvPicPr>
        <p:blipFill rotWithShape="1">
          <a:blip r:embed="rId4">
            <a:alphaModFix/>
          </a:blip>
          <a:srcRect/>
          <a:stretch/>
        </p:blipFill>
        <p:spPr>
          <a:xfrm>
            <a:off x="3813748" y="971682"/>
            <a:ext cx="8294900" cy="28454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6"/>
          <p:cNvSpPr txBox="1"/>
          <p:nvPr/>
        </p:nvSpPr>
        <p:spPr>
          <a:xfrm>
            <a:off x="291761" y="233702"/>
            <a:ext cx="11608477" cy="6025520"/>
          </a:xfrm>
          <a:prstGeom prst="rect">
            <a:avLst/>
          </a:prstGeom>
          <a:noFill/>
          <a:ln>
            <a:noFill/>
          </a:ln>
        </p:spPr>
        <p:txBody>
          <a:bodyPr spcFirstLastPara="1" wrap="square" lIns="91425" tIns="45700" rIns="91425" bIns="45700" anchor="t" anchorCtr="0">
            <a:spAutoFit/>
          </a:bodyPr>
          <a:lstStyle/>
          <a:p>
            <a:pPr lvl="0" algn="ctr">
              <a:lnSpc>
                <a:spcPct val="108000"/>
              </a:lnSpc>
            </a:pPr>
            <a:r>
              <a:rPr lang="en-US" sz="3600" b="1">
                <a:solidFill>
                  <a:schemeClr val="dk1"/>
                </a:solidFill>
                <a:latin typeface="Avenir"/>
                <a:ea typeface="Avenir"/>
                <a:cs typeface="Avenir"/>
                <a:sym typeface="Avenir"/>
              </a:rPr>
              <a:t>RÉSUMÉ</a:t>
            </a:r>
            <a:endParaRPr/>
          </a:p>
          <a:p>
            <a:pPr marL="290513" lvl="0" indent="-290513">
              <a:lnSpc>
                <a:spcPct val="108000"/>
              </a:lnSpc>
              <a:spcBef>
                <a:spcPts val="1000"/>
              </a:spcBef>
              <a:buClr>
                <a:schemeClr val="dk1"/>
              </a:buClr>
              <a:buSzPts val="2400"/>
              <a:buFont typeface="Arial"/>
              <a:buChar char="•"/>
            </a:pPr>
            <a:r>
              <a:rPr lang="en-US" sz="2200" err="1">
                <a:solidFill>
                  <a:schemeClr val="dk1"/>
                </a:solidFill>
                <a:latin typeface="Avenir"/>
                <a:ea typeface="Avenir"/>
                <a:cs typeface="Avenir"/>
                <a:sym typeface="Avenir"/>
              </a:rPr>
              <a:t>Certains</a:t>
            </a:r>
            <a:r>
              <a:rPr lang="en-US" sz="2200">
                <a:solidFill>
                  <a:schemeClr val="dk1"/>
                </a:solidFill>
                <a:latin typeface="Avenir"/>
                <a:ea typeface="Avenir"/>
                <a:cs typeface="Avenir"/>
                <a:sym typeface="Avenir"/>
              </a:rPr>
              <a:t> pays ne </a:t>
            </a:r>
            <a:r>
              <a:rPr lang="en-US" sz="2200" err="1">
                <a:solidFill>
                  <a:schemeClr val="dk1"/>
                </a:solidFill>
                <a:latin typeface="Avenir"/>
                <a:ea typeface="Avenir"/>
                <a:cs typeface="Avenir"/>
                <a:sym typeface="Avenir"/>
              </a:rPr>
              <a:t>disposent</a:t>
            </a:r>
            <a:r>
              <a:rPr lang="en-US" sz="2200">
                <a:solidFill>
                  <a:schemeClr val="dk1"/>
                </a:solidFill>
                <a:latin typeface="Avenir"/>
                <a:ea typeface="Avenir"/>
                <a:cs typeface="Avenir"/>
                <a:sym typeface="Avenir"/>
              </a:rPr>
              <a:t> pas de </a:t>
            </a:r>
            <a:r>
              <a:rPr lang="en-US" sz="2200" err="1">
                <a:solidFill>
                  <a:schemeClr val="dk1"/>
                </a:solidFill>
                <a:latin typeface="Avenir"/>
                <a:ea typeface="Avenir"/>
                <a:cs typeface="Avenir"/>
                <a:sym typeface="Avenir"/>
              </a:rPr>
              <a:t>suffisamment</a:t>
            </a:r>
            <a:r>
              <a:rPr lang="en-US" sz="2200">
                <a:solidFill>
                  <a:schemeClr val="dk1"/>
                </a:solidFill>
                <a:latin typeface="Avenir"/>
                <a:ea typeface="Avenir"/>
                <a:cs typeface="Avenir"/>
                <a:sym typeface="Avenir"/>
              </a:rPr>
              <a:t> de </a:t>
            </a:r>
            <a:r>
              <a:rPr lang="en-US" sz="2200" err="1">
                <a:solidFill>
                  <a:schemeClr val="dk1"/>
                </a:solidFill>
                <a:latin typeface="Avenir"/>
                <a:ea typeface="Avenir"/>
                <a:cs typeface="Avenir"/>
                <a:sym typeface="Avenir"/>
              </a:rPr>
              <a:t>données</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WinS</a:t>
            </a:r>
            <a:r>
              <a:rPr lang="en-US" sz="2200">
                <a:solidFill>
                  <a:schemeClr val="dk1"/>
                </a:solidFill>
                <a:latin typeface="Avenir"/>
                <a:ea typeface="Avenir"/>
                <a:cs typeface="Avenir"/>
                <a:sym typeface="Avenir"/>
              </a:rPr>
              <a:t> pour </a:t>
            </a:r>
            <a:r>
              <a:rPr lang="en-US" sz="2200" err="1">
                <a:solidFill>
                  <a:schemeClr val="dk1"/>
                </a:solidFill>
                <a:latin typeface="Avenir"/>
                <a:ea typeface="Avenir"/>
                <a:cs typeface="Avenir"/>
                <a:sym typeface="Avenir"/>
              </a:rPr>
              <a:t>suivre</a:t>
            </a:r>
            <a:r>
              <a:rPr lang="en-US" sz="2200">
                <a:solidFill>
                  <a:schemeClr val="dk1"/>
                </a:solidFill>
                <a:latin typeface="Avenir"/>
                <a:ea typeface="Avenir"/>
                <a:cs typeface="Avenir"/>
                <a:sym typeface="Avenir"/>
              </a:rPr>
              <a:t> les </a:t>
            </a:r>
            <a:r>
              <a:rPr lang="en-US" sz="2200" err="1">
                <a:solidFill>
                  <a:schemeClr val="dk1"/>
                </a:solidFill>
                <a:latin typeface="Avenir"/>
                <a:ea typeface="Avenir"/>
                <a:cs typeface="Avenir"/>
                <a:sym typeface="Avenir"/>
              </a:rPr>
              <a:t>progrès</a:t>
            </a:r>
            <a:r>
              <a:rPr lang="en-US" sz="2200">
                <a:solidFill>
                  <a:schemeClr val="dk1"/>
                </a:solidFill>
                <a:latin typeface="Avenir"/>
                <a:ea typeface="Avenir"/>
                <a:cs typeface="Avenir"/>
                <a:sym typeface="Avenir"/>
              </a:rPr>
              <a:t> des </a:t>
            </a:r>
            <a:r>
              <a:rPr lang="en-US" sz="2200" err="1">
                <a:solidFill>
                  <a:schemeClr val="dk1"/>
                </a:solidFill>
                <a:latin typeface="Avenir"/>
                <a:ea typeface="Avenir"/>
                <a:cs typeface="Avenir"/>
                <a:sym typeface="Avenir"/>
              </a:rPr>
              <a:t>ODDBased</a:t>
            </a:r>
            <a:r>
              <a:rPr lang="en-US" sz="2200">
                <a:solidFill>
                  <a:schemeClr val="dk1"/>
                </a:solidFill>
                <a:latin typeface="Avenir"/>
                <a:ea typeface="Avenir"/>
                <a:cs typeface="Avenir"/>
                <a:sym typeface="Avenir"/>
              </a:rPr>
              <a:t> on countries with data, Africa is </a:t>
            </a:r>
            <a:r>
              <a:rPr lang="en-US" sz="2200" u="sng">
                <a:solidFill>
                  <a:schemeClr val="dk1"/>
                </a:solidFill>
                <a:latin typeface="Avenir"/>
                <a:ea typeface="Avenir"/>
                <a:cs typeface="Avenir"/>
                <a:sym typeface="Avenir"/>
              </a:rPr>
              <a:t>not</a:t>
            </a:r>
            <a:r>
              <a:rPr lang="en-US" sz="2200">
                <a:solidFill>
                  <a:schemeClr val="dk1"/>
                </a:solidFill>
                <a:latin typeface="Avenir"/>
                <a:ea typeface="Avenir"/>
                <a:cs typeface="Avenir"/>
                <a:sym typeface="Avenir"/>
              </a:rPr>
              <a:t> on track to meet the ODD for </a:t>
            </a:r>
            <a:r>
              <a:rPr lang="en-US" sz="2200" err="1">
                <a:solidFill>
                  <a:schemeClr val="dk1"/>
                </a:solidFill>
                <a:latin typeface="Avenir"/>
                <a:ea typeface="Avenir"/>
                <a:cs typeface="Avenir"/>
                <a:sym typeface="Avenir"/>
              </a:rPr>
              <a:t>WinS</a:t>
            </a:r>
            <a:endParaRPr sz="2200"/>
          </a:p>
          <a:p>
            <a:pPr marL="290513" lvl="0" indent="-290513">
              <a:lnSpc>
                <a:spcPct val="108000"/>
              </a:lnSpc>
              <a:spcBef>
                <a:spcPts val="1000"/>
              </a:spcBef>
              <a:buClr>
                <a:schemeClr val="dk1"/>
              </a:buClr>
              <a:buSzPts val="2400"/>
              <a:buFont typeface="Arial"/>
              <a:buChar char="•"/>
            </a:pPr>
            <a:r>
              <a:rPr lang="en-US" sz="2200">
                <a:solidFill>
                  <a:schemeClr val="dk1"/>
                </a:solidFill>
                <a:latin typeface="Avenir"/>
                <a:ea typeface="Avenir"/>
                <a:cs typeface="Avenir"/>
                <a:sym typeface="Avenir"/>
              </a:rPr>
              <a:t>Un </a:t>
            </a:r>
            <a:r>
              <a:rPr lang="en-US" sz="2200" err="1">
                <a:solidFill>
                  <a:schemeClr val="dk1"/>
                </a:solidFill>
                <a:latin typeface="Avenir"/>
                <a:ea typeface="Avenir"/>
                <a:cs typeface="Avenir"/>
                <a:sym typeface="Avenir"/>
              </a:rPr>
              <a:t>meilleur</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suivi</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peut</a:t>
            </a:r>
            <a:r>
              <a:rPr lang="en-US" sz="2200">
                <a:solidFill>
                  <a:schemeClr val="dk1"/>
                </a:solidFill>
                <a:latin typeface="Avenir"/>
                <a:ea typeface="Avenir"/>
                <a:cs typeface="Avenir"/>
                <a:sym typeface="Avenir"/>
              </a:rPr>
              <a:t> informer et </a:t>
            </a:r>
            <a:r>
              <a:rPr lang="en-US" sz="2200" err="1">
                <a:solidFill>
                  <a:schemeClr val="dk1"/>
                </a:solidFill>
                <a:latin typeface="Avenir"/>
                <a:ea typeface="Avenir"/>
                <a:cs typeface="Avenir"/>
                <a:sym typeface="Avenir"/>
              </a:rPr>
              <a:t>motiver</a:t>
            </a:r>
            <a:r>
              <a:rPr lang="en-US" sz="2200">
                <a:solidFill>
                  <a:schemeClr val="dk1"/>
                </a:solidFill>
                <a:latin typeface="Avenir"/>
                <a:ea typeface="Avenir"/>
                <a:cs typeface="Avenir"/>
                <a:sym typeface="Avenir"/>
              </a:rPr>
              <a:t> des </a:t>
            </a:r>
            <a:r>
              <a:rPr lang="en-US" sz="2200" err="1">
                <a:solidFill>
                  <a:schemeClr val="dk1"/>
                </a:solidFill>
                <a:latin typeface="Avenir"/>
                <a:ea typeface="Avenir"/>
                <a:cs typeface="Avenir"/>
                <a:sym typeface="Avenir"/>
              </a:rPr>
              <a:t>taux</a:t>
            </a:r>
            <a:r>
              <a:rPr lang="en-US" sz="2200">
                <a:solidFill>
                  <a:schemeClr val="dk1"/>
                </a:solidFill>
                <a:latin typeface="Avenir"/>
                <a:ea typeface="Avenir"/>
                <a:cs typeface="Avenir"/>
                <a:sym typeface="Avenir"/>
              </a:rPr>
              <a:t> de </a:t>
            </a:r>
            <a:r>
              <a:rPr lang="en-US" sz="2200" err="1">
                <a:solidFill>
                  <a:schemeClr val="dk1"/>
                </a:solidFill>
                <a:latin typeface="Avenir"/>
                <a:ea typeface="Avenir"/>
                <a:cs typeface="Avenir"/>
                <a:sym typeface="Avenir"/>
              </a:rPr>
              <a:t>progrès</a:t>
            </a:r>
            <a:r>
              <a:rPr lang="en-US" sz="2200">
                <a:solidFill>
                  <a:schemeClr val="dk1"/>
                </a:solidFill>
                <a:latin typeface="Avenir"/>
                <a:ea typeface="Avenir"/>
                <a:cs typeface="Avenir"/>
                <a:sym typeface="Avenir"/>
              </a:rPr>
              <a:t> plus </a:t>
            </a:r>
            <a:r>
              <a:rPr lang="en-US" sz="2200" err="1">
                <a:solidFill>
                  <a:schemeClr val="dk1"/>
                </a:solidFill>
                <a:latin typeface="Avenir"/>
                <a:ea typeface="Avenir"/>
                <a:cs typeface="Avenir"/>
                <a:sym typeface="Avenir"/>
              </a:rPr>
              <a:t>élevés</a:t>
            </a:r>
            <a:r>
              <a:rPr lang="en-US" sz="2200">
                <a:solidFill>
                  <a:schemeClr val="dk1"/>
                </a:solidFill>
                <a:latin typeface="Avenir"/>
                <a:ea typeface="Avenir"/>
                <a:cs typeface="Avenir"/>
                <a:sym typeface="Avenir"/>
              </a:rPr>
              <a:t>.</a:t>
            </a:r>
          </a:p>
          <a:p>
            <a:pPr marL="290513" lvl="0" indent="-290513">
              <a:lnSpc>
                <a:spcPct val="108000"/>
              </a:lnSpc>
              <a:spcBef>
                <a:spcPts val="1000"/>
              </a:spcBef>
              <a:buClr>
                <a:schemeClr val="dk1"/>
              </a:buClr>
              <a:buSzPts val="2400"/>
              <a:buFont typeface="Arial"/>
              <a:buChar char="•"/>
            </a:pPr>
            <a:endParaRPr sz="300" b="1">
              <a:solidFill>
                <a:srgbClr val="6C6E89"/>
              </a:solidFill>
              <a:latin typeface="Avenir"/>
              <a:ea typeface="Avenir"/>
              <a:cs typeface="Avenir"/>
              <a:sym typeface="Avenir"/>
            </a:endParaRPr>
          </a:p>
          <a:p>
            <a:pPr lvl="0">
              <a:lnSpc>
                <a:spcPct val="108000"/>
              </a:lnSpc>
              <a:spcBef>
                <a:spcPts val="1000"/>
              </a:spcBef>
            </a:pPr>
            <a:r>
              <a:rPr lang="en-US" sz="2200" b="1">
                <a:solidFill>
                  <a:srgbClr val="6C6E89"/>
                </a:solidFill>
                <a:latin typeface="Avenir"/>
                <a:ea typeface="Avenir"/>
                <a:cs typeface="Avenir"/>
                <a:sym typeface="Avenir"/>
              </a:rPr>
              <a:t>Quelle </a:t>
            </a:r>
            <a:r>
              <a:rPr lang="en-US" sz="2200" b="1" err="1">
                <a:solidFill>
                  <a:srgbClr val="6C6E89"/>
                </a:solidFill>
                <a:latin typeface="Avenir"/>
                <a:ea typeface="Avenir"/>
                <a:cs typeface="Avenir"/>
                <a:sym typeface="Avenir"/>
              </a:rPr>
              <a:t>est</a:t>
            </a:r>
            <a:r>
              <a:rPr lang="en-US" sz="2200" b="1">
                <a:solidFill>
                  <a:srgbClr val="6C6E89"/>
                </a:solidFill>
                <a:latin typeface="Avenir"/>
                <a:ea typeface="Avenir"/>
                <a:cs typeface="Avenir"/>
                <a:sym typeface="Avenir"/>
              </a:rPr>
              <a:t> la </a:t>
            </a:r>
            <a:r>
              <a:rPr lang="en-US" sz="2200" b="1" err="1">
                <a:solidFill>
                  <a:srgbClr val="6C6E89"/>
                </a:solidFill>
                <a:latin typeface="Avenir"/>
                <a:ea typeface="Avenir"/>
                <a:cs typeface="Avenir"/>
                <a:sym typeface="Avenir"/>
              </a:rPr>
              <a:t>prochaine</a:t>
            </a:r>
            <a:r>
              <a:rPr lang="en-US" sz="2200" b="1">
                <a:solidFill>
                  <a:srgbClr val="6C6E89"/>
                </a:solidFill>
                <a:latin typeface="Avenir"/>
                <a:ea typeface="Avenir"/>
                <a:cs typeface="Avenir"/>
                <a:sym typeface="Avenir"/>
              </a:rPr>
              <a:t> </a:t>
            </a:r>
            <a:r>
              <a:rPr lang="en-US" sz="2200" b="1" err="1">
                <a:solidFill>
                  <a:srgbClr val="6C6E89"/>
                </a:solidFill>
                <a:latin typeface="Avenir"/>
                <a:ea typeface="Avenir"/>
                <a:cs typeface="Avenir"/>
                <a:sym typeface="Avenir"/>
              </a:rPr>
              <a:t>étape</a:t>
            </a:r>
            <a:r>
              <a:rPr lang="en-US" sz="2200" b="1">
                <a:solidFill>
                  <a:srgbClr val="6C6E89"/>
                </a:solidFill>
                <a:latin typeface="Avenir"/>
                <a:ea typeface="Avenir"/>
                <a:cs typeface="Avenir"/>
                <a:sym typeface="Avenir"/>
              </a:rPr>
              <a:t> ? </a:t>
            </a:r>
            <a:endParaRPr sz="2200"/>
          </a:p>
          <a:p>
            <a:pPr marL="287338" lvl="0" indent="-287338">
              <a:lnSpc>
                <a:spcPct val="108000"/>
              </a:lnSpc>
              <a:spcBef>
                <a:spcPts val="1000"/>
              </a:spcBef>
              <a:buClr>
                <a:schemeClr val="dk1"/>
              </a:buClr>
              <a:buSzPts val="2400"/>
              <a:buFont typeface="Arial"/>
              <a:buChar char="•"/>
            </a:pPr>
            <a:r>
              <a:rPr lang="en-US" sz="2200">
                <a:solidFill>
                  <a:schemeClr val="dk1"/>
                </a:solidFill>
                <a:latin typeface="Avenir"/>
                <a:ea typeface="Avenir"/>
                <a:cs typeface="Avenir"/>
                <a:sym typeface="Avenir"/>
              </a:rPr>
              <a:t>Le prochain rapport du JMP sur </a:t>
            </a:r>
            <a:r>
              <a:rPr lang="en-US" sz="2200" err="1">
                <a:solidFill>
                  <a:schemeClr val="dk1"/>
                </a:solidFill>
                <a:latin typeface="Avenir"/>
                <a:ea typeface="Avenir"/>
                <a:cs typeface="Avenir"/>
                <a:sym typeface="Avenir"/>
              </a:rPr>
              <a:t>WinS</a:t>
            </a:r>
            <a:r>
              <a:rPr lang="en-US" sz="2200">
                <a:solidFill>
                  <a:schemeClr val="dk1"/>
                </a:solidFill>
                <a:latin typeface="Avenir"/>
                <a:ea typeface="Avenir"/>
                <a:cs typeface="Avenir"/>
                <a:sym typeface="Avenir"/>
              </a:rPr>
              <a:t> sera </a:t>
            </a:r>
            <a:r>
              <a:rPr lang="en-US" sz="2200" err="1">
                <a:solidFill>
                  <a:schemeClr val="dk1"/>
                </a:solidFill>
                <a:latin typeface="Avenir"/>
                <a:ea typeface="Avenir"/>
                <a:cs typeface="Avenir"/>
                <a:sym typeface="Avenir"/>
              </a:rPr>
              <a:t>publié</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en</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mai</a:t>
            </a:r>
            <a:r>
              <a:rPr lang="en-US" sz="2200">
                <a:solidFill>
                  <a:schemeClr val="dk1"/>
                </a:solidFill>
                <a:latin typeface="Avenir"/>
                <a:ea typeface="Avenir"/>
                <a:cs typeface="Avenir"/>
                <a:sym typeface="Avenir"/>
              </a:rPr>
              <a:t> 2024, </a:t>
            </a:r>
            <a:r>
              <a:rPr lang="en-US" sz="2200" err="1">
                <a:solidFill>
                  <a:schemeClr val="dk1"/>
                </a:solidFill>
                <a:latin typeface="Avenir"/>
                <a:ea typeface="Avenir"/>
                <a:cs typeface="Avenir"/>
                <a:sym typeface="Avenir"/>
              </a:rPr>
              <a:t>tandis</a:t>
            </a:r>
            <a:r>
              <a:rPr lang="en-US" sz="2200">
                <a:solidFill>
                  <a:schemeClr val="dk1"/>
                </a:solidFill>
                <a:latin typeface="Avenir"/>
                <a:ea typeface="Avenir"/>
                <a:cs typeface="Avenir"/>
                <a:sym typeface="Avenir"/>
              </a:rPr>
              <a:t> que le prochain rapport sera </a:t>
            </a:r>
            <a:r>
              <a:rPr lang="en-US" sz="2200" err="1">
                <a:solidFill>
                  <a:schemeClr val="dk1"/>
                </a:solidFill>
                <a:latin typeface="Avenir"/>
                <a:ea typeface="Avenir"/>
                <a:cs typeface="Avenir"/>
                <a:sym typeface="Avenir"/>
              </a:rPr>
              <a:t>publié</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en</a:t>
            </a:r>
            <a:r>
              <a:rPr lang="en-US" sz="2200">
                <a:solidFill>
                  <a:schemeClr val="dk1"/>
                </a:solidFill>
                <a:latin typeface="Avenir"/>
                <a:ea typeface="Avenir"/>
                <a:cs typeface="Avenir"/>
                <a:sym typeface="Avenir"/>
              </a:rPr>
              <a:t> 2026 ! </a:t>
            </a:r>
            <a:r>
              <a:rPr lang="en-US" sz="2200" b="1">
                <a:solidFill>
                  <a:schemeClr val="dk1"/>
                </a:solidFill>
                <a:latin typeface="Avenir"/>
                <a:ea typeface="Avenir"/>
                <a:cs typeface="Avenir"/>
                <a:sym typeface="Avenir"/>
              </a:rPr>
              <a:t>Il nous </a:t>
            </a:r>
            <a:r>
              <a:rPr lang="en-US" sz="2200" b="1" err="1">
                <a:solidFill>
                  <a:schemeClr val="dk1"/>
                </a:solidFill>
                <a:latin typeface="Avenir"/>
                <a:ea typeface="Avenir"/>
                <a:cs typeface="Avenir"/>
                <a:sym typeface="Avenir"/>
              </a:rPr>
              <a:t>manque</a:t>
            </a:r>
            <a:r>
              <a:rPr lang="en-US" sz="2200" b="1">
                <a:solidFill>
                  <a:schemeClr val="dk1"/>
                </a:solidFill>
                <a:latin typeface="Avenir"/>
                <a:ea typeface="Avenir"/>
                <a:cs typeface="Avenir"/>
                <a:sym typeface="Avenir"/>
              </a:rPr>
              <a:t> des </a:t>
            </a:r>
            <a:r>
              <a:rPr lang="en-US" sz="2200" b="1" err="1">
                <a:solidFill>
                  <a:schemeClr val="dk1"/>
                </a:solidFill>
                <a:latin typeface="Avenir"/>
                <a:ea typeface="Avenir"/>
                <a:cs typeface="Avenir"/>
                <a:sym typeface="Avenir"/>
              </a:rPr>
              <a:t>données</a:t>
            </a:r>
            <a:r>
              <a:rPr lang="en-US" sz="2200" b="1">
                <a:solidFill>
                  <a:schemeClr val="dk1"/>
                </a:solidFill>
                <a:latin typeface="Avenir"/>
                <a:ea typeface="Avenir"/>
                <a:cs typeface="Avenir"/>
                <a:sym typeface="Avenir"/>
              </a:rPr>
              <a:t> pour </a:t>
            </a:r>
            <a:r>
              <a:rPr lang="en-US" sz="2200" b="1" err="1">
                <a:solidFill>
                  <a:schemeClr val="dk1"/>
                </a:solidFill>
                <a:latin typeface="Avenir"/>
                <a:ea typeface="Avenir"/>
                <a:cs typeface="Avenir"/>
                <a:sym typeface="Avenir"/>
              </a:rPr>
              <a:t>votre</a:t>
            </a:r>
            <a:r>
              <a:rPr lang="en-US" sz="2200" b="1">
                <a:solidFill>
                  <a:schemeClr val="dk1"/>
                </a:solidFill>
                <a:latin typeface="Avenir"/>
                <a:ea typeface="Avenir"/>
                <a:cs typeface="Avenir"/>
                <a:sym typeface="Avenir"/>
              </a:rPr>
              <a:t> pays ?</a:t>
            </a:r>
            <a:r>
              <a:rPr lang="en-US" sz="2200">
                <a:solidFill>
                  <a:schemeClr val="dk1"/>
                </a:solidFill>
                <a:latin typeface="Avenir"/>
                <a:ea typeface="Avenir"/>
                <a:cs typeface="Avenir"/>
                <a:sym typeface="Avenir"/>
              </a:rPr>
              <a:t> </a:t>
            </a:r>
            <a:br>
              <a:rPr lang="en-US" sz="2200">
                <a:solidFill>
                  <a:schemeClr val="dk1"/>
                </a:solidFill>
                <a:latin typeface="Avenir"/>
                <a:ea typeface="Avenir"/>
                <a:cs typeface="Avenir"/>
                <a:sym typeface="Avenir"/>
              </a:rPr>
            </a:br>
            <a:r>
              <a:rPr lang="en-US" sz="2200" err="1">
                <a:solidFill>
                  <a:schemeClr val="dk1"/>
                </a:solidFill>
                <a:latin typeface="Avenir"/>
                <a:ea typeface="Avenir"/>
                <a:cs typeface="Avenir"/>
                <a:sym typeface="Avenir"/>
              </a:rPr>
              <a:t>Envoyez</a:t>
            </a:r>
            <a:r>
              <a:rPr lang="en-US" sz="2200">
                <a:solidFill>
                  <a:schemeClr val="dk1"/>
                </a:solidFill>
                <a:latin typeface="Avenir"/>
                <a:ea typeface="Avenir"/>
                <a:cs typeface="Avenir"/>
                <a:sym typeface="Avenir"/>
              </a:rPr>
              <a:t>-les </a:t>
            </a:r>
            <a:r>
              <a:rPr lang="en-US" sz="2200" err="1">
                <a:solidFill>
                  <a:schemeClr val="dk1"/>
                </a:solidFill>
                <a:latin typeface="Avenir"/>
                <a:ea typeface="Avenir"/>
                <a:cs typeface="Avenir"/>
                <a:sym typeface="Avenir"/>
              </a:rPr>
              <a:t>à</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info@washdata.org</a:t>
            </a:r>
            <a:r>
              <a:rPr lang="en-US" sz="2200">
                <a:solidFill>
                  <a:schemeClr val="dk1"/>
                </a:solidFill>
                <a:latin typeface="Avenir"/>
                <a:ea typeface="Avenir"/>
                <a:cs typeface="Avenir"/>
                <a:sym typeface="Avenir"/>
              </a:rPr>
              <a:t> </a:t>
            </a:r>
            <a:endParaRPr sz="2200"/>
          </a:p>
          <a:p>
            <a:pPr marL="287338" lvl="0" indent="-287338">
              <a:lnSpc>
                <a:spcPct val="108000"/>
              </a:lnSpc>
              <a:spcBef>
                <a:spcPts val="1000"/>
              </a:spcBef>
              <a:buClr>
                <a:schemeClr val="dk1"/>
              </a:buClr>
              <a:buSzPts val="2400"/>
              <a:buFont typeface="Arial"/>
              <a:buChar char="•"/>
            </a:pPr>
            <a:r>
              <a:rPr lang="en-US" sz="2200" err="1">
                <a:solidFill>
                  <a:schemeClr val="dk1"/>
                </a:solidFill>
                <a:latin typeface="Avenir"/>
                <a:ea typeface="Avenir"/>
                <a:cs typeface="Avenir"/>
                <a:sym typeface="Avenir"/>
              </a:rPr>
              <a:t>Rejoignez</a:t>
            </a:r>
            <a:r>
              <a:rPr lang="en-US" sz="2200">
                <a:solidFill>
                  <a:schemeClr val="dk1"/>
                </a:solidFill>
                <a:latin typeface="Avenir"/>
                <a:ea typeface="Avenir"/>
                <a:cs typeface="Avenir"/>
                <a:sym typeface="Avenir"/>
              </a:rPr>
              <a:t> la </a:t>
            </a:r>
            <a:r>
              <a:rPr lang="en-US" sz="2200" b="1">
                <a:solidFill>
                  <a:schemeClr val="dk1"/>
                </a:solidFill>
                <a:latin typeface="Avenir"/>
                <a:ea typeface="Avenir"/>
                <a:cs typeface="Avenir"/>
                <a:sym typeface="Avenir"/>
              </a:rPr>
              <a:t>session </a:t>
            </a:r>
            <a:r>
              <a:rPr lang="en-US" sz="2200" b="1" err="1">
                <a:solidFill>
                  <a:schemeClr val="dk1"/>
                </a:solidFill>
                <a:latin typeface="Avenir"/>
                <a:ea typeface="Avenir"/>
                <a:cs typeface="Avenir"/>
                <a:sym typeface="Avenir"/>
              </a:rPr>
              <a:t>thématique</a:t>
            </a:r>
            <a:r>
              <a:rPr lang="en-US" sz="2200" b="1">
                <a:solidFill>
                  <a:schemeClr val="dk1"/>
                </a:solidFill>
                <a:latin typeface="Avenir"/>
                <a:ea typeface="Avenir"/>
                <a:cs typeface="Avenir"/>
                <a:sym typeface="Avenir"/>
              </a:rPr>
              <a:t> sur les </a:t>
            </a:r>
            <a:r>
              <a:rPr lang="en-US" sz="2200" b="1" err="1">
                <a:solidFill>
                  <a:schemeClr val="dk1"/>
                </a:solidFill>
                <a:latin typeface="Avenir"/>
                <a:ea typeface="Avenir"/>
                <a:cs typeface="Avenir"/>
                <a:sym typeface="Avenir"/>
              </a:rPr>
              <a:t>données</a:t>
            </a:r>
            <a:r>
              <a:rPr lang="en-US" sz="2200" b="1">
                <a:solidFill>
                  <a:schemeClr val="dk1"/>
                </a:solidFill>
                <a:latin typeface="Avenir"/>
                <a:ea typeface="Avenir"/>
                <a:cs typeface="Avenir"/>
                <a:sym typeface="Avenir"/>
              </a:rPr>
              <a:t> et le </a:t>
            </a:r>
            <a:r>
              <a:rPr lang="en-US" sz="2200" b="1" err="1">
                <a:solidFill>
                  <a:schemeClr val="dk1"/>
                </a:solidFill>
                <a:latin typeface="Avenir"/>
                <a:ea typeface="Avenir"/>
                <a:cs typeface="Avenir"/>
                <a:sym typeface="Avenir"/>
              </a:rPr>
              <a:t>suivi</a:t>
            </a:r>
            <a:r>
              <a:rPr lang="en-US" sz="2200" b="1">
                <a:solidFill>
                  <a:schemeClr val="dk1"/>
                </a:solidFill>
                <a:latin typeface="Avenir"/>
                <a:ea typeface="Avenir"/>
                <a:cs typeface="Avenir"/>
                <a:sym typeface="Avenir"/>
              </a:rPr>
              <a:t> </a:t>
            </a:r>
            <a:r>
              <a:rPr lang="en-US" sz="2200">
                <a:solidFill>
                  <a:schemeClr val="dk1"/>
                </a:solidFill>
                <a:latin typeface="Avenir"/>
                <a:ea typeface="Avenir"/>
                <a:cs typeface="Avenir"/>
                <a:sym typeface="Avenir"/>
              </a:rPr>
              <a:t>(jour 4) pour </a:t>
            </a:r>
            <a:r>
              <a:rPr lang="en-US" sz="2200" err="1">
                <a:solidFill>
                  <a:schemeClr val="dk1"/>
                </a:solidFill>
                <a:latin typeface="Avenir"/>
                <a:ea typeface="Avenir"/>
                <a:cs typeface="Avenir"/>
                <a:sym typeface="Avenir"/>
              </a:rPr>
              <a:t>partager</a:t>
            </a:r>
            <a:r>
              <a:rPr lang="en-US" sz="2200">
                <a:solidFill>
                  <a:schemeClr val="dk1"/>
                </a:solidFill>
                <a:latin typeface="Avenir"/>
                <a:ea typeface="Avenir"/>
                <a:cs typeface="Avenir"/>
                <a:sym typeface="Avenir"/>
              </a:rPr>
              <a:t> </a:t>
            </a:r>
            <a:br>
              <a:rPr lang="en-US" sz="2200">
                <a:solidFill>
                  <a:schemeClr val="dk1"/>
                </a:solidFill>
                <a:latin typeface="Avenir"/>
                <a:ea typeface="Avenir"/>
                <a:cs typeface="Avenir"/>
                <a:sym typeface="Avenir"/>
              </a:rPr>
            </a:br>
            <a:r>
              <a:rPr lang="en-US" sz="2200" err="1">
                <a:solidFill>
                  <a:schemeClr val="dk1"/>
                </a:solidFill>
                <a:latin typeface="Avenir"/>
                <a:ea typeface="Avenir"/>
                <a:cs typeface="Avenir"/>
                <a:sym typeface="Avenir"/>
              </a:rPr>
              <a:t>vos</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expériences</a:t>
            </a:r>
            <a:r>
              <a:rPr lang="en-US" sz="2200">
                <a:solidFill>
                  <a:schemeClr val="dk1"/>
                </a:solidFill>
                <a:latin typeface="Avenir"/>
                <a:ea typeface="Avenir"/>
                <a:cs typeface="Avenir"/>
                <a:sym typeface="Avenir"/>
              </a:rPr>
              <a:t> et </a:t>
            </a:r>
            <a:r>
              <a:rPr lang="en-US" sz="2200" err="1">
                <a:solidFill>
                  <a:schemeClr val="dk1"/>
                </a:solidFill>
                <a:latin typeface="Avenir"/>
                <a:ea typeface="Avenir"/>
                <a:cs typeface="Avenir"/>
                <a:sym typeface="Avenir"/>
              </a:rPr>
              <a:t>apprendre</a:t>
            </a:r>
            <a:r>
              <a:rPr lang="en-US" sz="2200">
                <a:solidFill>
                  <a:schemeClr val="dk1"/>
                </a:solidFill>
                <a:latin typeface="Avenir"/>
                <a:ea typeface="Avenir"/>
                <a:cs typeface="Avenir"/>
                <a:sym typeface="Avenir"/>
              </a:rPr>
              <a:t> comment </a:t>
            </a:r>
            <a:r>
              <a:rPr lang="en-US" sz="2200" err="1">
                <a:solidFill>
                  <a:schemeClr val="dk1"/>
                </a:solidFill>
                <a:latin typeface="Avenir"/>
                <a:ea typeface="Avenir"/>
                <a:cs typeface="Avenir"/>
                <a:sym typeface="Avenir"/>
              </a:rPr>
              <a:t>améliorer</a:t>
            </a:r>
            <a:r>
              <a:rPr lang="en-US" sz="2200">
                <a:solidFill>
                  <a:schemeClr val="dk1"/>
                </a:solidFill>
                <a:latin typeface="Avenir"/>
                <a:ea typeface="Avenir"/>
                <a:cs typeface="Avenir"/>
                <a:sym typeface="Avenir"/>
              </a:rPr>
              <a:t> le </a:t>
            </a:r>
            <a:r>
              <a:rPr lang="en-US" sz="2200" err="1">
                <a:solidFill>
                  <a:schemeClr val="dk1"/>
                </a:solidFill>
                <a:latin typeface="Avenir"/>
                <a:ea typeface="Avenir"/>
                <a:cs typeface="Avenir"/>
                <a:sym typeface="Avenir"/>
              </a:rPr>
              <a:t>suivi</a:t>
            </a:r>
            <a:r>
              <a:rPr lang="en-US" sz="2200">
                <a:solidFill>
                  <a:schemeClr val="dk1"/>
                </a:solidFill>
                <a:latin typeface="Avenir"/>
                <a:ea typeface="Avenir"/>
                <a:cs typeface="Avenir"/>
                <a:sym typeface="Avenir"/>
              </a:rPr>
              <a:t> de </a:t>
            </a:r>
            <a:r>
              <a:rPr lang="en-US" sz="2200" err="1">
                <a:solidFill>
                  <a:schemeClr val="dk1"/>
                </a:solidFill>
                <a:latin typeface="Avenir"/>
                <a:ea typeface="Avenir"/>
                <a:cs typeface="Avenir"/>
                <a:sym typeface="Avenir"/>
              </a:rPr>
              <a:t>WinS</a:t>
            </a:r>
            <a:r>
              <a:rPr lang="en-US" sz="2200">
                <a:solidFill>
                  <a:schemeClr val="dk1"/>
                </a:solidFill>
                <a:latin typeface="Avenir"/>
                <a:ea typeface="Avenir"/>
                <a:cs typeface="Avenir"/>
                <a:sym typeface="Avenir"/>
              </a:rPr>
              <a:t>. </a:t>
            </a:r>
          </a:p>
          <a:p>
            <a:pPr marL="287338" lvl="0" indent="-287338">
              <a:lnSpc>
                <a:spcPct val="108000"/>
              </a:lnSpc>
              <a:spcBef>
                <a:spcPts val="1000"/>
              </a:spcBef>
              <a:buClr>
                <a:schemeClr val="dk1"/>
              </a:buClr>
              <a:buSzPts val="2400"/>
              <a:buFont typeface="Arial"/>
              <a:buChar char="•"/>
            </a:pPr>
            <a:r>
              <a:rPr lang="en-US" sz="2200" err="1">
                <a:solidFill>
                  <a:schemeClr val="dk1"/>
                </a:solidFill>
                <a:latin typeface="Avenir"/>
                <a:ea typeface="Avenir"/>
                <a:cs typeface="Avenir"/>
                <a:sym typeface="Avenir"/>
              </a:rPr>
              <a:t>Rejoignez</a:t>
            </a:r>
            <a:r>
              <a:rPr lang="en-US" sz="2200">
                <a:solidFill>
                  <a:schemeClr val="dk1"/>
                </a:solidFill>
                <a:latin typeface="Avenir"/>
                <a:ea typeface="Avenir"/>
                <a:cs typeface="Avenir"/>
                <a:sym typeface="Avenir"/>
              </a:rPr>
              <a:t> la </a:t>
            </a:r>
            <a:r>
              <a:rPr lang="en-US" sz="2200" b="1">
                <a:solidFill>
                  <a:schemeClr val="dk1"/>
                </a:solidFill>
                <a:latin typeface="Avenir"/>
                <a:ea typeface="Avenir"/>
                <a:cs typeface="Avenir"/>
                <a:sym typeface="Avenir"/>
              </a:rPr>
              <a:t>session sur la santé et </a:t>
            </a:r>
            <a:r>
              <a:rPr lang="en-US" sz="2200" b="1" err="1">
                <a:solidFill>
                  <a:schemeClr val="dk1"/>
                </a:solidFill>
                <a:latin typeface="Avenir"/>
                <a:ea typeface="Avenir"/>
                <a:cs typeface="Avenir"/>
                <a:sym typeface="Avenir"/>
              </a:rPr>
              <a:t>l'hygiène</a:t>
            </a:r>
            <a:r>
              <a:rPr lang="en-US" sz="2200" b="1">
                <a:solidFill>
                  <a:schemeClr val="dk1"/>
                </a:solidFill>
                <a:latin typeface="Avenir"/>
                <a:ea typeface="Avenir"/>
                <a:cs typeface="Avenir"/>
                <a:sym typeface="Avenir"/>
              </a:rPr>
              <a:t> </a:t>
            </a:r>
            <a:r>
              <a:rPr lang="en-US" sz="2200" b="1" err="1">
                <a:solidFill>
                  <a:schemeClr val="dk1"/>
                </a:solidFill>
                <a:latin typeface="Avenir"/>
                <a:ea typeface="Avenir"/>
                <a:cs typeface="Avenir"/>
                <a:sym typeface="Avenir"/>
              </a:rPr>
              <a:t>menstruelles</a:t>
            </a:r>
            <a:r>
              <a:rPr lang="en-US" sz="2200" b="1">
                <a:solidFill>
                  <a:schemeClr val="dk1"/>
                </a:solidFill>
                <a:latin typeface="Avenir"/>
                <a:ea typeface="Avenir"/>
                <a:cs typeface="Avenir"/>
                <a:sym typeface="Avenir"/>
              </a:rPr>
              <a:t> </a:t>
            </a:r>
            <a:r>
              <a:rPr lang="en-US" sz="2200">
                <a:solidFill>
                  <a:schemeClr val="dk1"/>
                </a:solidFill>
                <a:latin typeface="Avenir"/>
                <a:ea typeface="Avenir"/>
                <a:cs typeface="Avenir"/>
                <a:sym typeface="Avenir"/>
              </a:rPr>
              <a:t>(jour 2) pour </a:t>
            </a:r>
            <a:r>
              <a:rPr lang="en-US" sz="2200" err="1">
                <a:solidFill>
                  <a:schemeClr val="dk1"/>
                </a:solidFill>
                <a:latin typeface="Avenir"/>
                <a:ea typeface="Avenir"/>
                <a:cs typeface="Avenir"/>
                <a:sym typeface="Avenir"/>
              </a:rPr>
              <a:t>en</a:t>
            </a:r>
            <a:r>
              <a:rPr lang="en-US" sz="2200">
                <a:solidFill>
                  <a:schemeClr val="dk1"/>
                </a:solidFill>
                <a:latin typeface="Avenir"/>
                <a:ea typeface="Avenir"/>
                <a:cs typeface="Avenir"/>
                <a:sym typeface="Avenir"/>
              </a:rPr>
              <a:t> savoir plus </a:t>
            </a:r>
            <a:br>
              <a:rPr lang="en-US" sz="2200">
                <a:solidFill>
                  <a:schemeClr val="dk1"/>
                </a:solidFill>
                <a:latin typeface="Avenir"/>
                <a:ea typeface="Avenir"/>
                <a:cs typeface="Avenir"/>
                <a:sym typeface="Avenir"/>
              </a:rPr>
            </a:br>
            <a:r>
              <a:rPr lang="en-US" sz="2200">
                <a:solidFill>
                  <a:schemeClr val="dk1"/>
                </a:solidFill>
                <a:latin typeface="Avenir"/>
                <a:ea typeface="Avenir"/>
                <a:cs typeface="Avenir"/>
                <a:sym typeface="Avenir"/>
              </a:rPr>
              <a:t>sur </a:t>
            </a:r>
            <a:r>
              <a:rPr lang="en-US" sz="2200" err="1">
                <a:solidFill>
                  <a:schemeClr val="dk1"/>
                </a:solidFill>
                <a:latin typeface="Avenir"/>
                <a:ea typeface="Avenir"/>
                <a:cs typeface="Avenir"/>
                <a:sym typeface="Avenir"/>
              </a:rPr>
              <a:t>l'analyse</a:t>
            </a:r>
            <a:r>
              <a:rPr lang="en-US" sz="2200">
                <a:solidFill>
                  <a:schemeClr val="dk1"/>
                </a:solidFill>
                <a:latin typeface="Avenir"/>
                <a:ea typeface="Avenir"/>
                <a:cs typeface="Avenir"/>
                <a:sym typeface="Avenir"/>
              </a:rPr>
              <a:t> de la santé </a:t>
            </a:r>
            <a:r>
              <a:rPr lang="en-US" sz="2200" err="1">
                <a:solidFill>
                  <a:schemeClr val="dk1"/>
                </a:solidFill>
                <a:latin typeface="Avenir"/>
                <a:ea typeface="Avenir"/>
                <a:cs typeface="Avenir"/>
                <a:sym typeface="Avenir"/>
              </a:rPr>
              <a:t>menstruelle</a:t>
            </a:r>
            <a:r>
              <a:rPr lang="en-US" sz="2200">
                <a:solidFill>
                  <a:schemeClr val="dk1"/>
                </a:solidFill>
                <a:latin typeface="Avenir"/>
                <a:ea typeface="Avenir"/>
                <a:cs typeface="Avenir"/>
                <a:sym typeface="Avenir"/>
              </a:rPr>
              <a:t> </a:t>
            </a:r>
            <a:r>
              <a:rPr lang="en-US" sz="2200" err="1">
                <a:solidFill>
                  <a:schemeClr val="dk1"/>
                </a:solidFill>
                <a:latin typeface="Avenir"/>
                <a:ea typeface="Avenir"/>
                <a:cs typeface="Avenir"/>
                <a:sym typeface="Avenir"/>
              </a:rPr>
              <a:t>dans</a:t>
            </a:r>
            <a:r>
              <a:rPr lang="en-US" sz="2200">
                <a:solidFill>
                  <a:schemeClr val="dk1"/>
                </a:solidFill>
                <a:latin typeface="Avenir"/>
                <a:ea typeface="Avenir"/>
                <a:cs typeface="Avenir"/>
                <a:sym typeface="Avenir"/>
              </a:rPr>
              <a:t> le prochain rapport du JMP sur </a:t>
            </a:r>
            <a:r>
              <a:rPr lang="en-US" sz="2200" err="1">
                <a:solidFill>
                  <a:schemeClr val="dk1"/>
                </a:solidFill>
                <a:latin typeface="Avenir"/>
                <a:ea typeface="Avenir"/>
                <a:cs typeface="Avenir"/>
                <a:sym typeface="Avenir"/>
              </a:rPr>
              <a:t>WinS</a:t>
            </a:r>
            <a:r>
              <a:rPr lang="en-US" sz="2200">
                <a:solidFill>
                  <a:schemeClr val="dk1"/>
                </a:solidFill>
                <a:latin typeface="Avenir"/>
                <a:ea typeface="Avenir"/>
                <a:cs typeface="Avenir"/>
                <a:sym typeface="Avenir"/>
              </a:rPr>
              <a:t>.</a:t>
            </a:r>
            <a:endParaRPr sz="2200" b="1">
              <a:solidFill>
                <a:schemeClr val="dk1"/>
              </a:solidFill>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27"/>
          <p:cNvPicPr preferRelativeResize="0"/>
          <p:nvPr/>
        </p:nvPicPr>
        <p:blipFill rotWithShape="1">
          <a:blip r:embed="rId3">
            <a:alphaModFix/>
          </a:blip>
          <a:srcRect l="22172" r="9249" b="370"/>
          <a:stretch/>
        </p:blipFill>
        <p:spPr>
          <a:xfrm>
            <a:off x="0" y="-776619"/>
            <a:ext cx="12192000" cy="6834519"/>
          </a:xfrm>
          <a:prstGeom prst="rect">
            <a:avLst/>
          </a:prstGeom>
          <a:noFill/>
          <a:ln>
            <a:noFill/>
          </a:ln>
        </p:spPr>
      </p:pic>
      <p:sp>
        <p:nvSpPr>
          <p:cNvPr id="539" name="Google Shape;539;p27"/>
          <p:cNvSpPr txBox="1"/>
          <p:nvPr/>
        </p:nvSpPr>
        <p:spPr>
          <a:xfrm>
            <a:off x="6376724" y="109538"/>
            <a:ext cx="4146897" cy="12618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lt1"/>
                </a:solidFill>
                <a:latin typeface="Avenir"/>
                <a:ea typeface="Avenir"/>
                <a:cs typeface="Avenir"/>
                <a:sym typeface="Avenir"/>
              </a:rPr>
              <a:t>Merci !</a:t>
            </a:r>
            <a:endParaRPr/>
          </a:p>
          <a:p>
            <a:pPr marL="0" marR="0" lvl="0" indent="0" algn="ctr" rtl="0">
              <a:spcBef>
                <a:spcPts val="0"/>
              </a:spcBef>
              <a:spcAft>
                <a:spcPts val="0"/>
              </a:spcAft>
              <a:buNone/>
            </a:pPr>
            <a:r>
              <a:rPr lang="en-US" sz="3200" b="1" err="1">
                <a:solidFill>
                  <a:schemeClr val="lt1"/>
                </a:solidFill>
                <a:latin typeface="Avenir"/>
                <a:ea typeface="Avenir"/>
                <a:cs typeface="Avenir"/>
                <a:sym typeface="Avenir"/>
              </a:rPr>
              <a:t>info@washdata.org</a:t>
            </a:r>
            <a:endParaRPr sz="2800" b="1">
              <a:solidFill>
                <a:schemeClr val="lt1"/>
              </a:solidFill>
              <a:latin typeface="Avenir"/>
              <a:ea typeface="Avenir"/>
              <a:cs typeface="Avenir"/>
              <a:sym typeface="Avenir"/>
            </a:endParaRPr>
          </a:p>
        </p:txBody>
      </p:sp>
      <p:sp>
        <p:nvSpPr>
          <p:cNvPr id="540" name="Google Shape;540;p27"/>
          <p:cNvSpPr txBox="1"/>
          <p:nvPr/>
        </p:nvSpPr>
        <p:spPr>
          <a:xfrm>
            <a:off x="6497053" y="1728443"/>
            <a:ext cx="4890417" cy="830997"/>
          </a:xfrm>
          <a:prstGeom prst="rect">
            <a:avLst/>
          </a:prstGeom>
          <a:noFill/>
          <a:ln>
            <a:noFill/>
          </a:ln>
        </p:spPr>
        <p:txBody>
          <a:bodyPr spcFirstLastPara="1" wrap="square" lIns="91425" tIns="45700" rIns="91425" bIns="45700" anchor="t" anchorCtr="0">
            <a:spAutoFit/>
          </a:bodyPr>
          <a:lstStyle/>
          <a:p>
            <a:pPr lvl="0"/>
            <a:r>
              <a:rPr lang="en-US" sz="2400" b="1">
                <a:solidFill>
                  <a:schemeClr val="lt1"/>
                </a:solidFill>
                <a:latin typeface="Avenir"/>
                <a:ea typeface="Avenir"/>
                <a:cs typeface="Avenir"/>
                <a:sym typeface="Avenir"/>
              </a:rPr>
              <a:t>Les </a:t>
            </a:r>
            <a:r>
              <a:rPr lang="en-US" sz="2400" b="1" err="1">
                <a:solidFill>
                  <a:schemeClr val="lt1"/>
                </a:solidFill>
                <a:latin typeface="Avenir"/>
                <a:ea typeface="Avenir"/>
                <a:cs typeface="Avenir"/>
                <a:sym typeface="Avenir"/>
              </a:rPr>
              <a:t>ressources</a:t>
            </a:r>
            <a:r>
              <a:rPr lang="en-US" sz="2400" b="1">
                <a:solidFill>
                  <a:schemeClr val="lt1"/>
                </a:solidFill>
                <a:latin typeface="Avenir"/>
                <a:ea typeface="Avenir"/>
                <a:cs typeface="Avenir"/>
                <a:sym typeface="Avenir"/>
              </a:rPr>
              <a:t> </a:t>
            </a:r>
            <a:r>
              <a:rPr lang="en-US" sz="2400" b="1" err="1">
                <a:solidFill>
                  <a:schemeClr val="lt1"/>
                </a:solidFill>
                <a:latin typeface="Avenir"/>
                <a:ea typeface="Avenir"/>
                <a:cs typeface="Avenir"/>
                <a:sym typeface="Avenir"/>
              </a:rPr>
              <a:t>peuvent</a:t>
            </a:r>
            <a:r>
              <a:rPr lang="en-US" sz="2400" b="1">
                <a:solidFill>
                  <a:schemeClr val="lt1"/>
                </a:solidFill>
                <a:latin typeface="Avenir"/>
                <a:ea typeface="Avenir"/>
                <a:cs typeface="Avenir"/>
                <a:sym typeface="Avenir"/>
              </a:rPr>
              <a:t> </a:t>
            </a:r>
            <a:r>
              <a:rPr lang="en-US" sz="2400" b="1" err="1">
                <a:solidFill>
                  <a:schemeClr val="lt1"/>
                </a:solidFill>
                <a:latin typeface="Avenir"/>
                <a:ea typeface="Avenir"/>
                <a:cs typeface="Avenir"/>
                <a:sym typeface="Avenir"/>
              </a:rPr>
              <a:t>être</a:t>
            </a:r>
            <a:r>
              <a:rPr lang="en-US" sz="2400" b="1">
                <a:solidFill>
                  <a:schemeClr val="lt1"/>
                </a:solidFill>
                <a:latin typeface="Avenir"/>
                <a:ea typeface="Avenir"/>
                <a:cs typeface="Avenir"/>
                <a:sym typeface="Avenir"/>
              </a:rPr>
              <a:t> </a:t>
            </a:r>
            <a:r>
              <a:rPr lang="en-US" sz="2400" b="1" err="1">
                <a:solidFill>
                  <a:schemeClr val="lt1"/>
                </a:solidFill>
                <a:latin typeface="Avenir"/>
                <a:ea typeface="Avenir"/>
                <a:cs typeface="Avenir"/>
                <a:sym typeface="Avenir"/>
              </a:rPr>
              <a:t>téléchargées</a:t>
            </a:r>
            <a:r>
              <a:rPr lang="en-US" sz="2400" b="1">
                <a:solidFill>
                  <a:schemeClr val="lt1"/>
                </a:solidFill>
                <a:latin typeface="Avenir"/>
                <a:ea typeface="Avenir"/>
                <a:cs typeface="Avenir"/>
                <a:sym typeface="Avenir"/>
              </a:rPr>
              <a:t> </a:t>
            </a:r>
            <a:r>
              <a:rPr lang="en-US" sz="2400" b="1" err="1">
                <a:solidFill>
                  <a:schemeClr val="lt1"/>
                </a:solidFill>
                <a:latin typeface="Avenir"/>
                <a:ea typeface="Avenir"/>
                <a:cs typeface="Avenir"/>
                <a:sym typeface="Avenir"/>
              </a:rPr>
              <a:t>ici</a:t>
            </a:r>
            <a:r>
              <a:rPr lang="en-US" sz="2400" b="1">
                <a:solidFill>
                  <a:schemeClr val="lt1"/>
                </a:solidFill>
                <a:latin typeface="Avenir"/>
                <a:ea typeface="Avenir"/>
                <a:cs typeface="Avenir"/>
                <a:sym typeface="Avenir"/>
              </a:rPr>
              <a:t> :</a:t>
            </a:r>
            <a:endParaRPr/>
          </a:p>
        </p:txBody>
      </p:sp>
      <p:pic>
        <p:nvPicPr>
          <p:cNvPr id="541" name="Google Shape;541;p27"/>
          <p:cNvPicPr preferRelativeResize="0"/>
          <p:nvPr/>
        </p:nvPicPr>
        <p:blipFill rotWithShape="1">
          <a:blip r:embed="rId4">
            <a:alphaModFix/>
          </a:blip>
          <a:srcRect/>
          <a:stretch/>
        </p:blipFill>
        <p:spPr>
          <a:xfrm>
            <a:off x="7664116" y="2734538"/>
            <a:ext cx="3148264" cy="3148264"/>
          </a:xfrm>
          <a:prstGeom prst="rect">
            <a:avLst/>
          </a:prstGeom>
          <a:noFill/>
          <a:ln>
            <a:noFill/>
          </a:ln>
        </p:spPr>
      </p:pic>
      <p:sp>
        <p:nvSpPr>
          <p:cNvPr id="542" name="Google Shape;542;p27"/>
          <p:cNvSpPr/>
          <p:nvPr/>
        </p:nvSpPr>
        <p:spPr>
          <a:xfrm>
            <a:off x="8699157" y="4386649"/>
            <a:ext cx="1062681" cy="17299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FACD885-2391-F14E-88B1-0741BD06FB01}"/>
              </a:ext>
            </a:extLst>
          </p:cNvPr>
          <p:cNvSpPr txBox="1"/>
          <p:nvPr/>
        </p:nvSpPr>
        <p:spPr>
          <a:xfrm>
            <a:off x="11061812" y="1327094"/>
            <a:ext cx="184731" cy="369332"/>
          </a:xfrm>
          <a:prstGeom prst="rect">
            <a:avLst/>
          </a:prstGeom>
          <a:noFill/>
        </p:spPr>
        <p:txBody>
          <a:bodyPr wrap="none" rtlCol="0">
            <a:spAutoFit/>
          </a:bodyPr>
          <a:lstStyle/>
          <a:p>
            <a:endParaRPr lang="de-DE"/>
          </a:p>
        </p:txBody>
      </p:sp>
      <p:pic>
        <p:nvPicPr>
          <p:cNvPr id="9" name="Grafik 8">
            <a:extLst>
              <a:ext uri="{FF2B5EF4-FFF2-40B4-BE49-F238E27FC236}">
                <a16:creationId xmlns:a16="http://schemas.microsoft.com/office/drawing/2014/main" id="{9662F29E-B94B-BC48-9FAC-C20CDDD108B4}"/>
              </a:ext>
            </a:extLst>
          </p:cNvPr>
          <p:cNvPicPr>
            <a:picLocks noChangeAspect="1"/>
          </p:cNvPicPr>
          <p:nvPr/>
        </p:nvPicPr>
        <p:blipFill>
          <a:blip r:embed="rId2"/>
          <a:stretch>
            <a:fillRect/>
          </a:stretch>
        </p:blipFill>
        <p:spPr>
          <a:xfrm>
            <a:off x="0" y="0"/>
            <a:ext cx="12192000" cy="6858000"/>
          </a:xfrm>
          <a:prstGeom prst="rect">
            <a:avLst/>
          </a:prstGeom>
        </p:spPr>
      </p:pic>
      <p:pic>
        <p:nvPicPr>
          <p:cNvPr id="10" name="Grafik 9">
            <a:extLst>
              <a:ext uri="{FF2B5EF4-FFF2-40B4-BE49-F238E27FC236}">
                <a16:creationId xmlns:a16="http://schemas.microsoft.com/office/drawing/2014/main" id="{FE9EA0D3-076A-2F47-AB23-9C85C665CC2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37" r="-22"/>
          <a:stretch/>
        </p:blipFill>
        <p:spPr>
          <a:xfrm>
            <a:off x="0" y="0"/>
            <a:ext cx="12189600" cy="4802069"/>
          </a:xfrm>
          <a:prstGeom prst="rect">
            <a:avLst/>
          </a:prstGeom>
        </p:spPr>
      </p:pic>
      <p:pic>
        <p:nvPicPr>
          <p:cNvPr id="11" name="Grafik 10">
            <a:extLst>
              <a:ext uri="{FF2B5EF4-FFF2-40B4-BE49-F238E27FC236}">
                <a16:creationId xmlns:a16="http://schemas.microsoft.com/office/drawing/2014/main" id="{6F9B338C-DDC1-5B40-9326-B23D445C3B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246" y="4948010"/>
            <a:ext cx="7092687" cy="1142936"/>
          </a:xfrm>
          <a:prstGeom prst="rect">
            <a:avLst/>
          </a:prstGeom>
        </p:spPr>
      </p:pic>
    </p:spTree>
    <p:extLst>
      <p:ext uri="{BB962C8B-B14F-4D97-AF65-F5344CB8AC3E}">
        <p14:creationId xmlns:p14="http://schemas.microsoft.com/office/powerpoint/2010/main" val="135227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8" name="Google Shape;228;p2"/>
          <p:cNvPicPr preferRelativeResize="0"/>
          <p:nvPr/>
        </p:nvPicPr>
        <p:blipFill rotWithShape="1">
          <a:blip r:embed="rId3">
            <a:alphaModFix/>
          </a:blip>
          <a:srcRect t="6459" r="14" b="3324"/>
          <a:stretch/>
        </p:blipFill>
        <p:spPr>
          <a:xfrm>
            <a:off x="0" y="0"/>
            <a:ext cx="12281338" cy="7425559"/>
          </a:xfrm>
          <a:prstGeom prst="rect">
            <a:avLst/>
          </a:prstGeom>
          <a:noFill/>
          <a:ln>
            <a:noFill/>
          </a:ln>
        </p:spPr>
      </p:pic>
      <p:sp>
        <p:nvSpPr>
          <p:cNvPr id="229" name="Google Shape;229;p2"/>
          <p:cNvSpPr/>
          <p:nvPr/>
        </p:nvSpPr>
        <p:spPr>
          <a:xfrm>
            <a:off x="180753" y="1332888"/>
            <a:ext cx="4827181" cy="2554505"/>
          </a:xfrm>
          <a:prstGeom prst="rect">
            <a:avLst/>
          </a:prstGeom>
          <a:noFill/>
          <a:ln>
            <a:noFill/>
          </a:ln>
        </p:spPr>
        <p:txBody>
          <a:bodyPr spcFirstLastPara="1" wrap="square" lIns="91425" tIns="45700" rIns="91425" bIns="45700" anchor="t" anchorCtr="0">
            <a:spAutoFit/>
          </a:bodyPr>
          <a:lstStyle/>
          <a:p>
            <a:pPr lvl="0"/>
            <a:r>
              <a:rPr lang="en-US" sz="4000" b="1" err="1">
                <a:solidFill>
                  <a:srgbClr val="01B7B2"/>
                </a:solidFill>
                <a:latin typeface="Avenir"/>
                <a:ea typeface="Avenir"/>
                <a:cs typeface="Avenir"/>
                <a:sym typeface="Avenir"/>
              </a:rPr>
              <a:t>L'Afrique</a:t>
            </a:r>
            <a:r>
              <a:rPr lang="en-US" sz="4000" b="1">
                <a:solidFill>
                  <a:srgbClr val="01B7B2"/>
                </a:solidFill>
                <a:latin typeface="Avenir"/>
                <a:ea typeface="Avenir"/>
                <a:cs typeface="Avenir"/>
                <a:sym typeface="Avenir"/>
              </a:rPr>
              <a:t> </a:t>
            </a:r>
            <a:r>
              <a:rPr lang="en-US" sz="4000" b="1" err="1">
                <a:solidFill>
                  <a:srgbClr val="01B7B2"/>
                </a:solidFill>
                <a:latin typeface="Avenir"/>
                <a:ea typeface="Avenir"/>
                <a:cs typeface="Avenir"/>
                <a:sym typeface="Avenir"/>
              </a:rPr>
              <a:t>est-elle</a:t>
            </a:r>
            <a:r>
              <a:rPr lang="en-US" sz="4000" b="1">
                <a:solidFill>
                  <a:srgbClr val="01B7B2"/>
                </a:solidFill>
                <a:latin typeface="Avenir"/>
                <a:ea typeface="Avenir"/>
                <a:cs typeface="Avenir"/>
                <a:sym typeface="Avenir"/>
              </a:rPr>
              <a:t> sur la bonne </a:t>
            </a:r>
            <a:r>
              <a:rPr lang="en-US" sz="4000" b="1" err="1">
                <a:solidFill>
                  <a:srgbClr val="01B7B2"/>
                </a:solidFill>
                <a:latin typeface="Avenir"/>
                <a:ea typeface="Avenir"/>
                <a:cs typeface="Avenir"/>
                <a:sym typeface="Avenir"/>
              </a:rPr>
              <a:t>voie</a:t>
            </a:r>
            <a:r>
              <a:rPr lang="en-US" sz="4000" b="1">
                <a:solidFill>
                  <a:srgbClr val="01B7B2"/>
                </a:solidFill>
                <a:latin typeface="Avenir"/>
                <a:ea typeface="Avenir"/>
                <a:cs typeface="Avenir"/>
                <a:sym typeface="Avenir"/>
              </a:rPr>
              <a:t> pour </a:t>
            </a:r>
            <a:r>
              <a:rPr lang="en-US" sz="4000" b="1" err="1">
                <a:solidFill>
                  <a:srgbClr val="01B7B2"/>
                </a:solidFill>
                <a:latin typeface="Avenir"/>
                <a:ea typeface="Avenir"/>
                <a:cs typeface="Avenir"/>
                <a:sym typeface="Avenir"/>
              </a:rPr>
              <a:t>atteindre</a:t>
            </a:r>
            <a:r>
              <a:rPr lang="en-US" sz="4000" b="1">
                <a:solidFill>
                  <a:srgbClr val="01B7B2"/>
                </a:solidFill>
                <a:latin typeface="Avenir"/>
                <a:ea typeface="Avenir"/>
                <a:cs typeface="Avenir"/>
                <a:sym typeface="Avenir"/>
              </a:rPr>
              <a:t> les ODD pour </a:t>
            </a:r>
            <a:r>
              <a:rPr lang="en-US" sz="4000" b="1" err="1">
                <a:solidFill>
                  <a:srgbClr val="01B7B2"/>
                </a:solidFill>
                <a:latin typeface="Avenir"/>
                <a:ea typeface="Avenir"/>
                <a:cs typeface="Avenir"/>
                <a:sym typeface="Avenir"/>
              </a:rPr>
              <a:t>WinS</a:t>
            </a:r>
            <a:r>
              <a:rPr lang="en-US" sz="4000" b="1">
                <a:solidFill>
                  <a:srgbClr val="01B7B2"/>
                </a:solidFill>
                <a:latin typeface="Avenir"/>
                <a:ea typeface="Avenir"/>
                <a:cs typeface="Avenir"/>
                <a:sym typeface="Avenir"/>
              </a:rPr>
              <a:t> ?</a:t>
            </a:r>
            <a:endParaRPr/>
          </a:p>
        </p:txBody>
      </p:sp>
      <p:sp>
        <p:nvSpPr>
          <p:cNvPr id="231" name="Google Shape;231;p2"/>
          <p:cNvSpPr/>
          <p:nvPr/>
        </p:nvSpPr>
        <p:spPr>
          <a:xfrm>
            <a:off x="180753" y="1392003"/>
            <a:ext cx="4827181" cy="2554505"/>
          </a:xfrm>
          <a:prstGeom prst="rect">
            <a:avLst/>
          </a:prstGeom>
          <a:noFill/>
          <a:ln>
            <a:noFill/>
          </a:ln>
        </p:spPr>
        <p:txBody>
          <a:bodyPr spcFirstLastPara="1" wrap="square" lIns="91425" tIns="45700" rIns="91425" bIns="45700" anchor="t" anchorCtr="0">
            <a:spAutoFit/>
          </a:bodyPr>
          <a:lstStyle/>
          <a:p>
            <a:pPr lvl="0"/>
            <a:r>
              <a:rPr lang="en-US" sz="4000" b="1" err="1">
                <a:solidFill>
                  <a:srgbClr val="FFFBE3"/>
                </a:solidFill>
                <a:latin typeface="Avenir"/>
                <a:ea typeface="Avenir"/>
                <a:cs typeface="Avenir"/>
                <a:sym typeface="Avenir"/>
              </a:rPr>
              <a:t>L'Afrique</a:t>
            </a:r>
            <a:r>
              <a:rPr lang="en-US" sz="4000" b="1">
                <a:solidFill>
                  <a:srgbClr val="FFFBE3"/>
                </a:solidFill>
                <a:latin typeface="Avenir"/>
                <a:ea typeface="Avenir"/>
                <a:cs typeface="Avenir"/>
                <a:sym typeface="Avenir"/>
              </a:rPr>
              <a:t> </a:t>
            </a:r>
            <a:r>
              <a:rPr lang="en-US" sz="4000" b="1" err="1">
                <a:solidFill>
                  <a:srgbClr val="FFFBE3"/>
                </a:solidFill>
                <a:latin typeface="Avenir"/>
                <a:ea typeface="Avenir"/>
                <a:cs typeface="Avenir"/>
                <a:sym typeface="Avenir"/>
              </a:rPr>
              <a:t>est-elle</a:t>
            </a:r>
            <a:r>
              <a:rPr lang="en-US" sz="4000" b="1">
                <a:solidFill>
                  <a:srgbClr val="FFFBE3"/>
                </a:solidFill>
                <a:latin typeface="Avenir"/>
                <a:ea typeface="Avenir"/>
                <a:cs typeface="Avenir"/>
                <a:sym typeface="Avenir"/>
              </a:rPr>
              <a:t> sur la bonne </a:t>
            </a:r>
            <a:r>
              <a:rPr lang="en-US" sz="4000" b="1" err="1">
                <a:solidFill>
                  <a:srgbClr val="FFFBE3"/>
                </a:solidFill>
                <a:latin typeface="Avenir"/>
                <a:ea typeface="Avenir"/>
                <a:cs typeface="Avenir"/>
                <a:sym typeface="Avenir"/>
              </a:rPr>
              <a:t>voie</a:t>
            </a:r>
            <a:r>
              <a:rPr lang="en-US" sz="4000" b="1">
                <a:solidFill>
                  <a:srgbClr val="FFFBE3"/>
                </a:solidFill>
                <a:latin typeface="Avenir"/>
                <a:ea typeface="Avenir"/>
                <a:cs typeface="Avenir"/>
                <a:sym typeface="Avenir"/>
              </a:rPr>
              <a:t> pour </a:t>
            </a:r>
            <a:r>
              <a:rPr lang="en-US" sz="4000" b="1" err="1">
                <a:solidFill>
                  <a:srgbClr val="FFFBE3"/>
                </a:solidFill>
                <a:latin typeface="Avenir"/>
                <a:ea typeface="Avenir"/>
                <a:cs typeface="Avenir"/>
                <a:sym typeface="Avenir"/>
              </a:rPr>
              <a:t>atteindre</a:t>
            </a:r>
            <a:r>
              <a:rPr lang="en-US" sz="4000" b="1">
                <a:solidFill>
                  <a:srgbClr val="FFFBE3"/>
                </a:solidFill>
                <a:latin typeface="Avenir"/>
                <a:ea typeface="Avenir"/>
                <a:cs typeface="Avenir"/>
                <a:sym typeface="Avenir"/>
              </a:rPr>
              <a:t> les ODD pour </a:t>
            </a:r>
            <a:r>
              <a:rPr lang="en-US" sz="4000" b="1" err="1">
                <a:solidFill>
                  <a:srgbClr val="FFFBE3"/>
                </a:solidFill>
                <a:latin typeface="Avenir"/>
                <a:ea typeface="Avenir"/>
                <a:cs typeface="Avenir"/>
                <a:sym typeface="Avenir"/>
              </a:rPr>
              <a:t>WinS</a:t>
            </a:r>
            <a:r>
              <a:rPr lang="en-US" sz="4000" b="1">
                <a:solidFill>
                  <a:srgbClr val="FFFBE3"/>
                </a:solidFill>
                <a:latin typeface="Avenir"/>
                <a:ea typeface="Avenir"/>
                <a:cs typeface="Avenir"/>
                <a:sym typeface="Avenir"/>
              </a:rPr>
              <a:t> ?</a:t>
            </a:r>
            <a:endParaRPr/>
          </a:p>
        </p:txBody>
      </p:sp>
      <p:sp>
        <p:nvSpPr>
          <p:cNvPr id="230" name="Google Shape;230;p2"/>
          <p:cNvSpPr txBox="1"/>
          <p:nvPr/>
        </p:nvSpPr>
        <p:spPr>
          <a:xfrm>
            <a:off x="8309755" y="3872371"/>
            <a:ext cx="3839821" cy="2862282"/>
          </a:xfrm>
          <a:prstGeom prst="rect">
            <a:avLst/>
          </a:prstGeom>
          <a:solidFill>
            <a:srgbClr val="01B7B2">
              <a:alpha val="6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BE3"/>
                </a:solidFill>
                <a:latin typeface="Avenir"/>
                <a:ea typeface="Avenir"/>
                <a:cs typeface="Avenir"/>
                <a:sym typeface="Avenir"/>
              </a:rPr>
              <a:t>WHO/UNICEF Joint Monitoring </a:t>
            </a:r>
            <a:r>
              <a:rPr lang="en-US" sz="1800" b="1" err="1">
                <a:solidFill>
                  <a:srgbClr val="FFFBE3"/>
                </a:solidFill>
                <a:latin typeface="Avenir"/>
                <a:ea typeface="Avenir"/>
                <a:cs typeface="Avenir"/>
                <a:sym typeface="Avenir"/>
              </a:rPr>
              <a:t>Programme</a:t>
            </a:r>
            <a:r>
              <a:rPr lang="en-US" sz="1800" b="1">
                <a:solidFill>
                  <a:srgbClr val="FFFBE3"/>
                </a:solidFill>
                <a:latin typeface="Avenir"/>
                <a:ea typeface="Avenir"/>
                <a:cs typeface="Avenir"/>
                <a:sym typeface="Avenir"/>
              </a:rPr>
              <a:t> (JMP)</a:t>
            </a:r>
            <a:endParaRPr/>
          </a:p>
          <a:p>
            <a:pPr marL="0" marR="0" lvl="0" indent="0" algn="l" rtl="0">
              <a:spcBef>
                <a:spcPts val="0"/>
              </a:spcBef>
              <a:spcAft>
                <a:spcPts val="0"/>
              </a:spcAft>
              <a:buNone/>
            </a:pPr>
            <a:r>
              <a:rPr lang="en-US" sz="1800" b="1" err="1">
                <a:solidFill>
                  <a:srgbClr val="FFFBE3"/>
                </a:solidFill>
                <a:latin typeface="Avenir"/>
                <a:ea typeface="Avenir"/>
                <a:cs typeface="Avenir"/>
                <a:sym typeface="Avenir"/>
              </a:rPr>
              <a:t>washdata.org</a:t>
            </a:r>
            <a:endParaRPr/>
          </a:p>
          <a:p>
            <a:pPr marL="0" marR="0" lvl="0" indent="0" algn="l" rtl="0">
              <a:spcBef>
                <a:spcPts val="0"/>
              </a:spcBef>
              <a:spcAft>
                <a:spcPts val="0"/>
              </a:spcAft>
              <a:buNone/>
            </a:pPr>
            <a:endParaRPr sz="1800" b="1">
              <a:solidFill>
                <a:srgbClr val="FFFBE3"/>
              </a:solidFill>
              <a:latin typeface="Avenir"/>
              <a:ea typeface="Avenir"/>
              <a:cs typeface="Avenir"/>
              <a:sym typeface="Avenir"/>
            </a:endParaRPr>
          </a:p>
          <a:p>
            <a:pPr marL="0" marR="0" lvl="0" indent="0" algn="l" rtl="0">
              <a:spcBef>
                <a:spcPts val="0"/>
              </a:spcBef>
              <a:spcAft>
                <a:spcPts val="0"/>
              </a:spcAft>
              <a:buNone/>
            </a:pPr>
            <a:r>
              <a:rPr lang="de-DE" sz="1800" b="1" err="1">
                <a:solidFill>
                  <a:srgbClr val="FFFBE3"/>
                </a:solidFill>
                <a:latin typeface="Avenir"/>
                <a:ea typeface="Avenir"/>
                <a:cs typeface="Avenir"/>
                <a:sym typeface="Avenir"/>
              </a:rPr>
              <a:t>Échange</a:t>
            </a:r>
            <a:r>
              <a:rPr lang="de-DE" sz="1800" b="1">
                <a:solidFill>
                  <a:srgbClr val="FFFBE3"/>
                </a:solidFill>
                <a:latin typeface="Avenir"/>
                <a:ea typeface="Avenir"/>
                <a:cs typeface="Avenir"/>
                <a:sym typeface="Avenir"/>
              </a:rPr>
              <a:t> International </a:t>
            </a:r>
            <a:r>
              <a:rPr lang="de-DE" sz="1800" b="1" err="1">
                <a:solidFill>
                  <a:srgbClr val="FFFBE3"/>
                </a:solidFill>
                <a:latin typeface="Avenir"/>
                <a:ea typeface="Avenir"/>
                <a:cs typeface="Avenir"/>
                <a:sym typeface="Avenir"/>
              </a:rPr>
              <a:t>d‘Apprentissage</a:t>
            </a:r>
            <a:r>
              <a:rPr lang="de-DE" sz="1800" b="1">
                <a:solidFill>
                  <a:srgbClr val="FFFBE3"/>
                </a:solidFill>
                <a:latin typeface="Avenir"/>
                <a:ea typeface="Avenir"/>
                <a:cs typeface="Avenir"/>
                <a:sym typeface="Avenir"/>
              </a:rPr>
              <a:t> </a:t>
            </a:r>
            <a:r>
              <a:rPr lang="en-US" sz="1800" b="1">
                <a:solidFill>
                  <a:srgbClr val="FFFBE3"/>
                </a:solidFill>
                <a:latin typeface="Avenir"/>
                <a:ea typeface="Avenir"/>
                <a:cs typeface="Avenir"/>
                <a:sym typeface="Avenir"/>
              </a:rPr>
              <a:t>(ILE) </a:t>
            </a:r>
            <a:r>
              <a:rPr lang="en-US" sz="1800" b="1" err="1">
                <a:solidFill>
                  <a:srgbClr val="FFFBE3"/>
                </a:solidFill>
                <a:latin typeface="Avenir"/>
                <a:ea typeface="Avenir"/>
                <a:cs typeface="Avenir"/>
                <a:sym typeface="Avenir"/>
              </a:rPr>
              <a:t>en</a:t>
            </a:r>
            <a:r>
              <a:rPr lang="en-US" sz="1800" b="1">
                <a:solidFill>
                  <a:srgbClr val="FFFBE3"/>
                </a:solidFill>
                <a:latin typeface="Avenir"/>
                <a:ea typeface="Avenir"/>
                <a:cs typeface="Avenir"/>
                <a:sym typeface="Avenir"/>
              </a:rPr>
              <a:t> </a:t>
            </a:r>
            <a:r>
              <a:rPr lang="en-US" sz="1800" b="1" err="1">
                <a:solidFill>
                  <a:srgbClr val="FFFBE3"/>
                </a:solidFill>
                <a:latin typeface="Avenir"/>
                <a:ea typeface="Avenir"/>
                <a:cs typeface="Avenir"/>
                <a:sym typeface="Avenir"/>
              </a:rPr>
              <a:t>Afrique</a:t>
            </a:r>
            <a:endParaRPr/>
          </a:p>
          <a:p>
            <a:pPr marL="0" marR="0" lvl="0" indent="0" algn="l" rtl="0">
              <a:spcBef>
                <a:spcPts val="0"/>
              </a:spcBef>
              <a:spcAft>
                <a:spcPts val="0"/>
              </a:spcAft>
              <a:buNone/>
            </a:pPr>
            <a:r>
              <a:rPr lang="en-US" sz="1800" b="1">
                <a:solidFill>
                  <a:srgbClr val="FFFBE3"/>
                </a:solidFill>
                <a:latin typeface="Avenir"/>
                <a:ea typeface="Avenir"/>
                <a:cs typeface="Avenir"/>
                <a:sym typeface="Avenir"/>
              </a:rPr>
              <a:t>7 Mai 2024</a:t>
            </a:r>
            <a:endParaRPr/>
          </a:p>
          <a:p>
            <a:pPr marL="0" marR="0" lvl="0" indent="0" algn="l" rtl="0">
              <a:spcBef>
                <a:spcPts val="0"/>
              </a:spcBef>
              <a:spcAft>
                <a:spcPts val="0"/>
              </a:spcAft>
              <a:buNone/>
            </a:pPr>
            <a:endParaRPr sz="1800" b="1">
              <a:solidFill>
                <a:srgbClr val="FFFBE3"/>
              </a:solidFill>
              <a:latin typeface="Avenir"/>
              <a:ea typeface="Avenir"/>
              <a:cs typeface="Avenir"/>
              <a:sym typeface="Avenir"/>
            </a:endParaRPr>
          </a:p>
          <a:p>
            <a:pPr marL="0" marR="0" lvl="0" indent="0" algn="ctr" rtl="0">
              <a:spcBef>
                <a:spcPts val="0"/>
              </a:spcBef>
              <a:spcAft>
                <a:spcPts val="0"/>
              </a:spcAft>
              <a:buNone/>
            </a:pPr>
            <a:r>
              <a:rPr lang="en-US" sz="1800" b="1" err="1">
                <a:solidFill>
                  <a:srgbClr val="FFFBE3"/>
                </a:solidFill>
                <a:latin typeface="Avenir"/>
                <a:ea typeface="Avenir"/>
                <a:cs typeface="Avenir"/>
                <a:sym typeface="Avenir"/>
              </a:rPr>
              <a:t>Ayça</a:t>
            </a:r>
            <a:r>
              <a:rPr lang="en-US" sz="1800" b="1">
                <a:solidFill>
                  <a:srgbClr val="FFFBE3"/>
                </a:solidFill>
                <a:latin typeface="Avenir"/>
                <a:ea typeface="Avenir"/>
                <a:cs typeface="Avenir"/>
                <a:sym typeface="Avenir"/>
              </a:rPr>
              <a:t> </a:t>
            </a:r>
            <a:r>
              <a:rPr lang="en-US" sz="1800" b="1" err="1">
                <a:solidFill>
                  <a:srgbClr val="FFFBE3"/>
                </a:solidFill>
                <a:latin typeface="Avenir"/>
                <a:ea typeface="Avenir"/>
                <a:cs typeface="Avenir"/>
                <a:sym typeface="Avenir"/>
              </a:rPr>
              <a:t>Dönmez</a:t>
            </a:r>
            <a:endParaRPr sz="1800" b="1">
              <a:solidFill>
                <a:srgbClr val="FFFBE3"/>
              </a:solidFill>
              <a:latin typeface="Avenir"/>
              <a:ea typeface="Avenir"/>
              <a:cs typeface="Avenir"/>
              <a:sym typeface="Avenir"/>
            </a:endParaRPr>
          </a:p>
          <a:p>
            <a:pPr marL="0" marR="0" lvl="0" indent="0" algn="ctr" rtl="0">
              <a:spcBef>
                <a:spcPts val="0"/>
              </a:spcBef>
              <a:spcAft>
                <a:spcPts val="0"/>
              </a:spcAft>
              <a:buNone/>
            </a:pPr>
            <a:r>
              <a:rPr lang="en-US" sz="1800" b="1" err="1">
                <a:solidFill>
                  <a:srgbClr val="FFFBE3"/>
                </a:solidFill>
                <a:latin typeface="Avenir"/>
                <a:ea typeface="Avenir"/>
                <a:cs typeface="Avenir"/>
                <a:sym typeface="Avenir"/>
              </a:rPr>
              <a:t>adonmez@unicef.org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
          <p:cNvSpPr txBox="1">
            <a:spLocks noGrp="1"/>
          </p:cNvSpPr>
          <p:nvPr>
            <p:ph type="title"/>
          </p:nvPr>
        </p:nvSpPr>
        <p:spPr>
          <a:xfrm>
            <a:off x="838200" y="183868"/>
            <a:ext cx="10515600" cy="1325563"/>
          </a:xfrm>
          <a:prstGeom prst="rect">
            <a:avLst/>
          </a:prstGeom>
          <a:noFill/>
          <a:ln>
            <a:noFill/>
          </a:ln>
        </p:spPr>
        <p:txBody>
          <a:bodyPr spcFirstLastPara="1" wrap="square" lIns="91425" tIns="45700" rIns="91425" bIns="45700" anchor="ctr" anchorCtr="0">
            <a:normAutofit/>
          </a:bodyPr>
          <a:lstStyle/>
          <a:p>
            <a:pPr lvl="0" algn="ctr">
              <a:buClr>
                <a:srgbClr val="000000"/>
              </a:buClr>
              <a:buSzPts val="4400"/>
            </a:pPr>
            <a:r>
              <a:rPr lang="en-US">
                <a:solidFill>
                  <a:srgbClr val="000000"/>
                </a:solidFill>
              </a:rPr>
              <a:t>APERÇU</a:t>
            </a:r>
            <a:endParaRPr sz="4000" b="1">
              <a:solidFill>
                <a:srgbClr val="003C79"/>
              </a:solidFill>
              <a:latin typeface="Avenir"/>
              <a:ea typeface="Avenir"/>
              <a:cs typeface="Avenir"/>
              <a:sym typeface="Avenir"/>
            </a:endParaRPr>
          </a:p>
        </p:txBody>
      </p:sp>
      <p:sp>
        <p:nvSpPr>
          <p:cNvPr id="238" name="Google Shape;238;p3"/>
          <p:cNvSpPr txBox="1">
            <a:spLocks noGrp="1"/>
          </p:cNvSpPr>
          <p:nvPr>
            <p:ph type="body" idx="1"/>
          </p:nvPr>
        </p:nvSpPr>
        <p:spPr>
          <a:xfrm>
            <a:off x="8117603" y="2346758"/>
            <a:ext cx="3055088" cy="2103438"/>
          </a:xfrm>
          <a:prstGeom prst="rect">
            <a:avLst/>
          </a:prstGeom>
          <a:noFill/>
          <a:ln>
            <a:noFill/>
          </a:ln>
        </p:spPr>
        <p:txBody>
          <a:bodyPr spcFirstLastPara="1" wrap="square" lIns="91425" tIns="45700" rIns="91425" bIns="45700" anchor="t" anchorCtr="0">
            <a:normAutofit/>
          </a:bodyPr>
          <a:lstStyle/>
          <a:p>
            <a:pPr marL="0" lvl="0" indent="0" algn="ctr">
              <a:lnSpc>
                <a:spcPct val="100000"/>
              </a:lnSpc>
              <a:spcBef>
                <a:spcPts val="0"/>
              </a:spcBef>
              <a:buSzPts val="2400"/>
              <a:buNone/>
            </a:pPr>
            <a:r>
              <a:rPr lang="en-US" sz="2400"/>
              <a:t>Quelle </a:t>
            </a:r>
            <a:r>
              <a:rPr lang="en-US" sz="2400" err="1"/>
              <a:t>est</a:t>
            </a:r>
            <a:r>
              <a:rPr lang="en-US" sz="2400"/>
              <a:t> la proportion de </a:t>
            </a:r>
            <a:r>
              <a:rPr lang="en-US" sz="2400" b="1"/>
              <a:t>WASH de base ?</a:t>
            </a:r>
            <a:endParaRPr b="1"/>
          </a:p>
        </p:txBody>
      </p:sp>
      <p:sp>
        <p:nvSpPr>
          <p:cNvPr id="239" name="Google Shape;239;p3"/>
          <p:cNvSpPr txBox="1"/>
          <p:nvPr/>
        </p:nvSpPr>
        <p:spPr>
          <a:xfrm>
            <a:off x="2463800" y="4712050"/>
            <a:ext cx="3310505" cy="888650"/>
          </a:xfrm>
          <a:prstGeom prst="rect">
            <a:avLst/>
          </a:prstGeom>
          <a:noFill/>
          <a:ln>
            <a:noFill/>
          </a:ln>
        </p:spPr>
        <p:txBody>
          <a:bodyPr spcFirstLastPara="1" wrap="square" lIns="91425" tIns="45700" rIns="91425" bIns="45700" anchor="t" anchorCtr="0">
            <a:noAutofit/>
          </a:bodyPr>
          <a:lstStyle/>
          <a:p>
            <a:pPr lvl="0" algn="ctr">
              <a:buClr>
                <a:schemeClr val="dk1"/>
              </a:buClr>
              <a:buSzPts val="2400"/>
            </a:pPr>
            <a:r>
              <a:rPr lang="en-US" sz="2400">
                <a:solidFill>
                  <a:schemeClr val="dk1"/>
                </a:solidFill>
                <a:latin typeface="Avenir"/>
                <a:ea typeface="Avenir"/>
                <a:cs typeface="Avenir"/>
                <a:sym typeface="Avenir"/>
              </a:rPr>
              <a:t>Les pays </a:t>
            </a:r>
            <a:r>
              <a:rPr lang="en-US" sz="2400" err="1">
                <a:solidFill>
                  <a:schemeClr val="dk1"/>
                </a:solidFill>
                <a:latin typeface="Avenir"/>
                <a:ea typeface="Avenir"/>
                <a:cs typeface="Avenir"/>
                <a:sym typeface="Avenir"/>
              </a:rPr>
              <a:t>sont-ils</a:t>
            </a:r>
            <a:r>
              <a:rPr lang="en-US" sz="2400">
                <a:solidFill>
                  <a:schemeClr val="dk1"/>
                </a:solidFill>
                <a:latin typeface="Avenir"/>
                <a:ea typeface="Avenir"/>
                <a:cs typeface="Avenir"/>
                <a:sym typeface="Avenir"/>
              </a:rPr>
              <a:t> </a:t>
            </a:r>
            <a:r>
              <a:rPr lang="en-US" sz="2400" b="1">
                <a:solidFill>
                  <a:schemeClr val="dk1"/>
                </a:solidFill>
                <a:latin typeface="Avenir"/>
                <a:ea typeface="Avenir"/>
                <a:cs typeface="Avenir"/>
                <a:sym typeface="Avenir"/>
              </a:rPr>
              <a:t>sur la bonne </a:t>
            </a:r>
            <a:r>
              <a:rPr lang="en-US" sz="2400" b="1" err="1">
                <a:solidFill>
                  <a:schemeClr val="dk1"/>
                </a:solidFill>
                <a:latin typeface="Avenir"/>
                <a:ea typeface="Avenir"/>
                <a:cs typeface="Avenir"/>
                <a:sym typeface="Avenir"/>
              </a:rPr>
              <a:t>voie</a:t>
            </a:r>
            <a:r>
              <a:rPr lang="en-US" sz="2400" b="1">
                <a:solidFill>
                  <a:schemeClr val="dk1"/>
                </a:solidFill>
                <a:latin typeface="Avenir"/>
                <a:ea typeface="Avenir"/>
                <a:cs typeface="Avenir"/>
                <a:sym typeface="Avenir"/>
              </a:rPr>
              <a:t> pour </a:t>
            </a:r>
            <a:r>
              <a:rPr lang="en-US" sz="2400" b="1" err="1">
                <a:solidFill>
                  <a:schemeClr val="dk1"/>
                </a:solidFill>
                <a:latin typeface="Avenir"/>
                <a:ea typeface="Avenir"/>
                <a:cs typeface="Avenir"/>
                <a:sym typeface="Avenir"/>
              </a:rPr>
              <a:t>atteindre</a:t>
            </a:r>
            <a:r>
              <a:rPr lang="en-US" sz="2400" b="1">
                <a:solidFill>
                  <a:schemeClr val="dk1"/>
                </a:solidFill>
                <a:latin typeface="Avenir"/>
                <a:ea typeface="Avenir"/>
                <a:cs typeface="Avenir"/>
                <a:sym typeface="Avenir"/>
              </a:rPr>
              <a:t> les ODD</a:t>
            </a:r>
            <a:r>
              <a:rPr lang="en-US" sz="2400">
                <a:solidFill>
                  <a:schemeClr val="dk1"/>
                </a:solidFill>
                <a:latin typeface="Avenir"/>
                <a:ea typeface="Avenir"/>
                <a:cs typeface="Avenir"/>
                <a:sym typeface="Avenir"/>
              </a:rPr>
              <a:t> pour </a:t>
            </a:r>
            <a:r>
              <a:rPr lang="en-US" sz="2400" err="1">
                <a:solidFill>
                  <a:schemeClr val="dk1"/>
                </a:solidFill>
                <a:latin typeface="Avenir"/>
                <a:ea typeface="Avenir"/>
                <a:cs typeface="Avenir"/>
                <a:sym typeface="Avenir"/>
              </a:rPr>
              <a:t>WinS</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d'ici</a:t>
            </a:r>
            <a:r>
              <a:rPr lang="en-US" sz="2400">
                <a:solidFill>
                  <a:schemeClr val="dk1"/>
                </a:solidFill>
                <a:latin typeface="Avenir"/>
                <a:ea typeface="Avenir"/>
                <a:cs typeface="Avenir"/>
                <a:sym typeface="Avenir"/>
              </a:rPr>
              <a:t> 2030 ?</a:t>
            </a:r>
            <a:endParaRPr/>
          </a:p>
        </p:txBody>
      </p:sp>
      <p:sp>
        <p:nvSpPr>
          <p:cNvPr id="240" name="Google Shape;240;p3"/>
          <p:cNvSpPr txBox="1"/>
          <p:nvPr/>
        </p:nvSpPr>
        <p:spPr>
          <a:xfrm>
            <a:off x="6591123" y="4690474"/>
            <a:ext cx="3221666" cy="2198688"/>
          </a:xfrm>
          <a:prstGeom prst="rect">
            <a:avLst/>
          </a:prstGeom>
          <a:noFill/>
          <a:ln>
            <a:noFill/>
          </a:ln>
        </p:spPr>
        <p:txBody>
          <a:bodyPr spcFirstLastPara="1" wrap="square" lIns="91425" tIns="45700" rIns="91425" bIns="45700" anchor="t" anchorCtr="0">
            <a:noAutofit/>
          </a:bodyPr>
          <a:lstStyle/>
          <a:p>
            <a:pPr lvl="0" algn="ctr">
              <a:buClr>
                <a:schemeClr val="dk1"/>
              </a:buClr>
              <a:buSzPts val="2400"/>
            </a:pPr>
            <a:r>
              <a:rPr lang="en-US" sz="2400">
                <a:solidFill>
                  <a:schemeClr val="dk1"/>
                </a:solidFill>
                <a:latin typeface="Avenir"/>
                <a:ea typeface="Avenir"/>
                <a:cs typeface="Avenir"/>
                <a:sym typeface="Avenir"/>
              </a:rPr>
              <a:t>Que </a:t>
            </a:r>
            <a:r>
              <a:rPr lang="en-US" sz="2400" err="1">
                <a:solidFill>
                  <a:schemeClr val="dk1"/>
                </a:solidFill>
                <a:latin typeface="Avenir"/>
                <a:ea typeface="Avenir"/>
                <a:cs typeface="Avenir"/>
                <a:sym typeface="Avenir"/>
              </a:rPr>
              <a:t>suggèrent</a:t>
            </a:r>
            <a:r>
              <a:rPr lang="en-US" sz="2400">
                <a:solidFill>
                  <a:schemeClr val="dk1"/>
                </a:solidFill>
                <a:latin typeface="Avenir"/>
                <a:ea typeface="Avenir"/>
                <a:cs typeface="Avenir"/>
                <a:sym typeface="Avenir"/>
              </a:rPr>
              <a:t> les </a:t>
            </a:r>
            <a:r>
              <a:rPr lang="en-US" sz="2400" err="1">
                <a:solidFill>
                  <a:schemeClr val="dk1"/>
                </a:solidFill>
                <a:latin typeface="Avenir"/>
                <a:ea typeface="Avenir"/>
                <a:cs typeface="Avenir"/>
                <a:sym typeface="Avenir"/>
              </a:rPr>
              <a:t>données</a:t>
            </a:r>
            <a:r>
              <a:rPr lang="en-US" sz="2400">
                <a:solidFill>
                  <a:schemeClr val="dk1"/>
                </a:solidFill>
                <a:latin typeface="Avenir"/>
                <a:ea typeface="Avenir"/>
                <a:cs typeface="Avenir"/>
                <a:sym typeface="Avenir"/>
              </a:rPr>
              <a:t> sur les </a:t>
            </a:r>
            <a:r>
              <a:rPr lang="en-US" sz="2400" b="1" err="1">
                <a:solidFill>
                  <a:schemeClr val="dk1"/>
                </a:solidFill>
                <a:latin typeface="Avenir"/>
                <a:ea typeface="Avenir"/>
                <a:cs typeface="Avenir"/>
                <a:sym typeface="Avenir"/>
              </a:rPr>
              <a:t>inégalités</a:t>
            </a:r>
            <a:r>
              <a:rPr lang="en-US" sz="2400">
                <a:solidFill>
                  <a:schemeClr val="dk1"/>
                </a:solidFill>
                <a:latin typeface="Avenir"/>
                <a:ea typeface="Avenir"/>
                <a:cs typeface="Avenir"/>
                <a:sym typeface="Avenir"/>
              </a:rPr>
              <a:t> et </a:t>
            </a:r>
            <a:r>
              <a:rPr lang="en-US" sz="2400" b="1">
                <a:solidFill>
                  <a:schemeClr val="dk1"/>
                </a:solidFill>
                <a:latin typeface="Avenir"/>
                <a:ea typeface="Avenir"/>
                <a:cs typeface="Avenir"/>
                <a:sym typeface="Avenir"/>
              </a:rPr>
              <a:t>au-</a:t>
            </a:r>
            <a:r>
              <a:rPr lang="en-US" sz="2400" b="1" err="1">
                <a:solidFill>
                  <a:schemeClr val="dk1"/>
                </a:solidFill>
                <a:latin typeface="Avenir"/>
                <a:ea typeface="Avenir"/>
                <a:cs typeface="Avenir"/>
                <a:sym typeface="Avenir"/>
              </a:rPr>
              <a:t>delà</a:t>
            </a:r>
            <a:r>
              <a:rPr lang="en-US" sz="2400" b="1">
                <a:solidFill>
                  <a:schemeClr val="dk1"/>
                </a:solidFill>
                <a:latin typeface="Avenir"/>
                <a:ea typeface="Avenir"/>
                <a:cs typeface="Avenir"/>
                <a:sym typeface="Avenir"/>
              </a:rPr>
              <a:t> de la base </a:t>
            </a:r>
            <a:r>
              <a:rPr lang="en-US" sz="2400" b="1" err="1">
                <a:solidFill>
                  <a:schemeClr val="dk1"/>
                </a:solidFill>
                <a:latin typeface="Avenir"/>
                <a:ea typeface="Avenir"/>
                <a:cs typeface="Avenir"/>
                <a:sym typeface="Avenir"/>
              </a:rPr>
              <a:t>WinS</a:t>
            </a:r>
            <a:r>
              <a:rPr lang="en-US" sz="2400" b="1">
                <a:solidFill>
                  <a:schemeClr val="dk1"/>
                </a:solidFill>
                <a:latin typeface="Avenir"/>
                <a:ea typeface="Avenir"/>
                <a:cs typeface="Avenir"/>
                <a:sym typeface="Avenir"/>
              </a:rPr>
              <a:t> ?</a:t>
            </a:r>
            <a:endParaRPr b="1"/>
          </a:p>
        </p:txBody>
      </p:sp>
      <p:sp>
        <p:nvSpPr>
          <p:cNvPr id="241" name="Google Shape;241;p3"/>
          <p:cNvSpPr/>
          <p:nvPr/>
        </p:nvSpPr>
        <p:spPr>
          <a:xfrm>
            <a:off x="2061475" y="1613441"/>
            <a:ext cx="640080" cy="640080"/>
          </a:xfrm>
          <a:prstGeom prst="ellipse">
            <a:avLst/>
          </a:prstGeom>
          <a:solidFill>
            <a:srgbClr val="6C6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venir"/>
                <a:ea typeface="Avenir"/>
                <a:cs typeface="Avenir"/>
                <a:sym typeface="Avenir"/>
              </a:rPr>
              <a:t>1</a:t>
            </a:r>
            <a:endParaRPr/>
          </a:p>
        </p:txBody>
      </p:sp>
      <p:sp>
        <p:nvSpPr>
          <p:cNvPr id="242" name="Google Shape;242;p3"/>
          <p:cNvSpPr/>
          <p:nvPr/>
        </p:nvSpPr>
        <p:spPr>
          <a:xfrm>
            <a:off x="5685406" y="1581936"/>
            <a:ext cx="640080" cy="640080"/>
          </a:xfrm>
          <a:prstGeom prst="ellipse">
            <a:avLst/>
          </a:prstGeom>
          <a:solidFill>
            <a:srgbClr val="6C6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venir"/>
                <a:ea typeface="Avenir"/>
                <a:cs typeface="Avenir"/>
                <a:sym typeface="Avenir"/>
              </a:rPr>
              <a:t>2</a:t>
            </a:r>
            <a:endParaRPr/>
          </a:p>
        </p:txBody>
      </p:sp>
      <p:sp>
        <p:nvSpPr>
          <p:cNvPr id="243" name="Google Shape;243;p3"/>
          <p:cNvSpPr/>
          <p:nvPr/>
        </p:nvSpPr>
        <p:spPr>
          <a:xfrm>
            <a:off x="9309337" y="1613441"/>
            <a:ext cx="640080" cy="640080"/>
          </a:xfrm>
          <a:prstGeom prst="ellipse">
            <a:avLst/>
          </a:prstGeom>
          <a:solidFill>
            <a:srgbClr val="6C6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venir"/>
                <a:ea typeface="Avenir"/>
                <a:cs typeface="Avenir"/>
                <a:sym typeface="Avenir"/>
              </a:rPr>
              <a:t>3</a:t>
            </a:r>
            <a:endParaRPr/>
          </a:p>
        </p:txBody>
      </p:sp>
      <p:sp>
        <p:nvSpPr>
          <p:cNvPr id="244" name="Google Shape;244;p3"/>
          <p:cNvSpPr txBox="1"/>
          <p:nvPr/>
        </p:nvSpPr>
        <p:spPr>
          <a:xfrm>
            <a:off x="742861" y="2434388"/>
            <a:ext cx="3055088" cy="1477925"/>
          </a:xfrm>
          <a:prstGeom prst="rect">
            <a:avLst/>
          </a:prstGeom>
          <a:noFill/>
          <a:ln>
            <a:noFill/>
          </a:ln>
        </p:spPr>
        <p:txBody>
          <a:bodyPr spcFirstLastPara="1" wrap="square" lIns="91425" tIns="45700" rIns="91425" bIns="45700" anchor="t" anchorCtr="0">
            <a:normAutofit lnSpcReduction="10000"/>
          </a:bodyPr>
          <a:lstStyle/>
          <a:p>
            <a:pPr lvl="0" algn="ctr">
              <a:buClr>
                <a:schemeClr val="dk1"/>
              </a:buClr>
              <a:buSzPts val="2400"/>
            </a:pPr>
            <a:r>
              <a:rPr lang="en-US" sz="2400">
                <a:solidFill>
                  <a:schemeClr val="dk1"/>
                </a:solidFill>
                <a:latin typeface="Avenir"/>
                <a:ea typeface="Avenir"/>
                <a:cs typeface="Avenir"/>
                <a:sym typeface="Avenir"/>
              </a:rPr>
              <a:t>Comment le JMP </a:t>
            </a:r>
            <a:r>
              <a:rPr lang="en-US" sz="2400" err="1">
                <a:solidFill>
                  <a:schemeClr val="dk1"/>
                </a:solidFill>
                <a:latin typeface="Avenir"/>
                <a:ea typeface="Avenir"/>
                <a:cs typeface="Avenir"/>
                <a:sym typeface="Avenir"/>
              </a:rPr>
              <a:t>produit-il</a:t>
            </a:r>
            <a:r>
              <a:rPr lang="en-US" sz="2400">
                <a:solidFill>
                  <a:schemeClr val="dk1"/>
                </a:solidFill>
                <a:latin typeface="Avenir"/>
                <a:ea typeface="Avenir"/>
                <a:cs typeface="Avenir"/>
                <a:sym typeface="Avenir"/>
              </a:rPr>
              <a:t> des estimations pour </a:t>
            </a:r>
          </a:p>
          <a:p>
            <a:pPr lvl="0" algn="ctr">
              <a:buClr>
                <a:schemeClr val="dk1"/>
              </a:buClr>
              <a:buSzPts val="2400"/>
            </a:pPr>
            <a:r>
              <a:rPr lang="en-US" sz="2400" b="1">
                <a:solidFill>
                  <a:schemeClr val="dk1"/>
                </a:solidFill>
                <a:latin typeface="Avenir"/>
                <a:ea typeface="Avenir"/>
                <a:cs typeface="Avenir"/>
                <a:sym typeface="Avenir"/>
              </a:rPr>
              <a:t>les indicators </a:t>
            </a:r>
            <a:r>
              <a:rPr lang="en-US" sz="2400" b="1" err="1">
                <a:solidFill>
                  <a:schemeClr val="dk1"/>
                </a:solidFill>
                <a:latin typeface="Avenir"/>
                <a:ea typeface="Avenir"/>
                <a:cs typeface="Avenir"/>
                <a:sym typeface="Avenir"/>
              </a:rPr>
              <a:t>WinS</a:t>
            </a:r>
            <a:r>
              <a:rPr lang="en-US" sz="2400" b="1">
                <a:solidFill>
                  <a:schemeClr val="dk1"/>
                </a:solidFill>
                <a:latin typeface="Avenir"/>
                <a:ea typeface="Avenir"/>
                <a:cs typeface="Avenir"/>
                <a:sym typeface="Avenir"/>
              </a:rPr>
              <a:t>?</a:t>
            </a:r>
            <a:endParaRPr sz="2400">
              <a:solidFill>
                <a:schemeClr val="dk1"/>
              </a:solidFill>
              <a:latin typeface="Avenir"/>
              <a:ea typeface="Avenir"/>
              <a:cs typeface="Avenir"/>
              <a:sym typeface="Avenir"/>
            </a:endParaRPr>
          </a:p>
        </p:txBody>
      </p:sp>
      <p:sp>
        <p:nvSpPr>
          <p:cNvPr id="245" name="Google Shape;245;p3"/>
          <p:cNvSpPr txBox="1"/>
          <p:nvPr/>
        </p:nvSpPr>
        <p:spPr>
          <a:xfrm>
            <a:off x="4438029" y="2432747"/>
            <a:ext cx="3134833" cy="1325563"/>
          </a:xfrm>
          <a:prstGeom prst="rect">
            <a:avLst/>
          </a:prstGeom>
          <a:noFill/>
          <a:ln>
            <a:noFill/>
          </a:ln>
        </p:spPr>
        <p:txBody>
          <a:bodyPr spcFirstLastPara="1" wrap="square" lIns="91425" tIns="45700" rIns="91425" bIns="45700" anchor="t" anchorCtr="0">
            <a:noAutofit/>
          </a:bodyPr>
          <a:lstStyle/>
          <a:p>
            <a:pPr lvl="0" algn="ctr">
              <a:buClr>
                <a:schemeClr val="dk1"/>
              </a:buClr>
              <a:buSzPts val="2400"/>
            </a:pPr>
            <a:r>
              <a:rPr lang="en-US" sz="2400" err="1">
                <a:solidFill>
                  <a:schemeClr val="dk1"/>
                </a:solidFill>
                <a:latin typeface="Avenir"/>
                <a:ea typeface="Avenir"/>
                <a:cs typeface="Avenir"/>
                <a:sym typeface="Avenir"/>
              </a:rPr>
              <a:t>Quels</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sont</a:t>
            </a:r>
            <a:r>
              <a:rPr lang="en-US" sz="2400">
                <a:solidFill>
                  <a:schemeClr val="dk1"/>
                </a:solidFill>
                <a:latin typeface="Avenir"/>
                <a:ea typeface="Avenir"/>
                <a:cs typeface="Avenir"/>
                <a:sym typeface="Avenir"/>
              </a:rPr>
              <a:t> </a:t>
            </a:r>
            <a:r>
              <a:rPr lang="en-US" sz="2400" b="1">
                <a:solidFill>
                  <a:schemeClr val="dk1"/>
                </a:solidFill>
                <a:latin typeface="Avenir"/>
                <a:ea typeface="Avenir"/>
                <a:cs typeface="Avenir"/>
                <a:sym typeface="Avenir"/>
              </a:rPr>
              <a:t>les pays qui </a:t>
            </a:r>
            <a:r>
              <a:rPr lang="en-US" sz="2400" b="1" err="1">
                <a:solidFill>
                  <a:schemeClr val="dk1"/>
                </a:solidFill>
                <a:latin typeface="Avenir"/>
                <a:ea typeface="Avenir"/>
                <a:cs typeface="Avenir"/>
                <a:sym typeface="Avenir"/>
              </a:rPr>
              <a:t>disposent</a:t>
            </a:r>
            <a:r>
              <a:rPr lang="en-US" sz="2400" b="1">
                <a:solidFill>
                  <a:schemeClr val="dk1"/>
                </a:solidFill>
                <a:latin typeface="Avenir"/>
                <a:ea typeface="Avenir"/>
                <a:cs typeface="Avenir"/>
                <a:sym typeface="Avenir"/>
              </a:rPr>
              <a:t> </a:t>
            </a:r>
            <a:r>
              <a:rPr lang="en-US" sz="2400" b="1" err="1">
                <a:solidFill>
                  <a:schemeClr val="dk1"/>
                </a:solidFill>
                <a:latin typeface="Avenir"/>
                <a:ea typeface="Avenir"/>
                <a:cs typeface="Avenir"/>
                <a:sym typeface="Avenir"/>
              </a:rPr>
              <a:t>d'estimations</a:t>
            </a:r>
            <a:r>
              <a:rPr lang="en-US" sz="2400" b="1">
                <a:solidFill>
                  <a:schemeClr val="dk1"/>
                </a:solidFill>
                <a:latin typeface="Avenir"/>
                <a:ea typeface="Avenir"/>
                <a:cs typeface="Avenir"/>
                <a:sym typeface="Avenir"/>
              </a:rPr>
              <a:t> </a:t>
            </a:r>
            <a:r>
              <a:rPr lang="en-US" sz="2400" b="1" err="1">
                <a:solidFill>
                  <a:schemeClr val="dk1"/>
                </a:solidFill>
                <a:latin typeface="Avenir"/>
                <a:ea typeface="Avenir"/>
                <a:cs typeface="Avenir"/>
                <a:sym typeface="Avenir"/>
              </a:rPr>
              <a:t>WinS</a:t>
            </a:r>
            <a:r>
              <a:rPr lang="en-US" sz="2400" b="1">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en</a:t>
            </a:r>
            <a:r>
              <a:rPr lang="en-US" sz="2400">
                <a:solidFill>
                  <a:schemeClr val="dk1"/>
                </a:solidFill>
                <a:latin typeface="Avenir"/>
                <a:ea typeface="Avenir"/>
                <a:cs typeface="Avenir"/>
                <a:sym typeface="Avenir"/>
              </a:rPr>
              <a:t> </a:t>
            </a:r>
            <a:r>
              <a:rPr lang="en-US" sz="2400" err="1">
                <a:solidFill>
                  <a:schemeClr val="dk1"/>
                </a:solidFill>
                <a:latin typeface="Avenir"/>
                <a:ea typeface="Avenir"/>
                <a:cs typeface="Avenir"/>
                <a:sym typeface="Avenir"/>
              </a:rPr>
              <a:t>Afrique</a:t>
            </a:r>
            <a:r>
              <a:rPr lang="en-US" sz="2400">
                <a:solidFill>
                  <a:schemeClr val="dk1"/>
                </a:solidFill>
                <a:latin typeface="Avenir"/>
                <a:ea typeface="Avenir"/>
                <a:cs typeface="Avenir"/>
                <a:sym typeface="Avenir"/>
              </a:rPr>
              <a:t> ?</a:t>
            </a:r>
            <a:endParaRPr/>
          </a:p>
        </p:txBody>
      </p:sp>
      <p:sp>
        <p:nvSpPr>
          <p:cNvPr id="246" name="Google Shape;246;p3"/>
          <p:cNvSpPr/>
          <p:nvPr/>
        </p:nvSpPr>
        <p:spPr>
          <a:xfrm>
            <a:off x="3797949" y="4033870"/>
            <a:ext cx="640080" cy="640080"/>
          </a:xfrm>
          <a:prstGeom prst="ellipse">
            <a:avLst/>
          </a:prstGeom>
          <a:solidFill>
            <a:srgbClr val="6C6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venir"/>
                <a:ea typeface="Avenir"/>
                <a:cs typeface="Avenir"/>
                <a:sym typeface="Avenir"/>
              </a:rPr>
              <a:t>4</a:t>
            </a:r>
            <a:endParaRPr/>
          </a:p>
        </p:txBody>
      </p:sp>
      <p:sp>
        <p:nvSpPr>
          <p:cNvPr id="247" name="Google Shape;247;p3"/>
          <p:cNvSpPr/>
          <p:nvPr/>
        </p:nvSpPr>
        <p:spPr>
          <a:xfrm>
            <a:off x="7881916" y="3948397"/>
            <a:ext cx="640080" cy="640080"/>
          </a:xfrm>
          <a:prstGeom prst="ellipse">
            <a:avLst/>
          </a:prstGeom>
          <a:solidFill>
            <a:srgbClr val="6C6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venir"/>
                <a:ea typeface="Avenir"/>
                <a:cs typeface="Avenir"/>
                <a:sym typeface="Avenir"/>
              </a:rPr>
              <a:t>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p:nvPr/>
        </p:nvSpPr>
        <p:spPr>
          <a:xfrm>
            <a:off x="2197100" y="3648412"/>
            <a:ext cx="9521419" cy="1754286"/>
          </a:xfrm>
          <a:prstGeom prst="rect">
            <a:avLst/>
          </a:prstGeom>
          <a:noFill/>
          <a:ln w="9525" cap="flat" cmpd="sng">
            <a:solidFill>
              <a:srgbClr val="C7212F"/>
            </a:solidFill>
            <a:prstDash val="solid"/>
            <a:round/>
            <a:headEnd type="none" w="sm" len="sm"/>
            <a:tailEnd type="none" w="sm" len="sm"/>
          </a:ln>
        </p:spPr>
        <p:txBody>
          <a:bodyPr spcFirstLastPara="1" wrap="square" lIns="91425" tIns="45700" rIns="91425" bIns="45700" anchor="t" anchorCtr="0">
            <a:spAutoFit/>
          </a:bodyPr>
          <a:lstStyle/>
          <a:p>
            <a:pPr marL="520700" lvl="0" indent="-520700"/>
            <a:r>
              <a:rPr lang="en-US" sz="1800" b="1">
                <a:solidFill>
                  <a:schemeClr val="dk1"/>
                </a:solidFill>
                <a:latin typeface="Calibri"/>
                <a:ea typeface="Calibri"/>
                <a:cs typeface="Calibri"/>
                <a:sym typeface="Calibri"/>
              </a:rPr>
              <a:t>4.a</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Construire</a:t>
            </a:r>
            <a:r>
              <a:rPr lang="en-US" sz="1800">
                <a:solidFill>
                  <a:schemeClr val="dk1"/>
                </a:solidFill>
                <a:latin typeface="Calibri"/>
                <a:ea typeface="Calibri"/>
                <a:cs typeface="Calibri"/>
                <a:sym typeface="Calibri"/>
              </a:rPr>
              <a:t> et </a:t>
            </a:r>
            <a:r>
              <a:rPr lang="en-US" sz="1800" err="1">
                <a:solidFill>
                  <a:schemeClr val="dk1"/>
                </a:solidFill>
                <a:latin typeface="Calibri"/>
                <a:ea typeface="Calibri"/>
                <a:cs typeface="Calibri"/>
                <a:sym typeface="Calibri"/>
              </a:rPr>
              <a:t>moderniser</a:t>
            </a:r>
            <a:r>
              <a:rPr lang="en-US" sz="1800">
                <a:solidFill>
                  <a:schemeClr val="dk1"/>
                </a:solidFill>
                <a:latin typeface="Calibri"/>
                <a:ea typeface="Calibri"/>
                <a:cs typeface="Calibri"/>
                <a:sym typeface="Calibri"/>
              </a:rPr>
              <a:t> des </a:t>
            </a:r>
            <a:r>
              <a:rPr lang="en-US" sz="1800" err="1">
                <a:solidFill>
                  <a:schemeClr val="dk1"/>
                </a:solidFill>
                <a:latin typeface="Calibri"/>
                <a:ea typeface="Calibri"/>
                <a:cs typeface="Calibri"/>
                <a:sym typeface="Calibri"/>
              </a:rPr>
              <a:t>établissements</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d'enseignement</a:t>
            </a:r>
            <a:r>
              <a:rPr lang="en-US" sz="1800">
                <a:solidFill>
                  <a:schemeClr val="dk1"/>
                </a:solidFill>
                <a:latin typeface="Calibri"/>
                <a:ea typeface="Calibri"/>
                <a:cs typeface="Calibri"/>
                <a:sym typeface="Calibri"/>
              </a:rPr>
              <a:t> qui </a:t>
            </a:r>
            <a:r>
              <a:rPr lang="en-US" sz="1800" err="1">
                <a:solidFill>
                  <a:schemeClr val="dk1"/>
                </a:solidFill>
                <a:latin typeface="Calibri"/>
                <a:ea typeface="Calibri"/>
                <a:cs typeface="Calibri"/>
                <a:sym typeface="Calibri"/>
              </a:rPr>
              <a:t>tiennent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compte</a:t>
            </a:r>
            <a:r>
              <a:rPr lang="en-US" sz="1800">
                <a:solidFill>
                  <a:schemeClr val="dk1"/>
                </a:solidFill>
                <a:latin typeface="Calibri"/>
                <a:ea typeface="Calibri"/>
                <a:cs typeface="Calibri"/>
                <a:sym typeface="Calibri"/>
              </a:rPr>
              <a:t> des enfants, des handicaps et de </a:t>
            </a:r>
            <a:r>
              <a:rPr lang="en-US" sz="1800" err="1">
                <a:solidFill>
                  <a:schemeClr val="dk1"/>
                </a:solidFill>
                <a:latin typeface="Calibri"/>
                <a:ea typeface="Calibri"/>
                <a:cs typeface="Calibri"/>
                <a:sym typeface="Calibri"/>
              </a:rPr>
              <a:t>l'égalité</a:t>
            </a:r>
            <a:r>
              <a:rPr lang="en-US" sz="1800">
                <a:solidFill>
                  <a:schemeClr val="dk1"/>
                </a:solidFill>
                <a:latin typeface="Calibri"/>
                <a:ea typeface="Calibri"/>
                <a:cs typeface="Calibri"/>
                <a:sym typeface="Calibri"/>
              </a:rPr>
              <a:t> des sexes et qui </a:t>
            </a:r>
            <a:r>
              <a:rPr lang="en-US" sz="1800" err="1">
                <a:solidFill>
                  <a:schemeClr val="dk1"/>
                </a:solidFill>
                <a:latin typeface="Calibri"/>
                <a:ea typeface="Calibri"/>
                <a:cs typeface="Calibri"/>
                <a:sym typeface="Calibri"/>
              </a:rPr>
              <a:t>offrent</a:t>
            </a:r>
            <a:r>
              <a:rPr lang="en-US" sz="1800">
                <a:solidFill>
                  <a:schemeClr val="dk1"/>
                </a:solidFill>
                <a:latin typeface="Calibri"/>
                <a:ea typeface="Calibri"/>
                <a:cs typeface="Calibri"/>
                <a:sym typeface="Calibri"/>
              </a:rPr>
              <a:t> un </a:t>
            </a:r>
            <a:r>
              <a:rPr lang="en-US" sz="1800" err="1">
                <a:solidFill>
                  <a:schemeClr val="dk1"/>
                </a:solidFill>
                <a:latin typeface="Calibri"/>
                <a:ea typeface="Calibri"/>
                <a:cs typeface="Calibri"/>
                <a:sym typeface="Calibri"/>
              </a:rPr>
              <a:t>environnement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d'apprentissage</a:t>
            </a:r>
            <a:r>
              <a:rPr lang="en-US" sz="1800">
                <a:solidFill>
                  <a:schemeClr val="dk1"/>
                </a:solidFill>
                <a:latin typeface="Calibri"/>
                <a:ea typeface="Calibri"/>
                <a:cs typeface="Calibri"/>
                <a:sym typeface="Calibri"/>
              </a:rPr>
              <a:t> </a:t>
            </a:r>
            <a:r>
              <a:rPr lang="en-US" sz="1800" b="1" i="1" err="1">
                <a:solidFill>
                  <a:srgbClr val="C00000"/>
                </a:solidFill>
                <a:latin typeface="Calibri"/>
                <a:ea typeface="Calibri"/>
                <a:cs typeface="Calibri"/>
                <a:sym typeface="Calibri"/>
              </a:rPr>
              <a:t>sûr</a:t>
            </a:r>
            <a:r>
              <a:rPr lang="en-US" sz="1800">
                <a:solidFill>
                  <a:schemeClr val="dk1"/>
                </a:solidFill>
                <a:latin typeface="Calibri"/>
                <a:ea typeface="Calibri"/>
                <a:cs typeface="Calibri"/>
                <a:sym typeface="Calibri"/>
              </a:rPr>
              <a:t>, non violent, </a:t>
            </a:r>
            <a:r>
              <a:rPr lang="en-US" sz="1800" err="1">
                <a:solidFill>
                  <a:schemeClr val="dk1"/>
                </a:solidFill>
                <a:latin typeface="Calibri"/>
                <a:ea typeface="Calibri"/>
                <a:cs typeface="Calibri"/>
                <a:sym typeface="Calibri"/>
              </a:rPr>
              <a:t>inclusif</a:t>
            </a:r>
            <a:r>
              <a:rPr lang="en-US" sz="1800">
                <a:solidFill>
                  <a:schemeClr val="dk1"/>
                </a:solidFill>
                <a:latin typeface="Calibri"/>
                <a:ea typeface="Calibri"/>
                <a:cs typeface="Calibri"/>
                <a:sym typeface="Calibri"/>
              </a:rPr>
              <a:t> et </a:t>
            </a:r>
            <a:r>
              <a:rPr lang="en-US" sz="1800" err="1">
                <a:solidFill>
                  <a:schemeClr val="dk1"/>
                </a:solidFill>
                <a:latin typeface="Calibri"/>
                <a:ea typeface="Calibri"/>
                <a:cs typeface="Calibri"/>
                <a:sym typeface="Calibri"/>
              </a:rPr>
              <a:t>efficace</a:t>
            </a:r>
            <a:r>
              <a:rPr lang="en-US" sz="1800">
                <a:solidFill>
                  <a:schemeClr val="dk1"/>
                </a:solidFill>
                <a:latin typeface="Calibri"/>
                <a:ea typeface="Calibri"/>
                <a:cs typeface="Calibri"/>
                <a:sym typeface="Calibri"/>
              </a:rPr>
              <a:t> pour </a:t>
            </a:r>
            <a:r>
              <a:rPr lang="en-US" sz="1800" err="1">
                <a:solidFill>
                  <a:schemeClr val="dk1"/>
                </a:solidFill>
                <a:latin typeface="Calibri"/>
                <a:ea typeface="Calibri"/>
                <a:cs typeface="Calibri"/>
                <a:sym typeface="Calibri"/>
              </a:rPr>
              <a:t>tous</a:t>
            </a:r>
            <a:r>
              <a:rPr lang="en-US" sz="1800">
                <a:solidFill>
                  <a:schemeClr val="dk1"/>
                </a:solidFill>
                <a:latin typeface="Calibri"/>
                <a:ea typeface="Calibri"/>
                <a:cs typeface="Calibri"/>
                <a:sym typeface="Calibri"/>
              </a:rPr>
              <a:t>.</a:t>
            </a:r>
          </a:p>
          <a:p>
            <a:pPr marL="520700" lvl="0" indent="-520700"/>
            <a:r>
              <a:rPr lang="en-US" sz="1800" b="1" i="1">
                <a:solidFill>
                  <a:schemeClr val="dk1"/>
                </a:solidFill>
                <a:latin typeface="Calibri"/>
                <a:ea typeface="Calibri"/>
                <a:cs typeface="Calibri"/>
                <a:sym typeface="Calibri"/>
              </a:rPr>
              <a:t>4.a.1 </a:t>
            </a:r>
            <a:r>
              <a:rPr lang="en-US" sz="1800" i="1">
                <a:solidFill>
                  <a:schemeClr val="dk1"/>
                </a:solidFill>
                <a:latin typeface="Calibri"/>
                <a:ea typeface="Calibri"/>
                <a:cs typeface="Calibri"/>
                <a:sym typeface="Calibri"/>
              </a:rPr>
              <a:t>Proportion </a:t>
            </a:r>
            <a:r>
              <a:rPr lang="en-US" sz="1800" i="1" err="1">
                <a:solidFill>
                  <a:schemeClr val="dk1"/>
                </a:solidFill>
                <a:latin typeface="Calibri"/>
                <a:ea typeface="Calibri"/>
                <a:cs typeface="Calibri"/>
                <a:sym typeface="Calibri"/>
              </a:rPr>
              <a:t>d'écoles</a:t>
            </a:r>
            <a:r>
              <a:rPr lang="en-US" sz="1800" i="1">
                <a:solidFill>
                  <a:schemeClr val="dk1"/>
                </a:solidFill>
                <a:latin typeface="Calibri"/>
                <a:ea typeface="Calibri"/>
                <a:cs typeface="Calibri"/>
                <a:sym typeface="Calibri"/>
              </a:rPr>
              <a:t> </a:t>
            </a:r>
            <a:r>
              <a:rPr lang="en-US" sz="1800" i="1" err="1">
                <a:solidFill>
                  <a:schemeClr val="dk1"/>
                </a:solidFill>
                <a:latin typeface="Calibri"/>
                <a:ea typeface="Calibri"/>
                <a:cs typeface="Calibri"/>
                <a:sym typeface="Calibri"/>
              </a:rPr>
              <a:t>disposant</a:t>
            </a:r>
            <a:r>
              <a:rPr lang="en-US" sz="1800" i="1">
                <a:solidFill>
                  <a:schemeClr val="dk1"/>
                </a:solidFill>
                <a:latin typeface="Calibri"/>
                <a:ea typeface="Calibri"/>
                <a:cs typeface="Calibri"/>
                <a:sym typeface="Calibri"/>
              </a:rPr>
              <a:t> : </a:t>
            </a:r>
            <a:r>
              <a:rPr lang="en-US" sz="1800" b="1" i="1">
                <a:solidFill>
                  <a:schemeClr val="dk1"/>
                </a:solidFill>
                <a:latin typeface="Calibri"/>
                <a:ea typeface="Calibri"/>
                <a:cs typeface="Calibri"/>
                <a:sym typeface="Calibri"/>
              </a:rPr>
              <a:t>...(e) </a:t>
            </a:r>
            <a:r>
              <a:rPr lang="en-US" sz="1800" b="1" i="1" err="1">
                <a:solidFill>
                  <a:schemeClr val="dk1"/>
                </a:solidFill>
                <a:latin typeface="Calibri"/>
                <a:ea typeface="Calibri"/>
                <a:cs typeface="Calibri"/>
                <a:sym typeface="Calibri"/>
              </a:rPr>
              <a:t>d'une</a:t>
            </a:r>
            <a:r>
              <a:rPr lang="en-US" sz="1800" b="1" i="1">
                <a:solidFill>
                  <a:schemeClr val="dk1"/>
                </a:solidFill>
                <a:latin typeface="Calibri"/>
                <a:ea typeface="Calibri"/>
                <a:cs typeface="Calibri"/>
                <a:sym typeface="Calibri"/>
              </a:rPr>
              <a:t> </a:t>
            </a:r>
            <a:r>
              <a:rPr lang="en-US" sz="1800" b="1" i="1" err="1">
                <a:solidFill>
                  <a:schemeClr val="dk1"/>
                </a:solidFill>
                <a:latin typeface="Calibri"/>
                <a:ea typeface="Calibri"/>
                <a:cs typeface="Calibri"/>
                <a:sym typeface="Calibri"/>
              </a:rPr>
              <a:t>eau</a:t>
            </a:r>
            <a:r>
              <a:rPr lang="en-US" sz="1800" b="1" i="1">
                <a:solidFill>
                  <a:schemeClr val="dk1"/>
                </a:solidFill>
                <a:latin typeface="Calibri"/>
                <a:ea typeface="Calibri"/>
                <a:cs typeface="Calibri"/>
                <a:sym typeface="Calibri"/>
              </a:rPr>
              <a:t> potable de base ; (f) </a:t>
            </a:r>
            <a:r>
              <a:rPr lang="en-US" sz="1800" b="1" i="1" err="1">
                <a:solidFill>
                  <a:schemeClr val="dk1"/>
                </a:solidFill>
                <a:latin typeface="Calibri"/>
                <a:ea typeface="Calibri"/>
                <a:cs typeface="Calibri"/>
                <a:sym typeface="Calibri"/>
              </a:rPr>
              <a:t>d'installations</a:t>
            </a:r>
            <a:r>
              <a:rPr lang="en-US" sz="1800" b="1" i="1">
                <a:solidFill>
                  <a:schemeClr val="dk1"/>
                </a:solidFill>
                <a:latin typeface="Calibri"/>
                <a:ea typeface="Calibri"/>
                <a:cs typeface="Calibri"/>
                <a:sym typeface="Calibri"/>
              </a:rPr>
              <a:t> </a:t>
            </a:r>
            <a:r>
              <a:rPr lang="en-US" sz="1800" b="1" i="1" err="1">
                <a:solidFill>
                  <a:schemeClr val="dk1"/>
                </a:solidFill>
                <a:latin typeface="Calibri"/>
                <a:ea typeface="Calibri"/>
                <a:cs typeface="Calibri"/>
                <a:sym typeface="Calibri"/>
              </a:rPr>
              <a:t>sanitaires</a:t>
            </a:r>
            <a:r>
              <a:rPr lang="en-US" sz="1800" b="1" i="1">
                <a:solidFill>
                  <a:schemeClr val="dk1"/>
                </a:solidFill>
                <a:latin typeface="Calibri"/>
                <a:ea typeface="Calibri"/>
                <a:cs typeface="Calibri"/>
                <a:sym typeface="Calibri"/>
              </a:rPr>
              <a:t>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de base non </a:t>
            </a:r>
            <a:r>
              <a:rPr lang="en-US" sz="1800" b="1" i="1" err="1">
                <a:solidFill>
                  <a:schemeClr val="dk1"/>
                </a:solidFill>
                <a:latin typeface="Calibri"/>
                <a:ea typeface="Calibri"/>
                <a:cs typeface="Calibri"/>
                <a:sym typeface="Calibri"/>
              </a:rPr>
              <a:t>mixtes</a:t>
            </a:r>
            <a:r>
              <a:rPr lang="en-US" sz="1800" b="1" i="1">
                <a:solidFill>
                  <a:schemeClr val="dk1"/>
                </a:solidFill>
                <a:latin typeface="Calibri"/>
                <a:ea typeface="Calibri"/>
                <a:cs typeface="Calibri"/>
                <a:sym typeface="Calibri"/>
              </a:rPr>
              <a:t> ; et (g) </a:t>
            </a:r>
            <a:r>
              <a:rPr lang="en-US" sz="1800" b="1" i="1" err="1">
                <a:solidFill>
                  <a:schemeClr val="dk1"/>
                </a:solidFill>
                <a:latin typeface="Calibri"/>
                <a:ea typeface="Calibri"/>
                <a:cs typeface="Calibri"/>
                <a:sym typeface="Calibri"/>
              </a:rPr>
              <a:t>d'installations</a:t>
            </a:r>
            <a:r>
              <a:rPr lang="en-US" sz="1800" b="1" i="1">
                <a:solidFill>
                  <a:schemeClr val="dk1"/>
                </a:solidFill>
                <a:latin typeface="Calibri"/>
                <a:ea typeface="Calibri"/>
                <a:cs typeface="Calibri"/>
                <a:sym typeface="Calibri"/>
              </a:rPr>
              <a:t> de base pour le lavage des mains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a:t>
            </a:r>
            <a:r>
              <a:rPr lang="en-US" sz="1800" b="1" i="1" err="1">
                <a:solidFill>
                  <a:srgbClr val="C00000"/>
                </a:solidFill>
                <a:latin typeface="Calibri"/>
                <a:ea typeface="Calibri"/>
                <a:cs typeface="Calibri"/>
                <a:sym typeface="Calibri"/>
              </a:rPr>
              <a:t>selon</a:t>
            </a:r>
            <a:r>
              <a:rPr lang="en-US" sz="1800" b="1" i="1">
                <a:solidFill>
                  <a:srgbClr val="C00000"/>
                </a:solidFill>
                <a:latin typeface="Calibri"/>
                <a:ea typeface="Calibri"/>
                <a:cs typeface="Calibri"/>
                <a:sym typeface="Calibri"/>
              </a:rPr>
              <a:t> les </a:t>
            </a:r>
            <a:r>
              <a:rPr lang="en-US" sz="1800" b="1" i="1" err="1">
                <a:solidFill>
                  <a:srgbClr val="C00000"/>
                </a:solidFill>
                <a:latin typeface="Calibri"/>
                <a:ea typeface="Calibri"/>
                <a:cs typeface="Calibri"/>
                <a:sym typeface="Calibri"/>
              </a:rPr>
              <a:t>définitions</a:t>
            </a:r>
            <a:r>
              <a:rPr lang="en-US" sz="1800" b="1" i="1">
                <a:solidFill>
                  <a:srgbClr val="C00000"/>
                </a:solidFill>
                <a:latin typeface="Calibri"/>
                <a:ea typeface="Calibri"/>
                <a:cs typeface="Calibri"/>
                <a:sym typeface="Calibri"/>
              </a:rPr>
              <a:t> des </a:t>
            </a:r>
            <a:r>
              <a:rPr lang="en-US" sz="1800" b="1" i="1" err="1">
                <a:solidFill>
                  <a:srgbClr val="C00000"/>
                </a:solidFill>
                <a:latin typeface="Calibri"/>
                <a:ea typeface="Calibri"/>
                <a:cs typeface="Calibri"/>
                <a:sym typeface="Calibri"/>
              </a:rPr>
              <a:t>indicateurs</a:t>
            </a:r>
            <a:r>
              <a:rPr lang="en-US" sz="1800" b="1" i="1">
                <a:solidFill>
                  <a:srgbClr val="C00000"/>
                </a:solidFill>
                <a:latin typeface="Calibri"/>
                <a:ea typeface="Calibri"/>
                <a:cs typeface="Calibri"/>
                <a:sym typeface="Calibri"/>
              </a:rPr>
              <a:t> WASH</a:t>
            </a:r>
            <a:r>
              <a:rPr lang="en-US" sz="1800" b="1" i="1">
                <a:solidFill>
                  <a:schemeClr val="dk1"/>
                </a:solidFill>
                <a:latin typeface="Calibri"/>
                <a:ea typeface="Calibri"/>
                <a:cs typeface="Calibri"/>
                <a:sym typeface="Calibri"/>
              </a:rPr>
              <a:t>)</a:t>
            </a:r>
            <a:endParaRPr b="1"/>
          </a:p>
        </p:txBody>
      </p:sp>
      <p:sp>
        <p:nvSpPr>
          <p:cNvPr id="255" name="Google Shape;255;p4"/>
          <p:cNvSpPr/>
          <p:nvPr/>
        </p:nvSpPr>
        <p:spPr>
          <a:xfrm>
            <a:off x="4598164" y="464440"/>
            <a:ext cx="7120356" cy="2759710"/>
          </a:xfrm>
          <a:prstGeom prst="rect">
            <a:avLst/>
          </a:prstGeom>
          <a:noFill/>
          <a:ln w="9525" cap="flat" cmpd="sng">
            <a:solidFill>
              <a:srgbClr val="C7212F"/>
            </a:solidFill>
            <a:prstDash val="solid"/>
            <a:round/>
            <a:headEnd type="none" w="sm" len="sm"/>
            <a:tailEnd type="none" w="sm" len="sm"/>
          </a:ln>
        </p:spPr>
        <p:txBody>
          <a:bodyPr spcFirstLastPara="1" wrap="square" lIns="0" tIns="45700" rIns="91425" bIns="0" anchor="t" anchorCtr="0">
            <a:spAutoFit/>
          </a:bodyPr>
          <a:lstStyle/>
          <a:p>
            <a:pPr marL="520700" lvl="0" indent="-520700">
              <a:spcBef>
                <a:spcPts val="200"/>
              </a:spcBef>
            </a:pPr>
            <a:r>
              <a:rPr lang="en-US" sz="2800" b="1">
                <a:solidFill>
                  <a:srgbClr val="C00000"/>
                </a:solidFill>
              </a:rPr>
              <a:t>     OBJECTIF DE DÉVELOPPEMENT DURABLE 4</a:t>
            </a:r>
            <a:endParaRPr sz="800" b="1" i="0">
              <a:solidFill>
                <a:srgbClr val="C00000"/>
              </a:solidFill>
              <a:latin typeface="Arial"/>
              <a:ea typeface="Arial"/>
              <a:cs typeface="Arial"/>
              <a:sym typeface="Arial"/>
            </a:endParaRPr>
          </a:p>
          <a:p>
            <a:pPr marL="520700" lvl="0" indent="-520700">
              <a:spcBef>
                <a:spcPts val="200"/>
              </a:spcBef>
            </a:pPr>
            <a:r>
              <a:rPr lang="en-US" sz="2800" b="1">
                <a:solidFill>
                  <a:srgbClr val="C00000"/>
                </a:solidFill>
                <a:latin typeface="Arial"/>
                <a:ea typeface="Arial"/>
                <a:cs typeface="Arial"/>
                <a:sym typeface="Arial"/>
              </a:rPr>
              <a:t>    	</a:t>
            </a:r>
            <a:r>
              <a:rPr lang="en-US" sz="2600" b="1" err="1">
                <a:solidFill>
                  <a:schemeClr val="dk1"/>
                </a:solidFill>
              </a:rPr>
              <a:t>Garantir</a:t>
            </a:r>
            <a:r>
              <a:rPr lang="en-US" sz="2600" b="1">
                <a:solidFill>
                  <a:schemeClr val="dk1"/>
                </a:solidFill>
              </a:rPr>
              <a:t> </a:t>
            </a:r>
            <a:r>
              <a:rPr lang="en-US" sz="2600" b="1" err="1">
                <a:solidFill>
                  <a:schemeClr val="dk1"/>
                </a:solidFill>
              </a:rPr>
              <a:t>une</a:t>
            </a:r>
            <a:r>
              <a:rPr lang="en-US" sz="2600" b="1">
                <a:solidFill>
                  <a:schemeClr val="dk1"/>
                </a:solidFill>
              </a:rPr>
              <a:t> </a:t>
            </a:r>
            <a:r>
              <a:rPr lang="en-US" sz="2600" b="1" err="1">
                <a:solidFill>
                  <a:schemeClr val="dk1"/>
                </a:solidFill>
              </a:rPr>
              <a:t>éducation</a:t>
            </a:r>
            <a:r>
              <a:rPr lang="en-US" sz="2600" b="1">
                <a:solidFill>
                  <a:schemeClr val="dk1"/>
                </a:solidFill>
              </a:rPr>
              <a:t> de </a:t>
            </a:r>
            <a:r>
              <a:rPr lang="en-US" sz="2600" b="1" err="1">
                <a:solidFill>
                  <a:schemeClr val="dk1"/>
                </a:solidFill>
              </a:rPr>
              <a:t>qualité</a:t>
            </a:r>
            <a:r>
              <a:rPr lang="en-US" sz="2600" b="1">
                <a:solidFill>
                  <a:schemeClr val="dk1"/>
                </a:solidFill>
              </a:rPr>
              <a:t> </a:t>
            </a:r>
            <a:br>
              <a:rPr lang="en-US" sz="2600" b="1">
                <a:solidFill>
                  <a:schemeClr val="dk1"/>
                </a:solidFill>
              </a:rPr>
            </a:br>
            <a:r>
              <a:rPr lang="en-US" sz="2600" b="1">
                <a:solidFill>
                  <a:schemeClr val="dk1"/>
                </a:solidFill>
              </a:rPr>
              <a:t>inclusive et </a:t>
            </a:r>
            <a:r>
              <a:rPr lang="en-US" sz="2600" b="1" err="1">
                <a:solidFill>
                  <a:schemeClr val="dk1"/>
                </a:solidFill>
              </a:rPr>
              <a:t>équitable</a:t>
            </a:r>
            <a:r>
              <a:rPr lang="en-US" sz="2600" b="1">
                <a:solidFill>
                  <a:schemeClr val="dk1"/>
                </a:solidFill>
              </a:rPr>
              <a:t> et </a:t>
            </a:r>
            <a:r>
              <a:rPr lang="en-US" sz="2600" b="1" err="1">
                <a:solidFill>
                  <a:schemeClr val="dk1"/>
                </a:solidFill>
              </a:rPr>
              <a:t>promouvoir</a:t>
            </a:r>
            <a:r>
              <a:rPr lang="en-US" sz="2600" b="1">
                <a:solidFill>
                  <a:schemeClr val="dk1"/>
                </a:solidFill>
              </a:rPr>
              <a:t> </a:t>
            </a:r>
            <a:br>
              <a:rPr lang="en-US" sz="2600" b="1">
                <a:solidFill>
                  <a:schemeClr val="dk1"/>
                </a:solidFill>
              </a:rPr>
            </a:br>
            <a:r>
              <a:rPr lang="en-US" sz="2600" b="1">
                <a:solidFill>
                  <a:schemeClr val="dk1"/>
                </a:solidFill>
              </a:rPr>
              <a:t>les </a:t>
            </a:r>
            <a:r>
              <a:rPr lang="en-US" sz="2600" b="1" err="1">
                <a:solidFill>
                  <a:schemeClr val="dk1"/>
                </a:solidFill>
              </a:rPr>
              <a:t>possibilités</a:t>
            </a:r>
            <a:r>
              <a:rPr lang="en-US" sz="2600" b="1">
                <a:solidFill>
                  <a:schemeClr val="dk1"/>
                </a:solidFill>
              </a:rPr>
              <a:t> </a:t>
            </a:r>
            <a:r>
              <a:rPr lang="en-US" sz="2600" b="1" err="1">
                <a:solidFill>
                  <a:schemeClr val="dk1"/>
                </a:solidFill>
              </a:rPr>
              <a:t>d'apprentissage</a:t>
            </a:r>
            <a:r>
              <a:rPr lang="en-US" sz="2600" b="1">
                <a:solidFill>
                  <a:schemeClr val="dk1"/>
                </a:solidFill>
              </a:rPr>
              <a:t> tout </a:t>
            </a:r>
            <a:br>
              <a:rPr lang="en-US" sz="2600" b="1">
                <a:solidFill>
                  <a:schemeClr val="dk1"/>
                </a:solidFill>
              </a:rPr>
            </a:br>
            <a:r>
              <a:rPr lang="en-US" sz="2600" b="1">
                <a:solidFill>
                  <a:schemeClr val="dk1"/>
                </a:solidFill>
              </a:rPr>
              <a:t>au long de la vie pour </a:t>
            </a:r>
            <a:r>
              <a:rPr lang="en-US" sz="2600" b="1" err="1">
                <a:solidFill>
                  <a:schemeClr val="dk1"/>
                </a:solidFill>
              </a:rPr>
              <a:t>tous</a:t>
            </a:r>
            <a:r>
              <a:rPr lang="en-US" sz="2600" b="1">
                <a:solidFill>
                  <a:schemeClr val="dk1"/>
                </a:solidFill>
              </a:rPr>
              <a:t>.</a:t>
            </a:r>
            <a:endParaRPr sz="2600" i="1">
              <a:solidFill>
                <a:srgbClr val="1F1F1F"/>
              </a:solidFill>
              <a:latin typeface="Arial"/>
              <a:ea typeface="Arial"/>
              <a:cs typeface="Arial"/>
              <a:sym typeface="Arial"/>
            </a:endParaRPr>
          </a:p>
          <a:p>
            <a:pPr marL="520700" marR="0" lvl="0" indent="-520700" algn="l" rtl="0">
              <a:spcBef>
                <a:spcPts val="1200"/>
              </a:spcBef>
              <a:spcAft>
                <a:spcPts val="0"/>
              </a:spcAft>
              <a:buNone/>
            </a:pPr>
            <a:endParaRPr sz="100" i="1">
              <a:solidFill>
                <a:srgbClr val="1F1F1F"/>
              </a:solidFill>
              <a:latin typeface="Arial"/>
              <a:ea typeface="Arial"/>
              <a:cs typeface="Arial"/>
              <a:sym typeface="Arial"/>
            </a:endParaRPr>
          </a:p>
        </p:txBody>
      </p:sp>
      <p:pic>
        <p:nvPicPr>
          <p:cNvPr id="256" name="Google Shape;256;p4"/>
          <p:cNvPicPr preferRelativeResize="0"/>
          <p:nvPr/>
        </p:nvPicPr>
        <p:blipFill rotWithShape="1">
          <a:blip r:embed="rId3">
            <a:alphaModFix/>
          </a:blip>
          <a:srcRect/>
          <a:stretch/>
        </p:blipFill>
        <p:spPr>
          <a:xfrm>
            <a:off x="419771" y="451531"/>
            <a:ext cx="4178392" cy="2780417"/>
          </a:xfrm>
          <a:prstGeom prst="rect">
            <a:avLst/>
          </a:prstGeom>
          <a:noFill/>
          <a:ln>
            <a:noFill/>
          </a:ln>
        </p:spPr>
      </p:pic>
      <p:pic>
        <p:nvPicPr>
          <p:cNvPr id="6" name="Google Shape;256;p4">
            <a:extLst>
              <a:ext uri="{FF2B5EF4-FFF2-40B4-BE49-F238E27FC236}">
                <a16:creationId xmlns:a16="http://schemas.microsoft.com/office/drawing/2014/main" id="{C12B9A17-1226-5B4D-9E68-B1A1BE59B1E2}"/>
              </a:ext>
            </a:extLst>
          </p:cNvPr>
          <p:cNvPicPr preferRelativeResize="0"/>
          <p:nvPr/>
        </p:nvPicPr>
        <p:blipFill rotWithShape="1">
          <a:blip r:embed="rId3">
            <a:alphaModFix/>
          </a:blip>
          <a:srcRect l="887" t="52776" r="67707"/>
          <a:stretch/>
        </p:blipFill>
        <p:spPr>
          <a:xfrm>
            <a:off x="419772" y="3648412"/>
            <a:ext cx="1777328" cy="17826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5" name="Google Shape;253;p4">
            <a:extLst>
              <a:ext uri="{FF2B5EF4-FFF2-40B4-BE49-F238E27FC236}">
                <a16:creationId xmlns:a16="http://schemas.microsoft.com/office/drawing/2014/main" id="{B2E93E9E-342E-1C47-87DF-02BFF5A041C1}"/>
              </a:ext>
            </a:extLst>
          </p:cNvPr>
          <p:cNvSpPr/>
          <p:nvPr/>
        </p:nvSpPr>
        <p:spPr>
          <a:xfrm>
            <a:off x="2197100" y="321012"/>
            <a:ext cx="9521419" cy="1754286"/>
          </a:xfrm>
          <a:prstGeom prst="rect">
            <a:avLst/>
          </a:prstGeom>
          <a:noFill/>
          <a:ln w="9525" cap="flat" cmpd="sng">
            <a:solidFill>
              <a:srgbClr val="C7212F"/>
            </a:solidFill>
            <a:prstDash val="solid"/>
            <a:round/>
            <a:headEnd type="none" w="sm" len="sm"/>
            <a:tailEnd type="none" w="sm" len="sm"/>
          </a:ln>
        </p:spPr>
        <p:txBody>
          <a:bodyPr spcFirstLastPara="1" wrap="square" lIns="91425" tIns="45700" rIns="91425" bIns="45700" anchor="t" anchorCtr="0">
            <a:spAutoFit/>
          </a:bodyPr>
          <a:lstStyle/>
          <a:p>
            <a:pPr marL="520700" lvl="0" indent="-520700"/>
            <a:r>
              <a:rPr lang="en-US" sz="1800" b="1">
                <a:solidFill>
                  <a:schemeClr val="dk1"/>
                </a:solidFill>
                <a:latin typeface="Calibri"/>
                <a:ea typeface="Calibri"/>
                <a:cs typeface="Calibri"/>
                <a:sym typeface="Calibri"/>
              </a:rPr>
              <a:t>4.a</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Construire</a:t>
            </a:r>
            <a:r>
              <a:rPr lang="en-US" sz="1800">
                <a:solidFill>
                  <a:schemeClr val="dk1"/>
                </a:solidFill>
                <a:latin typeface="Calibri"/>
                <a:ea typeface="Calibri"/>
                <a:cs typeface="Calibri"/>
                <a:sym typeface="Calibri"/>
              </a:rPr>
              <a:t> et </a:t>
            </a:r>
            <a:r>
              <a:rPr lang="en-US" sz="1800" err="1">
                <a:solidFill>
                  <a:schemeClr val="dk1"/>
                </a:solidFill>
                <a:latin typeface="Calibri"/>
                <a:ea typeface="Calibri"/>
                <a:cs typeface="Calibri"/>
                <a:sym typeface="Calibri"/>
              </a:rPr>
              <a:t>moderniser</a:t>
            </a:r>
            <a:r>
              <a:rPr lang="en-US" sz="1800">
                <a:solidFill>
                  <a:schemeClr val="dk1"/>
                </a:solidFill>
                <a:latin typeface="Calibri"/>
                <a:ea typeface="Calibri"/>
                <a:cs typeface="Calibri"/>
                <a:sym typeface="Calibri"/>
              </a:rPr>
              <a:t> des </a:t>
            </a:r>
            <a:r>
              <a:rPr lang="en-US" sz="1800" err="1">
                <a:solidFill>
                  <a:schemeClr val="dk1"/>
                </a:solidFill>
                <a:latin typeface="Calibri"/>
                <a:ea typeface="Calibri"/>
                <a:cs typeface="Calibri"/>
                <a:sym typeface="Calibri"/>
              </a:rPr>
              <a:t>établissements</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d'enseignement</a:t>
            </a:r>
            <a:r>
              <a:rPr lang="en-US" sz="1800">
                <a:solidFill>
                  <a:schemeClr val="dk1"/>
                </a:solidFill>
                <a:latin typeface="Calibri"/>
                <a:ea typeface="Calibri"/>
                <a:cs typeface="Calibri"/>
                <a:sym typeface="Calibri"/>
              </a:rPr>
              <a:t> qui </a:t>
            </a:r>
            <a:r>
              <a:rPr lang="en-US" sz="1800" err="1">
                <a:solidFill>
                  <a:schemeClr val="dk1"/>
                </a:solidFill>
                <a:latin typeface="Calibri"/>
                <a:ea typeface="Calibri"/>
                <a:cs typeface="Calibri"/>
                <a:sym typeface="Calibri"/>
              </a:rPr>
              <a:t>tiennent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compte</a:t>
            </a:r>
            <a:r>
              <a:rPr lang="en-US" sz="1800">
                <a:solidFill>
                  <a:schemeClr val="dk1"/>
                </a:solidFill>
                <a:latin typeface="Calibri"/>
                <a:ea typeface="Calibri"/>
                <a:cs typeface="Calibri"/>
                <a:sym typeface="Calibri"/>
              </a:rPr>
              <a:t> des enfants, des handicaps et de </a:t>
            </a:r>
            <a:r>
              <a:rPr lang="en-US" sz="1800" err="1">
                <a:solidFill>
                  <a:schemeClr val="dk1"/>
                </a:solidFill>
                <a:latin typeface="Calibri"/>
                <a:ea typeface="Calibri"/>
                <a:cs typeface="Calibri"/>
                <a:sym typeface="Calibri"/>
              </a:rPr>
              <a:t>l'égalité</a:t>
            </a:r>
            <a:r>
              <a:rPr lang="en-US" sz="1800">
                <a:solidFill>
                  <a:schemeClr val="dk1"/>
                </a:solidFill>
                <a:latin typeface="Calibri"/>
                <a:ea typeface="Calibri"/>
                <a:cs typeface="Calibri"/>
                <a:sym typeface="Calibri"/>
              </a:rPr>
              <a:t> des sexes et qui </a:t>
            </a:r>
            <a:r>
              <a:rPr lang="en-US" sz="1800" err="1">
                <a:solidFill>
                  <a:schemeClr val="dk1"/>
                </a:solidFill>
                <a:latin typeface="Calibri"/>
                <a:ea typeface="Calibri"/>
                <a:cs typeface="Calibri"/>
                <a:sym typeface="Calibri"/>
              </a:rPr>
              <a:t>offrent</a:t>
            </a:r>
            <a:r>
              <a:rPr lang="en-US" sz="1800">
                <a:solidFill>
                  <a:schemeClr val="dk1"/>
                </a:solidFill>
                <a:latin typeface="Calibri"/>
                <a:ea typeface="Calibri"/>
                <a:cs typeface="Calibri"/>
                <a:sym typeface="Calibri"/>
              </a:rPr>
              <a:t> un </a:t>
            </a:r>
            <a:r>
              <a:rPr lang="en-US" sz="1800" err="1">
                <a:solidFill>
                  <a:schemeClr val="dk1"/>
                </a:solidFill>
                <a:latin typeface="Calibri"/>
                <a:ea typeface="Calibri"/>
                <a:cs typeface="Calibri"/>
                <a:sym typeface="Calibri"/>
              </a:rPr>
              <a:t>environnement</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d'apprentissage</a:t>
            </a:r>
            <a:r>
              <a:rPr lang="en-US" sz="1800">
                <a:solidFill>
                  <a:schemeClr val="dk1"/>
                </a:solidFill>
                <a:latin typeface="Calibri"/>
                <a:ea typeface="Calibri"/>
                <a:cs typeface="Calibri"/>
                <a:sym typeface="Calibri"/>
              </a:rPr>
              <a:t> </a:t>
            </a:r>
            <a:r>
              <a:rPr lang="en-US" sz="1800" b="1" i="1" err="1">
                <a:solidFill>
                  <a:srgbClr val="C00000"/>
                </a:solidFill>
                <a:latin typeface="Calibri"/>
                <a:ea typeface="Calibri"/>
                <a:cs typeface="Calibri"/>
                <a:sym typeface="Calibri"/>
              </a:rPr>
              <a:t>sûr</a:t>
            </a:r>
            <a:r>
              <a:rPr lang="en-US" sz="1800">
                <a:solidFill>
                  <a:schemeClr val="dk1"/>
                </a:solidFill>
                <a:latin typeface="Calibri"/>
                <a:ea typeface="Calibri"/>
                <a:cs typeface="Calibri"/>
                <a:sym typeface="Calibri"/>
              </a:rPr>
              <a:t>, non violent, </a:t>
            </a:r>
            <a:r>
              <a:rPr lang="en-US" sz="1800" err="1">
                <a:solidFill>
                  <a:schemeClr val="dk1"/>
                </a:solidFill>
                <a:latin typeface="Calibri"/>
                <a:ea typeface="Calibri"/>
                <a:cs typeface="Calibri"/>
                <a:sym typeface="Calibri"/>
              </a:rPr>
              <a:t>inclusif</a:t>
            </a:r>
            <a:r>
              <a:rPr lang="en-US" sz="1800">
                <a:solidFill>
                  <a:schemeClr val="dk1"/>
                </a:solidFill>
                <a:latin typeface="Calibri"/>
                <a:ea typeface="Calibri"/>
                <a:cs typeface="Calibri"/>
                <a:sym typeface="Calibri"/>
              </a:rPr>
              <a:t> et </a:t>
            </a:r>
            <a:r>
              <a:rPr lang="en-US" sz="1800" err="1">
                <a:solidFill>
                  <a:schemeClr val="dk1"/>
                </a:solidFill>
                <a:latin typeface="Calibri"/>
                <a:ea typeface="Calibri"/>
                <a:cs typeface="Calibri"/>
                <a:sym typeface="Calibri"/>
              </a:rPr>
              <a:t>efficace</a:t>
            </a:r>
            <a:r>
              <a:rPr lang="en-US" sz="1800">
                <a:solidFill>
                  <a:schemeClr val="dk1"/>
                </a:solidFill>
                <a:latin typeface="Calibri"/>
                <a:ea typeface="Calibri"/>
                <a:cs typeface="Calibri"/>
                <a:sym typeface="Calibri"/>
              </a:rPr>
              <a:t> pour </a:t>
            </a:r>
            <a:r>
              <a:rPr lang="en-US" sz="1800" err="1">
                <a:solidFill>
                  <a:schemeClr val="dk1"/>
                </a:solidFill>
                <a:latin typeface="Calibri"/>
                <a:ea typeface="Calibri"/>
                <a:cs typeface="Calibri"/>
                <a:sym typeface="Calibri"/>
              </a:rPr>
              <a:t>tous</a:t>
            </a:r>
            <a:r>
              <a:rPr lang="en-US" sz="1800">
                <a:solidFill>
                  <a:schemeClr val="dk1"/>
                </a:solidFill>
                <a:latin typeface="Calibri"/>
                <a:ea typeface="Calibri"/>
                <a:cs typeface="Calibri"/>
                <a:sym typeface="Calibri"/>
              </a:rPr>
              <a:t>.</a:t>
            </a:r>
          </a:p>
          <a:p>
            <a:pPr marL="520700" lvl="0" indent="-520700"/>
            <a:r>
              <a:rPr lang="en-US" sz="1800" b="1" i="1">
                <a:solidFill>
                  <a:schemeClr val="dk1"/>
                </a:solidFill>
                <a:latin typeface="Calibri"/>
                <a:ea typeface="Calibri"/>
                <a:cs typeface="Calibri"/>
                <a:sym typeface="Calibri"/>
              </a:rPr>
              <a:t>4.a.1 </a:t>
            </a:r>
            <a:r>
              <a:rPr lang="en-US" sz="1800" i="1">
                <a:solidFill>
                  <a:schemeClr val="dk1"/>
                </a:solidFill>
                <a:latin typeface="Calibri"/>
                <a:ea typeface="Calibri"/>
                <a:cs typeface="Calibri"/>
                <a:sym typeface="Calibri"/>
              </a:rPr>
              <a:t>Proportion </a:t>
            </a:r>
            <a:r>
              <a:rPr lang="en-US" sz="1800" i="1" err="1">
                <a:solidFill>
                  <a:schemeClr val="dk1"/>
                </a:solidFill>
                <a:latin typeface="Calibri"/>
                <a:ea typeface="Calibri"/>
                <a:cs typeface="Calibri"/>
                <a:sym typeface="Calibri"/>
              </a:rPr>
              <a:t>d'écoles</a:t>
            </a:r>
            <a:r>
              <a:rPr lang="en-US" sz="1800" i="1">
                <a:solidFill>
                  <a:schemeClr val="dk1"/>
                </a:solidFill>
                <a:latin typeface="Calibri"/>
                <a:ea typeface="Calibri"/>
                <a:cs typeface="Calibri"/>
                <a:sym typeface="Calibri"/>
              </a:rPr>
              <a:t> </a:t>
            </a:r>
            <a:r>
              <a:rPr lang="en-US" sz="1800" i="1" err="1">
                <a:solidFill>
                  <a:schemeClr val="dk1"/>
                </a:solidFill>
                <a:latin typeface="Calibri"/>
                <a:ea typeface="Calibri"/>
                <a:cs typeface="Calibri"/>
                <a:sym typeface="Calibri"/>
              </a:rPr>
              <a:t>disposant</a:t>
            </a:r>
            <a:r>
              <a:rPr lang="en-US" sz="1800" i="1">
                <a:solidFill>
                  <a:schemeClr val="dk1"/>
                </a:solidFill>
                <a:latin typeface="Calibri"/>
                <a:ea typeface="Calibri"/>
                <a:cs typeface="Calibri"/>
                <a:sym typeface="Calibri"/>
              </a:rPr>
              <a:t> : </a:t>
            </a:r>
            <a:r>
              <a:rPr lang="en-US" sz="1800" b="1" i="1">
                <a:solidFill>
                  <a:schemeClr val="dk1"/>
                </a:solidFill>
                <a:latin typeface="Calibri"/>
                <a:ea typeface="Calibri"/>
                <a:cs typeface="Calibri"/>
                <a:sym typeface="Calibri"/>
              </a:rPr>
              <a:t>...(e) </a:t>
            </a:r>
            <a:r>
              <a:rPr lang="en-US" sz="1800" b="1" i="1" err="1">
                <a:solidFill>
                  <a:schemeClr val="dk1"/>
                </a:solidFill>
                <a:latin typeface="Calibri"/>
                <a:ea typeface="Calibri"/>
                <a:cs typeface="Calibri"/>
                <a:sym typeface="Calibri"/>
              </a:rPr>
              <a:t>d'une</a:t>
            </a:r>
            <a:r>
              <a:rPr lang="en-US" sz="1800" b="1" i="1">
                <a:solidFill>
                  <a:schemeClr val="dk1"/>
                </a:solidFill>
                <a:latin typeface="Calibri"/>
                <a:ea typeface="Calibri"/>
                <a:cs typeface="Calibri"/>
                <a:sym typeface="Calibri"/>
              </a:rPr>
              <a:t> </a:t>
            </a:r>
            <a:r>
              <a:rPr lang="en-US" sz="1800" b="1" i="1" err="1">
                <a:solidFill>
                  <a:schemeClr val="dk1"/>
                </a:solidFill>
                <a:latin typeface="Calibri"/>
                <a:ea typeface="Calibri"/>
                <a:cs typeface="Calibri"/>
                <a:sym typeface="Calibri"/>
              </a:rPr>
              <a:t>eau</a:t>
            </a:r>
            <a:r>
              <a:rPr lang="en-US" sz="1800" b="1" i="1">
                <a:solidFill>
                  <a:schemeClr val="dk1"/>
                </a:solidFill>
                <a:latin typeface="Calibri"/>
                <a:ea typeface="Calibri"/>
                <a:cs typeface="Calibri"/>
                <a:sym typeface="Calibri"/>
              </a:rPr>
              <a:t> potable de base ; (f) </a:t>
            </a:r>
            <a:r>
              <a:rPr lang="en-US" sz="1800" b="1" i="1" err="1">
                <a:solidFill>
                  <a:schemeClr val="dk1"/>
                </a:solidFill>
                <a:latin typeface="Calibri"/>
                <a:ea typeface="Calibri"/>
                <a:cs typeface="Calibri"/>
                <a:sym typeface="Calibri"/>
              </a:rPr>
              <a:t>d'installations</a:t>
            </a:r>
            <a:r>
              <a:rPr lang="en-US" sz="1800" b="1" i="1">
                <a:solidFill>
                  <a:schemeClr val="dk1"/>
                </a:solidFill>
                <a:latin typeface="Calibri"/>
                <a:ea typeface="Calibri"/>
                <a:cs typeface="Calibri"/>
                <a:sym typeface="Calibri"/>
              </a:rPr>
              <a:t> </a:t>
            </a:r>
            <a:r>
              <a:rPr lang="en-US" sz="1800" b="1" i="1" err="1">
                <a:solidFill>
                  <a:schemeClr val="dk1"/>
                </a:solidFill>
                <a:latin typeface="Calibri"/>
                <a:ea typeface="Calibri"/>
                <a:cs typeface="Calibri"/>
                <a:sym typeface="Calibri"/>
              </a:rPr>
              <a:t>sanitaires</a:t>
            </a:r>
            <a:r>
              <a:rPr lang="en-US" sz="1800" b="1" i="1">
                <a:solidFill>
                  <a:schemeClr val="dk1"/>
                </a:solidFill>
                <a:latin typeface="Calibri"/>
                <a:ea typeface="Calibri"/>
                <a:cs typeface="Calibri"/>
                <a:sym typeface="Calibri"/>
              </a:rPr>
              <a:t>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de base non </a:t>
            </a:r>
            <a:r>
              <a:rPr lang="en-US" sz="1800" b="1" i="1" err="1">
                <a:solidFill>
                  <a:schemeClr val="dk1"/>
                </a:solidFill>
                <a:latin typeface="Calibri"/>
                <a:ea typeface="Calibri"/>
                <a:cs typeface="Calibri"/>
                <a:sym typeface="Calibri"/>
              </a:rPr>
              <a:t>mixtes</a:t>
            </a:r>
            <a:r>
              <a:rPr lang="en-US" sz="1800" b="1" i="1">
                <a:solidFill>
                  <a:schemeClr val="dk1"/>
                </a:solidFill>
                <a:latin typeface="Calibri"/>
                <a:ea typeface="Calibri"/>
                <a:cs typeface="Calibri"/>
                <a:sym typeface="Calibri"/>
              </a:rPr>
              <a:t> ; et (g) </a:t>
            </a:r>
            <a:r>
              <a:rPr lang="en-US" sz="1800" b="1" i="1" err="1">
                <a:solidFill>
                  <a:schemeClr val="dk1"/>
                </a:solidFill>
                <a:latin typeface="Calibri"/>
                <a:ea typeface="Calibri"/>
                <a:cs typeface="Calibri"/>
                <a:sym typeface="Calibri"/>
              </a:rPr>
              <a:t>d'installations</a:t>
            </a:r>
            <a:r>
              <a:rPr lang="en-US" sz="1800" b="1" i="1">
                <a:solidFill>
                  <a:schemeClr val="dk1"/>
                </a:solidFill>
                <a:latin typeface="Calibri"/>
                <a:ea typeface="Calibri"/>
                <a:cs typeface="Calibri"/>
                <a:sym typeface="Calibri"/>
              </a:rPr>
              <a:t> de base pour le lavage des mains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a:t>
            </a:r>
            <a:r>
              <a:rPr lang="en-US" sz="1800" b="1" i="1" err="1">
                <a:solidFill>
                  <a:srgbClr val="C00000"/>
                </a:solidFill>
                <a:latin typeface="Calibri"/>
                <a:ea typeface="Calibri"/>
                <a:cs typeface="Calibri"/>
                <a:sym typeface="Calibri"/>
              </a:rPr>
              <a:t>selon</a:t>
            </a:r>
            <a:r>
              <a:rPr lang="en-US" sz="1800" b="1" i="1">
                <a:solidFill>
                  <a:srgbClr val="C00000"/>
                </a:solidFill>
                <a:latin typeface="Calibri"/>
                <a:ea typeface="Calibri"/>
                <a:cs typeface="Calibri"/>
                <a:sym typeface="Calibri"/>
              </a:rPr>
              <a:t> les </a:t>
            </a:r>
            <a:r>
              <a:rPr lang="en-US" sz="1800" b="1" i="1" err="1">
                <a:solidFill>
                  <a:srgbClr val="C00000"/>
                </a:solidFill>
                <a:latin typeface="Calibri"/>
                <a:ea typeface="Calibri"/>
                <a:cs typeface="Calibri"/>
                <a:sym typeface="Calibri"/>
              </a:rPr>
              <a:t>définitions</a:t>
            </a:r>
            <a:r>
              <a:rPr lang="en-US" sz="1800" b="1" i="1">
                <a:solidFill>
                  <a:srgbClr val="C00000"/>
                </a:solidFill>
                <a:latin typeface="Calibri"/>
                <a:ea typeface="Calibri"/>
                <a:cs typeface="Calibri"/>
                <a:sym typeface="Calibri"/>
              </a:rPr>
              <a:t> des </a:t>
            </a:r>
            <a:r>
              <a:rPr lang="en-US" sz="1800" b="1" i="1" err="1">
                <a:solidFill>
                  <a:srgbClr val="C00000"/>
                </a:solidFill>
                <a:latin typeface="Calibri"/>
                <a:ea typeface="Calibri"/>
                <a:cs typeface="Calibri"/>
                <a:sym typeface="Calibri"/>
              </a:rPr>
              <a:t>indicateurs</a:t>
            </a:r>
            <a:r>
              <a:rPr lang="en-US" sz="1800" b="1" i="1">
                <a:solidFill>
                  <a:srgbClr val="C00000"/>
                </a:solidFill>
                <a:latin typeface="Calibri"/>
                <a:ea typeface="Calibri"/>
                <a:cs typeface="Calibri"/>
                <a:sym typeface="Calibri"/>
              </a:rPr>
              <a:t> WASH</a:t>
            </a:r>
            <a:r>
              <a:rPr lang="en-US" sz="1800" b="1" i="1">
                <a:solidFill>
                  <a:schemeClr val="dk1"/>
                </a:solidFill>
                <a:latin typeface="Calibri"/>
                <a:ea typeface="Calibri"/>
                <a:cs typeface="Calibri"/>
                <a:sym typeface="Calibri"/>
              </a:rPr>
              <a:t>)</a:t>
            </a:r>
            <a:endParaRPr b="1"/>
          </a:p>
        </p:txBody>
      </p:sp>
      <p:pic>
        <p:nvPicPr>
          <p:cNvPr id="6" name="Google Shape;256;p4">
            <a:extLst>
              <a:ext uri="{FF2B5EF4-FFF2-40B4-BE49-F238E27FC236}">
                <a16:creationId xmlns:a16="http://schemas.microsoft.com/office/drawing/2014/main" id="{90E8EE85-8B5C-3A4B-B7EE-1F3CEEE5A360}"/>
              </a:ext>
            </a:extLst>
          </p:cNvPr>
          <p:cNvPicPr preferRelativeResize="0"/>
          <p:nvPr/>
        </p:nvPicPr>
        <p:blipFill rotWithShape="1">
          <a:blip r:embed="rId3">
            <a:alphaModFix/>
          </a:blip>
          <a:srcRect l="887" t="52776" r="67707"/>
          <a:stretch/>
        </p:blipFill>
        <p:spPr>
          <a:xfrm>
            <a:off x="419772" y="321012"/>
            <a:ext cx="1777328" cy="1782656"/>
          </a:xfrm>
          <a:prstGeom prst="rect">
            <a:avLst/>
          </a:prstGeom>
          <a:noFill/>
          <a:ln>
            <a:noFill/>
          </a:ln>
        </p:spPr>
      </p:pic>
      <p:graphicFrame>
        <p:nvGraphicFramePr>
          <p:cNvPr id="8" name="Google Shape;514;p24">
            <a:extLst>
              <a:ext uri="{FF2B5EF4-FFF2-40B4-BE49-F238E27FC236}">
                <a16:creationId xmlns:a16="http://schemas.microsoft.com/office/drawing/2014/main" id="{23D85E43-60E9-A648-83C6-2F1AFAE75A2F}"/>
              </a:ext>
            </a:extLst>
          </p:cNvPr>
          <p:cNvGraphicFramePr/>
          <p:nvPr>
            <p:extLst>
              <p:ext uri="{D42A27DB-BD31-4B8C-83A1-F6EECF244321}">
                <p14:modId xmlns:p14="http://schemas.microsoft.com/office/powerpoint/2010/main" val="3101687743"/>
              </p:ext>
            </p:extLst>
          </p:nvPr>
        </p:nvGraphicFramePr>
        <p:xfrm>
          <a:off x="439403" y="2387071"/>
          <a:ext cx="11313192" cy="3668591"/>
        </p:xfrm>
        <a:graphic>
          <a:graphicData uri="http://schemas.openxmlformats.org/drawingml/2006/table">
            <a:tbl>
              <a:tblPr>
                <a:noFill/>
                <a:tableStyleId>{FFB490EE-31EB-4FA1-A476-91F1F24EBE79}</a:tableStyleId>
              </a:tblPr>
              <a:tblGrid>
                <a:gridCol w="1871736">
                  <a:extLst>
                    <a:ext uri="{9D8B030D-6E8A-4147-A177-3AD203B41FA5}">
                      <a16:colId xmlns:a16="http://schemas.microsoft.com/office/drawing/2014/main" val="1704744476"/>
                    </a:ext>
                  </a:extLst>
                </a:gridCol>
                <a:gridCol w="3195264">
                  <a:extLst>
                    <a:ext uri="{9D8B030D-6E8A-4147-A177-3AD203B41FA5}">
                      <a16:colId xmlns:a16="http://schemas.microsoft.com/office/drawing/2014/main" val="20000"/>
                    </a:ext>
                  </a:extLst>
                </a:gridCol>
                <a:gridCol w="3150452">
                  <a:extLst>
                    <a:ext uri="{9D8B030D-6E8A-4147-A177-3AD203B41FA5}">
                      <a16:colId xmlns:a16="http://schemas.microsoft.com/office/drawing/2014/main" val="20002"/>
                    </a:ext>
                  </a:extLst>
                </a:gridCol>
                <a:gridCol w="3095740">
                  <a:extLst>
                    <a:ext uri="{9D8B030D-6E8A-4147-A177-3AD203B41FA5}">
                      <a16:colId xmlns:a16="http://schemas.microsoft.com/office/drawing/2014/main" val="20004"/>
                    </a:ext>
                  </a:extLst>
                </a:gridCol>
              </a:tblGrid>
              <a:tr h="33050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a:solidFill>
                            <a:schemeClr val="bg1"/>
                          </a:solidFill>
                          <a:latin typeface="Calibri"/>
                          <a:ea typeface="Calibri"/>
                          <a:cs typeface="Calibri"/>
                          <a:sym typeface="Calibri"/>
                        </a:rPr>
                        <a:t>NIVEAU DE SERVICE</a:t>
                      </a:r>
                      <a:endParaRPr lang="en-US" sz="1600" i="1" u="none" strike="noStrike" cap="none">
                        <a:solidFill>
                          <a:schemeClr val="bg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9525" cap="flat" cmpd="sng" algn="ctr">
                      <a:solidFill>
                        <a:srgbClr val="7F7F7F"/>
                      </a:solidFill>
                      <a:prstDash val="solid"/>
                      <a:round/>
                      <a:headEnd type="none" w="sm" len="sm"/>
                      <a:tailEnd type="none" w="sm" len="sm"/>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a:solidFill>
                            <a:schemeClr val="bg1"/>
                          </a:solidFill>
                          <a:latin typeface="Calibri"/>
                          <a:ea typeface="Calibri"/>
                          <a:cs typeface="Calibri"/>
                          <a:sym typeface="Calibri"/>
                        </a:rPr>
                        <a:t>EAU POTABLE</a:t>
                      </a:r>
                      <a:endParaRPr lang="en-US" sz="1100" i="1" u="none" strike="noStrike" cap="none">
                        <a:solidFill>
                          <a:schemeClr val="bg1"/>
                        </a:solidFill>
                        <a:latin typeface="Calibri"/>
                        <a:ea typeface="Calibri"/>
                        <a:cs typeface="Calibri"/>
                        <a:sym typeface="Calibri"/>
                      </a:endParaRPr>
                    </a:p>
                  </a:txBody>
                  <a:tcPr marL="67550" marR="6755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9525" cap="flat" cmpd="sng" algn="ctr">
                      <a:solidFill>
                        <a:srgbClr val="7F7F7F"/>
                      </a:solidFill>
                      <a:prstDash val="solid"/>
                      <a:round/>
                      <a:headEnd type="none" w="sm" len="sm"/>
                      <a:tailEnd type="none" w="sm" len="sm"/>
                    </a:lnT>
                    <a:lnB w="12700" cap="flat" cmpd="sng" algn="ctr">
                      <a:solidFill>
                        <a:schemeClr val="tx1">
                          <a:lumMod val="75000"/>
                          <a:lumOff val="25000"/>
                        </a:schemeClr>
                      </a:solidFill>
                      <a:prstDash val="solid"/>
                      <a:round/>
                      <a:headEnd type="none" w="med" len="med"/>
                      <a:tailEnd type="none" w="med" len="med"/>
                    </a:lnB>
                    <a:solidFill>
                      <a:srgbClr val="40B4E7"/>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a:solidFill>
                            <a:schemeClr val="bg1"/>
                          </a:solidFill>
                          <a:latin typeface="Calibri"/>
                          <a:ea typeface="Calibri"/>
                          <a:cs typeface="Calibri"/>
                          <a:sym typeface="Calibri"/>
                        </a:rPr>
                        <a:t>ASSAINISSEMENT</a:t>
                      </a:r>
                      <a:endParaRPr lang="en-US" sz="1100" i="1" u="none" strike="noStrike" cap="none">
                        <a:solidFill>
                          <a:schemeClr val="bg1"/>
                        </a:solidFill>
                        <a:latin typeface="Calibri"/>
                        <a:ea typeface="Calibri"/>
                        <a:cs typeface="Calibri"/>
                        <a:sym typeface="Calibri"/>
                      </a:endParaRPr>
                    </a:p>
                  </a:txBody>
                  <a:tcPr marL="67550" marR="6755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9525" cap="flat" cmpd="sng" algn="ctr">
                      <a:solidFill>
                        <a:srgbClr val="7F7F7F"/>
                      </a:solidFill>
                      <a:prstDash val="solid"/>
                      <a:round/>
                      <a:headEnd type="none" w="sm" len="sm"/>
                      <a:tailEnd type="none" w="sm" len="sm"/>
                    </a:lnT>
                    <a:lnB w="12700" cap="flat" cmpd="sng" algn="ctr">
                      <a:solidFill>
                        <a:schemeClr val="tx1">
                          <a:lumMod val="75000"/>
                          <a:lumOff val="25000"/>
                        </a:schemeClr>
                      </a:solidFill>
                      <a:prstDash val="solid"/>
                      <a:round/>
                      <a:headEnd type="none" w="med" len="med"/>
                      <a:tailEnd type="none" w="med" len="med"/>
                    </a:lnB>
                    <a:solidFill>
                      <a:srgbClr val="67BC6B"/>
                    </a:solidFill>
                  </a:tcPr>
                </a:tc>
                <a:tc>
                  <a:txBody>
                    <a:bodyPr/>
                    <a:lstStyle/>
                    <a:p>
                      <a:pPr marL="0" marR="0" lvl="0" indent="0" algn="ctr" rtl="0">
                        <a:spcBef>
                          <a:spcPts val="0"/>
                        </a:spcBef>
                        <a:spcAft>
                          <a:spcPts val="0"/>
                        </a:spcAft>
                        <a:buNone/>
                      </a:pPr>
                      <a:r>
                        <a:rPr lang="en-US" sz="1600" b="1" i="0" u="none" strike="noStrike" cap="none">
                          <a:solidFill>
                            <a:schemeClr val="bg1"/>
                          </a:solidFill>
                          <a:latin typeface="Calibri"/>
                          <a:ea typeface="Calibri"/>
                          <a:cs typeface="Calibri"/>
                          <a:sym typeface="Calibri"/>
                        </a:rPr>
                        <a:t>HYGIÈNE</a:t>
                      </a:r>
                      <a:endParaRPr sz="1600" i="1" u="none" strike="noStrike" cap="none">
                        <a:solidFill>
                          <a:schemeClr val="bg1"/>
                        </a:solidFill>
                        <a:latin typeface="Calibri"/>
                        <a:ea typeface="Calibri"/>
                        <a:cs typeface="Calibri"/>
                        <a:sym typeface="Calibri"/>
                      </a:endParaRPr>
                    </a:p>
                  </a:txBody>
                  <a:tcPr marL="67550" marR="67550" marT="0" marB="0" anchor="ctr">
                    <a:lnL w="12700" cap="flat" cmpd="sng" algn="ctr">
                      <a:solidFill>
                        <a:schemeClr val="tx1">
                          <a:lumMod val="75000"/>
                          <a:lumOff val="25000"/>
                        </a:schemeClr>
                      </a:solidFill>
                      <a:prstDash val="solid"/>
                      <a:round/>
                      <a:headEnd type="none" w="med" len="med"/>
                      <a:tailEnd type="none" w="med" len="med"/>
                    </a:lnL>
                    <a:lnR w="9525" cap="flat" cmpd="sng">
                      <a:solidFill>
                        <a:srgbClr val="7F7F7F"/>
                      </a:solidFill>
                      <a:prstDash val="solid"/>
                      <a:round/>
                      <a:headEnd type="none" w="sm" len="sm"/>
                      <a:tailEnd type="none" w="sm" len="sm"/>
                    </a:lnR>
                    <a:lnT w="9525" cap="flat" cmpd="sng" algn="ctr">
                      <a:solidFill>
                        <a:srgbClr val="7F7F7F"/>
                      </a:solidFill>
                      <a:prstDash val="solid"/>
                      <a:round/>
                      <a:headEnd type="none" w="sm" len="sm"/>
                      <a:tailEnd type="none" w="sm" len="sm"/>
                    </a:lnT>
                    <a:lnB w="12700" cap="flat" cmpd="sng" algn="ctr">
                      <a:solidFill>
                        <a:schemeClr val="tx1">
                          <a:lumMod val="75000"/>
                          <a:lumOff val="25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227929810"/>
                  </a:ext>
                </a:extLst>
              </a:tr>
              <a:tr h="115086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a:solidFill>
                            <a:schemeClr val="bg1"/>
                          </a:solidFill>
                          <a:latin typeface="Calibri"/>
                          <a:ea typeface="Calibri"/>
                          <a:cs typeface="Calibri"/>
                          <a:sym typeface="Calibri"/>
                        </a:rPr>
                        <a:t>SERVICE DE BASE</a:t>
                      </a:r>
                      <a:endParaRPr lang="en-US" sz="1600" i="1" u="none" strike="noStrike" cap="none">
                        <a:solidFill>
                          <a:schemeClr val="bg1"/>
                        </a:solidFill>
                        <a:latin typeface="Calibri"/>
                        <a:ea typeface="Calibri"/>
                        <a:cs typeface="Calibri"/>
                        <a:sym typeface="Calibri"/>
                      </a:endParaRPr>
                    </a:p>
                  </a:txBody>
                  <a:tcPr marL="67550" marR="67550" marT="36000" marB="7200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rtl="0">
                        <a:spcBef>
                          <a:spcPts val="0"/>
                        </a:spcBef>
                        <a:spcAft>
                          <a:spcPts val="0"/>
                        </a:spcAft>
                        <a:buNone/>
                      </a:pPr>
                      <a:r>
                        <a:rPr lang="en-US" sz="1600" i="0" u="none" strike="noStrike" cap="none" err="1">
                          <a:solidFill>
                            <a:srgbClr val="FFFFFF"/>
                          </a:solidFill>
                          <a:latin typeface="Calibri"/>
                          <a:ea typeface="Calibri"/>
                          <a:cs typeface="Calibri"/>
                          <a:sym typeface="Calibri"/>
                        </a:rPr>
                        <a:t>L'eau</a:t>
                      </a:r>
                      <a:r>
                        <a:rPr lang="en-US" sz="1600" i="0" u="none" strike="noStrike" cap="none">
                          <a:solidFill>
                            <a:srgbClr val="FFFFFF"/>
                          </a:solidFill>
                          <a:latin typeface="Calibri"/>
                          <a:ea typeface="Calibri"/>
                          <a:cs typeface="Calibri"/>
                          <a:sym typeface="Calibri"/>
                        </a:rPr>
                        <a:t> potable </a:t>
                      </a:r>
                      <a:r>
                        <a:rPr lang="en-US" sz="1600" i="0" u="none" strike="noStrike" cap="none" err="1">
                          <a:solidFill>
                            <a:srgbClr val="FFFFFF"/>
                          </a:solidFill>
                          <a:latin typeface="Calibri"/>
                          <a:ea typeface="Calibri"/>
                          <a:cs typeface="Calibri"/>
                          <a:sym typeface="Calibri"/>
                        </a:rPr>
                        <a:t>provient</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d'une</a:t>
                      </a:r>
                      <a:r>
                        <a:rPr lang="en-US" sz="1600" i="0" u="none" strike="noStrike" cap="none">
                          <a:solidFill>
                            <a:srgbClr val="FFFFFF"/>
                          </a:solidFill>
                          <a:latin typeface="Calibri"/>
                          <a:ea typeface="Calibri"/>
                          <a:cs typeface="Calibri"/>
                          <a:sym typeface="Calibri"/>
                        </a:rPr>
                        <a:t> source </a:t>
                      </a:r>
                      <a:r>
                        <a:rPr lang="en-US" sz="1600" i="0" u="none" strike="noStrike" cap="none" err="1">
                          <a:solidFill>
                            <a:srgbClr val="FFFFFF"/>
                          </a:solidFill>
                          <a:latin typeface="Calibri"/>
                          <a:ea typeface="Calibri"/>
                          <a:cs typeface="Calibri"/>
                          <a:sym typeface="Calibri"/>
                        </a:rPr>
                        <a:t>améliorée</a:t>
                      </a:r>
                      <a:r>
                        <a:rPr lang="en-US" sz="1600" i="0" u="none" strike="noStrike" cap="none">
                          <a:solidFill>
                            <a:srgbClr val="FFFFFF"/>
                          </a:solidFill>
                          <a:latin typeface="Calibri"/>
                          <a:ea typeface="Calibri"/>
                          <a:cs typeface="Calibri"/>
                          <a:sym typeface="Calibri"/>
                        </a:rPr>
                        <a:t> et </a:t>
                      </a:r>
                      <a:r>
                        <a:rPr lang="en-US" sz="1600" i="0" u="none" strike="noStrike" cap="none" err="1">
                          <a:solidFill>
                            <a:srgbClr val="FFFFFF"/>
                          </a:solidFill>
                          <a:latin typeface="Calibri"/>
                          <a:ea typeface="Calibri"/>
                          <a:cs typeface="Calibri"/>
                          <a:sym typeface="Calibri"/>
                        </a:rPr>
                        <a:t>l'eau</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est</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disponible</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à</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l'école</a:t>
                      </a:r>
                      <a:r>
                        <a:rPr lang="en-US" sz="1600" i="0" u="none" strike="noStrike" cap="none">
                          <a:solidFill>
                            <a:srgbClr val="FFFFFF"/>
                          </a:solidFill>
                          <a:latin typeface="Calibri"/>
                          <a:ea typeface="Calibri"/>
                          <a:cs typeface="Calibri"/>
                          <a:sym typeface="Calibri"/>
                        </a:rPr>
                        <a:t> au moment de </a:t>
                      </a:r>
                      <a:r>
                        <a:rPr lang="en-US" sz="1600" i="0" u="none" strike="noStrike" cap="none" err="1">
                          <a:solidFill>
                            <a:srgbClr val="FFFFFF"/>
                          </a:solidFill>
                          <a:latin typeface="Calibri"/>
                          <a:ea typeface="Calibri"/>
                          <a:cs typeface="Calibri"/>
                          <a:sym typeface="Calibri"/>
                        </a:rPr>
                        <a:t>l'enquête</a:t>
                      </a:r>
                      <a:r>
                        <a:rPr lang="en-US" sz="1600" i="0" u="none" strike="noStrike" cap="none">
                          <a:solidFill>
                            <a:srgbClr val="FFFFFF"/>
                          </a:solidFill>
                          <a:latin typeface="Calibri"/>
                          <a:ea typeface="Calibri"/>
                          <a:cs typeface="Calibri"/>
                          <a:sym typeface="Calibri"/>
                        </a:rPr>
                        <a:t>.</a:t>
                      </a:r>
                      <a:endParaRPr sz="1600" i="1" u="none" strike="noStrike" cap="none">
                        <a:solidFill>
                          <a:srgbClr val="44546A"/>
                        </a:solidFill>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40B4E7"/>
                    </a:solidFill>
                  </a:tcPr>
                </a:tc>
                <a:tc>
                  <a:txBody>
                    <a:bodyPr/>
                    <a:lstStyle/>
                    <a:p>
                      <a:pPr marL="0" marR="0" lvl="0" indent="0" algn="l" rtl="0">
                        <a:spcBef>
                          <a:spcPts val="0"/>
                        </a:spcBef>
                        <a:spcAft>
                          <a:spcPts val="0"/>
                        </a:spcAft>
                        <a:buNone/>
                      </a:pPr>
                      <a:r>
                        <a:rPr lang="en-US" sz="1600" u="none" strike="noStrike" cap="none">
                          <a:solidFill>
                            <a:srgbClr val="FFFFFF"/>
                          </a:solidFill>
                          <a:latin typeface="Calibri"/>
                          <a:ea typeface="Calibri"/>
                          <a:cs typeface="Calibri"/>
                          <a:sym typeface="Calibri"/>
                        </a:rPr>
                        <a:t>Installations </a:t>
                      </a:r>
                      <a:r>
                        <a:rPr lang="en-US" sz="1600" u="none" strike="noStrike" cap="none" err="1">
                          <a:solidFill>
                            <a:srgbClr val="FFFFFF"/>
                          </a:solidFill>
                          <a:latin typeface="Calibri"/>
                          <a:ea typeface="Calibri"/>
                          <a:cs typeface="Calibri"/>
                          <a:sym typeface="Calibri"/>
                        </a:rPr>
                        <a:t>sanitaires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améliorées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dans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l'école</a:t>
                      </a:r>
                      <a:r>
                        <a:rPr lang="en-US" sz="1600" u="none" strike="noStrike" cap="none">
                          <a:solidFill>
                            <a:srgbClr val="FFFFFF"/>
                          </a:solidFill>
                          <a:latin typeface="Calibri"/>
                          <a:ea typeface="Calibri"/>
                          <a:cs typeface="Calibri"/>
                          <a:sym typeface="Calibri"/>
                        </a:rPr>
                        <a:t>, non </a:t>
                      </a:r>
                      <a:r>
                        <a:rPr lang="en-US" sz="1600" u="none" strike="noStrike" cap="none" err="1">
                          <a:solidFill>
                            <a:srgbClr val="FFFFFF"/>
                          </a:solidFill>
                          <a:latin typeface="Calibri"/>
                          <a:ea typeface="Calibri"/>
                          <a:cs typeface="Calibri"/>
                          <a:sym typeface="Calibri"/>
                        </a:rPr>
                        <a:t>mixtes</a:t>
                      </a:r>
                      <a:r>
                        <a:rPr lang="en-US" sz="1600" u="none" strike="noStrike" cap="none">
                          <a:solidFill>
                            <a:srgbClr val="FFFFFF"/>
                          </a:solidFill>
                          <a:latin typeface="Calibri"/>
                          <a:ea typeface="Calibri"/>
                          <a:cs typeface="Calibri"/>
                          <a:sym typeface="Calibri"/>
                        </a:rPr>
                        <a:t> et </a:t>
                      </a:r>
                      <a:r>
                        <a:rPr lang="en-US" sz="1600" u="none" strike="noStrike" cap="none" err="1">
                          <a:solidFill>
                            <a:srgbClr val="FFFFFF"/>
                          </a:solidFill>
                          <a:latin typeface="Calibri"/>
                          <a:ea typeface="Calibri"/>
                          <a:cs typeface="Calibri"/>
                          <a:sym typeface="Calibri"/>
                        </a:rPr>
                        <a:t>utilisables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disponibles</a:t>
                      </a:r>
                      <a:r>
                        <a:rPr lang="en-US" sz="1600" u="none" strike="noStrike" cap="none">
                          <a:solidFill>
                            <a:srgbClr val="FFFFFF"/>
                          </a:solidFill>
                          <a:latin typeface="Calibri"/>
                          <a:ea typeface="Calibri"/>
                          <a:cs typeface="Calibri"/>
                          <a:sym typeface="Calibri"/>
                        </a:rPr>
                        <a:t>, </a:t>
                      </a:r>
                      <a:r>
                        <a:rPr lang="en-US" sz="1600" u="none" strike="noStrike" cap="none" err="1">
                          <a:solidFill>
                            <a:srgbClr val="FFFFFF"/>
                          </a:solidFill>
                          <a:latin typeface="Calibri"/>
                          <a:ea typeface="Calibri"/>
                          <a:cs typeface="Calibri"/>
                          <a:sym typeface="Calibri"/>
                        </a:rPr>
                        <a:t>fonctionnelles</a:t>
                      </a:r>
                      <a:r>
                        <a:rPr lang="en-US" sz="1600" u="none" strike="noStrike" cap="none">
                          <a:solidFill>
                            <a:srgbClr val="FFFFFF"/>
                          </a:solidFill>
                          <a:latin typeface="Calibri"/>
                          <a:ea typeface="Calibri"/>
                          <a:cs typeface="Calibri"/>
                          <a:sym typeface="Calibri"/>
                        </a:rPr>
                        <a:t> et </a:t>
                      </a:r>
                      <a:r>
                        <a:rPr lang="en-US" sz="1600" u="none" strike="noStrike" cap="none" err="1">
                          <a:solidFill>
                            <a:srgbClr val="FFFFFF"/>
                          </a:solidFill>
                          <a:latin typeface="Calibri"/>
                          <a:ea typeface="Calibri"/>
                          <a:cs typeface="Calibri"/>
                          <a:sym typeface="Calibri"/>
                        </a:rPr>
                        <a:t>privées</a:t>
                      </a:r>
                      <a:r>
                        <a:rPr lang="en-US" sz="1600" u="none" strike="noStrike" cap="none">
                          <a:solidFill>
                            <a:srgbClr val="FFFFFF"/>
                          </a:solidFill>
                          <a:latin typeface="Calibri"/>
                          <a:ea typeface="Calibri"/>
                          <a:cs typeface="Calibri"/>
                          <a:sym typeface="Calibri"/>
                        </a:rPr>
                        <a:t>) au moment de </a:t>
                      </a:r>
                      <a:r>
                        <a:rPr lang="en-US" sz="1600" u="none" strike="noStrike" cap="none" err="1">
                          <a:solidFill>
                            <a:srgbClr val="FFFFFF"/>
                          </a:solidFill>
                          <a:latin typeface="Calibri"/>
                          <a:ea typeface="Calibri"/>
                          <a:cs typeface="Calibri"/>
                          <a:sym typeface="Calibri"/>
                        </a:rPr>
                        <a:t>l'enquête</a:t>
                      </a:r>
                      <a:endParaRPr sz="1600" u="none" strike="noStrike" cap="none">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67BC6B"/>
                    </a:solidFill>
                  </a:tcPr>
                </a:tc>
                <a:tc>
                  <a:txBody>
                    <a:bodyPr/>
                    <a:lstStyle/>
                    <a:p>
                      <a:pPr marL="0" marR="0" lvl="0" indent="0" algn="l" rtl="0">
                        <a:spcBef>
                          <a:spcPts val="0"/>
                        </a:spcBef>
                        <a:spcAft>
                          <a:spcPts val="0"/>
                        </a:spcAft>
                        <a:buNone/>
                      </a:pPr>
                      <a:r>
                        <a:rPr lang="en-US" sz="1600" i="0" u="none" strike="noStrike" cap="none">
                          <a:solidFill>
                            <a:srgbClr val="FFFFFF"/>
                          </a:solidFill>
                          <a:latin typeface="Calibri"/>
                          <a:ea typeface="Calibri"/>
                          <a:cs typeface="Calibri"/>
                          <a:sym typeface="Calibri"/>
                        </a:rPr>
                        <a:t>Installations pour se laver les mains avec de </a:t>
                      </a:r>
                      <a:r>
                        <a:rPr lang="en-US" sz="1600" i="0" u="none" strike="noStrike" cap="none" err="1">
                          <a:solidFill>
                            <a:srgbClr val="FFFFFF"/>
                          </a:solidFill>
                          <a:latin typeface="Calibri"/>
                          <a:ea typeface="Calibri"/>
                          <a:cs typeface="Calibri"/>
                          <a:sym typeface="Calibri"/>
                        </a:rPr>
                        <a:t>l'eau</a:t>
                      </a:r>
                      <a:r>
                        <a:rPr lang="en-US" sz="1600" i="0" u="none" strike="noStrike" cap="none">
                          <a:solidFill>
                            <a:srgbClr val="FFFFFF"/>
                          </a:solidFill>
                          <a:latin typeface="Calibri"/>
                          <a:ea typeface="Calibri"/>
                          <a:cs typeface="Calibri"/>
                          <a:sym typeface="Calibri"/>
                        </a:rPr>
                        <a:t> et du </a:t>
                      </a:r>
                      <a:r>
                        <a:rPr lang="en-US" sz="1600" i="0" u="none" strike="noStrike" cap="none" err="1">
                          <a:solidFill>
                            <a:srgbClr val="FFFFFF"/>
                          </a:solidFill>
                          <a:latin typeface="Calibri"/>
                          <a:ea typeface="Calibri"/>
                          <a:cs typeface="Calibri"/>
                          <a:sym typeface="Calibri"/>
                        </a:rPr>
                        <a:t>savon</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disponibles</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dans</a:t>
                      </a:r>
                      <a:r>
                        <a:rPr lang="en-US" sz="1600" i="0" u="none" strike="noStrike" cap="none">
                          <a:solidFill>
                            <a:srgbClr val="FFFFFF"/>
                          </a:solidFill>
                          <a:latin typeface="Calibri"/>
                          <a:ea typeface="Calibri"/>
                          <a:cs typeface="Calibri"/>
                          <a:sym typeface="Calibri"/>
                        </a:rPr>
                        <a:t> </a:t>
                      </a:r>
                      <a:r>
                        <a:rPr lang="en-US" sz="1600" i="0" u="none" strike="noStrike" cap="none" err="1">
                          <a:solidFill>
                            <a:srgbClr val="FFFFFF"/>
                          </a:solidFill>
                          <a:latin typeface="Calibri"/>
                          <a:ea typeface="Calibri"/>
                          <a:cs typeface="Calibri"/>
                          <a:sym typeface="Calibri"/>
                        </a:rPr>
                        <a:t>l'école</a:t>
                      </a:r>
                      <a:r>
                        <a:rPr lang="en-US" sz="1600" i="0" u="none" strike="noStrike" cap="none">
                          <a:solidFill>
                            <a:srgbClr val="FFFFFF"/>
                          </a:solidFill>
                          <a:latin typeface="Calibri"/>
                          <a:ea typeface="Calibri"/>
                          <a:cs typeface="Calibri"/>
                          <a:sym typeface="Calibri"/>
                        </a:rPr>
                        <a:t> au moment de </a:t>
                      </a:r>
                      <a:r>
                        <a:rPr lang="en-US" sz="1600" i="0" u="none" strike="noStrike" cap="none" err="1">
                          <a:solidFill>
                            <a:srgbClr val="FFFFFF"/>
                          </a:solidFill>
                          <a:latin typeface="Calibri"/>
                          <a:ea typeface="Calibri"/>
                          <a:cs typeface="Calibri"/>
                          <a:sym typeface="Calibri"/>
                        </a:rPr>
                        <a:t>l'enquête</a:t>
                      </a:r>
                      <a:endParaRPr sz="1600" i="1" u="none" strike="noStrike" cap="none">
                        <a:solidFill>
                          <a:srgbClr val="44546A"/>
                        </a:solidFill>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9525" cap="flat" cmpd="sng">
                      <a:solidFill>
                        <a:srgbClr val="7F7F7F"/>
                      </a:solidFill>
                      <a:prstDash val="solid"/>
                      <a:round/>
                      <a:headEnd type="none" w="sm" len="sm"/>
                      <a:tailEnd type="none" w="sm" len="sm"/>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114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a:solidFill>
                            <a:schemeClr val="tx1"/>
                          </a:solidFill>
                          <a:latin typeface="Calibri"/>
                          <a:ea typeface="Calibri"/>
                          <a:cs typeface="Calibri"/>
                          <a:sym typeface="Calibri"/>
                        </a:rPr>
                        <a:t>SERVICE LIMITÉ</a:t>
                      </a:r>
                      <a:endParaRPr lang="en-US" sz="1600" b="0" i="1" u="none" strike="noStrike" cap="none">
                        <a:solidFill>
                          <a:schemeClr val="tx1"/>
                        </a:solidFill>
                        <a:latin typeface="Calibri"/>
                        <a:ea typeface="Calibri"/>
                        <a:cs typeface="Calibri"/>
                        <a:sym typeface="Calibri"/>
                      </a:endParaRPr>
                    </a:p>
                  </a:txBody>
                  <a:tcPr marL="67550" marR="67550" marT="36000" marB="7200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tc>
                  <a:txBody>
                    <a:bodyPr/>
                    <a:lstStyle/>
                    <a:p>
                      <a:pPr marL="0" marR="0" lvl="0" indent="0" algn="l" rtl="0">
                        <a:spcBef>
                          <a:spcPts val="0"/>
                        </a:spcBef>
                        <a:spcAft>
                          <a:spcPts val="0"/>
                        </a:spcAft>
                        <a:buNone/>
                      </a:pPr>
                      <a:r>
                        <a:rPr lang="en-US" sz="1600" u="none" strike="noStrike" cap="none" err="1">
                          <a:solidFill>
                            <a:schemeClr val="dk1"/>
                          </a:solidFill>
                          <a:latin typeface="Calibri"/>
                          <a:ea typeface="Calibri"/>
                          <a:cs typeface="Calibri"/>
                          <a:sym typeface="Calibri"/>
                        </a:rPr>
                        <a:t>Eau</a:t>
                      </a:r>
                      <a:r>
                        <a:rPr lang="en-US" sz="1600" u="none" strike="noStrike" cap="none">
                          <a:solidFill>
                            <a:schemeClr val="dk1"/>
                          </a:solidFill>
                          <a:latin typeface="Calibri"/>
                          <a:ea typeface="Calibri"/>
                          <a:cs typeface="Calibri"/>
                          <a:sym typeface="Calibri"/>
                        </a:rPr>
                        <a:t> potable </a:t>
                      </a:r>
                      <a:r>
                        <a:rPr lang="en-US" sz="1600" u="none" strike="noStrike" cap="none" err="1">
                          <a:solidFill>
                            <a:schemeClr val="dk1"/>
                          </a:solidFill>
                          <a:latin typeface="Calibri"/>
                          <a:ea typeface="Calibri"/>
                          <a:cs typeface="Calibri"/>
                          <a:sym typeface="Calibri"/>
                        </a:rPr>
                        <a:t>provenant</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d'une</a:t>
                      </a:r>
                      <a:r>
                        <a:rPr lang="en-US" sz="1600" u="none" strike="noStrike" cap="none">
                          <a:solidFill>
                            <a:schemeClr val="dk1"/>
                          </a:solidFill>
                          <a:latin typeface="Calibri"/>
                          <a:ea typeface="Calibri"/>
                          <a:cs typeface="Calibri"/>
                          <a:sym typeface="Calibri"/>
                        </a:rPr>
                        <a:t> source </a:t>
                      </a:r>
                      <a:r>
                        <a:rPr lang="en-US" sz="1600" u="none" strike="noStrike" cap="none" err="1">
                          <a:solidFill>
                            <a:schemeClr val="dk1"/>
                          </a:solidFill>
                          <a:latin typeface="Calibri"/>
                          <a:ea typeface="Calibri"/>
                          <a:cs typeface="Calibri"/>
                          <a:sym typeface="Calibri"/>
                        </a:rPr>
                        <a:t>améliorée</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mais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l'eau</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n'est</a:t>
                      </a:r>
                      <a:r>
                        <a:rPr lang="en-US" sz="1600" u="none" strike="noStrike" cap="none">
                          <a:solidFill>
                            <a:schemeClr val="dk1"/>
                          </a:solidFill>
                          <a:latin typeface="Calibri"/>
                          <a:ea typeface="Calibri"/>
                          <a:cs typeface="Calibri"/>
                          <a:sym typeface="Calibri"/>
                        </a:rPr>
                        <a:t> pas </a:t>
                      </a:r>
                      <a:r>
                        <a:rPr lang="en-US" sz="1600" u="none" strike="noStrike" cap="none" err="1">
                          <a:solidFill>
                            <a:schemeClr val="dk1"/>
                          </a:solidFill>
                          <a:latin typeface="Calibri"/>
                          <a:ea typeface="Calibri"/>
                          <a:cs typeface="Calibri"/>
                          <a:sym typeface="Calibri"/>
                        </a:rPr>
                        <a:t>disponible</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à</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l'école</a:t>
                      </a:r>
                      <a:r>
                        <a:rPr lang="en-US" sz="1600" u="none" strike="noStrike" cap="none">
                          <a:solidFill>
                            <a:schemeClr val="dk1"/>
                          </a:solidFill>
                          <a:latin typeface="Calibri"/>
                          <a:ea typeface="Calibri"/>
                          <a:cs typeface="Calibri"/>
                          <a:sym typeface="Calibri"/>
                        </a:rPr>
                        <a:t> au moment de </a:t>
                      </a:r>
                      <a:r>
                        <a:rPr lang="en-US" sz="1600" u="none" strike="noStrike" cap="none" err="1">
                          <a:solidFill>
                            <a:schemeClr val="dk1"/>
                          </a:solidFill>
                          <a:latin typeface="Calibri"/>
                          <a:ea typeface="Calibri"/>
                          <a:cs typeface="Calibri"/>
                          <a:sym typeface="Calibri"/>
                        </a:rPr>
                        <a:t>l'enquête</a:t>
                      </a:r>
                      <a:endParaRPr sz="1600" u="none" strike="noStrike" cap="none">
                        <a:solidFill>
                          <a:schemeClr val="dk1"/>
                        </a:solidFill>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tc>
                  <a:txBody>
                    <a:bodyPr/>
                    <a:lstStyle/>
                    <a:p>
                      <a:pPr marL="0" marR="0" lvl="0" indent="0" algn="l" rtl="0">
                        <a:spcBef>
                          <a:spcPts val="0"/>
                        </a:spcBef>
                        <a:spcAft>
                          <a:spcPts val="0"/>
                        </a:spcAft>
                        <a:buNone/>
                      </a:pPr>
                      <a:r>
                        <a:rPr lang="en-US" sz="1600" i="0" u="none" strike="noStrike" cap="none">
                          <a:solidFill>
                            <a:schemeClr val="dk1"/>
                          </a:solidFill>
                          <a:latin typeface="Calibri"/>
                          <a:ea typeface="Calibri"/>
                          <a:cs typeface="Calibri"/>
                          <a:sym typeface="Calibri"/>
                        </a:rPr>
                        <a:t>Installations </a:t>
                      </a:r>
                      <a:r>
                        <a:rPr lang="en-US" sz="1600" i="0" u="none" strike="noStrike" cap="none" err="1">
                          <a:solidFill>
                            <a:schemeClr val="dk1"/>
                          </a:solidFill>
                          <a:latin typeface="Calibri"/>
                          <a:ea typeface="Calibri"/>
                          <a:cs typeface="Calibri"/>
                          <a:sym typeface="Calibri"/>
                        </a:rPr>
                        <a:t>sanitaires</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améliorées</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dans</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l'école</a:t>
                      </a:r>
                      <a:r>
                        <a:rPr lang="en-US" sz="1600" i="0" u="none" strike="noStrike" cap="none">
                          <a:solidFill>
                            <a:schemeClr val="dk1"/>
                          </a:solidFill>
                          <a:latin typeface="Calibri"/>
                          <a:ea typeface="Calibri"/>
                          <a:cs typeface="Calibri"/>
                          <a:sym typeface="Calibri"/>
                        </a:rPr>
                        <a:t> qui ne </a:t>
                      </a:r>
                      <a:r>
                        <a:rPr lang="en-US" sz="1600" i="0" u="none" strike="noStrike" cap="none" err="1">
                          <a:solidFill>
                            <a:schemeClr val="dk1"/>
                          </a:solidFill>
                          <a:latin typeface="Calibri"/>
                          <a:ea typeface="Calibri"/>
                          <a:cs typeface="Calibri"/>
                          <a:sym typeface="Calibri"/>
                        </a:rPr>
                        <a:t>sont</a:t>
                      </a:r>
                      <a:r>
                        <a:rPr lang="en-US" sz="1600" i="0" u="none" strike="noStrike" cap="none">
                          <a:solidFill>
                            <a:schemeClr val="dk1"/>
                          </a:solidFill>
                          <a:latin typeface="Calibri"/>
                          <a:ea typeface="Calibri"/>
                          <a:cs typeface="Calibri"/>
                          <a:sym typeface="Calibri"/>
                        </a:rPr>
                        <a:t> pas </a:t>
                      </a:r>
                      <a:r>
                        <a:rPr lang="en-US" sz="1600" i="0" u="none" strike="noStrike" cap="none" err="1">
                          <a:solidFill>
                            <a:schemeClr val="dk1"/>
                          </a:solidFill>
                          <a:latin typeface="Calibri"/>
                          <a:ea typeface="Calibri"/>
                          <a:cs typeface="Calibri"/>
                          <a:sym typeface="Calibri"/>
                        </a:rPr>
                        <a:t>unisexes</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ou</a:t>
                      </a:r>
                      <a:r>
                        <a:rPr lang="en-US" sz="1600" i="0" u="none" strike="noStrike" cap="none">
                          <a:solidFill>
                            <a:schemeClr val="dk1"/>
                          </a:solidFill>
                          <a:latin typeface="Calibri"/>
                          <a:ea typeface="Calibri"/>
                          <a:cs typeface="Calibri"/>
                          <a:sym typeface="Calibri"/>
                        </a:rPr>
                        <a:t> qui ne </a:t>
                      </a:r>
                      <a:r>
                        <a:rPr lang="en-US" sz="1600" i="0" u="none" strike="noStrike" cap="none" err="1">
                          <a:solidFill>
                            <a:schemeClr val="dk1"/>
                          </a:solidFill>
                          <a:latin typeface="Calibri"/>
                          <a:ea typeface="Calibri"/>
                          <a:cs typeface="Calibri"/>
                          <a:sym typeface="Calibri"/>
                        </a:rPr>
                        <a:t>sont</a:t>
                      </a:r>
                      <a:r>
                        <a:rPr lang="en-US" sz="1600" i="0" u="none" strike="noStrike" cap="none">
                          <a:solidFill>
                            <a:schemeClr val="dk1"/>
                          </a:solidFill>
                          <a:latin typeface="Calibri"/>
                          <a:ea typeface="Calibri"/>
                          <a:cs typeface="Calibri"/>
                          <a:sym typeface="Calibri"/>
                        </a:rPr>
                        <a:t> pas </a:t>
                      </a:r>
                      <a:r>
                        <a:rPr lang="en-US" sz="1600" i="0" u="none" strike="noStrike" cap="none" err="1">
                          <a:solidFill>
                            <a:schemeClr val="dk1"/>
                          </a:solidFill>
                          <a:latin typeface="Calibri"/>
                          <a:ea typeface="Calibri"/>
                          <a:cs typeface="Calibri"/>
                          <a:sym typeface="Calibri"/>
                        </a:rPr>
                        <a:t>utilisables</a:t>
                      </a:r>
                      <a:r>
                        <a:rPr lang="en-US" sz="1600" i="0" u="none" strike="noStrike" cap="none">
                          <a:solidFill>
                            <a:schemeClr val="dk1"/>
                          </a:solidFill>
                          <a:latin typeface="Calibri"/>
                          <a:ea typeface="Calibri"/>
                          <a:cs typeface="Calibri"/>
                          <a:sym typeface="Calibri"/>
                        </a:rPr>
                        <a:t> au moment de </a:t>
                      </a:r>
                      <a:r>
                        <a:rPr lang="en-US" sz="1600" i="0" u="none" strike="noStrike" cap="none" err="1">
                          <a:solidFill>
                            <a:schemeClr val="dk1"/>
                          </a:solidFill>
                          <a:latin typeface="Calibri"/>
                          <a:ea typeface="Calibri"/>
                          <a:cs typeface="Calibri"/>
                          <a:sym typeface="Calibri"/>
                        </a:rPr>
                        <a:t>l'enquête</a:t>
                      </a:r>
                      <a:r>
                        <a:rPr lang="en-US" sz="1600" i="0" u="none" strike="noStrike" cap="none">
                          <a:solidFill>
                            <a:schemeClr val="dk1"/>
                          </a:solidFill>
                          <a:latin typeface="Calibri"/>
                          <a:ea typeface="Calibri"/>
                          <a:cs typeface="Calibri"/>
                          <a:sym typeface="Calibri"/>
                        </a:rPr>
                        <a:t>.</a:t>
                      </a:r>
                      <a:endParaRPr sz="1600" i="1" u="none" strike="noStrike" cap="none">
                        <a:solidFill>
                          <a:schemeClr val="dk1"/>
                        </a:solidFill>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tc>
                  <a:txBody>
                    <a:bodyPr/>
                    <a:lstStyle/>
                    <a:p>
                      <a:pPr marL="0" marR="0" lvl="0" indent="0" algn="l" rtl="0">
                        <a:spcBef>
                          <a:spcPts val="0"/>
                        </a:spcBef>
                        <a:spcAft>
                          <a:spcPts val="0"/>
                        </a:spcAft>
                        <a:buNone/>
                      </a:pPr>
                      <a:r>
                        <a:rPr lang="en-US" sz="1600" i="0" u="none" strike="noStrike" cap="none">
                          <a:solidFill>
                            <a:schemeClr val="dk1"/>
                          </a:solidFill>
                          <a:latin typeface="Calibri"/>
                          <a:ea typeface="Calibri"/>
                          <a:cs typeface="Calibri"/>
                          <a:sym typeface="Calibri"/>
                        </a:rPr>
                        <a:t>Installations pour le lavage des mains avec de </a:t>
                      </a:r>
                      <a:r>
                        <a:rPr lang="en-US" sz="1600" i="0" u="none" strike="noStrike" cap="none" err="1">
                          <a:solidFill>
                            <a:schemeClr val="dk1"/>
                          </a:solidFill>
                          <a:latin typeface="Calibri"/>
                          <a:ea typeface="Calibri"/>
                          <a:cs typeface="Calibri"/>
                          <a:sym typeface="Calibri"/>
                        </a:rPr>
                        <a:t>l'eau</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mais</a:t>
                      </a:r>
                      <a:r>
                        <a:rPr lang="en-US" sz="1600" i="0" u="none" strike="noStrike" cap="none">
                          <a:solidFill>
                            <a:schemeClr val="dk1"/>
                          </a:solidFill>
                          <a:latin typeface="Calibri"/>
                          <a:ea typeface="Calibri"/>
                          <a:cs typeface="Calibri"/>
                          <a:sym typeface="Calibri"/>
                        </a:rPr>
                        <a:t> pas de </a:t>
                      </a:r>
                      <a:r>
                        <a:rPr lang="en-US" sz="1600" i="0" u="none" strike="noStrike" cap="none" err="1">
                          <a:solidFill>
                            <a:schemeClr val="dk1"/>
                          </a:solidFill>
                          <a:latin typeface="Calibri"/>
                          <a:ea typeface="Calibri"/>
                          <a:cs typeface="Calibri"/>
                          <a:sym typeface="Calibri"/>
                        </a:rPr>
                        <a:t>savon</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disponible</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à</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l'école</a:t>
                      </a:r>
                      <a:r>
                        <a:rPr lang="en-US" sz="1600" i="0" u="none" strike="noStrike" cap="none">
                          <a:solidFill>
                            <a:schemeClr val="dk1"/>
                          </a:solidFill>
                          <a:latin typeface="Calibri"/>
                          <a:ea typeface="Calibri"/>
                          <a:cs typeface="Calibri"/>
                          <a:sym typeface="Calibri"/>
                        </a:rPr>
                        <a:t> au moment de </a:t>
                      </a:r>
                      <a:r>
                        <a:rPr lang="en-US" sz="1600" i="0" u="none" strike="noStrike" cap="none" err="1">
                          <a:solidFill>
                            <a:schemeClr val="dk1"/>
                          </a:solidFill>
                          <a:latin typeface="Calibri"/>
                          <a:ea typeface="Calibri"/>
                          <a:cs typeface="Calibri"/>
                          <a:sym typeface="Calibri"/>
                        </a:rPr>
                        <a:t>l'enquête</a:t>
                      </a:r>
                      <a:endParaRPr sz="1600" i="1" u="none" strike="noStrike" cap="none">
                        <a:solidFill>
                          <a:schemeClr val="dk1"/>
                        </a:solidFill>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9525" cap="flat" cmpd="sng">
                      <a:solidFill>
                        <a:srgbClr val="7F7F7F"/>
                      </a:solidFill>
                      <a:prstDash val="solid"/>
                      <a:round/>
                      <a:headEnd type="none" w="sm" len="sm"/>
                      <a:tailEnd type="none" w="sm" len="sm"/>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92752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a:solidFill>
                            <a:schemeClr val="tx1"/>
                          </a:solidFill>
                          <a:latin typeface="Calibri"/>
                          <a:ea typeface="Calibri"/>
                          <a:cs typeface="Calibri"/>
                          <a:sym typeface="Calibri"/>
                        </a:rPr>
                        <a:t>PAS DE SERVICE</a:t>
                      </a:r>
                      <a:endParaRPr lang="en-US" sz="1600" b="0" i="1" u="none" strike="noStrike" cap="none">
                        <a:solidFill>
                          <a:schemeClr val="tx1"/>
                        </a:solidFill>
                        <a:latin typeface="Calibri"/>
                        <a:ea typeface="Calibri"/>
                        <a:cs typeface="Calibri"/>
                        <a:sym typeface="Calibri"/>
                      </a:endParaRPr>
                    </a:p>
                  </a:txBody>
                  <a:tcPr marL="67550" marR="67550" marT="36000" marB="72000" anchor="ctr">
                    <a:lnL w="9525" cap="flat" cmpd="sng">
                      <a:solidFill>
                        <a:srgbClr val="7F7F7F"/>
                      </a:solidFill>
                      <a:prstDash val="solid"/>
                      <a:round/>
                      <a:headEnd type="none" w="sm" len="sm"/>
                      <a:tailEnd type="none" w="sm" len="sm"/>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600" i="0" u="none" strike="noStrike" cap="none" err="1">
                          <a:solidFill>
                            <a:schemeClr val="dk1"/>
                          </a:solidFill>
                          <a:latin typeface="Calibri"/>
                          <a:ea typeface="Calibri"/>
                          <a:cs typeface="Calibri"/>
                          <a:sym typeface="Calibri"/>
                        </a:rPr>
                        <a:t>Boire</a:t>
                      </a:r>
                      <a:r>
                        <a:rPr lang="en-US" sz="1600" i="0" u="none" strike="noStrike" cap="none">
                          <a:solidFill>
                            <a:schemeClr val="dk1"/>
                          </a:solidFill>
                          <a:latin typeface="Calibri"/>
                          <a:ea typeface="Calibri"/>
                          <a:cs typeface="Calibri"/>
                          <a:sym typeface="Calibri"/>
                        </a:rPr>
                        <a:t> de </a:t>
                      </a:r>
                      <a:r>
                        <a:rPr lang="en-US" sz="1600" i="0" u="none" strike="noStrike" cap="none" err="1">
                          <a:solidFill>
                            <a:schemeClr val="dk1"/>
                          </a:solidFill>
                          <a:latin typeface="Calibri"/>
                          <a:ea typeface="Calibri"/>
                          <a:cs typeface="Calibri"/>
                          <a:sym typeface="Calibri"/>
                        </a:rPr>
                        <a:t>l'eau</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provenant</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d'une</a:t>
                      </a:r>
                      <a:r>
                        <a:rPr lang="en-US" sz="1600" i="0" u="none" strike="noStrike" cap="none">
                          <a:solidFill>
                            <a:schemeClr val="dk1"/>
                          </a:solidFill>
                          <a:latin typeface="Calibri"/>
                          <a:ea typeface="Calibri"/>
                          <a:cs typeface="Calibri"/>
                          <a:sym typeface="Calibri"/>
                        </a:rPr>
                        <a:t> source non </a:t>
                      </a:r>
                      <a:r>
                        <a:rPr lang="en-US" sz="1600" i="0" u="none" strike="noStrike" cap="none" err="1">
                          <a:solidFill>
                            <a:schemeClr val="dk1"/>
                          </a:solidFill>
                          <a:latin typeface="Calibri"/>
                          <a:ea typeface="Calibri"/>
                          <a:cs typeface="Calibri"/>
                          <a:sym typeface="Calibri"/>
                        </a:rPr>
                        <a:t>améliorée</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ou</a:t>
                      </a:r>
                      <a:r>
                        <a:rPr lang="en-US" sz="1600" i="0" u="none" strike="noStrike" cap="none">
                          <a:solidFill>
                            <a:schemeClr val="dk1"/>
                          </a:solidFill>
                          <a:latin typeface="Calibri"/>
                          <a:ea typeface="Calibri"/>
                          <a:cs typeface="Calibri"/>
                          <a:sym typeface="Calibri"/>
                        </a:rPr>
                        <a:t> pas de source </a:t>
                      </a:r>
                      <a:r>
                        <a:rPr lang="en-US" sz="1600" i="0" u="none" strike="noStrike" cap="none" err="1">
                          <a:solidFill>
                            <a:schemeClr val="dk1"/>
                          </a:solidFill>
                          <a:latin typeface="Calibri"/>
                          <a:ea typeface="Calibri"/>
                          <a:cs typeface="Calibri"/>
                          <a:sym typeface="Calibri"/>
                        </a:rPr>
                        <a:t>d'eau</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à</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l'école</a:t>
                      </a:r>
                      <a:endParaRPr sz="1600" i="1" u="none" strike="noStrike" cap="none">
                        <a:solidFill>
                          <a:schemeClr val="dk1"/>
                        </a:solidFill>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600" u="none" strike="noStrike" cap="none">
                          <a:solidFill>
                            <a:schemeClr val="dk1"/>
                          </a:solidFill>
                          <a:latin typeface="Calibri"/>
                          <a:ea typeface="Calibri"/>
                          <a:cs typeface="Calibri"/>
                          <a:sym typeface="Calibri"/>
                        </a:rPr>
                        <a:t>Installations </a:t>
                      </a:r>
                      <a:r>
                        <a:rPr lang="en-US" sz="1600" u="none" strike="noStrike" cap="none" err="1">
                          <a:solidFill>
                            <a:schemeClr val="dk1"/>
                          </a:solidFill>
                          <a:latin typeface="Calibri"/>
                          <a:ea typeface="Calibri"/>
                          <a:cs typeface="Calibri"/>
                          <a:sym typeface="Calibri"/>
                        </a:rPr>
                        <a:t>sanitaires</a:t>
                      </a:r>
                      <a:r>
                        <a:rPr lang="en-US" sz="1600" u="none" strike="noStrike" cap="none">
                          <a:solidFill>
                            <a:schemeClr val="dk1"/>
                          </a:solidFill>
                          <a:latin typeface="Calibri"/>
                          <a:ea typeface="Calibri"/>
                          <a:cs typeface="Calibri"/>
                          <a:sym typeface="Calibri"/>
                        </a:rPr>
                        <a:t> non </a:t>
                      </a:r>
                      <a:r>
                        <a:rPr lang="en-US" sz="1600" u="none" strike="noStrike" cap="none" err="1">
                          <a:solidFill>
                            <a:schemeClr val="dk1"/>
                          </a:solidFill>
                          <a:latin typeface="Calibri"/>
                          <a:ea typeface="Calibri"/>
                          <a:cs typeface="Calibri"/>
                          <a:sym typeface="Calibri"/>
                        </a:rPr>
                        <a:t>améliorées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ou</a:t>
                      </a:r>
                      <a:r>
                        <a:rPr lang="en-US" sz="1600" u="none" strike="noStrike" cap="none">
                          <a:solidFill>
                            <a:schemeClr val="dk1"/>
                          </a:solidFill>
                          <a:latin typeface="Calibri"/>
                          <a:ea typeface="Calibri"/>
                          <a:cs typeface="Calibri"/>
                          <a:sym typeface="Calibri"/>
                        </a:rPr>
                        <a:t> pas </a:t>
                      </a:r>
                      <a:r>
                        <a:rPr lang="en-US" sz="1600" u="none" strike="noStrike" cap="none" err="1">
                          <a:solidFill>
                            <a:schemeClr val="dk1"/>
                          </a:solidFill>
                          <a:latin typeface="Calibri"/>
                          <a:ea typeface="Calibri"/>
                          <a:cs typeface="Calibri"/>
                          <a:sym typeface="Calibri"/>
                        </a:rPr>
                        <a:t>d'installations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sanitaires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dans</a:t>
                      </a:r>
                      <a:r>
                        <a:rPr lang="en-US" sz="1600" u="none" strike="noStrike" cap="none">
                          <a:solidFill>
                            <a:schemeClr val="dk1"/>
                          </a:solidFill>
                          <a:latin typeface="Calibri"/>
                          <a:ea typeface="Calibri"/>
                          <a:cs typeface="Calibri"/>
                          <a:sym typeface="Calibri"/>
                        </a:rPr>
                        <a:t> </a:t>
                      </a:r>
                      <a:r>
                        <a:rPr lang="en-US" sz="1600" u="none" strike="noStrike" cap="none" err="1">
                          <a:solidFill>
                            <a:schemeClr val="dk1"/>
                          </a:solidFill>
                          <a:latin typeface="Calibri"/>
                          <a:ea typeface="Calibri"/>
                          <a:cs typeface="Calibri"/>
                          <a:sym typeface="Calibri"/>
                        </a:rPr>
                        <a:t>l'école</a:t>
                      </a:r>
                      <a:endParaRPr sz="1600" u="none" strike="noStrike" cap="none">
                        <a:solidFill>
                          <a:schemeClr val="dk1"/>
                        </a:solidFill>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600" i="0" u="none" strike="noStrike" cap="none">
                          <a:solidFill>
                            <a:schemeClr val="dk1"/>
                          </a:solidFill>
                          <a:latin typeface="Calibri"/>
                          <a:ea typeface="Calibri"/>
                          <a:cs typeface="Calibri"/>
                          <a:sym typeface="Calibri"/>
                        </a:rPr>
                        <a:t>Pas </a:t>
                      </a:r>
                      <a:r>
                        <a:rPr lang="en-US" sz="1600" i="0" u="none" strike="noStrike" cap="none" err="1">
                          <a:solidFill>
                            <a:schemeClr val="dk1"/>
                          </a:solidFill>
                          <a:latin typeface="Calibri"/>
                          <a:ea typeface="Calibri"/>
                          <a:cs typeface="Calibri"/>
                          <a:sym typeface="Calibri"/>
                        </a:rPr>
                        <a:t>d'installations</a:t>
                      </a:r>
                      <a:r>
                        <a:rPr lang="en-US" sz="1600" i="0" u="none" strike="noStrike" cap="none">
                          <a:solidFill>
                            <a:schemeClr val="dk1"/>
                          </a:solidFill>
                          <a:latin typeface="Calibri"/>
                          <a:ea typeface="Calibri"/>
                          <a:cs typeface="Calibri"/>
                          <a:sym typeface="Calibri"/>
                        </a:rPr>
                        <a:t> pour se laver les mains </a:t>
                      </a:r>
                      <a:r>
                        <a:rPr lang="en-US" sz="1600" i="0" u="none" strike="noStrike" cap="none" err="1">
                          <a:solidFill>
                            <a:schemeClr val="dk1"/>
                          </a:solidFill>
                          <a:latin typeface="Calibri"/>
                          <a:ea typeface="Calibri"/>
                          <a:cs typeface="Calibri"/>
                          <a:sym typeface="Calibri"/>
                        </a:rPr>
                        <a:t>ou</a:t>
                      </a:r>
                      <a:r>
                        <a:rPr lang="en-US" sz="1600" i="0" u="none" strike="noStrike" cap="none">
                          <a:solidFill>
                            <a:schemeClr val="dk1"/>
                          </a:solidFill>
                          <a:latin typeface="Calibri"/>
                          <a:ea typeface="Calibri"/>
                          <a:cs typeface="Calibri"/>
                          <a:sym typeface="Calibri"/>
                        </a:rPr>
                        <a:t> pas </a:t>
                      </a:r>
                      <a:r>
                        <a:rPr lang="en-US" sz="1600" i="0" u="none" strike="noStrike" cap="none" err="1">
                          <a:solidFill>
                            <a:schemeClr val="dk1"/>
                          </a:solidFill>
                          <a:latin typeface="Calibri"/>
                          <a:ea typeface="Calibri"/>
                          <a:cs typeface="Calibri"/>
                          <a:sym typeface="Calibri"/>
                        </a:rPr>
                        <a:t>d'eau</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disponible</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à</a:t>
                      </a:r>
                      <a:r>
                        <a:rPr lang="en-US" sz="1600" i="0" u="none" strike="noStrike" cap="none">
                          <a:solidFill>
                            <a:schemeClr val="dk1"/>
                          </a:solidFill>
                          <a:latin typeface="Calibri"/>
                          <a:ea typeface="Calibri"/>
                          <a:cs typeface="Calibri"/>
                          <a:sym typeface="Calibri"/>
                        </a:rPr>
                        <a:t> </a:t>
                      </a:r>
                      <a:r>
                        <a:rPr lang="en-US" sz="1600" i="0" u="none" strike="noStrike" cap="none" err="1">
                          <a:solidFill>
                            <a:schemeClr val="dk1"/>
                          </a:solidFill>
                          <a:latin typeface="Calibri"/>
                          <a:ea typeface="Calibri"/>
                          <a:cs typeface="Calibri"/>
                          <a:sym typeface="Calibri"/>
                        </a:rPr>
                        <a:t>l'école</a:t>
                      </a:r>
                      <a:r>
                        <a:rPr lang="en-US" sz="1600" i="0" u="none" strike="noStrike" cap="none">
                          <a:solidFill>
                            <a:schemeClr val="dk1"/>
                          </a:solidFill>
                          <a:latin typeface="Calibri"/>
                          <a:ea typeface="Calibri"/>
                          <a:cs typeface="Calibri"/>
                          <a:sym typeface="Calibri"/>
                        </a:rPr>
                        <a:t> </a:t>
                      </a:r>
                      <a:endParaRPr sz="1600" i="1" u="none" strike="noStrike" cap="none">
                        <a:solidFill>
                          <a:schemeClr val="dk1"/>
                        </a:solidFill>
                        <a:latin typeface="Calibri"/>
                        <a:ea typeface="Calibri"/>
                        <a:cs typeface="Calibri"/>
                        <a:sym typeface="Calibri"/>
                      </a:endParaRPr>
                    </a:p>
                  </a:txBody>
                  <a:tcPr marL="67550" marR="67550" marT="36000" marB="72000">
                    <a:lnL w="12700" cap="flat" cmpd="sng" algn="ctr">
                      <a:solidFill>
                        <a:schemeClr val="tx1">
                          <a:lumMod val="75000"/>
                          <a:lumOff val="25000"/>
                        </a:schemeClr>
                      </a:solidFill>
                      <a:prstDash val="solid"/>
                      <a:round/>
                      <a:headEnd type="none" w="med" len="med"/>
                      <a:tailEnd type="none" w="med" len="med"/>
                    </a:lnL>
                    <a:lnR w="9525" cap="flat" cmpd="sng">
                      <a:solidFill>
                        <a:srgbClr val="7F7F7F"/>
                      </a:solidFill>
                      <a:prstDash val="solid"/>
                      <a:round/>
                      <a:headEnd type="none" w="sm" len="sm"/>
                      <a:tailEnd type="none" w="sm" len="sm"/>
                    </a:lnR>
                    <a:lnT w="12700" cap="flat" cmpd="sng" algn="ctr">
                      <a:solidFill>
                        <a:schemeClr val="tx1">
                          <a:lumMod val="75000"/>
                          <a:lumOff val="25000"/>
                        </a:schemeClr>
                      </a:solidFill>
                      <a:prstDash val="solid"/>
                      <a:round/>
                      <a:headEnd type="none" w="med" len="med"/>
                      <a:tailEnd type="none" w="med" len="med"/>
                    </a:lnT>
                    <a:lnB w="9525" cap="flat" cmpd="sng">
                      <a:solidFill>
                        <a:srgbClr val="7F7F7F"/>
                      </a:solidFill>
                      <a:prstDash val="solid"/>
                      <a:round/>
                      <a:headEnd type="none" w="sm" len="sm"/>
                      <a:tailEnd type="none" w="sm" len="sm"/>
                    </a:lnB>
                    <a:solidFill>
                      <a:srgbClr val="FCB316"/>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title"/>
          </p:nvPr>
        </p:nvSpPr>
        <p:spPr>
          <a:xfrm>
            <a:off x="688913" y="443293"/>
            <a:ext cx="9027964" cy="1325563"/>
          </a:xfrm>
          <a:prstGeom prst="rect">
            <a:avLst/>
          </a:prstGeom>
          <a:noFill/>
          <a:ln>
            <a:noFill/>
          </a:ln>
        </p:spPr>
        <p:txBody>
          <a:bodyPr spcFirstLastPara="1" wrap="square" lIns="91425" tIns="45700" rIns="91425" bIns="45700" anchor="t" anchorCtr="0">
            <a:normAutofit/>
          </a:bodyPr>
          <a:lstStyle/>
          <a:p>
            <a:pPr lvl="0" algn="ctr">
              <a:buSzPts val="4400"/>
            </a:pPr>
            <a:r>
              <a:rPr lang="en-US" sz="3600"/>
              <a:t>Rapports du JMP de </a:t>
            </a:r>
            <a:r>
              <a:rPr lang="en-US" sz="3600" err="1"/>
              <a:t>l'OMS</a:t>
            </a:r>
            <a:r>
              <a:rPr lang="en-US" sz="3600"/>
              <a:t>/UNICEF et </a:t>
            </a:r>
            <a:br>
              <a:rPr lang="en-US" sz="3600"/>
            </a:br>
            <a:r>
              <a:rPr lang="en-US" sz="3600" err="1"/>
              <a:t>mises</a:t>
            </a:r>
            <a:r>
              <a:rPr lang="en-US" sz="3600"/>
              <a:t> </a:t>
            </a:r>
            <a:r>
              <a:rPr lang="en-US" sz="3600" err="1"/>
              <a:t>à</a:t>
            </a:r>
            <a:r>
              <a:rPr lang="en-US" sz="3600"/>
              <a:t> jour des ODD </a:t>
            </a:r>
            <a:r>
              <a:rPr lang="en-US" sz="3600" err="1"/>
              <a:t>relatifs</a:t>
            </a:r>
            <a:r>
              <a:rPr lang="en-US" sz="3600"/>
              <a:t> </a:t>
            </a:r>
            <a:r>
              <a:rPr lang="en-US" sz="3600" err="1"/>
              <a:t>à</a:t>
            </a:r>
            <a:r>
              <a:rPr lang="en-US" sz="3600"/>
              <a:t> WASH</a:t>
            </a:r>
            <a:endParaRPr sz="3600">
              <a:solidFill>
                <a:srgbClr val="FF0000"/>
              </a:solidFill>
            </a:endParaRPr>
          </a:p>
        </p:txBody>
      </p:sp>
      <p:pic>
        <p:nvPicPr>
          <p:cNvPr id="271" name="Google Shape;271;p6"/>
          <p:cNvPicPr preferRelativeResize="0"/>
          <p:nvPr/>
        </p:nvPicPr>
        <p:blipFill rotWithShape="1">
          <a:blip r:embed="rId3">
            <a:alphaModFix/>
          </a:blip>
          <a:srcRect/>
          <a:stretch/>
        </p:blipFill>
        <p:spPr>
          <a:xfrm>
            <a:off x="1139577" y="3250584"/>
            <a:ext cx="1213283" cy="1585827"/>
          </a:xfrm>
          <a:prstGeom prst="rect">
            <a:avLst/>
          </a:prstGeom>
          <a:noFill/>
          <a:ln>
            <a:noFill/>
          </a:ln>
        </p:spPr>
      </p:pic>
      <p:pic>
        <p:nvPicPr>
          <p:cNvPr id="272" name="Google Shape;272;p6"/>
          <p:cNvPicPr preferRelativeResize="0"/>
          <p:nvPr/>
        </p:nvPicPr>
        <p:blipFill rotWithShape="1">
          <a:blip r:embed="rId4">
            <a:alphaModFix/>
          </a:blip>
          <a:srcRect/>
          <a:stretch/>
        </p:blipFill>
        <p:spPr>
          <a:xfrm>
            <a:off x="4530764" y="2865041"/>
            <a:ext cx="1705805" cy="1323470"/>
          </a:xfrm>
          <a:prstGeom prst="rect">
            <a:avLst/>
          </a:prstGeom>
          <a:noFill/>
          <a:ln>
            <a:noFill/>
          </a:ln>
        </p:spPr>
      </p:pic>
      <p:pic>
        <p:nvPicPr>
          <p:cNvPr id="273" name="Google Shape;273;p6"/>
          <p:cNvPicPr preferRelativeResize="0"/>
          <p:nvPr/>
        </p:nvPicPr>
        <p:blipFill rotWithShape="1">
          <a:blip r:embed="rId5">
            <a:alphaModFix/>
          </a:blip>
          <a:srcRect/>
          <a:stretch/>
        </p:blipFill>
        <p:spPr>
          <a:xfrm>
            <a:off x="4874065" y="3268193"/>
            <a:ext cx="1715810" cy="1323470"/>
          </a:xfrm>
          <a:prstGeom prst="rect">
            <a:avLst/>
          </a:prstGeom>
          <a:noFill/>
          <a:ln>
            <a:noFill/>
          </a:ln>
        </p:spPr>
      </p:pic>
      <p:sp>
        <p:nvSpPr>
          <p:cNvPr id="274" name="Google Shape;274;p6"/>
          <p:cNvSpPr txBox="1"/>
          <p:nvPr/>
        </p:nvSpPr>
        <p:spPr>
          <a:xfrm>
            <a:off x="998385" y="2087655"/>
            <a:ext cx="4707028" cy="646290"/>
          </a:xfrm>
          <a:prstGeom prst="rect">
            <a:avLst/>
          </a:prstGeom>
          <a:noFill/>
          <a:ln>
            <a:noFill/>
          </a:ln>
        </p:spPr>
        <p:txBody>
          <a:bodyPr spcFirstLastPara="1" wrap="square" lIns="91425" tIns="45700" rIns="91425" bIns="45700" anchor="t" anchorCtr="0">
            <a:spAutoFit/>
          </a:bodyPr>
          <a:lstStyle/>
          <a:p>
            <a:pPr lvl="0">
              <a:buSzPts val="1800"/>
            </a:pPr>
            <a:r>
              <a:rPr lang="en-US" sz="1800" b="1">
                <a:latin typeface="Calibri"/>
                <a:ea typeface="Calibri"/>
                <a:cs typeface="Calibri"/>
                <a:sym typeface="Calibri"/>
              </a:rPr>
              <a:t>WASH </a:t>
            </a:r>
            <a:r>
              <a:rPr lang="en-US" sz="1800" b="1" err="1">
                <a:latin typeface="Calibri"/>
                <a:ea typeface="Calibri"/>
                <a:cs typeface="Calibri"/>
                <a:sym typeface="Calibri"/>
              </a:rPr>
              <a:t>dans</a:t>
            </a:r>
            <a:r>
              <a:rPr lang="en-US" sz="1800" b="1">
                <a:latin typeface="Calibri"/>
                <a:ea typeface="Calibri"/>
                <a:cs typeface="Calibri"/>
                <a:sym typeface="Calibri"/>
              </a:rPr>
              <a:t> les ménages </a:t>
            </a:r>
          </a:p>
          <a:p>
            <a:pPr lvl="0">
              <a:buSzPts val="1800"/>
            </a:pPr>
            <a:r>
              <a:rPr lang="en-US" sz="1800" b="1">
                <a:latin typeface="Calibri"/>
                <a:ea typeface="Calibri"/>
                <a:cs typeface="Calibri"/>
                <a:sym typeface="Calibri"/>
              </a:rPr>
              <a:t>des </a:t>
            </a:r>
            <a:r>
              <a:rPr lang="en-US" sz="1800" b="1" err="1">
                <a:latin typeface="Calibri"/>
                <a:ea typeface="Calibri"/>
                <a:cs typeface="Calibri"/>
                <a:sym typeface="Calibri"/>
              </a:rPr>
              <a:t>années</a:t>
            </a:r>
            <a:r>
              <a:rPr lang="en-US" sz="1800" b="1">
                <a:latin typeface="Calibri"/>
                <a:ea typeface="Calibri"/>
                <a:cs typeface="Calibri"/>
                <a:sym typeface="Calibri"/>
              </a:rPr>
              <a:t> </a:t>
            </a:r>
            <a:r>
              <a:rPr lang="en-US" sz="1800" b="1" err="1">
                <a:latin typeface="Calibri"/>
                <a:ea typeface="Calibri"/>
                <a:cs typeface="Calibri"/>
                <a:sym typeface="Calibri"/>
              </a:rPr>
              <a:t>impaires</a:t>
            </a:r>
            <a:endParaRPr/>
          </a:p>
        </p:txBody>
      </p:sp>
      <p:sp>
        <p:nvSpPr>
          <p:cNvPr id="275" name="Google Shape;275;p6"/>
          <p:cNvSpPr txBox="1"/>
          <p:nvPr/>
        </p:nvSpPr>
        <p:spPr>
          <a:xfrm>
            <a:off x="5331892" y="2087655"/>
            <a:ext cx="6113560" cy="646290"/>
          </a:xfrm>
          <a:prstGeom prst="rect">
            <a:avLst/>
          </a:prstGeom>
          <a:noFill/>
          <a:ln>
            <a:noFill/>
          </a:ln>
        </p:spPr>
        <p:txBody>
          <a:bodyPr spcFirstLastPara="1" wrap="square" lIns="91425" tIns="45700" rIns="91425" bIns="45700" anchor="t" anchorCtr="0">
            <a:spAutoFit/>
          </a:bodyPr>
          <a:lstStyle/>
          <a:p>
            <a:pPr lvl="0">
              <a:buSzPts val="1800"/>
            </a:pPr>
            <a:r>
              <a:rPr lang="en-US" sz="1800" b="1">
                <a:latin typeface="Calibri"/>
                <a:ea typeface="Calibri"/>
                <a:cs typeface="Calibri"/>
                <a:sym typeface="Calibri"/>
              </a:rPr>
              <a:t>WASH </a:t>
            </a:r>
            <a:r>
              <a:rPr lang="en-US" sz="1800" b="1" err="1">
                <a:latin typeface="Calibri"/>
                <a:ea typeface="Calibri"/>
                <a:cs typeface="Calibri"/>
                <a:sym typeface="Calibri"/>
              </a:rPr>
              <a:t>dans</a:t>
            </a:r>
            <a:r>
              <a:rPr lang="en-US" sz="1800" b="1">
                <a:latin typeface="Calibri"/>
                <a:ea typeface="Calibri"/>
                <a:cs typeface="Calibri"/>
                <a:sym typeface="Calibri"/>
              </a:rPr>
              <a:t> les </a:t>
            </a:r>
            <a:r>
              <a:rPr lang="en-US" sz="1800" b="1" err="1">
                <a:latin typeface="Calibri"/>
                <a:ea typeface="Calibri"/>
                <a:cs typeface="Calibri"/>
                <a:sym typeface="Calibri"/>
              </a:rPr>
              <a:t>écoles</a:t>
            </a:r>
            <a:r>
              <a:rPr lang="en-US" sz="1800" b="1">
                <a:latin typeface="Calibri"/>
                <a:ea typeface="Calibri"/>
                <a:cs typeface="Calibri"/>
                <a:sym typeface="Calibri"/>
              </a:rPr>
              <a:t> et les </a:t>
            </a:r>
            <a:r>
              <a:rPr lang="en-US" sz="1800" b="1" err="1">
                <a:latin typeface="Calibri"/>
                <a:ea typeface="Calibri"/>
                <a:cs typeface="Calibri"/>
                <a:sym typeface="Calibri"/>
              </a:rPr>
              <a:t>établissements</a:t>
            </a:r>
            <a:r>
              <a:rPr lang="en-US" sz="1800" b="1">
                <a:latin typeface="Calibri"/>
                <a:ea typeface="Calibri"/>
                <a:cs typeface="Calibri"/>
                <a:sym typeface="Calibri"/>
              </a:rPr>
              <a:t> </a:t>
            </a:r>
          </a:p>
          <a:p>
            <a:pPr lvl="0">
              <a:buSzPts val="1800"/>
            </a:pPr>
            <a:r>
              <a:rPr lang="en-US" sz="1800" b="1">
                <a:latin typeface="Calibri"/>
                <a:ea typeface="Calibri"/>
                <a:cs typeface="Calibri"/>
                <a:sym typeface="Calibri"/>
              </a:rPr>
              <a:t>de </a:t>
            </a:r>
            <a:r>
              <a:rPr lang="en-US" sz="1800" b="1" err="1">
                <a:latin typeface="Calibri"/>
                <a:ea typeface="Calibri"/>
                <a:cs typeface="Calibri"/>
                <a:sym typeface="Calibri"/>
              </a:rPr>
              <a:t>soins</a:t>
            </a:r>
            <a:r>
              <a:rPr lang="en-US" sz="1800" b="1">
                <a:latin typeface="Calibri"/>
                <a:ea typeface="Calibri"/>
                <a:cs typeface="Calibri"/>
                <a:sym typeface="Calibri"/>
              </a:rPr>
              <a:t> de santé les </a:t>
            </a:r>
            <a:r>
              <a:rPr lang="en-US" sz="1800" b="1" err="1">
                <a:latin typeface="Calibri"/>
                <a:ea typeface="Calibri"/>
                <a:cs typeface="Calibri"/>
                <a:sym typeface="Calibri"/>
              </a:rPr>
              <a:t>années</a:t>
            </a:r>
            <a:r>
              <a:rPr lang="en-US" sz="1800" b="1">
                <a:latin typeface="Calibri"/>
                <a:ea typeface="Calibri"/>
                <a:cs typeface="Calibri"/>
                <a:sym typeface="Calibri"/>
              </a:rPr>
              <a:t> </a:t>
            </a:r>
            <a:r>
              <a:rPr lang="en-US" sz="1800" b="1" err="1">
                <a:latin typeface="Calibri"/>
                <a:ea typeface="Calibri"/>
                <a:cs typeface="Calibri"/>
                <a:sym typeface="Calibri"/>
              </a:rPr>
              <a:t>paires</a:t>
            </a:r>
            <a:endParaRPr/>
          </a:p>
        </p:txBody>
      </p:sp>
      <p:pic>
        <p:nvPicPr>
          <p:cNvPr id="276" name="Google Shape;276;p6"/>
          <p:cNvPicPr preferRelativeResize="0"/>
          <p:nvPr/>
        </p:nvPicPr>
        <p:blipFill rotWithShape="1">
          <a:blip r:embed="rId6">
            <a:alphaModFix/>
          </a:blip>
          <a:srcRect/>
          <a:stretch/>
        </p:blipFill>
        <p:spPr>
          <a:xfrm>
            <a:off x="1577380" y="3641151"/>
            <a:ext cx="1231260" cy="1742619"/>
          </a:xfrm>
          <a:prstGeom prst="rect">
            <a:avLst/>
          </a:prstGeom>
          <a:noFill/>
          <a:ln>
            <a:noFill/>
          </a:ln>
        </p:spPr>
      </p:pic>
      <p:pic>
        <p:nvPicPr>
          <p:cNvPr id="277" name="Google Shape;277;p6"/>
          <p:cNvPicPr preferRelativeResize="0"/>
          <p:nvPr/>
        </p:nvPicPr>
        <p:blipFill rotWithShape="1">
          <a:blip r:embed="rId7">
            <a:alphaModFix/>
          </a:blip>
          <a:srcRect/>
          <a:stretch/>
        </p:blipFill>
        <p:spPr>
          <a:xfrm>
            <a:off x="5227371" y="3671345"/>
            <a:ext cx="1912047" cy="1473078"/>
          </a:xfrm>
          <a:prstGeom prst="rect">
            <a:avLst/>
          </a:prstGeom>
          <a:noFill/>
          <a:ln>
            <a:noFill/>
          </a:ln>
        </p:spPr>
      </p:pic>
      <p:sp>
        <p:nvSpPr>
          <p:cNvPr id="278" name="Google Shape;278;p6"/>
          <p:cNvSpPr txBox="1"/>
          <p:nvPr/>
        </p:nvSpPr>
        <p:spPr>
          <a:xfrm>
            <a:off x="7120380" y="3639212"/>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2022</a:t>
            </a:r>
            <a:endParaRPr/>
          </a:p>
        </p:txBody>
      </p:sp>
      <p:pic>
        <p:nvPicPr>
          <p:cNvPr id="279" name="Google Shape;279;p6"/>
          <p:cNvPicPr preferRelativeResize="0"/>
          <p:nvPr/>
        </p:nvPicPr>
        <p:blipFill rotWithShape="1">
          <a:blip r:embed="rId8">
            <a:alphaModFix/>
          </a:blip>
          <a:srcRect/>
          <a:stretch/>
        </p:blipFill>
        <p:spPr>
          <a:xfrm>
            <a:off x="2033160" y="4188511"/>
            <a:ext cx="1417930" cy="1680339"/>
          </a:xfrm>
          <a:prstGeom prst="rect">
            <a:avLst/>
          </a:prstGeom>
          <a:noFill/>
          <a:ln>
            <a:noFill/>
          </a:ln>
        </p:spPr>
      </p:pic>
      <p:pic>
        <p:nvPicPr>
          <p:cNvPr id="280" name="Google Shape;280;p6"/>
          <p:cNvPicPr preferRelativeResize="0"/>
          <p:nvPr/>
        </p:nvPicPr>
        <p:blipFill rotWithShape="1">
          <a:blip r:embed="rId9">
            <a:alphaModFix/>
          </a:blip>
          <a:srcRect/>
          <a:stretch/>
        </p:blipFill>
        <p:spPr>
          <a:xfrm>
            <a:off x="8794067" y="2858371"/>
            <a:ext cx="1128187" cy="1591385"/>
          </a:xfrm>
          <a:prstGeom prst="rect">
            <a:avLst/>
          </a:prstGeom>
          <a:noFill/>
          <a:ln>
            <a:noFill/>
          </a:ln>
        </p:spPr>
      </p:pic>
      <p:pic>
        <p:nvPicPr>
          <p:cNvPr id="281" name="Google Shape;281;p6"/>
          <p:cNvPicPr preferRelativeResize="0"/>
          <p:nvPr/>
        </p:nvPicPr>
        <p:blipFill rotWithShape="1">
          <a:blip r:embed="rId10">
            <a:alphaModFix/>
          </a:blip>
          <a:srcRect/>
          <a:stretch/>
        </p:blipFill>
        <p:spPr>
          <a:xfrm>
            <a:off x="9148288" y="3223514"/>
            <a:ext cx="1155177" cy="1631039"/>
          </a:xfrm>
          <a:prstGeom prst="rect">
            <a:avLst/>
          </a:prstGeom>
          <a:noFill/>
          <a:ln w="9525" cap="flat" cmpd="sng">
            <a:solidFill>
              <a:srgbClr val="293476"/>
            </a:solidFill>
            <a:prstDash val="solid"/>
            <a:round/>
            <a:headEnd type="none" w="sm" len="sm"/>
            <a:tailEnd type="none" w="sm" len="sm"/>
          </a:ln>
        </p:spPr>
      </p:pic>
      <p:pic>
        <p:nvPicPr>
          <p:cNvPr id="282" name="Google Shape;282;p6"/>
          <p:cNvPicPr preferRelativeResize="0"/>
          <p:nvPr/>
        </p:nvPicPr>
        <p:blipFill rotWithShape="1">
          <a:blip r:embed="rId11">
            <a:alphaModFix/>
          </a:blip>
          <a:srcRect/>
          <a:stretch/>
        </p:blipFill>
        <p:spPr>
          <a:xfrm>
            <a:off x="9529499" y="3628311"/>
            <a:ext cx="1230159" cy="1754872"/>
          </a:xfrm>
          <a:prstGeom prst="rect">
            <a:avLst/>
          </a:prstGeom>
          <a:noFill/>
          <a:ln>
            <a:noFill/>
          </a:ln>
        </p:spPr>
      </p:pic>
      <p:sp>
        <p:nvSpPr>
          <p:cNvPr id="283" name="Google Shape;283;p6"/>
          <p:cNvSpPr txBox="1"/>
          <p:nvPr/>
        </p:nvSpPr>
        <p:spPr>
          <a:xfrm>
            <a:off x="6551335" y="3230849"/>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2020</a:t>
            </a:r>
            <a:endParaRPr/>
          </a:p>
        </p:txBody>
      </p:sp>
      <p:sp>
        <p:nvSpPr>
          <p:cNvPr id="284" name="Google Shape;284;p6"/>
          <p:cNvSpPr txBox="1"/>
          <p:nvPr/>
        </p:nvSpPr>
        <p:spPr>
          <a:xfrm>
            <a:off x="6236569" y="2785469"/>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2018</a:t>
            </a:r>
            <a:endParaRPr/>
          </a:p>
        </p:txBody>
      </p:sp>
      <p:sp>
        <p:nvSpPr>
          <p:cNvPr id="285" name="Google Shape;285;p6"/>
          <p:cNvSpPr txBox="1"/>
          <p:nvPr/>
        </p:nvSpPr>
        <p:spPr>
          <a:xfrm>
            <a:off x="10727446" y="3657390"/>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2022</a:t>
            </a:r>
            <a:endParaRPr/>
          </a:p>
        </p:txBody>
      </p:sp>
      <p:sp>
        <p:nvSpPr>
          <p:cNvPr id="286" name="Google Shape;286;p6"/>
          <p:cNvSpPr txBox="1"/>
          <p:nvPr/>
        </p:nvSpPr>
        <p:spPr>
          <a:xfrm>
            <a:off x="10281560" y="3185129"/>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2020</a:t>
            </a:r>
            <a:endParaRPr/>
          </a:p>
        </p:txBody>
      </p:sp>
      <p:sp>
        <p:nvSpPr>
          <p:cNvPr id="287" name="Google Shape;287;p6"/>
          <p:cNvSpPr txBox="1"/>
          <p:nvPr/>
        </p:nvSpPr>
        <p:spPr>
          <a:xfrm>
            <a:off x="9887130" y="2798169"/>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2019</a:t>
            </a:r>
            <a:endParaRPr/>
          </a:p>
        </p:txBody>
      </p:sp>
      <p:sp>
        <p:nvSpPr>
          <p:cNvPr id="288" name="Google Shape;288;p6"/>
          <p:cNvSpPr txBox="1"/>
          <p:nvPr/>
        </p:nvSpPr>
        <p:spPr>
          <a:xfrm>
            <a:off x="1866349" y="2798169"/>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2017</a:t>
            </a:r>
            <a:endParaRPr/>
          </a:p>
        </p:txBody>
      </p:sp>
      <p:sp>
        <p:nvSpPr>
          <p:cNvPr id="289" name="Google Shape;289;p6"/>
          <p:cNvSpPr txBox="1"/>
          <p:nvPr/>
        </p:nvSpPr>
        <p:spPr>
          <a:xfrm>
            <a:off x="2407683" y="3191183"/>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2019</a:t>
            </a:r>
            <a:endParaRPr/>
          </a:p>
        </p:txBody>
      </p:sp>
      <p:sp>
        <p:nvSpPr>
          <p:cNvPr id="290" name="Google Shape;290;p6"/>
          <p:cNvSpPr txBox="1"/>
          <p:nvPr/>
        </p:nvSpPr>
        <p:spPr>
          <a:xfrm>
            <a:off x="2816540" y="3616012"/>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2021</a:t>
            </a:r>
            <a:endParaRPr/>
          </a:p>
        </p:txBody>
      </p:sp>
      <p:sp>
        <p:nvSpPr>
          <p:cNvPr id="291" name="Google Shape;291;p6"/>
          <p:cNvSpPr txBox="1"/>
          <p:nvPr/>
        </p:nvSpPr>
        <p:spPr>
          <a:xfrm>
            <a:off x="3497481" y="4166800"/>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2023</a:t>
            </a:r>
            <a:endParaRPr/>
          </a:p>
        </p:txBody>
      </p:sp>
      <p:sp>
        <p:nvSpPr>
          <p:cNvPr id="292" name="Google Shape;292;p6"/>
          <p:cNvSpPr/>
          <p:nvPr/>
        </p:nvSpPr>
        <p:spPr>
          <a:xfrm>
            <a:off x="5776915" y="4224106"/>
            <a:ext cx="1940478" cy="142611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3" name="Google Shape;293;p6"/>
          <p:cNvSpPr/>
          <p:nvPr/>
        </p:nvSpPr>
        <p:spPr>
          <a:xfrm>
            <a:off x="9985693" y="4106140"/>
            <a:ext cx="1228609" cy="177481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4" name="Google Shape;294;p6"/>
          <p:cNvSpPr txBox="1"/>
          <p:nvPr/>
        </p:nvSpPr>
        <p:spPr>
          <a:xfrm>
            <a:off x="7728882" y="4192092"/>
            <a:ext cx="794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2024</a:t>
            </a:r>
            <a:endParaRPr/>
          </a:p>
        </p:txBody>
      </p:sp>
      <p:sp>
        <p:nvSpPr>
          <p:cNvPr id="295" name="Google Shape;295;p6"/>
          <p:cNvSpPr txBox="1"/>
          <p:nvPr/>
        </p:nvSpPr>
        <p:spPr>
          <a:xfrm>
            <a:off x="5776916" y="5244811"/>
            <a:ext cx="191204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Schools update</a:t>
            </a:r>
            <a:endParaRPr/>
          </a:p>
        </p:txBody>
      </p:sp>
      <p:sp>
        <p:nvSpPr>
          <p:cNvPr id="296" name="Google Shape;296;p6"/>
          <p:cNvSpPr txBox="1"/>
          <p:nvPr/>
        </p:nvSpPr>
        <p:spPr>
          <a:xfrm>
            <a:off x="9975904" y="5482268"/>
            <a:ext cx="1228609"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HCF update</a:t>
            </a:r>
            <a:endParaRPr/>
          </a:p>
        </p:txBody>
      </p:sp>
      <p:sp>
        <p:nvSpPr>
          <p:cNvPr id="297" name="Google Shape;297;p6"/>
          <p:cNvSpPr txBox="1"/>
          <p:nvPr/>
        </p:nvSpPr>
        <p:spPr>
          <a:xfrm>
            <a:off x="10144578" y="1845492"/>
            <a:ext cx="250256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sng" strike="noStrike" cap="none">
                <a:solidFill>
                  <a:srgbClr val="000000"/>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washdata.org</a:t>
            </a:r>
            <a:r>
              <a:rPr lang="en-US" sz="1600" b="0" i="0" u="none" strike="noStrike" cap="none">
                <a:solidFill>
                  <a:srgbClr val="000000"/>
                </a:solidFill>
                <a:latin typeface="Calibri"/>
                <a:ea typeface="Calibri"/>
                <a:cs typeface="Calibri"/>
                <a:sym typeface="Calibri"/>
              </a:rPr>
              <a:t>  </a:t>
            </a:r>
            <a:endParaRPr/>
          </a:p>
        </p:txBody>
      </p:sp>
      <p:pic>
        <p:nvPicPr>
          <p:cNvPr id="298" name="Google Shape;298;p6"/>
          <p:cNvPicPr preferRelativeResize="0"/>
          <p:nvPr/>
        </p:nvPicPr>
        <p:blipFill rotWithShape="1">
          <a:blip r:embed="rId13">
            <a:alphaModFix/>
          </a:blip>
          <a:srcRect/>
          <a:stretch/>
        </p:blipFill>
        <p:spPr>
          <a:xfrm>
            <a:off x="9985693" y="167943"/>
            <a:ext cx="1744033" cy="1724215"/>
          </a:xfrm>
          <a:prstGeom prst="rect">
            <a:avLst/>
          </a:prstGeom>
          <a:noFill/>
          <a:ln>
            <a:noFill/>
          </a:ln>
        </p:spPr>
      </p:pic>
      <p:sp>
        <p:nvSpPr>
          <p:cNvPr id="299" name="Google Shape;299;p6"/>
          <p:cNvSpPr txBox="1"/>
          <p:nvPr/>
        </p:nvSpPr>
        <p:spPr>
          <a:xfrm>
            <a:off x="5959753" y="6172206"/>
            <a:ext cx="214204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Calibri"/>
              <a:buNone/>
            </a:pPr>
            <a:r>
              <a:rPr lang="en-US" sz="2000" b="1">
                <a:solidFill>
                  <a:srgbClr val="FF0000"/>
                </a:solidFill>
                <a:latin typeface="Calibri"/>
                <a:ea typeface="Calibri"/>
                <a:cs typeface="Calibri"/>
                <a:sym typeface="Calibri"/>
              </a:rPr>
              <a:t>27 May 2024</a:t>
            </a:r>
            <a:endParaRPr sz="2000" b="1" i="0" u="none" strike="noStrike" cap="none">
              <a:solidFill>
                <a:srgbClr val="FF0000"/>
              </a:solidFill>
              <a:latin typeface="Calibri"/>
              <a:ea typeface="Calibri"/>
              <a:cs typeface="Calibri"/>
              <a:sym typeface="Calibri"/>
            </a:endParaRPr>
          </a:p>
        </p:txBody>
      </p:sp>
      <p:sp>
        <p:nvSpPr>
          <p:cNvPr id="300" name="Google Shape;300;p6"/>
          <p:cNvSpPr/>
          <p:nvPr/>
        </p:nvSpPr>
        <p:spPr>
          <a:xfrm>
            <a:off x="6553599" y="5697184"/>
            <a:ext cx="325275" cy="490040"/>
          </a:xfrm>
          <a:prstGeom prst="down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7"/>
          <p:cNvPicPr preferRelativeResize="0"/>
          <p:nvPr/>
        </p:nvPicPr>
        <p:blipFill rotWithShape="1">
          <a:blip r:embed="rId3">
            <a:alphaModFix/>
          </a:blip>
          <a:srcRect/>
          <a:stretch/>
        </p:blipFill>
        <p:spPr>
          <a:xfrm>
            <a:off x="7944251" y="3562587"/>
            <a:ext cx="3635671" cy="3141348"/>
          </a:xfrm>
          <a:prstGeom prst="rect">
            <a:avLst/>
          </a:prstGeom>
          <a:noFill/>
          <a:ln>
            <a:noFill/>
          </a:ln>
        </p:spPr>
      </p:pic>
      <p:pic>
        <p:nvPicPr>
          <p:cNvPr id="307" name="Google Shape;307;p7"/>
          <p:cNvPicPr preferRelativeResize="0"/>
          <p:nvPr/>
        </p:nvPicPr>
        <p:blipFill rotWithShape="1">
          <a:blip r:embed="rId4">
            <a:alphaModFix/>
          </a:blip>
          <a:srcRect/>
          <a:stretch/>
        </p:blipFill>
        <p:spPr>
          <a:xfrm>
            <a:off x="4234577" y="3562587"/>
            <a:ext cx="3606105" cy="3159262"/>
          </a:xfrm>
          <a:prstGeom prst="rect">
            <a:avLst/>
          </a:prstGeom>
          <a:noFill/>
          <a:ln>
            <a:noFill/>
          </a:ln>
        </p:spPr>
      </p:pic>
      <p:pic>
        <p:nvPicPr>
          <p:cNvPr id="308" name="Google Shape;308;p7"/>
          <p:cNvPicPr preferRelativeResize="0"/>
          <p:nvPr/>
        </p:nvPicPr>
        <p:blipFill rotWithShape="1">
          <a:blip r:embed="rId5">
            <a:alphaModFix/>
          </a:blip>
          <a:srcRect/>
          <a:stretch/>
        </p:blipFill>
        <p:spPr>
          <a:xfrm>
            <a:off x="511730" y="3562587"/>
            <a:ext cx="3606105" cy="3152356"/>
          </a:xfrm>
          <a:prstGeom prst="rect">
            <a:avLst/>
          </a:prstGeom>
          <a:noFill/>
          <a:ln>
            <a:noFill/>
          </a:ln>
        </p:spPr>
      </p:pic>
      <p:sp>
        <p:nvSpPr>
          <p:cNvPr id="309" name="Google Shape;309;p7"/>
          <p:cNvSpPr txBox="1">
            <a:spLocks noGrp="1"/>
          </p:cNvSpPr>
          <p:nvPr>
            <p:ph type="title"/>
          </p:nvPr>
        </p:nvSpPr>
        <p:spPr>
          <a:xfrm>
            <a:off x="518128" y="48493"/>
            <a:ext cx="11153171" cy="784704"/>
          </a:xfrm>
          <a:prstGeom prst="rect">
            <a:avLst/>
          </a:prstGeom>
          <a:noFill/>
          <a:ln>
            <a:noFill/>
          </a:ln>
        </p:spPr>
        <p:txBody>
          <a:bodyPr spcFirstLastPara="1" wrap="square" lIns="91425" tIns="45700" rIns="91425" bIns="45700" anchor="ctr" anchorCtr="0">
            <a:normAutofit/>
          </a:bodyPr>
          <a:lstStyle/>
          <a:p>
            <a:pPr lvl="0" algn="ctr">
              <a:buSzPts val="3200"/>
            </a:pPr>
            <a:r>
              <a:rPr lang="en-US" sz="3200"/>
              <a:t>GÉNÉRER DES ESTIMATIONS JMP ET ODD</a:t>
            </a:r>
            <a:endParaRPr/>
          </a:p>
        </p:txBody>
      </p:sp>
      <p:sp>
        <p:nvSpPr>
          <p:cNvPr id="310" name="Google Shape;310;p7"/>
          <p:cNvSpPr/>
          <p:nvPr/>
        </p:nvSpPr>
        <p:spPr>
          <a:xfrm>
            <a:off x="1193800" y="1454856"/>
            <a:ext cx="10386122" cy="615513"/>
          </a:xfrm>
          <a:prstGeom prst="rect">
            <a:avLst/>
          </a:prstGeom>
          <a:solidFill>
            <a:srgbClr val="E9EEF2"/>
          </a:solidFill>
          <a:ln>
            <a:noFill/>
          </a:ln>
        </p:spPr>
        <p:txBody>
          <a:bodyPr spcFirstLastPara="1" wrap="square" lIns="91425" tIns="45700" rIns="91425" bIns="45700" anchor="t" anchorCtr="0">
            <a:spAutoFit/>
          </a:bodyPr>
          <a:lstStyle/>
          <a:p>
            <a:pPr lvl="0"/>
            <a:r>
              <a:rPr lang="en-US" sz="1650">
                <a:solidFill>
                  <a:schemeClr val="dk1"/>
                </a:solidFill>
                <a:latin typeface="Avenir"/>
                <a:ea typeface="Avenir"/>
                <a:cs typeface="Avenir"/>
                <a:sym typeface="Avenir"/>
              </a:rPr>
              <a:t>Les </a:t>
            </a:r>
            <a:r>
              <a:rPr lang="en-US" sz="1650" err="1">
                <a:solidFill>
                  <a:schemeClr val="dk1"/>
                </a:solidFill>
                <a:latin typeface="Avenir"/>
                <a:ea typeface="Avenir"/>
                <a:cs typeface="Avenir"/>
                <a:sym typeface="Avenir"/>
              </a:rPr>
              <a:t>données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sont</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mises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en</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correspondance</a:t>
            </a:r>
            <a:r>
              <a:rPr lang="en-US" sz="1650">
                <a:solidFill>
                  <a:schemeClr val="dk1"/>
                </a:solidFill>
                <a:latin typeface="Avenir"/>
                <a:ea typeface="Avenir"/>
                <a:cs typeface="Avenir"/>
                <a:sym typeface="Avenir"/>
              </a:rPr>
              <a:t> avec les </a:t>
            </a:r>
            <a:r>
              <a:rPr lang="en-US" sz="1650" err="1">
                <a:solidFill>
                  <a:schemeClr val="dk1"/>
                </a:solidFill>
                <a:latin typeface="Avenir"/>
                <a:ea typeface="Avenir"/>
                <a:cs typeface="Avenir"/>
                <a:sym typeface="Avenir"/>
              </a:rPr>
              <a:t>éléments</a:t>
            </a:r>
            <a:r>
              <a:rPr lang="en-US" sz="1650">
                <a:solidFill>
                  <a:schemeClr val="dk1"/>
                </a:solidFill>
                <a:latin typeface="Avenir"/>
                <a:ea typeface="Avenir"/>
                <a:cs typeface="Avenir"/>
                <a:sym typeface="Avenir"/>
              </a:rPr>
              <a:t> de </a:t>
            </a:r>
            <a:r>
              <a:rPr lang="en-US" sz="1650" err="1">
                <a:solidFill>
                  <a:schemeClr val="dk1"/>
                </a:solidFill>
                <a:latin typeface="Avenir"/>
                <a:ea typeface="Avenir"/>
                <a:cs typeface="Avenir"/>
                <a:sym typeface="Avenir"/>
              </a:rPr>
              <a:t>l'indicateur</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afin</a:t>
            </a:r>
            <a:r>
              <a:rPr lang="en-US" sz="1650">
                <a:solidFill>
                  <a:schemeClr val="dk1"/>
                </a:solidFill>
                <a:latin typeface="Avenir"/>
                <a:ea typeface="Avenir"/>
                <a:cs typeface="Avenir"/>
                <a:sym typeface="Avenir"/>
              </a:rPr>
              <a:t> de les </a:t>
            </a:r>
            <a:r>
              <a:rPr lang="en-US" sz="1650" err="1">
                <a:solidFill>
                  <a:schemeClr val="dk1"/>
                </a:solidFill>
                <a:latin typeface="Avenir"/>
                <a:ea typeface="Avenir"/>
                <a:cs typeface="Avenir"/>
                <a:sym typeface="Avenir"/>
              </a:rPr>
              <a:t>normaliser</a:t>
            </a:r>
            <a:r>
              <a:rPr lang="en-US" sz="1650">
                <a:solidFill>
                  <a:schemeClr val="dk1"/>
                </a:solidFill>
                <a:latin typeface="Avenir"/>
                <a:ea typeface="Avenir"/>
                <a:cs typeface="Avenir"/>
                <a:sym typeface="Avenir"/>
              </a:rPr>
              <a:t> </a:t>
            </a:r>
            <a:br>
              <a:rPr lang="en-US" sz="1650">
                <a:solidFill>
                  <a:schemeClr val="dk1"/>
                </a:solidFill>
                <a:latin typeface="Avenir"/>
                <a:ea typeface="Avenir"/>
                <a:cs typeface="Avenir"/>
                <a:sym typeface="Avenir"/>
              </a:rPr>
            </a:br>
            <a:r>
              <a:rPr lang="en-US" sz="1650">
                <a:solidFill>
                  <a:schemeClr val="dk1"/>
                </a:solidFill>
                <a:latin typeface="Avenir"/>
                <a:ea typeface="Avenir"/>
                <a:cs typeface="Avenir"/>
                <a:sym typeface="Avenir"/>
              </a:rPr>
              <a:t>(</a:t>
            </a:r>
            <a:r>
              <a:rPr lang="en-US" sz="1650" err="1">
                <a:solidFill>
                  <a:schemeClr val="dk1"/>
                </a:solidFill>
                <a:latin typeface="Avenir"/>
                <a:ea typeface="Avenir"/>
                <a:cs typeface="Avenir"/>
                <a:sym typeface="Avenir"/>
              </a:rPr>
              <a:t>dans</a:t>
            </a:r>
            <a:r>
              <a:rPr lang="en-US" sz="1650">
                <a:solidFill>
                  <a:schemeClr val="dk1"/>
                </a:solidFill>
                <a:latin typeface="Avenir"/>
                <a:ea typeface="Avenir"/>
                <a:cs typeface="Avenir"/>
                <a:sym typeface="Avenir"/>
              </a:rPr>
              <a:t> la </a:t>
            </a:r>
            <a:r>
              <a:rPr lang="en-US" sz="1650" err="1">
                <a:solidFill>
                  <a:schemeClr val="dk1"/>
                </a:solidFill>
                <a:latin typeface="Avenir"/>
                <a:ea typeface="Avenir"/>
                <a:cs typeface="Avenir"/>
                <a:sym typeface="Avenir"/>
              </a:rPr>
              <a:t>mesure</a:t>
            </a:r>
            <a:r>
              <a:rPr lang="en-US" sz="1650">
                <a:solidFill>
                  <a:schemeClr val="dk1"/>
                </a:solidFill>
                <a:latin typeface="Avenir"/>
                <a:ea typeface="Avenir"/>
                <a:cs typeface="Avenir"/>
                <a:sym typeface="Avenir"/>
              </a:rPr>
              <a:t> du possible).</a:t>
            </a:r>
            <a:endParaRPr sz="1650"/>
          </a:p>
        </p:txBody>
      </p:sp>
      <p:sp>
        <p:nvSpPr>
          <p:cNvPr id="311" name="Google Shape;311;p7"/>
          <p:cNvSpPr/>
          <p:nvPr/>
        </p:nvSpPr>
        <p:spPr>
          <a:xfrm>
            <a:off x="7077682" y="5332290"/>
            <a:ext cx="226395" cy="226395"/>
          </a:xfrm>
          <a:prstGeom prst="ellipse">
            <a:avLst/>
          </a:prstGeom>
          <a:noFill/>
          <a:ln w="19050" cap="flat" cmpd="sng">
            <a:solidFill>
              <a:srgbClr val="FF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7"/>
          <p:cNvSpPr/>
          <p:nvPr/>
        </p:nvSpPr>
        <p:spPr>
          <a:xfrm>
            <a:off x="11080672" y="3878995"/>
            <a:ext cx="226395" cy="226395"/>
          </a:xfrm>
          <a:prstGeom prst="ellipse">
            <a:avLst/>
          </a:prstGeom>
          <a:noFill/>
          <a:ln w="19050" cap="flat" cmpd="sng">
            <a:solidFill>
              <a:srgbClr val="FF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7"/>
          <p:cNvSpPr/>
          <p:nvPr/>
        </p:nvSpPr>
        <p:spPr>
          <a:xfrm>
            <a:off x="3616148" y="4589021"/>
            <a:ext cx="226395" cy="226395"/>
          </a:xfrm>
          <a:prstGeom prst="ellipse">
            <a:avLst/>
          </a:prstGeom>
          <a:noFill/>
          <a:ln w="19050" cap="flat" cmpd="sng">
            <a:solidFill>
              <a:srgbClr val="FF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7"/>
          <p:cNvSpPr/>
          <p:nvPr/>
        </p:nvSpPr>
        <p:spPr>
          <a:xfrm>
            <a:off x="1183524" y="763334"/>
            <a:ext cx="10396398" cy="615513"/>
          </a:xfrm>
          <a:prstGeom prst="rect">
            <a:avLst/>
          </a:prstGeom>
          <a:solidFill>
            <a:srgbClr val="E9EEF2"/>
          </a:solidFill>
          <a:ln>
            <a:noFill/>
          </a:ln>
        </p:spPr>
        <p:txBody>
          <a:bodyPr spcFirstLastPara="1" wrap="square" lIns="91425" tIns="45700" rIns="91425" bIns="45700" anchor="t" anchorCtr="0">
            <a:spAutoFit/>
          </a:bodyPr>
          <a:lstStyle/>
          <a:p>
            <a:pPr marL="174625" lvl="0" indent="-174625"/>
            <a:r>
              <a:rPr lang="en-US" sz="1650">
                <a:solidFill>
                  <a:schemeClr val="dk1"/>
                </a:solidFill>
                <a:latin typeface="Avenir"/>
                <a:ea typeface="Avenir"/>
                <a:cs typeface="Avenir"/>
                <a:sym typeface="Avenir"/>
              </a:rPr>
              <a:t>Les </a:t>
            </a:r>
            <a:r>
              <a:rPr lang="en-US" sz="1650" err="1">
                <a:solidFill>
                  <a:schemeClr val="dk1"/>
                </a:solidFill>
                <a:latin typeface="Avenir"/>
                <a:ea typeface="Avenir"/>
                <a:cs typeface="Avenir"/>
                <a:sym typeface="Avenir"/>
              </a:rPr>
              <a:t>données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nationales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sont</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compilées</a:t>
            </a:r>
            <a:r>
              <a:rPr lang="en-US" sz="1650">
                <a:solidFill>
                  <a:schemeClr val="dk1"/>
                </a:solidFill>
                <a:latin typeface="Avenir"/>
                <a:ea typeface="Avenir"/>
                <a:cs typeface="Avenir"/>
                <a:sym typeface="Avenir"/>
              </a:rPr>
              <a:t> par </a:t>
            </a:r>
            <a:r>
              <a:rPr lang="en-US" sz="1650" err="1">
                <a:solidFill>
                  <a:schemeClr val="dk1"/>
                </a:solidFill>
                <a:latin typeface="Avenir"/>
                <a:ea typeface="Avenir"/>
                <a:cs typeface="Avenir"/>
                <a:sym typeface="Avenir"/>
              </a:rPr>
              <a:t>l'équipe</a:t>
            </a:r>
            <a:r>
              <a:rPr lang="en-US" sz="1650">
                <a:solidFill>
                  <a:schemeClr val="dk1"/>
                </a:solidFill>
                <a:latin typeface="Avenir"/>
                <a:ea typeface="Avenir"/>
                <a:cs typeface="Avenir"/>
                <a:sym typeface="Avenir"/>
              </a:rPr>
              <a:t> du JMP / A </a:t>
            </a:r>
            <a:r>
              <a:rPr lang="en-US" sz="1650" err="1">
                <a:solidFill>
                  <a:schemeClr val="dk1"/>
                </a:solidFill>
                <a:latin typeface="Avenir"/>
                <a:ea typeface="Avenir"/>
                <a:cs typeface="Avenir"/>
                <a:sym typeface="Avenir"/>
              </a:rPr>
              <a:t>partir</a:t>
            </a:r>
            <a:r>
              <a:rPr lang="en-US" sz="1650">
                <a:solidFill>
                  <a:schemeClr val="dk1"/>
                </a:solidFill>
                <a:latin typeface="Avenir"/>
                <a:ea typeface="Avenir"/>
                <a:cs typeface="Avenir"/>
                <a:sym typeface="Avenir"/>
              </a:rPr>
              <a:t> de sources de </a:t>
            </a:r>
            <a:r>
              <a:rPr lang="en-US" sz="1650" err="1">
                <a:solidFill>
                  <a:schemeClr val="dk1"/>
                </a:solidFill>
                <a:latin typeface="Avenir"/>
                <a:ea typeface="Avenir"/>
                <a:cs typeface="Avenir"/>
                <a:sym typeface="Avenir"/>
              </a:rPr>
              <a:t>données</a:t>
            </a:r>
            <a:endParaRPr lang="en-US" sz="1650">
              <a:solidFill>
                <a:schemeClr val="dk1"/>
              </a:solidFill>
              <a:latin typeface="Avenir"/>
              <a:ea typeface="Avenir"/>
              <a:cs typeface="Avenir"/>
              <a:sym typeface="Avenir"/>
            </a:endParaRPr>
          </a:p>
          <a:p>
            <a:pPr marL="174625" lvl="0" indent="-174625"/>
            <a:r>
              <a:rPr lang="en-US" sz="1650" err="1">
                <a:solidFill>
                  <a:schemeClr val="dk1"/>
                </a:solidFill>
                <a:latin typeface="Avenir"/>
                <a:ea typeface="Avenir"/>
                <a:cs typeface="Avenir"/>
                <a:sym typeface="Avenir"/>
              </a:rPr>
              <a:t>nationales</a:t>
            </a:r>
            <a:r>
              <a:rPr lang="en-US" sz="1650">
                <a:solidFill>
                  <a:schemeClr val="dk1"/>
                </a:solidFill>
                <a:latin typeface="Avenir"/>
                <a:ea typeface="Avenir"/>
                <a:cs typeface="Avenir"/>
                <a:sym typeface="Avenir"/>
              </a:rPr>
              <a:t>, par </a:t>
            </a:r>
            <a:r>
              <a:rPr lang="en-US" sz="1650" err="1">
                <a:solidFill>
                  <a:schemeClr val="dk1"/>
                </a:solidFill>
                <a:latin typeface="Avenir"/>
                <a:ea typeface="Avenir"/>
                <a:cs typeface="Avenir"/>
                <a:sym typeface="Avenir"/>
              </a:rPr>
              <a:t>exemple</a:t>
            </a:r>
            <a:r>
              <a:rPr lang="en-US" sz="1650">
                <a:solidFill>
                  <a:schemeClr val="dk1"/>
                </a:solidFill>
                <a:latin typeface="Avenir"/>
                <a:ea typeface="Avenir"/>
                <a:cs typeface="Avenir"/>
                <a:sym typeface="Avenir"/>
              </a:rPr>
              <a:t> EMIS</a:t>
            </a:r>
            <a:endParaRPr sz="1650">
              <a:solidFill>
                <a:schemeClr val="dk1"/>
              </a:solidFill>
              <a:latin typeface="Avenir"/>
              <a:ea typeface="Avenir"/>
              <a:cs typeface="Avenir"/>
              <a:sym typeface="Avenir"/>
            </a:endParaRPr>
          </a:p>
        </p:txBody>
      </p:sp>
      <p:pic>
        <p:nvPicPr>
          <p:cNvPr id="315" name="Google Shape;315;p7" descr="Statistics"/>
          <p:cNvPicPr preferRelativeResize="0"/>
          <p:nvPr/>
        </p:nvPicPr>
        <p:blipFill rotWithShape="1">
          <a:blip r:embed="rId6">
            <a:alphaModFix/>
          </a:blip>
          <a:srcRect/>
          <a:stretch/>
        </p:blipFill>
        <p:spPr>
          <a:xfrm>
            <a:off x="387867" y="2662046"/>
            <a:ext cx="685800" cy="685800"/>
          </a:xfrm>
          <a:prstGeom prst="rect">
            <a:avLst/>
          </a:prstGeom>
          <a:noFill/>
          <a:ln>
            <a:noFill/>
          </a:ln>
        </p:spPr>
      </p:pic>
      <p:sp>
        <p:nvSpPr>
          <p:cNvPr id="316" name="Google Shape;316;p7"/>
          <p:cNvSpPr/>
          <p:nvPr/>
        </p:nvSpPr>
        <p:spPr>
          <a:xfrm>
            <a:off x="1193800" y="2578918"/>
            <a:ext cx="10386122" cy="346208"/>
          </a:xfrm>
          <a:prstGeom prst="rect">
            <a:avLst/>
          </a:prstGeom>
          <a:solidFill>
            <a:srgbClr val="E9EEF2"/>
          </a:solidFill>
          <a:ln>
            <a:noFill/>
          </a:ln>
        </p:spPr>
        <p:txBody>
          <a:bodyPr spcFirstLastPara="1" wrap="square" lIns="91425" tIns="45700" rIns="91425" bIns="45700" anchor="t" anchorCtr="0">
            <a:spAutoFit/>
          </a:bodyPr>
          <a:lstStyle/>
          <a:p>
            <a:pPr lvl="0"/>
            <a:r>
              <a:rPr lang="en-US" sz="1650">
                <a:solidFill>
                  <a:schemeClr val="dk1"/>
                </a:solidFill>
                <a:latin typeface="Avenir"/>
                <a:ea typeface="Avenir"/>
                <a:cs typeface="Avenir"/>
                <a:sym typeface="Avenir"/>
              </a:rPr>
              <a:t>Les estimations </a:t>
            </a:r>
            <a:r>
              <a:rPr lang="en-US" sz="1650" err="1">
                <a:solidFill>
                  <a:schemeClr val="dk1"/>
                </a:solidFill>
                <a:latin typeface="Avenir"/>
                <a:ea typeface="Avenir"/>
                <a:cs typeface="Avenir"/>
                <a:sym typeface="Avenir"/>
              </a:rPr>
              <a:t>sont</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basées</a:t>
            </a:r>
            <a:r>
              <a:rPr lang="en-US" sz="1650">
                <a:solidFill>
                  <a:schemeClr val="dk1"/>
                </a:solidFill>
                <a:latin typeface="Avenir"/>
                <a:ea typeface="Avenir"/>
                <a:cs typeface="Avenir"/>
                <a:sym typeface="Avenir"/>
              </a:rPr>
              <a:t> sur </a:t>
            </a:r>
            <a:r>
              <a:rPr lang="en-US" sz="1650" err="1">
                <a:solidFill>
                  <a:schemeClr val="dk1"/>
                </a:solidFill>
                <a:latin typeface="Avenir"/>
                <a:ea typeface="Avenir"/>
                <a:cs typeface="Avenir"/>
                <a:sym typeface="Avenir"/>
              </a:rPr>
              <a:t>une</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régression</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linéaire</a:t>
            </a:r>
            <a:r>
              <a:rPr lang="en-US" sz="1650">
                <a:solidFill>
                  <a:schemeClr val="dk1"/>
                </a:solidFill>
                <a:latin typeface="Avenir"/>
                <a:ea typeface="Avenir"/>
                <a:cs typeface="Avenir"/>
                <a:sym typeface="Avenir"/>
              </a:rPr>
              <a:t> de </a:t>
            </a:r>
            <a:r>
              <a:rPr lang="en-US" sz="1650" err="1">
                <a:solidFill>
                  <a:schemeClr val="dk1"/>
                </a:solidFill>
                <a:latin typeface="Avenir"/>
                <a:ea typeface="Avenir"/>
                <a:cs typeface="Avenir"/>
                <a:sym typeface="Avenir"/>
              </a:rPr>
              <a:t>toutes</a:t>
            </a:r>
            <a:r>
              <a:rPr lang="en-US" sz="1650">
                <a:solidFill>
                  <a:schemeClr val="dk1"/>
                </a:solidFill>
                <a:latin typeface="Avenir"/>
                <a:ea typeface="Avenir"/>
                <a:cs typeface="Avenir"/>
                <a:sym typeface="Avenir"/>
              </a:rPr>
              <a:t> les </a:t>
            </a:r>
            <a:r>
              <a:rPr lang="en-US" sz="1650" err="1">
                <a:solidFill>
                  <a:schemeClr val="dk1"/>
                </a:solidFill>
                <a:latin typeface="Avenir"/>
                <a:ea typeface="Avenir"/>
                <a:cs typeface="Avenir"/>
                <a:sym typeface="Avenir"/>
              </a:rPr>
              <a:t>données</a:t>
            </a:r>
            <a:r>
              <a:rPr lang="en-US" sz="1650">
                <a:solidFill>
                  <a:schemeClr val="dk1"/>
                </a:solidFill>
                <a:latin typeface="Avenir"/>
                <a:ea typeface="Avenir"/>
                <a:cs typeface="Avenir"/>
                <a:sym typeface="Avenir"/>
              </a:rPr>
              <a:t> pour un </a:t>
            </a:r>
            <a:r>
              <a:rPr lang="en-US" sz="1650" err="1">
                <a:solidFill>
                  <a:schemeClr val="dk1"/>
                </a:solidFill>
                <a:latin typeface="Avenir"/>
                <a:ea typeface="Avenir"/>
                <a:cs typeface="Avenir"/>
                <a:sym typeface="Avenir"/>
              </a:rPr>
              <a:t>élément</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d'indicateur</a:t>
            </a:r>
            <a:r>
              <a:rPr lang="en-US" sz="1650">
                <a:solidFill>
                  <a:schemeClr val="dk1"/>
                </a:solidFill>
                <a:latin typeface="Avenir"/>
                <a:ea typeface="Avenir"/>
                <a:cs typeface="Avenir"/>
                <a:sym typeface="Avenir"/>
              </a:rPr>
              <a:t>.</a:t>
            </a:r>
            <a:endParaRPr sz="1650"/>
          </a:p>
        </p:txBody>
      </p:sp>
      <p:pic>
        <p:nvPicPr>
          <p:cNvPr id="317" name="Google Shape;317;p7"/>
          <p:cNvPicPr preferRelativeResize="0"/>
          <p:nvPr/>
        </p:nvPicPr>
        <p:blipFill rotWithShape="1">
          <a:blip r:embed="rId7">
            <a:alphaModFix/>
          </a:blip>
          <a:srcRect/>
          <a:stretch/>
        </p:blipFill>
        <p:spPr>
          <a:xfrm>
            <a:off x="358932" y="1649177"/>
            <a:ext cx="739737" cy="739737"/>
          </a:xfrm>
          <a:prstGeom prst="rect">
            <a:avLst/>
          </a:prstGeom>
          <a:noFill/>
          <a:ln>
            <a:noFill/>
          </a:ln>
        </p:spPr>
      </p:pic>
      <p:pic>
        <p:nvPicPr>
          <p:cNvPr id="318" name="Google Shape;318;p7"/>
          <p:cNvPicPr preferRelativeResize="0"/>
          <p:nvPr/>
        </p:nvPicPr>
        <p:blipFill rotWithShape="1">
          <a:blip r:embed="rId8">
            <a:alphaModFix/>
          </a:blip>
          <a:srcRect/>
          <a:stretch/>
        </p:blipFill>
        <p:spPr>
          <a:xfrm>
            <a:off x="371100" y="751360"/>
            <a:ext cx="665396" cy="665396"/>
          </a:xfrm>
          <a:prstGeom prst="rect">
            <a:avLst/>
          </a:prstGeom>
          <a:noFill/>
          <a:ln>
            <a:noFill/>
          </a:ln>
        </p:spPr>
      </p:pic>
      <p:sp>
        <p:nvSpPr>
          <p:cNvPr id="319" name="Google Shape;319;p7"/>
          <p:cNvSpPr/>
          <p:nvPr/>
        </p:nvSpPr>
        <p:spPr>
          <a:xfrm>
            <a:off x="1193800" y="2164124"/>
            <a:ext cx="10386122" cy="353903"/>
          </a:xfrm>
          <a:prstGeom prst="rect">
            <a:avLst/>
          </a:prstGeom>
          <a:solidFill>
            <a:srgbClr val="E9EEF2"/>
          </a:solidFill>
          <a:ln>
            <a:noFill/>
          </a:ln>
        </p:spPr>
        <p:txBody>
          <a:bodyPr spcFirstLastPara="1" wrap="square" lIns="91425" tIns="45700" rIns="91425" bIns="45700" anchor="t" anchorCtr="0">
            <a:spAutoFit/>
          </a:bodyPr>
          <a:lstStyle/>
          <a:p>
            <a:pPr marL="174625" lvl="0" indent="-174625"/>
            <a:r>
              <a:rPr lang="en-US" sz="1650" err="1">
                <a:solidFill>
                  <a:schemeClr val="dk1"/>
                </a:solidFill>
                <a:latin typeface="Avenir"/>
                <a:ea typeface="Avenir"/>
                <a:cs typeface="Avenir"/>
                <a:sym typeface="Avenir"/>
              </a:rPr>
              <a:t>Données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nationales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extraites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nettoyées</a:t>
            </a:r>
            <a:r>
              <a:rPr lang="en-US" sz="1650">
                <a:solidFill>
                  <a:schemeClr val="dk1"/>
                </a:solidFill>
                <a:latin typeface="Avenir"/>
                <a:ea typeface="Avenir"/>
                <a:cs typeface="Avenir"/>
                <a:sym typeface="Avenir"/>
              </a:rPr>
              <a:t> et </a:t>
            </a:r>
            <a:r>
              <a:rPr lang="en-US" sz="1650" err="1">
                <a:solidFill>
                  <a:schemeClr val="dk1"/>
                </a:solidFill>
                <a:latin typeface="Avenir"/>
                <a:ea typeface="Avenir"/>
                <a:cs typeface="Avenir"/>
                <a:sym typeface="Avenir"/>
              </a:rPr>
              <a:t>analysées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ajoutées</a:t>
            </a:r>
            <a:r>
              <a:rPr lang="en-US" sz="1650">
                <a:solidFill>
                  <a:schemeClr val="dk1"/>
                </a:solidFill>
                <a:latin typeface="Avenir"/>
                <a:ea typeface="Avenir"/>
                <a:cs typeface="Avenir"/>
                <a:sym typeface="Avenir"/>
              </a:rPr>
              <a:t> aux "JMP Country Files for </a:t>
            </a:r>
            <a:r>
              <a:rPr lang="en-US" sz="1650" err="1">
                <a:solidFill>
                  <a:schemeClr val="dk1"/>
                </a:solidFill>
                <a:latin typeface="Avenir"/>
                <a:ea typeface="Avenir"/>
                <a:cs typeface="Avenir"/>
                <a:sym typeface="Avenir"/>
              </a:rPr>
              <a:t>WinS</a:t>
            </a:r>
            <a:r>
              <a:rPr lang="en-US" sz="1650">
                <a:solidFill>
                  <a:schemeClr val="dk1"/>
                </a:solidFill>
                <a:latin typeface="Avenir"/>
                <a:ea typeface="Avenir"/>
                <a:cs typeface="Avenir"/>
                <a:sym typeface="Avenir"/>
              </a:rPr>
              <a:t>". </a:t>
            </a:r>
            <a:endParaRPr sz="1650"/>
          </a:p>
        </p:txBody>
      </p:sp>
      <p:sp>
        <p:nvSpPr>
          <p:cNvPr id="320" name="Google Shape;320;p7"/>
          <p:cNvSpPr/>
          <p:nvPr/>
        </p:nvSpPr>
        <p:spPr>
          <a:xfrm>
            <a:off x="1193800" y="3041840"/>
            <a:ext cx="10386122" cy="353903"/>
          </a:xfrm>
          <a:prstGeom prst="rect">
            <a:avLst/>
          </a:prstGeom>
          <a:solidFill>
            <a:srgbClr val="E9EEF2"/>
          </a:solidFill>
          <a:ln>
            <a:noFill/>
          </a:ln>
        </p:spPr>
        <p:txBody>
          <a:bodyPr spcFirstLastPara="1" wrap="square" lIns="91425" tIns="45700" rIns="91425" bIns="45700" anchor="t" anchorCtr="0">
            <a:spAutoFit/>
          </a:bodyPr>
          <a:lstStyle/>
          <a:p>
            <a:pPr lvl="0"/>
            <a:r>
              <a:rPr lang="en-US" sz="1650">
                <a:solidFill>
                  <a:schemeClr val="dk1"/>
                </a:solidFill>
                <a:latin typeface="Avenir"/>
                <a:ea typeface="Avenir"/>
                <a:cs typeface="Avenir"/>
                <a:sym typeface="Avenir"/>
              </a:rPr>
              <a:t>Le JMP continue </a:t>
            </a:r>
            <a:r>
              <a:rPr lang="en-US" sz="1650" err="1">
                <a:solidFill>
                  <a:schemeClr val="dk1"/>
                </a:solidFill>
                <a:latin typeface="Avenir"/>
                <a:ea typeface="Avenir"/>
                <a:cs typeface="Avenir"/>
                <a:sym typeface="Avenir"/>
              </a:rPr>
              <a:t>d'affiner</a:t>
            </a:r>
            <a:r>
              <a:rPr lang="en-US" sz="1650">
                <a:solidFill>
                  <a:schemeClr val="dk1"/>
                </a:solidFill>
                <a:latin typeface="Avenir"/>
                <a:ea typeface="Avenir"/>
                <a:cs typeface="Avenir"/>
                <a:sym typeface="Avenir"/>
              </a:rPr>
              <a:t> les </a:t>
            </a:r>
            <a:r>
              <a:rPr lang="en-US" sz="1650" err="1">
                <a:solidFill>
                  <a:schemeClr val="dk1"/>
                </a:solidFill>
                <a:latin typeface="Avenir"/>
                <a:ea typeface="Avenir"/>
                <a:cs typeface="Avenir"/>
                <a:sym typeface="Avenir"/>
              </a:rPr>
              <a:t>méthodes</a:t>
            </a:r>
            <a:r>
              <a:rPr lang="en-US" sz="1650">
                <a:solidFill>
                  <a:schemeClr val="dk1"/>
                </a:solidFill>
                <a:latin typeface="Avenir"/>
                <a:ea typeface="Avenir"/>
                <a:cs typeface="Avenir"/>
                <a:sym typeface="Avenir"/>
              </a:rPr>
              <a:t> </a:t>
            </a:r>
            <a:r>
              <a:rPr lang="en-US" sz="1650" err="1">
                <a:solidFill>
                  <a:schemeClr val="dk1"/>
                </a:solidFill>
                <a:latin typeface="Avenir"/>
                <a:ea typeface="Avenir"/>
                <a:cs typeface="Avenir"/>
                <a:sym typeface="Avenir"/>
              </a:rPr>
              <a:t>d'estimation</a:t>
            </a:r>
            <a:endParaRPr lang="en-US" sz="1650">
              <a:solidFill>
                <a:schemeClr val="dk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8"/>
          <p:cNvPicPr preferRelativeResize="0"/>
          <p:nvPr/>
        </p:nvPicPr>
        <p:blipFill rotWithShape="1">
          <a:blip r:embed="rId3">
            <a:alphaModFix/>
          </a:blip>
          <a:srcRect t="944" b="944"/>
          <a:stretch/>
        </p:blipFill>
        <p:spPr>
          <a:xfrm>
            <a:off x="4639514" y="1624783"/>
            <a:ext cx="7438186" cy="2814677"/>
          </a:xfrm>
          <a:prstGeom prst="rect">
            <a:avLst/>
          </a:prstGeom>
          <a:noFill/>
          <a:ln>
            <a:noFill/>
          </a:ln>
        </p:spPr>
      </p:pic>
      <p:grpSp>
        <p:nvGrpSpPr>
          <p:cNvPr id="327" name="Google Shape;327;p8"/>
          <p:cNvGrpSpPr/>
          <p:nvPr/>
        </p:nvGrpSpPr>
        <p:grpSpPr>
          <a:xfrm>
            <a:off x="205704" y="1595336"/>
            <a:ext cx="4591923" cy="4774294"/>
            <a:chOff x="-1193329" y="88207"/>
            <a:chExt cx="6935723" cy="6858000"/>
          </a:xfrm>
        </p:grpSpPr>
        <p:pic>
          <p:nvPicPr>
            <p:cNvPr id="328" name="Google Shape;328;p8"/>
            <p:cNvPicPr preferRelativeResize="0"/>
            <p:nvPr/>
          </p:nvPicPr>
          <p:blipFill rotWithShape="1">
            <a:blip r:embed="rId4">
              <a:alphaModFix/>
            </a:blip>
            <a:srcRect r="70971"/>
            <a:stretch/>
          </p:blipFill>
          <p:spPr>
            <a:xfrm>
              <a:off x="-1193329" y="88207"/>
              <a:ext cx="3179191" cy="6858000"/>
            </a:xfrm>
            <a:prstGeom prst="rect">
              <a:avLst/>
            </a:prstGeom>
            <a:noFill/>
            <a:ln>
              <a:noFill/>
            </a:ln>
          </p:spPr>
        </p:pic>
        <p:pic>
          <p:nvPicPr>
            <p:cNvPr id="329" name="Google Shape;329;p8"/>
            <p:cNvPicPr preferRelativeResize="0"/>
            <p:nvPr/>
          </p:nvPicPr>
          <p:blipFill rotWithShape="1">
            <a:blip r:embed="rId4">
              <a:alphaModFix/>
            </a:blip>
            <a:srcRect l="65698"/>
            <a:stretch/>
          </p:blipFill>
          <p:spPr>
            <a:xfrm>
              <a:off x="1985862" y="88207"/>
              <a:ext cx="3756532" cy="6858000"/>
            </a:xfrm>
            <a:prstGeom prst="rect">
              <a:avLst/>
            </a:prstGeom>
            <a:noFill/>
            <a:ln>
              <a:noFill/>
            </a:ln>
          </p:spPr>
        </p:pic>
      </p:grpSp>
      <p:sp>
        <p:nvSpPr>
          <p:cNvPr id="330" name="Google Shape;330;p8"/>
          <p:cNvSpPr txBox="1">
            <a:spLocks noGrp="1"/>
          </p:cNvSpPr>
          <p:nvPr>
            <p:ph type="title"/>
          </p:nvPr>
        </p:nvSpPr>
        <p:spPr>
          <a:xfrm>
            <a:off x="314324" y="345514"/>
            <a:ext cx="11320145" cy="955806"/>
          </a:xfrm>
          <a:prstGeom prst="rect">
            <a:avLst/>
          </a:prstGeom>
          <a:noFill/>
          <a:ln>
            <a:noFill/>
          </a:ln>
        </p:spPr>
        <p:txBody>
          <a:bodyPr spcFirstLastPara="1" wrap="square" lIns="91425" tIns="45700" rIns="91425" bIns="45700" anchor="ctr" anchorCtr="0">
            <a:noAutofit/>
          </a:bodyPr>
          <a:lstStyle/>
          <a:p>
            <a:pPr lvl="0">
              <a:buSzPts val="2400"/>
            </a:pPr>
            <a:r>
              <a:rPr lang="en-US" sz="2400" err="1"/>
              <a:t>Voir</a:t>
            </a:r>
            <a:r>
              <a:rPr lang="en-US" sz="2400"/>
              <a:t> les estimations </a:t>
            </a:r>
            <a:r>
              <a:rPr lang="en-US" sz="2400" err="1"/>
              <a:t>nationales</a:t>
            </a:r>
            <a:r>
              <a:rPr lang="en-US" sz="2400"/>
              <a:t> et les </a:t>
            </a:r>
            <a:r>
              <a:rPr lang="en-US" sz="2400" err="1"/>
              <a:t>données</a:t>
            </a:r>
            <a:r>
              <a:rPr lang="en-US" sz="2400"/>
              <a:t> </a:t>
            </a:r>
            <a:r>
              <a:rPr lang="en-US" sz="2400" err="1"/>
              <a:t>utilisées</a:t>
            </a:r>
            <a:r>
              <a:rPr lang="en-US" sz="2400"/>
              <a:t> pour les </a:t>
            </a:r>
            <a:br>
              <a:rPr lang="en-US" sz="2400"/>
            </a:br>
            <a:r>
              <a:rPr lang="en-US" sz="2400" err="1"/>
              <a:t>générer</a:t>
            </a:r>
            <a:r>
              <a:rPr lang="en-US" sz="2400"/>
              <a:t> </a:t>
            </a:r>
            <a:r>
              <a:rPr lang="en-US" sz="2400" err="1"/>
              <a:t>dans</a:t>
            </a:r>
            <a:r>
              <a:rPr lang="en-US" sz="2400"/>
              <a:t> les </a:t>
            </a:r>
            <a:r>
              <a:rPr lang="en-US" sz="2400" err="1"/>
              <a:t>fichiers</a:t>
            </a:r>
            <a:r>
              <a:rPr lang="en-US" sz="2400"/>
              <a:t> pays du JMP </a:t>
            </a:r>
            <a:r>
              <a:rPr lang="en-US" sz="2400" err="1"/>
              <a:t>WinS</a:t>
            </a:r>
            <a:r>
              <a:rPr lang="en-US" sz="2400"/>
              <a:t> </a:t>
            </a:r>
            <a:r>
              <a:rPr lang="en-US" sz="2400" i="1"/>
              <a:t>(</a:t>
            </a:r>
            <a:r>
              <a:rPr lang="en-US" sz="2400" i="1" err="1"/>
              <a:t>en</a:t>
            </a:r>
            <a:r>
              <a:rPr lang="en-US" sz="2400" i="1"/>
              <a:t> </a:t>
            </a:r>
            <a:r>
              <a:rPr lang="en-US" sz="2400" i="1" err="1"/>
              <a:t>plusieurs</a:t>
            </a:r>
            <a:r>
              <a:rPr lang="en-US" sz="2400" i="1"/>
              <a:t> </a:t>
            </a:r>
            <a:r>
              <a:rPr lang="en-US" sz="2400" i="1" err="1"/>
              <a:t>langues</a:t>
            </a:r>
            <a:r>
              <a:rPr lang="en-US" sz="2400" i="1"/>
              <a:t>) </a:t>
            </a:r>
            <a:r>
              <a:rPr lang="en-US" sz="2400"/>
              <a:t>:</a:t>
            </a:r>
            <a:br>
              <a:rPr lang="en-US" sz="2400"/>
            </a:br>
            <a:r>
              <a:rPr lang="en-US" sz="2400" u="sng">
                <a:solidFill>
                  <a:schemeClr val="dk2"/>
                </a:solidFill>
                <a:hlinkClick r:id="rId5">
                  <a:extLst>
                    <a:ext uri="{A12FA001-AC4F-418D-AE19-62706E023703}">
                      <ahyp:hlinkClr xmlns:ahyp="http://schemas.microsoft.com/office/drawing/2018/hyperlinkcolor" val="tx"/>
                    </a:ext>
                  </a:extLst>
                </a:hlinkClick>
              </a:rPr>
              <a:t>washdata.org/data/downloads</a:t>
            </a:r>
            <a:endParaRPr sz="2400" i="1"/>
          </a:p>
        </p:txBody>
      </p:sp>
      <p:pic>
        <p:nvPicPr>
          <p:cNvPr id="331" name="Google Shape;331;p8"/>
          <p:cNvPicPr preferRelativeResize="0"/>
          <p:nvPr/>
        </p:nvPicPr>
        <p:blipFill rotWithShape="1">
          <a:blip r:embed="rId6">
            <a:alphaModFix/>
          </a:blip>
          <a:srcRect/>
          <a:stretch/>
        </p:blipFill>
        <p:spPr>
          <a:xfrm>
            <a:off x="4753813" y="3982483"/>
            <a:ext cx="7438187" cy="2121903"/>
          </a:xfrm>
          <a:prstGeom prst="rect">
            <a:avLst/>
          </a:prstGeom>
          <a:noFill/>
          <a:ln>
            <a:noFill/>
          </a:ln>
        </p:spPr>
      </p:pic>
      <p:grpSp>
        <p:nvGrpSpPr>
          <p:cNvPr id="332" name="Google Shape;332;p8"/>
          <p:cNvGrpSpPr/>
          <p:nvPr/>
        </p:nvGrpSpPr>
        <p:grpSpPr>
          <a:xfrm>
            <a:off x="4797627" y="3712415"/>
            <a:ext cx="7350558" cy="3038190"/>
            <a:chOff x="-2425880" y="2670551"/>
            <a:chExt cx="5652649" cy="1784986"/>
          </a:xfrm>
        </p:grpSpPr>
        <p:pic>
          <p:nvPicPr>
            <p:cNvPr id="333" name="Google Shape;333;p8"/>
            <p:cNvPicPr preferRelativeResize="0"/>
            <p:nvPr/>
          </p:nvPicPr>
          <p:blipFill rotWithShape="1">
            <a:blip r:embed="rId7">
              <a:alphaModFix/>
            </a:blip>
            <a:srcRect/>
            <a:stretch/>
          </p:blipFill>
          <p:spPr>
            <a:xfrm>
              <a:off x="-2425880" y="2670552"/>
              <a:ext cx="3657600" cy="1784985"/>
            </a:xfrm>
            <a:prstGeom prst="rect">
              <a:avLst/>
            </a:prstGeom>
            <a:noFill/>
            <a:ln>
              <a:noFill/>
            </a:ln>
          </p:spPr>
        </p:pic>
        <p:pic>
          <p:nvPicPr>
            <p:cNvPr id="334" name="Google Shape;334;p8"/>
            <p:cNvPicPr preferRelativeResize="0"/>
            <p:nvPr/>
          </p:nvPicPr>
          <p:blipFill rotWithShape="1">
            <a:blip r:embed="rId8">
              <a:alphaModFix/>
            </a:blip>
            <a:srcRect/>
            <a:stretch/>
          </p:blipFill>
          <p:spPr>
            <a:xfrm>
              <a:off x="-656452" y="2674679"/>
              <a:ext cx="2311400" cy="1776730"/>
            </a:xfrm>
            <a:prstGeom prst="rect">
              <a:avLst/>
            </a:prstGeom>
            <a:noFill/>
            <a:ln>
              <a:noFill/>
            </a:ln>
          </p:spPr>
        </p:pic>
        <p:pic>
          <p:nvPicPr>
            <p:cNvPr id="335" name="Google Shape;335;p8"/>
            <p:cNvPicPr preferRelativeResize="0"/>
            <p:nvPr/>
          </p:nvPicPr>
          <p:blipFill rotWithShape="1">
            <a:blip r:embed="rId9">
              <a:alphaModFix/>
            </a:blip>
            <a:srcRect/>
            <a:stretch/>
          </p:blipFill>
          <p:spPr>
            <a:xfrm>
              <a:off x="1201119" y="2670551"/>
              <a:ext cx="2025650" cy="1779270"/>
            </a:xfrm>
            <a:prstGeom prst="rect">
              <a:avLst/>
            </a:prstGeom>
            <a:noFill/>
            <a:ln>
              <a:noFill/>
            </a:ln>
          </p:spPr>
        </p:pic>
      </p:grpSp>
      <p:pic>
        <p:nvPicPr>
          <p:cNvPr id="336" name="Google Shape;336;p8"/>
          <p:cNvPicPr preferRelativeResize="0"/>
          <p:nvPr/>
        </p:nvPicPr>
        <p:blipFill rotWithShape="1">
          <a:blip r:embed="rId10">
            <a:alphaModFix/>
          </a:blip>
          <a:srcRect/>
          <a:stretch/>
        </p:blipFill>
        <p:spPr>
          <a:xfrm>
            <a:off x="10266009" y="0"/>
            <a:ext cx="1811691" cy="1811691"/>
          </a:xfrm>
          <a:prstGeom prst="rect">
            <a:avLst/>
          </a:prstGeom>
          <a:noFill/>
          <a:ln>
            <a:noFill/>
          </a:ln>
        </p:spPr>
      </p:pic>
      <p:pic>
        <p:nvPicPr>
          <p:cNvPr id="337" name="Google Shape;337;p8"/>
          <p:cNvPicPr preferRelativeResize="0"/>
          <p:nvPr/>
        </p:nvPicPr>
        <p:blipFill rotWithShape="1">
          <a:blip r:embed="rId11">
            <a:alphaModFix/>
          </a:blip>
          <a:srcRect t="-1" r="65063" b="30383"/>
          <a:stretch/>
        </p:blipFill>
        <p:spPr>
          <a:xfrm>
            <a:off x="0" y="1825967"/>
            <a:ext cx="2666044" cy="4774294"/>
          </a:xfrm>
          <a:prstGeom prst="rect">
            <a:avLst/>
          </a:prstGeom>
          <a:noFill/>
          <a:ln>
            <a:noFill/>
          </a:ln>
        </p:spPr>
      </p:pic>
      <p:pic>
        <p:nvPicPr>
          <p:cNvPr id="338" name="Google Shape;338;p8"/>
          <p:cNvPicPr preferRelativeResize="0"/>
          <p:nvPr/>
        </p:nvPicPr>
        <p:blipFill rotWithShape="1">
          <a:blip r:embed="rId12">
            <a:alphaModFix/>
          </a:blip>
          <a:srcRect b="28822"/>
          <a:stretch/>
        </p:blipFill>
        <p:spPr>
          <a:xfrm>
            <a:off x="2661058" y="1782244"/>
            <a:ext cx="2097741" cy="4881402"/>
          </a:xfrm>
          <a:prstGeom prst="rect">
            <a:avLst/>
          </a:prstGeom>
          <a:noFill/>
          <a:ln>
            <a:noFill/>
          </a:ln>
        </p:spPr>
      </p:pic>
      <p:sp>
        <p:nvSpPr>
          <p:cNvPr id="339" name="Google Shape;339;p8"/>
          <p:cNvSpPr/>
          <p:nvPr/>
        </p:nvSpPr>
        <p:spPr>
          <a:xfrm>
            <a:off x="3341077" y="1689339"/>
            <a:ext cx="748082" cy="5051537"/>
          </a:xfrm>
          <a:prstGeom prst="roundRect">
            <a:avLst>
              <a:gd name="adj" fmla="val 16667"/>
            </a:avLst>
          </a:prstGeom>
          <a:noFill/>
          <a:ln w="76200" cap="flat" cmpd="sng">
            <a:solidFill>
              <a:srgbClr val="FF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4">
      <a:dk1>
        <a:srgbClr val="000000"/>
      </a:dk1>
      <a:lt1>
        <a:srgbClr val="FFFFFF"/>
      </a:lt1>
      <a:dk2>
        <a:srgbClr val="1F497D"/>
      </a:dk2>
      <a:lt2>
        <a:srgbClr val="EEECE1"/>
      </a:lt2>
      <a:accent1>
        <a:srgbClr val="29B6F6"/>
      </a:accent1>
      <a:accent2>
        <a:srgbClr val="66BB6A"/>
      </a:accent2>
      <a:accent3>
        <a:srgbClr val="AB47BC"/>
      </a:accent3>
      <a:accent4>
        <a:srgbClr val="FFF176"/>
      </a:accent4>
      <a:accent5>
        <a:srgbClr val="FFCA28"/>
      </a:accent5>
      <a:accent6>
        <a:srgbClr val="A3A4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4">
      <a:dk1>
        <a:srgbClr val="000000"/>
      </a:dk1>
      <a:lt1>
        <a:srgbClr val="FFFFFF"/>
      </a:lt1>
      <a:dk2>
        <a:srgbClr val="1F497D"/>
      </a:dk2>
      <a:lt2>
        <a:srgbClr val="EEECE1"/>
      </a:lt2>
      <a:accent1>
        <a:srgbClr val="29B6F6"/>
      </a:accent1>
      <a:accent2>
        <a:srgbClr val="66BB6A"/>
      </a:accent2>
      <a:accent3>
        <a:srgbClr val="AB47BC"/>
      </a:accent3>
      <a:accent4>
        <a:srgbClr val="FFF176"/>
      </a:accent4>
      <a:accent5>
        <a:srgbClr val="FFCA28"/>
      </a:accent5>
      <a:accent6>
        <a:srgbClr val="A3A4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B25B208E4359D43A47B62DA44F07873" ma:contentTypeVersion="18" ma:contentTypeDescription="Ein neues Dokument erstellen." ma:contentTypeScope="" ma:versionID="9bafd5110426aba50a2512c6e2aa4f83">
  <xsd:schema xmlns:xsd="http://www.w3.org/2001/XMLSchema" xmlns:xs="http://www.w3.org/2001/XMLSchema" xmlns:p="http://schemas.microsoft.com/office/2006/metadata/properties" xmlns:ns2="ef5da032-783d-4632-bc4d-a49312daa3dc" xmlns:ns3="4560a2d4-ecc8-479a-b22a-be2d9244569f" targetNamespace="http://schemas.microsoft.com/office/2006/metadata/properties" ma:root="true" ma:fieldsID="0c0f1603ac0e666ac64d5561e2e27a04" ns2:_="" ns3:_="">
    <xsd:import namespace="ef5da032-783d-4632-bc4d-a49312daa3dc"/>
    <xsd:import namespace="4560a2d4-ecc8-479a-b22a-be2d924456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da032-783d-4632-bc4d-a49312daa3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60a2d4-ecc8-479a-b22a-be2d9244569f"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0909eaea-d6db-4a3f-806e-3610a1db4869}" ma:internalName="TaxCatchAll" ma:showField="CatchAllData" ma:web="4560a2d4-ecc8-479a-b22a-be2d92445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5da032-783d-4632-bc4d-a49312daa3dc">
      <Terms xmlns="http://schemas.microsoft.com/office/infopath/2007/PartnerControls"/>
    </lcf76f155ced4ddcb4097134ff3c332f>
    <TaxCatchAll xmlns="4560a2d4-ecc8-479a-b22a-be2d924456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41B6A4-81A4-481B-B474-22E417E16692}">
  <ds:schemaRefs>
    <ds:schemaRef ds:uri="4560a2d4-ecc8-479a-b22a-be2d9244569f"/>
    <ds:schemaRef ds:uri="ef5da032-783d-4632-bc4d-a49312daa3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BC1368-D601-468F-B86A-D0E83E8BCA47}">
  <ds:schemaRefs>
    <ds:schemaRef ds:uri="4560a2d4-ecc8-479a-b22a-be2d9244569f"/>
    <ds:schemaRef ds:uri="ef5da032-783d-4632-bc4d-a49312daa3d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F712BD-DD31-4042-9D5E-3B020727D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27</Notes>
  <HiddenSlides>1</HiddenSlide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1_Custom Design</vt:lpstr>
      <vt:lpstr>2_Office Theme</vt:lpstr>
      <vt:lpstr>Custom Design</vt:lpstr>
      <vt:lpstr>PowerPoint Presentation</vt:lpstr>
      <vt:lpstr>Mise en scène</vt:lpstr>
      <vt:lpstr>PowerPoint Presentation</vt:lpstr>
      <vt:lpstr>APERÇU</vt:lpstr>
      <vt:lpstr>PowerPoint Presentation</vt:lpstr>
      <vt:lpstr>PowerPoint Presentation</vt:lpstr>
      <vt:lpstr>Rapports du JMP de l'OMS/UNICEF et  mises à jour des ODD relatifs à WASH</vt:lpstr>
      <vt:lpstr>GÉNÉRER DES ESTIMATIONS JMP ET ODD</vt:lpstr>
      <vt:lpstr>Voir les estimations nationales et les données utilisées pour les  générer dans les fichiers pays du JMP WinS (en plusieurs langues) : washdata.org/data/downloads</vt:lpstr>
      <vt:lpstr>CONSULTATION NATIONALE JMP</vt:lpstr>
      <vt:lpstr>PowerPoint Presentation</vt:lpstr>
      <vt:lpstr> Comment les données sur le programme WASH dans les écoles sont-elles collectées dans votre pays ?   </vt:lpstr>
      <vt:lpstr>SOURCES DE DONNÉES NATIONALES UTILISÉES DANS LE RAPPORT JMP 2024</vt:lpstr>
      <vt:lpstr>QUELS SONT LES PAYS QUI PARTICIPENT À L'ILE ?</vt:lpstr>
      <vt:lpstr>PAYS AVEC ESTIMATIONS 2023 DANS LE RAPPORT 2024 JMP WinS</vt:lpstr>
      <vt:lpstr>PAYS AVEC ESTIMATIONS 2023 DANS LE RAPPORT JMP WinS 2024</vt:lpstr>
      <vt:lpstr>EXEMPLE : CONSTRUCTION D'UNE ÉCHELLE DE SERVICE  POUR L'EAU POTABLE</vt:lpstr>
      <vt:lpstr>EAU POTABLE DE BASE DANS LES ÉCOLES (2023)</vt:lpstr>
      <vt:lpstr>EXEMPLE : CONSTRUCTION D'UNE ÉCHELLE DE SERVICE D'ASSAINISSEMENT</vt:lpstr>
      <vt:lpstr>L'ASSAINISSEMENT DE BASE DANS LES ÉCOLES (2023)</vt:lpstr>
      <vt:lpstr>EXEMPLE : CONSTRUCTION D'UNE ÉCHELLE DE SERVICE D'HYGIÈNE</vt:lpstr>
      <vt:lpstr>L'HYGIÈNE DE BASE DANS LES ÉCOLES (2023)</vt:lpstr>
      <vt:lpstr>PowerPoint Presentation</vt:lpstr>
      <vt:lpstr>LES DONNÉES DÉSAGRÉGÉES RÉVÈLENT DES DISPARITÉS ENTRE LES NIVEAUX SCOLAIRES ET LES CONTEXTES (URBAIN/RURAL).</vt:lpstr>
      <vt:lpstr>ÉCHELLES DE SERVICE JMP POUR LE LAVAGE DANS LES ÉCOLES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Chatterley, Christie</dc:creator>
  <cp:revision>1</cp:revision>
  <dcterms:created xsi:type="dcterms:W3CDTF">2017-05-02T19:32:08Z</dcterms:created>
  <dcterms:modified xsi:type="dcterms:W3CDTF">2024-05-07T05:50:21Z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1.5.2.3420</vt:lpwstr>
  </property>
  <property fmtid="{D5CDD505-2E9C-101B-9397-08002B2CF9AE}" pid="3" name="ContentTypeId">
    <vt:lpwstr>0x0101001B25B208E4359D43A47B62DA44F07873</vt:lpwstr>
  </property>
</Properties>
</file>