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  <p:sldMasterId id="2147483691" r:id="rId4"/>
    <p:sldMasterId id="2147483706" r:id="rId5"/>
    <p:sldMasterId id="2147483711" r:id="rId6"/>
  </p:sldMasterIdLst>
  <p:notesMasterIdLst>
    <p:notesMasterId r:id="rId32"/>
  </p:notesMasterIdLst>
  <p:sldIdLst>
    <p:sldId id="2303" r:id="rId7"/>
    <p:sldId id="340" r:id="rId8"/>
    <p:sldId id="2288" r:id="rId9"/>
    <p:sldId id="2308" r:id="rId10"/>
    <p:sldId id="2309" r:id="rId11"/>
    <p:sldId id="2310" r:id="rId12"/>
    <p:sldId id="2311" r:id="rId13"/>
    <p:sldId id="2312" r:id="rId14"/>
    <p:sldId id="2313" r:id="rId15"/>
    <p:sldId id="2314" r:id="rId16"/>
    <p:sldId id="2315" r:id="rId17"/>
    <p:sldId id="2319" r:id="rId18"/>
    <p:sldId id="2320" r:id="rId19"/>
    <p:sldId id="2321" r:id="rId20"/>
    <p:sldId id="2322" r:id="rId21"/>
    <p:sldId id="2316" r:id="rId22"/>
    <p:sldId id="2317" r:id="rId23"/>
    <p:sldId id="2318" r:id="rId24"/>
    <p:sldId id="2323" r:id="rId25"/>
    <p:sldId id="2324" r:id="rId26"/>
    <p:sldId id="2325" r:id="rId27"/>
    <p:sldId id="2326" r:id="rId28"/>
    <p:sldId id="2327" r:id="rId29"/>
    <p:sldId id="256" r:id="rId30"/>
    <p:sldId id="232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7344" autoAdjust="0"/>
  </p:normalViewPr>
  <p:slideViewPr>
    <p:cSldViewPr snapToGrid="0">
      <p:cViewPr varScale="1">
        <p:scale>
          <a:sx n="33" d="100"/>
          <a:sy n="33" d="100"/>
        </p:scale>
        <p:origin x="17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F6CF-0CEA-438F-943E-78AA447CF877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A064-6FBC-44D2-81AB-97CD689BB0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6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9A064-6FBC-44D2-81AB-97CD689BB0A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03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1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64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64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514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346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46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95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591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63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52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130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6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335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7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485AC2-4EF5-4171-B933-3DF10523D9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34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93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46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01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67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89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21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437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49A064-6FBC-44D2-81AB-97CD689BB0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5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1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9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80A7-32ED-4526-9D66-2E81226B66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28 August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Launch of JMP global baseline report on WinS, Stockholm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DE51E-0052-334C-A4B2-C567FE9F32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3024" y="1600200"/>
            <a:ext cx="11033760" cy="4709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7049" y="705601"/>
            <a:ext cx="11042868" cy="363537"/>
          </a:xfrm>
        </p:spPr>
        <p:txBody>
          <a:bodyPr>
            <a:normAutofit/>
          </a:bodyPr>
          <a:lstStyle>
            <a:lvl1pPr>
              <a:defRPr sz="2500" b="0">
                <a:solidFill>
                  <a:srgbClr val="222221"/>
                </a:solidFill>
              </a:defRPr>
            </a:lvl1pPr>
            <a:lvl2pPr>
              <a:defRPr sz="2500"/>
            </a:lvl2pPr>
            <a:lvl3pPr marL="0" indent="0">
              <a:buNone/>
              <a:defRPr sz="2500"/>
            </a:lvl3pPr>
            <a:lvl4pPr marL="0" indent="0">
              <a:buNone/>
              <a:defRPr sz="2500"/>
            </a:lvl4pPr>
            <a:lvl5pPr marL="0" indent="0">
              <a:buNone/>
              <a:defRPr sz="2500"/>
            </a:lvl5pPr>
            <a:lvl6pPr marL="1588" indent="0">
              <a:buNone/>
              <a:defRPr sz="2500" b="0" i="0">
                <a:latin typeface="Gill Sans Infant MT"/>
                <a:cs typeface="Gill Sans Infant MT"/>
              </a:defRPr>
            </a:lvl6pPr>
          </a:lstStyle>
          <a:p>
            <a:pPr lvl="0"/>
            <a:r>
              <a:rPr lang="en-US" dirty="0"/>
              <a:t>Click to edit Master sub-title style</a:t>
            </a:r>
          </a:p>
        </p:txBody>
      </p:sp>
    </p:spTree>
    <p:extLst>
      <p:ext uri="{BB962C8B-B14F-4D97-AF65-F5344CB8AC3E}">
        <p14:creationId xmlns:p14="http://schemas.microsoft.com/office/powerpoint/2010/main" val="117877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1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8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6A99-B070-467A-90DE-A830AC3C3B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4231-C564-459E-A527-55508A559AB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B7F80-1FCA-44DE-B367-8B90B6BE6B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39FE-7BC6-42BD-B27E-1F76D60FE7C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3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 userDrawn="1"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9E6990-7552-46B4-99D4-3120155BA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dirty="0"/>
              <a:t>Strengthening WinS Monitoring (ILE 2017) |</a:t>
            </a:r>
          </a:p>
        </p:txBody>
      </p:sp>
    </p:spTree>
    <p:extLst>
      <p:ext uri="{BB962C8B-B14F-4D97-AF65-F5344CB8AC3E}">
        <p14:creationId xmlns:p14="http://schemas.microsoft.com/office/powerpoint/2010/main" val="17095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875"/>
            <a:ext cx="12192000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418" y="1412876"/>
            <a:ext cx="10943167" cy="36513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480A7-32ED-4526-9D66-2E81226B66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4"/>
          <p:cNvGrpSpPr>
            <a:grpSpLocks/>
          </p:cNvGrpSpPr>
          <p:nvPr/>
        </p:nvGrpSpPr>
        <p:grpSpPr bwMode="auto">
          <a:xfrm>
            <a:off x="896" y="882447"/>
            <a:ext cx="12191999" cy="127216"/>
            <a:chOff x="891" y="1433935"/>
            <a:chExt cx="19805650" cy="206338"/>
          </a:xfrm>
        </p:grpSpPr>
        <p:sp>
          <p:nvSpPr>
            <p:cNvPr id="5" name="Rectangle 4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609054" eaLnBrk="1" hangingPunct="1">
                <a:defRPr/>
              </a:pPr>
              <a:endParaRPr lang="en-US" sz="2426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842" y="1325033"/>
            <a:ext cx="11265289" cy="4854134"/>
          </a:xfrm>
          <a:prstGeom prst="rect">
            <a:avLst/>
          </a:prstGeom>
        </p:spPr>
        <p:txBody>
          <a:bodyPr lIns="0" tIns="0" rIns="0" bIns="0"/>
          <a:lstStyle>
            <a:lvl1pPr marL="609429" indent="-32151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00000"/>
              <a:buFont typeface="Lucida Grande"/>
              <a:buChar char="●"/>
              <a:defRPr sz="2934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852779" indent="-321510">
              <a:spcBef>
                <a:spcPts val="400"/>
              </a:spcBef>
              <a:buClr>
                <a:srgbClr val="C30000"/>
              </a:buClr>
              <a:buSzPct val="90000"/>
              <a:buFont typeface="Lucida Grande"/>
              <a:buChar char="●"/>
              <a:defRPr sz="2144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993218" indent="-280295">
              <a:spcBef>
                <a:spcPts val="400"/>
              </a:spcBef>
              <a:buClr>
                <a:srgbClr val="C30000"/>
              </a:buClr>
              <a:buSzPct val="80000"/>
              <a:buFont typeface="Lucida Grande"/>
              <a:buChar char="●"/>
              <a:defRPr sz="1749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698552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3062" y="182407"/>
            <a:ext cx="10325173" cy="831477"/>
          </a:xfrm>
          <a:prstGeom prst="rect">
            <a:avLst/>
          </a:prstGeom>
        </p:spPr>
        <p:txBody>
          <a:bodyPr lIns="216032" tIns="108017" rIns="216032" bIns="108017"/>
          <a:lstStyle>
            <a:lvl1pPr>
              <a:spcAft>
                <a:spcPts val="1599"/>
              </a:spcAft>
              <a:defRPr sz="3442" b="0" i="0" spc="133" baseline="0">
                <a:latin typeface="Impact"/>
                <a:cs typeface="Impac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7065" y="6356304"/>
            <a:ext cx="2844890" cy="365521"/>
          </a:xfrm>
          <a:prstGeom prst="rect">
            <a:avLst/>
          </a:prstGeom>
        </p:spPr>
        <p:txBody>
          <a:bodyPr vert="horz" wrap="square" lIns="192911" tIns="96455" rIns="192911" bIns="96455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219" y="6356304"/>
            <a:ext cx="3861562" cy="365521"/>
          </a:xfrm>
          <a:prstGeom prst="rect">
            <a:avLst/>
          </a:prstGeom>
        </p:spPr>
        <p:txBody>
          <a:bodyPr lIns="192911" tIns="96455" rIns="192911" bIns="96455"/>
          <a:lstStyle>
            <a:lvl1pPr eaLnBrk="1" hangingPunct="1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339A3-750B-4343-A9BB-CEB5C0C44F8B}" type="datetimeFigureOut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05.12.2023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613EC6-EDF0-4D66-AC8E-AF6A89E3608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56" y="6265863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791" y="6284913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40C404-4B97-01A7-497D-551A86A52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17830" b="15384"/>
          <a:stretch/>
        </p:blipFill>
        <p:spPr>
          <a:xfrm>
            <a:off x="465855" y="6094319"/>
            <a:ext cx="11089189" cy="7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6" r:id="rId5"/>
    <p:sldLayoutId id="214748371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E872-734C-4F3F-A1A1-E6D3FA9D351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999E-D81C-454A-99D6-3117554FF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CC41-727A-4443-B46C-5562FBD16879}" type="datetimeFigureOut">
              <a:rPr lang="en-US" smtClean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B4AE-A927-4DDA-B57B-C7C9691C7D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7E3C6-8B07-4DAC-8889-8EFBFA7B93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BE56B-010E-4616-ABA9-1B499FE467B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040438"/>
            <a:ext cx="12192000" cy="836612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6E480A7-32ED-4526-9D66-2E81226B6699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31750" y="1412875"/>
            <a:ext cx="12192001" cy="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7284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2A6B1740-29C2-40B9-9D01-6FEB599D4026}" type="slidenum">
              <a:rPr lang="en-US" smtClean="0"/>
              <a:t>‹#›</a:t>
            </a:fld>
            <a:endParaRPr lang="en-US"/>
          </a:p>
        </p:txBody>
      </p:sp>
      <p:pic>
        <p:nvPicPr>
          <p:cNvPr id="1033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129" y="6276976"/>
            <a:ext cx="188660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D:\Admin\Logo\WHO-EN-W-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6272214"/>
            <a:ext cx="176355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9" y="6185835"/>
            <a:ext cx="1999130" cy="59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dg6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ashdata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glaas.who.i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9965-5AA2-464E-ABB0-0C3755633F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800" dirty="0"/>
              <a:t>Progress on sanitation and hygiene in Africa 2000-2022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1097E-9754-4351-8EE8-21DF5D12C1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pPr>
              <a:defRPr/>
            </a:pPr>
            <a:fld id="{A73939FE-7BC6-42BD-B27E-1F76D60FE7C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FBC6488-7FBB-464E-848D-A947BC203BE6}"/>
              </a:ext>
            </a:extLst>
          </p:cNvPr>
          <p:cNvSpPr txBox="1">
            <a:spLocks/>
          </p:cNvSpPr>
          <p:nvPr/>
        </p:nvSpPr>
        <p:spPr bwMode="auto">
          <a:xfrm>
            <a:off x="6324221" y="2833003"/>
            <a:ext cx="6045958" cy="119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/>
              <a:t>AfricaSan</a:t>
            </a:r>
            <a:r>
              <a:rPr lang="en-US" sz="2000" dirty="0"/>
              <a:t> 7</a:t>
            </a:r>
          </a:p>
          <a:p>
            <a:pPr marL="0" indent="0" algn="ctr">
              <a:buNone/>
            </a:pPr>
            <a:r>
              <a:rPr lang="en-US" sz="2000" dirty="0"/>
              <a:t>5-11 November 2023</a:t>
            </a:r>
          </a:p>
          <a:p>
            <a:pPr marL="0" indent="0" algn="ctr">
              <a:buNone/>
            </a:pPr>
            <a:r>
              <a:rPr lang="en-US" sz="2000" dirty="0"/>
              <a:t>Swakopmund, Namibia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1800" dirty="0"/>
              <a:t> </a:t>
            </a: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US" sz="1800" dirty="0"/>
          </a:p>
          <a:p>
            <a:pPr algn="ctr"/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A858C2-860F-8C1F-F4C1-B4C1DC982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83"/>
          <a:stretch/>
        </p:blipFill>
        <p:spPr>
          <a:xfrm>
            <a:off x="4271548" y="1606960"/>
            <a:ext cx="3192463" cy="40459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15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C0AFDE-747A-38F5-62AC-67C5E0A3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16" y="648719"/>
            <a:ext cx="11423596" cy="52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33A21-A3A2-0CE8-5123-11CF7F83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3" y="604776"/>
            <a:ext cx="11452446" cy="52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41CC2-8C12-2DA6-3A18-0F3716CA3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008" y="298559"/>
            <a:ext cx="8746578" cy="57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E83A3-05C3-B64B-BC83-B5D889C3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280988"/>
            <a:ext cx="8733768" cy="58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EBA3B-1A32-9B75-1315-07A4DEE6D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24" y="0"/>
            <a:ext cx="5060731" cy="68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673C0-CF59-4803-366A-17D3604C6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9" y="646386"/>
            <a:ext cx="11123915" cy="49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3B4FD5-8712-93B0-B4A2-1142771F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9" y="693683"/>
            <a:ext cx="11371437" cy="47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4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EBABF-F2B1-519F-2CF4-D95A6DF2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1" y="604137"/>
            <a:ext cx="11595373" cy="48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CD1F9A-C48D-D3B9-9E8F-1B744454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617" y="338957"/>
            <a:ext cx="9666932" cy="56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26E5B-917A-6313-F7A8-133A7000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77" y="942317"/>
            <a:ext cx="11076902" cy="405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84" y="921175"/>
            <a:ext cx="10559440" cy="59368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1DF2565-02E7-46DA-9823-DCD9DFE2D099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 Water Integrated Monitoring Initiative for SDG 6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612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7AC387-D858-7901-4235-D988F5318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6" y="0"/>
            <a:ext cx="11335407" cy="68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7C503-4634-4EE5-48A4-00625E3FE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12" y="15766"/>
            <a:ext cx="11206952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157C3B-85CC-975E-9E3B-E066940B3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23" y="0"/>
            <a:ext cx="11405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16D25E-B58D-267A-09E2-2C2FCA6C0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7" y="315311"/>
            <a:ext cx="10556425" cy="55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2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47AACC-8F1C-4056-B60B-CD65A5664639}"/>
              </a:ext>
            </a:extLst>
          </p:cNvPr>
          <p:cNvSpPr txBox="1"/>
          <p:nvPr/>
        </p:nvSpPr>
        <p:spPr>
          <a:xfrm>
            <a:off x="7577382" y="5070435"/>
            <a:ext cx="4484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info@washdata.org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234CE55-6BF0-0E60-2E0A-A37DAA7D2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0FA231-F973-0ADC-940E-DEC8D3FD4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83" y="0"/>
            <a:ext cx="8628917" cy="68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56A581-F01E-FB32-541D-E78CC0A95BEB}"/>
              </a:ext>
            </a:extLst>
          </p:cNvPr>
          <p:cNvSpPr txBox="1"/>
          <p:nvPr/>
        </p:nvSpPr>
        <p:spPr>
          <a:xfrm>
            <a:off x="6785956" y="2128344"/>
            <a:ext cx="40668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For more information visit: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washdata.org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4"/>
              </a:rPr>
              <a:t>glass.who.int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AB3A65-A740-E91D-301B-DEEE5BCA5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83"/>
          <a:stretch/>
        </p:blipFill>
        <p:spPr>
          <a:xfrm>
            <a:off x="1339161" y="393015"/>
            <a:ext cx="4273362" cy="54157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18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86619A-BF97-0737-5726-AA42D0DC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82" y="210211"/>
            <a:ext cx="9791009" cy="582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6A15CF-0615-FF08-9092-292B4926C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1" y="520263"/>
            <a:ext cx="11557456" cy="53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0B858E-C3C2-743F-3AA6-41CC4663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30" y="646386"/>
            <a:ext cx="11289245" cy="50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7947C-3C04-1808-33D5-81D0ECD41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8" y="261938"/>
            <a:ext cx="8646894" cy="58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9CA2C-5DE6-0340-CDB4-28D12CF8F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96" y="251591"/>
            <a:ext cx="8814074" cy="57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52A2A-0EA8-8F59-2674-B3C8E86DA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678" y="305128"/>
            <a:ext cx="8780736" cy="58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FBDBF4-9C07-C6D1-0ABB-07B8A7FF5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95" y="210558"/>
            <a:ext cx="8200186" cy="598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 team presentation</Template>
  <TotalTime>8217</TotalTime>
  <Words>72</Words>
  <Application>Microsoft Office PowerPoint</Application>
  <PresentationFormat>Widescreen</PresentationFormat>
  <Paragraphs>40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Gill Sans Infant MT</vt:lpstr>
      <vt:lpstr>HelveticaNeueLT Pro 55 Roman</vt:lpstr>
      <vt:lpstr>Impact</vt:lpstr>
      <vt:lpstr>Lucida Grande</vt:lpstr>
      <vt:lpstr>2_Office Theme</vt:lpstr>
      <vt:lpstr>Custom Design</vt:lpstr>
      <vt:lpstr>1_Custom Design</vt:lpstr>
      <vt:lpstr>Office Theme</vt:lpstr>
      <vt:lpstr>3_Office Theme</vt:lpstr>
      <vt:lpstr>4_Office Theme</vt:lpstr>
      <vt:lpstr>Progress on sanitation and hygiene in Africa 2000-2022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JMP inputs to Donor meeting</dc:title>
  <dc:creator>JOHNSTON, Richard Paul</dc:creator>
  <cp:lastModifiedBy>JOHNSTON, Richard Paul</cp:lastModifiedBy>
  <cp:revision>120</cp:revision>
  <dcterms:created xsi:type="dcterms:W3CDTF">2021-08-24T07:57:07Z</dcterms:created>
  <dcterms:modified xsi:type="dcterms:W3CDTF">2023-12-05T07:55:52Z</dcterms:modified>
</cp:coreProperties>
</file>