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6" r:id="rId1"/>
    <p:sldMasterId id="2147483681" r:id="rId2"/>
    <p:sldMasterId id="2147483734" r:id="rId3"/>
    <p:sldMasterId id="2147483748" r:id="rId4"/>
    <p:sldMasterId id="2147483752" r:id="rId5"/>
    <p:sldMasterId id="2147483756" r:id="rId6"/>
    <p:sldMasterId id="2147483764" r:id="rId7"/>
  </p:sldMasterIdLst>
  <p:notesMasterIdLst>
    <p:notesMasterId r:id="rId42"/>
  </p:notesMasterIdLst>
  <p:sldIdLst>
    <p:sldId id="480" r:id="rId8"/>
    <p:sldId id="2335" r:id="rId9"/>
    <p:sldId id="2337" r:id="rId10"/>
    <p:sldId id="2299" r:id="rId11"/>
    <p:sldId id="2302" r:id="rId12"/>
    <p:sldId id="2300" r:id="rId13"/>
    <p:sldId id="2338" r:id="rId14"/>
    <p:sldId id="1933" r:id="rId15"/>
    <p:sldId id="1934" r:id="rId16"/>
    <p:sldId id="1105" r:id="rId17"/>
    <p:sldId id="2313" r:id="rId18"/>
    <p:sldId id="2320" r:id="rId19"/>
    <p:sldId id="2303" r:id="rId20"/>
    <p:sldId id="2321" r:id="rId21"/>
    <p:sldId id="2304" r:id="rId22"/>
    <p:sldId id="2306" r:id="rId23"/>
    <p:sldId id="2311" r:id="rId24"/>
    <p:sldId id="2340" r:id="rId25"/>
    <p:sldId id="2339" r:id="rId26"/>
    <p:sldId id="2309" r:id="rId27"/>
    <p:sldId id="2328" r:id="rId28"/>
    <p:sldId id="2331" r:id="rId29"/>
    <p:sldId id="2332" r:id="rId30"/>
    <p:sldId id="2329" r:id="rId31"/>
    <p:sldId id="2330" r:id="rId32"/>
    <p:sldId id="2325" r:id="rId33"/>
    <p:sldId id="2326" r:id="rId34"/>
    <p:sldId id="2327" r:id="rId35"/>
    <p:sldId id="2334" r:id="rId36"/>
    <p:sldId id="1966" r:id="rId37"/>
    <p:sldId id="2333" r:id="rId38"/>
    <p:sldId id="1097" r:id="rId39"/>
    <p:sldId id="1964" r:id="rId40"/>
    <p:sldId id="47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FDEFE9-A16C-45B7-A240-4F590F9549B9}">
          <p14:sldIdLst>
            <p14:sldId id="480"/>
            <p14:sldId id="2335"/>
            <p14:sldId id="2337"/>
            <p14:sldId id="2299"/>
            <p14:sldId id="2302"/>
            <p14:sldId id="2300"/>
            <p14:sldId id="2338"/>
            <p14:sldId id="1933"/>
            <p14:sldId id="1934"/>
            <p14:sldId id="1105"/>
            <p14:sldId id="2313"/>
            <p14:sldId id="2320"/>
            <p14:sldId id="2303"/>
            <p14:sldId id="2321"/>
            <p14:sldId id="2304"/>
            <p14:sldId id="2306"/>
            <p14:sldId id="2311"/>
            <p14:sldId id="2340"/>
            <p14:sldId id="2339"/>
            <p14:sldId id="2309"/>
            <p14:sldId id="2328"/>
            <p14:sldId id="2331"/>
            <p14:sldId id="2332"/>
            <p14:sldId id="2329"/>
            <p14:sldId id="2330"/>
            <p14:sldId id="2325"/>
            <p14:sldId id="2326"/>
            <p14:sldId id="2327"/>
            <p14:sldId id="2334"/>
            <p14:sldId id="1966"/>
            <p14:sldId id="2333"/>
            <p14:sldId id="1097"/>
            <p14:sldId id="1964"/>
            <p14:sldId id="4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Awad" initials="CA" lastIdx="1" clrIdx="1">
    <p:extLst>
      <p:ext uri="{19B8F6BF-5375-455C-9EA6-DF929625EA0E}">
        <p15:presenceInfo xmlns:p15="http://schemas.microsoft.com/office/powerpoint/2012/main" userId="S-1-5-21-889838981-920820592-1903951286-2373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B48"/>
    <a:srgbClr val="8EB4E3"/>
    <a:srgbClr val="9B52A0"/>
    <a:srgbClr val="67BB6A"/>
    <a:srgbClr val="D9D9D9"/>
    <a:srgbClr val="F8F8F8"/>
    <a:srgbClr val="00B4EB"/>
    <a:srgbClr val="D5F5FF"/>
    <a:srgbClr val="FDC113"/>
    <a:srgbClr val="FFF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61307" autoAdjust="0"/>
  </p:normalViewPr>
  <p:slideViewPr>
    <p:cSldViewPr snapToGrid="0">
      <p:cViewPr varScale="1">
        <p:scale>
          <a:sx n="49" d="100"/>
          <a:sy n="49" d="100"/>
        </p:scale>
        <p:origin x="2184" y="53"/>
      </p:cViewPr>
      <p:guideLst>
        <p:guide orient="horz" pos="2160"/>
        <p:guide pos="3840"/>
      </p:guideLst>
    </p:cSldViewPr>
  </p:slideViewPr>
  <p:notesTextViewPr>
    <p:cViewPr>
      <p:scale>
        <a:sx n="3" d="2"/>
        <a:sy n="3" d="2"/>
      </p:scale>
      <p:origin x="0" y="0"/>
    </p:cViewPr>
  </p:notesTextViewPr>
  <p:sorterViewPr>
    <p:cViewPr>
      <p:scale>
        <a:sx n="60" d="100"/>
        <a:sy n="60" d="100"/>
      </p:scale>
      <p:origin x="0" y="0"/>
    </p:cViewPr>
  </p:sorterViewPr>
  <p:notesViewPr>
    <p:cSldViewPr snapToGrid="0">
      <p:cViewPr varScale="1">
        <p:scale>
          <a:sx n="64" d="100"/>
          <a:sy n="64" d="100"/>
        </p:scale>
        <p:origin x="3115"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6560-45CA-4F4B-8D80-1EAC7B95C824}"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24919-068E-49F4-A398-979F7784A2F4}" type="slidenum">
              <a:rPr lang="en-US" smtClean="0"/>
              <a:t>‹#›</a:t>
            </a:fld>
            <a:endParaRPr lang="en-US"/>
          </a:p>
        </p:txBody>
      </p:sp>
    </p:spTree>
    <p:extLst>
      <p:ext uri="{BB962C8B-B14F-4D97-AF65-F5344CB8AC3E}">
        <p14:creationId xmlns:p14="http://schemas.microsoft.com/office/powerpoint/2010/main" val="422759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ct val="0"/>
              </a:spcBef>
              <a:buFont typeface="Arial" panose="020B0604020202020204" pitchFamily="34" charset="0"/>
              <a:buNone/>
            </a:pPr>
            <a:endParaRPr 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E67C9A-1597-43EA-B33D-17813EAD7341}" type="slidenum">
              <a:rPr kumimoji="0" lang="en-GB"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651997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12</a:t>
            </a:fld>
            <a:endParaRPr lang="en-US"/>
          </a:p>
        </p:txBody>
      </p:sp>
    </p:spTree>
    <p:extLst>
      <p:ext uri="{BB962C8B-B14F-4D97-AF65-F5344CB8AC3E}">
        <p14:creationId xmlns:p14="http://schemas.microsoft.com/office/powerpoint/2010/main" val="424944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13</a:t>
            </a:fld>
            <a:endParaRPr lang="en-US"/>
          </a:p>
        </p:txBody>
      </p:sp>
    </p:spTree>
    <p:extLst>
      <p:ext uri="{BB962C8B-B14F-4D97-AF65-F5344CB8AC3E}">
        <p14:creationId xmlns:p14="http://schemas.microsoft.com/office/powerpoint/2010/main" val="1053627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14</a:t>
            </a:fld>
            <a:endParaRPr lang="en-US"/>
          </a:p>
        </p:txBody>
      </p:sp>
    </p:spTree>
    <p:extLst>
      <p:ext uri="{BB962C8B-B14F-4D97-AF65-F5344CB8AC3E}">
        <p14:creationId xmlns:p14="http://schemas.microsoft.com/office/powerpoint/2010/main" val="321429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15</a:t>
            </a:fld>
            <a:endParaRPr lang="en-US"/>
          </a:p>
        </p:txBody>
      </p:sp>
    </p:spTree>
    <p:extLst>
      <p:ext uri="{BB962C8B-B14F-4D97-AF65-F5344CB8AC3E}">
        <p14:creationId xmlns:p14="http://schemas.microsoft.com/office/powerpoint/2010/main" val="3152407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16</a:t>
            </a:fld>
            <a:endParaRPr lang="en-US"/>
          </a:p>
        </p:txBody>
      </p:sp>
    </p:spTree>
    <p:extLst>
      <p:ext uri="{BB962C8B-B14F-4D97-AF65-F5344CB8AC3E}">
        <p14:creationId xmlns:p14="http://schemas.microsoft.com/office/powerpoint/2010/main" val="3104530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17</a:t>
            </a:fld>
            <a:endParaRPr lang="en-US"/>
          </a:p>
        </p:txBody>
      </p:sp>
    </p:spTree>
    <p:extLst>
      <p:ext uri="{BB962C8B-B14F-4D97-AF65-F5344CB8AC3E}">
        <p14:creationId xmlns:p14="http://schemas.microsoft.com/office/powerpoint/2010/main" val="941885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20</a:t>
            </a:fld>
            <a:endParaRPr lang="en-US"/>
          </a:p>
        </p:txBody>
      </p:sp>
    </p:spTree>
    <p:extLst>
      <p:ext uri="{BB962C8B-B14F-4D97-AF65-F5344CB8AC3E}">
        <p14:creationId xmlns:p14="http://schemas.microsoft.com/office/powerpoint/2010/main" val="2570011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27</a:t>
            </a:fld>
            <a:endParaRPr lang="en-US"/>
          </a:p>
        </p:txBody>
      </p:sp>
    </p:spTree>
    <p:extLst>
      <p:ext uri="{BB962C8B-B14F-4D97-AF65-F5344CB8AC3E}">
        <p14:creationId xmlns:p14="http://schemas.microsoft.com/office/powerpoint/2010/main" val="3569144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28</a:t>
            </a:fld>
            <a:endParaRPr lang="en-US"/>
          </a:p>
        </p:txBody>
      </p:sp>
    </p:spTree>
    <p:extLst>
      <p:ext uri="{BB962C8B-B14F-4D97-AF65-F5344CB8AC3E}">
        <p14:creationId xmlns:p14="http://schemas.microsoft.com/office/powerpoint/2010/main" val="10473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32</a:t>
            </a:fld>
            <a:endParaRPr lang="en-US"/>
          </a:p>
        </p:txBody>
      </p:sp>
    </p:spTree>
    <p:extLst>
      <p:ext uri="{BB962C8B-B14F-4D97-AF65-F5344CB8AC3E}">
        <p14:creationId xmlns:p14="http://schemas.microsoft.com/office/powerpoint/2010/main" val="388599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9A064-6FBC-44D2-81AB-97CD689BB0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344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0EE0076-A2B6-457E-8F3E-7DAD46FA0778}" type="slidenum">
              <a:rPr lang="en-GB" smtClean="0"/>
              <a:pPr>
                <a:defRPr/>
              </a:pPr>
              <a:t>34</a:t>
            </a:fld>
            <a:endParaRPr lang="en-GB"/>
          </a:p>
        </p:txBody>
      </p:sp>
    </p:spTree>
    <p:extLst>
      <p:ext uri="{BB962C8B-B14F-4D97-AF65-F5344CB8AC3E}">
        <p14:creationId xmlns:p14="http://schemas.microsoft.com/office/powerpoint/2010/main" val="2181072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9A064-6FBC-44D2-81AB-97CD689BB0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89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9A064-6FBC-44D2-81AB-97CD689BB0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5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49A064-6FBC-44D2-81AB-97CD689BB0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399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569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EE0076-A2B6-457E-8F3E-7DAD46FA07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798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024919-068E-49F4-A398-979F7784A2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34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24919-068E-49F4-A398-979F7784A2F4}" type="slidenum">
              <a:rPr lang="en-US" smtClean="0"/>
              <a:t>11</a:t>
            </a:fld>
            <a:endParaRPr lang="en-US"/>
          </a:p>
        </p:txBody>
      </p:sp>
    </p:spTree>
    <p:extLst>
      <p:ext uri="{BB962C8B-B14F-4D97-AF65-F5344CB8AC3E}">
        <p14:creationId xmlns:p14="http://schemas.microsoft.com/office/powerpoint/2010/main" val="184521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376929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872-734C-4F3F-A1A1-E6D3FA9D3511}"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51841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787586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54139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4143123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712031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28 August 2018</a:t>
            </a:r>
            <a:endParaRPr lang="en-US" dirty="0"/>
          </a:p>
        </p:txBody>
      </p:sp>
      <p:sp>
        <p:nvSpPr>
          <p:cNvPr id="4" name="Footer Placeholder 3"/>
          <p:cNvSpPr>
            <a:spLocks noGrp="1"/>
          </p:cNvSpPr>
          <p:nvPr>
            <p:ph type="ftr" sz="quarter" idx="11"/>
          </p:nvPr>
        </p:nvSpPr>
        <p:spPr/>
        <p:txBody>
          <a:bodyPr/>
          <a:lstStyle/>
          <a:p>
            <a:r>
              <a:rPr lang="en-US"/>
              <a:t>Launch of JMP global baseline report on WinS, Stockholm</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3130566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65E872-734C-4F3F-A1A1-E6D3FA9D351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84284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307008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65E872-734C-4F3F-A1A1-E6D3FA9D351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125743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5E872-734C-4F3F-A1A1-E6D3FA9D3511}"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64749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userDrawn="1"/>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11/13/2023</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2068761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5E872-734C-4F3F-A1A1-E6D3FA9D3511}"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207006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5E872-734C-4F3F-A1A1-E6D3FA9D3511}"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228944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5E872-734C-4F3F-A1A1-E6D3FA9D3511}"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584310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534365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65E872-734C-4F3F-A1A1-E6D3FA9D3511}"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025016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463506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630327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28 August 2018</a:t>
            </a:r>
            <a:endParaRPr lang="en-US" dirty="0"/>
          </a:p>
        </p:txBody>
      </p:sp>
      <p:sp>
        <p:nvSpPr>
          <p:cNvPr id="4" name="Footer Placeholder 3"/>
          <p:cNvSpPr>
            <a:spLocks noGrp="1"/>
          </p:cNvSpPr>
          <p:nvPr>
            <p:ph type="ftr" sz="quarter" idx="11"/>
          </p:nvPr>
        </p:nvSpPr>
        <p:spPr/>
        <p:txBody>
          <a:bodyPr/>
          <a:lstStyle/>
          <a:p>
            <a:r>
              <a:rPr lang="en-US"/>
              <a:t>Launch of JMP global baseline report on WinS, Stockholm</a:t>
            </a:r>
            <a:endParaRPr lang="en-US" dirty="0"/>
          </a:p>
        </p:txBody>
      </p:sp>
      <p:sp>
        <p:nvSpPr>
          <p:cNvPr id="5" name="Slide Number Placeholder 4"/>
          <p:cNvSpPr>
            <a:spLocks noGrp="1"/>
          </p:cNvSpPr>
          <p:nvPr>
            <p:ph type="sldNum" sz="quarter" idx="12"/>
          </p:nvPr>
        </p:nvSpPr>
        <p:spPr/>
        <p:txBody>
          <a:bodyPr/>
          <a:lstStyle/>
          <a:p>
            <a:fld id="{C3FDE51E-0052-334C-A4B2-C567FE9F326F}" type="slidenum">
              <a:rPr lang="en-US" smtClean="0"/>
              <a:pPr/>
              <a:t>‹#›</a:t>
            </a:fld>
            <a:endParaRPr lang="en-US"/>
          </a:p>
        </p:txBody>
      </p:sp>
      <p:sp>
        <p:nvSpPr>
          <p:cNvPr id="7" name="Text Placeholder 6"/>
          <p:cNvSpPr>
            <a:spLocks noGrp="1"/>
          </p:cNvSpPr>
          <p:nvPr>
            <p:ph type="body" sz="quarter" idx="13"/>
          </p:nvPr>
        </p:nvSpPr>
        <p:spPr>
          <a:xfrm>
            <a:off x="573024" y="1600200"/>
            <a:ext cx="11033760" cy="47091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4" hasCustomPrompt="1"/>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dirty="0"/>
              <a:t>Click to edit Master sub-title style</a:t>
            </a:r>
          </a:p>
        </p:txBody>
      </p:sp>
    </p:spTree>
    <p:extLst>
      <p:ext uri="{BB962C8B-B14F-4D97-AF65-F5344CB8AC3E}">
        <p14:creationId xmlns:p14="http://schemas.microsoft.com/office/powerpoint/2010/main" val="3723794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1695340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Rectangle 3"/>
          <p:cNvSpPr/>
          <p:nvPr userDrawn="1"/>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11/13/2023</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351339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1842" y="1325033"/>
            <a:ext cx="11265289" cy="4854134"/>
          </a:xfrm>
          <a:prstGeom prst="rect">
            <a:avLst/>
          </a:prstGeom>
        </p:spPr>
        <p:txBody>
          <a:bodyPr lIns="0" tIns="0" rIns="0" bIns="0"/>
          <a:lstStyle>
            <a:lvl1pPr marL="609429" indent="-321510" algn="l">
              <a:lnSpc>
                <a:spcPct val="100000"/>
              </a:lnSpc>
              <a:spcBef>
                <a:spcPts val="0"/>
              </a:spcBef>
              <a:spcAft>
                <a:spcPts val="0"/>
              </a:spcAft>
              <a:buClr>
                <a:srgbClr val="C30000"/>
              </a:buClr>
              <a:buSzPct val="100000"/>
              <a:buFont typeface="Lucida Grande"/>
              <a:buChar char="●"/>
              <a:defRPr sz="2934" b="0" i="0">
                <a:solidFill>
                  <a:srgbClr val="000000"/>
                </a:solidFill>
                <a:latin typeface="Arial Narrow"/>
                <a:cs typeface="Arial Narrow"/>
              </a:defRPr>
            </a:lvl1pPr>
            <a:lvl2pPr marL="852779" indent="-321510">
              <a:spcBef>
                <a:spcPts val="400"/>
              </a:spcBef>
              <a:buClr>
                <a:srgbClr val="C30000"/>
              </a:buClr>
              <a:buSzPct val="90000"/>
              <a:buFont typeface="Lucida Grande"/>
              <a:buChar char="●"/>
              <a:defRPr sz="2144" b="0" i="0">
                <a:solidFill>
                  <a:srgbClr val="000000"/>
                </a:solidFill>
                <a:latin typeface="Arial Narrow"/>
                <a:cs typeface="Arial Narrow"/>
              </a:defRPr>
            </a:lvl2pPr>
            <a:lvl3pPr marL="993218" indent="-280295">
              <a:spcBef>
                <a:spcPts val="400"/>
              </a:spcBef>
              <a:buClr>
                <a:srgbClr val="C30000"/>
              </a:buClr>
              <a:buSzPct val="80000"/>
              <a:buFont typeface="Lucida Grande"/>
              <a:buChar char="●"/>
              <a:defRPr sz="1749" b="0" i="0">
                <a:solidFill>
                  <a:srgbClr val="000000"/>
                </a:solidFill>
                <a:latin typeface="Arial Narrow"/>
                <a:cs typeface="Arial Narrow"/>
              </a:defRPr>
            </a:lvl3pPr>
            <a:lvl4pPr marL="698552" indent="0">
              <a:buNone/>
              <a:defRPr>
                <a:latin typeface="HelveticaNeueLT Pro 55 Roman" pitchFamily="34" charset="0"/>
              </a:defRPr>
            </a:lvl4pPr>
            <a:lvl5pPr>
              <a:defRPr>
                <a:latin typeface="HelveticaNeueLT Pro 55 Roman" pitchFamily="34" charset="0"/>
              </a:defRPr>
            </a:lvl5pPr>
          </a:lstStyle>
          <a:p>
            <a:pPr lvl="0"/>
            <a:r>
              <a:rPr lang="fr-CH" dirty="0"/>
              <a:t>Click to edit Master text styles</a:t>
            </a:r>
          </a:p>
          <a:p>
            <a:pPr lvl="1"/>
            <a:r>
              <a:rPr lang="fr-CH" dirty="0"/>
              <a:t>Second level</a:t>
            </a:r>
          </a:p>
          <a:p>
            <a:pPr lvl="2"/>
            <a:r>
              <a:rPr lang="fr-CH" dirty="0"/>
              <a:t>Third level</a:t>
            </a:r>
          </a:p>
        </p:txBody>
      </p:sp>
      <p:sp>
        <p:nvSpPr>
          <p:cNvPr id="9" name="Titre 1"/>
          <p:cNvSpPr>
            <a:spLocks noGrp="1"/>
          </p:cNvSpPr>
          <p:nvPr>
            <p:ph type="title"/>
          </p:nvPr>
        </p:nvSpPr>
        <p:spPr>
          <a:xfrm>
            <a:off x="533062" y="182407"/>
            <a:ext cx="10325173" cy="831477"/>
          </a:xfrm>
          <a:prstGeom prst="rect">
            <a:avLst/>
          </a:prstGeom>
        </p:spPr>
        <p:txBody>
          <a:bodyPr lIns="216032" tIns="108017" rIns="216032" bIns="108017"/>
          <a:lstStyle>
            <a:lvl1pPr>
              <a:spcAft>
                <a:spcPts val="1599"/>
              </a:spcAft>
              <a:defRPr sz="3442" b="0" i="0" spc="133" baseline="0">
                <a:latin typeface="Impact"/>
                <a:cs typeface="Impact"/>
              </a:defRPr>
            </a:lvl1pPr>
          </a:lstStyle>
          <a:p>
            <a:r>
              <a:rPr lang="fr-CH" dirty="0"/>
              <a:t>Cliquez et modifiez le titre</a:t>
            </a:r>
            <a:endParaRPr lang="fr-FR" dirty="0"/>
          </a:p>
        </p:txBody>
      </p:sp>
    </p:spTree>
    <p:extLst>
      <p:ext uri="{BB962C8B-B14F-4D97-AF65-F5344CB8AC3E}">
        <p14:creationId xmlns:p14="http://schemas.microsoft.com/office/powerpoint/2010/main" val="2474399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4017470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userDrawn="1"/>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11/13/2023</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878430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3592393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userDrawn="1"/>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11/13/2023</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739100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pPr>
              <a:defRPr/>
            </a:pPr>
            <a:fld id="{F8CB7F80-1FCA-44DE-B367-8B90B6BE6B82}" type="datetime1">
              <a:rPr lang="en-US" smtClean="0">
                <a:solidFill>
                  <a:prstClr val="black">
                    <a:tint val="75000"/>
                  </a:prstClr>
                </a:solidFill>
              </a:rPr>
              <a:t>11/13/2023</a:t>
            </a:fld>
            <a:endParaRPr lang="en-GB">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73939FE-7BC6-42BD-B27E-1F76D60FE7C3}" type="slidenum">
              <a:rPr lang="en-GB">
                <a:solidFill>
                  <a:prstClr val="white"/>
                </a:solidFill>
              </a:rPr>
              <a:pPr>
                <a:defRPr/>
              </a:pPr>
              <a:t>‹#›</a:t>
            </a:fld>
            <a:endParaRPr lang="en-GB">
              <a:solidFill>
                <a:prstClr val="white"/>
              </a:solidFill>
            </a:endParaRPr>
          </a:p>
        </p:txBody>
      </p:sp>
    </p:spTree>
    <p:extLst>
      <p:ext uri="{BB962C8B-B14F-4D97-AF65-F5344CB8AC3E}">
        <p14:creationId xmlns:p14="http://schemas.microsoft.com/office/powerpoint/2010/main" val="1059736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548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4598" y="65621"/>
            <a:ext cx="9413556" cy="80721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44598" y="1099056"/>
            <a:ext cx="10411083" cy="4487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4920551"/>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fld id="{283339A3-750B-4343-A9BB-CEB5C0C44F8B}" type="datetimeFigureOut">
              <a:rPr lang="de-DE" smtClean="0"/>
              <a:t>13.11.2023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8613EC6-EDF0-4D66-AC8E-AF6A89E3608B}" type="slidenum">
              <a:rPr lang="de-DE" smtClean="0"/>
              <a:t>‹#›</a:t>
            </a:fld>
            <a:endParaRPr lang="de-DE"/>
          </a:p>
        </p:txBody>
      </p:sp>
    </p:spTree>
    <p:extLst>
      <p:ext uri="{BB962C8B-B14F-4D97-AF65-F5344CB8AC3E}">
        <p14:creationId xmlns:p14="http://schemas.microsoft.com/office/powerpoint/2010/main" val="19356177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Footer Placeholder 4"/>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681612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E480A7-32ED-4526-9D66-2E81226B6699}"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B1740-29C2-40B9-9D01-6FEB599D4026}" type="slidenum">
              <a:rPr lang="en-US" smtClean="0"/>
              <a:t>‹#›</a:t>
            </a:fld>
            <a:endParaRPr lang="en-US"/>
          </a:p>
        </p:txBody>
      </p:sp>
    </p:spTree>
    <p:extLst>
      <p:ext uri="{BB962C8B-B14F-4D97-AF65-F5344CB8AC3E}">
        <p14:creationId xmlns:p14="http://schemas.microsoft.com/office/powerpoint/2010/main" val="428511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65E872-734C-4F3F-A1A1-E6D3FA9D351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515334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5" name="Rectangle 4"/>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Rectangle 5"/>
          <p:cNvSpPr/>
          <p:nvPr/>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7" name="Rectangle 6"/>
          <p:cNvSpPr/>
          <p:nvPr/>
        </p:nvSpPr>
        <p:spPr>
          <a:xfrm>
            <a:off x="624418" y="1412876"/>
            <a:ext cx="10943167" cy="36513"/>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p:txBody>
          <a:bodyPr/>
          <a:lstStyle>
            <a:lvl1pPr>
              <a:defRPr/>
            </a:lvl1pPr>
          </a:lstStyle>
          <a:p>
            <a:fld id="{C6E480A7-32ED-4526-9D66-2E81226B6699}" type="datetimeFigureOut">
              <a:rPr lang="en-US" smtClean="0"/>
              <a:t>11/13/2023</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2A6B1740-29C2-40B9-9D01-6FEB599D4026}" type="slidenum">
              <a:rPr lang="en-US" smtClean="0"/>
              <a:t>‹#›</a:t>
            </a:fld>
            <a:endParaRPr lang="en-US"/>
          </a:p>
        </p:txBody>
      </p:sp>
    </p:spTree>
    <p:extLst>
      <p:ext uri="{BB962C8B-B14F-4D97-AF65-F5344CB8AC3E}">
        <p14:creationId xmlns:p14="http://schemas.microsoft.com/office/powerpoint/2010/main" val="8507259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grpSp>
        <p:nvGrpSpPr>
          <p:cNvPr id="4" name="Grouper 4"/>
          <p:cNvGrpSpPr>
            <a:grpSpLocks/>
          </p:cNvGrpSpPr>
          <p:nvPr/>
        </p:nvGrpSpPr>
        <p:grpSpPr bwMode="auto">
          <a:xfrm>
            <a:off x="896" y="882447"/>
            <a:ext cx="12191999" cy="127216"/>
            <a:chOff x="891" y="1433935"/>
            <a:chExt cx="19805650" cy="206338"/>
          </a:xfrm>
        </p:grpSpPr>
        <p:sp>
          <p:nvSpPr>
            <p:cNvPr id="5" name="Rectangle 4"/>
            <p:cNvSpPr/>
            <p:nvPr userDrawn="1"/>
          </p:nvSpPr>
          <p:spPr>
            <a:xfrm>
              <a:off x="891" y="1433935"/>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sp>
          <p:nvSpPr>
            <p:cNvPr id="6" name="Rectangle 5"/>
            <p:cNvSpPr/>
            <p:nvPr userDrawn="1"/>
          </p:nvSpPr>
          <p:spPr>
            <a:xfrm>
              <a:off x="891" y="1553088"/>
              <a:ext cx="19805650" cy="87185"/>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198013" tIns="99007" rIns="198013" bIns="99007" anchor="ctr"/>
            <a:lstStyle/>
            <a:p>
              <a:pPr algn="ctr" defTabSz="609054" eaLnBrk="1" hangingPunct="1">
                <a:defRPr/>
              </a:pPr>
              <a:endParaRPr lang="en-US" sz="2426">
                <a:solidFill>
                  <a:srgbClr val="FFFFFF"/>
                </a:solidFill>
                <a:ea typeface="ＭＳ Ｐゴシック" pitchFamily="34" charset="-128"/>
              </a:endParaRPr>
            </a:p>
          </p:txBody>
        </p:sp>
      </p:grpSp>
      <p:sp>
        <p:nvSpPr>
          <p:cNvPr id="3" name="Espace réservé du contenu 2"/>
          <p:cNvSpPr>
            <a:spLocks noGrp="1"/>
          </p:cNvSpPr>
          <p:nvPr>
            <p:ph idx="1"/>
          </p:nvPr>
        </p:nvSpPr>
        <p:spPr>
          <a:xfrm>
            <a:off x="391842" y="1325033"/>
            <a:ext cx="11265289" cy="4854134"/>
          </a:xfrm>
          <a:prstGeom prst="rect">
            <a:avLst/>
          </a:prstGeom>
        </p:spPr>
        <p:txBody>
          <a:bodyPr lIns="0" tIns="0" rIns="0" bIns="0"/>
          <a:lstStyle>
            <a:lvl1pPr marL="609429" indent="-321510" algn="l">
              <a:lnSpc>
                <a:spcPct val="100000"/>
              </a:lnSpc>
              <a:spcBef>
                <a:spcPts val="0"/>
              </a:spcBef>
              <a:spcAft>
                <a:spcPts val="0"/>
              </a:spcAft>
              <a:buClr>
                <a:srgbClr val="C30000"/>
              </a:buClr>
              <a:buSzPct val="100000"/>
              <a:buFont typeface="Lucida Grande"/>
              <a:buChar char="●"/>
              <a:defRPr sz="2934" b="0" i="0">
                <a:solidFill>
                  <a:srgbClr val="000000"/>
                </a:solidFill>
                <a:latin typeface="Arial Narrow"/>
                <a:cs typeface="Arial Narrow"/>
              </a:defRPr>
            </a:lvl1pPr>
            <a:lvl2pPr marL="852779" indent="-321510">
              <a:spcBef>
                <a:spcPts val="400"/>
              </a:spcBef>
              <a:buClr>
                <a:srgbClr val="C30000"/>
              </a:buClr>
              <a:buSzPct val="90000"/>
              <a:buFont typeface="Lucida Grande"/>
              <a:buChar char="●"/>
              <a:defRPr sz="2144" b="0" i="0">
                <a:solidFill>
                  <a:srgbClr val="000000"/>
                </a:solidFill>
                <a:latin typeface="Arial Narrow"/>
                <a:cs typeface="Arial Narrow"/>
              </a:defRPr>
            </a:lvl2pPr>
            <a:lvl3pPr marL="993218" indent="-280295">
              <a:spcBef>
                <a:spcPts val="400"/>
              </a:spcBef>
              <a:buClr>
                <a:srgbClr val="C30000"/>
              </a:buClr>
              <a:buSzPct val="80000"/>
              <a:buFont typeface="Lucida Grande"/>
              <a:buChar char="●"/>
              <a:defRPr sz="1749" b="0" i="0">
                <a:solidFill>
                  <a:srgbClr val="000000"/>
                </a:solidFill>
                <a:latin typeface="Arial Narrow"/>
                <a:cs typeface="Arial Narrow"/>
              </a:defRPr>
            </a:lvl3pPr>
            <a:lvl4pPr marL="698552" indent="0">
              <a:buNone/>
              <a:defRPr>
                <a:latin typeface="HelveticaNeueLT Pro 55 Roman" pitchFamily="34" charset="0"/>
              </a:defRPr>
            </a:lvl4pPr>
            <a:lvl5pPr>
              <a:defRPr>
                <a:latin typeface="HelveticaNeueLT Pro 55 Roman" pitchFamily="34" charset="0"/>
              </a:defRPr>
            </a:lvl5pPr>
          </a:lstStyle>
          <a:p>
            <a:pPr lvl="0"/>
            <a:r>
              <a:rPr lang="en-US"/>
              <a:t>Click to edit Master text styles</a:t>
            </a:r>
          </a:p>
          <a:p>
            <a:pPr lvl="1"/>
            <a:r>
              <a:rPr lang="en-US"/>
              <a:t>Second level</a:t>
            </a:r>
          </a:p>
          <a:p>
            <a:pPr lvl="2"/>
            <a:r>
              <a:rPr lang="en-US"/>
              <a:t>Third level</a:t>
            </a:r>
          </a:p>
        </p:txBody>
      </p:sp>
      <p:sp>
        <p:nvSpPr>
          <p:cNvPr id="9" name="Titre 1"/>
          <p:cNvSpPr>
            <a:spLocks noGrp="1"/>
          </p:cNvSpPr>
          <p:nvPr>
            <p:ph type="title"/>
          </p:nvPr>
        </p:nvSpPr>
        <p:spPr>
          <a:xfrm>
            <a:off x="533062" y="182407"/>
            <a:ext cx="10325173" cy="831477"/>
          </a:xfrm>
          <a:prstGeom prst="rect">
            <a:avLst/>
          </a:prstGeom>
        </p:spPr>
        <p:txBody>
          <a:bodyPr lIns="216032" tIns="108017" rIns="216032" bIns="108017"/>
          <a:lstStyle>
            <a:lvl1pPr>
              <a:spcAft>
                <a:spcPts val="1599"/>
              </a:spcAft>
              <a:defRPr sz="3442" b="0" i="0" spc="133" baseline="0">
                <a:latin typeface="Impact"/>
                <a:cs typeface="Impact"/>
              </a:defRPr>
            </a:lvl1pPr>
          </a:lstStyle>
          <a:p>
            <a:r>
              <a:rPr lang="en-US"/>
              <a:t>Click to edit Master title style</a:t>
            </a:r>
            <a:endParaRPr lang="fr-FR" dirty="0"/>
          </a:p>
        </p:txBody>
      </p:sp>
      <p:sp>
        <p:nvSpPr>
          <p:cNvPr id="12" name="Slide Number Placeholder 5"/>
          <p:cNvSpPr>
            <a:spLocks noGrp="1"/>
          </p:cNvSpPr>
          <p:nvPr>
            <p:ph type="sldNum" sz="quarter" idx="12"/>
          </p:nvPr>
        </p:nvSpPr>
        <p:spPr>
          <a:xfrm>
            <a:off x="9167065" y="6356304"/>
            <a:ext cx="2844890" cy="365521"/>
          </a:xfrm>
          <a:prstGeom prst="rect">
            <a:avLst/>
          </a:prstGeom>
        </p:spPr>
        <p:txBody>
          <a:bodyPr vert="horz" wrap="square" lIns="192911" tIns="96455" rIns="192911" bIns="96455" numCol="1" anchor="t" anchorCtr="0" compatLnSpc="1">
            <a:prstTxWarp prst="textNoShape">
              <a:avLst/>
            </a:prstTxWarp>
          </a:bodyPr>
          <a:lstStyle>
            <a:lvl1pPr eaLnBrk="1" hangingPunct="1">
              <a:defRPr smtClean="0">
                <a:solidFill>
                  <a:srgbClr val="FFFFFF"/>
                </a:solidFill>
              </a:defRPr>
            </a:lvl1pPr>
          </a:lstStyle>
          <a:p>
            <a:fld id="{2A6B1740-29C2-40B9-9D01-6FEB599D4026}" type="slidenum">
              <a:rPr lang="en-US" smtClean="0"/>
              <a:t>‹#›</a:t>
            </a:fld>
            <a:endParaRPr lang="en-US"/>
          </a:p>
        </p:txBody>
      </p:sp>
      <p:sp>
        <p:nvSpPr>
          <p:cNvPr id="13" name="Footer Placeholder 4"/>
          <p:cNvSpPr>
            <a:spLocks noGrp="1"/>
          </p:cNvSpPr>
          <p:nvPr>
            <p:ph type="ftr" sz="quarter" idx="11"/>
          </p:nvPr>
        </p:nvSpPr>
        <p:spPr>
          <a:xfrm>
            <a:off x="4165219" y="6356304"/>
            <a:ext cx="3861562" cy="365521"/>
          </a:xfrm>
          <a:prstGeom prst="rect">
            <a:avLst/>
          </a:prstGeom>
        </p:spPr>
        <p:txBody>
          <a:bodyPr lIns="192911" tIns="96455" rIns="192911" bIns="96455"/>
          <a:lstStyle>
            <a:lvl1pPr eaLnBrk="1" hangingPunct="1">
              <a:defRPr>
                <a:solidFill>
                  <a:prstClr val="black">
                    <a:tint val="75000"/>
                  </a:prstClr>
                </a:solidFill>
              </a:defRPr>
            </a:lvl1pPr>
          </a:lstStyle>
          <a:p>
            <a:endParaRPr lang="en-US"/>
          </a:p>
        </p:txBody>
      </p:sp>
    </p:spTree>
    <p:extLst>
      <p:ext uri="{BB962C8B-B14F-4D97-AF65-F5344CB8AC3E}">
        <p14:creationId xmlns:p14="http://schemas.microsoft.com/office/powerpoint/2010/main" val="1050210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fld id="{283339A3-750B-4343-A9BB-CEB5C0C44F8B}" type="datetimeFigureOut">
              <a:rPr lang="de-DE" smtClean="0"/>
              <a:t>13.11.2023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8613EC6-EDF0-4D66-AC8E-AF6A89E3608B}" type="slidenum">
              <a:rPr lang="de-DE" smtClean="0"/>
              <a:t>‹#›</a:t>
            </a:fld>
            <a:endParaRPr lang="de-DE"/>
          </a:p>
        </p:txBody>
      </p:sp>
    </p:spTree>
    <p:extLst>
      <p:ext uri="{BB962C8B-B14F-4D97-AF65-F5344CB8AC3E}">
        <p14:creationId xmlns:p14="http://schemas.microsoft.com/office/powerpoint/2010/main" val="3103410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3339A3-750B-4343-A9BB-CEB5C0C44F8B}"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13.11.2023</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613EC6-EDF0-4D66-AC8E-AF6A89E3608B}" type="slidenum">
              <a:rPr kumimoji="0" lang="de-DE"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7976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65E872-734C-4F3F-A1A1-E6D3FA9D351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61556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65E872-734C-4F3F-A1A1-E6D3FA9D3511}"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146301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65E872-734C-4F3F-A1A1-E6D3FA9D3511}"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628134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65E872-734C-4F3F-A1A1-E6D3FA9D3511}"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274348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5E872-734C-4F3F-A1A1-E6D3FA9D3511}"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3C999E-D81C-454A-99D6-3117554FF7B7}" type="slidenum">
              <a:rPr lang="en-US" smtClean="0"/>
              <a:t>‹#›</a:t>
            </a:fld>
            <a:endParaRPr lang="en-US"/>
          </a:p>
        </p:txBody>
      </p:sp>
    </p:spTree>
    <p:extLst>
      <p:ext uri="{BB962C8B-B14F-4D97-AF65-F5344CB8AC3E}">
        <p14:creationId xmlns:p14="http://schemas.microsoft.com/office/powerpoint/2010/main" val="30027187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3.png"/><Relationship Id="rId4" Type="http://schemas.openxmlformats.org/officeDocument/2006/relationships/slideLayout" Target="../slideLayouts/slideLayout35.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3.png"/><Relationship Id="rId4" Type="http://schemas.openxmlformats.org/officeDocument/2006/relationships/slideLayout" Target="../slideLayouts/slideLayout4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11/13/2023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2738468681"/>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763" r:id="rId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E872-734C-4F3F-A1A1-E6D3FA9D3511}" type="datetimeFigureOut">
              <a:rPr lang="en-US" smtClean="0"/>
              <a:t>11/13/2023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999E-D81C-454A-99D6-3117554FF7B7}" type="slidenum">
              <a:rPr lang="en-US" smtClean="0"/>
              <a:t>‹#›</a:t>
            </a:fld>
            <a:endParaRPr lang="en-US"/>
          </a:p>
        </p:txBody>
      </p:sp>
    </p:spTree>
    <p:extLst>
      <p:ext uri="{BB962C8B-B14F-4D97-AF65-F5344CB8AC3E}">
        <p14:creationId xmlns:p14="http://schemas.microsoft.com/office/powerpoint/2010/main" val="227968504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65E872-734C-4F3F-A1A1-E6D3FA9D3511}" type="datetimeFigureOut">
              <a:rPr lang="en-US" smtClean="0"/>
              <a:t>11/13/2023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C999E-D81C-454A-99D6-3117554FF7B7}" type="slidenum">
              <a:rPr lang="en-US" smtClean="0"/>
              <a:t>‹#›</a:t>
            </a:fld>
            <a:endParaRPr lang="en-US"/>
          </a:p>
        </p:txBody>
      </p:sp>
    </p:spTree>
    <p:extLst>
      <p:ext uri="{BB962C8B-B14F-4D97-AF65-F5344CB8AC3E}">
        <p14:creationId xmlns:p14="http://schemas.microsoft.com/office/powerpoint/2010/main" val="118078517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11/13/2023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697236931"/>
      </p:ext>
    </p:extLst>
  </p:cSld>
  <p:clrMap bg1="lt1" tx1="dk1" bg2="lt2" tx2="dk2" accent1="accent1" accent2="accent2" accent3="accent3" accent4="accent4" accent5="accent5" accent6="accent6" hlink="hlink" folHlink="folHlink"/>
  <p:sldLayoutIdLst>
    <p:sldLayoutId id="2147483749" r:id="rId1"/>
    <p:sldLayoutId id="2147483751"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11/13/2023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797340043"/>
      </p:ext>
    </p:extLst>
  </p:cSld>
  <p:clrMap bg1="lt1" tx1="dk1" bg2="lt2" tx2="dk2" accent1="accent1" accent2="accent2" accent3="accent3" accent4="accent4" accent5="accent5" accent6="accent6" hlink="hlink" folHlink="folHlink"/>
  <p:sldLayoutIdLst>
    <p:sldLayoutId id="2147483753" r:id="rId1"/>
    <p:sldLayoutId id="2147483755" r:id="rId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E7E3C6-8B07-4DAC-8889-8EFBFA7B9351}" type="datetime1">
              <a:rPr lang="en-US" smtClean="0">
                <a:solidFill>
                  <a:prstClr val="black">
                    <a:tint val="75000"/>
                  </a:prstClr>
                </a:solidFill>
              </a:rPr>
              <a:t>11/13/2023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pPr>
              <a:defRPr/>
            </a:pPr>
            <a:fld id="{402BE56B-010E-4616-ABA9-1B499FE467B2}" type="slidenum">
              <a:rPr lang="en-GB">
                <a:solidFill>
                  <a:prstClr val="white"/>
                </a:solidFill>
              </a:rPr>
              <a:pPr>
                <a:defRPr/>
              </a:pPr>
              <a:t>‹#›</a:t>
            </a:fld>
            <a:endParaRPr lang="en-GB">
              <a:solidFill>
                <a:prstClr val="white"/>
              </a:solidFill>
            </a:endParaRPr>
          </a:p>
        </p:txBody>
      </p:sp>
      <p:pic>
        <p:nvPicPr>
          <p:cNvPr id="1033" name="Picture 1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63889437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2" r:id="rId5"/>
    <p:sldLayoutId id="2147483771" r:id="rId6"/>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0" y="6040438"/>
            <a:ext cx="12192000" cy="836612"/>
          </a:xfrm>
          <a:prstGeom prst="rect">
            <a:avLst/>
          </a:pr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02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C6E480A7-32ED-4526-9D66-2E81226B6699}" type="datetimeFigureOut">
              <a:rPr lang="en-US" smtClean="0"/>
              <a:t>11/13/2023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endParaRPr lang="en-US"/>
          </a:p>
        </p:txBody>
      </p:sp>
      <p:sp>
        <p:nvSpPr>
          <p:cNvPr id="24" name="Rectangle 23"/>
          <p:cNvSpPr/>
          <p:nvPr/>
        </p:nvSpPr>
        <p:spPr>
          <a:xfrm>
            <a:off x="-31750" y="1412875"/>
            <a:ext cx="12192001"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6" name="Slide Number Placeholder 5"/>
          <p:cNvSpPr>
            <a:spLocks noGrp="1"/>
          </p:cNvSpPr>
          <p:nvPr>
            <p:ph type="sldNum" sz="quarter" idx="4"/>
          </p:nvPr>
        </p:nvSpPr>
        <p:spPr>
          <a:xfrm>
            <a:off x="9167284" y="6356351"/>
            <a:ext cx="2844800" cy="365125"/>
          </a:xfrm>
          <a:prstGeom prst="rect">
            <a:avLst/>
          </a:prstGeom>
        </p:spPr>
        <p:txBody>
          <a:bodyPr vert="horz" lIns="91440" tIns="45720" rIns="91440" bIns="45720" rtlCol="0" anchor="ctr"/>
          <a:lstStyle>
            <a:lvl1pPr algn="r" fontAlgn="auto">
              <a:spcBef>
                <a:spcPts val="0"/>
              </a:spcBef>
              <a:spcAft>
                <a:spcPts val="0"/>
              </a:spcAft>
              <a:defRPr sz="1200" baseline="0" smtClean="0">
                <a:solidFill>
                  <a:schemeClr val="bg1"/>
                </a:solidFill>
                <a:latin typeface="+mn-lt"/>
                <a:cs typeface="+mn-cs"/>
              </a:defRPr>
            </a:lvl1pPr>
          </a:lstStyle>
          <a:p>
            <a:fld id="{2A6B1740-29C2-40B9-9D01-6FEB599D4026}" type="slidenum">
              <a:rPr lang="en-US" smtClean="0"/>
              <a:t>‹#›</a:t>
            </a:fld>
            <a:endParaRPr lang="en-US"/>
          </a:p>
        </p:txBody>
      </p:sp>
      <p:pic>
        <p:nvPicPr>
          <p:cNvPr id="1033" name="Picture 1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9619129" y="6276976"/>
            <a:ext cx="18866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 descr="D:\Admin\Logo\WHO-EN-W-H.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9667" y="6272214"/>
            <a:ext cx="1763557"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047129" y="6185835"/>
            <a:ext cx="1999130" cy="595312"/>
          </a:xfrm>
          <a:prstGeom prst="rect">
            <a:avLst/>
          </a:prstGeom>
        </p:spPr>
      </p:pic>
    </p:spTree>
    <p:extLst>
      <p:ext uri="{BB962C8B-B14F-4D97-AF65-F5344CB8AC3E}">
        <p14:creationId xmlns:p14="http://schemas.microsoft.com/office/powerpoint/2010/main" val="38783069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hyperlink" Target="mailto:tslaymaker@unicef.org" TargetMode="External"/><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hyperlink" Target="http://www.wssinfo.org/" TargetMode="External"/><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hyperlink" Target="mailto:johnstonr@who.int" TargetMode="External"/><Relationship Id="rId9" Type="http://schemas.openxmlformats.org/officeDocument/2006/relationships/image" Target="../media/image9.jpe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hyperlink" Target="https://washdata.org/data/download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ashdata.org/data/downloads" TargetMode="Externa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34.xml"/><Relationship Id="rId5" Type="http://schemas.openxmlformats.org/officeDocument/2006/relationships/hyperlink" Target="https://washdata.org/reports/jmp-2021-methodology-wash-in-schools" TargetMode="External"/><Relationship Id="rId4" Type="http://schemas.openxmlformats.org/officeDocument/2006/relationships/hyperlink" Target="https://washdata.org/reports/jmp-2023-winhcf-methodology-draf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info@washdata.org" TargetMode="External"/><Relationship Id="rId2" Type="http://schemas.openxmlformats.org/officeDocument/2006/relationships/notesSlide" Target="../notesSlides/notesSlide19.xml"/><Relationship Id="rId1" Type="http://schemas.openxmlformats.org/officeDocument/2006/relationships/slideLayout" Target="../slideLayouts/slideLayout34.xml"/><Relationship Id="rId5" Type="http://schemas.openxmlformats.org/officeDocument/2006/relationships/image" Target="../media/image54.png"/><Relationship Id="rId4" Type="http://schemas.openxmlformats.org/officeDocument/2006/relationships/hyperlink" Target="https://washdata.org/how-we-work/jmp-country-consultation"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info@washdata.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442" y="381393"/>
            <a:ext cx="11887200" cy="3324010"/>
          </a:xfrm>
        </p:spPr>
        <p:txBody>
          <a:bodyPr rtlCol="0" anchor="t">
            <a:normAutofit/>
          </a:bodyPr>
          <a:lstStyle/>
          <a:p>
            <a:pPr fontAlgn="auto">
              <a:spcAft>
                <a:spcPts val="600"/>
              </a:spcAft>
              <a:defRPr/>
            </a:pPr>
            <a:r>
              <a:rPr lang="en-US" sz="3600" dirty="0"/>
              <a:t>WHO/UNICEF JMP Country Consultation on </a:t>
            </a:r>
            <a:br>
              <a:rPr lang="en-US" sz="3600" dirty="0"/>
            </a:br>
            <a:r>
              <a:rPr lang="en-US" sz="3600" dirty="0"/>
              <a:t>WASH in schools and WASH in health care facilities</a:t>
            </a:r>
            <a:br>
              <a:rPr lang="en-US" dirty="0"/>
            </a:br>
            <a:r>
              <a:rPr lang="en-US" sz="2800" dirty="0"/>
              <a:t>13</a:t>
            </a:r>
            <a:r>
              <a:rPr lang="en-US" sz="2800" baseline="30000" dirty="0"/>
              <a:t>th</a:t>
            </a:r>
            <a:r>
              <a:rPr lang="en-US" sz="2800" dirty="0"/>
              <a:t> November 2023</a:t>
            </a:r>
            <a:endParaRPr lang="en-GB" sz="2400" dirty="0">
              <a:solidFill>
                <a:srgbClr val="FF0000"/>
              </a:solidFill>
            </a:endParaRPr>
          </a:p>
        </p:txBody>
      </p:sp>
      <p:sp>
        <p:nvSpPr>
          <p:cNvPr id="5" name="Subtitle 4"/>
          <p:cNvSpPr>
            <a:spLocks noGrp="1"/>
          </p:cNvSpPr>
          <p:nvPr>
            <p:ph type="subTitle" idx="1"/>
          </p:nvPr>
        </p:nvSpPr>
        <p:spPr>
          <a:xfrm>
            <a:off x="3185234" y="5420422"/>
            <a:ext cx="6400800" cy="492962"/>
          </a:xfrm>
        </p:spPr>
        <p:txBody>
          <a:bodyPr/>
          <a:lstStyle/>
          <a:p>
            <a:pPr>
              <a:spcBef>
                <a:spcPts val="0"/>
              </a:spcBef>
            </a:pPr>
            <a:r>
              <a:rPr lang="fr-CH" sz="1600" dirty="0">
                <a:solidFill>
                  <a:schemeClr val="tx1"/>
                </a:solidFill>
              </a:rPr>
              <a:t>Tom Slaymaker (</a:t>
            </a:r>
            <a:r>
              <a:rPr lang="fr-CH" sz="1600" dirty="0">
                <a:solidFill>
                  <a:schemeClr val="tx1"/>
                </a:solidFill>
                <a:hlinkClick r:id="rId3"/>
              </a:rPr>
              <a:t>tslaymaker@unicef.org</a:t>
            </a:r>
            <a:r>
              <a:rPr lang="fr-CH" sz="1600" dirty="0">
                <a:solidFill>
                  <a:schemeClr val="tx1"/>
                </a:solidFill>
              </a:rPr>
              <a:t>)</a:t>
            </a:r>
          </a:p>
          <a:p>
            <a:pPr>
              <a:spcBef>
                <a:spcPts val="0"/>
              </a:spcBef>
            </a:pPr>
            <a:r>
              <a:rPr lang="fr-CH" sz="1600" dirty="0">
                <a:solidFill>
                  <a:schemeClr val="tx1"/>
                </a:solidFill>
              </a:rPr>
              <a:t>Rick Johnston (</a:t>
            </a:r>
            <a:r>
              <a:rPr lang="fr-CH" sz="1600" dirty="0">
                <a:solidFill>
                  <a:schemeClr val="tx1"/>
                </a:solidFill>
                <a:hlinkClick r:id="rId4"/>
              </a:rPr>
              <a:t>johnstonr@who.int</a:t>
            </a:r>
            <a:r>
              <a:rPr lang="fr-CH" sz="1600" dirty="0">
                <a:solidFill>
                  <a:schemeClr val="tx1"/>
                </a:solidFill>
              </a:rPr>
              <a:t>)</a:t>
            </a:r>
          </a:p>
        </p:txBody>
      </p:sp>
      <p:sp>
        <p:nvSpPr>
          <p:cNvPr id="10" name="TextBox 9">
            <a:extLst>
              <a:ext uri="{FF2B5EF4-FFF2-40B4-BE49-F238E27FC236}">
                <a16:creationId xmlns:a16="http://schemas.microsoft.com/office/drawing/2014/main" id="{D114CD64-D64C-4BA7-BDBA-695FB824501A}"/>
              </a:ext>
            </a:extLst>
          </p:cNvPr>
          <p:cNvSpPr txBox="1"/>
          <p:nvPr/>
        </p:nvSpPr>
        <p:spPr>
          <a:xfrm>
            <a:off x="501911" y="5370959"/>
            <a:ext cx="2502569" cy="369332"/>
          </a:xfrm>
          <a:prstGeom prst="rect">
            <a:avLst/>
          </a:prstGeom>
          <a:noFill/>
        </p:spPr>
        <p:txBody>
          <a:bodyPr wrap="square" rtlCol="0">
            <a:spAutoFit/>
          </a:bodyPr>
          <a:lstStyle/>
          <a:p>
            <a:r>
              <a:rPr lang="en-US" dirty="0">
                <a:hlinkClick r:id="rId5"/>
              </a:rPr>
              <a:t>washdata.org</a:t>
            </a:r>
            <a:r>
              <a:rPr lang="en-US" sz="1600" dirty="0"/>
              <a:t>  </a:t>
            </a:r>
          </a:p>
        </p:txBody>
      </p:sp>
      <p:pic>
        <p:nvPicPr>
          <p:cNvPr id="3" name="Picture 2">
            <a:extLst>
              <a:ext uri="{FF2B5EF4-FFF2-40B4-BE49-F238E27FC236}">
                <a16:creationId xmlns:a16="http://schemas.microsoft.com/office/drawing/2014/main" id="{2251F129-50F7-5CD5-F6EE-8A234AA110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7343" y="2556719"/>
            <a:ext cx="1213283" cy="1587473"/>
          </a:xfrm>
          <a:prstGeom prst="rect">
            <a:avLst/>
          </a:prstGeom>
        </p:spPr>
      </p:pic>
      <p:pic>
        <p:nvPicPr>
          <p:cNvPr id="6" name="Content Placeholder 4">
            <a:extLst>
              <a:ext uri="{FF2B5EF4-FFF2-40B4-BE49-F238E27FC236}">
                <a16:creationId xmlns:a16="http://schemas.microsoft.com/office/drawing/2014/main" id="{B0DAA800-A970-4B75-A18F-5EC6113FB3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1465146" y="2948932"/>
            <a:ext cx="1213283" cy="158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33503F8-57C2-9DB9-30ED-44272F27FF6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15033" y="2563389"/>
            <a:ext cx="1705805" cy="1323470"/>
          </a:xfrm>
          <a:prstGeom prst="rect">
            <a:avLst/>
          </a:prstGeom>
        </p:spPr>
      </p:pic>
      <p:pic>
        <p:nvPicPr>
          <p:cNvPr id="8" name="Picture 7">
            <a:extLst>
              <a:ext uri="{FF2B5EF4-FFF2-40B4-BE49-F238E27FC236}">
                <a16:creationId xmlns:a16="http://schemas.microsoft.com/office/drawing/2014/main" id="{002BCFC6-AEAA-E92A-DD45-A559C32AC1A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58334" y="2966541"/>
            <a:ext cx="1715810" cy="1323470"/>
          </a:xfrm>
          <a:prstGeom prst="rect">
            <a:avLst/>
          </a:prstGeom>
        </p:spPr>
      </p:pic>
      <p:sp>
        <p:nvSpPr>
          <p:cNvPr id="9" name="TextBox 8">
            <a:extLst>
              <a:ext uri="{FF2B5EF4-FFF2-40B4-BE49-F238E27FC236}">
                <a16:creationId xmlns:a16="http://schemas.microsoft.com/office/drawing/2014/main" id="{8ABBFA6E-68ED-A1EC-54EC-ABFF1B018DE1}"/>
              </a:ext>
            </a:extLst>
          </p:cNvPr>
          <p:cNvSpPr txBox="1"/>
          <p:nvPr/>
        </p:nvSpPr>
        <p:spPr>
          <a:xfrm>
            <a:off x="721895" y="2103503"/>
            <a:ext cx="36357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WASH in Households in odd years</a:t>
            </a:r>
          </a:p>
        </p:txBody>
      </p:sp>
      <p:sp>
        <p:nvSpPr>
          <p:cNvPr id="11" name="TextBox 10">
            <a:extLst>
              <a:ext uri="{FF2B5EF4-FFF2-40B4-BE49-F238E27FC236}">
                <a16:creationId xmlns:a16="http://schemas.microsoft.com/office/drawing/2014/main" id="{8A877004-A320-C997-D153-FAB7708335B2}"/>
              </a:ext>
            </a:extLst>
          </p:cNvPr>
          <p:cNvSpPr txBox="1"/>
          <p:nvPr/>
        </p:nvSpPr>
        <p:spPr>
          <a:xfrm>
            <a:off x="5492361" y="2103503"/>
            <a:ext cx="58421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WASH in Schools and Health Care Facilities in even years</a:t>
            </a:r>
          </a:p>
        </p:txBody>
      </p:sp>
      <p:pic>
        <p:nvPicPr>
          <p:cNvPr id="15" name="Picture 14">
            <a:extLst>
              <a:ext uri="{FF2B5EF4-FFF2-40B4-BE49-F238E27FC236}">
                <a16:creationId xmlns:a16="http://schemas.microsoft.com/office/drawing/2014/main" id="{C64E54CE-88CC-F563-47A6-F751701DA8D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02949" y="3339499"/>
            <a:ext cx="1231260" cy="1742619"/>
          </a:xfrm>
          <a:prstGeom prst="rect">
            <a:avLst/>
          </a:prstGeom>
        </p:spPr>
      </p:pic>
      <p:pic>
        <p:nvPicPr>
          <p:cNvPr id="18" name="Picture 17">
            <a:extLst>
              <a:ext uri="{FF2B5EF4-FFF2-40B4-BE49-F238E27FC236}">
                <a16:creationId xmlns:a16="http://schemas.microsoft.com/office/drawing/2014/main" id="{DA880245-1A11-A641-4E8A-9085EE7F5B7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11640" y="3369693"/>
            <a:ext cx="1912047" cy="1473078"/>
          </a:xfrm>
          <a:prstGeom prst="rect">
            <a:avLst/>
          </a:prstGeom>
        </p:spPr>
      </p:pic>
      <p:sp>
        <p:nvSpPr>
          <p:cNvPr id="19" name="TextBox 18">
            <a:extLst>
              <a:ext uri="{FF2B5EF4-FFF2-40B4-BE49-F238E27FC236}">
                <a16:creationId xmlns:a16="http://schemas.microsoft.com/office/drawing/2014/main" id="{A0FD377D-73D5-A232-11C2-21497072F91A}"/>
              </a:ext>
            </a:extLst>
          </p:cNvPr>
          <p:cNvSpPr txBox="1"/>
          <p:nvPr/>
        </p:nvSpPr>
        <p:spPr>
          <a:xfrm>
            <a:off x="7204649" y="3337560"/>
            <a:ext cx="79420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2022</a:t>
            </a:r>
          </a:p>
        </p:txBody>
      </p:sp>
      <p:pic>
        <p:nvPicPr>
          <p:cNvPr id="21" name="Picture 20">
            <a:extLst>
              <a:ext uri="{FF2B5EF4-FFF2-40B4-BE49-F238E27FC236}">
                <a16:creationId xmlns:a16="http://schemas.microsoft.com/office/drawing/2014/main" id="{C656A945-6457-E083-5042-29B4BEC98CB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358729" y="3886859"/>
            <a:ext cx="1417930" cy="1680339"/>
          </a:xfrm>
          <a:prstGeom prst="rect">
            <a:avLst/>
          </a:prstGeom>
        </p:spPr>
      </p:pic>
      <p:pic>
        <p:nvPicPr>
          <p:cNvPr id="23" name="Picture 22">
            <a:extLst>
              <a:ext uri="{FF2B5EF4-FFF2-40B4-BE49-F238E27FC236}">
                <a16:creationId xmlns:a16="http://schemas.microsoft.com/office/drawing/2014/main" id="{5F36A030-B693-732E-2884-3378A499C3A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878336" y="2556719"/>
            <a:ext cx="1128187" cy="1591385"/>
          </a:xfrm>
          <a:prstGeom prst="rect">
            <a:avLst/>
          </a:prstGeom>
        </p:spPr>
      </p:pic>
      <p:pic>
        <p:nvPicPr>
          <p:cNvPr id="25" name="Picture 24">
            <a:extLst>
              <a:ext uri="{FF2B5EF4-FFF2-40B4-BE49-F238E27FC236}">
                <a16:creationId xmlns:a16="http://schemas.microsoft.com/office/drawing/2014/main" id="{7597FEE3-DE00-5C3E-9F2E-BDEE008D780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32557" y="2921862"/>
            <a:ext cx="1155177" cy="1631039"/>
          </a:xfrm>
          <a:prstGeom prst="rect">
            <a:avLst/>
          </a:prstGeom>
          <a:ln>
            <a:solidFill>
              <a:srgbClr val="293476"/>
            </a:solidFill>
          </a:ln>
        </p:spPr>
      </p:pic>
      <p:pic>
        <p:nvPicPr>
          <p:cNvPr id="28" name="Picture 27">
            <a:extLst>
              <a:ext uri="{FF2B5EF4-FFF2-40B4-BE49-F238E27FC236}">
                <a16:creationId xmlns:a16="http://schemas.microsoft.com/office/drawing/2014/main" id="{D737DCE9-DE9A-0388-E43A-A793801F4D6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613768" y="3326659"/>
            <a:ext cx="1230159" cy="1754872"/>
          </a:xfrm>
          <a:prstGeom prst="rect">
            <a:avLst/>
          </a:prstGeom>
        </p:spPr>
      </p:pic>
      <p:sp>
        <p:nvSpPr>
          <p:cNvPr id="30" name="TextBox 29">
            <a:extLst>
              <a:ext uri="{FF2B5EF4-FFF2-40B4-BE49-F238E27FC236}">
                <a16:creationId xmlns:a16="http://schemas.microsoft.com/office/drawing/2014/main" id="{EBB63F15-5ABC-9F4A-FE36-DD0B5A183265}"/>
              </a:ext>
            </a:extLst>
          </p:cNvPr>
          <p:cNvSpPr txBox="1"/>
          <p:nvPr/>
        </p:nvSpPr>
        <p:spPr>
          <a:xfrm>
            <a:off x="6635604" y="2929197"/>
            <a:ext cx="79420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2020</a:t>
            </a:r>
          </a:p>
        </p:txBody>
      </p:sp>
      <p:sp>
        <p:nvSpPr>
          <p:cNvPr id="31" name="TextBox 30">
            <a:extLst>
              <a:ext uri="{FF2B5EF4-FFF2-40B4-BE49-F238E27FC236}">
                <a16:creationId xmlns:a16="http://schemas.microsoft.com/office/drawing/2014/main" id="{7C469DFC-5EA5-F5DC-45E2-298C03A92F7E}"/>
              </a:ext>
            </a:extLst>
          </p:cNvPr>
          <p:cNvSpPr txBox="1"/>
          <p:nvPr/>
        </p:nvSpPr>
        <p:spPr>
          <a:xfrm>
            <a:off x="6320838" y="2496517"/>
            <a:ext cx="79420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2018</a:t>
            </a:r>
          </a:p>
        </p:txBody>
      </p:sp>
      <p:sp>
        <p:nvSpPr>
          <p:cNvPr id="32" name="TextBox 31">
            <a:extLst>
              <a:ext uri="{FF2B5EF4-FFF2-40B4-BE49-F238E27FC236}">
                <a16:creationId xmlns:a16="http://schemas.microsoft.com/office/drawing/2014/main" id="{6DBF52C9-C5EB-8BF6-CBBF-15DDDC40547B}"/>
              </a:ext>
            </a:extLst>
          </p:cNvPr>
          <p:cNvSpPr txBox="1"/>
          <p:nvPr/>
        </p:nvSpPr>
        <p:spPr>
          <a:xfrm>
            <a:off x="10811715" y="3355738"/>
            <a:ext cx="79420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2022</a:t>
            </a:r>
          </a:p>
        </p:txBody>
      </p:sp>
      <p:sp>
        <p:nvSpPr>
          <p:cNvPr id="33" name="TextBox 32">
            <a:extLst>
              <a:ext uri="{FF2B5EF4-FFF2-40B4-BE49-F238E27FC236}">
                <a16:creationId xmlns:a16="http://schemas.microsoft.com/office/drawing/2014/main" id="{C2422190-8D40-9AAC-413F-8A4E89522392}"/>
              </a:ext>
            </a:extLst>
          </p:cNvPr>
          <p:cNvSpPr txBox="1"/>
          <p:nvPr/>
        </p:nvSpPr>
        <p:spPr>
          <a:xfrm>
            <a:off x="10365829" y="2883477"/>
            <a:ext cx="79420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2020</a:t>
            </a:r>
          </a:p>
        </p:txBody>
      </p:sp>
      <p:sp>
        <p:nvSpPr>
          <p:cNvPr id="34" name="TextBox 33">
            <a:extLst>
              <a:ext uri="{FF2B5EF4-FFF2-40B4-BE49-F238E27FC236}">
                <a16:creationId xmlns:a16="http://schemas.microsoft.com/office/drawing/2014/main" id="{E1650FC1-74CF-CAA3-8124-59032A3F4F84}"/>
              </a:ext>
            </a:extLst>
          </p:cNvPr>
          <p:cNvSpPr txBox="1"/>
          <p:nvPr/>
        </p:nvSpPr>
        <p:spPr>
          <a:xfrm>
            <a:off x="9971399" y="2496517"/>
            <a:ext cx="79420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2019</a:t>
            </a:r>
          </a:p>
        </p:txBody>
      </p:sp>
      <p:sp>
        <p:nvSpPr>
          <p:cNvPr id="35" name="TextBox 34">
            <a:extLst>
              <a:ext uri="{FF2B5EF4-FFF2-40B4-BE49-F238E27FC236}">
                <a16:creationId xmlns:a16="http://schemas.microsoft.com/office/drawing/2014/main" id="{D39F1DBB-E163-508B-1A57-BC842C7D08AA}"/>
              </a:ext>
            </a:extLst>
          </p:cNvPr>
          <p:cNvSpPr txBox="1"/>
          <p:nvPr/>
        </p:nvSpPr>
        <p:spPr>
          <a:xfrm>
            <a:off x="2191918" y="2496517"/>
            <a:ext cx="79420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2017</a:t>
            </a:r>
          </a:p>
        </p:txBody>
      </p:sp>
      <p:sp>
        <p:nvSpPr>
          <p:cNvPr id="36" name="TextBox 35">
            <a:extLst>
              <a:ext uri="{FF2B5EF4-FFF2-40B4-BE49-F238E27FC236}">
                <a16:creationId xmlns:a16="http://schemas.microsoft.com/office/drawing/2014/main" id="{3051D337-1D95-4DA0-6D60-5141B8EDA18E}"/>
              </a:ext>
            </a:extLst>
          </p:cNvPr>
          <p:cNvSpPr txBox="1"/>
          <p:nvPr/>
        </p:nvSpPr>
        <p:spPr>
          <a:xfrm>
            <a:off x="2733252" y="2889531"/>
            <a:ext cx="79420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2019</a:t>
            </a:r>
          </a:p>
        </p:txBody>
      </p:sp>
      <p:sp>
        <p:nvSpPr>
          <p:cNvPr id="37" name="TextBox 36">
            <a:extLst>
              <a:ext uri="{FF2B5EF4-FFF2-40B4-BE49-F238E27FC236}">
                <a16:creationId xmlns:a16="http://schemas.microsoft.com/office/drawing/2014/main" id="{3DE48ECE-6DC6-E4DA-39CF-8BB629943F35}"/>
              </a:ext>
            </a:extLst>
          </p:cNvPr>
          <p:cNvSpPr txBox="1"/>
          <p:nvPr/>
        </p:nvSpPr>
        <p:spPr>
          <a:xfrm>
            <a:off x="3142109" y="3314360"/>
            <a:ext cx="79420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2021</a:t>
            </a:r>
          </a:p>
        </p:txBody>
      </p:sp>
      <p:sp>
        <p:nvSpPr>
          <p:cNvPr id="38" name="TextBox 37">
            <a:extLst>
              <a:ext uri="{FF2B5EF4-FFF2-40B4-BE49-F238E27FC236}">
                <a16:creationId xmlns:a16="http://schemas.microsoft.com/office/drawing/2014/main" id="{51B6C097-20BF-B3FE-D6B5-4D90C058C3F0}"/>
              </a:ext>
            </a:extLst>
          </p:cNvPr>
          <p:cNvSpPr txBox="1"/>
          <p:nvPr/>
        </p:nvSpPr>
        <p:spPr>
          <a:xfrm>
            <a:off x="3721450" y="3865148"/>
            <a:ext cx="79420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2023</a:t>
            </a:r>
          </a:p>
        </p:txBody>
      </p:sp>
      <p:sp>
        <p:nvSpPr>
          <p:cNvPr id="39" name="Rectangle 38">
            <a:extLst>
              <a:ext uri="{FF2B5EF4-FFF2-40B4-BE49-F238E27FC236}">
                <a16:creationId xmlns:a16="http://schemas.microsoft.com/office/drawing/2014/main" id="{265A51C9-B142-21F6-EB54-4DFC5A035423}"/>
              </a:ext>
            </a:extLst>
          </p:cNvPr>
          <p:cNvSpPr/>
          <p:nvPr/>
        </p:nvSpPr>
        <p:spPr>
          <a:xfrm>
            <a:off x="5861184" y="3922454"/>
            <a:ext cx="1940478" cy="14261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F5DB405-FBA4-631A-C120-909B52CC4F1C}"/>
              </a:ext>
            </a:extLst>
          </p:cNvPr>
          <p:cNvSpPr/>
          <p:nvPr/>
        </p:nvSpPr>
        <p:spPr>
          <a:xfrm>
            <a:off x="10069962" y="3855288"/>
            <a:ext cx="1228609" cy="17748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8891780-85AE-7FA3-381C-D10BCE78D8F7}"/>
              </a:ext>
            </a:extLst>
          </p:cNvPr>
          <p:cNvSpPr txBox="1"/>
          <p:nvPr/>
        </p:nvSpPr>
        <p:spPr>
          <a:xfrm>
            <a:off x="7813151" y="3890440"/>
            <a:ext cx="79420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2024</a:t>
            </a:r>
          </a:p>
        </p:txBody>
      </p:sp>
      <p:sp>
        <p:nvSpPr>
          <p:cNvPr id="42" name="TextBox 41">
            <a:extLst>
              <a:ext uri="{FF2B5EF4-FFF2-40B4-BE49-F238E27FC236}">
                <a16:creationId xmlns:a16="http://schemas.microsoft.com/office/drawing/2014/main" id="{F9799F3A-1E7B-8806-0DF6-04E50F4AD98A}"/>
              </a:ext>
            </a:extLst>
          </p:cNvPr>
          <p:cNvSpPr txBox="1"/>
          <p:nvPr/>
        </p:nvSpPr>
        <p:spPr>
          <a:xfrm>
            <a:off x="11302191" y="3860179"/>
            <a:ext cx="794206" cy="36933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2024</a:t>
            </a:r>
          </a:p>
        </p:txBody>
      </p:sp>
      <p:sp>
        <p:nvSpPr>
          <p:cNvPr id="43" name="TextBox 42">
            <a:extLst>
              <a:ext uri="{FF2B5EF4-FFF2-40B4-BE49-F238E27FC236}">
                <a16:creationId xmlns:a16="http://schemas.microsoft.com/office/drawing/2014/main" id="{67BC7A5B-D4AE-1F34-6CA6-B810BDE8039C}"/>
              </a:ext>
            </a:extLst>
          </p:cNvPr>
          <p:cNvSpPr txBox="1"/>
          <p:nvPr/>
        </p:nvSpPr>
        <p:spPr>
          <a:xfrm>
            <a:off x="5861185" y="4943159"/>
            <a:ext cx="19120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Schools</a:t>
            </a:r>
            <a:r>
              <a:rPr lang="en-US" sz="1600" dirty="0">
                <a:solidFill>
                  <a:srgbClr val="FF0000"/>
                </a:solidFill>
                <a:latin typeface="Calibri"/>
              </a:rPr>
              <a:t> update</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C1DF33B4-4AE1-B55B-B731-4C2FC74F3861}"/>
              </a:ext>
            </a:extLst>
          </p:cNvPr>
          <p:cNvSpPr txBox="1"/>
          <p:nvPr/>
        </p:nvSpPr>
        <p:spPr>
          <a:xfrm>
            <a:off x="10060173" y="5231416"/>
            <a:ext cx="122860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HCF</a:t>
            </a:r>
            <a:r>
              <a:rPr lang="en-US" sz="1600" dirty="0">
                <a:solidFill>
                  <a:srgbClr val="FF0000"/>
                </a:solidFill>
                <a:latin typeface="Calibri"/>
              </a:rPr>
              <a:t> update</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60384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C5A383A-010E-4CEC-AAFE-0B384D34CEE0}"/>
              </a:ext>
            </a:extLst>
          </p:cNvPr>
          <p:cNvSpPr/>
          <p:nvPr/>
        </p:nvSpPr>
        <p:spPr>
          <a:xfrm>
            <a:off x="77949" y="1521178"/>
            <a:ext cx="6022030" cy="1550296"/>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Main water source: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Piped water supply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Protected dug well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Protected spring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Unprotected spring   </a:t>
            </a:r>
          </a:p>
          <a:p>
            <a:pPr marL="342900" marR="0" lvl="0" indent="0" algn="l" defTabSz="914400" rtl="0" eaLnBrk="1" fontAlgn="auto" latinLnBrk="0" hangingPunct="1">
              <a:lnSpc>
                <a:spcPct val="107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Rainwater collection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Drilled water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Store</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startAt="2"/>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Source functionality: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Fewer than 2 days per week    </a:t>
            </a:r>
          </a:p>
          <a:p>
            <a:pPr marL="342900" marR="0" lvl="0" indent="0" algn="l"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2-4 days per week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5-7 days per week</a:t>
            </a:r>
          </a:p>
        </p:txBody>
      </p:sp>
      <p:sp>
        <p:nvSpPr>
          <p:cNvPr id="7" name="Content Placeholder 3">
            <a:extLst>
              <a:ext uri="{FF2B5EF4-FFF2-40B4-BE49-F238E27FC236}">
                <a16:creationId xmlns:a16="http://schemas.microsoft.com/office/drawing/2014/main" id="{43AAF2F7-4685-40D1-AC6B-E55F31656EA6}"/>
              </a:ext>
            </a:extLst>
          </p:cNvPr>
          <p:cNvSpPr txBox="1">
            <a:spLocks/>
          </p:cNvSpPr>
          <p:nvPr/>
        </p:nvSpPr>
        <p:spPr bwMode="auto">
          <a:xfrm>
            <a:off x="289928" y="1076554"/>
            <a:ext cx="10837333" cy="425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ts val="0"/>
              </a:spcAft>
              <a:buClr>
                <a:srgbClr val="398E3D"/>
              </a:buClr>
              <a:buSzTx/>
              <a:buFont typeface="Arial"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Example: Bhutan 2015/16 annual education statistics (EMIS) microdata</a:t>
            </a:r>
          </a:p>
          <a:p>
            <a:pPr marL="0" marR="0" lvl="0" indent="0" algn="l" defTabSz="914400" rtl="0" eaLnBrk="1" fontAlgn="base" latinLnBrk="0" hangingPunct="1">
              <a:lnSpc>
                <a:spcPct val="100000"/>
              </a:lnSpc>
              <a:spcBef>
                <a:spcPct val="20000"/>
              </a:spcBef>
              <a:spcAft>
                <a:spcPts val="0"/>
              </a:spcAft>
              <a:buClr>
                <a:srgbClr val="398E3D"/>
              </a:buClr>
              <a:buSzTx/>
              <a:buFont typeface="Arial"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ts val="0"/>
              </a:spcAft>
              <a:buClr>
                <a:srgbClr val="398E3D"/>
              </a:buClr>
              <a:buSzTx/>
              <a:buFont typeface="Arial"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ts val="0"/>
              </a:spcAft>
              <a:buClr>
                <a:srgbClr val="398E3D"/>
              </a:buClr>
              <a:buSzTx/>
              <a:buFont typeface="Arial"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ts val="0"/>
              </a:spcAft>
              <a:buClr>
                <a:srgbClr val="398E3D"/>
              </a:buClr>
              <a:buSzTx/>
              <a:buFont typeface="Arial" charset="0"/>
              <a:buChar char="•"/>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 name="Title 1">
            <a:extLst>
              <a:ext uri="{FF2B5EF4-FFF2-40B4-BE49-F238E27FC236}">
                <a16:creationId xmlns:a16="http://schemas.microsoft.com/office/drawing/2014/main" id="{C5896049-B66E-4CCA-9A74-BC7DEFD1D52E}"/>
              </a:ext>
            </a:extLst>
          </p:cNvPr>
          <p:cNvSpPr>
            <a:spLocks noGrp="1"/>
          </p:cNvSpPr>
          <p:nvPr>
            <p:ph type="title"/>
          </p:nvPr>
        </p:nvSpPr>
        <p:spPr>
          <a:xfrm>
            <a:off x="609600" y="274638"/>
            <a:ext cx="10972800" cy="699112"/>
          </a:xfrm>
        </p:spPr>
        <p:txBody>
          <a:bodyPr/>
          <a:lstStyle/>
          <a:p>
            <a:r>
              <a:rPr lang="en-US" sz="3600" dirty="0"/>
              <a:t>Harmonizing national data with SDG indicators</a:t>
            </a:r>
          </a:p>
        </p:txBody>
      </p:sp>
      <p:sp>
        <p:nvSpPr>
          <p:cNvPr id="4" name="Slide Number Placeholder 3">
            <a:extLst>
              <a:ext uri="{FF2B5EF4-FFF2-40B4-BE49-F238E27FC236}">
                <a16:creationId xmlns:a16="http://schemas.microsoft.com/office/drawing/2014/main" id="{3E956AD5-2DCA-4E2B-9D0E-6E384993F7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14231-C564-459E-A527-55508A559AB2}"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22">
            <a:extLst>
              <a:ext uri="{FF2B5EF4-FFF2-40B4-BE49-F238E27FC236}">
                <a16:creationId xmlns:a16="http://schemas.microsoft.com/office/drawing/2014/main" id="{426FA62B-BEF7-44F1-993F-CAF5D172F828}"/>
              </a:ext>
            </a:extLst>
          </p:cNvPr>
          <p:cNvSpPr txBox="1">
            <a:spLocks/>
          </p:cNvSpPr>
          <p:nvPr/>
        </p:nvSpPr>
        <p:spPr>
          <a:xfrm>
            <a:off x="9167065" y="6356304"/>
            <a:ext cx="2844890" cy="365521"/>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baseline="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D9E6990-7552-46B4-99D4-3120155BA7BD}" type="slidenum">
              <a:rPr kumimoji="0" lang="en-US" altLang="en-US" sz="1200" b="0" i="0" u="none" strike="noStrike" kern="1200" cap="none" spc="0" normalizeH="0" baseline="0" noProof="0" smtClean="0">
                <a:ln>
                  <a:noFill/>
                </a:ln>
                <a:solidFill>
                  <a:srgbClr val="D9D9D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srgbClr val="D9D9D9"/>
              </a:solidFill>
              <a:effectLst/>
              <a:uLnTx/>
              <a:uFillTx/>
              <a:latin typeface="Calibri"/>
              <a:ea typeface="+mn-ea"/>
              <a:cs typeface="+mn-cs"/>
            </a:endParaRPr>
          </a:p>
        </p:txBody>
      </p:sp>
      <p:graphicFrame>
        <p:nvGraphicFramePr>
          <p:cNvPr id="32" name="Table 31">
            <a:extLst>
              <a:ext uri="{FF2B5EF4-FFF2-40B4-BE49-F238E27FC236}">
                <a16:creationId xmlns:a16="http://schemas.microsoft.com/office/drawing/2014/main" id="{29AB0216-F228-4432-9E6F-69BF127A4F34}"/>
              </a:ext>
            </a:extLst>
          </p:cNvPr>
          <p:cNvGraphicFramePr>
            <a:graphicFrameLocks noGrp="1"/>
          </p:cNvGraphicFramePr>
          <p:nvPr/>
        </p:nvGraphicFramePr>
        <p:xfrm>
          <a:off x="6195060" y="1597659"/>
          <a:ext cx="5292090" cy="2501900"/>
        </p:xfrm>
        <a:graphic>
          <a:graphicData uri="http://schemas.openxmlformats.org/drawingml/2006/table">
            <a:tbl>
              <a:tblPr>
                <a:tableStyleId>{5C22544A-7EE6-4342-B048-85BDC9FD1C3A}</a:tableStyleId>
              </a:tblPr>
              <a:tblGrid>
                <a:gridCol w="2320290">
                  <a:extLst>
                    <a:ext uri="{9D8B030D-6E8A-4147-A177-3AD203B41FA5}">
                      <a16:colId xmlns:a16="http://schemas.microsoft.com/office/drawing/2014/main" val="773848188"/>
                    </a:ext>
                  </a:extLst>
                </a:gridCol>
                <a:gridCol w="1954530">
                  <a:extLst>
                    <a:ext uri="{9D8B030D-6E8A-4147-A177-3AD203B41FA5}">
                      <a16:colId xmlns:a16="http://schemas.microsoft.com/office/drawing/2014/main" val="370198321"/>
                    </a:ext>
                  </a:extLst>
                </a:gridCol>
                <a:gridCol w="1017270">
                  <a:extLst>
                    <a:ext uri="{9D8B030D-6E8A-4147-A177-3AD203B41FA5}">
                      <a16:colId xmlns:a16="http://schemas.microsoft.com/office/drawing/2014/main" val="4177778529"/>
                    </a:ext>
                  </a:extLst>
                </a:gridCol>
              </a:tblGrid>
              <a:tr h="228600">
                <a:tc>
                  <a:txBody>
                    <a:bodyPr/>
                    <a:lstStyle/>
                    <a:p>
                      <a:pPr algn="l" fontAlgn="ctr"/>
                      <a:r>
                        <a:rPr lang="en-US" sz="1600" b="1" u="none" strike="noStrike" dirty="0">
                          <a:solidFill>
                            <a:schemeClr val="bg1"/>
                          </a:solidFill>
                          <a:effectLst/>
                        </a:rPr>
                        <a:t>Facility type</a:t>
                      </a:r>
                      <a:endParaRPr lang="en-US" sz="1600" b="1" i="0" u="none" strike="noStrike" dirty="0">
                        <a:solidFill>
                          <a:schemeClr val="bg1"/>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4EB"/>
                    </a:solidFill>
                  </a:tcPr>
                </a:tc>
                <a:tc>
                  <a:txBody>
                    <a:bodyPr/>
                    <a:lstStyle/>
                    <a:p>
                      <a:pPr algn="ctr" fontAlgn="ctr"/>
                      <a:r>
                        <a:rPr lang="en-US" sz="1600" b="1" u="none" strike="noStrike" dirty="0">
                          <a:solidFill>
                            <a:schemeClr val="bg1"/>
                          </a:solidFill>
                          <a:effectLst/>
                        </a:rPr>
                        <a:t>Proportion improved</a:t>
                      </a:r>
                      <a:endParaRPr lang="en-US" sz="1600" b="1" i="0" u="none" strike="noStrike" dirty="0">
                        <a:solidFill>
                          <a:schemeClr val="bg1"/>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4EB"/>
                    </a:solidFill>
                  </a:tcPr>
                </a:tc>
                <a:tc>
                  <a:txBody>
                    <a:bodyPr/>
                    <a:lstStyle/>
                    <a:p>
                      <a:pPr algn="l" fontAlgn="ctr"/>
                      <a:r>
                        <a:rPr lang="en-US" sz="1600" b="1" u="none" strike="noStrike" dirty="0">
                          <a:solidFill>
                            <a:schemeClr val="bg1"/>
                          </a:solidFill>
                          <a:effectLst/>
                        </a:rPr>
                        <a:t> </a:t>
                      </a:r>
                      <a:endParaRPr lang="en-US" sz="1600" b="1" i="0" u="none" strike="noStrike" dirty="0">
                        <a:solidFill>
                          <a:schemeClr val="bg1"/>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4EB"/>
                    </a:solidFill>
                  </a:tcPr>
                </a:tc>
                <a:extLst>
                  <a:ext uri="{0D108BD9-81ED-4DB2-BD59-A6C34878D82A}">
                    <a16:rowId xmlns:a16="http://schemas.microsoft.com/office/drawing/2014/main" val="2653877980"/>
                  </a:ext>
                </a:extLst>
              </a:tr>
              <a:tr h="180975">
                <a:tc>
                  <a:txBody>
                    <a:bodyPr/>
                    <a:lstStyle/>
                    <a:p>
                      <a:pPr algn="l" fontAlgn="b"/>
                      <a:r>
                        <a:rPr lang="en-US" sz="1600" u="none" strike="noStrike" dirty="0">
                          <a:effectLst/>
                        </a:rPr>
                        <a:t>No drinking water facility</a:t>
                      </a:r>
                      <a:endParaRPr lang="en-US" sz="1600" b="0" i="1" u="none" strike="noStrike" dirty="0">
                        <a:solidFill>
                          <a:srgbClr val="000000"/>
                        </a:solidFill>
                        <a:effectLst/>
                        <a:latin typeface="Arial" panose="020B0604020202020204" pitchFamily="34" charset="0"/>
                      </a:endParaRPr>
                    </a:p>
                  </a:txBody>
                  <a:tcPr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a:effectLst/>
                        </a:rPr>
                        <a:t>0</a:t>
                      </a:r>
                      <a:endParaRPr lang="en-US" sz="1600" b="0" i="0" u="none" strike="noStrike">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a:effectLst/>
                        </a:rPr>
                        <a:t>0.0</a:t>
                      </a:r>
                      <a:endParaRPr lang="en-US" sz="1600" b="0" i="0" u="none" strike="noStrike">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1935333"/>
                  </a:ext>
                </a:extLst>
              </a:tr>
              <a:tr h="196850">
                <a:tc>
                  <a:txBody>
                    <a:bodyPr/>
                    <a:lstStyle/>
                    <a:p>
                      <a:pPr algn="l" fontAlgn="b"/>
                      <a:r>
                        <a:rPr lang="en-US" sz="1600" u="none" strike="noStrike" dirty="0">
                          <a:effectLst/>
                        </a:rPr>
                        <a:t>No response</a:t>
                      </a:r>
                      <a:endParaRPr lang="en-US" sz="1600" b="0" i="1" u="none" strike="noStrike" dirty="0">
                        <a:solidFill>
                          <a:srgbClr val="000000"/>
                        </a:solidFill>
                        <a:effectLst/>
                        <a:latin typeface="Arial" panose="020B0604020202020204" pitchFamily="34" charset="0"/>
                      </a:endParaRPr>
                    </a:p>
                  </a:txBody>
                  <a:tcPr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u="none" strike="noStrike">
                          <a:effectLst/>
                        </a:rPr>
                        <a:t>0</a:t>
                      </a:r>
                      <a:endParaRPr lang="en-US" sz="1600" b="0" i="0" u="none" strike="noStrike">
                        <a:solidFill>
                          <a:srgbClr val="000000"/>
                        </a:solidFill>
                        <a:effectLst/>
                        <a:latin typeface="Arial" panose="020B0604020202020204" pitchFamily="34" charset="0"/>
                      </a:endParaRPr>
                    </a:p>
                  </a:txBody>
                  <a:tcPr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a:effectLst/>
                        </a:rPr>
                        <a:t>0.0</a:t>
                      </a:r>
                      <a:endParaRPr lang="en-US" sz="1600" b="0" i="0" u="none" strike="noStrike">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5987226"/>
                  </a:ext>
                </a:extLst>
              </a:tr>
              <a:tr h="196850">
                <a:tc>
                  <a:txBody>
                    <a:bodyPr/>
                    <a:lstStyle/>
                    <a:p>
                      <a:pPr algn="l" fontAlgn="b"/>
                      <a:r>
                        <a:rPr lang="en-US" sz="1600" u="none" strike="noStrike" dirty="0">
                          <a:effectLst/>
                        </a:rPr>
                        <a:t>Piped water supply</a:t>
                      </a:r>
                      <a:endParaRPr lang="en-US" sz="1600" b="0" i="1" u="none" strike="noStrike" dirty="0">
                        <a:solidFill>
                          <a:srgbClr val="000000"/>
                        </a:solidFill>
                        <a:effectLst/>
                        <a:latin typeface="Arial" panose="020B0604020202020204" pitchFamily="34" charset="0"/>
                      </a:endParaRPr>
                    </a:p>
                  </a:txBody>
                  <a:tcPr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rPr>
                        <a:t>69.8</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15920622"/>
                  </a:ext>
                </a:extLst>
              </a:tr>
              <a:tr h="196850">
                <a:tc>
                  <a:txBody>
                    <a:bodyPr/>
                    <a:lstStyle/>
                    <a:p>
                      <a:pPr algn="l" fontAlgn="b"/>
                      <a:r>
                        <a:rPr lang="en-US" sz="1600" u="none" strike="noStrike">
                          <a:effectLst/>
                        </a:rPr>
                        <a:t>Protected dug well</a:t>
                      </a:r>
                      <a:endParaRPr lang="en-US" sz="1600" b="0" i="1" u="none" strike="noStrike">
                        <a:solidFill>
                          <a:srgbClr val="000000"/>
                        </a:solidFill>
                        <a:effectLst/>
                        <a:latin typeface="Arial" panose="020B0604020202020204" pitchFamily="34" charset="0"/>
                      </a:endParaRPr>
                    </a:p>
                  </a:txBody>
                  <a:tcPr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a:effectLst/>
                        </a:rPr>
                        <a:t>0.2</a:t>
                      </a:r>
                      <a:endParaRPr lang="en-US" sz="1600" b="0" i="0" u="none" strike="noStrike">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9690194"/>
                  </a:ext>
                </a:extLst>
              </a:tr>
              <a:tr h="196850">
                <a:tc>
                  <a:txBody>
                    <a:bodyPr/>
                    <a:lstStyle/>
                    <a:p>
                      <a:pPr algn="l" fontAlgn="b"/>
                      <a:r>
                        <a:rPr lang="en-US" sz="1600" u="none" strike="noStrike">
                          <a:effectLst/>
                        </a:rPr>
                        <a:t>Protected spring</a:t>
                      </a:r>
                      <a:endParaRPr lang="en-US" sz="1600" b="0" i="1" u="none" strike="noStrike">
                        <a:solidFill>
                          <a:srgbClr val="000000"/>
                        </a:solidFill>
                        <a:effectLst/>
                        <a:latin typeface="Arial" panose="020B0604020202020204" pitchFamily="34" charset="0"/>
                      </a:endParaRPr>
                    </a:p>
                  </a:txBody>
                  <a:tcPr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rPr>
                        <a:t>20.0</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62886520"/>
                  </a:ext>
                </a:extLst>
              </a:tr>
              <a:tr h="196850">
                <a:tc>
                  <a:txBody>
                    <a:bodyPr/>
                    <a:lstStyle/>
                    <a:p>
                      <a:pPr algn="l" fontAlgn="b"/>
                      <a:r>
                        <a:rPr lang="en-US" sz="1600" u="none" strike="noStrike" dirty="0">
                          <a:effectLst/>
                        </a:rPr>
                        <a:t>Unprotected spring</a:t>
                      </a:r>
                      <a:endParaRPr lang="en-US" sz="1600" b="0" i="1" u="none" strike="noStrike" dirty="0">
                        <a:solidFill>
                          <a:srgbClr val="000000"/>
                        </a:solidFill>
                        <a:effectLst/>
                        <a:latin typeface="Arial" panose="020B0604020202020204" pitchFamily="34" charset="0"/>
                      </a:endParaRPr>
                    </a:p>
                  </a:txBody>
                  <a:tcPr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effectLst/>
                        </a:rPr>
                        <a:t>0</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a:effectLst/>
                        </a:rPr>
                        <a:t>10.0</a:t>
                      </a:r>
                      <a:endParaRPr lang="en-US" sz="1600" b="0" i="0" u="none" strike="noStrike">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1762468"/>
                  </a:ext>
                </a:extLst>
              </a:tr>
              <a:tr h="196850">
                <a:tc>
                  <a:txBody>
                    <a:bodyPr/>
                    <a:lstStyle/>
                    <a:p>
                      <a:pPr algn="l" fontAlgn="b"/>
                      <a:r>
                        <a:rPr lang="en-US" sz="1600" u="none" strike="noStrike">
                          <a:effectLst/>
                        </a:rPr>
                        <a:t>Rainwater collection</a:t>
                      </a:r>
                      <a:endParaRPr lang="en-US" sz="1600" b="0" i="1" u="none" strike="noStrike">
                        <a:solidFill>
                          <a:srgbClr val="000000"/>
                        </a:solidFill>
                        <a:effectLst/>
                        <a:latin typeface="Arial" panose="020B0604020202020204" pitchFamily="34" charset="0"/>
                      </a:endParaRPr>
                    </a:p>
                  </a:txBody>
                  <a:tcPr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rPr>
                        <a:t>0.0</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81752136"/>
                  </a:ext>
                </a:extLst>
              </a:tr>
              <a:tr h="196850">
                <a:tc>
                  <a:txBody>
                    <a:bodyPr/>
                    <a:lstStyle/>
                    <a:p>
                      <a:pPr algn="l" fontAlgn="b"/>
                      <a:r>
                        <a:rPr lang="en-US" sz="1600" u="none" strike="noStrike">
                          <a:effectLst/>
                        </a:rPr>
                        <a:t>Drilled water</a:t>
                      </a:r>
                      <a:endParaRPr lang="en-US" sz="1600" b="0" i="1" u="none" strike="noStrike">
                        <a:solidFill>
                          <a:srgbClr val="000000"/>
                        </a:solidFill>
                        <a:effectLst/>
                        <a:latin typeface="Arial" panose="020B0604020202020204" pitchFamily="34" charset="0"/>
                      </a:endParaRPr>
                    </a:p>
                  </a:txBody>
                  <a:tcPr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effectLst/>
                        </a:rPr>
                        <a:t>1</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rPr>
                        <a:t>0.0</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96139353"/>
                  </a:ext>
                </a:extLst>
              </a:tr>
              <a:tr h="196850">
                <a:tc>
                  <a:txBody>
                    <a:bodyPr/>
                    <a:lstStyle/>
                    <a:p>
                      <a:pPr algn="l" fontAlgn="b"/>
                      <a:r>
                        <a:rPr lang="en-US" sz="1600" u="none" strike="noStrike">
                          <a:effectLst/>
                        </a:rPr>
                        <a:t>Store</a:t>
                      </a:r>
                      <a:endParaRPr lang="en-US" sz="1600" b="0" i="1" u="none" strike="noStrike">
                        <a:solidFill>
                          <a:srgbClr val="000000"/>
                        </a:solidFill>
                        <a:effectLst/>
                        <a:latin typeface="Arial" panose="020B0604020202020204" pitchFamily="34" charset="0"/>
                      </a:endParaRPr>
                    </a:p>
                  </a:txBody>
                  <a:tcPr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effectLst/>
                        </a:rPr>
                        <a:t>0</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effectLst/>
                        </a:rPr>
                        <a:t>0.0</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553952"/>
                  </a:ext>
                </a:extLst>
              </a:tr>
            </a:tbl>
          </a:graphicData>
        </a:graphic>
      </p:graphicFrame>
      <p:graphicFrame>
        <p:nvGraphicFramePr>
          <p:cNvPr id="33" name="Table 32">
            <a:extLst>
              <a:ext uri="{FF2B5EF4-FFF2-40B4-BE49-F238E27FC236}">
                <a16:creationId xmlns:a16="http://schemas.microsoft.com/office/drawing/2014/main" id="{31FE54B8-E815-4807-9B4A-A9A3A5B1393D}"/>
              </a:ext>
            </a:extLst>
          </p:cNvPr>
          <p:cNvGraphicFramePr>
            <a:graphicFrameLocks noGrp="1"/>
          </p:cNvGraphicFramePr>
          <p:nvPr/>
        </p:nvGraphicFramePr>
        <p:xfrm>
          <a:off x="6195060" y="4240761"/>
          <a:ext cx="5303520" cy="1744980"/>
        </p:xfrm>
        <a:graphic>
          <a:graphicData uri="http://schemas.openxmlformats.org/drawingml/2006/table">
            <a:tbl>
              <a:tblPr>
                <a:tableStyleId>{5C22544A-7EE6-4342-B048-85BDC9FD1C3A}</a:tableStyleId>
              </a:tblPr>
              <a:tblGrid>
                <a:gridCol w="2331720">
                  <a:extLst>
                    <a:ext uri="{9D8B030D-6E8A-4147-A177-3AD203B41FA5}">
                      <a16:colId xmlns:a16="http://schemas.microsoft.com/office/drawing/2014/main" val="891394116"/>
                    </a:ext>
                  </a:extLst>
                </a:gridCol>
                <a:gridCol w="1943100">
                  <a:extLst>
                    <a:ext uri="{9D8B030D-6E8A-4147-A177-3AD203B41FA5}">
                      <a16:colId xmlns:a16="http://schemas.microsoft.com/office/drawing/2014/main" val="145878863"/>
                    </a:ext>
                  </a:extLst>
                </a:gridCol>
                <a:gridCol w="1028700">
                  <a:extLst>
                    <a:ext uri="{9D8B030D-6E8A-4147-A177-3AD203B41FA5}">
                      <a16:colId xmlns:a16="http://schemas.microsoft.com/office/drawing/2014/main" val="1327311250"/>
                    </a:ext>
                  </a:extLst>
                </a:gridCol>
              </a:tblGrid>
              <a:tr h="228600">
                <a:tc>
                  <a:txBody>
                    <a:bodyPr/>
                    <a:lstStyle/>
                    <a:p>
                      <a:pPr algn="l" fontAlgn="ctr"/>
                      <a:r>
                        <a:rPr lang="en-US" sz="1600" b="1" u="none" strike="noStrike" dirty="0">
                          <a:solidFill>
                            <a:schemeClr val="bg1"/>
                          </a:solidFill>
                          <a:effectLst/>
                        </a:rPr>
                        <a:t>Definition</a:t>
                      </a:r>
                      <a:endParaRPr lang="en-US" sz="1600" b="1" i="0" u="none" strike="noStrike" dirty="0">
                        <a:solidFill>
                          <a:schemeClr val="bg1"/>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4EB"/>
                    </a:solidFill>
                  </a:tcPr>
                </a:tc>
                <a:tc>
                  <a:txBody>
                    <a:bodyPr/>
                    <a:lstStyle/>
                    <a:p>
                      <a:pPr algn="l" fontAlgn="ctr"/>
                      <a:r>
                        <a:rPr lang="en-US" sz="1600" b="1" u="none" strike="noStrike" dirty="0">
                          <a:solidFill>
                            <a:schemeClr val="bg1"/>
                          </a:solidFill>
                          <a:effectLst/>
                        </a:rPr>
                        <a:t>Estimates (%)</a:t>
                      </a:r>
                      <a:endParaRPr lang="en-US" sz="1600" b="1" i="0" u="none" strike="noStrike" dirty="0">
                        <a:solidFill>
                          <a:schemeClr val="bg1"/>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4EB"/>
                    </a:solidFill>
                  </a:tcPr>
                </a:tc>
                <a:tc>
                  <a:txBody>
                    <a:bodyPr/>
                    <a:lstStyle/>
                    <a:p>
                      <a:pPr algn="ctr" fontAlgn="ctr"/>
                      <a:r>
                        <a:rPr lang="en-US" sz="1600" b="1" u="none" strike="noStrike" dirty="0">
                          <a:solidFill>
                            <a:schemeClr val="bg1"/>
                          </a:solidFill>
                          <a:effectLst/>
                        </a:rPr>
                        <a:t>National</a:t>
                      </a:r>
                      <a:endParaRPr lang="en-US" sz="1600" b="1" i="0" u="none" strike="noStrike" dirty="0">
                        <a:solidFill>
                          <a:schemeClr val="bg1"/>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4EB"/>
                    </a:solidFill>
                  </a:tcPr>
                </a:tc>
                <a:extLst>
                  <a:ext uri="{0D108BD9-81ED-4DB2-BD59-A6C34878D82A}">
                    <a16:rowId xmlns:a16="http://schemas.microsoft.com/office/drawing/2014/main" val="4126503410"/>
                  </a:ext>
                </a:extLst>
              </a:tr>
              <a:tr h="196850">
                <a:tc>
                  <a:txBody>
                    <a:bodyPr/>
                    <a:lstStyle/>
                    <a:p>
                      <a:pPr algn="l" fontAlgn="ctr"/>
                      <a:r>
                        <a:rPr lang="en-US" sz="1600" u="none" strike="noStrike" dirty="0">
                          <a:effectLst/>
                        </a:rPr>
                        <a:t> </a:t>
                      </a:r>
                      <a:endParaRPr lang="en-US" sz="1600" b="0" i="1"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u="none" strike="noStrike" dirty="0">
                          <a:effectLst/>
                        </a:rPr>
                        <a:t>No water source</a:t>
                      </a:r>
                      <a:endParaRPr lang="en-US" sz="1600" b="1"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effectLst/>
                        </a:rPr>
                        <a:t>0.0</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4237968"/>
                  </a:ext>
                </a:extLst>
              </a:tr>
              <a:tr h="196850">
                <a:tc>
                  <a:txBody>
                    <a:bodyPr/>
                    <a:lstStyle/>
                    <a:p>
                      <a:pPr algn="l" fontAlgn="ctr"/>
                      <a:r>
                        <a:rPr lang="en-US" sz="1600" u="none" strike="noStrike">
                          <a:effectLst/>
                        </a:rPr>
                        <a:t> </a:t>
                      </a:r>
                      <a:endParaRPr lang="en-US" sz="1600" b="0" i="1" u="none" strike="noStrike">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u="none" strike="noStrike" dirty="0">
                          <a:effectLst/>
                        </a:rPr>
                        <a:t>Unimproved</a:t>
                      </a:r>
                      <a:endParaRPr lang="en-US" sz="1600" b="1"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a:effectLst/>
                        </a:rPr>
                        <a:t>10.0</a:t>
                      </a:r>
                      <a:endParaRPr lang="en-US" sz="1600" b="0" i="0" u="none" strike="noStrike">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5691100"/>
                  </a:ext>
                </a:extLst>
              </a:tr>
              <a:tr h="196850">
                <a:tc>
                  <a:txBody>
                    <a:bodyPr/>
                    <a:lstStyle/>
                    <a:p>
                      <a:pPr algn="l" fontAlgn="ctr"/>
                      <a:r>
                        <a:rPr lang="en-US" sz="1600" u="none" strike="noStrike" dirty="0">
                          <a:effectLst/>
                        </a:rPr>
                        <a:t> </a:t>
                      </a:r>
                      <a:endParaRPr lang="en-US" sz="1600" b="0" i="1"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u="none" strike="noStrike" dirty="0">
                          <a:effectLst/>
                        </a:rPr>
                        <a:t>Improved</a:t>
                      </a:r>
                      <a:endParaRPr lang="en-US" sz="1600" b="1"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effectLst/>
                        </a:rPr>
                        <a:t>90.0</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47325180"/>
                  </a:ext>
                </a:extLst>
              </a:tr>
              <a:tr h="196850">
                <a:tc>
                  <a:txBody>
                    <a:bodyPr/>
                    <a:lstStyle/>
                    <a:p>
                      <a:pPr algn="l" fontAlgn="ctr"/>
                      <a:r>
                        <a:rPr lang="en-US" sz="1600" u="none" strike="noStrike" dirty="0">
                          <a:effectLst/>
                        </a:rPr>
                        <a:t>Functional 5-7 days / week</a:t>
                      </a:r>
                      <a:endParaRPr lang="en-US" sz="1600" b="0" i="1"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u="none" strike="noStrike">
                          <a:effectLst/>
                        </a:rPr>
                        <a:t>Available</a:t>
                      </a:r>
                      <a:endParaRPr lang="en-US" sz="1600" b="1" i="0" u="none" strike="noStrike">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effectLst/>
                        </a:rPr>
                        <a:t>65.1</a:t>
                      </a:r>
                      <a:endParaRPr lang="en-US" sz="1600" b="0" i="0" u="none" strike="noStrike" dirty="0">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746247"/>
                  </a:ext>
                </a:extLst>
              </a:tr>
              <a:tr h="196850">
                <a:tc>
                  <a:txBody>
                    <a:bodyPr/>
                    <a:lstStyle/>
                    <a:p>
                      <a:pPr algn="l" fontAlgn="ctr"/>
                      <a:r>
                        <a:rPr lang="en-US" sz="1600" u="none" strike="noStrike">
                          <a:effectLst/>
                        </a:rPr>
                        <a:t>Improved &amp; functional 5-7 days/wk</a:t>
                      </a:r>
                      <a:endParaRPr lang="en-US" sz="1600" b="0" i="1" u="none" strike="noStrike">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600" u="none" strike="noStrike">
                          <a:effectLst/>
                        </a:rPr>
                        <a:t>Basic (improved &amp; available)</a:t>
                      </a:r>
                      <a:endParaRPr lang="en-US" sz="1600" b="1" i="0" u="none" strike="noStrike">
                        <a:solidFill>
                          <a:srgbClr val="000000"/>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600" u="none" strike="noStrike" dirty="0">
                          <a:solidFill>
                            <a:schemeClr val="bg1"/>
                          </a:solidFill>
                          <a:effectLst/>
                        </a:rPr>
                        <a:t>59.8</a:t>
                      </a:r>
                      <a:endParaRPr lang="en-US" sz="1600" b="0" i="0" u="none" strike="noStrike" dirty="0">
                        <a:solidFill>
                          <a:schemeClr val="bg1"/>
                        </a:solidFill>
                        <a:effectLst/>
                        <a:latin typeface="Arial" panose="020B0604020202020204" pitchFamily="34" charset="0"/>
                      </a:endParaRPr>
                    </a:p>
                  </a:txBody>
                  <a:tcPr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4EB"/>
                    </a:solidFill>
                  </a:tcPr>
                </a:tc>
                <a:extLst>
                  <a:ext uri="{0D108BD9-81ED-4DB2-BD59-A6C34878D82A}">
                    <a16:rowId xmlns:a16="http://schemas.microsoft.com/office/drawing/2014/main" val="1066429728"/>
                  </a:ext>
                </a:extLst>
              </a:tr>
            </a:tbl>
          </a:graphicData>
        </a:graphic>
      </p:graphicFrame>
      <p:cxnSp>
        <p:nvCxnSpPr>
          <p:cNvPr id="35" name="Straight Connector 34">
            <a:extLst>
              <a:ext uri="{FF2B5EF4-FFF2-40B4-BE49-F238E27FC236}">
                <a16:creationId xmlns:a16="http://schemas.microsoft.com/office/drawing/2014/main" id="{173AE671-F83A-4AAA-82AE-CE31C4B8A60C}"/>
              </a:ext>
            </a:extLst>
          </p:cNvPr>
          <p:cNvCxnSpPr/>
          <p:nvPr/>
        </p:nvCxnSpPr>
        <p:spPr>
          <a:xfrm>
            <a:off x="11772900" y="2480310"/>
            <a:ext cx="0" cy="2632941"/>
          </a:xfrm>
          <a:prstGeom prst="line">
            <a:avLst/>
          </a:prstGeom>
          <a:ln w="38100">
            <a:solidFill>
              <a:srgbClr val="00B4EB"/>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0D60679-8BFD-4049-99B3-0FBD6BDBA9E3}"/>
              </a:ext>
            </a:extLst>
          </p:cNvPr>
          <p:cNvCxnSpPr/>
          <p:nvPr/>
        </p:nvCxnSpPr>
        <p:spPr>
          <a:xfrm flipH="1">
            <a:off x="11498580" y="2491740"/>
            <a:ext cx="262890" cy="0"/>
          </a:xfrm>
          <a:prstGeom prst="line">
            <a:avLst/>
          </a:prstGeom>
          <a:ln w="38100">
            <a:solidFill>
              <a:srgbClr val="00B4EB"/>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F43C98F-E5D5-4871-856E-776FD52BC74E}"/>
              </a:ext>
            </a:extLst>
          </p:cNvPr>
          <p:cNvCxnSpPr/>
          <p:nvPr/>
        </p:nvCxnSpPr>
        <p:spPr>
          <a:xfrm flipH="1">
            <a:off x="11498580" y="2717183"/>
            <a:ext cx="262890" cy="0"/>
          </a:xfrm>
          <a:prstGeom prst="line">
            <a:avLst/>
          </a:prstGeom>
          <a:ln w="38100">
            <a:solidFill>
              <a:srgbClr val="00B4EB"/>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4D04D2-39D9-4F73-94FD-7C6C0704B8C0}"/>
              </a:ext>
            </a:extLst>
          </p:cNvPr>
          <p:cNvCxnSpPr/>
          <p:nvPr/>
        </p:nvCxnSpPr>
        <p:spPr>
          <a:xfrm flipH="1">
            <a:off x="11487150" y="2948940"/>
            <a:ext cx="262890" cy="0"/>
          </a:xfrm>
          <a:prstGeom prst="line">
            <a:avLst/>
          </a:prstGeom>
          <a:ln w="38100">
            <a:solidFill>
              <a:srgbClr val="00B4EB"/>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800A1DB-194B-478F-908F-0422DA438A3E}"/>
              </a:ext>
            </a:extLst>
          </p:cNvPr>
          <p:cNvCxnSpPr/>
          <p:nvPr/>
        </p:nvCxnSpPr>
        <p:spPr>
          <a:xfrm flipH="1">
            <a:off x="11487150" y="3428999"/>
            <a:ext cx="262890" cy="0"/>
          </a:xfrm>
          <a:prstGeom prst="line">
            <a:avLst/>
          </a:prstGeom>
          <a:ln w="38100">
            <a:solidFill>
              <a:srgbClr val="00B4EB"/>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84DB34-8AC0-4322-ABAC-4287774158D7}"/>
              </a:ext>
            </a:extLst>
          </p:cNvPr>
          <p:cNvCxnSpPr>
            <a:cxnSpLocks/>
          </p:cNvCxnSpPr>
          <p:nvPr/>
        </p:nvCxnSpPr>
        <p:spPr>
          <a:xfrm flipH="1">
            <a:off x="11487150" y="3695699"/>
            <a:ext cx="262890" cy="0"/>
          </a:xfrm>
          <a:prstGeom prst="line">
            <a:avLst/>
          </a:prstGeom>
          <a:ln w="38100">
            <a:solidFill>
              <a:srgbClr val="00B4E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F5F25E5-BDE9-40AF-9B0E-6F238DCAA6E7}"/>
              </a:ext>
            </a:extLst>
          </p:cNvPr>
          <p:cNvCxnSpPr>
            <a:cxnSpLocks/>
          </p:cNvCxnSpPr>
          <p:nvPr/>
        </p:nvCxnSpPr>
        <p:spPr>
          <a:xfrm flipH="1">
            <a:off x="11510010" y="5113251"/>
            <a:ext cx="262890" cy="0"/>
          </a:xfrm>
          <a:prstGeom prst="line">
            <a:avLst/>
          </a:prstGeom>
          <a:ln w="38100">
            <a:solidFill>
              <a:srgbClr val="00B4EB"/>
            </a:solidFill>
            <a:headEnd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70FFAE2-7C6F-4E96-8398-C161D0C3792F}"/>
              </a:ext>
            </a:extLst>
          </p:cNvPr>
          <p:cNvCxnSpPr/>
          <p:nvPr/>
        </p:nvCxnSpPr>
        <p:spPr>
          <a:xfrm>
            <a:off x="5471160" y="2865119"/>
            <a:ext cx="0" cy="2468880"/>
          </a:xfrm>
          <a:prstGeom prst="line">
            <a:avLst/>
          </a:prstGeom>
          <a:ln w="38100">
            <a:solidFill>
              <a:srgbClr val="00B4EB"/>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99229A4-8A50-4006-BCD8-4A2A45EFEE17}"/>
              </a:ext>
            </a:extLst>
          </p:cNvPr>
          <p:cNvCxnSpPr/>
          <p:nvPr/>
        </p:nvCxnSpPr>
        <p:spPr>
          <a:xfrm>
            <a:off x="5490210" y="5333999"/>
            <a:ext cx="640080" cy="0"/>
          </a:xfrm>
          <a:prstGeom prst="straightConnector1">
            <a:avLst/>
          </a:prstGeom>
          <a:ln w="38100">
            <a:solidFill>
              <a:srgbClr val="00B4EB"/>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BBB18B0-8C62-4E9C-9E24-0D68620A339F}"/>
              </a:ext>
            </a:extLst>
          </p:cNvPr>
          <p:cNvCxnSpPr/>
          <p:nvPr/>
        </p:nvCxnSpPr>
        <p:spPr>
          <a:xfrm>
            <a:off x="5890260" y="1844884"/>
            <a:ext cx="0" cy="2194560"/>
          </a:xfrm>
          <a:prstGeom prst="line">
            <a:avLst/>
          </a:prstGeom>
          <a:ln w="38100">
            <a:solidFill>
              <a:srgbClr val="00B4EB"/>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B51FB47-3D5D-44E6-8910-39E0BF52C5B7}"/>
              </a:ext>
            </a:extLst>
          </p:cNvPr>
          <p:cNvCxnSpPr/>
          <p:nvPr/>
        </p:nvCxnSpPr>
        <p:spPr>
          <a:xfrm flipH="1">
            <a:off x="5890260" y="1844884"/>
            <a:ext cx="262890" cy="0"/>
          </a:xfrm>
          <a:prstGeom prst="line">
            <a:avLst/>
          </a:prstGeom>
          <a:ln w="38100">
            <a:solidFill>
              <a:srgbClr val="00B4EB"/>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F08BCEF-5E83-49FA-952D-48098F2B86EE}"/>
              </a:ext>
            </a:extLst>
          </p:cNvPr>
          <p:cNvCxnSpPr>
            <a:cxnSpLocks/>
          </p:cNvCxnSpPr>
          <p:nvPr/>
        </p:nvCxnSpPr>
        <p:spPr>
          <a:xfrm flipH="1">
            <a:off x="5890260" y="4045580"/>
            <a:ext cx="262890" cy="0"/>
          </a:xfrm>
          <a:prstGeom prst="line">
            <a:avLst/>
          </a:prstGeom>
          <a:ln w="38100">
            <a:solidFill>
              <a:srgbClr val="00B4EB"/>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0358B86-ECAD-422B-91D8-CEACAE99A358}"/>
              </a:ext>
            </a:extLst>
          </p:cNvPr>
          <p:cNvCxnSpPr/>
          <p:nvPr/>
        </p:nvCxnSpPr>
        <p:spPr>
          <a:xfrm>
            <a:off x="5078730" y="2038350"/>
            <a:ext cx="731520" cy="0"/>
          </a:xfrm>
          <a:prstGeom prst="straightConnector1">
            <a:avLst/>
          </a:prstGeom>
          <a:ln w="38100">
            <a:solidFill>
              <a:srgbClr val="00B4EB"/>
            </a:solidFill>
            <a:tailEnd type="triangle" w="lg" len="med"/>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0C4A2F33-4904-46CE-8E24-81151C4CCB3A}"/>
              </a:ext>
            </a:extLst>
          </p:cNvPr>
          <p:cNvPicPr>
            <a:picLocks noChangeAspect="1"/>
          </p:cNvPicPr>
          <p:nvPr/>
        </p:nvPicPr>
        <p:blipFill>
          <a:blip r:embed="rId3"/>
          <a:stretch>
            <a:fillRect/>
          </a:stretch>
        </p:blipFill>
        <p:spPr>
          <a:xfrm>
            <a:off x="289928" y="3303273"/>
            <a:ext cx="3733432" cy="3235641"/>
          </a:xfrm>
          <a:prstGeom prst="rect">
            <a:avLst/>
          </a:prstGeom>
        </p:spPr>
      </p:pic>
      <p:pic>
        <p:nvPicPr>
          <p:cNvPr id="59" name="Picture 58">
            <a:extLst>
              <a:ext uri="{FF2B5EF4-FFF2-40B4-BE49-F238E27FC236}">
                <a16:creationId xmlns:a16="http://schemas.microsoft.com/office/drawing/2014/main" id="{935055C6-084F-4807-B8A8-7EC14D24DD89}"/>
              </a:ext>
            </a:extLst>
          </p:cNvPr>
          <p:cNvPicPr>
            <a:picLocks noChangeAspect="1"/>
          </p:cNvPicPr>
          <p:nvPr/>
        </p:nvPicPr>
        <p:blipFill>
          <a:blip r:embed="rId4"/>
          <a:stretch>
            <a:fillRect/>
          </a:stretch>
        </p:blipFill>
        <p:spPr>
          <a:xfrm>
            <a:off x="4116633" y="3618902"/>
            <a:ext cx="914171" cy="2892788"/>
          </a:xfrm>
          <a:prstGeom prst="rect">
            <a:avLst/>
          </a:prstGeom>
        </p:spPr>
      </p:pic>
      <p:cxnSp>
        <p:nvCxnSpPr>
          <p:cNvPr id="60" name="Straight Connector 59">
            <a:extLst>
              <a:ext uri="{FF2B5EF4-FFF2-40B4-BE49-F238E27FC236}">
                <a16:creationId xmlns:a16="http://schemas.microsoft.com/office/drawing/2014/main" id="{59127BD6-F71E-4649-9ACE-E92D15A68AFC}"/>
              </a:ext>
            </a:extLst>
          </p:cNvPr>
          <p:cNvCxnSpPr>
            <a:cxnSpLocks/>
          </p:cNvCxnSpPr>
          <p:nvPr/>
        </p:nvCxnSpPr>
        <p:spPr>
          <a:xfrm flipH="1">
            <a:off x="4602480" y="2865119"/>
            <a:ext cx="868680" cy="0"/>
          </a:xfrm>
          <a:prstGeom prst="line">
            <a:avLst/>
          </a:prstGeom>
          <a:ln w="38100">
            <a:solidFill>
              <a:srgbClr val="00B4EB"/>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BE2A2D4D-39D5-4D5F-94EB-7506D51908D3}"/>
              </a:ext>
            </a:extLst>
          </p:cNvPr>
          <p:cNvSpPr/>
          <p:nvPr/>
        </p:nvSpPr>
        <p:spPr>
          <a:xfrm>
            <a:off x="2952377" y="4617720"/>
            <a:ext cx="440357" cy="3657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Oval 61">
            <a:extLst>
              <a:ext uri="{FF2B5EF4-FFF2-40B4-BE49-F238E27FC236}">
                <a16:creationId xmlns:a16="http://schemas.microsoft.com/office/drawing/2014/main" id="{68AFC9F3-C9F5-4F51-A238-F24517D7BE9B}"/>
              </a:ext>
            </a:extLst>
          </p:cNvPr>
          <p:cNvSpPr/>
          <p:nvPr/>
        </p:nvSpPr>
        <p:spPr>
          <a:xfrm>
            <a:off x="2952377" y="3836976"/>
            <a:ext cx="440357" cy="3657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3" name="Oval 62">
            <a:extLst>
              <a:ext uri="{FF2B5EF4-FFF2-40B4-BE49-F238E27FC236}">
                <a16:creationId xmlns:a16="http://schemas.microsoft.com/office/drawing/2014/main" id="{E210BAC3-CCF4-43DB-9900-E49DDD3FAE39}"/>
              </a:ext>
            </a:extLst>
          </p:cNvPr>
          <p:cNvSpPr/>
          <p:nvPr/>
        </p:nvSpPr>
        <p:spPr>
          <a:xfrm>
            <a:off x="10810201" y="4960850"/>
            <a:ext cx="440357" cy="3657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a:extLst>
              <a:ext uri="{FF2B5EF4-FFF2-40B4-BE49-F238E27FC236}">
                <a16:creationId xmlns:a16="http://schemas.microsoft.com/office/drawing/2014/main" id="{306A461C-00CF-4C5C-8A19-5A4475572D7B}"/>
              </a:ext>
            </a:extLst>
          </p:cNvPr>
          <p:cNvSpPr/>
          <p:nvPr/>
        </p:nvSpPr>
        <p:spPr>
          <a:xfrm>
            <a:off x="10810201" y="5567369"/>
            <a:ext cx="440357" cy="3657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5824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084A8-9342-ADB4-4B04-EBC3ABEE0D07}"/>
              </a:ext>
            </a:extLst>
          </p:cNvPr>
          <p:cNvSpPr>
            <a:spLocks noGrp="1"/>
          </p:cNvSpPr>
          <p:nvPr>
            <p:ph type="title"/>
          </p:nvPr>
        </p:nvSpPr>
        <p:spPr/>
        <p:txBody>
          <a:bodyPr/>
          <a:lstStyle/>
          <a:p>
            <a:r>
              <a:rPr lang="en-US" dirty="0"/>
              <a:t>Country file</a:t>
            </a:r>
          </a:p>
        </p:txBody>
      </p:sp>
      <p:sp>
        <p:nvSpPr>
          <p:cNvPr id="3" name="Content Placeholder 2">
            <a:extLst>
              <a:ext uri="{FF2B5EF4-FFF2-40B4-BE49-F238E27FC236}">
                <a16:creationId xmlns:a16="http://schemas.microsoft.com/office/drawing/2014/main" id="{EFD2A327-C23E-1AFC-9613-E511F984FC3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5FFA675-381D-68D0-C788-E90D84C38E13}"/>
              </a:ext>
            </a:extLst>
          </p:cNvPr>
          <p:cNvPicPr>
            <a:picLocks noChangeAspect="1"/>
          </p:cNvPicPr>
          <p:nvPr/>
        </p:nvPicPr>
        <p:blipFill rotWithShape="1">
          <a:blip r:embed="rId3"/>
          <a:srcRect b="3318"/>
          <a:stretch/>
        </p:blipFill>
        <p:spPr>
          <a:xfrm>
            <a:off x="0" y="0"/>
            <a:ext cx="11582400" cy="6059820"/>
          </a:xfrm>
          <a:prstGeom prst="rect">
            <a:avLst/>
          </a:prstGeom>
        </p:spPr>
      </p:pic>
    </p:spTree>
    <p:extLst>
      <p:ext uri="{BB962C8B-B14F-4D97-AF65-F5344CB8AC3E}">
        <p14:creationId xmlns:p14="http://schemas.microsoft.com/office/powerpoint/2010/main" val="72635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74A9-15E3-3D20-AD06-0745FE9E715D}"/>
              </a:ext>
            </a:extLst>
          </p:cNvPr>
          <p:cNvSpPr>
            <a:spLocks noGrp="1"/>
          </p:cNvSpPr>
          <p:nvPr>
            <p:ph type="title"/>
          </p:nvPr>
        </p:nvSpPr>
        <p:spPr/>
        <p:txBody>
          <a:bodyPr/>
          <a:lstStyle/>
          <a:p>
            <a:r>
              <a:rPr lang="en-US" dirty="0"/>
              <a:t>Ladders</a:t>
            </a:r>
          </a:p>
        </p:txBody>
      </p:sp>
      <p:sp>
        <p:nvSpPr>
          <p:cNvPr id="3" name="Content Placeholder 2">
            <a:extLst>
              <a:ext uri="{FF2B5EF4-FFF2-40B4-BE49-F238E27FC236}">
                <a16:creationId xmlns:a16="http://schemas.microsoft.com/office/drawing/2014/main" id="{B43A2F03-1A72-A319-BC9B-FEB1F641325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F2A129D-6B03-D8DE-7F50-9A504BAB4479}"/>
              </a:ext>
            </a:extLst>
          </p:cNvPr>
          <p:cNvPicPr>
            <a:picLocks noChangeAspect="1"/>
          </p:cNvPicPr>
          <p:nvPr/>
        </p:nvPicPr>
        <p:blipFill rotWithShape="1">
          <a:blip r:embed="rId3"/>
          <a:srcRect b="3082"/>
          <a:stretch/>
        </p:blipFill>
        <p:spPr>
          <a:xfrm>
            <a:off x="0" y="-14288"/>
            <a:ext cx="11582400" cy="6074591"/>
          </a:xfrm>
          <a:prstGeom prst="rect">
            <a:avLst/>
          </a:prstGeom>
        </p:spPr>
      </p:pic>
    </p:spTree>
    <p:extLst>
      <p:ext uri="{BB962C8B-B14F-4D97-AF65-F5344CB8AC3E}">
        <p14:creationId xmlns:p14="http://schemas.microsoft.com/office/powerpoint/2010/main" val="315870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E220B-7415-4BF0-9EF9-CC8124DE4CD8}"/>
              </a:ext>
            </a:extLst>
          </p:cNvPr>
          <p:cNvSpPr>
            <a:spLocks noGrp="1"/>
          </p:cNvSpPr>
          <p:nvPr>
            <p:ph type="title"/>
          </p:nvPr>
        </p:nvSpPr>
        <p:spPr/>
        <p:txBody>
          <a:bodyPr/>
          <a:lstStyle/>
          <a:p>
            <a:r>
              <a:rPr lang="en-US" dirty="0"/>
              <a:t>Data summary</a:t>
            </a:r>
          </a:p>
        </p:txBody>
      </p:sp>
      <p:pic>
        <p:nvPicPr>
          <p:cNvPr id="4" name="Picture 3">
            <a:extLst>
              <a:ext uri="{FF2B5EF4-FFF2-40B4-BE49-F238E27FC236}">
                <a16:creationId xmlns:a16="http://schemas.microsoft.com/office/drawing/2014/main" id="{2B004EBA-21C4-4709-3135-9C1A82182824}"/>
              </a:ext>
            </a:extLst>
          </p:cNvPr>
          <p:cNvPicPr>
            <a:picLocks noChangeAspect="1"/>
          </p:cNvPicPr>
          <p:nvPr/>
        </p:nvPicPr>
        <p:blipFill rotWithShape="1">
          <a:blip r:embed="rId3"/>
          <a:srcRect b="3382"/>
          <a:stretch/>
        </p:blipFill>
        <p:spPr>
          <a:xfrm>
            <a:off x="0" y="0"/>
            <a:ext cx="11582400" cy="6055807"/>
          </a:xfrm>
          <a:prstGeom prst="rect">
            <a:avLst/>
          </a:prstGeom>
        </p:spPr>
      </p:pic>
    </p:spTree>
    <p:extLst>
      <p:ext uri="{BB962C8B-B14F-4D97-AF65-F5344CB8AC3E}">
        <p14:creationId xmlns:p14="http://schemas.microsoft.com/office/powerpoint/2010/main" val="353430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47F09-A9B7-1B3A-0F1E-62D097ABACAF}"/>
              </a:ext>
            </a:extLst>
          </p:cNvPr>
          <p:cNvSpPr>
            <a:spLocks noGrp="1"/>
          </p:cNvSpPr>
          <p:nvPr>
            <p:ph type="title"/>
          </p:nvPr>
        </p:nvSpPr>
        <p:spPr/>
        <p:txBody>
          <a:bodyPr/>
          <a:lstStyle/>
          <a:p>
            <a:r>
              <a:rPr lang="en-US" dirty="0"/>
              <a:t>Water Data</a:t>
            </a:r>
          </a:p>
        </p:txBody>
      </p:sp>
      <p:pic>
        <p:nvPicPr>
          <p:cNvPr id="4" name="Picture 3">
            <a:extLst>
              <a:ext uri="{FF2B5EF4-FFF2-40B4-BE49-F238E27FC236}">
                <a16:creationId xmlns:a16="http://schemas.microsoft.com/office/drawing/2014/main" id="{F28EF637-8BBC-B4D0-E860-C1851022860E}"/>
              </a:ext>
            </a:extLst>
          </p:cNvPr>
          <p:cNvPicPr>
            <a:picLocks noChangeAspect="1"/>
          </p:cNvPicPr>
          <p:nvPr/>
        </p:nvPicPr>
        <p:blipFill rotWithShape="1">
          <a:blip r:embed="rId3"/>
          <a:srcRect b="3697"/>
          <a:stretch/>
        </p:blipFill>
        <p:spPr>
          <a:xfrm>
            <a:off x="0" y="0"/>
            <a:ext cx="11582400" cy="6036064"/>
          </a:xfrm>
          <a:prstGeom prst="rect">
            <a:avLst/>
          </a:prstGeom>
        </p:spPr>
      </p:pic>
    </p:spTree>
    <p:extLst>
      <p:ext uri="{BB962C8B-B14F-4D97-AF65-F5344CB8AC3E}">
        <p14:creationId xmlns:p14="http://schemas.microsoft.com/office/powerpoint/2010/main" val="3573379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E04F-44A3-49B4-C09C-2C67DDFBC576}"/>
              </a:ext>
            </a:extLst>
          </p:cNvPr>
          <p:cNvSpPr>
            <a:spLocks noGrp="1"/>
          </p:cNvSpPr>
          <p:nvPr>
            <p:ph type="title"/>
          </p:nvPr>
        </p:nvSpPr>
        <p:spPr/>
        <p:txBody>
          <a:bodyPr/>
          <a:lstStyle/>
          <a:p>
            <a:r>
              <a:rPr lang="en-US" dirty="0"/>
              <a:t>Charts</a:t>
            </a:r>
          </a:p>
        </p:txBody>
      </p:sp>
      <p:pic>
        <p:nvPicPr>
          <p:cNvPr id="4" name="Picture 3">
            <a:extLst>
              <a:ext uri="{FF2B5EF4-FFF2-40B4-BE49-F238E27FC236}">
                <a16:creationId xmlns:a16="http://schemas.microsoft.com/office/drawing/2014/main" id="{1114A0C1-D511-8A3E-BEF8-91234D665118}"/>
              </a:ext>
            </a:extLst>
          </p:cNvPr>
          <p:cNvPicPr>
            <a:picLocks noChangeAspect="1"/>
          </p:cNvPicPr>
          <p:nvPr/>
        </p:nvPicPr>
        <p:blipFill rotWithShape="1">
          <a:blip r:embed="rId3"/>
          <a:srcRect b="3540"/>
          <a:stretch/>
        </p:blipFill>
        <p:spPr>
          <a:xfrm>
            <a:off x="0" y="0"/>
            <a:ext cx="11585864" cy="6047744"/>
          </a:xfrm>
          <a:prstGeom prst="rect">
            <a:avLst/>
          </a:prstGeom>
        </p:spPr>
      </p:pic>
    </p:spTree>
    <p:extLst>
      <p:ext uri="{BB962C8B-B14F-4D97-AF65-F5344CB8AC3E}">
        <p14:creationId xmlns:p14="http://schemas.microsoft.com/office/powerpoint/2010/main" val="4089705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6862F-39CD-3CDD-3BAB-F3B7027F4E2A}"/>
              </a:ext>
            </a:extLst>
          </p:cNvPr>
          <p:cNvSpPr>
            <a:spLocks noGrp="1"/>
          </p:cNvSpPr>
          <p:nvPr>
            <p:ph type="title"/>
          </p:nvPr>
        </p:nvSpPr>
        <p:spPr/>
        <p:txBody>
          <a:bodyPr/>
          <a:lstStyle/>
          <a:p>
            <a:r>
              <a:rPr lang="en-US" dirty="0"/>
              <a:t>Estimates</a:t>
            </a:r>
          </a:p>
        </p:txBody>
      </p:sp>
      <p:pic>
        <p:nvPicPr>
          <p:cNvPr id="4" name="Picture 3">
            <a:extLst>
              <a:ext uri="{FF2B5EF4-FFF2-40B4-BE49-F238E27FC236}">
                <a16:creationId xmlns:a16="http://schemas.microsoft.com/office/drawing/2014/main" id="{7FD34A54-5658-F266-BC14-9CD98BF6F5B9}"/>
              </a:ext>
            </a:extLst>
          </p:cNvPr>
          <p:cNvPicPr>
            <a:picLocks noChangeAspect="1"/>
          </p:cNvPicPr>
          <p:nvPr/>
        </p:nvPicPr>
        <p:blipFill rotWithShape="1">
          <a:blip r:embed="rId3"/>
          <a:srcRect b="3929"/>
          <a:stretch/>
        </p:blipFill>
        <p:spPr>
          <a:xfrm>
            <a:off x="0" y="1"/>
            <a:ext cx="11582400" cy="6021532"/>
          </a:xfrm>
          <a:prstGeom prst="rect">
            <a:avLst/>
          </a:prstGeom>
        </p:spPr>
      </p:pic>
    </p:spTree>
    <p:extLst>
      <p:ext uri="{BB962C8B-B14F-4D97-AF65-F5344CB8AC3E}">
        <p14:creationId xmlns:p14="http://schemas.microsoft.com/office/powerpoint/2010/main" val="313435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5CDF-B437-4AB6-95B8-934C20BD76CF}"/>
              </a:ext>
            </a:extLst>
          </p:cNvPr>
          <p:cNvSpPr>
            <a:spLocks noGrp="1"/>
          </p:cNvSpPr>
          <p:nvPr>
            <p:ph type="title"/>
          </p:nvPr>
        </p:nvSpPr>
        <p:spPr>
          <a:xfrm>
            <a:off x="536863" y="0"/>
            <a:ext cx="10972800" cy="1143000"/>
          </a:xfrm>
        </p:spPr>
        <p:txBody>
          <a:bodyPr/>
          <a:lstStyle/>
          <a:p>
            <a:r>
              <a:rPr lang="en-US" dirty="0"/>
              <a:t>Regional tracker file (schools)</a:t>
            </a:r>
          </a:p>
        </p:txBody>
      </p:sp>
      <p:sp>
        <p:nvSpPr>
          <p:cNvPr id="4" name="Slide Number Placeholder 3">
            <a:extLst>
              <a:ext uri="{FF2B5EF4-FFF2-40B4-BE49-F238E27FC236}">
                <a16:creationId xmlns:a16="http://schemas.microsoft.com/office/drawing/2014/main" id="{37D2DBFC-F387-4202-9201-A683D39B2C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3FDC8F45-B5AA-DB71-5754-3C8E6BC098E4}"/>
              </a:ext>
            </a:extLst>
          </p:cNvPr>
          <p:cNvPicPr>
            <a:picLocks noChangeAspect="1"/>
          </p:cNvPicPr>
          <p:nvPr/>
        </p:nvPicPr>
        <p:blipFill rotWithShape="1">
          <a:blip r:embed="rId3"/>
          <a:srcRect r="12090" b="33537"/>
          <a:stretch/>
        </p:blipFill>
        <p:spPr>
          <a:xfrm>
            <a:off x="0" y="1019457"/>
            <a:ext cx="12192000" cy="5010392"/>
          </a:xfrm>
          <a:prstGeom prst="rect">
            <a:avLst/>
          </a:prstGeom>
        </p:spPr>
      </p:pic>
    </p:spTree>
    <p:extLst>
      <p:ext uri="{BB962C8B-B14F-4D97-AF65-F5344CB8AC3E}">
        <p14:creationId xmlns:p14="http://schemas.microsoft.com/office/powerpoint/2010/main" val="2202538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DFD9-E54B-93F3-E47C-935C2BE4E71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1BCEB188-AE79-46F2-9BCC-23EDFA1E8E01}"/>
              </a:ext>
            </a:extLst>
          </p:cNvPr>
          <p:cNvPicPr>
            <a:picLocks noChangeAspect="1"/>
          </p:cNvPicPr>
          <p:nvPr/>
        </p:nvPicPr>
        <p:blipFill rotWithShape="1">
          <a:blip r:embed="rId2"/>
          <a:srcRect r="11862" b="19067"/>
          <a:stretch/>
        </p:blipFill>
        <p:spPr>
          <a:xfrm>
            <a:off x="0" y="-1"/>
            <a:ext cx="12192000" cy="6085381"/>
          </a:xfrm>
          <a:prstGeom prst="rect">
            <a:avLst/>
          </a:prstGeom>
        </p:spPr>
      </p:pic>
    </p:spTree>
    <p:extLst>
      <p:ext uri="{BB962C8B-B14F-4D97-AF65-F5344CB8AC3E}">
        <p14:creationId xmlns:p14="http://schemas.microsoft.com/office/powerpoint/2010/main" val="1689442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47F6E-5951-1240-843F-218AC465B1B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A179D65-58AD-AF96-E44B-0752DDD85E82}"/>
              </a:ext>
            </a:extLst>
          </p:cNvPr>
          <p:cNvPicPr>
            <a:picLocks noChangeAspect="1"/>
          </p:cNvPicPr>
          <p:nvPr/>
        </p:nvPicPr>
        <p:blipFill>
          <a:blip r:embed="rId2"/>
          <a:stretch>
            <a:fillRect/>
          </a:stretch>
        </p:blipFill>
        <p:spPr>
          <a:xfrm>
            <a:off x="3670885" y="0"/>
            <a:ext cx="4850230" cy="6858000"/>
          </a:xfrm>
          <a:prstGeom prst="rect">
            <a:avLst/>
          </a:prstGeom>
        </p:spPr>
      </p:pic>
    </p:spTree>
    <p:extLst>
      <p:ext uri="{BB962C8B-B14F-4D97-AF65-F5344CB8AC3E}">
        <p14:creationId xmlns:p14="http://schemas.microsoft.com/office/powerpoint/2010/main" val="37464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BE68-A37E-4525-84B4-BCB344A07583}"/>
              </a:ext>
            </a:extLst>
          </p:cNvPr>
          <p:cNvSpPr>
            <a:spLocks noGrp="1"/>
          </p:cNvSpPr>
          <p:nvPr>
            <p:ph type="title"/>
          </p:nvPr>
        </p:nvSpPr>
        <p:spPr/>
        <p:txBody>
          <a:bodyPr/>
          <a:lstStyle/>
          <a:p>
            <a:r>
              <a:rPr lang="en-US" dirty="0"/>
              <a:t>JMP core questions and indicators</a:t>
            </a:r>
            <a:endParaRPr lang="en-GB" dirty="0"/>
          </a:p>
        </p:txBody>
      </p:sp>
      <p:sp>
        <p:nvSpPr>
          <p:cNvPr id="6" name="Slide Number Placeholder 3">
            <a:extLst>
              <a:ext uri="{FF2B5EF4-FFF2-40B4-BE49-F238E27FC236}">
                <a16:creationId xmlns:a16="http://schemas.microsoft.com/office/drawing/2014/main" id="{12657D36-EAAA-A998-2D4A-2602932BA0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8B3E9EB1-3396-0F02-6395-F536215DB64D}"/>
              </a:ext>
            </a:extLst>
          </p:cNvPr>
          <p:cNvSpPr>
            <a:spLocks noGrp="1"/>
          </p:cNvSpPr>
          <p:nvPr>
            <p:ph idx="1"/>
          </p:nvPr>
        </p:nvSpPr>
        <p:spPr/>
        <p:txBody>
          <a:bodyPr/>
          <a:lstStyle/>
          <a:p>
            <a:endParaRPr lang="en-US" dirty="0"/>
          </a:p>
        </p:txBody>
      </p:sp>
      <p:pic>
        <p:nvPicPr>
          <p:cNvPr id="4" name="Content Placeholder 6">
            <a:extLst>
              <a:ext uri="{FF2B5EF4-FFF2-40B4-BE49-F238E27FC236}">
                <a16:creationId xmlns:a16="http://schemas.microsoft.com/office/drawing/2014/main" id="{FA6415EB-D6EA-4CB7-FE39-62050F53E2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179936" y="1531647"/>
            <a:ext cx="1789475" cy="253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C8E3077-DB9B-E4DD-F332-CDC74E35FE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7538" y="1531646"/>
            <a:ext cx="1789475" cy="2531453"/>
          </a:xfrm>
          <a:prstGeom prst="rect">
            <a:avLst/>
          </a:prstGeom>
        </p:spPr>
      </p:pic>
      <p:pic>
        <p:nvPicPr>
          <p:cNvPr id="8" name="Picture 7">
            <a:extLst>
              <a:ext uri="{FF2B5EF4-FFF2-40B4-BE49-F238E27FC236}">
                <a16:creationId xmlns:a16="http://schemas.microsoft.com/office/drawing/2014/main" id="{8BBCDCEC-437B-9CE2-0D68-F8A8F67631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7333" y="1531646"/>
            <a:ext cx="1780545" cy="2530604"/>
          </a:xfrm>
          <a:prstGeom prst="rect">
            <a:avLst/>
          </a:prstGeom>
        </p:spPr>
      </p:pic>
      <p:pic>
        <p:nvPicPr>
          <p:cNvPr id="9" name="Picture 8">
            <a:extLst>
              <a:ext uri="{FF2B5EF4-FFF2-40B4-BE49-F238E27FC236}">
                <a16:creationId xmlns:a16="http://schemas.microsoft.com/office/drawing/2014/main" id="{62D9C077-D3AC-02DA-D27F-1D4B0AD2BFA1}"/>
              </a:ext>
            </a:extLst>
          </p:cNvPr>
          <p:cNvPicPr>
            <a:picLocks noChangeAspect="1"/>
          </p:cNvPicPr>
          <p:nvPr/>
        </p:nvPicPr>
        <p:blipFill>
          <a:blip r:embed="rId6"/>
          <a:stretch>
            <a:fillRect/>
          </a:stretch>
        </p:blipFill>
        <p:spPr>
          <a:xfrm>
            <a:off x="5331256" y="4172206"/>
            <a:ext cx="1206847" cy="1550402"/>
          </a:xfrm>
          <a:prstGeom prst="rect">
            <a:avLst/>
          </a:prstGeom>
        </p:spPr>
      </p:pic>
      <p:pic>
        <p:nvPicPr>
          <p:cNvPr id="10" name="Picture 9">
            <a:extLst>
              <a:ext uri="{FF2B5EF4-FFF2-40B4-BE49-F238E27FC236}">
                <a16:creationId xmlns:a16="http://schemas.microsoft.com/office/drawing/2014/main" id="{005FDD36-3850-267D-CEA9-CBFA8FC26735}"/>
              </a:ext>
            </a:extLst>
          </p:cNvPr>
          <p:cNvPicPr>
            <a:picLocks noChangeAspect="1"/>
          </p:cNvPicPr>
          <p:nvPr/>
        </p:nvPicPr>
        <p:blipFill>
          <a:blip r:embed="rId7"/>
          <a:stretch>
            <a:fillRect/>
          </a:stretch>
        </p:blipFill>
        <p:spPr>
          <a:xfrm>
            <a:off x="8052932" y="4172206"/>
            <a:ext cx="1114352" cy="1550403"/>
          </a:xfrm>
          <a:prstGeom prst="rect">
            <a:avLst/>
          </a:prstGeom>
        </p:spPr>
      </p:pic>
      <p:pic>
        <p:nvPicPr>
          <p:cNvPr id="11" name="Picture 10">
            <a:extLst>
              <a:ext uri="{FF2B5EF4-FFF2-40B4-BE49-F238E27FC236}">
                <a16:creationId xmlns:a16="http://schemas.microsoft.com/office/drawing/2014/main" id="{90E9F28F-7633-6657-AE0F-F23E516F7B84}"/>
              </a:ext>
            </a:extLst>
          </p:cNvPr>
          <p:cNvPicPr>
            <a:picLocks noChangeAspect="1"/>
          </p:cNvPicPr>
          <p:nvPr/>
        </p:nvPicPr>
        <p:blipFill>
          <a:blip r:embed="rId8"/>
          <a:stretch>
            <a:fillRect/>
          </a:stretch>
        </p:blipFill>
        <p:spPr>
          <a:xfrm>
            <a:off x="2447241" y="4172206"/>
            <a:ext cx="1369186" cy="1550402"/>
          </a:xfrm>
          <a:prstGeom prst="rect">
            <a:avLst/>
          </a:prstGeom>
        </p:spPr>
      </p:pic>
      <p:sp>
        <p:nvSpPr>
          <p:cNvPr id="12" name="TextBox 11">
            <a:extLst>
              <a:ext uri="{FF2B5EF4-FFF2-40B4-BE49-F238E27FC236}">
                <a16:creationId xmlns:a16="http://schemas.microsoft.com/office/drawing/2014/main" id="{5C4685A1-F478-017C-7138-280E0D4EBA81}"/>
              </a:ext>
            </a:extLst>
          </p:cNvPr>
          <p:cNvSpPr txBox="1"/>
          <p:nvPr/>
        </p:nvSpPr>
        <p:spPr>
          <a:xfrm>
            <a:off x="8375575" y="5700631"/>
            <a:ext cx="3480580" cy="338554"/>
          </a:xfrm>
          <a:prstGeom prst="rect">
            <a:avLst/>
          </a:prstGeom>
          <a:noFill/>
        </p:spPr>
        <p:txBody>
          <a:bodyPr wrap="square" rtlCol="0">
            <a:spAutoFit/>
          </a:bodyPr>
          <a:lstStyle/>
          <a:p>
            <a:pPr algn="r"/>
            <a:r>
              <a:rPr lang="en-US" sz="1600" dirty="0">
                <a:hlinkClick r:id="rId9"/>
              </a:rPr>
              <a:t>https://washdata.org/reports</a:t>
            </a:r>
            <a:r>
              <a:rPr lang="en-US" sz="1600" dirty="0"/>
              <a:t> </a:t>
            </a:r>
          </a:p>
        </p:txBody>
      </p:sp>
    </p:spTree>
    <p:extLst>
      <p:ext uri="{BB962C8B-B14F-4D97-AF65-F5344CB8AC3E}">
        <p14:creationId xmlns:p14="http://schemas.microsoft.com/office/powerpoint/2010/main" val="2349106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4783-FACD-6470-375B-535E837A9936}"/>
              </a:ext>
            </a:extLst>
          </p:cNvPr>
          <p:cNvSpPr>
            <a:spLocks noGrp="1"/>
          </p:cNvSpPr>
          <p:nvPr>
            <p:ph type="title"/>
          </p:nvPr>
        </p:nvSpPr>
        <p:spPr>
          <a:xfrm>
            <a:off x="0" y="0"/>
            <a:ext cx="12192000" cy="1143000"/>
          </a:xfrm>
        </p:spPr>
        <p:txBody>
          <a:bodyPr/>
          <a:lstStyle/>
          <a:p>
            <a:r>
              <a:rPr lang="en-US" dirty="0"/>
              <a:t>Service ladders for WASH in health care facilities</a:t>
            </a:r>
          </a:p>
        </p:txBody>
      </p:sp>
      <p:graphicFrame>
        <p:nvGraphicFramePr>
          <p:cNvPr id="3" name="Content Placeholder 6">
            <a:extLst>
              <a:ext uri="{FF2B5EF4-FFF2-40B4-BE49-F238E27FC236}">
                <a16:creationId xmlns:a16="http://schemas.microsoft.com/office/drawing/2014/main" id="{B90863AA-2A82-C9B0-B81B-E25754D361E2}"/>
              </a:ext>
            </a:extLst>
          </p:cNvPr>
          <p:cNvGraphicFramePr>
            <a:graphicFrameLocks/>
          </p:cNvGraphicFramePr>
          <p:nvPr>
            <p:extLst>
              <p:ext uri="{D42A27DB-BD31-4B8C-83A1-F6EECF244321}">
                <p14:modId xmlns:p14="http://schemas.microsoft.com/office/powerpoint/2010/main" val="895198726"/>
              </p:ext>
            </p:extLst>
          </p:nvPr>
        </p:nvGraphicFramePr>
        <p:xfrm>
          <a:off x="257880" y="1290387"/>
          <a:ext cx="11676240" cy="4764906"/>
        </p:xfrm>
        <a:graphic>
          <a:graphicData uri="http://schemas.openxmlformats.org/drawingml/2006/table">
            <a:tbl>
              <a:tblPr firstRow="1" bandRow="1"/>
              <a:tblGrid>
                <a:gridCol w="1232618">
                  <a:extLst>
                    <a:ext uri="{9D8B030D-6E8A-4147-A177-3AD203B41FA5}">
                      <a16:colId xmlns:a16="http://schemas.microsoft.com/office/drawing/2014/main" val="2988690753"/>
                    </a:ext>
                  </a:extLst>
                </a:gridCol>
                <a:gridCol w="2017008">
                  <a:extLst>
                    <a:ext uri="{9D8B030D-6E8A-4147-A177-3AD203B41FA5}">
                      <a16:colId xmlns:a16="http://schemas.microsoft.com/office/drawing/2014/main" val="1107702661"/>
                    </a:ext>
                  </a:extLst>
                </a:gridCol>
                <a:gridCol w="2084242">
                  <a:extLst>
                    <a:ext uri="{9D8B030D-6E8A-4147-A177-3AD203B41FA5}">
                      <a16:colId xmlns:a16="http://schemas.microsoft.com/office/drawing/2014/main" val="2692436605"/>
                    </a:ext>
                  </a:extLst>
                </a:gridCol>
                <a:gridCol w="2073039">
                  <a:extLst>
                    <a:ext uri="{9D8B030D-6E8A-4147-A177-3AD203B41FA5}">
                      <a16:colId xmlns:a16="http://schemas.microsoft.com/office/drawing/2014/main" val="2358935498"/>
                    </a:ext>
                  </a:extLst>
                </a:gridCol>
                <a:gridCol w="2117858">
                  <a:extLst>
                    <a:ext uri="{9D8B030D-6E8A-4147-A177-3AD203B41FA5}">
                      <a16:colId xmlns:a16="http://schemas.microsoft.com/office/drawing/2014/main" val="763561245"/>
                    </a:ext>
                  </a:extLst>
                </a:gridCol>
                <a:gridCol w="2151475">
                  <a:extLst>
                    <a:ext uri="{9D8B030D-6E8A-4147-A177-3AD203B41FA5}">
                      <a16:colId xmlns:a16="http://schemas.microsoft.com/office/drawing/2014/main" val="223037443"/>
                    </a:ext>
                  </a:extLst>
                </a:gridCol>
              </a:tblGrid>
              <a:tr h="487474">
                <a:tc>
                  <a:txBody>
                    <a:bodyPr/>
                    <a:lstStyle/>
                    <a:p>
                      <a:pPr marL="0" marR="0" algn="ctr">
                        <a:lnSpc>
                          <a:spcPct val="107000"/>
                        </a:lnSpc>
                        <a:spcBef>
                          <a:spcPts val="0"/>
                        </a:spcBef>
                        <a:spcAft>
                          <a:spcPts val="800"/>
                        </a:spcAft>
                      </a:pPr>
                      <a: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SERVICE</a:t>
                      </a:r>
                      <a:b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LEVEL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495B"/>
                    </a:solidFill>
                  </a:tcPr>
                </a:tc>
                <a:tc>
                  <a:txBody>
                    <a:bodyPr/>
                    <a:lstStyle/>
                    <a:p>
                      <a:pPr marL="0" marR="0" algn="ctr">
                        <a:lnSpc>
                          <a:spcPct val="107000"/>
                        </a:lnSpc>
                        <a:spcBef>
                          <a:spcPts val="0"/>
                        </a:spcBef>
                        <a:spcAft>
                          <a:spcPts val="800"/>
                        </a:spcAft>
                      </a:pPr>
                      <a: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WATER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8EC"/>
                    </a:solidFill>
                  </a:tcPr>
                </a:tc>
                <a:tc>
                  <a:txBody>
                    <a:bodyPr/>
                    <a:lstStyle/>
                    <a:p>
                      <a:pPr marL="0" marR="0" algn="ctr">
                        <a:lnSpc>
                          <a:spcPct val="107000"/>
                        </a:lnSpc>
                        <a:spcBef>
                          <a:spcPts val="0"/>
                        </a:spcBef>
                        <a:spcAft>
                          <a:spcPts val="800"/>
                        </a:spcAft>
                      </a:pPr>
                      <a: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SANITATION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B451"/>
                    </a:solidFill>
                  </a:tcPr>
                </a:tc>
                <a:tc>
                  <a:txBody>
                    <a:bodyPr/>
                    <a:lstStyle/>
                    <a:p>
                      <a:pPr marL="0" marR="0" algn="ctr">
                        <a:lnSpc>
                          <a:spcPct val="107000"/>
                        </a:lnSpc>
                        <a:spcBef>
                          <a:spcPts val="0"/>
                        </a:spcBef>
                        <a:spcAft>
                          <a:spcPts val="800"/>
                        </a:spcAft>
                      </a:pPr>
                      <a: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HYGIENE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52A0"/>
                    </a:solidFill>
                  </a:tcPr>
                </a:tc>
                <a:tc>
                  <a:txBody>
                    <a:bodyPr/>
                    <a:lstStyle/>
                    <a:p>
                      <a:pPr marL="0" marR="0" algn="ctr">
                        <a:lnSpc>
                          <a:spcPct val="107000"/>
                        </a:lnSpc>
                        <a:spcBef>
                          <a:spcPts val="0"/>
                        </a:spcBef>
                        <a:spcAft>
                          <a:spcPts val="800"/>
                        </a:spcAft>
                      </a:pPr>
                      <a: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WASTE MANAGEMENT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2E3F"/>
                    </a:solidFill>
                  </a:tcPr>
                </a:tc>
                <a:tc>
                  <a:txBody>
                    <a:bodyPr/>
                    <a:lstStyle/>
                    <a:p>
                      <a:pPr marL="0" marR="0" algn="ctr">
                        <a:lnSpc>
                          <a:spcPct val="107000"/>
                        </a:lnSpc>
                        <a:spcBef>
                          <a:spcPts val="0"/>
                        </a:spcBef>
                        <a:spcAft>
                          <a:spcPts val="800"/>
                        </a:spcAft>
                      </a:pPr>
                      <a:r>
                        <a:rPr lang="en-GB"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ENVIRONMENTAL CLEANING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509D"/>
                    </a:solidFill>
                  </a:tcPr>
                </a:tc>
                <a:extLst>
                  <a:ext uri="{0D108BD9-81ED-4DB2-BD59-A6C34878D82A}">
                    <a16:rowId xmlns:a16="http://schemas.microsoft.com/office/drawing/2014/main" val="1750385606"/>
                  </a:ext>
                </a:extLst>
              </a:tr>
              <a:tr h="1658697">
                <a:tc>
                  <a:txBody>
                    <a:bodyPr/>
                    <a:lstStyle/>
                    <a:p>
                      <a:pPr marL="0" marR="0" algn="ctr">
                        <a:lnSpc>
                          <a:spcPct val="107000"/>
                        </a:lnSpc>
                        <a:spcBef>
                          <a:spcPts val="0"/>
                        </a:spcBef>
                        <a:spcAft>
                          <a:spcPts val="800"/>
                        </a:spcAft>
                      </a:pP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BASIC </a:t>
                      </a:r>
                      <a:b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r>
                        <a:rPr lang="en-GB"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SERVICE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495B"/>
                    </a:solidFill>
                  </a:tcPr>
                </a:tc>
                <a:tc>
                  <a:txBody>
                    <a:bodyPr/>
                    <a:lstStyle/>
                    <a:p>
                      <a:pPr marL="0" marR="0">
                        <a:lnSpc>
                          <a:spcPct val="107000"/>
                        </a:lnSpc>
                        <a:spcBef>
                          <a:spcPts val="0"/>
                        </a:spcBef>
                        <a:spcAft>
                          <a:spcPts val="800"/>
                        </a:spcAft>
                      </a:pPr>
                      <a:r>
                        <a:rPr lang="en-GB"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Water is available from an improved source on the premises.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8EC"/>
                    </a:solidFill>
                  </a:tcPr>
                </a:tc>
                <a:tc>
                  <a:txBody>
                    <a:bodyPr/>
                    <a:lstStyle/>
                    <a:p>
                      <a:pPr marL="0" marR="0">
                        <a:lnSpc>
                          <a:spcPct val="107000"/>
                        </a:lnSpc>
                        <a:spcBef>
                          <a:spcPts val="0"/>
                        </a:spcBef>
                        <a:spcAft>
                          <a:spcPts val="800"/>
                        </a:spcAft>
                      </a:pPr>
                      <a:r>
                        <a:rPr lang="en-GB"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Improved sanitation facilities are usable, with at least one toilet dedicated for staff, at least one sex-separated toilet with menstrual hygiene facilities, and at least one toilet accessible for people with limited mobility.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B451"/>
                    </a:solidFill>
                  </a:tcPr>
                </a:tc>
                <a:tc>
                  <a:txBody>
                    <a:bodyPr/>
                    <a:lstStyle/>
                    <a:p>
                      <a:pPr marL="0" marR="0">
                        <a:lnSpc>
                          <a:spcPct val="107000"/>
                        </a:lnSpc>
                        <a:spcBef>
                          <a:spcPts val="0"/>
                        </a:spcBef>
                        <a:spcAft>
                          <a:spcPts val="800"/>
                        </a:spcAft>
                      </a:pPr>
                      <a:r>
                        <a:rPr lang="en-GB"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Functional hand hygiene facilities (with water and soap and/or alcohol-based hand rub) are available at points of care, and within five metres of toilets.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52A0"/>
                    </a:solidFill>
                  </a:tcPr>
                </a:tc>
                <a:tc>
                  <a:txBody>
                    <a:bodyPr/>
                    <a:lstStyle/>
                    <a:p>
                      <a:pPr marL="0" marR="0">
                        <a:lnSpc>
                          <a:spcPct val="107000"/>
                        </a:lnSpc>
                        <a:spcBef>
                          <a:spcPts val="0"/>
                        </a:spcBef>
                        <a:spcAft>
                          <a:spcPts val="800"/>
                        </a:spcAft>
                      </a:pPr>
                      <a:r>
                        <a:rPr lang="en-GB" sz="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Waste is safely segregated into at least three bins, and sharps and infectious waste are treated and disposed of safely.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12E3F"/>
                    </a:solidFill>
                  </a:tcPr>
                </a:tc>
                <a:tc>
                  <a:txBody>
                    <a:bodyPr/>
                    <a:lstStyle/>
                    <a:p>
                      <a:pPr marL="0" marR="0">
                        <a:lnSpc>
                          <a:spcPct val="107000"/>
                        </a:lnSpc>
                        <a:spcBef>
                          <a:spcPts val="0"/>
                        </a:spcBef>
                        <a:spcAft>
                          <a:spcPts val="800"/>
                        </a:spcAft>
                      </a:pPr>
                      <a:r>
                        <a:rPr lang="en-GB" sz="12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a:t>
                      </a:r>
                      <a:r>
                        <a:rPr lang="en-GB" sz="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rotocols for cleaning are available, and staff with cleaning responsibilities have all  received training.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509D"/>
                    </a:solidFill>
                  </a:tcPr>
                </a:tc>
                <a:extLst>
                  <a:ext uri="{0D108BD9-81ED-4DB2-BD59-A6C34878D82A}">
                    <a16:rowId xmlns:a16="http://schemas.microsoft.com/office/drawing/2014/main" val="1277543871"/>
                  </a:ext>
                </a:extLst>
              </a:tr>
              <a:tr h="1021136">
                <a:tc>
                  <a:txBody>
                    <a:bodyPr/>
                    <a:lstStyle/>
                    <a:p>
                      <a:pPr marL="0" marR="0" algn="ctr">
                        <a:lnSpc>
                          <a:spcPct val="107000"/>
                        </a:lnSpc>
                        <a:spcBef>
                          <a:spcPts val="0"/>
                        </a:spcBef>
                        <a:spcAft>
                          <a:spcPts val="8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LIMITED </a:t>
                      </a:r>
                      <a:b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7D"/>
                    </a:solidFill>
                  </a:tcPr>
                </a:tc>
                <a:tc>
                  <a:txBody>
                    <a:bodyPr/>
                    <a:lstStyle/>
                    <a:p>
                      <a:pPr marL="0" marR="0">
                        <a:lnSpc>
                          <a:spcPct val="107000"/>
                        </a:lnSpc>
                        <a:spcBef>
                          <a:spcPts val="0"/>
                        </a:spcBef>
                        <a:spcAft>
                          <a:spcPts val="800"/>
                        </a:spcAft>
                      </a:pPr>
                      <a:r>
                        <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improved water source is available within 500 metres of the premises, but not all requirements for a basic service are met.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7D"/>
                    </a:solidFill>
                  </a:tcPr>
                </a:tc>
                <a:tc>
                  <a:txBody>
                    <a:bodyPr/>
                    <a:lstStyle/>
                    <a:p>
                      <a:pPr marL="0" marR="0">
                        <a:lnSpc>
                          <a:spcPct val="107000"/>
                        </a:lnSpc>
                        <a:spcBef>
                          <a:spcPts val="0"/>
                        </a:spcBef>
                        <a:spcAft>
                          <a:spcPts val="80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least one improved sanitation facility is available, but not all requirements for a basic service are met.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7D"/>
                    </a:solidFill>
                  </a:tcPr>
                </a:tc>
                <a:tc>
                  <a:txBody>
                    <a:bodyPr/>
                    <a:lstStyle/>
                    <a:p>
                      <a:pPr marL="0" marR="0">
                        <a:lnSpc>
                          <a:spcPct val="107000"/>
                        </a:lnSpc>
                        <a:spcBef>
                          <a:spcPts val="0"/>
                        </a:spcBef>
                        <a:spcAft>
                          <a:spcPts val="80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Functional hand hygiene facilities are available either at points of care or toilets but not both.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7D"/>
                    </a:solidFill>
                  </a:tcPr>
                </a:tc>
                <a:tc>
                  <a:txBody>
                    <a:bodyPr/>
                    <a:lstStyle/>
                    <a:p>
                      <a:pPr marL="0" marR="0">
                        <a:lnSpc>
                          <a:spcPct val="107000"/>
                        </a:lnSpc>
                        <a:spcBef>
                          <a:spcPts val="0"/>
                        </a:spcBef>
                        <a:spcAft>
                          <a:spcPts val="80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is limited separation and/or treatment and disposal of sharps and infectious waste, but not all requirements for a basic service are met.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7D"/>
                    </a:solidFill>
                  </a:tcPr>
                </a:tc>
                <a:tc>
                  <a:txBody>
                    <a:bodyPr/>
                    <a:lstStyle/>
                    <a:p>
                      <a:pPr marL="0" marR="0">
                        <a:lnSpc>
                          <a:spcPct val="107000"/>
                        </a:lnSpc>
                        <a:spcBef>
                          <a:spcPts val="0"/>
                        </a:spcBef>
                        <a:spcAft>
                          <a:spcPts val="800"/>
                        </a:spcAft>
                      </a:pPr>
                      <a:r>
                        <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are cleaning protocols and/or at least some staff have received training on cleaning.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F17D"/>
                    </a:solidFill>
                  </a:tcPr>
                </a:tc>
                <a:extLst>
                  <a:ext uri="{0D108BD9-81ED-4DB2-BD59-A6C34878D82A}">
                    <a16:rowId xmlns:a16="http://schemas.microsoft.com/office/drawing/2014/main" val="2774115802"/>
                  </a:ext>
                </a:extLst>
              </a:tr>
              <a:tr h="1339917">
                <a:tc>
                  <a:txBody>
                    <a:bodyPr/>
                    <a:lstStyle/>
                    <a:p>
                      <a:pPr marL="0" marR="0" algn="ctr">
                        <a:lnSpc>
                          <a:spcPct val="107000"/>
                        </a:lnSpc>
                        <a:spcBef>
                          <a:spcPts val="0"/>
                        </a:spcBef>
                        <a:spcAft>
                          <a:spcPts val="8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a:t>
                      </a:r>
                      <a:b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SERVICE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A16"/>
                    </a:solidFill>
                  </a:tcPr>
                </a:tc>
                <a:tc>
                  <a:txBody>
                    <a:bodyPr/>
                    <a:lstStyle/>
                    <a:p>
                      <a:pPr marL="0" marR="0">
                        <a:lnSpc>
                          <a:spcPct val="107000"/>
                        </a:lnSpc>
                        <a:spcBef>
                          <a:spcPts val="0"/>
                        </a:spcBef>
                        <a:spcAft>
                          <a:spcPts val="800"/>
                        </a:spcAft>
                      </a:pPr>
                      <a:r>
                        <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Water is taken from unprotected dug wells or springs, or surface water sources; or an improved source that is more than 500 metres from the premises; or there is no water source.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A16"/>
                    </a:solidFill>
                  </a:tcPr>
                </a:tc>
                <a:tc>
                  <a:txBody>
                    <a:bodyPr/>
                    <a:lstStyle/>
                    <a:p>
                      <a:pPr marL="0" marR="0">
                        <a:lnSpc>
                          <a:spcPct val="107000"/>
                        </a:lnSpc>
                        <a:spcBef>
                          <a:spcPts val="0"/>
                        </a:spcBef>
                        <a:spcAft>
                          <a:spcPts val="80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Toilet facilities are unimproved (e.g. pit latrines without a slab or platform, hanging latrines, bucket latrines) or there are no toilets.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A16"/>
                    </a:solidFill>
                  </a:tcPr>
                </a:tc>
                <a:tc>
                  <a:txBody>
                    <a:bodyPr/>
                    <a:lstStyle/>
                    <a:p>
                      <a:pPr marL="0" marR="0">
                        <a:lnSpc>
                          <a:spcPct val="107000"/>
                        </a:lnSpc>
                        <a:spcBef>
                          <a:spcPts val="0"/>
                        </a:spcBef>
                        <a:spcAft>
                          <a:spcPts val="800"/>
                        </a:spcAft>
                      </a:pPr>
                      <a:r>
                        <a:rPr lang="en-GB"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functional hand hygiene facilities are available either at points of care or toilets.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A16"/>
                    </a:solidFill>
                  </a:tcPr>
                </a:tc>
                <a:tc>
                  <a:txBody>
                    <a:bodyPr/>
                    <a:lstStyle/>
                    <a:p>
                      <a:pPr marL="0" marR="0">
                        <a:lnSpc>
                          <a:spcPct val="107000"/>
                        </a:lnSpc>
                        <a:spcBef>
                          <a:spcPts val="0"/>
                        </a:spcBef>
                        <a:spcAft>
                          <a:spcPts val="80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are no separate bins for sharps or infectious waste, and sharps and/or infectious waste are not treated/disposed of.</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A16"/>
                    </a:solidFill>
                  </a:tcPr>
                </a:tc>
                <a:tc>
                  <a:txBody>
                    <a:bodyPr/>
                    <a:lstStyle/>
                    <a:p>
                      <a:pPr marL="0" marR="0">
                        <a:lnSpc>
                          <a:spcPct val="107000"/>
                        </a:lnSpc>
                        <a:spcBef>
                          <a:spcPts val="0"/>
                        </a:spcBef>
                        <a:spcAft>
                          <a:spcPts val="80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cleaning protocols are available, and no staff have received training on cleaning.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8259" marR="88259" marT="44129" marB="441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BA16"/>
                    </a:solidFill>
                  </a:tcPr>
                </a:tc>
                <a:extLst>
                  <a:ext uri="{0D108BD9-81ED-4DB2-BD59-A6C34878D82A}">
                    <a16:rowId xmlns:a16="http://schemas.microsoft.com/office/drawing/2014/main" val="2616046314"/>
                  </a:ext>
                </a:extLst>
              </a:tr>
            </a:tbl>
          </a:graphicData>
        </a:graphic>
      </p:graphicFrame>
    </p:spTree>
    <p:extLst>
      <p:ext uri="{BB962C8B-B14F-4D97-AF65-F5344CB8AC3E}">
        <p14:creationId xmlns:p14="http://schemas.microsoft.com/office/powerpoint/2010/main" val="2557597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B87C-F960-17EF-2322-A377510ED6BD}"/>
              </a:ext>
            </a:extLst>
          </p:cNvPr>
          <p:cNvSpPr>
            <a:spLocks noGrp="1"/>
          </p:cNvSpPr>
          <p:nvPr>
            <p:ph type="title"/>
          </p:nvPr>
        </p:nvSpPr>
        <p:spPr>
          <a:xfrm>
            <a:off x="609600" y="1492"/>
            <a:ext cx="10972800" cy="1143000"/>
          </a:xfrm>
        </p:spPr>
        <p:txBody>
          <a:bodyPr/>
          <a:lstStyle/>
          <a:p>
            <a:r>
              <a:rPr lang="en-US" dirty="0"/>
              <a:t>WASH in health care facilities data coverage</a:t>
            </a:r>
          </a:p>
        </p:txBody>
      </p:sp>
      <p:pic>
        <p:nvPicPr>
          <p:cNvPr id="3" name="Picture 2">
            <a:extLst>
              <a:ext uri="{FF2B5EF4-FFF2-40B4-BE49-F238E27FC236}">
                <a16:creationId xmlns:a16="http://schemas.microsoft.com/office/drawing/2014/main" id="{8AB01A45-7493-1BDD-1707-A8DAE22AEF60}"/>
              </a:ext>
            </a:extLst>
          </p:cNvPr>
          <p:cNvPicPr>
            <a:picLocks noChangeAspect="1"/>
          </p:cNvPicPr>
          <p:nvPr/>
        </p:nvPicPr>
        <p:blipFill>
          <a:blip r:embed="rId2"/>
          <a:stretch>
            <a:fillRect/>
          </a:stretch>
        </p:blipFill>
        <p:spPr>
          <a:xfrm>
            <a:off x="483497" y="1310063"/>
            <a:ext cx="2003051" cy="4698256"/>
          </a:xfrm>
          <a:prstGeom prst="rect">
            <a:avLst/>
          </a:prstGeom>
        </p:spPr>
      </p:pic>
      <p:pic>
        <p:nvPicPr>
          <p:cNvPr id="4" name="Picture 3">
            <a:extLst>
              <a:ext uri="{FF2B5EF4-FFF2-40B4-BE49-F238E27FC236}">
                <a16:creationId xmlns:a16="http://schemas.microsoft.com/office/drawing/2014/main" id="{F7C32FC0-6F73-118B-265F-32A53B33C7C0}"/>
              </a:ext>
            </a:extLst>
          </p:cNvPr>
          <p:cNvPicPr>
            <a:picLocks noChangeAspect="1"/>
          </p:cNvPicPr>
          <p:nvPr/>
        </p:nvPicPr>
        <p:blipFill>
          <a:blip r:embed="rId3"/>
          <a:stretch>
            <a:fillRect/>
          </a:stretch>
        </p:blipFill>
        <p:spPr>
          <a:xfrm>
            <a:off x="2825894" y="1310063"/>
            <a:ext cx="1982077" cy="4719231"/>
          </a:xfrm>
          <a:prstGeom prst="rect">
            <a:avLst/>
          </a:prstGeom>
        </p:spPr>
      </p:pic>
      <p:pic>
        <p:nvPicPr>
          <p:cNvPr id="5" name="Picture 4">
            <a:extLst>
              <a:ext uri="{FF2B5EF4-FFF2-40B4-BE49-F238E27FC236}">
                <a16:creationId xmlns:a16="http://schemas.microsoft.com/office/drawing/2014/main" id="{AD03AACE-A8CE-EFDD-4EA8-13BA1E117D4D}"/>
              </a:ext>
            </a:extLst>
          </p:cNvPr>
          <p:cNvPicPr>
            <a:picLocks noChangeAspect="1"/>
          </p:cNvPicPr>
          <p:nvPr/>
        </p:nvPicPr>
        <p:blipFill>
          <a:blip r:embed="rId4"/>
          <a:stretch>
            <a:fillRect/>
          </a:stretch>
        </p:blipFill>
        <p:spPr>
          <a:xfrm>
            <a:off x="5095140" y="1310063"/>
            <a:ext cx="1929641" cy="4719231"/>
          </a:xfrm>
          <a:prstGeom prst="rect">
            <a:avLst/>
          </a:prstGeom>
        </p:spPr>
      </p:pic>
      <p:pic>
        <p:nvPicPr>
          <p:cNvPr id="6" name="Picture 5">
            <a:extLst>
              <a:ext uri="{FF2B5EF4-FFF2-40B4-BE49-F238E27FC236}">
                <a16:creationId xmlns:a16="http://schemas.microsoft.com/office/drawing/2014/main" id="{C87443EF-70E1-20B7-DC8C-C1C440F68258}"/>
              </a:ext>
            </a:extLst>
          </p:cNvPr>
          <p:cNvPicPr>
            <a:picLocks noChangeAspect="1"/>
          </p:cNvPicPr>
          <p:nvPr/>
        </p:nvPicPr>
        <p:blipFill>
          <a:blip r:embed="rId5"/>
          <a:stretch>
            <a:fillRect/>
          </a:stretch>
        </p:blipFill>
        <p:spPr>
          <a:xfrm>
            <a:off x="7338039" y="1310063"/>
            <a:ext cx="1982077" cy="4740205"/>
          </a:xfrm>
          <a:prstGeom prst="rect">
            <a:avLst/>
          </a:prstGeom>
        </p:spPr>
      </p:pic>
      <p:pic>
        <p:nvPicPr>
          <p:cNvPr id="7" name="Picture 6">
            <a:extLst>
              <a:ext uri="{FF2B5EF4-FFF2-40B4-BE49-F238E27FC236}">
                <a16:creationId xmlns:a16="http://schemas.microsoft.com/office/drawing/2014/main" id="{B82196C0-ED6D-D59F-A123-55F6D5B15B26}"/>
              </a:ext>
            </a:extLst>
          </p:cNvPr>
          <p:cNvPicPr>
            <a:picLocks noChangeAspect="1"/>
          </p:cNvPicPr>
          <p:nvPr/>
        </p:nvPicPr>
        <p:blipFill>
          <a:blip r:embed="rId6"/>
          <a:stretch>
            <a:fillRect/>
          </a:stretch>
        </p:blipFill>
        <p:spPr>
          <a:xfrm>
            <a:off x="9633373" y="1310063"/>
            <a:ext cx="1971589" cy="4719229"/>
          </a:xfrm>
          <a:prstGeom prst="rect">
            <a:avLst/>
          </a:prstGeom>
        </p:spPr>
      </p:pic>
      <p:sp>
        <p:nvSpPr>
          <p:cNvPr id="8" name="TextBox 7">
            <a:extLst>
              <a:ext uri="{FF2B5EF4-FFF2-40B4-BE49-F238E27FC236}">
                <a16:creationId xmlns:a16="http://schemas.microsoft.com/office/drawing/2014/main" id="{24AB0000-C799-5007-B407-C1C17FF054F7}"/>
              </a:ext>
            </a:extLst>
          </p:cNvPr>
          <p:cNvSpPr txBox="1"/>
          <p:nvPr/>
        </p:nvSpPr>
        <p:spPr>
          <a:xfrm>
            <a:off x="583253" y="1348005"/>
            <a:ext cx="1876947" cy="369332"/>
          </a:xfrm>
          <a:prstGeom prst="rect">
            <a:avLst/>
          </a:prstGeom>
          <a:noFill/>
        </p:spPr>
        <p:txBody>
          <a:bodyPr wrap="square" rtlCol="0">
            <a:spAutoFit/>
          </a:bodyPr>
          <a:lstStyle/>
          <a:p>
            <a:pPr algn="ctr"/>
            <a:r>
              <a:rPr lang="en-US" dirty="0"/>
              <a:t>BASIC WATER</a:t>
            </a:r>
          </a:p>
        </p:txBody>
      </p:sp>
      <p:sp>
        <p:nvSpPr>
          <p:cNvPr id="9" name="TextBox 8">
            <a:extLst>
              <a:ext uri="{FF2B5EF4-FFF2-40B4-BE49-F238E27FC236}">
                <a16:creationId xmlns:a16="http://schemas.microsoft.com/office/drawing/2014/main" id="{C9032694-5BF2-4521-F930-8164D670F472}"/>
              </a:ext>
            </a:extLst>
          </p:cNvPr>
          <p:cNvSpPr txBox="1"/>
          <p:nvPr/>
        </p:nvSpPr>
        <p:spPr>
          <a:xfrm>
            <a:off x="2825894" y="1348005"/>
            <a:ext cx="1982336" cy="323165"/>
          </a:xfrm>
          <a:prstGeom prst="rect">
            <a:avLst/>
          </a:prstGeom>
          <a:noFill/>
        </p:spPr>
        <p:txBody>
          <a:bodyPr wrap="square" rtlCol="0">
            <a:spAutoFit/>
          </a:bodyPr>
          <a:lstStyle/>
          <a:p>
            <a:pPr algn="ctr"/>
            <a:r>
              <a:rPr lang="en-US" sz="1500" dirty="0"/>
              <a:t>BASIC SANITATION</a:t>
            </a:r>
          </a:p>
        </p:txBody>
      </p:sp>
      <p:sp>
        <p:nvSpPr>
          <p:cNvPr id="10" name="TextBox 9">
            <a:extLst>
              <a:ext uri="{FF2B5EF4-FFF2-40B4-BE49-F238E27FC236}">
                <a16:creationId xmlns:a16="http://schemas.microsoft.com/office/drawing/2014/main" id="{867253C3-4CEA-BB20-A932-51463F4B6E2F}"/>
              </a:ext>
            </a:extLst>
          </p:cNvPr>
          <p:cNvSpPr txBox="1"/>
          <p:nvPr/>
        </p:nvSpPr>
        <p:spPr>
          <a:xfrm>
            <a:off x="5068792" y="1348005"/>
            <a:ext cx="1982336" cy="369332"/>
          </a:xfrm>
          <a:prstGeom prst="rect">
            <a:avLst/>
          </a:prstGeom>
          <a:noFill/>
        </p:spPr>
        <p:txBody>
          <a:bodyPr wrap="square" rtlCol="0">
            <a:spAutoFit/>
          </a:bodyPr>
          <a:lstStyle/>
          <a:p>
            <a:pPr algn="ctr"/>
            <a:r>
              <a:rPr lang="en-US" dirty="0"/>
              <a:t>BASIC HYGIENE</a:t>
            </a:r>
          </a:p>
        </p:txBody>
      </p:sp>
      <p:sp>
        <p:nvSpPr>
          <p:cNvPr id="11" name="TextBox 10">
            <a:extLst>
              <a:ext uri="{FF2B5EF4-FFF2-40B4-BE49-F238E27FC236}">
                <a16:creationId xmlns:a16="http://schemas.microsoft.com/office/drawing/2014/main" id="{95699DC8-5DB3-A327-ABA2-F57CFAB6AD25}"/>
              </a:ext>
            </a:extLst>
          </p:cNvPr>
          <p:cNvSpPr txBox="1"/>
          <p:nvPr/>
        </p:nvSpPr>
        <p:spPr>
          <a:xfrm>
            <a:off x="7311690" y="1348005"/>
            <a:ext cx="1982336" cy="369332"/>
          </a:xfrm>
          <a:prstGeom prst="rect">
            <a:avLst/>
          </a:prstGeom>
          <a:noFill/>
        </p:spPr>
        <p:txBody>
          <a:bodyPr wrap="square" rtlCol="0">
            <a:spAutoFit/>
          </a:bodyPr>
          <a:lstStyle/>
          <a:p>
            <a:pPr algn="ctr"/>
            <a:r>
              <a:rPr lang="en-US" dirty="0"/>
              <a:t>BASIC WASTE</a:t>
            </a:r>
          </a:p>
        </p:txBody>
      </p:sp>
      <p:sp>
        <p:nvSpPr>
          <p:cNvPr id="12" name="TextBox 11">
            <a:extLst>
              <a:ext uri="{FF2B5EF4-FFF2-40B4-BE49-F238E27FC236}">
                <a16:creationId xmlns:a16="http://schemas.microsoft.com/office/drawing/2014/main" id="{A60B2381-F94D-9383-F158-F689D3F7A0C4}"/>
              </a:ext>
            </a:extLst>
          </p:cNvPr>
          <p:cNvSpPr txBox="1"/>
          <p:nvPr/>
        </p:nvSpPr>
        <p:spPr>
          <a:xfrm>
            <a:off x="9624091" y="1348005"/>
            <a:ext cx="1982336" cy="323165"/>
          </a:xfrm>
          <a:prstGeom prst="rect">
            <a:avLst/>
          </a:prstGeom>
          <a:noFill/>
        </p:spPr>
        <p:txBody>
          <a:bodyPr wrap="square" rtlCol="0">
            <a:spAutoFit/>
          </a:bodyPr>
          <a:lstStyle/>
          <a:p>
            <a:pPr algn="ctr"/>
            <a:r>
              <a:rPr lang="en-US" sz="1500" dirty="0"/>
              <a:t>BASIC CLEANING</a:t>
            </a:r>
          </a:p>
        </p:txBody>
      </p:sp>
      <p:sp>
        <p:nvSpPr>
          <p:cNvPr id="13" name="Oval 12">
            <a:extLst>
              <a:ext uri="{FF2B5EF4-FFF2-40B4-BE49-F238E27FC236}">
                <a16:creationId xmlns:a16="http://schemas.microsoft.com/office/drawing/2014/main" id="{5464753D-C08E-0B96-FEB1-25BC6E3C5B4E}"/>
              </a:ext>
            </a:extLst>
          </p:cNvPr>
          <p:cNvSpPr/>
          <p:nvPr/>
        </p:nvSpPr>
        <p:spPr>
          <a:xfrm>
            <a:off x="878541" y="4105835"/>
            <a:ext cx="1634354" cy="645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8ECAA64-B5D1-EA44-EBBB-7D87211F012F}"/>
              </a:ext>
            </a:extLst>
          </p:cNvPr>
          <p:cNvSpPr/>
          <p:nvPr/>
        </p:nvSpPr>
        <p:spPr>
          <a:xfrm>
            <a:off x="6370000" y="4105835"/>
            <a:ext cx="654781" cy="645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647067B-F662-918C-BED4-25D7A3A5B7AD}"/>
              </a:ext>
            </a:extLst>
          </p:cNvPr>
          <p:cNvCxnSpPr>
            <a:cxnSpLocks/>
          </p:cNvCxnSpPr>
          <p:nvPr/>
        </p:nvCxnSpPr>
        <p:spPr>
          <a:xfrm>
            <a:off x="753035" y="4661649"/>
            <a:ext cx="113241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663CFF3-B710-5476-AB6A-FCDEB68C4F73}"/>
              </a:ext>
            </a:extLst>
          </p:cNvPr>
          <p:cNvSpPr txBox="1"/>
          <p:nvPr/>
        </p:nvSpPr>
        <p:spPr>
          <a:xfrm>
            <a:off x="11604962" y="4275117"/>
            <a:ext cx="587038" cy="369332"/>
          </a:xfrm>
          <a:prstGeom prst="rect">
            <a:avLst/>
          </a:prstGeom>
          <a:noFill/>
        </p:spPr>
        <p:txBody>
          <a:bodyPr wrap="square" rtlCol="0">
            <a:spAutoFit/>
          </a:bodyPr>
          <a:lstStyle/>
          <a:p>
            <a:r>
              <a:rPr lang="en-US" dirty="0">
                <a:solidFill>
                  <a:srgbClr val="FF0000"/>
                </a:solidFill>
              </a:rPr>
              <a:t>30%</a:t>
            </a:r>
          </a:p>
        </p:txBody>
      </p:sp>
    </p:spTree>
    <p:extLst>
      <p:ext uri="{BB962C8B-B14F-4D97-AF65-F5344CB8AC3E}">
        <p14:creationId xmlns:p14="http://schemas.microsoft.com/office/powerpoint/2010/main" val="2816490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364C6-FC52-2FF6-2F0D-B8C0616B54C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30CE50F8-FC6C-3ADA-1DE1-B8081D2DFC75}"/>
              </a:ext>
            </a:extLst>
          </p:cNvPr>
          <p:cNvPicPr>
            <a:picLocks noChangeAspect="1"/>
          </p:cNvPicPr>
          <p:nvPr/>
        </p:nvPicPr>
        <p:blipFill>
          <a:blip r:embed="rId2"/>
          <a:stretch>
            <a:fillRect/>
          </a:stretch>
        </p:blipFill>
        <p:spPr>
          <a:xfrm>
            <a:off x="0" y="0"/>
            <a:ext cx="11582400" cy="6267768"/>
          </a:xfrm>
          <a:prstGeom prst="rect">
            <a:avLst/>
          </a:prstGeom>
        </p:spPr>
      </p:pic>
    </p:spTree>
    <p:extLst>
      <p:ext uri="{BB962C8B-B14F-4D97-AF65-F5344CB8AC3E}">
        <p14:creationId xmlns:p14="http://schemas.microsoft.com/office/powerpoint/2010/main" val="3689413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8182-3D4F-F6BD-2F9C-7B91BEC41B2D}"/>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69CF973-B65C-72DA-5E4C-C9D6AB5E7EC2}"/>
              </a:ext>
            </a:extLst>
          </p:cNvPr>
          <p:cNvPicPr>
            <a:picLocks noChangeAspect="1"/>
          </p:cNvPicPr>
          <p:nvPr/>
        </p:nvPicPr>
        <p:blipFill rotWithShape="1">
          <a:blip r:embed="rId2"/>
          <a:srcRect b="3382"/>
          <a:stretch/>
        </p:blipFill>
        <p:spPr>
          <a:xfrm>
            <a:off x="0" y="0"/>
            <a:ext cx="11582400" cy="6055807"/>
          </a:xfrm>
          <a:prstGeom prst="rect">
            <a:avLst/>
          </a:prstGeom>
        </p:spPr>
      </p:pic>
    </p:spTree>
    <p:extLst>
      <p:ext uri="{BB962C8B-B14F-4D97-AF65-F5344CB8AC3E}">
        <p14:creationId xmlns:p14="http://schemas.microsoft.com/office/powerpoint/2010/main" val="16309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E220B-7415-4BF0-9EF9-CC8124DE4CD8}"/>
              </a:ext>
            </a:extLst>
          </p:cNvPr>
          <p:cNvSpPr>
            <a:spLocks noGrp="1"/>
          </p:cNvSpPr>
          <p:nvPr>
            <p:ph type="title"/>
          </p:nvPr>
        </p:nvSpPr>
        <p:spPr/>
        <p:txBody>
          <a:bodyPr/>
          <a:lstStyle/>
          <a:p>
            <a:r>
              <a:rPr lang="en-US" dirty="0"/>
              <a:t>Ladders</a:t>
            </a:r>
          </a:p>
        </p:txBody>
      </p:sp>
      <p:pic>
        <p:nvPicPr>
          <p:cNvPr id="4" name="Picture 3">
            <a:extLst>
              <a:ext uri="{FF2B5EF4-FFF2-40B4-BE49-F238E27FC236}">
                <a16:creationId xmlns:a16="http://schemas.microsoft.com/office/drawing/2014/main" id="{798A3F60-3CA3-D8D2-363C-191FE92827F6}"/>
              </a:ext>
            </a:extLst>
          </p:cNvPr>
          <p:cNvPicPr>
            <a:picLocks noChangeAspect="1"/>
          </p:cNvPicPr>
          <p:nvPr/>
        </p:nvPicPr>
        <p:blipFill rotWithShape="1">
          <a:blip r:embed="rId2"/>
          <a:srcRect b="3540"/>
          <a:stretch/>
        </p:blipFill>
        <p:spPr>
          <a:xfrm>
            <a:off x="0" y="1"/>
            <a:ext cx="11582400" cy="6045936"/>
          </a:xfrm>
          <a:prstGeom prst="rect">
            <a:avLst/>
          </a:prstGeom>
        </p:spPr>
      </p:pic>
    </p:spTree>
    <p:extLst>
      <p:ext uri="{BB962C8B-B14F-4D97-AF65-F5344CB8AC3E}">
        <p14:creationId xmlns:p14="http://schemas.microsoft.com/office/powerpoint/2010/main" val="3623899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E220B-7415-4BF0-9EF9-CC8124DE4CD8}"/>
              </a:ext>
            </a:extLst>
          </p:cNvPr>
          <p:cNvSpPr>
            <a:spLocks noGrp="1"/>
          </p:cNvSpPr>
          <p:nvPr>
            <p:ph type="title"/>
          </p:nvPr>
        </p:nvSpPr>
        <p:spPr/>
        <p:txBody>
          <a:bodyPr/>
          <a:lstStyle/>
          <a:p>
            <a:r>
              <a:rPr lang="en-US" dirty="0"/>
              <a:t>Data summary</a:t>
            </a:r>
          </a:p>
        </p:txBody>
      </p:sp>
      <p:pic>
        <p:nvPicPr>
          <p:cNvPr id="4" name="Picture 3">
            <a:extLst>
              <a:ext uri="{FF2B5EF4-FFF2-40B4-BE49-F238E27FC236}">
                <a16:creationId xmlns:a16="http://schemas.microsoft.com/office/drawing/2014/main" id="{E1CC4186-759D-AEDC-F03B-293032AA3458}"/>
              </a:ext>
            </a:extLst>
          </p:cNvPr>
          <p:cNvPicPr>
            <a:picLocks noChangeAspect="1"/>
          </p:cNvPicPr>
          <p:nvPr/>
        </p:nvPicPr>
        <p:blipFill rotWithShape="1">
          <a:blip r:embed="rId2"/>
          <a:srcRect b="3382"/>
          <a:stretch/>
        </p:blipFill>
        <p:spPr>
          <a:xfrm>
            <a:off x="0" y="0"/>
            <a:ext cx="11582400" cy="6055807"/>
          </a:xfrm>
          <a:prstGeom prst="rect">
            <a:avLst/>
          </a:prstGeom>
        </p:spPr>
      </p:pic>
    </p:spTree>
    <p:extLst>
      <p:ext uri="{BB962C8B-B14F-4D97-AF65-F5344CB8AC3E}">
        <p14:creationId xmlns:p14="http://schemas.microsoft.com/office/powerpoint/2010/main" val="51033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47F09-A9B7-1B3A-0F1E-62D097ABACAF}"/>
              </a:ext>
            </a:extLst>
          </p:cNvPr>
          <p:cNvSpPr>
            <a:spLocks noGrp="1"/>
          </p:cNvSpPr>
          <p:nvPr>
            <p:ph type="title"/>
          </p:nvPr>
        </p:nvSpPr>
        <p:spPr/>
        <p:txBody>
          <a:bodyPr/>
          <a:lstStyle/>
          <a:p>
            <a:r>
              <a:rPr lang="en-US" dirty="0"/>
              <a:t>Waste Management Data</a:t>
            </a:r>
          </a:p>
        </p:txBody>
      </p:sp>
      <p:pic>
        <p:nvPicPr>
          <p:cNvPr id="4" name="Picture 3">
            <a:extLst>
              <a:ext uri="{FF2B5EF4-FFF2-40B4-BE49-F238E27FC236}">
                <a16:creationId xmlns:a16="http://schemas.microsoft.com/office/drawing/2014/main" id="{4BBD1C27-876F-6519-8BF8-D0C7B7D2968D}"/>
              </a:ext>
            </a:extLst>
          </p:cNvPr>
          <p:cNvPicPr>
            <a:picLocks noChangeAspect="1"/>
          </p:cNvPicPr>
          <p:nvPr/>
        </p:nvPicPr>
        <p:blipFill rotWithShape="1">
          <a:blip r:embed="rId2"/>
          <a:srcRect b="3540"/>
          <a:stretch/>
        </p:blipFill>
        <p:spPr>
          <a:xfrm>
            <a:off x="0" y="1"/>
            <a:ext cx="11582400" cy="6045936"/>
          </a:xfrm>
          <a:prstGeom prst="rect">
            <a:avLst/>
          </a:prstGeom>
        </p:spPr>
      </p:pic>
    </p:spTree>
    <p:extLst>
      <p:ext uri="{BB962C8B-B14F-4D97-AF65-F5344CB8AC3E}">
        <p14:creationId xmlns:p14="http://schemas.microsoft.com/office/powerpoint/2010/main" val="33477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E04F-44A3-49B4-C09C-2C67DDFBC576}"/>
              </a:ext>
            </a:extLst>
          </p:cNvPr>
          <p:cNvSpPr>
            <a:spLocks noGrp="1"/>
          </p:cNvSpPr>
          <p:nvPr>
            <p:ph type="title"/>
          </p:nvPr>
        </p:nvSpPr>
        <p:spPr/>
        <p:txBody>
          <a:bodyPr/>
          <a:lstStyle/>
          <a:p>
            <a:r>
              <a:rPr lang="en-US" dirty="0"/>
              <a:t>Charts</a:t>
            </a:r>
          </a:p>
        </p:txBody>
      </p:sp>
      <p:pic>
        <p:nvPicPr>
          <p:cNvPr id="4" name="Picture 3">
            <a:extLst>
              <a:ext uri="{FF2B5EF4-FFF2-40B4-BE49-F238E27FC236}">
                <a16:creationId xmlns:a16="http://schemas.microsoft.com/office/drawing/2014/main" id="{2B02ACB9-F0D0-CD08-A5AE-A14D28885296}"/>
              </a:ext>
            </a:extLst>
          </p:cNvPr>
          <p:cNvPicPr>
            <a:picLocks noChangeAspect="1"/>
          </p:cNvPicPr>
          <p:nvPr/>
        </p:nvPicPr>
        <p:blipFill rotWithShape="1">
          <a:blip r:embed="rId3"/>
          <a:srcRect b="3854"/>
          <a:stretch/>
        </p:blipFill>
        <p:spPr>
          <a:xfrm>
            <a:off x="0" y="0"/>
            <a:ext cx="11582400" cy="6026193"/>
          </a:xfrm>
          <a:prstGeom prst="rect">
            <a:avLst/>
          </a:prstGeom>
        </p:spPr>
      </p:pic>
    </p:spTree>
    <p:extLst>
      <p:ext uri="{BB962C8B-B14F-4D97-AF65-F5344CB8AC3E}">
        <p14:creationId xmlns:p14="http://schemas.microsoft.com/office/powerpoint/2010/main" val="3431669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6862F-39CD-3CDD-3BAB-F3B7027F4E2A}"/>
              </a:ext>
            </a:extLst>
          </p:cNvPr>
          <p:cNvSpPr>
            <a:spLocks noGrp="1"/>
          </p:cNvSpPr>
          <p:nvPr>
            <p:ph type="title"/>
          </p:nvPr>
        </p:nvSpPr>
        <p:spPr/>
        <p:txBody>
          <a:bodyPr/>
          <a:lstStyle/>
          <a:p>
            <a:r>
              <a:rPr lang="en-US" dirty="0"/>
              <a:t>Estimates</a:t>
            </a:r>
          </a:p>
        </p:txBody>
      </p:sp>
      <p:pic>
        <p:nvPicPr>
          <p:cNvPr id="4" name="Picture 3">
            <a:extLst>
              <a:ext uri="{FF2B5EF4-FFF2-40B4-BE49-F238E27FC236}">
                <a16:creationId xmlns:a16="http://schemas.microsoft.com/office/drawing/2014/main" id="{7EB3D495-B007-3BFC-7BF6-362D5EEC08BF}"/>
              </a:ext>
            </a:extLst>
          </p:cNvPr>
          <p:cNvPicPr>
            <a:picLocks noChangeAspect="1"/>
          </p:cNvPicPr>
          <p:nvPr/>
        </p:nvPicPr>
        <p:blipFill rotWithShape="1">
          <a:blip r:embed="rId3"/>
          <a:srcRect b="3540"/>
          <a:stretch/>
        </p:blipFill>
        <p:spPr>
          <a:xfrm>
            <a:off x="0" y="1"/>
            <a:ext cx="11582400" cy="6045936"/>
          </a:xfrm>
          <a:prstGeom prst="rect">
            <a:avLst/>
          </a:prstGeom>
        </p:spPr>
      </p:pic>
    </p:spTree>
    <p:extLst>
      <p:ext uri="{BB962C8B-B14F-4D97-AF65-F5344CB8AC3E}">
        <p14:creationId xmlns:p14="http://schemas.microsoft.com/office/powerpoint/2010/main" val="249369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5CDF-B437-4AB6-95B8-934C20BD76CF}"/>
              </a:ext>
            </a:extLst>
          </p:cNvPr>
          <p:cNvSpPr>
            <a:spLocks noGrp="1"/>
          </p:cNvSpPr>
          <p:nvPr>
            <p:ph type="title"/>
          </p:nvPr>
        </p:nvSpPr>
        <p:spPr/>
        <p:txBody>
          <a:bodyPr/>
          <a:lstStyle/>
          <a:p>
            <a:r>
              <a:rPr lang="en-US" dirty="0"/>
              <a:t>Regional tracker file (health care facilities)</a:t>
            </a:r>
          </a:p>
        </p:txBody>
      </p:sp>
      <p:sp>
        <p:nvSpPr>
          <p:cNvPr id="3" name="Content Placeholder 2">
            <a:extLst>
              <a:ext uri="{FF2B5EF4-FFF2-40B4-BE49-F238E27FC236}">
                <a16:creationId xmlns:a16="http://schemas.microsoft.com/office/drawing/2014/main" id="{21B42B27-632C-0957-CDCB-5729EDCA668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7D2DBFC-F387-4202-9201-A683D39B2C59}"/>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baseline="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613EC6-EDF0-4D66-AC8E-AF6A89E3608B}" type="slidenum">
              <a:rPr lang="de-DE" smtClean="0"/>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08139F96-EB59-84C6-6A61-A4EC0B04B753}"/>
              </a:ext>
            </a:extLst>
          </p:cNvPr>
          <p:cNvPicPr>
            <a:picLocks noChangeAspect="1"/>
          </p:cNvPicPr>
          <p:nvPr/>
        </p:nvPicPr>
        <p:blipFill rotWithShape="1">
          <a:blip r:embed="rId2"/>
          <a:srcRect b="3540"/>
          <a:stretch/>
        </p:blipFill>
        <p:spPr>
          <a:xfrm>
            <a:off x="0" y="-7791"/>
            <a:ext cx="11582400" cy="6045936"/>
          </a:xfrm>
          <a:prstGeom prst="rect">
            <a:avLst/>
          </a:prstGeom>
        </p:spPr>
      </p:pic>
    </p:spTree>
    <p:extLst>
      <p:ext uri="{BB962C8B-B14F-4D97-AF65-F5344CB8AC3E}">
        <p14:creationId xmlns:p14="http://schemas.microsoft.com/office/powerpoint/2010/main" val="142990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39D92-8E45-0A63-EDA6-38D227B79601}"/>
              </a:ext>
            </a:extLst>
          </p:cNvPr>
          <p:cNvSpPr>
            <a:spLocks noGrp="1"/>
          </p:cNvSpPr>
          <p:nvPr>
            <p:ph type="title"/>
          </p:nvPr>
        </p:nvSpPr>
        <p:spPr>
          <a:xfrm>
            <a:off x="609600" y="18805"/>
            <a:ext cx="10972800" cy="1143000"/>
          </a:xfrm>
        </p:spPr>
        <p:txBody>
          <a:bodyPr/>
          <a:lstStyle/>
          <a:p>
            <a:r>
              <a:rPr lang="en-US" dirty="0"/>
              <a:t>JMP country files</a:t>
            </a:r>
          </a:p>
        </p:txBody>
      </p:sp>
      <p:sp>
        <p:nvSpPr>
          <p:cNvPr id="6" name="TextBox 5">
            <a:extLst>
              <a:ext uri="{FF2B5EF4-FFF2-40B4-BE49-F238E27FC236}">
                <a16:creationId xmlns:a16="http://schemas.microsoft.com/office/drawing/2014/main" id="{67448097-8D29-E7C2-8011-401EB40C9BFC}"/>
              </a:ext>
            </a:extLst>
          </p:cNvPr>
          <p:cNvSpPr txBox="1"/>
          <p:nvPr/>
        </p:nvSpPr>
        <p:spPr>
          <a:xfrm>
            <a:off x="8843211" y="5654053"/>
            <a:ext cx="3480580" cy="338554"/>
          </a:xfrm>
          <a:prstGeom prst="rect">
            <a:avLst/>
          </a:prstGeom>
          <a:noFill/>
        </p:spPr>
        <p:txBody>
          <a:bodyPr wrap="square" rtlCol="0">
            <a:spAutoFit/>
          </a:bodyPr>
          <a:lstStyle/>
          <a:p>
            <a:r>
              <a:rPr lang="en-US" sz="1600" dirty="0">
                <a:hlinkClick r:id="rId2"/>
              </a:rPr>
              <a:t>https://washdata.org/data/downloads</a:t>
            </a:r>
            <a:r>
              <a:rPr lang="en-US" sz="1600" dirty="0"/>
              <a:t> </a:t>
            </a:r>
          </a:p>
        </p:txBody>
      </p:sp>
      <p:pic>
        <p:nvPicPr>
          <p:cNvPr id="8" name="Picture 7">
            <a:extLst>
              <a:ext uri="{FF2B5EF4-FFF2-40B4-BE49-F238E27FC236}">
                <a16:creationId xmlns:a16="http://schemas.microsoft.com/office/drawing/2014/main" id="{554FB7C1-CB5B-FA51-F172-50B42721F4EE}"/>
              </a:ext>
            </a:extLst>
          </p:cNvPr>
          <p:cNvPicPr>
            <a:picLocks noChangeAspect="1"/>
          </p:cNvPicPr>
          <p:nvPr/>
        </p:nvPicPr>
        <p:blipFill rotWithShape="1">
          <a:blip r:embed="rId3"/>
          <a:srcRect l="24865" t="15171" r="25942" b="6514"/>
          <a:stretch/>
        </p:blipFill>
        <p:spPr>
          <a:xfrm>
            <a:off x="3179617" y="1108632"/>
            <a:ext cx="5663593" cy="4883975"/>
          </a:xfrm>
          <a:prstGeom prst="rect">
            <a:avLst/>
          </a:prstGeom>
          <a:ln w="3175">
            <a:solidFill>
              <a:schemeClr val="tx1"/>
            </a:solidFill>
          </a:ln>
        </p:spPr>
      </p:pic>
      <p:sp>
        <p:nvSpPr>
          <p:cNvPr id="13" name="Oval 12">
            <a:extLst>
              <a:ext uri="{FF2B5EF4-FFF2-40B4-BE49-F238E27FC236}">
                <a16:creationId xmlns:a16="http://schemas.microsoft.com/office/drawing/2014/main" id="{9FED4930-2999-08D7-4D76-31DB86057900}"/>
              </a:ext>
            </a:extLst>
          </p:cNvPr>
          <p:cNvSpPr/>
          <p:nvPr/>
        </p:nvSpPr>
        <p:spPr>
          <a:xfrm>
            <a:off x="7554191" y="5226627"/>
            <a:ext cx="519545" cy="314524"/>
          </a:xfrm>
          <a:prstGeom prst="ellipse">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3372FF6D-F3DB-E182-07C0-E112DBBA0CEC}"/>
              </a:ext>
            </a:extLst>
          </p:cNvPr>
          <p:cNvSpPr/>
          <p:nvPr/>
        </p:nvSpPr>
        <p:spPr>
          <a:xfrm>
            <a:off x="8132618" y="5223164"/>
            <a:ext cx="519545" cy="314524"/>
          </a:xfrm>
          <a:prstGeom prst="ellipse">
            <a:avLst/>
          </a:prstGeom>
          <a:no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2530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5CDF-B437-4AB6-95B8-934C20BD76CF}"/>
              </a:ext>
            </a:extLst>
          </p:cNvPr>
          <p:cNvSpPr>
            <a:spLocks noGrp="1"/>
          </p:cNvSpPr>
          <p:nvPr>
            <p:ph type="title"/>
          </p:nvPr>
        </p:nvSpPr>
        <p:spPr/>
        <p:txBody>
          <a:bodyPr/>
          <a:lstStyle/>
          <a:p>
            <a:r>
              <a:rPr lang="en-US" dirty="0"/>
              <a:t>Regional tracker file (health care facilities)</a:t>
            </a:r>
          </a:p>
        </p:txBody>
      </p:sp>
      <p:sp>
        <p:nvSpPr>
          <p:cNvPr id="3" name="Content Placeholder 2">
            <a:extLst>
              <a:ext uri="{FF2B5EF4-FFF2-40B4-BE49-F238E27FC236}">
                <a16:creationId xmlns:a16="http://schemas.microsoft.com/office/drawing/2014/main" id="{21B42B27-632C-0957-CDCB-5729EDCA668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7D2DBFC-F387-4202-9201-A683D39B2C59}"/>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baseline="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8613EC6-EDF0-4D66-AC8E-AF6A89E3608B}" type="slidenum">
              <a:rPr lang="de-DE" smtClean="0"/>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93771E8-D83F-612D-0A1D-ED0459114BBE}"/>
              </a:ext>
            </a:extLst>
          </p:cNvPr>
          <p:cNvPicPr>
            <a:picLocks noChangeAspect="1"/>
          </p:cNvPicPr>
          <p:nvPr/>
        </p:nvPicPr>
        <p:blipFill rotWithShape="1">
          <a:blip r:embed="rId2"/>
          <a:srcRect b="3697"/>
          <a:stretch/>
        </p:blipFill>
        <p:spPr>
          <a:xfrm>
            <a:off x="0" y="0"/>
            <a:ext cx="11582400" cy="6036064"/>
          </a:xfrm>
          <a:prstGeom prst="rect">
            <a:avLst/>
          </a:prstGeom>
        </p:spPr>
      </p:pic>
    </p:spTree>
    <p:extLst>
      <p:ext uri="{BB962C8B-B14F-4D97-AF65-F5344CB8AC3E}">
        <p14:creationId xmlns:p14="http://schemas.microsoft.com/office/powerpoint/2010/main" val="4092710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C3FE-C4D0-CDAB-B405-5C6E061C122B}"/>
              </a:ext>
            </a:extLst>
          </p:cNvPr>
          <p:cNvSpPr>
            <a:spLocks noGrp="1"/>
          </p:cNvSpPr>
          <p:nvPr>
            <p:ph type="title"/>
          </p:nvPr>
        </p:nvSpPr>
        <p:spPr>
          <a:xfrm>
            <a:off x="609600" y="147248"/>
            <a:ext cx="10972800" cy="1143000"/>
          </a:xfrm>
        </p:spPr>
        <p:txBody>
          <a:bodyPr/>
          <a:lstStyle/>
          <a:p>
            <a:r>
              <a:rPr lang="en-US" dirty="0"/>
              <a:t>JMP methodological notes</a:t>
            </a:r>
          </a:p>
        </p:txBody>
      </p:sp>
      <p:sp>
        <p:nvSpPr>
          <p:cNvPr id="3" name="Content Placeholder 2">
            <a:extLst>
              <a:ext uri="{FF2B5EF4-FFF2-40B4-BE49-F238E27FC236}">
                <a16:creationId xmlns:a16="http://schemas.microsoft.com/office/drawing/2014/main" id="{EDEBA8A4-8E4C-EB7C-72DE-B1644104F616}"/>
              </a:ext>
            </a:extLst>
          </p:cNvPr>
          <p:cNvSpPr>
            <a:spLocks noGrp="1"/>
          </p:cNvSpPr>
          <p:nvPr>
            <p:ph idx="1"/>
          </p:nvPr>
        </p:nvSpPr>
        <p:spPr>
          <a:xfrm>
            <a:off x="609600" y="1600201"/>
            <a:ext cx="5715000" cy="4525963"/>
          </a:xfrm>
        </p:spPr>
        <p:txBody>
          <a:bodyPr/>
          <a:lstStyle/>
          <a:p>
            <a:r>
              <a:rPr lang="en-US" sz="2400" dirty="0"/>
              <a:t>Identification of national datasets</a:t>
            </a:r>
          </a:p>
          <a:p>
            <a:r>
              <a:rPr lang="en-US" sz="2400" dirty="0"/>
              <a:t>Data extraction and cleaning</a:t>
            </a:r>
          </a:p>
          <a:p>
            <a:pPr lvl="1"/>
            <a:r>
              <a:rPr lang="en-US" sz="2000" dirty="0"/>
              <a:t>Data compilation</a:t>
            </a:r>
          </a:p>
          <a:p>
            <a:pPr lvl="1"/>
            <a:r>
              <a:rPr lang="en-US" sz="2000" dirty="0"/>
              <a:t>Technology classifications</a:t>
            </a:r>
          </a:p>
          <a:p>
            <a:pPr lvl="1"/>
            <a:r>
              <a:rPr lang="en-US" sz="2000" dirty="0"/>
              <a:t>Service level classifications</a:t>
            </a:r>
          </a:p>
          <a:p>
            <a:pPr lvl="1"/>
            <a:r>
              <a:rPr lang="en-US" sz="2000" dirty="0"/>
              <a:t>Data cleaning and adjustment</a:t>
            </a:r>
          </a:p>
          <a:p>
            <a:pPr lvl="1"/>
            <a:r>
              <a:rPr lang="en-US" sz="2000" dirty="0"/>
              <a:t>Data acceptance</a:t>
            </a:r>
          </a:p>
          <a:p>
            <a:r>
              <a:rPr lang="en-US" sz="2400" dirty="0"/>
              <a:t>Producing country estimates</a:t>
            </a:r>
          </a:p>
          <a:p>
            <a:r>
              <a:rPr lang="en-US" sz="2400" dirty="0"/>
              <a:t>Country consultation</a:t>
            </a:r>
          </a:p>
          <a:p>
            <a:r>
              <a:rPr lang="en-US" sz="2400" dirty="0"/>
              <a:t>Producing regional and global estimates</a:t>
            </a:r>
          </a:p>
        </p:txBody>
      </p:sp>
      <p:sp>
        <p:nvSpPr>
          <p:cNvPr id="4" name="Slide Number Placeholder 3">
            <a:extLst>
              <a:ext uri="{FF2B5EF4-FFF2-40B4-BE49-F238E27FC236}">
                <a16:creationId xmlns:a16="http://schemas.microsoft.com/office/drawing/2014/main" id="{35E4B2FC-274C-6294-ED05-39BF672FB76E}"/>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31</a:t>
            </a:fld>
            <a:endParaRPr lang="en-GB">
              <a:solidFill>
                <a:prstClr val="white"/>
              </a:solidFill>
            </a:endParaRPr>
          </a:p>
        </p:txBody>
      </p:sp>
      <p:pic>
        <p:nvPicPr>
          <p:cNvPr id="5" name="Content Placeholder 7">
            <a:extLst>
              <a:ext uri="{FF2B5EF4-FFF2-40B4-BE49-F238E27FC236}">
                <a16:creationId xmlns:a16="http://schemas.microsoft.com/office/drawing/2014/main" id="{825C9329-FFCA-AF6B-64F8-0855E1A936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06990" y="1565334"/>
            <a:ext cx="2365388" cy="3389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7C92AE2-2C06-7B23-A9D1-C664601F7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553428"/>
            <a:ext cx="2646962" cy="3413759"/>
          </a:xfrm>
          <a:prstGeom prst="rect">
            <a:avLst/>
          </a:prstGeom>
        </p:spPr>
      </p:pic>
      <p:sp>
        <p:nvSpPr>
          <p:cNvPr id="8" name="TextBox 7">
            <a:extLst>
              <a:ext uri="{FF2B5EF4-FFF2-40B4-BE49-F238E27FC236}">
                <a16:creationId xmlns:a16="http://schemas.microsoft.com/office/drawing/2014/main" id="{02D06D08-B338-28AA-BDB3-D15A0B45BEE8}"/>
              </a:ext>
            </a:extLst>
          </p:cNvPr>
          <p:cNvSpPr txBox="1"/>
          <p:nvPr/>
        </p:nvSpPr>
        <p:spPr>
          <a:xfrm>
            <a:off x="6096000" y="5524430"/>
            <a:ext cx="5867400" cy="338554"/>
          </a:xfrm>
          <a:prstGeom prst="rect">
            <a:avLst/>
          </a:prstGeom>
          <a:noFill/>
        </p:spPr>
        <p:txBody>
          <a:bodyPr wrap="square">
            <a:spAutoFit/>
          </a:bodyPr>
          <a:lstStyle/>
          <a:p>
            <a:pPr marR="0" lvl="0">
              <a:spcBef>
                <a:spcPts val="0"/>
              </a:spcBef>
              <a:spcAft>
                <a:spcPts val="0"/>
              </a:spcAft>
            </a:pPr>
            <a:r>
              <a:rPr lang="en-US" sz="1600" u="sng" dirty="0">
                <a:solidFill>
                  <a:srgbClr val="0563C1"/>
                </a:solidFill>
                <a:effectLst/>
                <a:latin typeface="Calibri" panose="020F0502020204030204" pitchFamily="34" charset="0"/>
                <a:ea typeface="Times New Roman" panose="02020603050405020304" pitchFamily="18" charset="0"/>
                <a:hlinkClick r:id="rId4"/>
              </a:rPr>
              <a:t>https://washdata.org/reports/jmp-2023-winhcf-methodology-draft</a:t>
            </a:r>
            <a:endParaRPr lang="en-US" sz="1600" dirty="0">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629093F4-DC19-08C7-0386-5D4354FE7257}"/>
              </a:ext>
            </a:extLst>
          </p:cNvPr>
          <p:cNvSpPr txBox="1"/>
          <p:nvPr/>
        </p:nvSpPr>
        <p:spPr>
          <a:xfrm>
            <a:off x="6096000" y="5149750"/>
            <a:ext cx="6762750" cy="338554"/>
          </a:xfrm>
          <a:prstGeom prst="rect">
            <a:avLst/>
          </a:prstGeom>
          <a:noFill/>
        </p:spPr>
        <p:txBody>
          <a:bodyPr wrap="square">
            <a:spAutoFit/>
          </a:bodyPr>
          <a:lstStyle/>
          <a:p>
            <a:pPr marR="0" lvl="0">
              <a:spcBef>
                <a:spcPts val="0"/>
              </a:spcBef>
              <a:spcAft>
                <a:spcPts val="0"/>
              </a:spcAft>
            </a:pPr>
            <a:r>
              <a:rPr lang="en-US" sz="1600" dirty="0">
                <a:effectLst/>
                <a:latin typeface="Calibri" panose="020F0502020204030204" pitchFamily="34" charset="0"/>
                <a:ea typeface="Times New Roman" panose="02020603050405020304" pitchFamily="18" charset="0"/>
                <a:hlinkClick r:id="rId5"/>
              </a:rPr>
              <a:t>https://washdata.org/reports/jmp-2021-methodology-wash-in-schools</a:t>
            </a:r>
            <a:r>
              <a:rPr lang="en-US" sz="1600" dirty="0">
                <a:effectLst/>
                <a:latin typeface="Calibri" panose="020F0502020204030204" pitchFamily="34"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06464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E9965-5AA2-464E-ABB0-0C3755633F48}"/>
              </a:ext>
            </a:extLst>
          </p:cNvPr>
          <p:cNvSpPr>
            <a:spLocks noGrp="1"/>
          </p:cNvSpPr>
          <p:nvPr>
            <p:ph type="title"/>
          </p:nvPr>
        </p:nvSpPr>
        <p:spPr>
          <a:xfrm>
            <a:off x="609600" y="0"/>
            <a:ext cx="10972800" cy="1143000"/>
          </a:xfrm>
        </p:spPr>
        <p:txBody>
          <a:bodyPr/>
          <a:lstStyle/>
          <a:p>
            <a:r>
              <a:rPr lang="en-US" dirty="0"/>
              <a:t>JMP country consultation guidance</a:t>
            </a:r>
          </a:p>
        </p:txBody>
      </p:sp>
      <p:sp>
        <p:nvSpPr>
          <p:cNvPr id="3" name="Content Placeholder 2">
            <a:extLst>
              <a:ext uri="{FF2B5EF4-FFF2-40B4-BE49-F238E27FC236}">
                <a16:creationId xmlns:a16="http://schemas.microsoft.com/office/drawing/2014/main" id="{F513F026-AD55-4157-910B-4379649F8A28}"/>
              </a:ext>
            </a:extLst>
          </p:cNvPr>
          <p:cNvSpPr>
            <a:spLocks noGrp="1"/>
          </p:cNvSpPr>
          <p:nvPr>
            <p:ph idx="1"/>
          </p:nvPr>
        </p:nvSpPr>
        <p:spPr>
          <a:xfrm>
            <a:off x="609600" y="1308519"/>
            <a:ext cx="10972800" cy="4525963"/>
          </a:xfrm>
        </p:spPr>
        <p:txBody>
          <a:bodyPr/>
          <a:lstStyle/>
          <a:p>
            <a:r>
              <a:rPr lang="en-US" sz="2400" dirty="0"/>
              <a:t>Guidance note to facilitate country consultation</a:t>
            </a:r>
          </a:p>
          <a:p>
            <a:pPr lvl="1"/>
            <a:r>
              <a:rPr lang="en-US" sz="2000" dirty="0"/>
              <a:t>English, French, Spanish, Russian &amp; Arabic</a:t>
            </a:r>
          </a:p>
          <a:p>
            <a:r>
              <a:rPr lang="en-US" sz="2400" dirty="0"/>
              <a:t>Identify relevant national authorities</a:t>
            </a:r>
          </a:p>
          <a:p>
            <a:pPr lvl="1"/>
            <a:r>
              <a:rPr lang="en-US" sz="2000" dirty="0"/>
              <a:t>NSOs, </a:t>
            </a:r>
            <a:r>
              <a:rPr lang="en-US" sz="2000" dirty="0" err="1"/>
              <a:t>MoE</a:t>
            </a:r>
            <a:r>
              <a:rPr lang="en-US" sz="2000" dirty="0"/>
              <a:t>, </a:t>
            </a:r>
            <a:r>
              <a:rPr lang="en-US" sz="2000" dirty="0" err="1"/>
              <a:t>MoH</a:t>
            </a:r>
            <a:r>
              <a:rPr lang="en-US" sz="2000" dirty="0"/>
              <a:t>, </a:t>
            </a:r>
            <a:r>
              <a:rPr lang="en-US" sz="2000" dirty="0" err="1"/>
              <a:t>MoW</a:t>
            </a:r>
            <a:r>
              <a:rPr lang="en-US" sz="2000" dirty="0"/>
              <a:t>, regulator, other</a:t>
            </a:r>
          </a:p>
          <a:p>
            <a:r>
              <a:rPr lang="en-US" sz="2400" dirty="0"/>
              <a:t>Seek technical feedback on JMP country file</a:t>
            </a:r>
          </a:p>
          <a:p>
            <a:pPr lvl="1"/>
            <a:r>
              <a:rPr lang="en-US" sz="2000" dirty="0"/>
              <a:t>Is it missing any relevant national data sources?</a:t>
            </a:r>
          </a:p>
          <a:p>
            <a:pPr lvl="1"/>
            <a:r>
              <a:rPr lang="en-US" sz="2000" dirty="0"/>
              <a:t>Are the data sources used considered reliable?</a:t>
            </a:r>
          </a:p>
          <a:p>
            <a:pPr lvl="1"/>
            <a:r>
              <a:rPr lang="en-US" sz="2000" dirty="0"/>
              <a:t>Is the interpretation/classification of national data correct?</a:t>
            </a:r>
          </a:p>
          <a:p>
            <a:r>
              <a:rPr lang="en-US" sz="2400" dirty="0"/>
              <a:t>Provide feedback via </a:t>
            </a:r>
            <a:r>
              <a:rPr lang="en-US" sz="2400" dirty="0">
                <a:hlinkClick r:id="rId3"/>
              </a:rPr>
              <a:t>info@washdata.org</a:t>
            </a:r>
            <a:r>
              <a:rPr lang="en-US" sz="2400" dirty="0"/>
              <a:t> by 31st Jan 2024</a:t>
            </a:r>
          </a:p>
          <a:p>
            <a:pPr lvl="1"/>
            <a:r>
              <a:rPr lang="en-US" sz="2000" dirty="0"/>
              <a:t>Finalisation of estimates in Feb/March</a:t>
            </a:r>
          </a:p>
          <a:p>
            <a:pPr lvl="1"/>
            <a:r>
              <a:rPr lang="en-US" sz="2000" dirty="0"/>
              <a:t>Publication of JMP progress updates in June/July 2024</a:t>
            </a:r>
          </a:p>
        </p:txBody>
      </p:sp>
      <p:sp>
        <p:nvSpPr>
          <p:cNvPr id="4" name="Slide Number Placeholder 3">
            <a:extLst>
              <a:ext uri="{FF2B5EF4-FFF2-40B4-BE49-F238E27FC236}">
                <a16:creationId xmlns:a16="http://schemas.microsoft.com/office/drawing/2014/main" id="{EB11097E-9754-4351-8EE8-21DF5D12C1F9}"/>
              </a:ext>
            </a:extLst>
          </p:cNvPr>
          <p:cNvSpPr>
            <a:spLocks noGrp="1"/>
          </p:cNvSpPr>
          <p:nvPr>
            <p:ph type="sldNum" sz="quarter" idx="12"/>
          </p:nvPr>
        </p:nvSpPr>
        <p:spPr/>
        <p:txBody>
          <a:bodyPr/>
          <a:lstStyle/>
          <a:p>
            <a:pPr>
              <a:defRPr/>
            </a:pPr>
            <a:fld id="{A73939FE-7BC6-42BD-B27E-1F76D60FE7C3}" type="slidenum">
              <a:rPr lang="en-GB" smtClean="0">
                <a:solidFill>
                  <a:prstClr val="white"/>
                </a:solidFill>
              </a:rPr>
              <a:pPr>
                <a:defRPr/>
              </a:pPr>
              <a:t>32</a:t>
            </a:fld>
            <a:endParaRPr lang="en-GB">
              <a:solidFill>
                <a:prstClr val="white"/>
              </a:solidFill>
            </a:endParaRPr>
          </a:p>
        </p:txBody>
      </p:sp>
      <p:sp>
        <p:nvSpPr>
          <p:cNvPr id="8" name="TextBox 7">
            <a:extLst>
              <a:ext uri="{FF2B5EF4-FFF2-40B4-BE49-F238E27FC236}">
                <a16:creationId xmlns:a16="http://schemas.microsoft.com/office/drawing/2014/main" id="{08348734-E2A7-4FD3-B04D-84866A7A1A29}"/>
              </a:ext>
            </a:extLst>
          </p:cNvPr>
          <p:cNvSpPr txBox="1"/>
          <p:nvPr/>
        </p:nvSpPr>
        <p:spPr>
          <a:xfrm>
            <a:off x="6878054" y="5665205"/>
            <a:ext cx="5830748" cy="338554"/>
          </a:xfrm>
          <a:prstGeom prst="rect">
            <a:avLst/>
          </a:prstGeom>
          <a:noFill/>
        </p:spPr>
        <p:txBody>
          <a:bodyPr wrap="square" rtlCol="0">
            <a:spAutoFit/>
          </a:bodyPr>
          <a:lstStyle/>
          <a:p>
            <a:r>
              <a:rPr lang="en-US" sz="1600" dirty="0">
                <a:hlinkClick r:id="rId4"/>
              </a:rPr>
              <a:t>https://washdata.org/how-we-work/jmp-country-consultation</a:t>
            </a:r>
            <a:r>
              <a:rPr lang="en-US" sz="1600" dirty="0"/>
              <a:t>  </a:t>
            </a:r>
          </a:p>
        </p:txBody>
      </p:sp>
      <p:pic>
        <p:nvPicPr>
          <p:cNvPr id="6" name="Picture 5">
            <a:extLst>
              <a:ext uri="{FF2B5EF4-FFF2-40B4-BE49-F238E27FC236}">
                <a16:creationId xmlns:a16="http://schemas.microsoft.com/office/drawing/2014/main" id="{C0CD361D-9130-62A1-9365-91C5F3154CB6}"/>
              </a:ext>
            </a:extLst>
          </p:cNvPr>
          <p:cNvPicPr>
            <a:picLocks noChangeAspect="1"/>
          </p:cNvPicPr>
          <p:nvPr/>
        </p:nvPicPr>
        <p:blipFill>
          <a:blip r:embed="rId5"/>
          <a:stretch>
            <a:fillRect/>
          </a:stretch>
        </p:blipFill>
        <p:spPr>
          <a:xfrm>
            <a:off x="8969520" y="1387158"/>
            <a:ext cx="2806441" cy="4004094"/>
          </a:xfrm>
          <a:prstGeom prst="rect">
            <a:avLst/>
          </a:prstGeom>
          <a:ln>
            <a:solidFill>
              <a:srgbClr val="279B48"/>
            </a:solidFill>
          </a:ln>
        </p:spPr>
      </p:pic>
    </p:spTree>
    <p:extLst>
      <p:ext uri="{BB962C8B-B14F-4D97-AF65-F5344CB8AC3E}">
        <p14:creationId xmlns:p14="http://schemas.microsoft.com/office/powerpoint/2010/main" val="3174530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5CDF-B437-4AB6-95B8-934C20BD76CF}"/>
              </a:ext>
            </a:extLst>
          </p:cNvPr>
          <p:cNvSpPr>
            <a:spLocks noGrp="1"/>
          </p:cNvSpPr>
          <p:nvPr>
            <p:ph type="title"/>
          </p:nvPr>
        </p:nvSpPr>
        <p:spPr>
          <a:xfrm>
            <a:off x="1176128" y="274284"/>
            <a:ext cx="9413556" cy="807216"/>
          </a:xfrm>
        </p:spPr>
        <p:txBody>
          <a:bodyPr/>
          <a:lstStyle/>
          <a:p>
            <a:r>
              <a:rPr lang="en-US" dirty="0"/>
              <a:t>Please don’t edit the Excel files directly!</a:t>
            </a:r>
          </a:p>
        </p:txBody>
      </p:sp>
      <p:sp>
        <p:nvSpPr>
          <p:cNvPr id="3" name="Content Placeholder 2">
            <a:extLst>
              <a:ext uri="{FF2B5EF4-FFF2-40B4-BE49-F238E27FC236}">
                <a16:creationId xmlns:a16="http://schemas.microsoft.com/office/drawing/2014/main" id="{BA7BBFD7-ECE7-4378-82E5-37853515EC5F}"/>
              </a:ext>
            </a:extLst>
          </p:cNvPr>
          <p:cNvSpPr>
            <a:spLocks noGrp="1"/>
          </p:cNvSpPr>
          <p:nvPr>
            <p:ph idx="1"/>
          </p:nvPr>
        </p:nvSpPr>
        <p:spPr>
          <a:xfrm>
            <a:off x="609600" y="1600201"/>
            <a:ext cx="8826500" cy="4525963"/>
          </a:xfrm>
        </p:spPr>
        <p:txBody>
          <a:bodyPr/>
          <a:lstStyle/>
          <a:p>
            <a:r>
              <a:rPr lang="en-US" dirty="0"/>
              <a:t>The country files contain many formulas and links.</a:t>
            </a:r>
          </a:p>
          <a:p>
            <a:r>
              <a:rPr lang="en-US" dirty="0"/>
              <a:t>Due to the statistical modelling approach used, we kindly ask you to not work directly in the MS Excel worksheets but rather provide data for consideration (including its source) in an additional document to the JMP team  </a:t>
            </a:r>
          </a:p>
        </p:txBody>
      </p:sp>
      <p:sp>
        <p:nvSpPr>
          <p:cNvPr id="4" name="Slide Number Placeholder 3">
            <a:extLst>
              <a:ext uri="{FF2B5EF4-FFF2-40B4-BE49-F238E27FC236}">
                <a16:creationId xmlns:a16="http://schemas.microsoft.com/office/drawing/2014/main" id="{37D2DBFC-F387-4202-9201-A683D39B2C59}"/>
              </a:ext>
            </a:extLst>
          </p:cNvPr>
          <p:cNvSpPr>
            <a:spLocks noGrp="1"/>
          </p:cNvSpPr>
          <p:nvPr>
            <p:ph type="sldNum" sz="quarter" idx="12"/>
          </p:nvPr>
        </p:nvSpPr>
        <p:spPr>
          <a:xfrm>
            <a:off x="9167284" y="6356351"/>
            <a:ext cx="2844800" cy="365125"/>
          </a:xfrm>
          <a:prstGeom prst="rect">
            <a:avLst/>
          </a:prstGeom>
        </p:spPr>
        <p:txBody>
          <a:bodyPr vert="horz" lIns="91440" tIns="45720" rIns="91440" bIns="45720" rtlCol="0" anchor="ctr"/>
          <a:lstStyle>
            <a:defPPr>
              <a:defRPr lang="en-US"/>
            </a:defPPr>
            <a:lvl1pPr marL="0" algn="r" defTabSz="914400" rtl="0" eaLnBrk="1" fontAlgn="auto" latinLnBrk="0" hangingPunct="1">
              <a:spcBef>
                <a:spcPts val="0"/>
              </a:spcBef>
              <a:spcAft>
                <a:spcPts val="0"/>
              </a:spcAft>
              <a:defRPr sz="1200" kern="1200" baseline="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A6B1740-29C2-40B9-9D01-6FEB599D4026}"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63890AF-D4F1-40FE-A8F3-2F9783BD910C}"/>
              </a:ext>
            </a:extLst>
          </p:cNvPr>
          <p:cNvPicPr>
            <a:picLocks noChangeAspect="1"/>
          </p:cNvPicPr>
          <p:nvPr/>
        </p:nvPicPr>
        <p:blipFill>
          <a:blip r:embed="rId2"/>
          <a:stretch>
            <a:fillRect/>
          </a:stretch>
        </p:blipFill>
        <p:spPr>
          <a:xfrm>
            <a:off x="9267825" y="1936750"/>
            <a:ext cx="2924175" cy="3162300"/>
          </a:xfrm>
          <a:prstGeom prst="rect">
            <a:avLst/>
          </a:prstGeom>
        </p:spPr>
      </p:pic>
    </p:spTree>
    <p:extLst>
      <p:ext uri="{BB962C8B-B14F-4D97-AF65-F5344CB8AC3E}">
        <p14:creationId xmlns:p14="http://schemas.microsoft.com/office/powerpoint/2010/main" val="4152297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maga.lk/wp-content/uploads/2015/04/DJI_0112.jpg">
            <a:extLst>
              <a:ext uri="{FF2B5EF4-FFF2-40B4-BE49-F238E27FC236}">
                <a16:creationId xmlns:a16="http://schemas.microsoft.com/office/drawing/2014/main" id="{66422B69-F379-4AE9-9C14-D0D728A6FF4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541421"/>
            <a:ext cx="12192000" cy="812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A73939FE-7BC6-42BD-B27E-1F76D60FE7C3}" type="slidenum">
              <a:rPr lang="en-GB" smtClean="0"/>
              <a:pPr>
                <a:defRPr/>
              </a:pPr>
              <a:t>34</a:t>
            </a:fld>
            <a:endParaRPr lang="en-GB"/>
          </a:p>
        </p:txBody>
      </p:sp>
      <p:sp>
        <p:nvSpPr>
          <p:cNvPr id="5" name="TextBox 4"/>
          <p:cNvSpPr txBox="1"/>
          <p:nvPr/>
        </p:nvSpPr>
        <p:spPr>
          <a:xfrm>
            <a:off x="8509349" y="-541421"/>
            <a:ext cx="3682651" cy="2062103"/>
          </a:xfrm>
          <a:prstGeom prst="rect">
            <a:avLst/>
          </a:prstGeom>
          <a:solidFill>
            <a:srgbClr val="F2F2F2">
              <a:alpha val="75000"/>
            </a:srgbClr>
          </a:solidFill>
        </p:spPr>
        <p:txBody>
          <a:bodyPr wrap="square" rtlCol="0">
            <a:spAutoFit/>
          </a:bodyPr>
          <a:lstStyle/>
          <a:p>
            <a:pPr algn="ctr"/>
            <a:endParaRPr lang="en-GB" sz="3200" dirty="0"/>
          </a:p>
          <a:p>
            <a:pPr algn="ctr"/>
            <a:r>
              <a:rPr lang="en-GB" sz="3200" dirty="0"/>
              <a:t>Thank you!</a:t>
            </a:r>
          </a:p>
          <a:p>
            <a:pPr algn="ctr"/>
            <a:r>
              <a:rPr lang="en-GB" sz="3200" dirty="0">
                <a:hlinkClick r:id="rId4"/>
              </a:rPr>
              <a:t>info@washdata.org</a:t>
            </a:r>
            <a:r>
              <a:rPr lang="en-GB" sz="3200" dirty="0"/>
              <a:t> </a:t>
            </a:r>
          </a:p>
          <a:p>
            <a:pPr algn="ctr"/>
            <a:endParaRPr lang="en-GB" sz="3200" dirty="0"/>
          </a:p>
        </p:txBody>
      </p:sp>
    </p:spTree>
    <p:extLst>
      <p:ext uri="{BB962C8B-B14F-4D97-AF65-F5344CB8AC3E}">
        <p14:creationId xmlns:p14="http://schemas.microsoft.com/office/powerpoint/2010/main" val="1085448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BE68-A37E-4525-84B4-BCB344A07583}"/>
              </a:ext>
            </a:extLst>
          </p:cNvPr>
          <p:cNvSpPr>
            <a:spLocks noGrp="1"/>
          </p:cNvSpPr>
          <p:nvPr>
            <p:ph type="title"/>
          </p:nvPr>
        </p:nvSpPr>
        <p:spPr/>
        <p:txBody>
          <a:bodyPr/>
          <a:lstStyle/>
          <a:p>
            <a:r>
              <a:rPr lang="en-US" dirty="0"/>
              <a:t>Country consultations for 2024 updates</a:t>
            </a:r>
            <a:endParaRPr lang="en-GB" dirty="0"/>
          </a:p>
        </p:txBody>
      </p:sp>
      <p:sp>
        <p:nvSpPr>
          <p:cNvPr id="6" name="Slide Number Placeholder 3">
            <a:extLst>
              <a:ext uri="{FF2B5EF4-FFF2-40B4-BE49-F238E27FC236}">
                <a16:creationId xmlns:a16="http://schemas.microsoft.com/office/drawing/2014/main" id="{12657D36-EAAA-A998-2D4A-2602932BA062}"/>
              </a:ext>
            </a:extLst>
          </p:cNvPr>
          <p:cNvSpPr>
            <a:spLocks noGrp="1"/>
          </p:cNvSpPr>
          <p:nvPr>
            <p:ph type="sldNum" sz="quarter" idx="12"/>
          </p:nvPr>
        </p:nvSpPr>
        <p:spPr>
          <a:xfrm>
            <a:off x="9167284"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 name="Table 5">
            <a:extLst>
              <a:ext uri="{FF2B5EF4-FFF2-40B4-BE49-F238E27FC236}">
                <a16:creationId xmlns:a16="http://schemas.microsoft.com/office/drawing/2014/main" id="{64500FB1-05E6-6506-A28E-C19A3B2C3BDE}"/>
              </a:ext>
            </a:extLst>
          </p:cNvPr>
          <p:cNvGraphicFramePr>
            <a:graphicFrameLocks noGrp="1"/>
          </p:cNvGraphicFramePr>
          <p:nvPr>
            <p:ph idx="1"/>
            <p:extLst>
              <p:ext uri="{D42A27DB-BD31-4B8C-83A1-F6EECF244321}">
                <p14:modId xmlns:p14="http://schemas.microsoft.com/office/powerpoint/2010/main" val="1483852092"/>
              </p:ext>
            </p:extLst>
          </p:nvPr>
        </p:nvGraphicFramePr>
        <p:xfrm>
          <a:off x="1066804" y="3583711"/>
          <a:ext cx="10515596" cy="2258713"/>
        </p:xfrm>
        <a:graphic>
          <a:graphicData uri="http://schemas.openxmlformats.org/drawingml/2006/table">
            <a:tbl>
              <a:tblPr firstRow="1" bandRow="1">
                <a:tableStyleId>{5C22544A-7EE6-4342-B048-85BDC9FD1C3A}</a:tableStyleId>
              </a:tblPr>
              <a:tblGrid>
                <a:gridCol w="808892">
                  <a:extLst>
                    <a:ext uri="{9D8B030D-6E8A-4147-A177-3AD203B41FA5}">
                      <a16:colId xmlns:a16="http://schemas.microsoft.com/office/drawing/2014/main" val="343671354"/>
                    </a:ext>
                  </a:extLst>
                </a:gridCol>
                <a:gridCol w="808892">
                  <a:extLst>
                    <a:ext uri="{9D8B030D-6E8A-4147-A177-3AD203B41FA5}">
                      <a16:colId xmlns:a16="http://schemas.microsoft.com/office/drawing/2014/main" val="219375868"/>
                    </a:ext>
                  </a:extLst>
                </a:gridCol>
                <a:gridCol w="808892">
                  <a:extLst>
                    <a:ext uri="{9D8B030D-6E8A-4147-A177-3AD203B41FA5}">
                      <a16:colId xmlns:a16="http://schemas.microsoft.com/office/drawing/2014/main" val="76541255"/>
                    </a:ext>
                  </a:extLst>
                </a:gridCol>
                <a:gridCol w="808892">
                  <a:extLst>
                    <a:ext uri="{9D8B030D-6E8A-4147-A177-3AD203B41FA5}">
                      <a16:colId xmlns:a16="http://schemas.microsoft.com/office/drawing/2014/main" val="4201105252"/>
                    </a:ext>
                  </a:extLst>
                </a:gridCol>
                <a:gridCol w="808892">
                  <a:extLst>
                    <a:ext uri="{9D8B030D-6E8A-4147-A177-3AD203B41FA5}">
                      <a16:colId xmlns:a16="http://schemas.microsoft.com/office/drawing/2014/main" val="1371104419"/>
                    </a:ext>
                  </a:extLst>
                </a:gridCol>
                <a:gridCol w="808892">
                  <a:extLst>
                    <a:ext uri="{9D8B030D-6E8A-4147-A177-3AD203B41FA5}">
                      <a16:colId xmlns:a16="http://schemas.microsoft.com/office/drawing/2014/main" val="1780603376"/>
                    </a:ext>
                  </a:extLst>
                </a:gridCol>
                <a:gridCol w="808892">
                  <a:extLst>
                    <a:ext uri="{9D8B030D-6E8A-4147-A177-3AD203B41FA5}">
                      <a16:colId xmlns:a16="http://schemas.microsoft.com/office/drawing/2014/main" val="228052716"/>
                    </a:ext>
                  </a:extLst>
                </a:gridCol>
                <a:gridCol w="808892">
                  <a:extLst>
                    <a:ext uri="{9D8B030D-6E8A-4147-A177-3AD203B41FA5}">
                      <a16:colId xmlns:a16="http://schemas.microsoft.com/office/drawing/2014/main" val="2746826979"/>
                    </a:ext>
                  </a:extLst>
                </a:gridCol>
                <a:gridCol w="808892">
                  <a:extLst>
                    <a:ext uri="{9D8B030D-6E8A-4147-A177-3AD203B41FA5}">
                      <a16:colId xmlns:a16="http://schemas.microsoft.com/office/drawing/2014/main" val="1493342863"/>
                    </a:ext>
                  </a:extLst>
                </a:gridCol>
                <a:gridCol w="808892">
                  <a:extLst>
                    <a:ext uri="{9D8B030D-6E8A-4147-A177-3AD203B41FA5}">
                      <a16:colId xmlns:a16="http://schemas.microsoft.com/office/drawing/2014/main" val="2724950285"/>
                    </a:ext>
                  </a:extLst>
                </a:gridCol>
                <a:gridCol w="808892">
                  <a:extLst>
                    <a:ext uri="{9D8B030D-6E8A-4147-A177-3AD203B41FA5}">
                      <a16:colId xmlns:a16="http://schemas.microsoft.com/office/drawing/2014/main" val="1869255037"/>
                    </a:ext>
                  </a:extLst>
                </a:gridCol>
                <a:gridCol w="808892">
                  <a:extLst>
                    <a:ext uri="{9D8B030D-6E8A-4147-A177-3AD203B41FA5}">
                      <a16:colId xmlns:a16="http://schemas.microsoft.com/office/drawing/2014/main" val="2705587900"/>
                    </a:ext>
                  </a:extLst>
                </a:gridCol>
                <a:gridCol w="808892">
                  <a:extLst>
                    <a:ext uri="{9D8B030D-6E8A-4147-A177-3AD203B41FA5}">
                      <a16:colId xmlns:a16="http://schemas.microsoft.com/office/drawing/2014/main" val="1784844977"/>
                    </a:ext>
                  </a:extLst>
                </a:gridCol>
              </a:tblGrid>
              <a:tr h="645808">
                <a:tc>
                  <a:txBody>
                    <a:bodyPr/>
                    <a:lstStyle/>
                    <a:p>
                      <a:pPr algn="ctr"/>
                      <a:endParaRPr lang="en-GB" sz="1600"/>
                    </a:p>
                  </a:txBody>
                  <a:tcPr marL="51595" marR="51595" marT="25797" marB="25797" anchor="ctr">
                    <a:solidFill>
                      <a:schemeClr val="tx1"/>
                    </a:solidFill>
                  </a:tcPr>
                </a:tc>
                <a:tc>
                  <a:txBody>
                    <a:bodyPr/>
                    <a:lstStyle/>
                    <a:p>
                      <a:pPr algn="ctr"/>
                      <a:r>
                        <a:rPr lang="en-US" sz="1600" dirty="0"/>
                        <a:t>1</a:t>
                      </a:r>
                      <a:endParaRPr lang="en-GB" sz="1600" dirty="0"/>
                    </a:p>
                  </a:txBody>
                  <a:tcPr marL="51595" marR="51595" marT="25797" marB="25797" anchor="ctr">
                    <a:solidFill>
                      <a:schemeClr val="tx1"/>
                    </a:solidFill>
                  </a:tcPr>
                </a:tc>
                <a:tc>
                  <a:txBody>
                    <a:bodyPr/>
                    <a:lstStyle/>
                    <a:p>
                      <a:pPr algn="ctr"/>
                      <a:r>
                        <a:rPr lang="en-US" sz="1600" dirty="0"/>
                        <a:t>2</a:t>
                      </a:r>
                      <a:endParaRPr lang="en-GB" sz="1600" dirty="0"/>
                    </a:p>
                  </a:txBody>
                  <a:tcPr marL="51595" marR="51595" marT="25797" marB="25797" anchor="ctr">
                    <a:solidFill>
                      <a:schemeClr val="tx1"/>
                    </a:solidFill>
                  </a:tcPr>
                </a:tc>
                <a:tc>
                  <a:txBody>
                    <a:bodyPr/>
                    <a:lstStyle/>
                    <a:p>
                      <a:pPr algn="ctr"/>
                      <a:r>
                        <a:rPr lang="en-US" sz="1600" dirty="0"/>
                        <a:t>3</a:t>
                      </a:r>
                      <a:endParaRPr lang="en-GB" sz="1600" dirty="0"/>
                    </a:p>
                  </a:txBody>
                  <a:tcPr marL="51595" marR="51595" marT="25797" marB="25797" anchor="ctr">
                    <a:solidFill>
                      <a:schemeClr val="tx1"/>
                    </a:solidFill>
                  </a:tcPr>
                </a:tc>
                <a:tc>
                  <a:txBody>
                    <a:bodyPr/>
                    <a:lstStyle/>
                    <a:p>
                      <a:pPr algn="ctr"/>
                      <a:r>
                        <a:rPr lang="en-US" sz="1600" dirty="0"/>
                        <a:t>4</a:t>
                      </a:r>
                      <a:endParaRPr lang="en-GB" sz="1600" dirty="0"/>
                    </a:p>
                  </a:txBody>
                  <a:tcPr marL="51595" marR="51595" marT="25797" marB="25797" anchor="ctr">
                    <a:solidFill>
                      <a:schemeClr val="tx1"/>
                    </a:solidFill>
                  </a:tcPr>
                </a:tc>
                <a:tc>
                  <a:txBody>
                    <a:bodyPr/>
                    <a:lstStyle/>
                    <a:p>
                      <a:pPr algn="ctr"/>
                      <a:r>
                        <a:rPr lang="en-US" sz="1600" dirty="0"/>
                        <a:t>5</a:t>
                      </a:r>
                      <a:endParaRPr lang="en-GB" sz="1600" dirty="0"/>
                    </a:p>
                  </a:txBody>
                  <a:tcPr marL="51595" marR="51595" marT="25797" marB="25797" anchor="ctr">
                    <a:solidFill>
                      <a:schemeClr val="tx1"/>
                    </a:solidFill>
                  </a:tcPr>
                </a:tc>
                <a:tc>
                  <a:txBody>
                    <a:bodyPr/>
                    <a:lstStyle/>
                    <a:p>
                      <a:pPr algn="ctr"/>
                      <a:r>
                        <a:rPr lang="en-US" sz="1600" dirty="0"/>
                        <a:t>6</a:t>
                      </a:r>
                      <a:endParaRPr lang="en-GB" sz="1600" dirty="0"/>
                    </a:p>
                  </a:txBody>
                  <a:tcPr marL="51595" marR="51595" marT="25797" marB="25797" anchor="ctr">
                    <a:solidFill>
                      <a:schemeClr val="tx1"/>
                    </a:solidFill>
                  </a:tcPr>
                </a:tc>
                <a:tc>
                  <a:txBody>
                    <a:bodyPr/>
                    <a:lstStyle/>
                    <a:p>
                      <a:pPr algn="ctr"/>
                      <a:r>
                        <a:rPr lang="en-US" sz="1600" dirty="0"/>
                        <a:t>7</a:t>
                      </a:r>
                      <a:endParaRPr lang="en-GB" sz="1600" dirty="0"/>
                    </a:p>
                  </a:txBody>
                  <a:tcPr marL="51595" marR="51595" marT="25797" marB="25797" anchor="ctr">
                    <a:solidFill>
                      <a:schemeClr val="tx1"/>
                    </a:solidFill>
                  </a:tcPr>
                </a:tc>
                <a:tc>
                  <a:txBody>
                    <a:bodyPr/>
                    <a:lstStyle/>
                    <a:p>
                      <a:pPr algn="ctr"/>
                      <a:r>
                        <a:rPr lang="en-US" sz="1600" dirty="0"/>
                        <a:t>8</a:t>
                      </a:r>
                      <a:endParaRPr lang="en-GB" sz="1600" dirty="0"/>
                    </a:p>
                  </a:txBody>
                  <a:tcPr marL="51595" marR="51595" marT="25797" marB="25797" anchor="ctr">
                    <a:solidFill>
                      <a:schemeClr val="tx1"/>
                    </a:solidFill>
                  </a:tcPr>
                </a:tc>
                <a:tc>
                  <a:txBody>
                    <a:bodyPr/>
                    <a:lstStyle/>
                    <a:p>
                      <a:pPr algn="ctr"/>
                      <a:r>
                        <a:rPr lang="en-US" sz="1600" dirty="0"/>
                        <a:t>9</a:t>
                      </a:r>
                      <a:endParaRPr lang="en-GB" sz="1600" dirty="0"/>
                    </a:p>
                  </a:txBody>
                  <a:tcPr marL="51595" marR="51595" marT="25797" marB="25797" anchor="ctr">
                    <a:solidFill>
                      <a:schemeClr val="tx1"/>
                    </a:solidFill>
                  </a:tcPr>
                </a:tc>
                <a:tc>
                  <a:txBody>
                    <a:bodyPr/>
                    <a:lstStyle/>
                    <a:p>
                      <a:pPr algn="ctr"/>
                      <a:r>
                        <a:rPr lang="en-US" sz="1600" dirty="0"/>
                        <a:t>10</a:t>
                      </a:r>
                      <a:endParaRPr lang="en-GB" sz="1600" dirty="0"/>
                    </a:p>
                  </a:txBody>
                  <a:tcPr marL="51595" marR="51595" marT="25797" marB="25797" anchor="ctr">
                    <a:solidFill>
                      <a:schemeClr val="tx1"/>
                    </a:solidFill>
                  </a:tcPr>
                </a:tc>
                <a:tc>
                  <a:txBody>
                    <a:bodyPr/>
                    <a:lstStyle/>
                    <a:p>
                      <a:pPr algn="ctr"/>
                      <a:r>
                        <a:rPr lang="en-US" sz="1600" dirty="0"/>
                        <a:t>11</a:t>
                      </a:r>
                      <a:endParaRPr lang="en-GB" sz="1600" dirty="0"/>
                    </a:p>
                  </a:txBody>
                  <a:tcPr marL="51595" marR="51595" marT="25797" marB="25797" anchor="ctr">
                    <a:solidFill>
                      <a:schemeClr val="tx1"/>
                    </a:solidFill>
                  </a:tcPr>
                </a:tc>
                <a:tc>
                  <a:txBody>
                    <a:bodyPr/>
                    <a:lstStyle/>
                    <a:p>
                      <a:pPr algn="ctr"/>
                      <a:r>
                        <a:rPr lang="en-US" sz="1600" dirty="0"/>
                        <a:t>12</a:t>
                      </a:r>
                      <a:endParaRPr lang="en-GB" sz="1600" dirty="0"/>
                    </a:p>
                  </a:txBody>
                  <a:tcPr marL="51595" marR="51595" marT="25797" marB="25797" anchor="ctr">
                    <a:solidFill>
                      <a:schemeClr val="tx1"/>
                    </a:solidFill>
                  </a:tcPr>
                </a:tc>
                <a:extLst>
                  <a:ext uri="{0D108BD9-81ED-4DB2-BD59-A6C34878D82A}">
                    <a16:rowId xmlns:a16="http://schemas.microsoft.com/office/drawing/2014/main" val="1388275680"/>
                  </a:ext>
                </a:extLst>
              </a:tr>
              <a:tr h="645808">
                <a:tc>
                  <a:txBody>
                    <a:bodyPr/>
                    <a:lstStyle/>
                    <a:p>
                      <a:pPr algn="ctr"/>
                      <a:r>
                        <a:rPr lang="en-US" sz="1600" dirty="0"/>
                        <a:t>2023</a:t>
                      </a:r>
                      <a:endParaRPr lang="en-GB" sz="1600" dirty="0"/>
                    </a:p>
                  </a:txBody>
                  <a:tcPr marL="51595" marR="51595" marT="25797" marB="25797" anchor="ctr"/>
                </a:tc>
                <a:tc>
                  <a:txBody>
                    <a:bodyPr/>
                    <a:lstStyle/>
                    <a:p>
                      <a:pPr algn="ctr"/>
                      <a:endParaRPr lang="en-GB" sz="1600" dirty="0">
                        <a:solidFill>
                          <a:schemeClr val="bg1">
                            <a:lumMod val="50000"/>
                          </a:schemeClr>
                        </a:solidFill>
                      </a:endParaRPr>
                    </a:p>
                  </a:txBody>
                  <a:tcPr marL="51595" marR="51595" marT="25797" marB="25797" anchor="ctr">
                    <a:solidFill>
                      <a:srgbClr val="8EB4E3"/>
                    </a:solidFill>
                  </a:tcPr>
                </a:tc>
                <a:tc gridSpan="4">
                  <a:txBody>
                    <a:bodyPr/>
                    <a:lstStyle/>
                    <a:p>
                      <a:pPr algn="ctr"/>
                      <a:r>
                        <a:rPr lang="en-US" sz="1600" dirty="0">
                          <a:solidFill>
                            <a:schemeClr val="bg1">
                              <a:lumMod val="50000"/>
                            </a:schemeClr>
                          </a:solidFill>
                        </a:rPr>
                        <a:t>Prepare reports</a:t>
                      </a:r>
                    </a:p>
                    <a:p>
                      <a:pPr algn="ctr"/>
                      <a:r>
                        <a:rPr lang="en-US" sz="1600" dirty="0">
                          <a:solidFill>
                            <a:schemeClr val="bg1">
                              <a:lumMod val="50000"/>
                            </a:schemeClr>
                          </a:solidFill>
                        </a:rPr>
                        <a:t>Households</a:t>
                      </a:r>
                      <a:endParaRPr lang="en-GB" sz="1600" dirty="0">
                        <a:solidFill>
                          <a:schemeClr val="bg1">
                            <a:lumMod val="50000"/>
                          </a:schemeClr>
                        </a:solidFill>
                      </a:endParaRPr>
                    </a:p>
                  </a:txBody>
                  <a:tcPr marL="51595" marR="51595" marT="25797" marB="25797" anchor="ctr">
                    <a:solidFill>
                      <a:schemeClr val="bg1">
                        <a:lumMod val="75000"/>
                      </a:schemeClr>
                    </a:solidFill>
                  </a:tcPr>
                </a:tc>
                <a:tc hMerge="1">
                  <a:txBody>
                    <a:bodyPr/>
                    <a:lstStyle/>
                    <a:p>
                      <a:pPr algn="ctr"/>
                      <a:endParaRPr lang="en-GB" sz="1600" dirty="0">
                        <a:solidFill>
                          <a:schemeClr val="bg1">
                            <a:lumMod val="50000"/>
                          </a:schemeClr>
                        </a:solidFill>
                      </a:endParaRPr>
                    </a:p>
                  </a:txBody>
                  <a:tcPr marL="51595" marR="51595" marT="25797" marB="25797" anchor="ctr">
                    <a:solidFill>
                      <a:schemeClr val="bg1">
                        <a:lumMod val="75000"/>
                      </a:schemeClr>
                    </a:solidFill>
                  </a:tcPr>
                </a:tc>
                <a:tc hMerge="1">
                  <a:txBody>
                    <a:bodyPr/>
                    <a:lstStyle/>
                    <a:p>
                      <a:pPr algn="ctr"/>
                      <a:endParaRPr lang="en-GB" sz="1600" dirty="0">
                        <a:solidFill>
                          <a:schemeClr val="bg1">
                            <a:lumMod val="50000"/>
                          </a:schemeClr>
                        </a:solidFill>
                      </a:endParaRPr>
                    </a:p>
                  </a:txBody>
                  <a:tcPr marL="51595" marR="51595" marT="25797" marB="25797" anchor="ctr">
                    <a:solidFill>
                      <a:schemeClr val="bg1">
                        <a:lumMod val="75000"/>
                      </a:schemeClr>
                    </a:solidFill>
                  </a:tcPr>
                </a:tc>
                <a:tc hMerge="1">
                  <a:txBody>
                    <a:bodyPr/>
                    <a:lstStyle/>
                    <a:p>
                      <a:pPr algn="ctr"/>
                      <a:endParaRPr lang="en-GB" sz="1600" dirty="0">
                        <a:solidFill>
                          <a:schemeClr val="bg1">
                            <a:lumMod val="50000"/>
                          </a:schemeClr>
                        </a:solidFill>
                      </a:endParaRPr>
                    </a:p>
                  </a:txBody>
                  <a:tcPr marL="51595" marR="51595" marT="25797" marB="25797" anchor="ctr">
                    <a:solidFill>
                      <a:schemeClr val="bg1">
                        <a:lumMod val="75000"/>
                      </a:schemeClr>
                    </a:solidFill>
                  </a:tcPr>
                </a:tc>
                <a:tc>
                  <a:txBody>
                    <a:bodyPr/>
                    <a:lstStyle/>
                    <a:p>
                      <a:pPr algn="ctr"/>
                      <a:endParaRPr lang="en-GB" sz="1600" dirty="0"/>
                    </a:p>
                  </a:txBody>
                  <a:tcPr marL="51595" marR="51595" marT="25797" marB="25797" anchor="ctr">
                    <a:solidFill>
                      <a:schemeClr val="bg1"/>
                    </a:solidFill>
                  </a:tcPr>
                </a:tc>
                <a:tc gridSpan="4">
                  <a:txBody>
                    <a:bodyPr/>
                    <a:lstStyle/>
                    <a:p>
                      <a:pPr algn="ctr"/>
                      <a:r>
                        <a:rPr lang="en-US" sz="1600" dirty="0"/>
                        <a:t>Compile new data</a:t>
                      </a:r>
                    </a:p>
                    <a:p>
                      <a:pPr algn="ctr"/>
                      <a:r>
                        <a:rPr lang="en-US" sz="1600" dirty="0"/>
                        <a:t>Health care facilities, schools</a:t>
                      </a:r>
                      <a:endParaRPr lang="en-GB" sz="1600" dirty="0"/>
                    </a:p>
                  </a:txBody>
                  <a:tcPr marL="51595" marR="51595" marT="25797" marB="25797" anchor="ctr">
                    <a:solidFill>
                      <a:schemeClr val="accent6">
                        <a:lumMod val="60000"/>
                        <a:lumOff val="40000"/>
                      </a:schemeClr>
                    </a:solidFill>
                  </a:tcP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gridSpan="2">
                  <a:txBody>
                    <a:bodyPr/>
                    <a:lstStyle/>
                    <a:p>
                      <a:pPr algn="ctr"/>
                      <a:r>
                        <a:rPr lang="en-US" sz="1600" dirty="0"/>
                        <a:t>Consultation</a:t>
                      </a:r>
                    </a:p>
                    <a:p>
                      <a:pPr algn="ctr"/>
                      <a:r>
                        <a:rPr lang="en-US" sz="1600" dirty="0"/>
                        <a:t>Health care facilities, schools</a:t>
                      </a:r>
                      <a:endParaRPr lang="en-GB" sz="1600" dirty="0"/>
                    </a:p>
                  </a:txBody>
                  <a:tcPr marL="51595" marR="51595" marT="25797" marB="25797" anchor="ctr">
                    <a:solidFill>
                      <a:schemeClr val="tx2">
                        <a:lumMod val="40000"/>
                        <a:lumOff val="60000"/>
                      </a:schemeClr>
                    </a:solidFill>
                  </a:tcPr>
                </a:tc>
                <a:tc hMerge="1">
                  <a:txBody>
                    <a:bodyPr/>
                    <a:lstStyle/>
                    <a:p>
                      <a:pPr algn="ctr"/>
                      <a:endParaRPr lang="en-GB"/>
                    </a:p>
                  </a:txBody>
                  <a:tcPr anchor="ctr"/>
                </a:tc>
                <a:extLst>
                  <a:ext uri="{0D108BD9-81ED-4DB2-BD59-A6C34878D82A}">
                    <a16:rowId xmlns:a16="http://schemas.microsoft.com/office/drawing/2014/main" val="349531788"/>
                  </a:ext>
                </a:extLst>
              </a:tr>
              <a:tr h="829791">
                <a:tc>
                  <a:txBody>
                    <a:bodyPr/>
                    <a:lstStyle/>
                    <a:p>
                      <a:pPr algn="ctr"/>
                      <a:r>
                        <a:rPr lang="en-US" sz="1600" dirty="0"/>
                        <a:t>2024</a:t>
                      </a:r>
                      <a:endParaRPr lang="en-GB" sz="1600" dirty="0"/>
                    </a:p>
                  </a:txBody>
                  <a:tcPr marL="51595" marR="51595" marT="25797" marB="25797" anchor="ctr"/>
                </a:tc>
                <a:tc>
                  <a:txBody>
                    <a:bodyPr/>
                    <a:lstStyle/>
                    <a:p>
                      <a:pPr algn="ctr"/>
                      <a:endParaRPr lang="en-GB" sz="1600" dirty="0"/>
                    </a:p>
                  </a:txBody>
                  <a:tcPr marL="51595" marR="51595" marT="25797" marB="25797" anchor="ctr">
                    <a:solidFill>
                      <a:srgbClr val="8EB4E3"/>
                    </a:solidFill>
                  </a:tcPr>
                </a:tc>
                <a:tc gridSpan="4">
                  <a:txBody>
                    <a:bodyPr/>
                    <a:lstStyle/>
                    <a:p>
                      <a:pPr algn="ctr"/>
                      <a:r>
                        <a:rPr lang="en-US" sz="1600" dirty="0"/>
                        <a:t>Prepare reports</a:t>
                      </a:r>
                    </a:p>
                    <a:p>
                      <a:pPr algn="ctr"/>
                      <a:r>
                        <a:rPr lang="en-US" sz="1600" dirty="0"/>
                        <a:t>Health care facilities, schools</a:t>
                      </a:r>
                      <a:endParaRPr lang="en-GB" sz="1600" dirty="0"/>
                    </a:p>
                  </a:txBody>
                  <a:tcPr marL="51595" marR="51595" marT="25797" marB="25797" anchor="ctr">
                    <a:solidFill>
                      <a:schemeClr val="accent3">
                        <a:lumMod val="60000"/>
                        <a:lumOff val="40000"/>
                      </a:schemeClr>
                    </a:solidFill>
                  </a:tcPr>
                </a:tc>
                <a:tc hMerge="1">
                  <a:txBody>
                    <a:bodyPr/>
                    <a:lstStyle/>
                    <a:p>
                      <a:pPr algn="ctr"/>
                      <a:endParaRPr lang="en-GB" sz="1600" dirty="0"/>
                    </a:p>
                  </a:txBody>
                  <a:tcPr marL="51595" marR="51595" marT="25797" marB="25797" anchor="ctr">
                    <a:solidFill>
                      <a:schemeClr val="accent3">
                        <a:lumMod val="60000"/>
                        <a:lumOff val="40000"/>
                      </a:schemeClr>
                    </a:solidFill>
                  </a:tcPr>
                </a:tc>
                <a:tc hMerge="1">
                  <a:txBody>
                    <a:bodyPr/>
                    <a:lstStyle/>
                    <a:p>
                      <a:pPr algn="ctr"/>
                      <a:endParaRPr lang="en-GB" sz="1600" dirty="0"/>
                    </a:p>
                  </a:txBody>
                  <a:tcPr marL="51595" marR="51595" marT="25797" marB="25797" anchor="ctr">
                    <a:solidFill>
                      <a:schemeClr val="accent3">
                        <a:lumMod val="60000"/>
                        <a:lumOff val="40000"/>
                      </a:schemeClr>
                    </a:solidFill>
                  </a:tcPr>
                </a:tc>
                <a:tc hMerge="1">
                  <a:txBody>
                    <a:bodyPr/>
                    <a:lstStyle/>
                    <a:p>
                      <a:pPr algn="ctr"/>
                      <a:endParaRPr lang="en-GB" sz="1600" dirty="0"/>
                    </a:p>
                  </a:txBody>
                  <a:tcPr marL="51595" marR="51595" marT="25797" marB="25797" anchor="ctr">
                    <a:solidFill>
                      <a:schemeClr val="accent3">
                        <a:lumMod val="60000"/>
                        <a:lumOff val="40000"/>
                      </a:schemeClr>
                    </a:solidFill>
                  </a:tcPr>
                </a:tc>
                <a:tc>
                  <a:txBody>
                    <a:bodyPr/>
                    <a:lstStyle/>
                    <a:p>
                      <a:pPr marL="0" marR="0" lvl="0" indent="0" algn="ctr" defTabSz="1080165" rtl="0" eaLnBrk="1" fontAlgn="auto" latinLnBrk="0" hangingPunct="1">
                        <a:lnSpc>
                          <a:spcPct val="100000"/>
                        </a:lnSpc>
                        <a:spcBef>
                          <a:spcPts val="0"/>
                        </a:spcBef>
                        <a:spcAft>
                          <a:spcPts val="0"/>
                        </a:spcAft>
                        <a:buClrTx/>
                        <a:buSzTx/>
                        <a:buFontTx/>
                        <a:buNone/>
                        <a:tabLst/>
                        <a:defRPr/>
                      </a:pPr>
                      <a:endParaRPr lang="en-GB" sz="1600" dirty="0"/>
                    </a:p>
                  </a:txBody>
                  <a:tcPr marL="51595" marR="51595" marT="25797" marB="25797" anchor="ctr">
                    <a:solidFill>
                      <a:schemeClr val="bg1"/>
                    </a:solidFill>
                  </a:tcPr>
                </a:tc>
                <a:tc gridSpan="4">
                  <a:txBody>
                    <a:bodyPr/>
                    <a:lstStyle/>
                    <a:p>
                      <a:pPr marL="0" marR="0" lvl="0" indent="0" algn="ctr" defTabSz="1080165" rtl="0" eaLnBrk="1" fontAlgn="auto" latinLnBrk="0" hangingPunct="1">
                        <a:lnSpc>
                          <a:spcPct val="100000"/>
                        </a:lnSpc>
                        <a:spcBef>
                          <a:spcPts val="0"/>
                        </a:spcBef>
                        <a:spcAft>
                          <a:spcPts val="0"/>
                        </a:spcAft>
                        <a:buClrTx/>
                        <a:buSzTx/>
                        <a:buFontTx/>
                        <a:buNone/>
                        <a:tabLst/>
                        <a:defRPr/>
                      </a:pPr>
                      <a:r>
                        <a:rPr lang="en-US" sz="1600" dirty="0"/>
                        <a:t>Compile new data</a:t>
                      </a:r>
                    </a:p>
                    <a:p>
                      <a:pPr marL="0" marR="0" lvl="0" indent="0" algn="ctr" defTabSz="1080165" rtl="0" eaLnBrk="1" fontAlgn="auto" latinLnBrk="0" hangingPunct="1">
                        <a:lnSpc>
                          <a:spcPct val="100000"/>
                        </a:lnSpc>
                        <a:spcBef>
                          <a:spcPts val="0"/>
                        </a:spcBef>
                        <a:spcAft>
                          <a:spcPts val="0"/>
                        </a:spcAft>
                        <a:buClrTx/>
                        <a:buSzTx/>
                        <a:buFontTx/>
                        <a:buNone/>
                        <a:tabLst/>
                        <a:defRPr/>
                      </a:pPr>
                      <a:r>
                        <a:rPr lang="en-US" sz="1600" dirty="0"/>
                        <a:t>Households</a:t>
                      </a:r>
                      <a:endParaRPr lang="en-GB" sz="1600" dirty="0"/>
                    </a:p>
                  </a:txBody>
                  <a:tcPr marL="51595" marR="51595" marT="25797" marB="25797" anchor="ctr">
                    <a:solidFill>
                      <a:schemeClr val="accent4">
                        <a:lumMod val="60000"/>
                        <a:lumOff val="40000"/>
                      </a:schemeClr>
                    </a:solidFill>
                  </a:tcPr>
                </a:tc>
                <a:tc hMerge="1">
                  <a:txBody>
                    <a:bodyPr/>
                    <a:lstStyle/>
                    <a:p>
                      <a:pPr algn="ctr"/>
                      <a:endParaRPr lang="en-GB"/>
                    </a:p>
                  </a:txBody>
                  <a:tcPr anchor="ctr"/>
                </a:tc>
                <a:tc hMerge="1">
                  <a:txBody>
                    <a:bodyPr/>
                    <a:lstStyle/>
                    <a:p>
                      <a:pPr algn="ctr"/>
                      <a:endParaRPr lang="en-GB"/>
                    </a:p>
                  </a:txBody>
                  <a:tcPr anchor="ctr"/>
                </a:tc>
                <a:tc hMerge="1">
                  <a:txBody>
                    <a:bodyPr/>
                    <a:lstStyle/>
                    <a:p>
                      <a:pPr algn="ctr"/>
                      <a:endParaRPr lang="en-GB"/>
                    </a:p>
                  </a:txBody>
                  <a:tcPr anchor="ctr"/>
                </a:tc>
                <a:tc gridSpan="2">
                  <a:txBody>
                    <a:bodyPr/>
                    <a:lstStyle/>
                    <a:p>
                      <a:pPr algn="ctr"/>
                      <a:r>
                        <a:rPr lang="en-US" sz="1600" dirty="0"/>
                        <a:t>Consultation</a:t>
                      </a:r>
                    </a:p>
                    <a:p>
                      <a:pPr algn="ctr"/>
                      <a:r>
                        <a:rPr lang="en-US" sz="1600" dirty="0"/>
                        <a:t>Households, 631</a:t>
                      </a:r>
                      <a:endParaRPr lang="en-GB" sz="1600" dirty="0"/>
                    </a:p>
                  </a:txBody>
                  <a:tcPr marL="51595" marR="51595" marT="25797" marB="25797" anchor="ctr">
                    <a:solidFill>
                      <a:schemeClr val="tx2">
                        <a:lumMod val="40000"/>
                        <a:lumOff val="60000"/>
                      </a:schemeClr>
                    </a:solidFill>
                  </a:tcPr>
                </a:tc>
                <a:tc hMerge="1">
                  <a:txBody>
                    <a:bodyPr/>
                    <a:lstStyle/>
                    <a:p>
                      <a:pPr algn="ctr"/>
                      <a:endParaRPr lang="en-GB"/>
                    </a:p>
                  </a:txBody>
                  <a:tcPr anchor="ctr"/>
                </a:tc>
                <a:extLst>
                  <a:ext uri="{0D108BD9-81ED-4DB2-BD59-A6C34878D82A}">
                    <a16:rowId xmlns:a16="http://schemas.microsoft.com/office/drawing/2014/main" val="3905426504"/>
                  </a:ext>
                </a:extLst>
              </a:tr>
            </a:tbl>
          </a:graphicData>
        </a:graphic>
      </p:graphicFrame>
      <p:sp>
        <p:nvSpPr>
          <p:cNvPr id="8" name="Rectangle 7">
            <a:extLst>
              <a:ext uri="{FF2B5EF4-FFF2-40B4-BE49-F238E27FC236}">
                <a16:creationId xmlns:a16="http://schemas.microsoft.com/office/drawing/2014/main" id="{E460C2D5-4391-BDF2-5CEB-61B6975B4044}"/>
              </a:ext>
            </a:extLst>
          </p:cNvPr>
          <p:cNvSpPr/>
          <p:nvPr/>
        </p:nvSpPr>
        <p:spPr>
          <a:xfrm>
            <a:off x="609601" y="1254489"/>
            <a:ext cx="11266626" cy="2308324"/>
          </a:xfrm>
          <a:prstGeom prst="rect">
            <a:avLst/>
          </a:prstGeom>
        </p:spPr>
        <p:txBody>
          <a:bodyPr wrap="square">
            <a:spAutoFit/>
          </a:bodyPr>
          <a:lstStyle/>
          <a:p>
            <a:pPr marL="715153" lvl="1" indent="-457200">
              <a:buFont typeface="+mj-lt"/>
              <a:buAutoNum type="arabicPeriod"/>
            </a:pPr>
            <a:r>
              <a:rPr lang="en-US" sz="2400" dirty="0"/>
              <a:t>Is the country file missing any relevant national sources of data that would allow for better estimates?</a:t>
            </a:r>
          </a:p>
          <a:p>
            <a:pPr marL="715153" lvl="1" indent="-457200">
              <a:buFont typeface="+mj-lt"/>
              <a:buAutoNum type="arabicPeriod"/>
            </a:pPr>
            <a:r>
              <a:rPr lang="en-US" sz="2400" dirty="0"/>
              <a:t>Are the data sources listed considered reliable and suitable for use as official national statistics?</a:t>
            </a:r>
          </a:p>
          <a:p>
            <a:pPr marL="715153" lvl="1" indent="-457200">
              <a:buFont typeface="+mj-lt"/>
              <a:buAutoNum type="arabicPeriod"/>
            </a:pPr>
            <a:r>
              <a:rPr lang="en-US" sz="2400" dirty="0"/>
              <a:t>Is the JMP interpretation and classification of the data extracted from national sources accurate and appropriate?</a:t>
            </a:r>
          </a:p>
        </p:txBody>
      </p:sp>
      <p:sp>
        <p:nvSpPr>
          <p:cNvPr id="10" name="Oval 9">
            <a:extLst>
              <a:ext uri="{FF2B5EF4-FFF2-40B4-BE49-F238E27FC236}">
                <a16:creationId xmlns:a16="http://schemas.microsoft.com/office/drawing/2014/main" id="{4D5775B9-3558-FCFE-1621-0A33BE8B3344}"/>
              </a:ext>
            </a:extLst>
          </p:cNvPr>
          <p:cNvSpPr/>
          <p:nvPr/>
        </p:nvSpPr>
        <p:spPr>
          <a:xfrm>
            <a:off x="9657197" y="4137895"/>
            <a:ext cx="2235262" cy="1014412"/>
          </a:xfrm>
          <a:prstGeom prst="ellipse">
            <a:avLst/>
          </a:prstGeom>
          <a:noFill/>
          <a:ln w="254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DAD62C11-7298-A1B4-B5B2-5E53C224A145}"/>
              </a:ext>
            </a:extLst>
          </p:cNvPr>
          <p:cNvSpPr/>
          <p:nvPr/>
        </p:nvSpPr>
        <p:spPr>
          <a:xfrm>
            <a:off x="5912427" y="4137895"/>
            <a:ext cx="820882" cy="18264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83D4AE0-DAAD-D623-B516-6E738612354F}"/>
              </a:ext>
            </a:extLst>
          </p:cNvPr>
          <p:cNvSpPr txBox="1"/>
          <p:nvPr/>
        </p:nvSpPr>
        <p:spPr>
          <a:xfrm>
            <a:off x="5991833" y="4273638"/>
            <a:ext cx="677108" cy="1524490"/>
          </a:xfrm>
          <a:prstGeom prst="rect">
            <a:avLst/>
          </a:prstGeom>
          <a:noFill/>
        </p:spPr>
        <p:txBody>
          <a:bodyPr vert="vert270" wrap="square" rtlCol="0">
            <a:spAutoFit/>
          </a:bodyPr>
          <a:lstStyle/>
          <a:p>
            <a:pPr algn="ctr"/>
            <a:r>
              <a:rPr lang="en-US" sz="1600" dirty="0"/>
              <a:t>Publish progress updates </a:t>
            </a:r>
          </a:p>
        </p:txBody>
      </p:sp>
    </p:spTree>
    <p:extLst>
      <p:ext uri="{BB962C8B-B14F-4D97-AF65-F5344CB8AC3E}">
        <p14:creationId xmlns:p14="http://schemas.microsoft.com/office/powerpoint/2010/main" val="183822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BE68-A37E-4525-84B4-BCB344A07583}"/>
              </a:ext>
            </a:extLst>
          </p:cNvPr>
          <p:cNvSpPr>
            <a:spLocks noGrp="1"/>
          </p:cNvSpPr>
          <p:nvPr>
            <p:ph type="title"/>
          </p:nvPr>
        </p:nvSpPr>
        <p:spPr/>
        <p:txBody>
          <a:bodyPr/>
          <a:lstStyle/>
          <a:p>
            <a:r>
              <a:rPr lang="en-US" dirty="0"/>
              <a:t>JMP country consultation purpose</a:t>
            </a:r>
            <a:endParaRPr lang="en-GB" dirty="0"/>
          </a:p>
        </p:txBody>
      </p:sp>
      <p:sp>
        <p:nvSpPr>
          <p:cNvPr id="5" name="Content Placeholder 4">
            <a:extLst>
              <a:ext uri="{FF2B5EF4-FFF2-40B4-BE49-F238E27FC236}">
                <a16:creationId xmlns:a16="http://schemas.microsoft.com/office/drawing/2014/main" id="{059FF4DD-323A-AFE5-A9BB-C1E8D0316896}"/>
              </a:ext>
            </a:extLst>
          </p:cNvPr>
          <p:cNvSpPr>
            <a:spLocks noGrp="1"/>
          </p:cNvSpPr>
          <p:nvPr>
            <p:ph idx="1"/>
          </p:nvPr>
        </p:nvSpPr>
        <p:spPr/>
        <p:txBody>
          <a:bodyPr/>
          <a:lstStyle/>
          <a:p>
            <a:r>
              <a:rPr lang="en-US" sz="2800" dirty="0"/>
              <a:t>The purpose of the consultation is not to compare JMP and national estimates of WASH coverage but rather to review the completeness or correctness of the datasets in the JMP country file and to verify the interpretation of national data in the JMP estimates.</a:t>
            </a:r>
          </a:p>
          <a:p>
            <a:r>
              <a:rPr lang="en-US" sz="2800" dirty="0"/>
              <a:t>The consultation is not expected to involve complex analysis, or to review the estimation methodology, but simply to identify any missing data sets and to provide feedback on the interpretation and classification of existing national data. </a:t>
            </a:r>
          </a:p>
        </p:txBody>
      </p:sp>
      <p:sp>
        <p:nvSpPr>
          <p:cNvPr id="6" name="Slide Number Placeholder 3">
            <a:extLst>
              <a:ext uri="{FF2B5EF4-FFF2-40B4-BE49-F238E27FC236}">
                <a16:creationId xmlns:a16="http://schemas.microsoft.com/office/drawing/2014/main" id="{12657D36-EAAA-A998-2D4A-2602932BA0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5906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BE68-A37E-4525-84B4-BCB344A07583}"/>
              </a:ext>
            </a:extLst>
          </p:cNvPr>
          <p:cNvSpPr>
            <a:spLocks noGrp="1"/>
          </p:cNvSpPr>
          <p:nvPr>
            <p:ph type="title"/>
          </p:nvPr>
        </p:nvSpPr>
        <p:spPr/>
        <p:txBody>
          <a:bodyPr/>
          <a:lstStyle/>
          <a:p>
            <a:r>
              <a:rPr lang="en-US" dirty="0"/>
              <a:t>JMP country consultation process</a:t>
            </a:r>
            <a:endParaRPr lang="en-GB" dirty="0"/>
          </a:p>
        </p:txBody>
      </p:sp>
      <p:sp>
        <p:nvSpPr>
          <p:cNvPr id="5" name="Content Placeholder 4">
            <a:extLst>
              <a:ext uri="{FF2B5EF4-FFF2-40B4-BE49-F238E27FC236}">
                <a16:creationId xmlns:a16="http://schemas.microsoft.com/office/drawing/2014/main" id="{059FF4DD-323A-AFE5-A9BB-C1E8D0316896}"/>
              </a:ext>
            </a:extLst>
          </p:cNvPr>
          <p:cNvSpPr>
            <a:spLocks noGrp="1"/>
          </p:cNvSpPr>
          <p:nvPr>
            <p:ph idx="1"/>
          </p:nvPr>
        </p:nvSpPr>
        <p:spPr/>
        <p:txBody>
          <a:bodyPr/>
          <a:lstStyle/>
          <a:p>
            <a:r>
              <a:rPr lang="en-US" sz="2800" dirty="0"/>
              <a:t>In different countries, different sectoral ministries should be consulted (education, health, water, environment) but in all cases we encourage you to engage with the National Statistics Office which is primarily responsible for SDG reporting at the national level.</a:t>
            </a:r>
          </a:p>
          <a:p>
            <a:r>
              <a:rPr lang="en-US" sz="2800" dirty="0"/>
              <a:t>WHO and UNICEF regional and country offices are requested to coordinate and ensure effective division of </a:t>
            </a:r>
            <a:r>
              <a:rPr lang="en-US" sz="2800" dirty="0" err="1"/>
              <a:t>labour</a:t>
            </a:r>
            <a:r>
              <a:rPr lang="en-US" sz="2800" dirty="0"/>
              <a:t>.</a:t>
            </a:r>
          </a:p>
          <a:p>
            <a:pPr lvl="1"/>
            <a:r>
              <a:rPr lang="en-US" sz="2400" dirty="0"/>
              <a:t>Health care facilities: WHO lead</a:t>
            </a:r>
          </a:p>
          <a:p>
            <a:pPr lvl="1"/>
            <a:r>
              <a:rPr lang="en-US" sz="2400" dirty="0"/>
              <a:t>Schools: UNICEF lead</a:t>
            </a:r>
          </a:p>
          <a:p>
            <a:endParaRPr lang="en-US" sz="2800" dirty="0"/>
          </a:p>
        </p:txBody>
      </p:sp>
      <p:sp>
        <p:nvSpPr>
          <p:cNvPr id="6" name="Slide Number Placeholder 3">
            <a:extLst>
              <a:ext uri="{FF2B5EF4-FFF2-40B4-BE49-F238E27FC236}">
                <a16:creationId xmlns:a16="http://schemas.microsoft.com/office/drawing/2014/main" id="{12657D36-EAAA-A998-2D4A-2602932BA0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1750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A13B-A84D-9A05-662A-3F3B9A755B78}"/>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0B1DF89C-5EF9-4D0A-66D4-5CC2D6D1E23A}"/>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B8B10F27-9B0B-C39A-88E3-38FA545A2B17}"/>
              </a:ext>
            </a:extLst>
          </p:cNvPr>
          <p:cNvPicPr>
            <a:picLocks noChangeAspect="1"/>
          </p:cNvPicPr>
          <p:nvPr/>
        </p:nvPicPr>
        <p:blipFill>
          <a:blip r:embed="rId2"/>
          <a:stretch>
            <a:fillRect/>
          </a:stretch>
        </p:blipFill>
        <p:spPr>
          <a:xfrm>
            <a:off x="1963882" y="0"/>
            <a:ext cx="7834745" cy="6046661"/>
          </a:xfrm>
          <a:prstGeom prst="rect">
            <a:avLst/>
          </a:prstGeom>
        </p:spPr>
      </p:pic>
    </p:spTree>
    <p:extLst>
      <p:ext uri="{BB962C8B-B14F-4D97-AF65-F5344CB8AC3E}">
        <p14:creationId xmlns:p14="http://schemas.microsoft.com/office/powerpoint/2010/main" val="243709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134"/>
            <a:ext cx="12192000" cy="1143000"/>
          </a:xfrm>
        </p:spPr>
        <p:txBody>
          <a:bodyPr/>
          <a:lstStyle/>
          <a:p>
            <a:r>
              <a:rPr lang="en-US" dirty="0"/>
              <a:t>JMP service ladders for WASH in schools</a:t>
            </a:r>
          </a:p>
        </p:txBody>
      </p:sp>
      <p:sp>
        <p:nvSpPr>
          <p:cNvPr id="4" name="TextBox 3">
            <a:extLst>
              <a:ext uri="{FF2B5EF4-FFF2-40B4-BE49-F238E27FC236}">
                <a16:creationId xmlns:a16="http://schemas.microsoft.com/office/drawing/2014/main" id="{D121FE9D-52F6-42D4-806C-F2B272C6A2FD}"/>
              </a:ext>
            </a:extLst>
          </p:cNvPr>
          <p:cNvSpPr txBox="1"/>
          <p:nvPr/>
        </p:nvSpPr>
        <p:spPr>
          <a:xfrm>
            <a:off x="465439" y="5605731"/>
            <a:ext cx="84347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a:ea typeface="+mn-ea"/>
                <a:cs typeface="+mn-cs"/>
              </a:rPr>
              <a:t>“Schools” includes pre-primary, primary and secondary schools</a:t>
            </a:r>
          </a:p>
        </p:txBody>
      </p:sp>
      <p:sp>
        <p:nvSpPr>
          <p:cNvPr id="5" name="Slide Number Placeholder 3">
            <a:extLst>
              <a:ext uri="{FF2B5EF4-FFF2-40B4-BE49-F238E27FC236}">
                <a16:creationId xmlns:a16="http://schemas.microsoft.com/office/drawing/2014/main" id="{6274DAE1-FDA9-4BD4-9D88-48A328A98DDF}"/>
              </a:ext>
            </a:extLst>
          </p:cNvPr>
          <p:cNvSpPr>
            <a:spLocks noGrp="1"/>
          </p:cNvSpPr>
          <p:nvPr>
            <p:ph type="sldNum" sz="quarter" idx="12"/>
          </p:nvPr>
        </p:nvSpPr>
        <p:spPr>
          <a:xfrm>
            <a:off x="9167284"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3939FE-7BC6-42BD-B27E-1F76D60FE7C3}" type="slidenum">
              <a:rPr kumimoji="0" lang="en-GB"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7E0250A-3C58-4771-9CF2-407F2251E982}"/>
              </a:ext>
            </a:extLst>
          </p:cNvPr>
          <p:cNvSpPr/>
          <p:nvPr/>
        </p:nvSpPr>
        <p:spPr>
          <a:xfrm>
            <a:off x="8001000" y="1185522"/>
            <a:ext cx="4191000" cy="44202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724977D8-4E35-4010-95B8-447AEB061751}"/>
              </a:ext>
            </a:extLst>
          </p:cNvPr>
          <p:cNvPicPr>
            <a:picLocks noChangeAspect="1"/>
          </p:cNvPicPr>
          <p:nvPr/>
        </p:nvPicPr>
        <p:blipFill>
          <a:blip r:embed="rId3"/>
          <a:stretch>
            <a:fillRect/>
          </a:stretch>
        </p:blipFill>
        <p:spPr>
          <a:xfrm>
            <a:off x="394679" y="1425243"/>
            <a:ext cx="11402641" cy="3833741"/>
          </a:xfrm>
          <a:prstGeom prst="rect">
            <a:avLst/>
          </a:prstGeom>
        </p:spPr>
      </p:pic>
    </p:spTree>
    <p:extLst>
      <p:ext uri="{BB962C8B-B14F-4D97-AF65-F5344CB8AC3E}">
        <p14:creationId xmlns:p14="http://schemas.microsoft.com/office/powerpoint/2010/main" val="215850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66418" y="1611183"/>
            <a:ext cx="6703909" cy="403187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 total of </a:t>
            </a:r>
            <a:r>
              <a:rPr kumimoji="0" lang="en-US" sz="2800" b="1" i="0" u="none" strike="noStrike" kern="1200" cap="none" spc="0" normalizeH="0" baseline="0" noProof="0" dirty="0">
                <a:ln>
                  <a:noFill/>
                </a:ln>
                <a:solidFill>
                  <a:srgbClr val="454A5B"/>
                </a:solidFill>
                <a:effectLst/>
                <a:uLnTx/>
                <a:uFillTx/>
                <a:latin typeface="Calibri"/>
                <a:ea typeface="+mn-ea"/>
                <a:cs typeface="+mn-cs"/>
              </a:rPr>
              <a:t>1029</a:t>
            </a:r>
            <a:r>
              <a:rPr kumimoji="0" lang="en-US" sz="2800" b="0" i="0" u="none" strike="noStrike" kern="1200" cap="none" spc="0" normalizeH="0" baseline="0" noProof="0" dirty="0">
                <a:ln>
                  <a:noFill/>
                </a:ln>
                <a:solidFill>
                  <a:prstClr val="black"/>
                </a:solidFill>
                <a:effectLst/>
                <a:uLnTx/>
                <a:uFillTx/>
                <a:latin typeface="Calibri"/>
                <a:ea typeface="+mn-ea"/>
                <a:cs typeface="+mn-cs"/>
              </a:rPr>
              <a:t> national data sources were used (compared to 495 in 2018)</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Basic service level estimates available for </a:t>
            </a:r>
            <a:r>
              <a:rPr kumimoji="0" lang="en-US" sz="2800" b="1" i="0" u="none" strike="noStrike" kern="1200" cap="none" spc="0" normalizeH="0" baseline="0" noProof="0" dirty="0">
                <a:ln>
                  <a:noFill/>
                </a:ln>
                <a:solidFill>
                  <a:srgbClr val="454A5B"/>
                </a:solidFill>
                <a:effectLst/>
                <a:uLnTx/>
                <a:uFillTx/>
                <a:latin typeface="Calibri"/>
                <a:ea typeface="+mn-ea"/>
                <a:cs typeface="+mn-cs"/>
              </a:rPr>
              <a:t>147</a:t>
            </a:r>
            <a:r>
              <a:rPr kumimoji="0" lang="en-US" sz="2800" b="0" i="0" u="none" strike="noStrike" kern="1200" cap="none" spc="0" normalizeH="0" baseline="0" noProof="0" dirty="0">
                <a:ln>
                  <a:noFill/>
                </a:ln>
                <a:solidFill>
                  <a:prstClr val="black"/>
                </a:solidFill>
                <a:effectLst/>
                <a:uLnTx/>
                <a:uFillTx/>
                <a:latin typeface="Calibri"/>
                <a:ea typeface="+mn-ea"/>
                <a:cs typeface="+mn-cs"/>
              </a:rPr>
              <a:t> countries</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Average of </a:t>
            </a:r>
            <a:r>
              <a:rPr kumimoji="0" lang="en-US" sz="2800" b="1" i="0" u="none" strike="noStrike" kern="1200" cap="none" spc="0" normalizeH="0" baseline="0" noProof="0" dirty="0">
                <a:ln>
                  <a:noFill/>
                </a:ln>
                <a:solidFill>
                  <a:srgbClr val="454A5B"/>
                </a:solidFill>
                <a:effectLst/>
                <a:uLnTx/>
                <a:uFillTx/>
                <a:latin typeface="Calibri"/>
                <a:ea typeface="+mn-ea"/>
                <a:cs typeface="+mn-cs"/>
              </a:rPr>
              <a:t>6.2</a:t>
            </a:r>
            <a:r>
              <a:rPr kumimoji="0" lang="en-US" sz="2800" b="0" i="0" u="none" strike="noStrike" kern="1200" cap="none" spc="0" normalizeH="0" baseline="0" noProof="0" dirty="0">
                <a:ln>
                  <a:noFill/>
                </a:ln>
                <a:solidFill>
                  <a:prstClr val="black"/>
                </a:solidFill>
                <a:effectLst/>
                <a:uLnTx/>
                <a:uFillTx/>
                <a:latin typeface="Calibri"/>
                <a:ea typeface="+mn-ea"/>
                <a:cs typeface="+mn-cs"/>
              </a:rPr>
              <a:t> datasets per country</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From EMIS/Census, UIS &amp; surveys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22D1E86A-3594-3DD3-273E-473E89CDBBAF}"/>
              </a:ext>
            </a:extLst>
          </p:cNvPr>
          <p:cNvGrpSpPr/>
          <p:nvPr/>
        </p:nvGrpSpPr>
        <p:grpSpPr>
          <a:xfrm>
            <a:off x="395436" y="1296875"/>
            <a:ext cx="4793784" cy="4660490"/>
            <a:chOff x="-442452" y="2290916"/>
            <a:chExt cx="4793784" cy="4660490"/>
          </a:xfrm>
        </p:grpSpPr>
        <p:pic>
          <p:nvPicPr>
            <p:cNvPr id="3" name="Picture 2">
              <a:extLst>
                <a:ext uri="{FF2B5EF4-FFF2-40B4-BE49-F238E27FC236}">
                  <a16:creationId xmlns:a16="http://schemas.microsoft.com/office/drawing/2014/main" id="{2F23B9C4-D64F-0E17-FF84-EE55AFBDF6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2452" y="2290916"/>
              <a:ext cx="840796" cy="4660490"/>
            </a:xfrm>
            <a:prstGeom prst="rect">
              <a:avLst/>
            </a:prstGeom>
          </p:spPr>
        </p:pic>
        <p:pic>
          <p:nvPicPr>
            <p:cNvPr id="4" name="Picture 3">
              <a:extLst>
                <a:ext uri="{FF2B5EF4-FFF2-40B4-BE49-F238E27FC236}">
                  <a16:creationId xmlns:a16="http://schemas.microsoft.com/office/drawing/2014/main" id="{8B40539E-EB24-5073-AAA2-50D1FB44EB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5202" y="2290916"/>
              <a:ext cx="4066130" cy="4660490"/>
            </a:xfrm>
            <a:prstGeom prst="rect">
              <a:avLst/>
            </a:prstGeom>
          </p:spPr>
        </p:pic>
      </p:grpSp>
      <p:sp>
        <p:nvSpPr>
          <p:cNvPr id="6" name="Title 5">
            <a:extLst>
              <a:ext uri="{FF2B5EF4-FFF2-40B4-BE49-F238E27FC236}">
                <a16:creationId xmlns:a16="http://schemas.microsoft.com/office/drawing/2014/main" id="{603E520C-DE1C-EA04-98D5-AB7277F02F11}"/>
              </a:ext>
            </a:extLst>
          </p:cNvPr>
          <p:cNvSpPr>
            <a:spLocks noGrp="1"/>
          </p:cNvSpPr>
          <p:nvPr>
            <p:ph type="title"/>
          </p:nvPr>
        </p:nvSpPr>
        <p:spPr>
          <a:xfrm>
            <a:off x="609600" y="58061"/>
            <a:ext cx="10972800" cy="1143000"/>
          </a:xfrm>
        </p:spPr>
        <p:txBody>
          <a:bodyPr/>
          <a:lstStyle/>
          <a:p>
            <a:r>
              <a:rPr lang="en-US" dirty="0"/>
              <a:t>National data sources used in 2022 report</a:t>
            </a:r>
          </a:p>
        </p:txBody>
      </p:sp>
    </p:spTree>
    <p:extLst>
      <p:ext uri="{BB962C8B-B14F-4D97-AF65-F5344CB8AC3E}">
        <p14:creationId xmlns:p14="http://schemas.microsoft.com/office/powerpoint/2010/main" val="415062582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JMP palette">
      <a:dk1>
        <a:sysClr val="windowText" lastClr="000000"/>
      </a:dk1>
      <a:lt1>
        <a:sysClr val="window" lastClr="FFFFFF"/>
      </a:lt1>
      <a:dk2>
        <a:srgbClr val="1F497D"/>
      </a:dk2>
      <a:lt2>
        <a:srgbClr val="EEECE1"/>
      </a:lt2>
      <a:accent1>
        <a:srgbClr val="29B6F6"/>
      </a:accent1>
      <a:accent2>
        <a:srgbClr val="66BB6A"/>
      </a:accent2>
      <a:accent3>
        <a:srgbClr val="AB47BC"/>
      </a:accent3>
      <a:accent4>
        <a:srgbClr val="FFF176"/>
      </a:accent4>
      <a:accent5>
        <a:srgbClr val="FFCA28"/>
      </a:accent5>
      <a:accent6>
        <a:srgbClr val="0288D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40191</TotalTime>
  <Words>1256</Words>
  <Application>Microsoft Office PowerPoint</Application>
  <PresentationFormat>Widescreen</PresentationFormat>
  <Paragraphs>238</Paragraphs>
  <Slides>34</Slides>
  <Notes>20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Arial Narrow</vt:lpstr>
      <vt:lpstr>Calibri</vt:lpstr>
      <vt:lpstr>Calibri Light</vt:lpstr>
      <vt:lpstr>Gill Sans Infant MT</vt:lpstr>
      <vt:lpstr>HelveticaNeueLT Pro 55 Roman</vt:lpstr>
      <vt:lpstr>Impact</vt:lpstr>
      <vt:lpstr>Lucida Grande</vt:lpstr>
      <vt:lpstr>2_Office Theme</vt:lpstr>
      <vt:lpstr>Custom Design</vt:lpstr>
      <vt:lpstr>1_Custom Design</vt:lpstr>
      <vt:lpstr>3_Office Theme</vt:lpstr>
      <vt:lpstr>4_Office Theme</vt:lpstr>
      <vt:lpstr>5_Office Theme</vt:lpstr>
      <vt:lpstr>6_Office Theme</vt:lpstr>
      <vt:lpstr>WHO/UNICEF JMP Country Consultation on  WASH in schools and WASH in health care facilities 13th November 2023</vt:lpstr>
      <vt:lpstr>JMP core questions and indicators</vt:lpstr>
      <vt:lpstr>JMP country files</vt:lpstr>
      <vt:lpstr>Country consultations for 2024 updates</vt:lpstr>
      <vt:lpstr>JMP country consultation purpose</vt:lpstr>
      <vt:lpstr>JMP country consultation process</vt:lpstr>
      <vt:lpstr>PowerPoint Presentation</vt:lpstr>
      <vt:lpstr>JMP service ladders for WASH in schools</vt:lpstr>
      <vt:lpstr>National data sources used in 2022 report</vt:lpstr>
      <vt:lpstr>Harmonizing national data with SDG indicators</vt:lpstr>
      <vt:lpstr>Country file</vt:lpstr>
      <vt:lpstr>Ladders</vt:lpstr>
      <vt:lpstr>Data summary</vt:lpstr>
      <vt:lpstr>Water Data</vt:lpstr>
      <vt:lpstr>Charts</vt:lpstr>
      <vt:lpstr>Estimates</vt:lpstr>
      <vt:lpstr>Regional tracker file (schools)</vt:lpstr>
      <vt:lpstr>PowerPoint Presentation</vt:lpstr>
      <vt:lpstr>PowerPoint Presentation</vt:lpstr>
      <vt:lpstr>Service ladders for WASH in health care facilities</vt:lpstr>
      <vt:lpstr>WASH in health care facilities data coverage</vt:lpstr>
      <vt:lpstr>PowerPoint Presentation</vt:lpstr>
      <vt:lpstr>PowerPoint Presentation</vt:lpstr>
      <vt:lpstr>Ladders</vt:lpstr>
      <vt:lpstr>Data summary</vt:lpstr>
      <vt:lpstr>Waste Management Data</vt:lpstr>
      <vt:lpstr>Charts</vt:lpstr>
      <vt:lpstr>Estimates</vt:lpstr>
      <vt:lpstr>Regional tracker file (health care facilities)</vt:lpstr>
      <vt:lpstr>Regional tracker file (health care facilities)</vt:lpstr>
      <vt:lpstr>JMP methodological notes</vt:lpstr>
      <vt:lpstr>JMP country consultation guidance</vt:lpstr>
      <vt:lpstr>Please don’t edit the Excel files directly!</vt:lpstr>
      <vt:lpstr>PowerPoint Presentation</vt:lpstr>
    </vt:vector>
  </TitlesOfParts>
  <Company>Fort Lewis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SDG Harmonized WinS Indicators &amp; Questions</dc:title>
  <dc:creator>Chatterley, Christie</dc:creator>
  <cp:lastModifiedBy>JOHNSTON, Richard Paul</cp:lastModifiedBy>
  <cp:revision>626</cp:revision>
  <dcterms:created xsi:type="dcterms:W3CDTF">2017-05-02T19:32:08Z</dcterms:created>
  <dcterms:modified xsi:type="dcterms:W3CDTF">2023-11-13T14:53:05Z</dcterms:modified>
</cp:coreProperties>
</file>