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8" r:id="rId3"/>
    <p:sldMasterId id="2147483691" r:id="rId4"/>
    <p:sldMasterId id="2147483706" r:id="rId5"/>
    <p:sldMasterId id="2147483711" r:id="rId6"/>
    <p:sldMasterId id="2147483717" r:id="rId7"/>
  </p:sldMasterIdLst>
  <p:notesMasterIdLst>
    <p:notesMasterId r:id="rId42"/>
  </p:notesMasterIdLst>
  <p:sldIdLst>
    <p:sldId id="2339" r:id="rId8"/>
    <p:sldId id="2322" r:id="rId9"/>
    <p:sldId id="2359" r:id="rId10"/>
    <p:sldId id="264" r:id="rId11"/>
    <p:sldId id="2287" r:id="rId12"/>
    <p:sldId id="2340" r:id="rId13"/>
    <p:sldId id="2349" r:id="rId14"/>
    <p:sldId id="311" r:id="rId15"/>
    <p:sldId id="2350" r:id="rId16"/>
    <p:sldId id="2351" r:id="rId17"/>
    <p:sldId id="2324" r:id="rId18"/>
    <p:sldId id="2325" r:id="rId19"/>
    <p:sldId id="312" r:id="rId20"/>
    <p:sldId id="2352" r:id="rId21"/>
    <p:sldId id="2331" r:id="rId22"/>
    <p:sldId id="2353" r:id="rId23"/>
    <p:sldId id="2354" r:id="rId24"/>
    <p:sldId id="313" r:id="rId25"/>
    <p:sldId id="2334" r:id="rId26"/>
    <p:sldId id="2355" r:id="rId27"/>
    <p:sldId id="2342" r:id="rId28"/>
    <p:sldId id="2357" r:id="rId29"/>
    <p:sldId id="2358" r:id="rId30"/>
    <p:sldId id="2356" r:id="rId31"/>
    <p:sldId id="2335" r:id="rId32"/>
    <p:sldId id="2337" r:id="rId33"/>
    <p:sldId id="2336" r:id="rId34"/>
    <p:sldId id="2347" r:id="rId35"/>
    <p:sldId id="2364" r:id="rId36"/>
    <p:sldId id="2327" r:id="rId37"/>
    <p:sldId id="2332" r:id="rId38"/>
    <p:sldId id="2363" r:id="rId39"/>
    <p:sldId id="2362" r:id="rId40"/>
    <p:sldId id="2361" r:id="rId41"/>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EEF"/>
    <a:srgbClr val="FFFF00"/>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5" autoAdjust="0"/>
    <p:restoredTop sz="70975" autoAdjust="0"/>
  </p:normalViewPr>
  <p:slideViewPr>
    <p:cSldViewPr snapToGrid="0">
      <p:cViewPr varScale="1">
        <p:scale>
          <a:sx n="57" d="100"/>
          <a:sy n="57" d="100"/>
        </p:scale>
        <p:origin x="1512" y="58"/>
      </p:cViewPr>
      <p:guideLst/>
    </p:cSldViewPr>
  </p:slideViewPr>
  <p:notesTextViewPr>
    <p:cViewPr>
      <p:scale>
        <a:sx n="1" d="1"/>
        <a:sy n="1" d="1"/>
      </p:scale>
      <p:origin x="0" y="0"/>
    </p:cViewPr>
  </p:notesTextViewPr>
  <p:sorterViewPr>
    <p:cViewPr>
      <p:scale>
        <a:sx n="90" d="100"/>
        <a:sy n="90" d="100"/>
      </p:scale>
      <p:origin x="0" y="-27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3CD1F6CF-0CEA-438F-943E-78AA447CF877}" type="datetimeFigureOut">
              <a:rPr lang="en-GB" smtClean="0"/>
              <a:t>19/08/2023</a:t>
            </a:fld>
            <a:endParaRPr lang="en-GB"/>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CE49A064-6FBC-44D2-81AB-97CD689BB0A5}" type="slidenum">
              <a:rPr lang="en-GB" smtClean="0"/>
              <a:t>‹#›</a:t>
            </a:fld>
            <a:endParaRPr lang="en-GB"/>
          </a:p>
        </p:txBody>
      </p:sp>
    </p:spTree>
    <p:extLst>
      <p:ext uri="{BB962C8B-B14F-4D97-AF65-F5344CB8AC3E}">
        <p14:creationId xmlns:p14="http://schemas.microsoft.com/office/powerpoint/2010/main" val="616866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49A064-6FBC-44D2-81AB-97CD689BB0A5}" type="slidenum">
              <a:rPr lang="en-GB" smtClean="0"/>
              <a:t>1</a:t>
            </a:fld>
            <a:endParaRPr lang="en-GB"/>
          </a:p>
        </p:txBody>
      </p:sp>
    </p:spTree>
    <p:extLst>
      <p:ext uri="{BB962C8B-B14F-4D97-AF65-F5344CB8AC3E}">
        <p14:creationId xmlns:p14="http://schemas.microsoft.com/office/powerpoint/2010/main" val="2313043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AAAAAE+TimesNewRomanPSMT"/>
              </a:rPr>
              <a:t>“I will now ask you about your experiences with water. For each experience, we want to know in how many months this happened to you during the last 12 months. Even if it happened just once during a month, we’d like you to count that month.” </a:t>
            </a:r>
            <a:r>
              <a:rPr lang="en-US" sz="1800" b="0" i="1" u="none" strike="noStrike" baseline="0" dirty="0">
                <a:solidFill>
                  <a:srgbClr val="000000"/>
                </a:solidFill>
                <a:latin typeface="AAAAAM+TimesNewRomanPS-ItalicMT"/>
              </a:rPr>
              <a:t>The response options are 1) never, 2) in 1 or 2 months, 3) in some but not every month, or 4) in almost every month. </a:t>
            </a:r>
          </a:p>
          <a:p>
            <a:endParaRPr lang="en-US" sz="1800" b="0" i="1" u="none" strike="noStrike" baseline="0" dirty="0">
              <a:solidFill>
                <a:srgbClr val="000000"/>
              </a:solidFill>
              <a:latin typeface="AAAAAM+TimesNewRomanPS-ItalicMT"/>
            </a:endParaRPr>
          </a:p>
          <a:p>
            <a:r>
              <a:rPr lang="en-US" sz="1800" b="0" i="0" u="none" strike="noStrike" baseline="0" dirty="0">
                <a:solidFill>
                  <a:srgbClr val="000000"/>
                </a:solidFill>
                <a:latin typeface="AAAAAE+TimesNewRomanPSMT"/>
              </a:rPr>
              <a:t>Worry 1) How often did you worry that you would not have enough water for all of your needs? </a:t>
            </a:r>
          </a:p>
          <a:p>
            <a:r>
              <a:rPr lang="en-US" sz="1800" b="0" i="0" u="none" strike="noStrike" baseline="0" dirty="0">
                <a:solidFill>
                  <a:srgbClr val="000000"/>
                </a:solidFill>
                <a:latin typeface="AAAAAE+TimesNewRomanPSMT"/>
              </a:rPr>
              <a:t>Interruption 2) Please think about where you get most of your water, such as a tap, well, borehole, bottled water, river, or stream. How often was this water source interrupted or limited in any way during the last 12 months? </a:t>
            </a:r>
          </a:p>
          <a:p>
            <a:r>
              <a:rPr lang="en-US" sz="1800" b="0" i="0" u="none" strike="noStrike" baseline="0" dirty="0">
                <a:solidFill>
                  <a:srgbClr val="000000"/>
                </a:solidFill>
                <a:latin typeface="AAAAAE+TimesNewRomanPSMT"/>
              </a:rPr>
              <a:t>Clothes 3) How often could your clothes NOT be washed because of problems with water? </a:t>
            </a:r>
          </a:p>
          <a:p>
            <a:r>
              <a:rPr lang="en-US" sz="1800" b="0" i="0" u="none" strike="noStrike" baseline="0" dirty="0">
                <a:solidFill>
                  <a:srgbClr val="000000"/>
                </a:solidFill>
                <a:latin typeface="AAAAAE+TimesNewRomanPSMT"/>
              </a:rPr>
              <a:t>Plans 4) How often did you have to change schedules or plans because of problems with water? </a:t>
            </a:r>
          </a:p>
          <a:p>
            <a:r>
              <a:rPr lang="en-US" sz="1800" b="0" i="0" u="none" strike="noStrike" baseline="0" dirty="0">
                <a:solidFill>
                  <a:srgbClr val="000000"/>
                </a:solidFill>
                <a:latin typeface="AAAAAE+TimesNewRomanPSMT"/>
              </a:rPr>
              <a:t>Food 5) Still thinking about the last 12 months, how often did you change what you ate because of problems with water? </a:t>
            </a:r>
          </a:p>
          <a:p>
            <a:r>
              <a:rPr lang="en-US" sz="1800" b="0" i="0" u="none" strike="noStrike" baseline="0" dirty="0">
                <a:solidFill>
                  <a:srgbClr val="000000"/>
                </a:solidFill>
                <a:latin typeface="AAAAAE+TimesNewRomanPSMT"/>
              </a:rPr>
              <a:t>Hands 6) How often were you NOT able to wash your hands after dirty activities because of problems with water? </a:t>
            </a:r>
          </a:p>
          <a:p>
            <a:r>
              <a:rPr lang="en-US" sz="1800" b="0" i="0" u="none" strike="noStrike" baseline="0" dirty="0">
                <a:solidFill>
                  <a:srgbClr val="000000"/>
                </a:solidFill>
                <a:latin typeface="AAAAAE+TimesNewRomanPSMT"/>
              </a:rPr>
              <a:t>Body 7) How often were you NOT able to wash your body because of problems with water? </a:t>
            </a:r>
          </a:p>
          <a:p>
            <a:r>
              <a:rPr lang="en-US" sz="1800" b="0" i="0" u="none" strike="noStrike" baseline="0" dirty="0">
                <a:solidFill>
                  <a:srgbClr val="000000"/>
                </a:solidFill>
                <a:latin typeface="AAAAAE+TimesNewRomanPSMT"/>
              </a:rPr>
              <a:t>Drink 8) How often did you NOT have as much water to drink as you would have liked? </a:t>
            </a:r>
          </a:p>
          <a:p>
            <a:r>
              <a:rPr lang="en-US" sz="1800" b="0" i="0" u="none" strike="noStrike" baseline="0" dirty="0">
                <a:solidFill>
                  <a:srgbClr val="000000"/>
                </a:solidFill>
                <a:latin typeface="AAAAAE+TimesNewRomanPSMT"/>
              </a:rPr>
              <a:t>Anger 9) Still thinking about the last 12 months, how often did you feel angry because of problems you were experiencing with water? </a:t>
            </a:r>
          </a:p>
          <a:p>
            <a:r>
              <a:rPr lang="en-US" sz="1800" b="0" i="0" u="none" strike="noStrike" baseline="0" dirty="0">
                <a:solidFill>
                  <a:srgbClr val="000000"/>
                </a:solidFill>
                <a:latin typeface="AAAAAE+TimesNewRomanPSMT"/>
              </a:rPr>
              <a:t>Sleep 10) How often did you go to sleep thirsty because there was no water to drink? </a:t>
            </a:r>
          </a:p>
          <a:p>
            <a:r>
              <a:rPr lang="en-US" sz="1800" b="0" i="0" u="none" strike="noStrike" baseline="0" dirty="0">
                <a:solidFill>
                  <a:srgbClr val="000000"/>
                </a:solidFill>
                <a:latin typeface="AAAAAE+TimesNewRomanPSMT"/>
              </a:rPr>
              <a:t>No Water 11) How often did you have NO useable or drinkable water whatsoever? </a:t>
            </a:r>
          </a:p>
          <a:p>
            <a:r>
              <a:rPr lang="en-US" sz="1800" b="0" i="0" u="none" strike="noStrike" baseline="0" dirty="0">
                <a:solidFill>
                  <a:srgbClr val="000000"/>
                </a:solidFill>
                <a:latin typeface="AAAAAE+TimesNewRomanPSMT"/>
              </a:rPr>
              <a:t>Shame 12) How often did you feel shame because of problems you were experiencing with water during the last 12 months? </a:t>
            </a:r>
            <a:endParaRPr lang="en-US" dirty="0"/>
          </a:p>
        </p:txBody>
      </p:sp>
      <p:sp>
        <p:nvSpPr>
          <p:cNvPr id="4" name="Slide Number Placeholder 3"/>
          <p:cNvSpPr>
            <a:spLocks noGrp="1"/>
          </p:cNvSpPr>
          <p:nvPr>
            <p:ph type="sldNum" sz="quarter" idx="5"/>
          </p:nvPr>
        </p:nvSpPr>
        <p:spPr/>
        <p:txBody>
          <a:bodyPr/>
          <a:lstStyle/>
          <a:p>
            <a:fld id="{CE49A064-6FBC-44D2-81AB-97CD689BB0A5}" type="slidenum">
              <a:rPr lang="en-GB" smtClean="0"/>
              <a:t>10</a:t>
            </a:fld>
            <a:endParaRPr lang="en-GB"/>
          </a:p>
        </p:txBody>
      </p:sp>
    </p:spTree>
    <p:extLst>
      <p:ext uri="{BB962C8B-B14F-4D97-AF65-F5344CB8AC3E}">
        <p14:creationId xmlns:p14="http://schemas.microsoft.com/office/powerpoint/2010/main" val="654653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buFont typeface="Arial" panose="020B0604020202020204" pitchFamily="34" charset="0"/>
              <a:buChar char="•"/>
            </a:pPr>
            <a:r>
              <a:rPr lang="en-US" sz="1800" dirty="0">
                <a:solidFill>
                  <a:srgbClr val="44495A"/>
                </a:solidFill>
                <a:latin typeface="HKGrotesk-Light"/>
              </a:rPr>
              <a:t>Figure 19 shows that responsibility for collecting drinking water from sources located off premises is often a highly gendered activity. Analysis of harmonized data from 49 recent surveys shows that primary responsibility for fetching drinking water falls mainly to women (34 countries). In eight countries (Central African Republic, Chad, Democratic Republic of Congo, Ethiopia, Madagascar, Malawi and Togo), over half of households relied on women to collect water.</a:t>
            </a:r>
          </a:p>
          <a:p>
            <a:pPr marL="291179" indent="-291179">
              <a:buFont typeface="Arial" panose="020B0604020202020204" pitchFamily="34" charset="0"/>
              <a:buChar char="•"/>
            </a:pPr>
            <a:r>
              <a:rPr lang="en-US" sz="1800" dirty="0">
                <a:solidFill>
                  <a:srgbClr val="44495A"/>
                </a:solidFill>
                <a:latin typeface="HKGrotesk-Light"/>
              </a:rPr>
              <a:t>All 21 of the countries where at least a quarter of households relied on women are located in sub-Saharan Africa. In Bangladesh, Chad, Guinea-Bissau and Malawi, women are more than ten times as likely than men to be responsible for fetching water. The distribution of responsibility is most unequal in Malawi, where women and men are responsible for fetching water in 71% and 7% of households, respectively.</a:t>
            </a:r>
          </a:p>
          <a:p>
            <a:pPr marL="291179" indent="-291179">
              <a:buFont typeface="Arial" panose="020B0604020202020204" pitchFamily="34" charset="0"/>
              <a:buChar char="•"/>
            </a:pPr>
            <a:r>
              <a:rPr lang="en-US" sz="1800" dirty="0">
                <a:solidFill>
                  <a:srgbClr val="44495A"/>
                </a:solidFill>
                <a:latin typeface="HKGrotesk-Light"/>
              </a:rPr>
              <a:t>Figure 21 shows the average amount of time spent each day collecting water in countries with disaggregated data available for women, men, girls and boys. The average time spent per household per day on water collection ranges from 55 minutes in Malawi to less than one minute in Dominican Republic. In 20 out of 31 countries, women and girls spent more time collecting water than men and boys. </a:t>
            </a:r>
          </a:p>
          <a:p>
            <a:pPr marL="291179" indent="-291179">
              <a:buFont typeface="Arial" panose="020B0604020202020204" pitchFamily="34" charset="0"/>
              <a:buChar char="•"/>
            </a:pPr>
            <a:r>
              <a:rPr lang="en-US" sz="1800" dirty="0">
                <a:solidFill>
                  <a:srgbClr val="44495A"/>
                </a:solidFill>
                <a:latin typeface="HKGrotesk-Light"/>
              </a:rPr>
              <a:t>In countries where men and boys are primarily responsible for water collection, the burden of water carriage was relatively light: men and boys spent four minutes per day fetching water in Kiribati and Mongolia, two minutes per day in Algeria, and one minute or less per day in the remaining eight countries. In all 12 countries where household members spent at least 10 minutes per day collecting water, women were primarily responsible for water fetching; all but one of these countries are located in sub-Saharan Africa. In 11 countries, women and girls spend more than five times as much time collecting water per day as men and boys, and in five countries (Bangladesh, Chad, Gambia, Guinea-Bissau and Malawi), women and girls spent more than ten times as much time. The biggest gender disparity was observed in Malawi, where women and girls spent 52 minutes per day collecting water while men and boys spent three minutes. In Chad, girls spent five times as much time per day (eight minutes) collecting water than boys (1.7 minutes).</a:t>
            </a:r>
            <a:endParaRPr lang="en-US" dirty="0"/>
          </a:p>
        </p:txBody>
      </p:sp>
      <p:sp>
        <p:nvSpPr>
          <p:cNvPr id="4" name="Slide Number Placeholder 3"/>
          <p:cNvSpPr>
            <a:spLocks noGrp="1"/>
          </p:cNvSpPr>
          <p:nvPr>
            <p:ph type="sldNum" sz="quarter" idx="5"/>
          </p:nvPr>
        </p:nvSpPr>
        <p:spPr/>
        <p:txBody>
          <a:bodyPr/>
          <a:lstStyle/>
          <a:p>
            <a:fld id="{CE49A064-6FBC-44D2-81AB-97CD689BB0A5}" type="slidenum">
              <a:rPr lang="en-GB" smtClean="0"/>
              <a:t>11</a:t>
            </a:fld>
            <a:endParaRPr lang="en-GB"/>
          </a:p>
        </p:txBody>
      </p:sp>
    </p:spTree>
    <p:extLst>
      <p:ext uri="{BB962C8B-B14F-4D97-AF65-F5344CB8AC3E}">
        <p14:creationId xmlns:p14="http://schemas.microsoft.com/office/powerpoint/2010/main" val="3781518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buFont typeface="Arial" panose="020B0604020202020204" pitchFamily="34" charset="0"/>
              <a:buChar char="•"/>
            </a:pPr>
            <a:r>
              <a:rPr lang="en-US" sz="1800" dirty="0">
                <a:solidFill>
                  <a:srgbClr val="44495A"/>
                </a:solidFill>
                <a:latin typeface="HKGrotesk-Light"/>
              </a:rPr>
              <a:t>The burden and responsibility for water carriage also varies between regions (Figure 20). Globally, 16% of the population (1.8 billion people) live in households where water is collected from sources located off premises (both improved and unimproved). In two out of three of these households (63%), women are primarily responsible for water carriage, compared with one in four households (26%), where men are responsible. Nearly half (45%) of the 1.2 billion people in sub-Saharan Africa and a quarter (24%) of the 2.1 billion people in Central and Southern Asia rely on water collection, compared with only 12% of the population in Northern Africa and Western Asia (554 million), and just 3% in Latin America and the Caribbean (660 million). Women are four times as likely as men to fetch water in sub-Saharan Africa and nearly three times as likely in Central and Southern Asia. However, in Northern Africa and Western Asia, and in Latin America and the Caribbean, men are more likely to be responsible. Globally, girls (7%) are more likely than boys (4%) to fetch water and this is true for all regions except Northern Africa and Western Asia.</a:t>
            </a:r>
            <a:endParaRPr lang="en-US" dirty="0"/>
          </a:p>
        </p:txBody>
      </p:sp>
      <p:sp>
        <p:nvSpPr>
          <p:cNvPr id="4" name="Slide Number Placeholder 3"/>
          <p:cNvSpPr>
            <a:spLocks noGrp="1"/>
          </p:cNvSpPr>
          <p:nvPr>
            <p:ph type="sldNum" sz="quarter" idx="5"/>
          </p:nvPr>
        </p:nvSpPr>
        <p:spPr/>
        <p:txBody>
          <a:bodyPr/>
          <a:lstStyle/>
          <a:p>
            <a:fld id="{CE49A064-6FBC-44D2-81AB-97CD689BB0A5}" type="slidenum">
              <a:rPr lang="en-GB" smtClean="0"/>
              <a:t>12</a:t>
            </a:fld>
            <a:endParaRPr lang="en-GB"/>
          </a:p>
        </p:txBody>
      </p:sp>
    </p:spTree>
    <p:extLst>
      <p:ext uri="{BB962C8B-B14F-4D97-AF65-F5344CB8AC3E}">
        <p14:creationId xmlns:p14="http://schemas.microsoft.com/office/powerpoint/2010/main" val="3132348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a:t>The sanitation ladder ranges from open defecation at the bottom to safely managed sanitation at the top. Households using improved sanitation facilities that are shared with other households count as limited service and if they are not shared then they count as a basic sanitation service. But additional criteria are applied to meet the SDG standard for ‘safely managed services’, excreta must either be safely </a:t>
            </a:r>
            <a:r>
              <a:rPr lang="en-US" dirty="0" err="1"/>
              <a:t>disposd</a:t>
            </a:r>
            <a:r>
              <a:rPr lang="en-US" dirty="0"/>
              <a:t> of in-situ, or removed and treated offsite</a:t>
            </a:r>
          </a:p>
          <a:p>
            <a:pPr marL="174708" indent="-174708" defTabSz="931774">
              <a:buFont typeface="Arial" panose="020B0604020202020204" pitchFamily="34" charset="0"/>
              <a:buChar char="•"/>
              <a:defRPr/>
            </a:pPr>
            <a:r>
              <a:rPr lang="en-US" dirty="0"/>
              <a:t>Since households with safely managed drinking water and sanitation services also meet the requirements for basic services, the two levels can also be grouped together as ‘at least basic service’, which is then combined with basic hygiene for monitoring SDG target 1.4 ‘universal access to basic services. </a:t>
            </a:r>
          </a:p>
          <a:p>
            <a:endParaRPr lang="en-US" dirty="0"/>
          </a:p>
        </p:txBody>
      </p:sp>
      <p:sp>
        <p:nvSpPr>
          <p:cNvPr id="4" name="Slide Number Placeholder 3"/>
          <p:cNvSpPr>
            <a:spLocks noGrp="1"/>
          </p:cNvSpPr>
          <p:nvPr>
            <p:ph type="sldNum" sz="quarter" idx="5"/>
          </p:nvPr>
        </p:nvSpPr>
        <p:spPr/>
        <p:txBody>
          <a:bodyPr/>
          <a:lstStyle/>
          <a:p>
            <a:fld id="{CE49A064-6FBC-44D2-81AB-97CD689BB0A5}" type="slidenum">
              <a:rPr lang="en-GB" smtClean="0"/>
              <a:t>13</a:t>
            </a:fld>
            <a:endParaRPr lang="en-GB"/>
          </a:p>
        </p:txBody>
      </p:sp>
    </p:spTree>
    <p:extLst>
      <p:ext uri="{BB962C8B-B14F-4D97-AF65-F5344CB8AC3E}">
        <p14:creationId xmlns:p14="http://schemas.microsoft.com/office/powerpoint/2010/main" val="1732889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buFont typeface="Arial" panose="020B0604020202020204" pitchFamily="34" charset="0"/>
              <a:buChar char="•"/>
            </a:pPr>
            <a:r>
              <a:rPr lang="en-US" sz="1800" dirty="0">
                <a:solidFill>
                  <a:srgbClr val="44495A"/>
                </a:solidFill>
                <a:latin typeface="HKGrotesk-Light"/>
              </a:rPr>
              <a:t>Shared sanitation facilities are an important interim solution when individual household facilities are not feasible, but they frequently do not meet the needs of women and girls due to concerns about accessibility when needed, cleanliness, privacy and personal safety.</a:t>
            </a:r>
          </a:p>
          <a:p>
            <a:pPr marL="291179" indent="-291179">
              <a:buFont typeface="Arial" panose="020B0604020202020204" pitchFamily="34" charset="0"/>
              <a:buChar char="•"/>
            </a:pPr>
            <a:r>
              <a:rPr lang="en-US" sz="1800" dirty="0">
                <a:solidFill>
                  <a:srgbClr val="44495A"/>
                </a:solidFill>
                <a:latin typeface="HKGrotesk-Light"/>
              </a:rPr>
              <a:t>In 2022, 570 million people used improved </a:t>
            </a:r>
            <a:r>
              <a:rPr lang="en-US" sz="1800" dirty="0" err="1">
                <a:solidFill>
                  <a:srgbClr val="44495A"/>
                </a:solidFill>
                <a:latin typeface="HKGrotesk-Light"/>
              </a:rPr>
              <a:t>facilties</a:t>
            </a:r>
            <a:r>
              <a:rPr lang="en-US" sz="1800" dirty="0">
                <a:solidFill>
                  <a:srgbClr val="44495A"/>
                </a:solidFill>
                <a:latin typeface="HKGrotesk-Light"/>
              </a:rPr>
              <a:t> that were shared with other households and count as a ‘limited’ service. Three out of five (335 million) lived in urban areas. Gender inequalities related to shared sanitation are likely to be greatest in the 33 countries where more than a quarter of the urban population used limited services in 2022, of which 30 were located in sub-Saharan Africa (Figure 45). In 2022, one in five people used limited services in sub-Saharan Africa (18%), compared with one in ten in Central and Southern Asia (11%), and one in twenty in Oceania (5%).</a:t>
            </a:r>
          </a:p>
          <a:p>
            <a:pPr marL="291179" indent="-291179">
              <a:buFont typeface="Arial" panose="020B0604020202020204" pitchFamily="34" charset="0"/>
              <a:buChar char="•"/>
            </a:pPr>
            <a:r>
              <a:rPr lang="en-US" sz="1800" dirty="0">
                <a:solidFill>
                  <a:srgbClr val="44495A"/>
                </a:solidFill>
                <a:latin typeface="HKGrotesk-Light"/>
              </a:rPr>
              <a:t>The Multiple Indicator Cluster Surveys (MICS) ask women and men separately how safe they feel walking alone in their neighborhood after dark. In 22 recent surveys among households that use shared sanitation facilities, men were much more likely than women to report feeling ‘very safe’ (Figure 47). For example, in Georgia, 85% of men but only 47% of women said that they felt very safe, while in Belarus, men (59%) were more than four times as likely to report feeling very safe than women (13%). Far fewer respondents reported feeling ‘very unsafe’, but this was much more common among women than men.</a:t>
            </a:r>
            <a:endParaRPr lang="en-US" dirty="0"/>
          </a:p>
        </p:txBody>
      </p:sp>
      <p:sp>
        <p:nvSpPr>
          <p:cNvPr id="4" name="Slide Number Placeholder 3"/>
          <p:cNvSpPr>
            <a:spLocks noGrp="1"/>
          </p:cNvSpPr>
          <p:nvPr>
            <p:ph type="sldNum" sz="quarter" idx="5"/>
          </p:nvPr>
        </p:nvSpPr>
        <p:spPr/>
        <p:txBody>
          <a:bodyPr/>
          <a:lstStyle/>
          <a:p>
            <a:fld id="{CE49A064-6FBC-44D2-81AB-97CD689BB0A5}" type="slidenum">
              <a:rPr lang="en-GB" smtClean="0"/>
              <a:t>14</a:t>
            </a:fld>
            <a:endParaRPr lang="en-GB"/>
          </a:p>
        </p:txBody>
      </p:sp>
    </p:spTree>
    <p:extLst>
      <p:ext uri="{BB962C8B-B14F-4D97-AF65-F5344CB8AC3E}">
        <p14:creationId xmlns:p14="http://schemas.microsoft.com/office/powerpoint/2010/main" val="1101044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buFont typeface="Arial" panose="020B0604020202020204" pitchFamily="34" charset="0"/>
              <a:buChar char="•"/>
            </a:pPr>
            <a:r>
              <a:rPr lang="en-US" sz="1800" dirty="0">
                <a:solidFill>
                  <a:srgbClr val="44495A"/>
                </a:solidFill>
                <a:latin typeface="HKGrotesk-Light"/>
              </a:rPr>
              <a:t>Shared sanitation facilities are an important interim solution when individual household </a:t>
            </a:r>
            <a:r>
              <a:rPr lang="en-US" sz="1800" dirty="0" err="1">
                <a:solidFill>
                  <a:srgbClr val="44495A"/>
                </a:solidFill>
                <a:latin typeface="HKGrotesk-Light"/>
              </a:rPr>
              <a:t>facilties</a:t>
            </a:r>
            <a:r>
              <a:rPr lang="en-US" sz="1800" dirty="0">
                <a:solidFill>
                  <a:srgbClr val="44495A"/>
                </a:solidFill>
                <a:latin typeface="HKGrotesk-Light"/>
              </a:rPr>
              <a:t> are not feasible, but they frequently do not meet the needs of women and girls due to concerns about accessibility when needed, cleanliness, privacy and personal safety.18 In 2022, 570 million people used improved </a:t>
            </a:r>
            <a:r>
              <a:rPr lang="en-US" sz="1800" dirty="0" err="1">
                <a:solidFill>
                  <a:srgbClr val="44495A"/>
                </a:solidFill>
                <a:latin typeface="HKGrotesk-Light"/>
              </a:rPr>
              <a:t>facilties</a:t>
            </a:r>
            <a:r>
              <a:rPr lang="en-US" sz="1800" dirty="0">
                <a:solidFill>
                  <a:srgbClr val="44495A"/>
                </a:solidFill>
                <a:latin typeface="HKGrotesk-Light"/>
              </a:rPr>
              <a:t> that were shared with other households and count as a ‘limited’ service. Three out of five (335 million) lived in urban areas. Gender inequalities related to shared sanitation are likely to be greatest in the 33 countries where more than a quarter of the urban population used limited services in 2022, of which 30 were located in sub-Saharan Africa (Figure 45). In 2022, one in five people used limited services in sub-Saharan Africa (18%), compared with one in ten in Central and Southern Asia (11%), and one in twenty in Oceania (5%).</a:t>
            </a:r>
          </a:p>
          <a:p>
            <a:pPr marL="291179" indent="-291179">
              <a:buFont typeface="Arial" panose="020B0604020202020204" pitchFamily="34" charset="0"/>
              <a:buChar char="•"/>
            </a:pPr>
            <a:r>
              <a:rPr lang="en-US" sz="1800" dirty="0">
                <a:solidFill>
                  <a:srgbClr val="44495A"/>
                </a:solidFill>
                <a:latin typeface="HKGrotesk-Light"/>
              </a:rPr>
              <a:t>The Multiple Indicator Cluster Surveys (MICS) ask women and men separately how safe they feel walking alone in their neighborhood after dark. In 22 recent surveys among households that use shared sanitation facilities, men were much more likely than women to report feeling ‘very safe’ (Figure 47). For example, in Georgia, 85% of men but only 47% of women said that they felt very safe, while in Belarus, men (59%) were more than four times as likely to report feeling very safe than women (13%). Far fewer respondents reported feeling ‘very unsafe’, but this was much more common among women than men.</a:t>
            </a:r>
            <a:endParaRPr lang="en-US" dirty="0"/>
          </a:p>
        </p:txBody>
      </p:sp>
      <p:sp>
        <p:nvSpPr>
          <p:cNvPr id="4" name="Slide Number Placeholder 3"/>
          <p:cNvSpPr>
            <a:spLocks noGrp="1"/>
          </p:cNvSpPr>
          <p:nvPr>
            <p:ph type="sldNum" sz="quarter" idx="5"/>
          </p:nvPr>
        </p:nvSpPr>
        <p:spPr/>
        <p:txBody>
          <a:bodyPr/>
          <a:lstStyle/>
          <a:p>
            <a:fld id="{CE49A064-6FBC-44D2-81AB-97CD689BB0A5}" type="slidenum">
              <a:rPr lang="en-GB" smtClean="0"/>
              <a:t>15</a:t>
            </a:fld>
            <a:endParaRPr lang="en-GB"/>
          </a:p>
        </p:txBody>
      </p:sp>
    </p:spTree>
    <p:extLst>
      <p:ext uri="{BB962C8B-B14F-4D97-AF65-F5344CB8AC3E}">
        <p14:creationId xmlns:p14="http://schemas.microsoft.com/office/powerpoint/2010/main" val="3451873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49A064-6FBC-44D2-81AB-97CD689BB0A5}" type="slidenum">
              <a:rPr lang="en-GB" smtClean="0"/>
              <a:t>16</a:t>
            </a:fld>
            <a:endParaRPr lang="en-GB"/>
          </a:p>
        </p:txBody>
      </p:sp>
    </p:spTree>
    <p:extLst>
      <p:ext uri="{BB962C8B-B14F-4D97-AF65-F5344CB8AC3E}">
        <p14:creationId xmlns:p14="http://schemas.microsoft.com/office/powerpoint/2010/main" val="107296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49A064-6FBC-44D2-81AB-97CD689BB0A5}" type="slidenum">
              <a:rPr lang="en-GB" smtClean="0"/>
              <a:t>17</a:t>
            </a:fld>
            <a:endParaRPr lang="en-GB"/>
          </a:p>
        </p:txBody>
      </p:sp>
    </p:spTree>
    <p:extLst>
      <p:ext uri="{BB962C8B-B14F-4D97-AF65-F5344CB8AC3E}">
        <p14:creationId xmlns:p14="http://schemas.microsoft.com/office/powerpoint/2010/main" val="3192827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a:t>Hand hygiene is another SDG indicator because of its being critical to reducing transmission of infectious diseases and its being foundational to a resilient health system. </a:t>
            </a:r>
          </a:p>
          <a:p>
            <a:pPr marL="174708" indent="-174708" defTabSz="931774">
              <a:buFont typeface="Arial" panose="020B0604020202020204" pitchFamily="34" charset="0"/>
              <a:buChar char="•"/>
              <a:defRPr/>
            </a:pPr>
            <a:r>
              <a:rPr lang="en-US" dirty="0"/>
              <a:t>The hygiene ladder was added for SDG monitoring and only has 3 rungs ranging from ‘no facility’ to ‘basic’ which is the global indicator on hygiene for SDG target 6.2</a:t>
            </a:r>
          </a:p>
          <a:p>
            <a:pPr marL="174708" indent="-174708" defTabSz="931774">
              <a:buFont typeface="Arial" panose="020B0604020202020204" pitchFamily="34" charset="0"/>
              <a:buChar char="•"/>
              <a:defRPr/>
            </a:pPr>
            <a:r>
              <a:rPr lang="en-US" dirty="0"/>
              <a:t>Basic hygiene service means households have a handwashing facility with soap and water available at home. </a:t>
            </a:r>
          </a:p>
          <a:p>
            <a:pPr marL="174708" indent="-174708" defTabSz="931774">
              <a:buFont typeface="Arial" panose="020B0604020202020204" pitchFamily="34" charset="0"/>
              <a:buChar char="•"/>
              <a:defRPr/>
            </a:pPr>
            <a:r>
              <a:rPr lang="en-US" dirty="0"/>
              <a:t>If facility is available but either soap or water are missing it counts as limited service and at the bottom of the ladder we have no handwashing facility at all. </a:t>
            </a:r>
          </a:p>
          <a:p>
            <a:pPr marL="174708" indent="-174708" defTabSz="931774">
              <a:buFont typeface="Arial" panose="020B0604020202020204" pitchFamily="34" charset="0"/>
              <a:buChar char="•"/>
              <a:defRPr/>
            </a:pPr>
            <a:endParaRPr lang="en-US" dirty="0"/>
          </a:p>
          <a:p>
            <a:pPr marL="174708" indent="-174708">
              <a:buFont typeface="Arial" panose="020B0604020202020204" pitchFamily="34" charset="0"/>
              <a:buChar char="•"/>
            </a:pPr>
            <a:r>
              <a:rPr lang="en-US" dirty="0"/>
              <a:t>The JMP 2023 progress update highlights inequalities in service levels between and within countries. </a:t>
            </a:r>
          </a:p>
          <a:p>
            <a:pPr marL="174708" indent="-174708">
              <a:buFont typeface="Arial" panose="020B0604020202020204" pitchFamily="34" charset="0"/>
              <a:buChar char="•"/>
            </a:pPr>
            <a:r>
              <a:rPr lang="en-US" dirty="0"/>
              <a:t>But the burden of inadequate hygiene also varies widely across population subgroups. </a:t>
            </a:r>
          </a:p>
          <a:p>
            <a:pPr marL="174708" indent="-174708">
              <a:buFont typeface="Arial" panose="020B0604020202020204" pitchFamily="34" charset="0"/>
              <a:buChar char="•"/>
            </a:pPr>
            <a:r>
              <a:rPr lang="en-US" dirty="0"/>
              <a:t>It is widely recognized that inequalities in hygiene services impact women and men in different ways </a:t>
            </a:r>
          </a:p>
          <a:p>
            <a:pPr marL="174708" indent="-174708">
              <a:buFont typeface="Arial" panose="020B0604020202020204" pitchFamily="34" charset="0"/>
              <a:buChar char="•"/>
            </a:pPr>
            <a:r>
              <a:rPr lang="en-US" dirty="0"/>
              <a:t>partly due to differences in the specific needs of females and males, but also due to differences in gender norms, roles and responsibilities related to hygiene.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IN JMP 2023 progress report we tried to highlight some surveys and results help deep dive on these differences</a:t>
            </a:r>
          </a:p>
          <a:p>
            <a:pPr marL="174708" indent="-174708">
              <a:buFont typeface="Arial" panose="020B0604020202020204" pitchFamily="34" charset="0"/>
              <a:buChar char="•"/>
            </a:pPr>
            <a:endParaRPr lang="en-US" dirty="0"/>
          </a:p>
          <a:p>
            <a:pPr marL="174708" indent="-174708" defTabSz="931774">
              <a:buFont typeface="Arial" panose="020B0604020202020204" pitchFamily="34" charset="0"/>
              <a:buChar char="•"/>
              <a:defRPr/>
            </a:pPr>
            <a:endParaRPr lang="en-US" dirty="0"/>
          </a:p>
          <a:p>
            <a:endParaRPr lang="en-US" dirty="0"/>
          </a:p>
        </p:txBody>
      </p:sp>
      <p:sp>
        <p:nvSpPr>
          <p:cNvPr id="4" name="Slide Number Placeholder 3"/>
          <p:cNvSpPr>
            <a:spLocks noGrp="1"/>
          </p:cNvSpPr>
          <p:nvPr>
            <p:ph type="sldNum" sz="quarter" idx="5"/>
          </p:nvPr>
        </p:nvSpPr>
        <p:spPr/>
        <p:txBody>
          <a:bodyPr/>
          <a:lstStyle/>
          <a:p>
            <a:fld id="{CE49A064-6FBC-44D2-81AB-97CD689BB0A5}" type="slidenum">
              <a:rPr lang="en-GB" smtClean="0"/>
              <a:t>18</a:t>
            </a:fld>
            <a:endParaRPr lang="en-GB"/>
          </a:p>
        </p:txBody>
      </p:sp>
    </p:spTree>
    <p:extLst>
      <p:ext uri="{BB962C8B-B14F-4D97-AF65-F5344CB8AC3E}">
        <p14:creationId xmlns:p14="http://schemas.microsoft.com/office/powerpoint/2010/main" val="1955368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A small number of studies in high-income countries have either asked people about their reported handwashing practices, or observed actual handwashing </a:t>
            </a:r>
            <a:r>
              <a:rPr lang="en-US" dirty="0" err="1"/>
              <a:t>behaviour</a:t>
            </a:r>
            <a:r>
              <a:rPr lang="en-US" dirty="0"/>
              <a:t> in public settings, such as bathrooms in universities, transport hubs or museums.</a:t>
            </a:r>
          </a:p>
          <a:p>
            <a:pPr marL="174708" indent="-174708">
              <a:buFont typeface="Arial" panose="020B0604020202020204" pitchFamily="34" charset="0"/>
              <a:buChar char="•"/>
            </a:pPr>
            <a:r>
              <a:rPr lang="en-US" dirty="0"/>
              <a:t>These studies are often small scale, not nationally representative and not fully comparable due to methodological differences – there are also differences in time domain.</a:t>
            </a:r>
          </a:p>
          <a:p>
            <a:pPr marL="174708" indent="-174708">
              <a:buFont typeface="Arial" panose="020B0604020202020204" pitchFamily="34" charset="0"/>
              <a:buChar char="•"/>
            </a:pPr>
            <a:r>
              <a:rPr lang="en-US" dirty="0"/>
              <a:t>However, they consistently show that, while people do not always wash their hands after using public bathrooms, women are more likely to do so than men (Figure 72 - circles).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In one study of motorway rest stop bathrooms in England, women were more than twice as likely as men to be observed washing their hands with soap and water after using the toilet. </a:t>
            </a:r>
          </a:p>
          <a:p>
            <a:pPr marL="174708" indent="-174708">
              <a:buFont typeface="Arial" panose="020B0604020202020204" pitchFamily="34" charset="0"/>
              <a:buChar char="•"/>
            </a:pPr>
            <a:r>
              <a:rPr lang="en-US" dirty="0"/>
              <a:t>However, in most other studies, gender gaps were smaller, at around 10–25 % pts. </a:t>
            </a:r>
          </a:p>
          <a:p>
            <a:pPr marL="174708" indent="-174708">
              <a:buFont typeface="Arial" panose="020B0604020202020204" pitchFamily="34" charset="0"/>
              <a:buChar char="•"/>
            </a:pPr>
            <a:r>
              <a:rPr lang="en-US" dirty="0"/>
              <a:t>Women were also more likely to </a:t>
            </a:r>
            <a:r>
              <a:rPr lang="en-US" dirty="0" err="1"/>
              <a:t>selfreport</a:t>
            </a:r>
            <a:r>
              <a:rPr lang="en-US" dirty="0"/>
              <a:t> handwashing than men, but this gap was smaller. </a:t>
            </a:r>
          </a:p>
          <a:p>
            <a:pPr marL="174708" indent="-174708">
              <a:buFont typeface="Arial" panose="020B0604020202020204" pitchFamily="34" charset="0"/>
              <a:buChar char="•"/>
            </a:pPr>
            <a:r>
              <a:rPr lang="en-US" dirty="0"/>
              <a:t>In 2010, a Harris Interactive study found that 99% of women and 93% of men in the United States of America reported ‘always’ washing their hands after using public toilets, but structured observation in four major cities showed that only 93% of women and 77% of men actually did so.</a:t>
            </a:r>
          </a:p>
          <a:p>
            <a:pPr marL="174708" indent="-174708">
              <a:buFont typeface="Arial" panose="020B0604020202020204" pitchFamily="34" charset="0"/>
              <a:buChar char="•"/>
            </a:pPr>
            <a:r>
              <a:rPr lang="en-US" dirty="0"/>
              <a:t>In shopping malls in New Zealand found that males (81%) not only washed their hands less frequently than females (92%), but also washed their hands for a shorter period of time and were less likely to use soap (66% vs. 77%).</a:t>
            </a:r>
          </a:p>
          <a:p>
            <a:endParaRPr lang="en-US" dirty="0"/>
          </a:p>
          <a:p>
            <a:pPr marL="174708" indent="-174708">
              <a:buFont typeface="Arial" panose="020B0604020202020204" pitchFamily="34" charset="0"/>
              <a:buChar char="•"/>
            </a:pPr>
            <a:r>
              <a:rPr lang="en-US" dirty="0"/>
              <a:t>All references listed in our report</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E49A064-6FBC-44D2-81AB-97CD689BB0A5}" type="slidenum">
              <a:rPr lang="en-GB" smtClean="0"/>
              <a:t>19</a:t>
            </a:fld>
            <a:endParaRPr lang="en-GB"/>
          </a:p>
        </p:txBody>
      </p:sp>
    </p:spTree>
    <p:extLst>
      <p:ext uri="{BB962C8B-B14F-4D97-AF65-F5344CB8AC3E}">
        <p14:creationId xmlns:p14="http://schemas.microsoft.com/office/powerpoint/2010/main" val="2985154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WHO/UNICEF joint </a:t>
            </a:r>
            <a:r>
              <a:rPr lang="en-US" dirty="0" err="1"/>
              <a:t>programme</a:t>
            </a:r>
            <a:r>
              <a:rPr lang="en-US" dirty="0"/>
              <a:t> since 1990</a:t>
            </a:r>
          </a:p>
          <a:p>
            <a:pPr marL="174708" indent="-174708">
              <a:buFont typeface="Arial" panose="020B0604020202020204" pitchFamily="34" charset="0"/>
              <a:buChar char="•"/>
            </a:pPr>
            <a:r>
              <a:rPr lang="en-US" dirty="0"/>
              <a:t>We previously reported on MDGs and now responsible for global monitoring of SDG targets related to WASH</a:t>
            </a:r>
          </a:p>
          <a:p>
            <a:pPr marL="174708" indent="-174708">
              <a:buFont typeface="Arial" panose="020B0604020202020204" pitchFamily="34" charset="0"/>
              <a:buChar char="•"/>
            </a:pPr>
            <a:r>
              <a:rPr lang="en-US" dirty="0"/>
              <a:t>JMP reporting previously focused on households and has now been expanded to cover schools and health care facilities</a:t>
            </a:r>
          </a:p>
          <a:p>
            <a:pPr marL="174708" indent="-174708">
              <a:buFont typeface="Arial" panose="020B0604020202020204" pitchFamily="34" charset="0"/>
              <a:buChar char="•"/>
            </a:pPr>
            <a:r>
              <a:rPr lang="en-US" dirty="0"/>
              <a:t>We now produce </a:t>
            </a:r>
            <a:r>
              <a:rPr lang="en-US" dirty="0" err="1"/>
              <a:t>upda</a:t>
            </a:r>
            <a:endParaRPr lang="en-US" dirty="0"/>
          </a:p>
          <a:p>
            <a:pPr marL="174708" indent="-174708">
              <a:buFont typeface="Arial" panose="020B0604020202020204" pitchFamily="34" charset="0"/>
              <a:buChar char="•"/>
            </a:pPr>
            <a:r>
              <a:rPr lang="en-US" dirty="0" err="1"/>
              <a:t>tes</a:t>
            </a:r>
            <a:r>
              <a:rPr lang="en-US" dirty="0"/>
              <a:t> for each setting every 2 years. Households in odd years. Schools and Health Care Facilities in even years.</a:t>
            </a:r>
          </a:p>
          <a:p>
            <a:pPr marL="174708" indent="-174708">
              <a:buFont typeface="Arial" panose="020B0604020202020204" pitchFamily="34" charset="0"/>
              <a:buChar char="•"/>
            </a:pPr>
            <a:r>
              <a:rPr lang="en-US" dirty="0"/>
              <a:t>We published updates for schools and health care facilities in 2022 and will be launching our 2023 household update on Thursday </a:t>
            </a:r>
          </a:p>
          <a:p>
            <a:pPr marL="174708" indent="-174708">
              <a:buFont typeface="Arial" panose="020B0604020202020204" pitchFamily="34" charset="0"/>
              <a:buChar char="•"/>
            </a:pPr>
            <a:r>
              <a:rPr lang="en-US" dirty="0"/>
              <a:t>At the end of each year we circulate draft estimates to country offices for a 2 month period of country consultation with national authorities</a:t>
            </a:r>
          </a:p>
          <a:p>
            <a:pPr marL="174708" indent="-174708">
              <a:buFont typeface="Arial" panose="020B0604020202020204" pitchFamily="34" charset="0"/>
              <a:buChar char="•"/>
            </a:pPr>
            <a:r>
              <a:rPr lang="en-US" dirty="0"/>
              <a:t>WHO and UNICEF regional and country offices play a critical role in making sure that the latest available national data are included in JMP estimates</a:t>
            </a:r>
          </a:p>
          <a:p>
            <a:pPr marL="174708" indent="-174708">
              <a:buFont typeface="Arial" panose="020B0604020202020204" pitchFamily="34" charset="0"/>
              <a:buChar char="•"/>
            </a:pPr>
            <a:r>
              <a:rPr lang="en-US" dirty="0"/>
              <a:t>The JMP team also works closely with regional and country offices to help governments address data gaps and strengthen national systems for monitoring SDG WASH targets (key part of our mandate)</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defTabSz="931774">
              <a:defRPr/>
            </a:pPr>
            <a:fld id="{F8024919-068E-49F4-A398-979F7784A2F4}" type="slidenum">
              <a:rPr lang="en-US">
                <a:solidFill>
                  <a:prstClr val="black"/>
                </a:solidFill>
                <a:latin typeface="Calibri" panose="020F0502020204030204"/>
              </a:rPr>
              <a:pPr defTabSz="9317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3572982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National data on hand hygiene are typically collected at household rather than individual level, but some indicators take account of gender inequalities and can therefore be considered gender-sensitive. </a:t>
            </a:r>
          </a:p>
          <a:p>
            <a:pPr marL="174708" indent="-174708">
              <a:buFont typeface="Arial" panose="020B0604020202020204" pitchFamily="34" charset="0"/>
              <a:buChar char="•"/>
            </a:pPr>
            <a:endParaRPr lang="en-US" dirty="0"/>
          </a:p>
          <a:p>
            <a:pPr marL="174708" indent="-174708" defTabSz="931774">
              <a:buFont typeface="Arial" panose="020B0604020202020204" pitchFamily="34" charset="0"/>
              <a:buChar char="•"/>
            </a:pPr>
            <a:r>
              <a:rPr lang="en-US" dirty="0"/>
              <a:t>Inadequate hand hygiene is likely to disproportionately impact women and girls because they remain primarily responsible for child care and domestic chores in many countries around the world. </a:t>
            </a:r>
          </a:p>
          <a:p>
            <a:pPr marL="174708" indent="-174708" defTabSz="931774">
              <a:buFont typeface="Arial" panose="020B0604020202020204" pitchFamily="34" charset="0"/>
              <a:buChar char="•"/>
            </a:pPr>
            <a:r>
              <a:rPr lang="en-US" dirty="0"/>
              <a:t>Access to handwashing facilities is also important for maintaining personal hygiene, and women and girls, and other persons who menstruate, have specific additional hygiene needs related to menstrual health, which we will cover next.</a:t>
            </a:r>
          </a:p>
          <a:p>
            <a:pPr marL="174708" indent="-174708" defTabSz="931774">
              <a:buFont typeface="Arial" panose="020B0604020202020204" pitchFamily="34" charset="0"/>
              <a:buChar char="•"/>
            </a:pPr>
            <a:endParaRPr lang="en-US" dirty="0"/>
          </a:p>
          <a:p>
            <a:pPr marL="174708" indent="-174708">
              <a:buFont typeface="Arial" panose="020B0604020202020204" pitchFamily="34" charset="0"/>
              <a:buChar char="•"/>
            </a:pPr>
            <a:r>
              <a:rPr lang="en-US" dirty="0"/>
              <a:t>If we look at 2022 estimates for population with no access to handwashing facility we can see that:</a:t>
            </a:r>
          </a:p>
          <a:p>
            <a:pPr marL="174708" indent="-174708">
              <a:buFont typeface="Arial" panose="020B0604020202020204" pitchFamily="34" charset="0"/>
              <a:buChar char="•"/>
            </a:pPr>
            <a:r>
              <a:rPr lang="en-US" dirty="0"/>
              <a:t>In 2022, 84 countries had estimates for basic hygiene services (access to handwashing facilities with soap and water available at home). </a:t>
            </a:r>
          </a:p>
          <a:p>
            <a:pPr marL="174708" indent="-174708">
              <a:buFont typeface="Arial" panose="020B0604020202020204" pitchFamily="34" charset="0"/>
              <a:buChar char="•"/>
            </a:pPr>
            <a:r>
              <a:rPr lang="en-US" dirty="0"/>
              <a:t>Among these were 25 countries where more than one in four people had no handwashing facility at all. </a:t>
            </a:r>
          </a:p>
          <a:p>
            <a:pPr marL="174708" indent="-174708">
              <a:buFont typeface="Arial" panose="020B0604020202020204" pitchFamily="34" charset="0"/>
              <a:buChar char="•"/>
            </a:pPr>
            <a:r>
              <a:rPr lang="en-US" dirty="0"/>
              <a:t>The most extreme cases in 2022 were ten countries where more than half the population still had no handwashing facility at home (Figure 71). </a:t>
            </a:r>
          </a:p>
          <a:p>
            <a:pPr marL="174708" indent="-174708">
              <a:buFont typeface="Arial" panose="020B0604020202020204" pitchFamily="34" charset="0"/>
              <a:buChar char="•"/>
            </a:pPr>
            <a:r>
              <a:rPr lang="en-US" dirty="0"/>
              <a:t>Over two thirds of the population had no facility in Guinea-Bissau (66%), Liberia (73%), Sierra Leone (70%) and Togo (75%). </a:t>
            </a:r>
          </a:p>
        </p:txBody>
      </p:sp>
      <p:sp>
        <p:nvSpPr>
          <p:cNvPr id="4" name="Slide Number Placeholder 3"/>
          <p:cNvSpPr>
            <a:spLocks noGrp="1"/>
          </p:cNvSpPr>
          <p:nvPr>
            <p:ph type="sldNum" sz="quarter" idx="5"/>
          </p:nvPr>
        </p:nvSpPr>
        <p:spPr/>
        <p:txBody>
          <a:bodyPr/>
          <a:lstStyle/>
          <a:p>
            <a:fld id="{CE49A064-6FBC-44D2-81AB-97CD689BB0A5}" type="slidenum">
              <a:rPr lang="en-GB" smtClean="0"/>
              <a:t>20</a:t>
            </a:fld>
            <a:endParaRPr lang="en-GB"/>
          </a:p>
        </p:txBody>
      </p:sp>
    </p:spTree>
    <p:extLst>
      <p:ext uri="{BB962C8B-B14F-4D97-AF65-F5344CB8AC3E}">
        <p14:creationId xmlns:p14="http://schemas.microsoft.com/office/powerpoint/2010/main" val="8490438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Existing data suggest that the availability of a bath or shower within a dwelling, yard or plot varies across countries and could be a useful additional indicator of hygiene inequalities. </a:t>
            </a:r>
          </a:p>
          <a:p>
            <a:pPr marL="174708" indent="-174708">
              <a:buFont typeface="Arial" panose="020B0604020202020204" pitchFamily="34" charset="0"/>
              <a:buChar char="•"/>
            </a:pPr>
            <a:r>
              <a:rPr lang="en-US" dirty="0"/>
              <a:t>Access to bathing facilities has also been identified as an important dimension of gender related inequalities in the ability of women and girls to meet their hygiene needs, </a:t>
            </a:r>
          </a:p>
          <a:p>
            <a:pPr marL="174708" indent="-174708">
              <a:buFont typeface="Arial" panose="020B0604020202020204" pitchFamily="34" charset="0"/>
              <a:buChar char="•"/>
            </a:pPr>
            <a:r>
              <a:rPr lang="en-US" dirty="0"/>
              <a:t>which could be linked to maintaining personal hygiene for people who menstruate, and therefore have specific additional hygiene needs related to menstrual health</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Data availability is a problem and for global monitoring the comparability is another layer of problem pulling down the data availability</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A growing number of countries monitor the availability of bathing facilities but national indicator definitions vary, making </a:t>
            </a:r>
            <a:r>
              <a:rPr lang="en-US" dirty="0" err="1"/>
              <a:t>crosscountry</a:t>
            </a:r>
            <a:r>
              <a:rPr lang="en-US" dirty="0"/>
              <a:t> comparison difficult (Figure 80). </a:t>
            </a:r>
          </a:p>
          <a:p>
            <a:pPr marL="174708" indent="-174708">
              <a:buFont typeface="Arial" panose="020B0604020202020204" pitchFamily="34" charset="0"/>
              <a:buChar char="•"/>
            </a:pPr>
            <a:r>
              <a:rPr lang="en-US" dirty="0"/>
              <a:t>Many countries simply monitor the presence of ‘bathing facilities’ (China, Finland) or ‘bath or shower’ (Latvia, Mayotte, Reunion, Spain). </a:t>
            </a:r>
          </a:p>
          <a:p>
            <a:pPr marL="174708" indent="-174708">
              <a:buFont typeface="Arial" panose="020B0604020202020204" pitchFamily="34" charset="0"/>
              <a:buChar char="•"/>
            </a:pPr>
            <a:r>
              <a:rPr lang="en-US" dirty="0"/>
              <a:t>Others focus on the presence of (at least one) ‘bathroom’ (Bermuda, Cayman Islands, Costa Rica, Hungary) and sometimes also specify a shower or WC (Brazil). </a:t>
            </a:r>
          </a:p>
          <a:p>
            <a:pPr marL="174708" indent="-174708">
              <a:buFont typeface="Arial" panose="020B0604020202020204" pitchFamily="34" charset="0"/>
              <a:buChar char="•"/>
            </a:pPr>
            <a:r>
              <a:rPr lang="en-US" dirty="0"/>
              <a:t>Some countries distinguish facilities that are inside the dwelling (Denmark, Greece, Republic of Moldova, New Caledonia, Tokelau), </a:t>
            </a:r>
          </a:p>
          <a:p>
            <a:pPr marL="174708" indent="-174708">
              <a:buFont typeface="Arial" panose="020B0604020202020204" pitchFamily="34" charset="0"/>
              <a:buChar char="•"/>
            </a:pPr>
            <a:r>
              <a:rPr lang="en-US" dirty="0"/>
              <a:t>while others monitor whether they are for exclusive use of household members (Georgia, Ghana, India) or shared (Bonaire, Sint Eustatius and Saba). </a:t>
            </a:r>
          </a:p>
        </p:txBody>
      </p:sp>
      <p:sp>
        <p:nvSpPr>
          <p:cNvPr id="4" name="Slide Number Placeholder 3"/>
          <p:cNvSpPr>
            <a:spLocks noGrp="1"/>
          </p:cNvSpPr>
          <p:nvPr>
            <p:ph type="sldNum" sz="quarter" idx="5"/>
          </p:nvPr>
        </p:nvSpPr>
        <p:spPr/>
        <p:txBody>
          <a:bodyPr/>
          <a:lstStyle/>
          <a:p>
            <a:fld id="{CE49A064-6FBC-44D2-81AB-97CD689BB0A5}" type="slidenum">
              <a:rPr lang="en-GB" smtClean="0"/>
              <a:t>21</a:t>
            </a:fld>
            <a:endParaRPr lang="en-GB"/>
          </a:p>
        </p:txBody>
      </p:sp>
    </p:spTree>
    <p:extLst>
      <p:ext uri="{BB962C8B-B14F-4D97-AF65-F5344CB8AC3E}">
        <p14:creationId xmlns:p14="http://schemas.microsoft.com/office/powerpoint/2010/main" val="4190263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JMP does not currently use a menstrual health service ladder because norms and standards for monitoring menstrual health are still evolving. </a:t>
            </a:r>
          </a:p>
          <a:p>
            <a:r>
              <a:rPr lang="en-US" dirty="0"/>
              <a:t>However, a growing number of national household surveys include new questions on menstrual health in questionnaires for adolescent girls and women age 15–49. </a:t>
            </a:r>
          </a:p>
          <a:p>
            <a:endParaRPr lang="en-US" dirty="0"/>
          </a:p>
          <a:p>
            <a:r>
              <a:rPr lang="en-US" b="0" i="0" dirty="0">
                <a:solidFill>
                  <a:srgbClr val="6C6463"/>
                </a:solidFill>
                <a:effectLst/>
                <a:latin typeface="Source Sans Pro" panose="020B0503030403020204" pitchFamily="34" charset="0"/>
              </a:rPr>
              <a:t>Actual publication date for DHS8 questionnaires: June 2020</a:t>
            </a:r>
          </a:p>
          <a:p>
            <a:pPr defTabSz="931774"/>
            <a:r>
              <a:rPr lang="en-US" b="0" i="0" dirty="0">
                <a:solidFill>
                  <a:srgbClr val="6C6463"/>
                </a:solidFill>
                <a:effectLst/>
                <a:latin typeface="Source Sans Pro" panose="020B0503030403020204" pitchFamily="34" charset="0"/>
              </a:rPr>
              <a:t>DHS8 men questionnaire has questions on the knowledge of </a:t>
            </a:r>
            <a:r>
              <a:rPr lang="en-US" dirty="0"/>
              <a:t>fertile period as well as women quest.</a:t>
            </a:r>
          </a:p>
          <a:p>
            <a:endParaRPr lang="en-US" dirty="0"/>
          </a:p>
        </p:txBody>
      </p:sp>
      <p:sp>
        <p:nvSpPr>
          <p:cNvPr id="4" name="Slide Number Placeholder 3"/>
          <p:cNvSpPr>
            <a:spLocks noGrp="1"/>
          </p:cNvSpPr>
          <p:nvPr>
            <p:ph type="sldNum" sz="quarter" idx="5"/>
          </p:nvPr>
        </p:nvSpPr>
        <p:spPr/>
        <p:txBody>
          <a:bodyPr/>
          <a:lstStyle/>
          <a:p>
            <a:fld id="{CE49A064-6FBC-44D2-81AB-97CD689BB0A5}" type="slidenum">
              <a:rPr lang="en-GB" smtClean="0"/>
              <a:t>22</a:t>
            </a:fld>
            <a:endParaRPr lang="en-GB"/>
          </a:p>
        </p:txBody>
      </p:sp>
    </p:spTree>
    <p:extLst>
      <p:ext uri="{BB962C8B-B14F-4D97-AF65-F5344CB8AC3E}">
        <p14:creationId xmlns:p14="http://schemas.microsoft.com/office/powerpoint/2010/main" val="2643350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spcAft>
                <a:spcPts val="611"/>
              </a:spcAft>
              <a:buFont typeface="Arial" panose="020B0604020202020204" pitchFamily="34" charset="0"/>
              <a:buChar char="•"/>
            </a:pPr>
            <a:r>
              <a:rPr lang="en-US" dirty="0"/>
              <a:t>Menstrual health is a broad term that includes the various factors that influence the experience of those who menstruate, as defined by the Terminology Action Group of the Global Menstrual Collective in 2021.</a:t>
            </a:r>
          </a:p>
          <a:p>
            <a:pPr marL="174708" indent="-174708">
              <a:spcAft>
                <a:spcPts val="611"/>
              </a:spcAft>
              <a:buFont typeface="Arial" panose="020B0604020202020204" pitchFamily="34" charset="0"/>
              <a:buChar char="•"/>
            </a:pPr>
            <a:r>
              <a:rPr lang="en-US" dirty="0"/>
              <a:t>This new definition reflects a wider range of domains that are critical to menstrual health (including discomfort and a supportive environment), in addition to materials and facilities that have been more commonly monitored to date. </a:t>
            </a:r>
          </a:p>
          <a:p>
            <a:pPr marL="174708" indent="-174708">
              <a:spcAft>
                <a:spcPts val="611"/>
              </a:spcAft>
              <a:buFont typeface="Arial" panose="020B0604020202020204" pitchFamily="34" charset="0"/>
              <a:buChar char="•"/>
            </a:pPr>
            <a:r>
              <a:rPr lang="en-US" dirty="0"/>
              <a:t>Monitoring of menstrual health has often focused on what is provided to those who menstruate, rather than their experiences and needs</a:t>
            </a:r>
          </a:p>
          <a:p>
            <a:pPr marL="174708" indent="-174708">
              <a:spcAft>
                <a:spcPts val="611"/>
              </a:spcAft>
              <a:buFont typeface="Arial" panose="020B0604020202020204" pitchFamily="34" charset="0"/>
              <a:buChar char="•"/>
            </a:pPr>
            <a:r>
              <a:rPr lang="en-US" dirty="0"/>
              <a:t>The new definition has informed ongoing development of menstrual health indicators, including a priority list for monitoring girls’ menstrual health and hygiene, and updated JMP indicators for household surveys</a:t>
            </a:r>
          </a:p>
          <a:p>
            <a:pPr marL="174708" indent="-174708">
              <a:spcAft>
                <a:spcPts val="611"/>
              </a:spcAft>
              <a:buFont typeface="Arial" panose="020B0604020202020204" pitchFamily="34" charset="0"/>
              <a:buChar char="•"/>
            </a:pPr>
            <a:endParaRPr lang="en-US" dirty="0"/>
          </a:p>
          <a:p>
            <a:pPr marL="174708" indent="-174708">
              <a:spcAft>
                <a:spcPts val="611"/>
              </a:spcAft>
              <a:buFont typeface="Arial" panose="020B0604020202020204" pitchFamily="34" charset="0"/>
              <a:buChar char="•"/>
            </a:pPr>
            <a:r>
              <a:rPr lang="en-US" dirty="0"/>
              <a:t>The proposed indicators aim to cover elements from previous household surveys (such as those included in this report), while also addressing emerging elements on unmet material needs, menstrual pain and social support. </a:t>
            </a:r>
          </a:p>
          <a:p>
            <a:pPr marL="174708" indent="-174708">
              <a:spcAft>
                <a:spcPts val="611"/>
              </a:spcAft>
              <a:buFont typeface="Arial" panose="020B0604020202020204" pitchFamily="34" charset="0"/>
              <a:buChar char="•"/>
            </a:pPr>
            <a:r>
              <a:rPr lang="en-US" dirty="0"/>
              <a:t>They are based on questions used in previous surveys, including for other settings, such as the USAID 2021 survey of women in workplaces in Kenya and Nepal, which is one of the few surveys to include questions on discomfort, supportive environment and quantity of materials</a:t>
            </a:r>
          </a:p>
          <a:p>
            <a:pPr>
              <a:spcAft>
                <a:spcPts val="611"/>
              </a:spcAft>
            </a:pPr>
            <a:endParaRPr lang="en-US" dirty="0"/>
          </a:p>
          <a:p>
            <a:pPr marL="174708" indent="-174708">
              <a:spcAft>
                <a:spcPts val="611"/>
              </a:spcAft>
              <a:buFont typeface="Arial" panose="020B0604020202020204" pitchFamily="34" charset="0"/>
              <a:buChar char="•"/>
            </a:pPr>
            <a:r>
              <a:rPr lang="en-US" dirty="0"/>
              <a:t>Review and discussion by the JMP Expert Group on MH (November 2022): The term MH is recommended to broaden the focus beyond menstrual hygiene and limit stigma associated with the term hygiene and links to uncleanliness.</a:t>
            </a:r>
          </a:p>
          <a:p>
            <a:pPr marL="174708" indent="-174708">
              <a:spcAft>
                <a:spcPts val="611"/>
              </a:spcAft>
              <a:buFont typeface="Arial" panose="020B0604020202020204" pitchFamily="34" charset="0"/>
              <a:buChar char="•"/>
            </a:pPr>
            <a:r>
              <a:rPr lang="en-US" sz="1800" dirty="0">
                <a:latin typeface="Calibri" panose="020F0502020204030204" pitchFamily="34" charset="0"/>
                <a:ea typeface="Times New Roman" panose="02020603050405020304" pitchFamily="18" charset="0"/>
              </a:rPr>
              <a:t>In 2020, the JMP and GLAAS partnered with Emory University to initiate a multi-year, multi-phase initiative to review opportunities for enhanced monitoring of gender in relation to SDG targets 6.1, 6.2, 6.a and 6.b and to identify a set of priority indicators for integration into national and global monitoring.</a:t>
            </a:r>
            <a:endParaRPr lang="en-US" sz="1800" dirty="0">
              <a:latin typeface="Times New Roman" panose="02020603050405020304" pitchFamily="18" charset="0"/>
              <a:ea typeface="Times New Roman" panose="02020603050405020304" pitchFamily="18" charset="0"/>
            </a:endParaRPr>
          </a:p>
          <a:p>
            <a:pPr marL="174708" indent="-174708">
              <a:spcAft>
                <a:spcPts val="611"/>
              </a:spcAft>
              <a:buFont typeface="Arial" panose="020B0604020202020204" pitchFamily="34" charset="0"/>
              <a:buChar char="•"/>
            </a:pPr>
            <a:r>
              <a:rPr lang="en-US" sz="1800" dirty="0">
                <a:solidFill>
                  <a:srgbClr val="000000"/>
                </a:solidFill>
                <a:latin typeface="Calibri" panose="020F0502020204030204" pitchFamily="34" charset="0"/>
                <a:ea typeface="Times New Roman" panose="02020603050405020304" pitchFamily="18" charset="0"/>
              </a:rPr>
              <a:t>Phase 1 (2020-2021) of this process, the ‘review phase’, provided a conceptual framework of gender equality related to WASH. Currently Phase 2 of this process is being conducted, which will result in a</a:t>
            </a:r>
            <a:r>
              <a:rPr lang="en-US" sz="1800" dirty="0">
                <a:latin typeface="Calibri" panose="020F0502020204030204" pitchFamily="34" charset="0"/>
                <a:ea typeface="Times New Roman" panose="02020603050405020304" pitchFamily="18" charset="0"/>
              </a:rPr>
              <a:t> list of priority indicators for enhanced monitoring of gender and WASH under SDG 6.1 and 6.2. In this session, we will hear more about this process and the list of those indicators.</a:t>
            </a:r>
          </a:p>
          <a:p>
            <a:pPr marL="174708" indent="-174708">
              <a:spcAft>
                <a:spcPts val="611"/>
              </a:spcAft>
              <a:buFont typeface="Arial" panose="020B0604020202020204" pitchFamily="34" charset="0"/>
              <a:buChar char="•"/>
            </a:pPr>
            <a:endParaRPr lang="en-US" sz="1800" dirty="0">
              <a:latin typeface="Calibri" panose="020F0502020204030204" pitchFamily="34" charset="0"/>
              <a:ea typeface="Times New Roman" panose="02020603050405020304" pitchFamily="18" charset="0"/>
            </a:endParaRPr>
          </a:p>
          <a:p>
            <a:pPr marL="174708" indent="-174708">
              <a:spcAft>
                <a:spcPts val="611"/>
              </a:spcAft>
              <a:buFont typeface="Arial" panose="020B0604020202020204" pitchFamily="34" charset="0"/>
              <a:buChar char="•"/>
            </a:pPr>
            <a:r>
              <a:rPr lang="en-US" sz="2900" dirty="0"/>
              <a:t>Terminology Action Group of the Global Menstrual Collective in 2021: </a:t>
            </a:r>
            <a:r>
              <a:rPr lang="en-US" sz="2900" dirty="0" err="1"/>
              <a:t>Hennegan</a:t>
            </a:r>
            <a:r>
              <a:rPr lang="en-US" sz="2900" dirty="0"/>
              <a:t> J, Winkler IT, </a:t>
            </a:r>
            <a:r>
              <a:rPr lang="en-US" sz="2900" dirty="0" err="1"/>
              <a:t>Bobel</a:t>
            </a:r>
            <a:r>
              <a:rPr lang="en-US" sz="2900" dirty="0"/>
              <a:t> C, Keiser D, Hampton J, Larsson G, et al. Menstrual health: a definition for policy, practice, and research. Sexual and Reproductive Health Matters. 2021;29(1):31-8. </a:t>
            </a:r>
            <a:endParaRPr lang="en-US" sz="1800" dirty="0">
              <a:latin typeface="Times New Roman" panose="02020603050405020304" pitchFamily="18" charset="0"/>
              <a:ea typeface="Times New Roman" panose="02020603050405020304" pitchFamily="18" charset="0"/>
            </a:endParaRPr>
          </a:p>
          <a:p>
            <a:pPr marL="174708" indent="-174708">
              <a:spcAft>
                <a:spcPts val="611"/>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E49A064-6FBC-44D2-81AB-97CD689BB0A5}" type="slidenum">
              <a:rPr lang="en-GB" smtClean="0"/>
              <a:t>23</a:t>
            </a:fld>
            <a:endParaRPr lang="en-GB"/>
          </a:p>
        </p:txBody>
      </p:sp>
    </p:spTree>
    <p:extLst>
      <p:ext uri="{BB962C8B-B14F-4D97-AF65-F5344CB8AC3E}">
        <p14:creationId xmlns:p14="http://schemas.microsoft.com/office/powerpoint/2010/main" val="16331423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49A064-6FBC-44D2-81AB-97CD689BB0A5}" type="slidenum">
              <a:rPr lang="en-GB" smtClean="0"/>
              <a:t>24</a:t>
            </a:fld>
            <a:endParaRPr lang="en-GB"/>
          </a:p>
        </p:txBody>
      </p:sp>
    </p:spTree>
    <p:extLst>
      <p:ext uri="{BB962C8B-B14F-4D97-AF65-F5344CB8AC3E}">
        <p14:creationId xmlns:p14="http://schemas.microsoft.com/office/powerpoint/2010/main" val="29811359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By 2022, nationally representative data on menstrual health were available for 53 countries, representing seven out of eight SDG regions, </a:t>
            </a:r>
          </a:p>
          <a:p>
            <a:pPr marL="174708" indent="-174708">
              <a:buFont typeface="Arial" panose="020B0604020202020204" pitchFamily="34" charset="0"/>
              <a:buChar char="•"/>
            </a:pPr>
            <a:r>
              <a:rPr lang="en-US" dirty="0"/>
              <a:t>of which 44 countries had data for at least three of the four harmonized indicators</a:t>
            </a:r>
          </a:p>
        </p:txBody>
      </p:sp>
      <p:sp>
        <p:nvSpPr>
          <p:cNvPr id="4" name="Slide Number Placeholder 3"/>
          <p:cNvSpPr>
            <a:spLocks noGrp="1"/>
          </p:cNvSpPr>
          <p:nvPr>
            <p:ph type="sldNum" sz="quarter" idx="5"/>
          </p:nvPr>
        </p:nvSpPr>
        <p:spPr/>
        <p:txBody>
          <a:bodyPr/>
          <a:lstStyle/>
          <a:p>
            <a:fld id="{CE49A064-6FBC-44D2-81AB-97CD689BB0A5}" type="slidenum">
              <a:rPr lang="en-GB" smtClean="0"/>
              <a:t>25</a:t>
            </a:fld>
            <a:endParaRPr lang="en-GB"/>
          </a:p>
        </p:txBody>
      </p:sp>
    </p:spTree>
    <p:extLst>
      <p:ext uri="{BB962C8B-B14F-4D97-AF65-F5344CB8AC3E}">
        <p14:creationId xmlns:p14="http://schemas.microsoft.com/office/powerpoint/2010/main" val="2788569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participation is the lowest of the three. And having all three indicators is lower still. </a:t>
            </a:r>
          </a:p>
          <a:p>
            <a:endParaRPr lang="en-US" dirty="0"/>
          </a:p>
          <a:p>
            <a:r>
              <a:rPr lang="en-US" dirty="0">
                <a:solidFill>
                  <a:srgbClr val="3E4659"/>
                </a:solidFill>
                <a:latin typeface="HK Grotesk" pitchFamily="50" charset="0"/>
              </a:rPr>
              <a:t>Proportion of adolescent girls and women age 15–49 who used menstrual materials, had a private place to wash and change, and participated in work, school and social activities during their last period, selected MICS, 2016–2022 (%)</a:t>
            </a:r>
            <a:endParaRPr lang="en-US" dirty="0"/>
          </a:p>
          <a:p>
            <a:endParaRPr lang="en-US" dirty="0"/>
          </a:p>
        </p:txBody>
      </p:sp>
      <p:sp>
        <p:nvSpPr>
          <p:cNvPr id="4" name="Slide Number Placeholder 3"/>
          <p:cNvSpPr>
            <a:spLocks noGrp="1"/>
          </p:cNvSpPr>
          <p:nvPr>
            <p:ph type="sldNum" sz="quarter" idx="5"/>
          </p:nvPr>
        </p:nvSpPr>
        <p:spPr/>
        <p:txBody>
          <a:bodyPr/>
          <a:lstStyle/>
          <a:p>
            <a:fld id="{CE49A064-6FBC-44D2-81AB-97CD689BB0A5}" type="slidenum">
              <a:rPr lang="en-GB" smtClean="0"/>
              <a:t>26</a:t>
            </a:fld>
            <a:endParaRPr lang="en-GB"/>
          </a:p>
        </p:txBody>
      </p:sp>
    </p:spTree>
    <p:extLst>
      <p:ext uri="{BB962C8B-B14F-4D97-AF65-F5344CB8AC3E}">
        <p14:creationId xmlns:p14="http://schemas.microsoft.com/office/powerpoint/2010/main" val="24879075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The report has many examples of other MH indicators, often only available for a few countries. </a:t>
            </a:r>
          </a:p>
          <a:p>
            <a:pPr marL="174708" indent="-174708">
              <a:buFont typeface="Arial" panose="020B0604020202020204" pitchFamily="34" charset="0"/>
              <a:buChar char="•"/>
            </a:pPr>
            <a:r>
              <a:rPr lang="en-US" dirty="0"/>
              <a:t>Here are two examples from individual countries that already have data on some of the proposed new MH indicators.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Awareness of menstruation before menarche has been identified as a useful indicator of changing gender and social norms related to menstruation, but only a small number of countries have collected this information to date.</a:t>
            </a:r>
          </a:p>
          <a:p>
            <a:pPr marL="174708" indent="-174708">
              <a:buFont typeface="Arial" panose="020B0604020202020204" pitchFamily="34" charset="0"/>
              <a:buChar char="•"/>
            </a:pPr>
            <a:r>
              <a:rPr lang="en-US" dirty="0"/>
              <a:t>While Bangladesh and Egypt were the only countries with nationally representative data, subnational surveys were available for Magway region in Myanmar and for Soroti district in Uganda</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Egypt included a question: ‘The first time you got your menstrual cycle, what was your reaction?’. </a:t>
            </a:r>
          </a:p>
          <a:p>
            <a:pPr marL="174708" indent="-174708">
              <a:buFont typeface="Arial" panose="020B0604020202020204" pitchFamily="34" charset="0"/>
              <a:buChar char="•"/>
            </a:pPr>
            <a:r>
              <a:rPr lang="en-US" dirty="0"/>
              <a:t>Those who were not aware of menstruation prior to having their first period were nearly twice as likely to experience shock, upset and fear as those who were already aware of menstruation at menarche (74% vs. 40%). </a:t>
            </a:r>
          </a:p>
          <a:p>
            <a:pPr marL="174708" indent="-174708">
              <a:buFont typeface="Arial" panose="020B0604020202020204" pitchFamily="34" charset="0"/>
              <a:buChar char="•"/>
            </a:pPr>
            <a:r>
              <a:rPr lang="en-US" dirty="0"/>
              <a:t>37% of girls who were already aware were either happy or indifferent, compared with just 7% of those who were unaware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Mongolia is one of the few countries which has collected information on the reasons for non-participation in school, work or social activities during menstruation. </a:t>
            </a:r>
          </a:p>
          <a:p>
            <a:pPr marL="174708" indent="-174708">
              <a:buFont typeface="Arial" panose="020B0604020202020204" pitchFamily="34" charset="0"/>
              <a:buChar char="•"/>
            </a:pPr>
            <a:r>
              <a:rPr lang="en-US" dirty="0"/>
              <a:t>In a 2018 MICS, three quarters of respondents reported feeling unwell or in pain and </a:t>
            </a:r>
          </a:p>
          <a:p>
            <a:pPr marL="174708" indent="-174708">
              <a:buFont typeface="Arial" panose="020B0604020202020204" pitchFamily="34" charset="0"/>
              <a:buChar char="•"/>
            </a:pPr>
            <a:r>
              <a:rPr lang="en-US" dirty="0"/>
              <a:t>a fifth reported heavy bleeding (Figure 97). </a:t>
            </a:r>
          </a:p>
          <a:p>
            <a:pPr marL="174708" indent="-174708">
              <a:buFont typeface="Arial" panose="020B0604020202020204" pitchFamily="34" charset="0"/>
              <a:buChar char="•"/>
            </a:pPr>
            <a:r>
              <a:rPr lang="en-US" dirty="0"/>
              <a:t>Less than 1% cited poor sanitation facilities outside the home or fear of degrading treatment by others, </a:t>
            </a:r>
          </a:p>
          <a:p>
            <a:pPr marL="174708" indent="-174708">
              <a:buFont typeface="Arial" panose="020B0604020202020204" pitchFamily="34" charset="0"/>
              <a:buChar char="•"/>
            </a:pPr>
            <a:r>
              <a:rPr lang="en-US" dirty="0"/>
              <a:t>but 4% cited ‘other’ (unspecified) reasons. In countries with data available </a:t>
            </a:r>
          </a:p>
          <a:p>
            <a:endParaRPr lang="en-US" dirty="0"/>
          </a:p>
        </p:txBody>
      </p:sp>
      <p:sp>
        <p:nvSpPr>
          <p:cNvPr id="4" name="Slide Number Placeholder 3"/>
          <p:cNvSpPr>
            <a:spLocks noGrp="1"/>
          </p:cNvSpPr>
          <p:nvPr>
            <p:ph type="sldNum" sz="quarter" idx="5"/>
          </p:nvPr>
        </p:nvSpPr>
        <p:spPr/>
        <p:txBody>
          <a:bodyPr/>
          <a:lstStyle/>
          <a:p>
            <a:fld id="{CE49A064-6FBC-44D2-81AB-97CD689BB0A5}" type="slidenum">
              <a:rPr lang="en-GB" smtClean="0"/>
              <a:t>27</a:t>
            </a:fld>
            <a:endParaRPr lang="en-GB"/>
          </a:p>
        </p:txBody>
      </p:sp>
    </p:spTree>
    <p:extLst>
      <p:ext uri="{BB962C8B-B14F-4D97-AF65-F5344CB8AC3E}">
        <p14:creationId xmlns:p14="http://schemas.microsoft.com/office/powerpoint/2010/main" val="21201964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49A064-6FBC-44D2-81AB-97CD689BB0A5}" type="slidenum">
              <a:rPr lang="en-GB" smtClean="0"/>
              <a:t>28</a:t>
            </a:fld>
            <a:endParaRPr lang="en-GB"/>
          </a:p>
        </p:txBody>
      </p:sp>
    </p:spTree>
    <p:extLst>
      <p:ext uri="{BB962C8B-B14F-4D97-AF65-F5344CB8AC3E}">
        <p14:creationId xmlns:p14="http://schemas.microsoft.com/office/powerpoint/2010/main" val="32557270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another SDG indicator related to accessibility of water: ‘basic drinking water services’ are defined as using water from an improved source, provided that collection time is not more than 30 minutes per trip. This indicator is part of SDG target 1.4, on universal access to basic services. </a:t>
            </a:r>
          </a:p>
          <a:p>
            <a:endParaRPr lang="en-US" dirty="0"/>
          </a:p>
          <a:p>
            <a:r>
              <a:rPr lang="en-US" dirty="0"/>
              <a:t>And still over 700 million people lack basic drinking water (at least basic drinking water). More than three quarters of them are in rural areas, and more than half of them live in sub-Saharan Africa. </a:t>
            </a:r>
          </a:p>
          <a:p>
            <a:endParaRPr lang="en-US" dirty="0"/>
          </a:p>
          <a:p>
            <a:r>
              <a:rPr lang="en-US" dirty="0"/>
              <a:t>The report also shows that there are large rich-poor gaps; in 10 countries there was more than a 60 % </a:t>
            </a:r>
            <a:r>
              <a:rPr lang="en-US" dirty="0" err="1"/>
              <a:t>pt</a:t>
            </a:r>
            <a:r>
              <a:rPr lang="en-US" dirty="0"/>
              <a:t> gap between the richest and the poorest quintiles, with respect to basic drinking water services. </a:t>
            </a:r>
          </a:p>
        </p:txBody>
      </p:sp>
      <p:sp>
        <p:nvSpPr>
          <p:cNvPr id="4" name="Slide Number Placeholder 3"/>
          <p:cNvSpPr>
            <a:spLocks noGrp="1"/>
          </p:cNvSpPr>
          <p:nvPr>
            <p:ph type="sldNum" sz="quarter" idx="5"/>
          </p:nvPr>
        </p:nvSpPr>
        <p:spPr/>
        <p:txBody>
          <a:bodyPr/>
          <a:lstStyle/>
          <a:p>
            <a:fld id="{CE49A064-6FBC-44D2-81AB-97CD689BB0A5}" type="slidenum">
              <a:rPr lang="en-GB" smtClean="0"/>
              <a:t>30</a:t>
            </a:fld>
            <a:endParaRPr lang="en-GB"/>
          </a:p>
        </p:txBody>
      </p:sp>
    </p:spTree>
    <p:extLst>
      <p:ext uri="{BB962C8B-B14F-4D97-AF65-F5344CB8AC3E}">
        <p14:creationId xmlns:p14="http://schemas.microsoft.com/office/powerpoint/2010/main" val="2610014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SDG 6 includes 8 targets and 12 global indicators</a:t>
            </a:r>
          </a:p>
          <a:p>
            <a:pPr marL="174708" indent="-174708">
              <a:buFont typeface="Arial" panose="020B0604020202020204" pitchFamily="34" charset="0"/>
              <a:buChar char="•"/>
            </a:pPr>
            <a:r>
              <a:rPr lang="en-US" dirty="0"/>
              <a:t>WHO/UNICEF JMP serves as custodian of global data for targets 6.1 and 6.2</a:t>
            </a:r>
          </a:p>
          <a:p>
            <a:pPr marL="174708" indent="-174708">
              <a:buFont typeface="Arial" panose="020B0604020202020204" pitchFamily="34" charset="0"/>
              <a:buChar char="•"/>
            </a:pPr>
            <a:r>
              <a:rPr lang="en-US" dirty="0"/>
              <a:t>JMP works with agencies responsible for global monitoring of other targets under the UN Water IMI-SDG6</a:t>
            </a:r>
          </a:p>
          <a:p>
            <a:pPr marL="174708" indent="-174708">
              <a:buFont typeface="Arial" panose="020B0604020202020204" pitchFamily="34" charset="0"/>
              <a:buChar char="•"/>
            </a:pPr>
            <a:r>
              <a:rPr lang="en-US" dirty="0"/>
              <a:t>We also try to coordinate support for SDG 6 monitoring at regional and country level</a:t>
            </a:r>
          </a:p>
          <a:p>
            <a:pPr marL="174708" indent="-174708">
              <a:buFont typeface="Arial" panose="020B0604020202020204" pitchFamily="34" charset="0"/>
              <a:buChar char="•"/>
            </a:pPr>
            <a:r>
              <a:rPr lang="en-US" dirty="0"/>
              <a:t>We also collaborate with agencies responsible for reporting on other SDG goals for Poverty, Education, Health, Gender </a:t>
            </a:r>
          </a:p>
        </p:txBody>
      </p:sp>
      <p:sp>
        <p:nvSpPr>
          <p:cNvPr id="4" name="Slide Number Placeholder 3"/>
          <p:cNvSpPr>
            <a:spLocks noGrp="1"/>
          </p:cNvSpPr>
          <p:nvPr>
            <p:ph type="sldNum" sz="quarter" idx="5"/>
          </p:nvPr>
        </p:nvSpPr>
        <p:spPr/>
        <p:txBody>
          <a:bodyPr/>
          <a:lstStyle/>
          <a:p>
            <a:pPr defTabSz="931774">
              <a:defRPr/>
            </a:pPr>
            <a:fld id="{CE49A064-6FBC-44D2-81AB-97CD689BB0A5}" type="slidenum">
              <a:rPr lang="en-GB">
                <a:solidFill>
                  <a:prstClr val="black"/>
                </a:solidFill>
                <a:latin typeface="Calibri" panose="020F0502020204030204"/>
              </a:rPr>
              <a:pPr defTabSz="931774">
                <a:defRPr/>
              </a:pPr>
              <a:t>3</a:t>
            </a:fld>
            <a:endParaRPr lang="en-GB">
              <a:solidFill>
                <a:prstClr val="black"/>
              </a:solidFill>
              <a:latin typeface="Calibri" panose="020F0502020204030204"/>
            </a:endParaRPr>
          </a:p>
        </p:txBody>
      </p:sp>
    </p:spTree>
    <p:extLst>
      <p:ext uri="{BB962C8B-B14F-4D97-AF65-F5344CB8AC3E}">
        <p14:creationId xmlns:p14="http://schemas.microsoft.com/office/powerpoint/2010/main" val="1211863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49A064-6FBC-44D2-81AB-97CD689BB0A5}" type="slidenum">
              <a:rPr lang="en-GB" smtClean="0"/>
              <a:t>31</a:t>
            </a:fld>
            <a:endParaRPr lang="en-GB"/>
          </a:p>
        </p:txBody>
      </p:sp>
    </p:spTree>
    <p:extLst>
      <p:ext uri="{BB962C8B-B14F-4D97-AF65-F5344CB8AC3E}">
        <p14:creationId xmlns:p14="http://schemas.microsoft.com/office/powerpoint/2010/main" val="37684303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49A064-6FBC-44D2-81AB-97CD689BB0A5}" type="slidenum">
              <a:rPr lang="en-GB" smtClean="0"/>
              <a:t>32</a:t>
            </a:fld>
            <a:endParaRPr lang="en-GB"/>
          </a:p>
        </p:txBody>
      </p:sp>
    </p:spTree>
    <p:extLst>
      <p:ext uri="{BB962C8B-B14F-4D97-AF65-F5344CB8AC3E}">
        <p14:creationId xmlns:p14="http://schemas.microsoft.com/office/powerpoint/2010/main" val="39203110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49A064-6FBC-44D2-81AB-97CD689BB0A5}" type="slidenum">
              <a:rPr lang="en-GB" smtClean="0"/>
              <a:t>33</a:t>
            </a:fld>
            <a:endParaRPr lang="en-GB"/>
          </a:p>
        </p:txBody>
      </p:sp>
    </p:spTree>
    <p:extLst>
      <p:ext uri="{BB962C8B-B14F-4D97-AF65-F5344CB8AC3E}">
        <p14:creationId xmlns:p14="http://schemas.microsoft.com/office/powerpoint/2010/main" val="24490024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This presentation will give highlights from the JMP 2023 progress update on WASH in households which has special focus on gender</a:t>
            </a:r>
          </a:p>
          <a:p>
            <a:pPr marL="174708" indent="-174708">
              <a:buFont typeface="Arial" panose="020B0604020202020204" pitchFamily="34" charset="0"/>
              <a:buChar char="•"/>
            </a:pPr>
            <a:r>
              <a:rPr lang="en-US" dirty="0"/>
              <a:t>The JMP produces internationally comparable estimates based on national data sources</a:t>
            </a:r>
          </a:p>
          <a:p>
            <a:pPr marL="174708" indent="-174708">
              <a:buFont typeface="Arial" panose="020B0604020202020204" pitchFamily="34" charset="0"/>
              <a:buChar char="•"/>
            </a:pPr>
            <a:r>
              <a:rPr lang="en-US" dirty="0"/>
              <a:t>The household database contains nearly 8000 national datasets of which 5340 were used for last report. About half from censuses and </a:t>
            </a:r>
            <a:r>
              <a:rPr lang="en-US" dirty="0" err="1"/>
              <a:t>hh</a:t>
            </a:r>
            <a:r>
              <a:rPr lang="en-US" dirty="0"/>
              <a:t> surveys and half from administrative data including regulators.</a:t>
            </a:r>
          </a:p>
          <a:p>
            <a:pPr marL="174708" indent="-174708">
              <a:buFont typeface="Arial" panose="020B0604020202020204" pitchFamily="34" charset="0"/>
              <a:buChar char="•"/>
            </a:pPr>
            <a:r>
              <a:rPr lang="en-US" dirty="0"/>
              <a:t>This chart shows how the database has grown with each JMP update</a:t>
            </a:r>
          </a:p>
          <a:p>
            <a:pPr marL="174708" indent="-174708">
              <a:buFont typeface="Arial" panose="020B0604020202020204" pitchFamily="34" charset="0"/>
              <a:buChar char="•"/>
            </a:pPr>
            <a:r>
              <a:rPr lang="en-US" dirty="0"/>
              <a:t>Nearly 4000 datasets on drinking water (3894) and sanitation (3831) but only 269 on hygiene (almost all </a:t>
            </a:r>
            <a:r>
              <a:rPr lang="en-US" dirty="0" err="1"/>
              <a:t>hh</a:t>
            </a:r>
            <a:r>
              <a:rPr lang="en-US" dirty="0"/>
              <a:t> surveys)</a:t>
            </a:r>
          </a:p>
          <a:p>
            <a:pPr marL="174708" indent="-174708">
              <a:buFont typeface="Arial" panose="020B0604020202020204" pitchFamily="34" charset="0"/>
              <a:buChar char="•"/>
            </a:pPr>
            <a:r>
              <a:rPr lang="en-US" dirty="0"/>
              <a:t>In 2021 the JMP established a new database on menstrual health which now includes 61 datasets (all </a:t>
            </a:r>
            <a:r>
              <a:rPr lang="en-US" dirty="0" err="1"/>
              <a:t>hh</a:t>
            </a:r>
            <a:r>
              <a:rPr lang="en-US" dirty="0"/>
              <a:t> surveys) </a:t>
            </a:r>
          </a:p>
        </p:txBody>
      </p:sp>
      <p:sp>
        <p:nvSpPr>
          <p:cNvPr id="4" name="Slide Number Placeholder 3"/>
          <p:cNvSpPr>
            <a:spLocks noGrp="1"/>
          </p:cNvSpPr>
          <p:nvPr>
            <p:ph type="sldNum" sz="quarter" idx="5"/>
          </p:nvPr>
        </p:nvSpPr>
        <p:spPr/>
        <p:txBody>
          <a:bodyPr/>
          <a:lstStyle/>
          <a:p>
            <a:pPr defTabSz="931774">
              <a:defRPr/>
            </a:pPr>
            <a:fld id="{F8024919-068E-49F4-A398-979F7784A2F4}" type="slidenum">
              <a:rPr lang="en-US">
                <a:solidFill>
                  <a:prstClr val="black"/>
                </a:solidFill>
                <a:latin typeface="Calibri" panose="020F0502020204030204"/>
              </a:rPr>
              <a:pPr defTabSz="931774">
                <a:defRPr/>
              </a:pPr>
              <a:t>34</a:t>
            </a:fld>
            <a:endParaRPr lang="en-US">
              <a:solidFill>
                <a:prstClr val="black"/>
              </a:solidFill>
              <a:latin typeface="Calibri" panose="020F0502020204030204"/>
            </a:endParaRPr>
          </a:p>
        </p:txBody>
      </p:sp>
    </p:spTree>
    <p:extLst>
      <p:ext uri="{BB962C8B-B14F-4D97-AF65-F5344CB8AC3E}">
        <p14:creationId xmlns:p14="http://schemas.microsoft.com/office/powerpoint/2010/main" val="3035471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15250E-7302-4C8B-B598-6575DF8566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9201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This presentation will give highlights from the JMP 2023 progress update on WASH in households which has special focus on gender</a:t>
            </a:r>
          </a:p>
          <a:p>
            <a:pPr marL="174708" indent="-174708">
              <a:buFont typeface="Arial" panose="020B0604020202020204" pitchFamily="34" charset="0"/>
              <a:buChar char="•"/>
            </a:pPr>
            <a:r>
              <a:rPr lang="en-US" dirty="0"/>
              <a:t>The JMP produces internationally comparable estimates based on national data sources</a:t>
            </a:r>
          </a:p>
          <a:p>
            <a:pPr marL="174708" indent="-174708">
              <a:buFont typeface="Arial" panose="020B0604020202020204" pitchFamily="34" charset="0"/>
              <a:buChar char="•"/>
            </a:pPr>
            <a:r>
              <a:rPr lang="en-US" dirty="0"/>
              <a:t>The household database contains nearly 8000 national datasets of which 5340 were used for last report. About half from censuses and </a:t>
            </a:r>
            <a:r>
              <a:rPr lang="en-US" dirty="0" err="1"/>
              <a:t>hh</a:t>
            </a:r>
            <a:r>
              <a:rPr lang="en-US" dirty="0"/>
              <a:t> surveys and half from administrative data including regulators.</a:t>
            </a:r>
          </a:p>
          <a:p>
            <a:pPr marL="174708" indent="-174708">
              <a:buFont typeface="Arial" panose="020B0604020202020204" pitchFamily="34" charset="0"/>
              <a:buChar char="•"/>
            </a:pPr>
            <a:r>
              <a:rPr lang="en-US" dirty="0"/>
              <a:t>This chart shows how the database has grown with each JMP update</a:t>
            </a:r>
          </a:p>
          <a:p>
            <a:pPr marL="174708" indent="-174708">
              <a:buFont typeface="Arial" panose="020B0604020202020204" pitchFamily="34" charset="0"/>
              <a:buChar char="•"/>
            </a:pPr>
            <a:r>
              <a:rPr lang="en-US" dirty="0"/>
              <a:t>Nearly 4000 datasets on drinking water (3894) and sanitation (3831) but only 269 on hygiene (almost all </a:t>
            </a:r>
            <a:r>
              <a:rPr lang="en-US" dirty="0" err="1"/>
              <a:t>hh</a:t>
            </a:r>
            <a:r>
              <a:rPr lang="en-US" dirty="0"/>
              <a:t> surveys)</a:t>
            </a:r>
          </a:p>
          <a:p>
            <a:pPr marL="174708" indent="-174708">
              <a:buFont typeface="Arial" panose="020B0604020202020204" pitchFamily="34" charset="0"/>
              <a:buChar char="•"/>
            </a:pPr>
            <a:r>
              <a:rPr lang="en-US" dirty="0"/>
              <a:t>In 2021 the JMP established a new database on menstrual health which now includes 61 datasets (all </a:t>
            </a:r>
            <a:r>
              <a:rPr lang="en-US" dirty="0" err="1"/>
              <a:t>hh</a:t>
            </a:r>
            <a:r>
              <a:rPr lang="en-US" dirty="0"/>
              <a:t> surveys) </a:t>
            </a:r>
          </a:p>
        </p:txBody>
      </p:sp>
      <p:sp>
        <p:nvSpPr>
          <p:cNvPr id="4" name="Slide Number Placeholder 3"/>
          <p:cNvSpPr>
            <a:spLocks noGrp="1"/>
          </p:cNvSpPr>
          <p:nvPr>
            <p:ph type="sldNum" sz="quarter" idx="5"/>
          </p:nvPr>
        </p:nvSpPr>
        <p:spPr/>
        <p:txBody>
          <a:bodyPr/>
          <a:lstStyle/>
          <a:p>
            <a:pPr defTabSz="931774">
              <a:defRPr/>
            </a:pPr>
            <a:fld id="{F8024919-068E-49F4-A398-979F7784A2F4}" type="slidenum">
              <a:rPr lang="en-US">
                <a:solidFill>
                  <a:prstClr val="black"/>
                </a:solidFill>
                <a:latin typeface="Calibri" panose="020F0502020204030204"/>
              </a:rPr>
              <a:pPr defTabSz="9317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3075251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dimensions of gender equality related to WASH among four interrelated domains (Bethany Caruso from Emory will describe these in a bit more detail)</a:t>
            </a:r>
          </a:p>
          <a:p>
            <a:endParaRPr lang="en-US" dirty="0"/>
          </a:p>
          <a:p>
            <a:r>
              <a:rPr lang="en-US" dirty="0"/>
              <a:t>Note ability to meet WASH needs, also Time &amp; Labor, Safety &amp; Freedom from Violence</a:t>
            </a:r>
          </a:p>
        </p:txBody>
      </p:sp>
      <p:sp>
        <p:nvSpPr>
          <p:cNvPr id="4" name="Slide Number Placeholder 3"/>
          <p:cNvSpPr>
            <a:spLocks noGrp="1"/>
          </p:cNvSpPr>
          <p:nvPr>
            <p:ph type="sldNum" sz="quarter" idx="5"/>
          </p:nvPr>
        </p:nvSpPr>
        <p:spPr/>
        <p:txBody>
          <a:bodyPr/>
          <a:lstStyle/>
          <a:p>
            <a:fld id="{CE49A064-6FBC-44D2-81AB-97CD689BB0A5}" type="slidenum">
              <a:rPr lang="en-GB" smtClean="0"/>
              <a:t>6</a:t>
            </a:fld>
            <a:endParaRPr lang="en-GB"/>
          </a:p>
        </p:txBody>
      </p:sp>
    </p:spTree>
    <p:extLst>
      <p:ext uri="{BB962C8B-B14F-4D97-AF65-F5344CB8AC3E}">
        <p14:creationId xmlns:p14="http://schemas.microsoft.com/office/powerpoint/2010/main" val="2426008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800" dirty="0">
                <a:solidFill>
                  <a:srgbClr val="3E4659"/>
                </a:solidFill>
                <a:latin typeface="HK Grotesk" pitchFamily="50" charset="0"/>
              </a:rPr>
              <a:t>Nonetheless, some of the indicators used for national and global monitoring take account of the fact that the burden of inadequate WASH services is unevenly distributed between women and men, and can therefore be considered gender-sensitive.  (</a:t>
            </a:r>
            <a:r>
              <a:rPr lang="en-US" sz="1800" dirty="0">
                <a:solidFill>
                  <a:srgbClr val="434859"/>
                </a:solidFill>
                <a:latin typeface="HK Grotesk" pitchFamily="50" charset="0"/>
              </a:rPr>
              <a:t>Gender-sensitive: acknowledges but does not address gender inequalities </a:t>
            </a:r>
            <a:r>
              <a:rPr lang="en-US" sz="1800" dirty="0">
                <a:solidFill>
                  <a:srgbClr val="3E4659"/>
                </a:solidFill>
                <a:latin typeface="HK Grotesk" pitchFamily="50" charset="0"/>
              </a:rPr>
              <a:t>)</a:t>
            </a:r>
            <a:endParaRPr lang="en-US" dirty="0"/>
          </a:p>
        </p:txBody>
      </p:sp>
      <p:sp>
        <p:nvSpPr>
          <p:cNvPr id="4" name="Slide Number Placeholder 3"/>
          <p:cNvSpPr>
            <a:spLocks noGrp="1"/>
          </p:cNvSpPr>
          <p:nvPr>
            <p:ph type="sldNum" sz="quarter" idx="5"/>
          </p:nvPr>
        </p:nvSpPr>
        <p:spPr/>
        <p:txBody>
          <a:bodyPr/>
          <a:lstStyle/>
          <a:p>
            <a:fld id="{CE49A064-6FBC-44D2-81AB-97CD689BB0A5}" type="slidenum">
              <a:rPr lang="en-GB" smtClean="0"/>
              <a:t>7</a:t>
            </a:fld>
            <a:endParaRPr lang="en-GB"/>
          </a:p>
        </p:txBody>
      </p:sp>
    </p:spTree>
    <p:extLst>
      <p:ext uri="{BB962C8B-B14F-4D97-AF65-F5344CB8AC3E}">
        <p14:creationId xmlns:p14="http://schemas.microsoft.com/office/powerpoint/2010/main" val="1769759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a:t>The JMP uses ‘service ladders’ to benchmark and compare progress across countries, and these have been updated and expanded for SDG monitoring. The drinking water ladder defines five service levels, ranging from surface water to safely managed drinking water services, which is the global indicator for SDG target 6.1. The ladder builds on the improved/unimproved source type classification used for Millennium Development Goal (MDG) monitoring and introduces additional criteria related to the level of service provided. For SDG monitoring, households using improved sources are divided into three categories. If a round trip to collect water, including queuing, exceeds 30 minutes, it counts as a ‘limited service’, and if it takes no more than 30 minutes, it counts as a ‘basic service’.</a:t>
            </a:r>
          </a:p>
          <a:p>
            <a:pPr marL="174708" indent="-174708" defTabSz="931774">
              <a:buFont typeface="Arial" panose="020B0604020202020204" pitchFamily="34" charset="0"/>
              <a:buChar char="•"/>
              <a:defRPr/>
            </a:pPr>
            <a:r>
              <a:rPr lang="en-US" dirty="0"/>
              <a:t>But to meet the SDG standard for ‘safely managed services’, improved sources must be accessible on premises, available when needed, and free from contamination. Since households with safely managed services also meet the requirements for basic services, the two levels can also be grouped together as ‘at least basic service’, which is the indicator used for monitoring SDG target 1.4</a:t>
            </a:r>
          </a:p>
          <a:p>
            <a:endParaRPr lang="en-US" dirty="0"/>
          </a:p>
        </p:txBody>
      </p:sp>
      <p:sp>
        <p:nvSpPr>
          <p:cNvPr id="4" name="Slide Number Placeholder 3"/>
          <p:cNvSpPr>
            <a:spLocks noGrp="1"/>
          </p:cNvSpPr>
          <p:nvPr>
            <p:ph type="sldNum" sz="quarter" idx="5"/>
          </p:nvPr>
        </p:nvSpPr>
        <p:spPr/>
        <p:txBody>
          <a:bodyPr/>
          <a:lstStyle/>
          <a:p>
            <a:fld id="{CE49A064-6FBC-44D2-81AB-97CD689BB0A5}" type="slidenum">
              <a:rPr lang="en-GB" smtClean="0"/>
              <a:t>8</a:t>
            </a:fld>
            <a:endParaRPr lang="en-GB"/>
          </a:p>
        </p:txBody>
      </p:sp>
    </p:spTree>
    <p:extLst>
      <p:ext uri="{BB962C8B-B14F-4D97-AF65-F5344CB8AC3E}">
        <p14:creationId xmlns:p14="http://schemas.microsoft.com/office/powerpoint/2010/main" val="3314519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Globally 1.8 billion people live in households where water is collected from sources located off premises. </a:t>
            </a:r>
          </a:p>
          <a:p>
            <a:endParaRPr lang="en-US" dirty="0"/>
          </a:p>
          <a:p>
            <a:r>
              <a:rPr lang="en-US" dirty="0"/>
              <a:t>And in 41 countries less than half of the population used an improved source accessible on premises. </a:t>
            </a:r>
          </a:p>
          <a:p>
            <a:endParaRPr lang="en-US" dirty="0"/>
          </a:p>
          <a:p>
            <a:r>
              <a:rPr lang="en-US" dirty="0"/>
              <a:t>Gender-relevant because in most cases women bear the primary responsibility for water carriage (more on that later). It’s in the domain of ability to meet basic needs. </a:t>
            </a:r>
          </a:p>
          <a:p>
            <a:endParaRPr lang="en-US" dirty="0"/>
          </a:p>
          <a:p>
            <a:r>
              <a:rPr lang="en-US" dirty="0"/>
              <a:t>People who need to collect water from off premises, especially women, face risks of harassment and violence. And of course it takes time and is physically dangerous – there are risks of injuries either from carrying large containers (20 kg or more), risk of slipping and having accidents, it’s dangerous. </a:t>
            </a:r>
          </a:p>
          <a:p>
            <a:endParaRPr lang="en-US" dirty="0"/>
          </a:p>
          <a:p>
            <a:r>
              <a:rPr lang="en-US" dirty="0"/>
              <a:t>Accessible on premises is part of the SDG framework, it is a component of safely managed drinking water services. </a:t>
            </a:r>
          </a:p>
          <a:p>
            <a:endParaRPr lang="en-US" dirty="0"/>
          </a:p>
        </p:txBody>
      </p:sp>
      <p:sp>
        <p:nvSpPr>
          <p:cNvPr id="4" name="Slide Number Placeholder 3"/>
          <p:cNvSpPr>
            <a:spLocks noGrp="1"/>
          </p:cNvSpPr>
          <p:nvPr>
            <p:ph type="sldNum" sz="quarter" idx="5"/>
          </p:nvPr>
        </p:nvSpPr>
        <p:spPr/>
        <p:txBody>
          <a:bodyPr/>
          <a:lstStyle/>
          <a:p>
            <a:fld id="{CE49A064-6FBC-44D2-81AB-97CD689BB0A5}" type="slidenum">
              <a:rPr lang="en-GB" smtClean="0"/>
              <a:t>9</a:t>
            </a:fld>
            <a:endParaRPr lang="en-GB"/>
          </a:p>
        </p:txBody>
      </p:sp>
    </p:spTree>
    <p:extLst>
      <p:ext uri="{BB962C8B-B14F-4D97-AF65-F5344CB8AC3E}">
        <p14:creationId xmlns:p14="http://schemas.microsoft.com/office/powerpoint/2010/main" val="3756366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7.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1322355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65E872-734C-4F3F-A1A1-E6D3FA9D3511}" type="datetimeFigureOut">
              <a:rPr lang="en-US" smtClean="0"/>
              <a:t>8/19/2023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2447587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65E872-734C-4F3F-A1A1-E6D3FA9D3511}" type="datetimeFigureOut">
              <a:rPr lang="en-US" smtClean="0"/>
              <a:t>8/19/2023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539837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B65E872-734C-4F3F-A1A1-E6D3FA9D3511}" type="datetimeFigureOut">
              <a:rPr lang="en-US" smtClean="0"/>
              <a:t>8/19/2023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2064333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65E872-734C-4F3F-A1A1-E6D3FA9D3511}" type="datetimeFigureOut">
              <a:rPr lang="en-US" smtClean="0"/>
              <a:t>8/19/2023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2561914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65E872-734C-4F3F-A1A1-E6D3FA9D3511}" type="datetimeFigureOut">
              <a:rPr lang="en-US" smtClean="0"/>
              <a:t>8/19/2023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739285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65E872-734C-4F3F-A1A1-E6D3FA9D3511}" type="datetimeFigureOut">
              <a:rPr lang="en-US" smtClean="0"/>
              <a:t>8/19/2023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3708886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65E872-734C-4F3F-A1A1-E6D3FA9D3511}" type="datetimeFigureOut">
              <a:rPr lang="en-US" smtClean="0"/>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3381376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65E872-734C-4F3F-A1A1-E6D3FA9D3511}" type="datetimeFigureOut">
              <a:rPr lang="en-US" smtClean="0"/>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32133753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ex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t>28 August 2018</a:t>
            </a:r>
            <a:endParaRPr lang="en-US" dirty="0"/>
          </a:p>
        </p:txBody>
      </p:sp>
      <p:sp>
        <p:nvSpPr>
          <p:cNvPr id="4" name="Footer Placeholder 3"/>
          <p:cNvSpPr>
            <a:spLocks noGrp="1"/>
          </p:cNvSpPr>
          <p:nvPr>
            <p:ph type="ftr" sz="quarter" idx="11"/>
          </p:nvPr>
        </p:nvSpPr>
        <p:spPr/>
        <p:txBody>
          <a:bodyPr/>
          <a:lstStyle/>
          <a:p>
            <a:r>
              <a:rPr lang="en-US"/>
              <a:t>Launch of JMP global baseline report on WinS, Stockholm</a:t>
            </a:r>
            <a:endParaRPr lang="en-US" dirty="0"/>
          </a:p>
        </p:txBody>
      </p:sp>
      <p:sp>
        <p:nvSpPr>
          <p:cNvPr id="5" name="Slide Number Placeholder 4"/>
          <p:cNvSpPr>
            <a:spLocks noGrp="1"/>
          </p:cNvSpPr>
          <p:nvPr>
            <p:ph type="sldNum" sz="quarter" idx="12"/>
          </p:nvPr>
        </p:nvSpPr>
        <p:spPr/>
        <p:txBody>
          <a:bodyPr/>
          <a:lstStyle/>
          <a:p>
            <a:fld id="{C3FDE51E-0052-334C-A4B2-C567FE9F326F}" type="slidenum">
              <a:rPr lang="en-US" smtClean="0"/>
              <a:pPr/>
              <a:t>‹#›</a:t>
            </a:fld>
            <a:endParaRPr lang="en-US"/>
          </a:p>
        </p:txBody>
      </p:sp>
      <p:sp>
        <p:nvSpPr>
          <p:cNvPr id="7" name="Text Placeholder 6"/>
          <p:cNvSpPr>
            <a:spLocks noGrp="1"/>
          </p:cNvSpPr>
          <p:nvPr>
            <p:ph type="body" sz="quarter" idx="13"/>
          </p:nvPr>
        </p:nvSpPr>
        <p:spPr>
          <a:xfrm>
            <a:off x="573024" y="1600200"/>
            <a:ext cx="11033760" cy="4709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4" hasCustomPrompt="1"/>
          </p:nvPr>
        </p:nvSpPr>
        <p:spPr>
          <a:xfrm>
            <a:off x="567049" y="705601"/>
            <a:ext cx="11042868" cy="363537"/>
          </a:xfrm>
        </p:spPr>
        <p:txBody>
          <a:bodyPr>
            <a:norm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en-US" dirty="0"/>
              <a:t>Click to edit Master sub-title style</a:t>
            </a:r>
          </a:p>
        </p:txBody>
      </p:sp>
    </p:spTree>
    <p:extLst>
      <p:ext uri="{BB962C8B-B14F-4D97-AF65-F5344CB8AC3E}">
        <p14:creationId xmlns:p14="http://schemas.microsoft.com/office/powerpoint/2010/main" val="1974968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65E872-734C-4F3F-A1A1-E6D3FA9D3511}" type="datetimeFigureOut">
              <a:rPr lang="en-US" smtClean="0"/>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3220889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E480A7-32ED-4526-9D66-2E81226B6699}" type="datetimeFigureOut">
              <a:rPr lang="en-US" smtClean="0"/>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B1740-29C2-40B9-9D01-6FEB599D4026}" type="slidenum">
              <a:rPr lang="en-US" smtClean="0"/>
              <a:t>‹#›</a:t>
            </a:fld>
            <a:endParaRPr lang="en-US"/>
          </a:p>
        </p:txBody>
      </p:sp>
    </p:spTree>
    <p:extLst>
      <p:ext uri="{BB962C8B-B14F-4D97-AF65-F5344CB8AC3E}">
        <p14:creationId xmlns:p14="http://schemas.microsoft.com/office/powerpoint/2010/main" val="23947176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65E872-734C-4F3F-A1A1-E6D3FA9D3511}" type="datetimeFigureOut">
              <a:rPr lang="en-US" smtClean="0"/>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4270273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65E872-734C-4F3F-A1A1-E6D3FA9D3511}" type="datetimeFigureOut">
              <a:rPr lang="en-US" smtClean="0"/>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1582589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65E872-734C-4F3F-A1A1-E6D3FA9D3511}" type="datetimeFigureOut">
              <a:rPr lang="en-US" smtClean="0"/>
              <a:t>8/19/2023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32725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65E872-734C-4F3F-A1A1-E6D3FA9D3511}" type="datetimeFigureOut">
              <a:rPr lang="en-US" smtClean="0"/>
              <a:t>8/19/2023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14054067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B65E872-734C-4F3F-A1A1-E6D3FA9D3511}" type="datetimeFigureOut">
              <a:rPr lang="en-US" smtClean="0"/>
              <a:t>8/19/2023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4417917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65E872-734C-4F3F-A1A1-E6D3FA9D3511}" type="datetimeFigureOut">
              <a:rPr lang="en-US" smtClean="0"/>
              <a:t>8/19/2023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1314668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65E872-734C-4F3F-A1A1-E6D3FA9D3511}" type="datetimeFigureOut">
              <a:rPr lang="en-US" smtClean="0"/>
              <a:t>8/19/2023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350183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65E872-734C-4F3F-A1A1-E6D3FA9D3511}" type="datetimeFigureOut">
              <a:rPr lang="en-US" smtClean="0"/>
              <a:t>8/19/2023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4029276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65E872-734C-4F3F-A1A1-E6D3FA9D3511}" type="datetimeFigureOut">
              <a:rPr lang="en-US" smtClean="0"/>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34327185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65E872-734C-4F3F-A1A1-E6D3FA9D3511}" type="datetimeFigureOut">
              <a:rPr lang="en-US" smtClean="0"/>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1016776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p:nvSpPr>
        <p:spPr>
          <a:xfrm>
            <a:off x="-31750" y="1412875"/>
            <a:ext cx="12192001"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5" name="Rectangle 4"/>
          <p:cNvSpPr/>
          <p:nvPr/>
        </p:nvSpPr>
        <p:spPr>
          <a:xfrm>
            <a:off x="0" y="1412875"/>
            <a:ext cx="12192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6" name="Rectangle 5"/>
          <p:cNvSpPr/>
          <p:nvPr/>
        </p:nvSpPr>
        <p:spPr>
          <a:xfrm>
            <a:off x="0" y="1412875"/>
            <a:ext cx="12192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7" name="Rectangle 6"/>
          <p:cNvSpPr/>
          <p:nvPr/>
        </p:nvSpPr>
        <p:spPr>
          <a:xfrm>
            <a:off x="624418" y="1412876"/>
            <a:ext cx="10943167" cy="36513"/>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3"/>
          <p:cNvSpPr>
            <a:spLocks noGrp="1"/>
          </p:cNvSpPr>
          <p:nvPr>
            <p:ph type="dt" sz="half" idx="10"/>
          </p:nvPr>
        </p:nvSpPr>
        <p:spPr/>
        <p:txBody>
          <a:bodyPr/>
          <a:lstStyle>
            <a:lvl1pPr>
              <a:defRPr/>
            </a:lvl1pPr>
          </a:lstStyle>
          <a:p>
            <a:fld id="{C6E480A7-32ED-4526-9D66-2E81226B6699}" type="datetimeFigureOut">
              <a:rPr lang="en-US" smtClean="0"/>
              <a:t>8/19/2023</a:t>
            </a:fld>
            <a:endParaRPr lang="en-US"/>
          </a:p>
        </p:txBody>
      </p:sp>
      <p:sp>
        <p:nvSpPr>
          <p:cNvPr id="9" name="Footer Placeholder 4"/>
          <p:cNvSpPr>
            <a:spLocks noGrp="1"/>
          </p:cNvSpPr>
          <p:nvPr>
            <p:ph type="ftr" sz="quarter" idx="11"/>
          </p:nvPr>
        </p:nvSpPr>
        <p:spPr/>
        <p:txBody>
          <a:bodyPr/>
          <a:lstStyle>
            <a:lvl1pPr>
              <a:defRPr/>
            </a:lvl1pPr>
          </a:lstStyle>
          <a:p>
            <a:endParaRPr lang="en-US"/>
          </a:p>
        </p:txBody>
      </p:sp>
      <p:sp>
        <p:nvSpPr>
          <p:cNvPr id="10" name="Slide Number Placeholder 5"/>
          <p:cNvSpPr>
            <a:spLocks noGrp="1"/>
          </p:cNvSpPr>
          <p:nvPr>
            <p:ph type="sldNum" sz="quarter" idx="12"/>
          </p:nvPr>
        </p:nvSpPr>
        <p:spPr/>
        <p:txBody>
          <a:bodyPr/>
          <a:lstStyle>
            <a:lvl1pPr>
              <a:defRPr/>
            </a:lvl1pPr>
          </a:lstStyle>
          <a:p>
            <a:fld id="{2A6B1740-29C2-40B9-9D01-6FEB599D4026}" type="slidenum">
              <a:rPr lang="en-US" smtClean="0"/>
              <a:t>‹#›</a:t>
            </a:fld>
            <a:endParaRPr lang="en-US"/>
          </a:p>
        </p:txBody>
      </p:sp>
    </p:spTree>
    <p:extLst>
      <p:ext uri="{BB962C8B-B14F-4D97-AF65-F5344CB8AC3E}">
        <p14:creationId xmlns:p14="http://schemas.microsoft.com/office/powerpoint/2010/main" val="40285827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ex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t>28 August 2018</a:t>
            </a:r>
            <a:endParaRPr lang="en-US" dirty="0"/>
          </a:p>
        </p:txBody>
      </p:sp>
      <p:sp>
        <p:nvSpPr>
          <p:cNvPr id="4" name="Footer Placeholder 3"/>
          <p:cNvSpPr>
            <a:spLocks noGrp="1"/>
          </p:cNvSpPr>
          <p:nvPr>
            <p:ph type="ftr" sz="quarter" idx="11"/>
          </p:nvPr>
        </p:nvSpPr>
        <p:spPr/>
        <p:txBody>
          <a:bodyPr/>
          <a:lstStyle/>
          <a:p>
            <a:r>
              <a:rPr lang="en-US"/>
              <a:t>Launch of JMP global baseline report on WinS, Stockholm</a:t>
            </a:r>
            <a:endParaRPr lang="en-US" dirty="0"/>
          </a:p>
        </p:txBody>
      </p:sp>
      <p:sp>
        <p:nvSpPr>
          <p:cNvPr id="5" name="Slide Number Placeholder 4"/>
          <p:cNvSpPr>
            <a:spLocks noGrp="1"/>
          </p:cNvSpPr>
          <p:nvPr>
            <p:ph type="sldNum" sz="quarter" idx="12"/>
          </p:nvPr>
        </p:nvSpPr>
        <p:spPr/>
        <p:txBody>
          <a:bodyPr/>
          <a:lstStyle/>
          <a:p>
            <a:fld id="{C3FDE51E-0052-334C-A4B2-C567FE9F326F}" type="slidenum">
              <a:rPr lang="en-US" smtClean="0"/>
              <a:pPr/>
              <a:t>‹#›</a:t>
            </a:fld>
            <a:endParaRPr lang="en-US"/>
          </a:p>
        </p:txBody>
      </p:sp>
      <p:sp>
        <p:nvSpPr>
          <p:cNvPr id="7" name="Text Placeholder 6"/>
          <p:cNvSpPr>
            <a:spLocks noGrp="1"/>
          </p:cNvSpPr>
          <p:nvPr>
            <p:ph type="body" sz="quarter" idx="13"/>
          </p:nvPr>
        </p:nvSpPr>
        <p:spPr>
          <a:xfrm>
            <a:off x="573024" y="1600200"/>
            <a:ext cx="11033760" cy="4709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4" hasCustomPrompt="1"/>
          </p:nvPr>
        </p:nvSpPr>
        <p:spPr>
          <a:xfrm>
            <a:off x="567049" y="705601"/>
            <a:ext cx="11042868" cy="363537"/>
          </a:xfrm>
        </p:spPr>
        <p:txBody>
          <a:bodyPr>
            <a:norm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en-US" dirty="0"/>
              <a:t>Click to edit Master sub-title style</a:t>
            </a:r>
          </a:p>
        </p:txBody>
      </p:sp>
    </p:spTree>
    <p:extLst>
      <p:ext uri="{BB962C8B-B14F-4D97-AF65-F5344CB8AC3E}">
        <p14:creationId xmlns:p14="http://schemas.microsoft.com/office/powerpoint/2010/main" val="11787716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A8BCC41-727A-4443-B46C-5562FBD16879}" type="datetimeFigureOut">
              <a:rPr lang="en-US" smtClean="0"/>
              <a:t>8/19/2023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13B4AE-A927-4DDA-B57B-C7C9691C7D1F}" type="slidenum">
              <a:rPr lang="en-US" smtClean="0"/>
              <a:t>‹#›</a:t>
            </a:fld>
            <a:endParaRPr lang="en-US" dirty="0"/>
          </a:p>
        </p:txBody>
      </p:sp>
    </p:spTree>
    <p:extLst>
      <p:ext uri="{BB962C8B-B14F-4D97-AF65-F5344CB8AC3E}">
        <p14:creationId xmlns:p14="http://schemas.microsoft.com/office/powerpoint/2010/main" val="38444210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8BCC41-727A-4443-B46C-5562FBD16879}" type="datetimeFigureOut">
              <a:rPr lang="en-US" smtClean="0"/>
              <a:t>8/19/2023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13B4AE-A927-4DDA-B57B-C7C9691C7D1F}" type="slidenum">
              <a:rPr lang="en-US" smtClean="0"/>
              <a:t>‹#›</a:t>
            </a:fld>
            <a:endParaRPr lang="en-US" dirty="0"/>
          </a:p>
        </p:txBody>
      </p:sp>
    </p:spTree>
    <p:extLst>
      <p:ext uri="{BB962C8B-B14F-4D97-AF65-F5344CB8AC3E}">
        <p14:creationId xmlns:p14="http://schemas.microsoft.com/office/powerpoint/2010/main" val="9963315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8BCC41-727A-4443-B46C-5562FBD16879}" type="datetimeFigureOut">
              <a:rPr lang="en-US" smtClean="0"/>
              <a:t>8/19/2023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13B4AE-A927-4DDA-B57B-C7C9691C7D1F}" type="slidenum">
              <a:rPr lang="en-US" smtClean="0"/>
              <a:t>‹#›</a:t>
            </a:fld>
            <a:endParaRPr lang="en-US" dirty="0"/>
          </a:p>
        </p:txBody>
      </p:sp>
    </p:spTree>
    <p:extLst>
      <p:ext uri="{BB962C8B-B14F-4D97-AF65-F5344CB8AC3E}">
        <p14:creationId xmlns:p14="http://schemas.microsoft.com/office/powerpoint/2010/main" val="33666060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8BCC41-727A-4443-B46C-5562FBD16879}" type="datetimeFigureOut">
              <a:rPr lang="en-US" smtClean="0"/>
              <a:t>8/19/2023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13B4AE-A927-4DDA-B57B-C7C9691C7D1F}" type="slidenum">
              <a:rPr lang="en-US" smtClean="0"/>
              <a:t>‹#›</a:t>
            </a:fld>
            <a:endParaRPr lang="en-US" dirty="0"/>
          </a:p>
        </p:txBody>
      </p:sp>
    </p:spTree>
    <p:extLst>
      <p:ext uri="{BB962C8B-B14F-4D97-AF65-F5344CB8AC3E}">
        <p14:creationId xmlns:p14="http://schemas.microsoft.com/office/powerpoint/2010/main" val="25641438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8BCC41-727A-4443-B46C-5562FBD16879}" type="datetimeFigureOut">
              <a:rPr lang="en-US" smtClean="0"/>
              <a:t>8/19/2023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13B4AE-A927-4DDA-B57B-C7C9691C7D1F}" type="slidenum">
              <a:rPr lang="en-US" smtClean="0"/>
              <a:t>‹#›</a:t>
            </a:fld>
            <a:endParaRPr lang="en-US" dirty="0"/>
          </a:p>
        </p:txBody>
      </p:sp>
    </p:spTree>
    <p:extLst>
      <p:ext uri="{BB962C8B-B14F-4D97-AF65-F5344CB8AC3E}">
        <p14:creationId xmlns:p14="http://schemas.microsoft.com/office/powerpoint/2010/main" val="6355195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8BCC41-727A-4443-B46C-5562FBD16879}" type="datetimeFigureOut">
              <a:rPr lang="en-US" smtClean="0"/>
              <a:t>8/19/2023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13B4AE-A927-4DDA-B57B-C7C9691C7D1F}" type="slidenum">
              <a:rPr lang="en-US" smtClean="0"/>
              <a:t>‹#›</a:t>
            </a:fld>
            <a:endParaRPr lang="en-US" dirty="0"/>
          </a:p>
        </p:txBody>
      </p:sp>
    </p:spTree>
    <p:extLst>
      <p:ext uri="{BB962C8B-B14F-4D97-AF65-F5344CB8AC3E}">
        <p14:creationId xmlns:p14="http://schemas.microsoft.com/office/powerpoint/2010/main" val="6198146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8BCC41-727A-4443-B46C-5562FBD16879}" type="datetimeFigureOut">
              <a:rPr lang="en-US" smtClean="0"/>
              <a:t>8/19/2023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13B4AE-A927-4DDA-B57B-C7C9691C7D1F}" type="slidenum">
              <a:rPr lang="en-US" smtClean="0"/>
              <a:t>‹#›</a:t>
            </a:fld>
            <a:endParaRPr lang="en-US" dirty="0"/>
          </a:p>
        </p:txBody>
      </p:sp>
    </p:spTree>
    <p:extLst>
      <p:ext uri="{BB962C8B-B14F-4D97-AF65-F5344CB8AC3E}">
        <p14:creationId xmlns:p14="http://schemas.microsoft.com/office/powerpoint/2010/main" val="10793094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8BCC41-727A-4443-B46C-5562FBD16879}" type="datetimeFigureOut">
              <a:rPr lang="en-US" smtClean="0"/>
              <a:t>8/19/2023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13B4AE-A927-4DDA-B57B-C7C9691C7D1F}" type="slidenum">
              <a:rPr lang="en-US" smtClean="0"/>
              <a:t>‹#›</a:t>
            </a:fld>
            <a:endParaRPr lang="en-US" dirty="0"/>
          </a:p>
        </p:txBody>
      </p:sp>
    </p:spTree>
    <p:extLst>
      <p:ext uri="{BB962C8B-B14F-4D97-AF65-F5344CB8AC3E}">
        <p14:creationId xmlns:p14="http://schemas.microsoft.com/office/powerpoint/2010/main" val="19870738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8BCC41-727A-4443-B46C-5562FBD16879}" type="datetimeFigureOut">
              <a:rPr lang="en-US" smtClean="0"/>
              <a:t>8/19/2023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13B4AE-A927-4DDA-B57B-C7C9691C7D1F}" type="slidenum">
              <a:rPr lang="en-US" smtClean="0"/>
              <a:t>‹#›</a:t>
            </a:fld>
            <a:endParaRPr lang="en-US" dirty="0"/>
          </a:p>
        </p:txBody>
      </p:sp>
    </p:spTree>
    <p:extLst>
      <p:ext uri="{BB962C8B-B14F-4D97-AF65-F5344CB8AC3E}">
        <p14:creationId xmlns:p14="http://schemas.microsoft.com/office/powerpoint/2010/main" val="1832267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grpSp>
        <p:nvGrpSpPr>
          <p:cNvPr id="4" name="Grouper 4"/>
          <p:cNvGrpSpPr>
            <a:grpSpLocks/>
          </p:cNvGrpSpPr>
          <p:nvPr/>
        </p:nvGrpSpPr>
        <p:grpSpPr bwMode="auto">
          <a:xfrm>
            <a:off x="896" y="882447"/>
            <a:ext cx="12191999" cy="127216"/>
            <a:chOff x="891" y="1433935"/>
            <a:chExt cx="19805650" cy="206338"/>
          </a:xfrm>
        </p:grpSpPr>
        <p:sp>
          <p:nvSpPr>
            <p:cNvPr id="5" name="Rectangle 4"/>
            <p:cNvSpPr/>
            <p:nvPr userDrawn="1"/>
          </p:nvSpPr>
          <p:spPr>
            <a:xfrm>
              <a:off x="891" y="1433935"/>
              <a:ext cx="19805650" cy="87185"/>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198013" tIns="99007" rIns="198013" bIns="99007" anchor="ctr"/>
            <a:lstStyle/>
            <a:p>
              <a:pPr algn="ctr" defTabSz="609054" eaLnBrk="1" hangingPunct="1">
                <a:defRPr/>
              </a:pPr>
              <a:endParaRPr lang="en-US" sz="2426">
                <a:solidFill>
                  <a:srgbClr val="FFFFFF"/>
                </a:solidFill>
                <a:ea typeface="ＭＳ Ｐゴシック" pitchFamily="34" charset="-128"/>
              </a:endParaRPr>
            </a:p>
          </p:txBody>
        </p:sp>
        <p:sp>
          <p:nvSpPr>
            <p:cNvPr id="6" name="Rectangle 5"/>
            <p:cNvSpPr/>
            <p:nvPr userDrawn="1"/>
          </p:nvSpPr>
          <p:spPr>
            <a:xfrm>
              <a:off x="891" y="1553088"/>
              <a:ext cx="19805650" cy="87185"/>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198013" tIns="99007" rIns="198013" bIns="99007" anchor="ctr"/>
            <a:lstStyle/>
            <a:p>
              <a:pPr algn="ctr" defTabSz="609054" eaLnBrk="1" hangingPunct="1">
                <a:defRPr/>
              </a:pPr>
              <a:endParaRPr lang="en-US" sz="2426">
                <a:solidFill>
                  <a:srgbClr val="FFFFFF"/>
                </a:solidFill>
                <a:ea typeface="ＭＳ Ｐゴシック" pitchFamily="34" charset="-128"/>
              </a:endParaRPr>
            </a:p>
          </p:txBody>
        </p:sp>
      </p:grpSp>
      <p:sp>
        <p:nvSpPr>
          <p:cNvPr id="3" name="Espace réservé du contenu 2"/>
          <p:cNvSpPr>
            <a:spLocks noGrp="1"/>
          </p:cNvSpPr>
          <p:nvPr>
            <p:ph idx="1"/>
          </p:nvPr>
        </p:nvSpPr>
        <p:spPr>
          <a:xfrm>
            <a:off x="391842" y="1325033"/>
            <a:ext cx="11265289" cy="4854134"/>
          </a:xfrm>
          <a:prstGeom prst="rect">
            <a:avLst/>
          </a:prstGeom>
        </p:spPr>
        <p:txBody>
          <a:bodyPr lIns="0" tIns="0" rIns="0" bIns="0"/>
          <a:lstStyle>
            <a:lvl1pPr marL="609429" indent="-321510" algn="l">
              <a:lnSpc>
                <a:spcPct val="100000"/>
              </a:lnSpc>
              <a:spcBef>
                <a:spcPts val="0"/>
              </a:spcBef>
              <a:spcAft>
                <a:spcPts val="0"/>
              </a:spcAft>
              <a:buClr>
                <a:srgbClr val="C30000"/>
              </a:buClr>
              <a:buSzPct val="100000"/>
              <a:buFont typeface="Lucida Grande"/>
              <a:buChar char="●"/>
              <a:defRPr sz="2934" b="0" i="0">
                <a:solidFill>
                  <a:srgbClr val="000000"/>
                </a:solidFill>
                <a:latin typeface="Arial Narrow"/>
                <a:cs typeface="Arial Narrow"/>
              </a:defRPr>
            </a:lvl1pPr>
            <a:lvl2pPr marL="852779" indent="-321510">
              <a:spcBef>
                <a:spcPts val="400"/>
              </a:spcBef>
              <a:buClr>
                <a:srgbClr val="C30000"/>
              </a:buClr>
              <a:buSzPct val="90000"/>
              <a:buFont typeface="Lucida Grande"/>
              <a:buChar char="●"/>
              <a:defRPr sz="2144" b="0" i="0">
                <a:solidFill>
                  <a:srgbClr val="000000"/>
                </a:solidFill>
                <a:latin typeface="Arial Narrow"/>
                <a:cs typeface="Arial Narrow"/>
              </a:defRPr>
            </a:lvl2pPr>
            <a:lvl3pPr marL="993218" indent="-280295">
              <a:spcBef>
                <a:spcPts val="400"/>
              </a:spcBef>
              <a:buClr>
                <a:srgbClr val="C30000"/>
              </a:buClr>
              <a:buSzPct val="80000"/>
              <a:buFont typeface="Lucida Grande"/>
              <a:buChar char="●"/>
              <a:defRPr sz="1749" b="0" i="0">
                <a:solidFill>
                  <a:srgbClr val="000000"/>
                </a:solidFill>
                <a:latin typeface="Arial Narrow"/>
                <a:cs typeface="Arial Narrow"/>
              </a:defRPr>
            </a:lvl3pPr>
            <a:lvl4pPr marL="698552" indent="0">
              <a:buNone/>
              <a:defRPr>
                <a:latin typeface="HelveticaNeueLT Pro 55 Roman" pitchFamily="34" charset="0"/>
              </a:defRPr>
            </a:lvl4pPr>
            <a:lvl5pPr>
              <a:defRPr>
                <a:latin typeface="HelveticaNeueLT Pro 55 Roman" pitchFamily="34" charset="0"/>
              </a:defRPr>
            </a:lvl5pPr>
          </a:lstStyle>
          <a:p>
            <a:pPr lvl="0"/>
            <a:r>
              <a:rPr lang="en-US"/>
              <a:t>Click to edit Master text styles</a:t>
            </a:r>
          </a:p>
          <a:p>
            <a:pPr lvl="1"/>
            <a:r>
              <a:rPr lang="en-US"/>
              <a:t>Second level</a:t>
            </a:r>
          </a:p>
          <a:p>
            <a:pPr lvl="2"/>
            <a:r>
              <a:rPr lang="en-US"/>
              <a:t>Third level</a:t>
            </a:r>
          </a:p>
        </p:txBody>
      </p:sp>
      <p:sp>
        <p:nvSpPr>
          <p:cNvPr id="9" name="Titre 1"/>
          <p:cNvSpPr>
            <a:spLocks noGrp="1"/>
          </p:cNvSpPr>
          <p:nvPr>
            <p:ph type="title"/>
          </p:nvPr>
        </p:nvSpPr>
        <p:spPr>
          <a:xfrm>
            <a:off x="533062" y="182407"/>
            <a:ext cx="10325173" cy="831477"/>
          </a:xfrm>
          <a:prstGeom prst="rect">
            <a:avLst/>
          </a:prstGeom>
        </p:spPr>
        <p:txBody>
          <a:bodyPr lIns="216032" tIns="108017" rIns="216032" bIns="108017"/>
          <a:lstStyle>
            <a:lvl1pPr>
              <a:spcAft>
                <a:spcPts val="1599"/>
              </a:spcAft>
              <a:defRPr sz="3442" b="0" i="0" spc="133" baseline="0">
                <a:latin typeface="Impact"/>
                <a:cs typeface="Impact"/>
              </a:defRPr>
            </a:lvl1pPr>
          </a:lstStyle>
          <a:p>
            <a:r>
              <a:rPr lang="en-US"/>
              <a:t>Click to edit Master title style</a:t>
            </a:r>
            <a:endParaRPr lang="fr-FR" dirty="0"/>
          </a:p>
        </p:txBody>
      </p:sp>
      <p:sp>
        <p:nvSpPr>
          <p:cNvPr id="12" name="Slide Number Placeholder 5"/>
          <p:cNvSpPr>
            <a:spLocks noGrp="1"/>
          </p:cNvSpPr>
          <p:nvPr>
            <p:ph type="sldNum" sz="quarter" idx="12"/>
          </p:nvPr>
        </p:nvSpPr>
        <p:spPr>
          <a:xfrm>
            <a:off x="9167065" y="6356304"/>
            <a:ext cx="2844890" cy="365521"/>
          </a:xfrm>
          <a:prstGeom prst="rect">
            <a:avLst/>
          </a:prstGeom>
        </p:spPr>
        <p:txBody>
          <a:bodyPr vert="horz" wrap="square" lIns="192911" tIns="96455" rIns="192911" bIns="96455" numCol="1" anchor="t" anchorCtr="0" compatLnSpc="1">
            <a:prstTxWarp prst="textNoShape">
              <a:avLst/>
            </a:prstTxWarp>
          </a:bodyPr>
          <a:lstStyle>
            <a:lvl1pPr eaLnBrk="1" hangingPunct="1">
              <a:defRPr smtClean="0">
                <a:solidFill>
                  <a:srgbClr val="FFFFFF"/>
                </a:solidFill>
              </a:defRPr>
            </a:lvl1pPr>
          </a:lstStyle>
          <a:p>
            <a:fld id="{2A6B1740-29C2-40B9-9D01-6FEB599D4026}" type="slidenum">
              <a:rPr lang="en-US" smtClean="0"/>
              <a:t>‹#›</a:t>
            </a:fld>
            <a:endParaRPr lang="en-US"/>
          </a:p>
        </p:txBody>
      </p:sp>
      <p:sp>
        <p:nvSpPr>
          <p:cNvPr id="13" name="Footer Placeholder 4"/>
          <p:cNvSpPr>
            <a:spLocks noGrp="1"/>
          </p:cNvSpPr>
          <p:nvPr>
            <p:ph type="ftr" sz="quarter" idx="11"/>
          </p:nvPr>
        </p:nvSpPr>
        <p:spPr>
          <a:xfrm>
            <a:off x="4165219" y="6356304"/>
            <a:ext cx="3861562" cy="365521"/>
          </a:xfrm>
          <a:prstGeom prst="rect">
            <a:avLst/>
          </a:prstGeom>
        </p:spPr>
        <p:txBody>
          <a:bodyPr lIns="192911" tIns="96455" rIns="192911" bIns="96455"/>
          <a:lstStyle>
            <a:lvl1pPr eaLnBrk="1" hangingPunct="1">
              <a:defRPr>
                <a:solidFill>
                  <a:prstClr val="black">
                    <a:tint val="75000"/>
                  </a:prstClr>
                </a:solidFill>
              </a:defRPr>
            </a:lvl1pPr>
          </a:lstStyle>
          <a:p>
            <a:endParaRPr lang="en-US"/>
          </a:p>
        </p:txBody>
      </p:sp>
    </p:spTree>
    <p:extLst>
      <p:ext uri="{BB962C8B-B14F-4D97-AF65-F5344CB8AC3E}">
        <p14:creationId xmlns:p14="http://schemas.microsoft.com/office/powerpoint/2010/main" val="23546835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8BCC41-727A-4443-B46C-5562FBD16879}" type="datetimeFigureOut">
              <a:rPr lang="en-US" smtClean="0"/>
              <a:t>8/19/2023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13B4AE-A927-4DDA-B57B-C7C9691C7D1F}" type="slidenum">
              <a:rPr lang="en-US" smtClean="0"/>
              <a:t>‹#›</a:t>
            </a:fld>
            <a:endParaRPr lang="en-US" dirty="0"/>
          </a:p>
        </p:txBody>
      </p:sp>
    </p:spTree>
    <p:extLst>
      <p:ext uri="{BB962C8B-B14F-4D97-AF65-F5344CB8AC3E}">
        <p14:creationId xmlns:p14="http://schemas.microsoft.com/office/powerpoint/2010/main" val="28809120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8BCC41-727A-4443-B46C-5562FBD16879}" type="datetimeFigureOut">
              <a:rPr lang="en-US" smtClean="0"/>
              <a:t>8/19/2023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13B4AE-A927-4DDA-B57B-C7C9691C7D1F}" type="slidenum">
              <a:rPr lang="en-US" smtClean="0"/>
              <a:t>‹#›</a:t>
            </a:fld>
            <a:endParaRPr lang="en-US" dirty="0"/>
          </a:p>
        </p:txBody>
      </p:sp>
    </p:spTree>
    <p:extLst>
      <p:ext uri="{BB962C8B-B14F-4D97-AF65-F5344CB8AC3E}">
        <p14:creationId xmlns:p14="http://schemas.microsoft.com/office/powerpoint/2010/main" val="34801062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Tree>
    <p:extLst>
      <p:ext uri="{BB962C8B-B14F-4D97-AF65-F5344CB8AC3E}">
        <p14:creationId xmlns:p14="http://schemas.microsoft.com/office/powerpoint/2010/main" val="5178383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F46A99-B070-467A-90DE-A830AC3C3BF7}" type="datetime1">
              <a:rPr lang="en-US" smtClean="0">
                <a:solidFill>
                  <a:prstClr val="black">
                    <a:tint val="75000"/>
                  </a:prstClr>
                </a:solidFill>
              </a:rPr>
              <a:t>8/19/2023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814231-C564-459E-A527-55508A559AB2}"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753534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31750" y="1412875"/>
            <a:ext cx="12192001"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5" name="Rectangle 4"/>
          <p:cNvSpPr/>
          <p:nvPr userDrawn="1"/>
        </p:nvSpPr>
        <p:spPr>
          <a:xfrm>
            <a:off x="0" y="1412875"/>
            <a:ext cx="12192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6" name="Rectangle 5"/>
          <p:cNvSpPr/>
          <p:nvPr userDrawn="1"/>
        </p:nvSpPr>
        <p:spPr>
          <a:xfrm>
            <a:off x="0" y="1412875"/>
            <a:ext cx="12192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7" name="Rectangle 6"/>
          <p:cNvSpPr/>
          <p:nvPr userDrawn="1"/>
        </p:nvSpPr>
        <p:spPr>
          <a:xfrm>
            <a:off x="624418" y="1412876"/>
            <a:ext cx="10943167" cy="36513"/>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3"/>
          <p:cNvSpPr>
            <a:spLocks noGrp="1"/>
          </p:cNvSpPr>
          <p:nvPr>
            <p:ph type="dt" sz="half" idx="10"/>
          </p:nvPr>
        </p:nvSpPr>
        <p:spPr/>
        <p:txBody>
          <a:bodyPr/>
          <a:lstStyle>
            <a:lvl1pPr>
              <a:defRPr/>
            </a:lvl1pPr>
          </a:lstStyle>
          <a:p>
            <a:pPr>
              <a:defRPr/>
            </a:pPr>
            <a:fld id="{F8CB7F80-1FCA-44DE-B367-8B90B6BE6B82}" type="datetime1">
              <a:rPr lang="en-US" smtClean="0">
                <a:solidFill>
                  <a:prstClr val="black">
                    <a:tint val="75000"/>
                  </a:prstClr>
                </a:solidFill>
              </a:rPr>
              <a:t>8/19/2023</a:t>
            </a:fld>
            <a:endParaRPr lang="en-GB">
              <a:solidFill>
                <a:prstClr val="black">
                  <a:tint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A73939FE-7BC6-42BD-B27E-1F76D60FE7C3}" type="slidenum">
              <a:rPr lang="en-GB">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16881387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grpSp>
        <p:nvGrpSpPr>
          <p:cNvPr id="4" name="Grouper 4"/>
          <p:cNvGrpSpPr>
            <a:grpSpLocks/>
          </p:cNvGrpSpPr>
          <p:nvPr userDrawn="1"/>
        </p:nvGrpSpPr>
        <p:grpSpPr bwMode="auto">
          <a:xfrm>
            <a:off x="896" y="882447"/>
            <a:ext cx="12191999" cy="127216"/>
            <a:chOff x="891" y="1433935"/>
            <a:chExt cx="19805650" cy="206338"/>
          </a:xfrm>
        </p:grpSpPr>
        <p:sp>
          <p:nvSpPr>
            <p:cNvPr id="5" name="Rectangle 4"/>
            <p:cNvSpPr/>
            <p:nvPr userDrawn="1"/>
          </p:nvSpPr>
          <p:spPr>
            <a:xfrm>
              <a:off x="891" y="1433935"/>
              <a:ext cx="19805650" cy="87185"/>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198013" tIns="99007" rIns="198013" bIns="99007" anchor="ctr"/>
            <a:lstStyle/>
            <a:p>
              <a:pPr algn="ctr" defTabSz="609054" eaLnBrk="1" hangingPunct="1">
                <a:defRPr/>
              </a:pPr>
              <a:endParaRPr lang="en-US" sz="2426">
                <a:solidFill>
                  <a:srgbClr val="FFFFFF"/>
                </a:solidFill>
                <a:ea typeface="ＭＳ Ｐゴシック" pitchFamily="34" charset="-128"/>
              </a:endParaRPr>
            </a:p>
          </p:txBody>
        </p:sp>
        <p:sp>
          <p:nvSpPr>
            <p:cNvPr id="6" name="Rectangle 5"/>
            <p:cNvSpPr/>
            <p:nvPr userDrawn="1"/>
          </p:nvSpPr>
          <p:spPr>
            <a:xfrm>
              <a:off x="891" y="1553088"/>
              <a:ext cx="19805650" cy="87185"/>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198013" tIns="99007" rIns="198013" bIns="99007" anchor="ctr"/>
            <a:lstStyle/>
            <a:p>
              <a:pPr algn="ctr" defTabSz="609054" eaLnBrk="1" hangingPunct="1">
                <a:defRPr/>
              </a:pPr>
              <a:endParaRPr lang="en-US" sz="2426">
                <a:solidFill>
                  <a:srgbClr val="FFFFFF"/>
                </a:solidFill>
                <a:ea typeface="ＭＳ Ｐゴシック" pitchFamily="34" charset="-128"/>
              </a:endParaRPr>
            </a:p>
          </p:txBody>
        </p:sp>
      </p:grpSp>
      <p:sp>
        <p:nvSpPr>
          <p:cNvPr id="3" name="Espace réservé du contenu 2"/>
          <p:cNvSpPr>
            <a:spLocks noGrp="1"/>
          </p:cNvSpPr>
          <p:nvPr>
            <p:ph idx="1"/>
          </p:nvPr>
        </p:nvSpPr>
        <p:spPr>
          <a:xfrm>
            <a:off x="391842" y="1325033"/>
            <a:ext cx="11265289" cy="4854134"/>
          </a:xfrm>
          <a:prstGeom prst="rect">
            <a:avLst/>
          </a:prstGeom>
        </p:spPr>
        <p:txBody>
          <a:bodyPr lIns="0" tIns="0" rIns="0" bIns="0"/>
          <a:lstStyle>
            <a:lvl1pPr marL="609429" indent="-321510" algn="l">
              <a:lnSpc>
                <a:spcPct val="100000"/>
              </a:lnSpc>
              <a:spcBef>
                <a:spcPts val="0"/>
              </a:spcBef>
              <a:spcAft>
                <a:spcPts val="0"/>
              </a:spcAft>
              <a:buClr>
                <a:srgbClr val="C30000"/>
              </a:buClr>
              <a:buSzPct val="100000"/>
              <a:buFont typeface="Lucida Grande"/>
              <a:buChar char="●"/>
              <a:defRPr sz="2934" b="0" i="0">
                <a:solidFill>
                  <a:srgbClr val="000000"/>
                </a:solidFill>
                <a:latin typeface="Arial Narrow"/>
                <a:cs typeface="Arial Narrow"/>
              </a:defRPr>
            </a:lvl1pPr>
            <a:lvl2pPr marL="852779" indent="-321510">
              <a:spcBef>
                <a:spcPts val="400"/>
              </a:spcBef>
              <a:buClr>
                <a:srgbClr val="C30000"/>
              </a:buClr>
              <a:buSzPct val="90000"/>
              <a:buFont typeface="Lucida Grande"/>
              <a:buChar char="●"/>
              <a:defRPr sz="2144" b="0" i="0">
                <a:solidFill>
                  <a:srgbClr val="000000"/>
                </a:solidFill>
                <a:latin typeface="Arial Narrow"/>
                <a:cs typeface="Arial Narrow"/>
              </a:defRPr>
            </a:lvl2pPr>
            <a:lvl3pPr marL="993218" indent="-280295">
              <a:spcBef>
                <a:spcPts val="400"/>
              </a:spcBef>
              <a:buClr>
                <a:srgbClr val="C30000"/>
              </a:buClr>
              <a:buSzPct val="80000"/>
              <a:buFont typeface="Lucida Grande"/>
              <a:buChar char="●"/>
              <a:defRPr sz="1749" b="0" i="0">
                <a:solidFill>
                  <a:srgbClr val="000000"/>
                </a:solidFill>
                <a:latin typeface="Arial Narrow"/>
                <a:cs typeface="Arial Narrow"/>
              </a:defRPr>
            </a:lvl3pPr>
            <a:lvl4pPr marL="698552" indent="0">
              <a:buNone/>
              <a:defRPr>
                <a:latin typeface="HelveticaNeueLT Pro 55 Roman" pitchFamily="34" charset="0"/>
              </a:defRPr>
            </a:lvl4pPr>
            <a:lvl5pPr>
              <a:defRPr>
                <a:latin typeface="HelveticaNeueLT Pro 55 Roman" pitchFamily="34" charset="0"/>
              </a:defRPr>
            </a:lvl5pPr>
          </a:lstStyle>
          <a:p>
            <a:pPr lvl="0"/>
            <a:r>
              <a:rPr lang="fr-CH" dirty="0"/>
              <a:t>Click to edit Master text styles</a:t>
            </a:r>
          </a:p>
          <a:p>
            <a:pPr lvl="1"/>
            <a:r>
              <a:rPr lang="fr-CH" dirty="0"/>
              <a:t>Second level</a:t>
            </a:r>
          </a:p>
          <a:p>
            <a:pPr lvl="2"/>
            <a:r>
              <a:rPr lang="fr-CH" dirty="0"/>
              <a:t>Third level</a:t>
            </a:r>
          </a:p>
        </p:txBody>
      </p:sp>
      <p:sp>
        <p:nvSpPr>
          <p:cNvPr id="9" name="Titre 1"/>
          <p:cNvSpPr>
            <a:spLocks noGrp="1"/>
          </p:cNvSpPr>
          <p:nvPr>
            <p:ph type="title"/>
          </p:nvPr>
        </p:nvSpPr>
        <p:spPr>
          <a:xfrm>
            <a:off x="533062" y="182407"/>
            <a:ext cx="10325173" cy="831477"/>
          </a:xfrm>
          <a:prstGeom prst="rect">
            <a:avLst/>
          </a:prstGeom>
        </p:spPr>
        <p:txBody>
          <a:bodyPr lIns="216032" tIns="108017" rIns="216032" bIns="108017"/>
          <a:lstStyle>
            <a:lvl1pPr>
              <a:spcAft>
                <a:spcPts val="1599"/>
              </a:spcAft>
              <a:defRPr sz="3442" b="0" i="0" spc="133" baseline="0">
                <a:latin typeface="Impact"/>
                <a:cs typeface="Impact"/>
              </a:defRPr>
            </a:lvl1pPr>
          </a:lstStyle>
          <a:p>
            <a:r>
              <a:rPr lang="fr-CH" dirty="0"/>
              <a:t>Cliquez et modifiez le titre</a:t>
            </a:r>
            <a:endParaRPr lang="fr-FR" dirty="0"/>
          </a:p>
        </p:txBody>
      </p:sp>
      <p:sp>
        <p:nvSpPr>
          <p:cNvPr id="12" name="Slide Number Placeholder 5"/>
          <p:cNvSpPr>
            <a:spLocks noGrp="1"/>
          </p:cNvSpPr>
          <p:nvPr>
            <p:ph type="sldNum" sz="quarter" idx="12"/>
          </p:nvPr>
        </p:nvSpPr>
        <p:spPr>
          <a:xfrm>
            <a:off x="9167065" y="6356304"/>
            <a:ext cx="2844890" cy="365521"/>
          </a:xfrm>
          <a:prstGeom prst="rect">
            <a:avLst/>
          </a:prstGeom>
        </p:spPr>
        <p:txBody>
          <a:bodyPr vert="horz" wrap="square" lIns="192911" tIns="96455" rIns="192911" bIns="96455" numCol="1" anchor="t" anchorCtr="0" compatLnSpc="1">
            <a:prstTxWarp prst="textNoShape">
              <a:avLst/>
            </a:prstTxWarp>
          </a:bodyPr>
          <a:lstStyle>
            <a:lvl1pPr eaLnBrk="1" hangingPunct="1">
              <a:defRPr smtClean="0">
                <a:solidFill>
                  <a:srgbClr val="FFFFFF"/>
                </a:solidFill>
              </a:defRPr>
            </a:lvl1pPr>
          </a:lstStyle>
          <a:p>
            <a:pPr>
              <a:defRPr/>
            </a:pPr>
            <a:fld id="{1D9E6990-7552-46B4-99D4-3120155BA7BD}" type="slidenum">
              <a:rPr lang="en-US" altLang="en-US"/>
              <a:pPr>
                <a:defRPr/>
              </a:pPr>
              <a:t>‹#›</a:t>
            </a:fld>
            <a:endParaRPr lang="en-US" altLang="en-US"/>
          </a:p>
        </p:txBody>
      </p:sp>
      <p:sp>
        <p:nvSpPr>
          <p:cNvPr id="13" name="Footer Placeholder 4"/>
          <p:cNvSpPr>
            <a:spLocks noGrp="1"/>
          </p:cNvSpPr>
          <p:nvPr>
            <p:ph type="ftr" sz="quarter" idx="11"/>
          </p:nvPr>
        </p:nvSpPr>
        <p:spPr>
          <a:xfrm>
            <a:off x="4165219" y="6356304"/>
            <a:ext cx="3861562" cy="365521"/>
          </a:xfrm>
          <a:prstGeom prst="rect">
            <a:avLst/>
          </a:prstGeom>
        </p:spPr>
        <p:txBody>
          <a:bodyPr lIns="192911" tIns="96455" rIns="192911" bIns="96455"/>
          <a:lstStyle>
            <a:lvl1pPr eaLnBrk="1" hangingPunct="1">
              <a:defRPr>
                <a:solidFill>
                  <a:prstClr val="black">
                    <a:tint val="75000"/>
                  </a:prstClr>
                </a:solidFill>
              </a:defRPr>
            </a:lvl1pPr>
          </a:lstStyle>
          <a:p>
            <a:pPr>
              <a:defRPr/>
            </a:pPr>
            <a:r>
              <a:rPr lang="en-US" dirty="0"/>
              <a:t>Strengthening WinS Monitoring (ILE 2017) |</a:t>
            </a:r>
          </a:p>
        </p:txBody>
      </p:sp>
    </p:spTree>
    <p:extLst>
      <p:ext uri="{BB962C8B-B14F-4D97-AF65-F5344CB8AC3E}">
        <p14:creationId xmlns:p14="http://schemas.microsoft.com/office/powerpoint/2010/main" val="17095210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21766224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p:nvSpPr>
        <p:spPr>
          <a:xfrm>
            <a:off x="-31750" y="1412875"/>
            <a:ext cx="12192001"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5" name="Rectangle 4"/>
          <p:cNvSpPr/>
          <p:nvPr/>
        </p:nvSpPr>
        <p:spPr>
          <a:xfrm>
            <a:off x="0" y="1412875"/>
            <a:ext cx="12192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6" name="Rectangle 5"/>
          <p:cNvSpPr/>
          <p:nvPr/>
        </p:nvSpPr>
        <p:spPr>
          <a:xfrm>
            <a:off x="0" y="1412875"/>
            <a:ext cx="12192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7" name="Rectangle 6"/>
          <p:cNvSpPr/>
          <p:nvPr/>
        </p:nvSpPr>
        <p:spPr>
          <a:xfrm>
            <a:off x="624418" y="1412876"/>
            <a:ext cx="10943167" cy="36513"/>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3"/>
          <p:cNvSpPr>
            <a:spLocks noGrp="1"/>
          </p:cNvSpPr>
          <p:nvPr>
            <p:ph type="dt" sz="half" idx="10"/>
          </p:nvPr>
        </p:nvSpPr>
        <p:spPr/>
        <p:txBody>
          <a:bodyPr/>
          <a:lstStyle>
            <a:lvl1pPr>
              <a:defRPr/>
            </a:lvl1pPr>
          </a:lstStyle>
          <a:p>
            <a:fld id="{C6E480A7-32ED-4526-9D66-2E81226B6699}" type="datetimeFigureOut">
              <a:rPr lang="en-US" smtClean="0"/>
              <a:t>8/19/2023</a:t>
            </a:fld>
            <a:endParaRPr lang="en-US"/>
          </a:p>
        </p:txBody>
      </p:sp>
      <p:sp>
        <p:nvSpPr>
          <p:cNvPr id="9" name="Footer Placeholder 4"/>
          <p:cNvSpPr>
            <a:spLocks noGrp="1"/>
          </p:cNvSpPr>
          <p:nvPr>
            <p:ph type="ftr" sz="quarter" idx="11"/>
          </p:nvPr>
        </p:nvSpPr>
        <p:spPr/>
        <p:txBody>
          <a:bodyPr/>
          <a:lstStyle>
            <a:lvl1pPr>
              <a:defRPr/>
            </a:lvl1pPr>
          </a:lstStyle>
          <a:p>
            <a:endParaRPr lang="en-US"/>
          </a:p>
        </p:txBody>
      </p:sp>
      <p:sp>
        <p:nvSpPr>
          <p:cNvPr id="10" name="Slide Number Placeholder 5"/>
          <p:cNvSpPr>
            <a:spLocks noGrp="1"/>
          </p:cNvSpPr>
          <p:nvPr>
            <p:ph type="sldNum" sz="quarter" idx="12"/>
          </p:nvPr>
        </p:nvSpPr>
        <p:spPr/>
        <p:txBody>
          <a:bodyPr/>
          <a:lstStyle>
            <a:lvl1pPr>
              <a:defRPr/>
            </a:lvl1pPr>
          </a:lstStyle>
          <a:p>
            <a:fld id="{2A6B1740-29C2-40B9-9D01-6FEB599D4026}" type="slidenum">
              <a:rPr lang="en-US" smtClean="0"/>
              <a:t>‹#›</a:t>
            </a:fld>
            <a:endParaRPr lang="en-US"/>
          </a:p>
        </p:txBody>
      </p:sp>
    </p:spTree>
    <p:extLst>
      <p:ext uri="{BB962C8B-B14F-4D97-AF65-F5344CB8AC3E}">
        <p14:creationId xmlns:p14="http://schemas.microsoft.com/office/powerpoint/2010/main" val="12617108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grpSp>
        <p:nvGrpSpPr>
          <p:cNvPr id="4" name="Grouper 4"/>
          <p:cNvGrpSpPr>
            <a:grpSpLocks/>
          </p:cNvGrpSpPr>
          <p:nvPr/>
        </p:nvGrpSpPr>
        <p:grpSpPr bwMode="auto">
          <a:xfrm>
            <a:off x="896" y="882447"/>
            <a:ext cx="12191999" cy="127216"/>
            <a:chOff x="891" y="1433935"/>
            <a:chExt cx="19805650" cy="206338"/>
          </a:xfrm>
        </p:grpSpPr>
        <p:sp>
          <p:nvSpPr>
            <p:cNvPr id="5" name="Rectangle 4"/>
            <p:cNvSpPr/>
            <p:nvPr userDrawn="1"/>
          </p:nvSpPr>
          <p:spPr>
            <a:xfrm>
              <a:off x="891" y="1433935"/>
              <a:ext cx="19805650" cy="87185"/>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198013" tIns="99007" rIns="198013" bIns="99007" anchor="ctr"/>
            <a:lstStyle/>
            <a:p>
              <a:pPr algn="ctr" defTabSz="609054" eaLnBrk="1" hangingPunct="1">
                <a:defRPr/>
              </a:pPr>
              <a:endParaRPr lang="en-US" sz="2426">
                <a:solidFill>
                  <a:srgbClr val="FFFFFF"/>
                </a:solidFill>
                <a:ea typeface="ＭＳ Ｐゴシック" pitchFamily="34" charset="-128"/>
              </a:endParaRPr>
            </a:p>
          </p:txBody>
        </p:sp>
        <p:sp>
          <p:nvSpPr>
            <p:cNvPr id="6" name="Rectangle 5"/>
            <p:cNvSpPr/>
            <p:nvPr userDrawn="1"/>
          </p:nvSpPr>
          <p:spPr>
            <a:xfrm>
              <a:off x="891" y="1553088"/>
              <a:ext cx="19805650" cy="87185"/>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198013" tIns="99007" rIns="198013" bIns="99007" anchor="ctr"/>
            <a:lstStyle/>
            <a:p>
              <a:pPr algn="ctr" defTabSz="609054" eaLnBrk="1" hangingPunct="1">
                <a:defRPr/>
              </a:pPr>
              <a:endParaRPr lang="en-US" sz="2426">
                <a:solidFill>
                  <a:srgbClr val="FFFFFF"/>
                </a:solidFill>
                <a:ea typeface="ＭＳ Ｐゴシック" pitchFamily="34" charset="-128"/>
              </a:endParaRPr>
            </a:p>
          </p:txBody>
        </p:sp>
      </p:grpSp>
      <p:sp>
        <p:nvSpPr>
          <p:cNvPr id="3" name="Espace réservé du contenu 2"/>
          <p:cNvSpPr>
            <a:spLocks noGrp="1"/>
          </p:cNvSpPr>
          <p:nvPr>
            <p:ph idx="1"/>
          </p:nvPr>
        </p:nvSpPr>
        <p:spPr>
          <a:xfrm>
            <a:off x="391842" y="1325033"/>
            <a:ext cx="11265289" cy="4854134"/>
          </a:xfrm>
          <a:prstGeom prst="rect">
            <a:avLst/>
          </a:prstGeom>
        </p:spPr>
        <p:txBody>
          <a:bodyPr lIns="0" tIns="0" rIns="0" bIns="0"/>
          <a:lstStyle>
            <a:lvl1pPr marL="609429" indent="-321510" algn="l">
              <a:lnSpc>
                <a:spcPct val="100000"/>
              </a:lnSpc>
              <a:spcBef>
                <a:spcPts val="0"/>
              </a:spcBef>
              <a:spcAft>
                <a:spcPts val="0"/>
              </a:spcAft>
              <a:buClr>
                <a:srgbClr val="C30000"/>
              </a:buClr>
              <a:buSzPct val="100000"/>
              <a:buFont typeface="Lucida Grande"/>
              <a:buChar char="●"/>
              <a:defRPr sz="2934" b="0" i="0">
                <a:solidFill>
                  <a:srgbClr val="000000"/>
                </a:solidFill>
                <a:latin typeface="Arial Narrow"/>
                <a:cs typeface="Arial Narrow"/>
              </a:defRPr>
            </a:lvl1pPr>
            <a:lvl2pPr marL="852779" indent="-321510">
              <a:spcBef>
                <a:spcPts val="400"/>
              </a:spcBef>
              <a:buClr>
                <a:srgbClr val="C30000"/>
              </a:buClr>
              <a:buSzPct val="90000"/>
              <a:buFont typeface="Lucida Grande"/>
              <a:buChar char="●"/>
              <a:defRPr sz="2144" b="0" i="0">
                <a:solidFill>
                  <a:srgbClr val="000000"/>
                </a:solidFill>
                <a:latin typeface="Arial Narrow"/>
                <a:cs typeface="Arial Narrow"/>
              </a:defRPr>
            </a:lvl2pPr>
            <a:lvl3pPr marL="993218" indent="-280295">
              <a:spcBef>
                <a:spcPts val="400"/>
              </a:spcBef>
              <a:buClr>
                <a:srgbClr val="C30000"/>
              </a:buClr>
              <a:buSzPct val="80000"/>
              <a:buFont typeface="Lucida Grande"/>
              <a:buChar char="●"/>
              <a:defRPr sz="1749" b="0" i="0">
                <a:solidFill>
                  <a:srgbClr val="000000"/>
                </a:solidFill>
                <a:latin typeface="Arial Narrow"/>
                <a:cs typeface="Arial Narrow"/>
              </a:defRPr>
            </a:lvl3pPr>
            <a:lvl4pPr marL="698552" indent="0">
              <a:buNone/>
              <a:defRPr>
                <a:latin typeface="HelveticaNeueLT Pro 55 Roman" pitchFamily="34" charset="0"/>
              </a:defRPr>
            </a:lvl4pPr>
            <a:lvl5pPr>
              <a:defRPr>
                <a:latin typeface="HelveticaNeueLT Pro 55 Roman" pitchFamily="34" charset="0"/>
              </a:defRPr>
            </a:lvl5pPr>
          </a:lstStyle>
          <a:p>
            <a:pPr lvl="0"/>
            <a:r>
              <a:rPr lang="en-US"/>
              <a:t>Click to edit Master text styles</a:t>
            </a:r>
          </a:p>
          <a:p>
            <a:pPr lvl="1"/>
            <a:r>
              <a:rPr lang="en-US"/>
              <a:t>Second level</a:t>
            </a:r>
          </a:p>
          <a:p>
            <a:pPr lvl="2"/>
            <a:r>
              <a:rPr lang="en-US"/>
              <a:t>Third level</a:t>
            </a:r>
          </a:p>
        </p:txBody>
      </p:sp>
      <p:sp>
        <p:nvSpPr>
          <p:cNvPr id="9" name="Titre 1"/>
          <p:cNvSpPr>
            <a:spLocks noGrp="1"/>
          </p:cNvSpPr>
          <p:nvPr>
            <p:ph type="title"/>
          </p:nvPr>
        </p:nvSpPr>
        <p:spPr>
          <a:xfrm>
            <a:off x="533062" y="182407"/>
            <a:ext cx="10325173" cy="831477"/>
          </a:xfrm>
          <a:prstGeom prst="rect">
            <a:avLst/>
          </a:prstGeom>
        </p:spPr>
        <p:txBody>
          <a:bodyPr lIns="216032" tIns="108017" rIns="216032" bIns="108017"/>
          <a:lstStyle>
            <a:lvl1pPr>
              <a:spcAft>
                <a:spcPts val="1599"/>
              </a:spcAft>
              <a:defRPr sz="3442" b="0" i="0" spc="133" baseline="0">
                <a:latin typeface="Impact"/>
                <a:cs typeface="Impact"/>
              </a:defRPr>
            </a:lvl1pPr>
          </a:lstStyle>
          <a:p>
            <a:r>
              <a:rPr lang="en-US"/>
              <a:t>Click to edit Master title style</a:t>
            </a:r>
            <a:endParaRPr lang="fr-FR" dirty="0"/>
          </a:p>
        </p:txBody>
      </p:sp>
      <p:sp>
        <p:nvSpPr>
          <p:cNvPr id="12" name="Slide Number Placeholder 5"/>
          <p:cNvSpPr>
            <a:spLocks noGrp="1"/>
          </p:cNvSpPr>
          <p:nvPr>
            <p:ph type="sldNum" sz="quarter" idx="12"/>
          </p:nvPr>
        </p:nvSpPr>
        <p:spPr>
          <a:xfrm>
            <a:off x="9167065" y="6356304"/>
            <a:ext cx="2844890" cy="365521"/>
          </a:xfrm>
          <a:prstGeom prst="rect">
            <a:avLst/>
          </a:prstGeom>
        </p:spPr>
        <p:txBody>
          <a:bodyPr vert="horz" wrap="square" lIns="192911" tIns="96455" rIns="192911" bIns="96455" numCol="1" anchor="t" anchorCtr="0" compatLnSpc="1">
            <a:prstTxWarp prst="textNoShape">
              <a:avLst/>
            </a:prstTxWarp>
          </a:bodyPr>
          <a:lstStyle>
            <a:lvl1pPr eaLnBrk="1" hangingPunct="1">
              <a:defRPr smtClean="0">
                <a:solidFill>
                  <a:srgbClr val="FFFFFF"/>
                </a:solidFill>
              </a:defRPr>
            </a:lvl1pPr>
          </a:lstStyle>
          <a:p>
            <a:fld id="{2A6B1740-29C2-40B9-9D01-6FEB599D4026}" type="slidenum">
              <a:rPr lang="en-US" smtClean="0"/>
              <a:t>‹#›</a:t>
            </a:fld>
            <a:endParaRPr lang="en-US"/>
          </a:p>
        </p:txBody>
      </p:sp>
      <p:sp>
        <p:nvSpPr>
          <p:cNvPr id="13" name="Footer Placeholder 4"/>
          <p:cNvSpPr>
            <a:spLocks noGrp="1"/>
          </p:cNvSpPr>
          <p:nvPr>
            <p:ph type="ftr" sz="quarter" idx="11"/>
          </p:nvPr>
        </p:nvSpPr>
        <p:spPr>
          <a:xfrm>
            <a:off x="4165219" y="6356304"/>
            <a:ext cx="3861562" cy="365521"/>
          </a:xfrm>
          <a:prstGeom prst="rect">
            <a:avLst/>
          </a:prstGeom>
        </p:spPr>
        <p:txBody>
          <a:bodyPr lIns="192911" tIns="96455" rIns="192911" bIns="96455"/>
          <a:lstStyle>
            <a:lvl1pPr eaLnBrk="1" hangingPunct="1">
              <a:defRPr>
                <a:solidFill>
                  <a:prstClr val="black">
                    <a:tint val="75000"/>
                  </a:prstClr>
                </a:solidFill>
              </a:defRPr>
            </a:lvl1pPr>
          </a:lstStyle>
          <a:p>
            <a:endParaRPr lang="en-US"/>
          </a:p>
        </p:txBody>
      </p:sp>
    </p:spTree>
    <p:extLst>
      <p:ext uri="{BB962C8B-B14F-4D97-AF65-F5344CB8AC3E}">
        <p14:creationId xmlns:p14="http://schemas.microsoft.com/office/powerpoint/2010/main" val="543037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A8087E-9C8F-E44C-134E-49C602F96945}"/>
              </a:ext>
            </a:extLst>
          </p:cNvPr>
          <p:cNvSpPr/>
          <p:nvPr userDrawn="1"/>
        </p:nvSpPr>
        <p:spPr>
          <a:xfrm>
            <a:off x="-7931" y="5334681"/>
            <a:ext cx="12207863" cy="1523319"/>
          </a:xfrm>
          <a:custGeom>
            <a:avLst/>
            <a:gdLst>
              <a:gd name="connsiteX0" fmla="*/ 0 w 12207863"/>
              <a:gd name="connsiteY0" fmla="*/ 0 h 1523319"/>
              <a:gd name="connsiteX1" fmla="*/ 12207863 w 12207863"/>
              <a:gd name="connsiteY1" fmla="*/ 0 h 1523319"/>
              <a:gd name="connsiteX2" fmla="*/ 12207863 w 12207863"/>
              <a:gd name="connsiteY2" fmla="*/ 1523320 h 1523319"/>
              <a:gd name="connsiteX3" fmla="*/ 0 w 12207863"/>
              <a:gd name="connsiteY3" fmla="*/ 1523320 h 1523319"/>
            </a:gdLst>
            <a:ahLst/>
            <a:cxnLst>
              <a:cxn ang="0">
                <a:pos x="connsiteX0" y="connsiteY0"/>
              </a:cxn>
              <a:cxn ang="0">
                <a:pos x="connsiteX1" y="connsiteY1"/>
              </a:cxn>
              <a:cxn ang="0">
                <a:pos x="connsiteX2" y="connsiteY2"/>
              </a:cxn>
              <a:cxn ang="0">
                <a:pos x="connsiteX3" y="connsiteY3"/>
              </a:cxn>
            </a:cxnLst>
            <a:rect l="l" t="t" r="r" b="b"/>
            <a:pathLst>
              <a:path w="12207863" h="1523319">
                <a:moveTo>
                  <a:pt x="0" y="0"/>
                </a:moveTo>
                <a:lnTo>
                  <a:pt x="12207863" y="0"/>
                </a:lnTo>
                <a:lnTo>
                  <a:pt x="12207863" y="1523320"/>
                </a:lnTo>
                <a:lnTo>
                  <a:pt x="0" y="1523320"/>
                </a:lnTo>
                <a:close/>
              </a:path>
            </a:pathLst>
          </a:custGeom>
          <a:solidFill>
            <a:schemeClr val="bg1"/>
          </a:solidFill>
          <a:ln w="45323" cap="flat">
            <a:noFill/>
            <a:prstDash val="solid"/>
            <a:miter/>
          </a:ln>
        </p:spPr>
        <p:txBody>
          <a:bodyPr rtlCol="0" anchor="ctr"/>
          <a:lstStyle/>
          <a:p>
            <a:endParaRPr lang="en-GB"/>
          </a:p>
        </p:txBody>
      </p:sp>
      <p:grpSp>
        <p:nvGrpSpPr>
          <p:cNvPr id="24" name="Group 23">
            <a:extLst>
              <a:ext uri="{FF2B5EF4-FFF2-40B4-BE49-F238E27FC236}">
                <a16:creationId xmlns:a16="http://schemas.microsoft.com/office/drawing/2014/main" id="{EB293140-50D7-76A9-C966-5A434A41F114}"/>
              </a:ext>
            </a:extLst>
          </p:cNvPr>
          <p:cNvGrpSpPr/>
          <p:nvPr userDrawn="1"/>
        </p:nvGrpSpPr>
        <p:grpSpPr>
          <a:xfrm>
            <a:off x="265722" y="5837024"/>
            <a:ext cx="11660555" cy="1013253"/>
            <a:chOff x="265722" y="5837024"/>
            <a:chExt cx="11660555" cy="1013253"/>
          </a:xfrm>
        </p:grpSpPr>
        <p:pic>
          <p:nvPicPr>
            <p:cNvPr id="15" name="Picture 14" descr="Logo&#10;&#10;Description automatically generated">
              <a:extLst>
                <a:ext uri="{FF2B5EF4-FFF2-40B4-BE49-F238E27FC236}">
                  <a16:creationId xmlns:a16="http://schemas.microsoft.com/office/drawing/2014/main" id="{36AAD4EB-046C-7068-523B-A22D2B68D4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86298" y="5837024"/>
              <a:ext cx="831793" cy="994968"/>
            </a:xfrm>
            <a:prstGeom prst="rect">
              <a:avLst/>
            </a:prstGeom>
          </p:spPr>
        </p:pic>
        <p:pic>
          <p:nvPicPr>
            <p:cNvPr id="16" name="Picture 15" descr="Graphical user interface, text">
              <a:extLst>
                <a:ext uri="{FF2B5EF4-FFF2-40B4-BE49-F238E27FC236}">
                  <a16:creationId xmlns:a16="http://schemas.microsoft.com/office/drawing/2014/main" id="{7E1FAABF-1059-2BC8-85C1-116DA45B8C8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5722" y="5855309"/>
              <a:ext cx="1826762" cy="994968"/>
            </a:xfrm>
            <a:prstGeom prst="rect">
              <a:avLst/>
            </a:prstGeom>
          </p:spPr>
        </p:pic>
        <p:pic>
          <p:nvPicPr>
            <p:cNvPr id="17" name="Picture 16" descr="Logo, company name&#10;&#10;Description automatically generated">
              <a:extLst>
                <a:ext uri="{FF2B5EF4-FFF2-40B4-BE49-F238E27FC236}">
                  <a16:creationId xmlns:a16="http://schemas.microsoft.com/office/drawing/2014/main" id="{721D81C3-0F3C-3039-F474-AF3A3D172FD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201854" y="5849524"/>
              <a:ext cx="1826762" cy="994968"/>
            </a:xfrm>
            <a:prstGeom prst="rect">
              <a:avLst/>
            </a:prstGeom>
          </p:spPr>
        </p:pic>
        <p:pic>
          <p:nvPicPr>
            <p:cNvPr id="18" name="Picture 17" descr="Logo, company name&#10;&#10;Description automatically generated">
              <a:extLst>
                <a:ext uri="{FF2B5EF4-FFF2-40B4-BE49-F238E27FC236}">
                  <a16:creationId xmlns:a16="http://schemas.microsoft.com/office/drawing/2014/main" id="{C7BFFF45-A003-07F9-FBA6-5B22B98949F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34328" y="5929706"/>
              <a:ext cx="1507072" cy="820845"/>
            </a:xfrm>
            <a:prstGeom prst="rect">
              <a:avLst/>
            </a:prstGeom>
          </p:spPr>
        </p:pic>
        <p:pic>
          <p:nvPicPr>
            <p:cNvPr id="19" name="Picture 18" descr="Logo&#10;&#10;Description automatically generated">
              <a:extLst>
                <a:ext uri="{FF2B5EF4-FFF2-40B4-BE49-F238E27FC236}">
                  <a16:creationId xmlns:a16="http://schemas.microsoft.com/office/drawing/2014/main" id="{A4ABA7CD-1E55-257B-4324-6DB11CB0C69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40769" y="5882675"/>
              <a:ext cx="1733105" cy="943957"/>
            </a:xfrm>
            <a:prstGeom prst="rect">
              <a:avLst/>
            </a:prstGeom>
          </p:spPr>
        </p:pic>
        <p:pic>
          <p:nvPicPr>
            <p:cNvPr id="20" name="Picture 19" descr="Logo&#10;&#10;Description automatically generated">
              <a:extLst>
                <a:ext uri="{FF2B5EF4-FFF2-40B4-BE49-F238E27FC236}">
                  <a16:creationId xmlns:a16="http://schemas.microsoft.com/office/drawing/2014/main" id="{FBD2C46B-8335-1DF1-6AE7-BDE0A6A2B985}"/>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137471" y="6048499"/>
              <a:ext cx="1147415" cy="686253"/>
            </a:xfrm>
            <a:prstGeom prst="rect">
              <a:avLst/>
            </a:prstGeom>
          </p:spPr>
        </p:pic>
        <p:pic>
          <p:nvPicPr>
            <p:cNvPr id="21" name="Picture 20" descr="Text&#10;&#10;Description automatically generated">
              <a:extLst>
                <a:ext uri="{FF2B5EF4-FFF2-40B4-BE49-F238E27FC236}">
                  <a16:creationId xmlns:a16="http://schemas.microsoft.com/office/drawing/2014/main" id="{77B43613-E198-4715-89F9-D1C4F90398F8}"/>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4496432" y="5848323"/>
              <a:ext cx="834962" cy="1001954"/>
            </a:xfrm>
            <a:prstGeom prst="rect">
              <a:avLst/>
            </a:prstGeom>
          </p:spPr>
        </p:pic>
        <p:pic>
          <p:nvPicPr>
            <p:cNvPr id="22" name="Picture 21" descr="Logo&#10;&#10;Description automatically generated">
              <a:extLst>
                <a:ext uri="{FF2B5EF4-FFF2-40B4-BE49-F238E27FC236}">
                  <a16:creationId xmlns:a16="http://schemas.microsoft.com/office/drawing/2014/main" id="{F06436FC-8357-288C-8B9E-6790DC890E9F}"/>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189070" y="5872924"/>
              <a:ext cx="737207" cy="877628"/>
            </a:xfrm>
            <a:prstGeom prst="rect">
              <a:avLst/>
            </a:prstGeom>
          </p:spPr>
        </p:pic>
      </p:grpSp>
      <p:sp>
        <p:nvSpPr>
          <p:cNvPr id="23" name="Rectángulo 1">
            <a:extLst>
              <a:ext uri="{FF2B5EF4-FFF2-40B4-BE49-F238E27FC236}">
                <a16:creationId xmlns:a16="http://schemas.microsoft.com/office/drawing/2014/main" id="{3ECF7B5F-7468-E5E9-0C81-FFE3FD02C8A6}"/>
              </a:ext>
            </a:extLst>
          </p:cNvPr>
          <p:cNvSpPr/>
          <p:nvPr userDrawn="1"/>
        </p:nvSpPr>
        <p:spPr>
          <a:xfrm>
            <a:off x="-7931" y="0"/>
            <a:ext cx="12207863" cy="5879691"/>
          </a:xfrm>
          <a:prstGeom prst="rect">
            <a:avLst/>
          </a:prstGeom>
          <a:solidFill>
            <a:srgbClr val="26B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áfico 3">
            <a:extLst>
              <a:ext uri="{FF2B5EF4-FFF2-40B4-BE49-F238E27FC236}">
                <a16:creationId xmlns:a16="http://schemas.microsoft.com/office/drawing/2014/main" id="{35F35692-3E03-67CB-399F-81FA9524860F}"/>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017603" y="253025"/>
            <a:ext cx="3807553" cy="971448"/>
          </a:xfrm>
          <a:prstGeom prst="rect">
            <a:avLst/>
          </a:prstGeom>
        </p:spPr>
      </p:pic>
      <p:sp>
        <p:nvSpPr>
          <p:cNvPr id="2" name="Title 1">
            <a:extLst>
              <a:ext uri="{FF2B5EF4-FFF2-40B4-BE49-F238E27FC236}">
                <a16:creationId xmlns:a16="http://schemas.microsoft.com/office/drawing/2014/main" id="{6B914020-CCB4-B765-ABF8-9A02BDB2FA1A}"/>
              </a:ext>
            </a:extLst>
          </p:cNvPr>
          <p:cNvSpPr>
            <a:spLocks noGrp="1"/>
          </p:cNvSpPr>
          <p:nvPr>
            <p:ph type="ctrTitle"/>
          </p:nvPr>
        </p:nvSpPr>
        <p:spPr>
          <a:xfrm>
            <a:off x="1524000" y="1721167"/>
            <a:ext cx="9144000" cy="2392353"/>
          </a:xfrm>
          <a:noFill/>
        </p:spPr>
        <p:txBody>
          <a:bodyPr anchor="b"/>
          <a:lstStyle>
            <a:lvl1pPr algn="ctr">
              <a:defRPr sz="60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F30ECA01-1395-4ECA-72C3-91BE0E36A217}"/>
              </a:ext>
            </a:extLst>
          </p:cNvPr>
          <p:cNvSpPr>
            <a:spLocks noGrp="1"/>
          </p:cNvSpPr>
          <p:nvPr>
            <p:ph type="subTitle" idx="1"/>
          </p:nvPr>
        </p:nvSpPr>
        <p:spPr>
          <a:xfrm>
            <a:off x="1524000" y="4342129"/>
            <a:ext cx="9144000" cy="151447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cxnSp>
        <p:nvCxnSpPr>
          <p:cNvPr id="9" name="Conector recto 12">
            <a:extLst>
              <a:ext uri="{FF2B5EF4-FFF2-40B4-BE49-F238E27FC236}">
                <a16:creationId xmlns:a16="http://schemas.microsoft.com/office/drawing/2014/main" id="{9F7E0F3E-7627-C47D-C2C4-F71374CF0720}"/>
              </a:ext>
            </a:extLst>
          </p:cNvPr>
          <p:cNvCxnSpPr>
            <a:cxnSpLocks/>
          </p:cNvCxnSpPr>
          <p:nvPr userDrawn="1"/>
        </p:nvCxnSpPr>
        <p:spPr>
          <a:xfrm>
            <a:off x="4583395" y="4183491"/>
            <a:ext cx="302521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3492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Date Placeholder 2"/>
          <p:cNvSpPr>
            <a:spLocks noGrp="1"/>
          </p:cNvSpPr>
          <p:nvPr>
            <p:ph type="dt" sz="half" idx="10"/>
          </p:nvPr>
        </p:nvSpPr>
        <p:spPr/>
        <p:txBody>
          <a:bodyPr/>
          <a:lstStyle/>
          <a:p>
            <a:fld id="{283339A3-750B-4343-A9BB-CEB5C0C44F8B}" type="datetimeFigureOut">
              <a:rPr lang="de-DE" smtClean="0"/>
              <a:t>19.08.2023</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78613EC6-EDF0-4D66-AC8E-AF6A89E3608B}" type="slidenum">
              <a:rPr lang="de-DE" smtClean="0"/>
              <a:t>‹#›</a:t>
            </a:fld>
            <a:endParaRPr lang="de-DE"/>
          </a:p>
        </p:txBody>
      </p:sp>
    </p:spTree>
    <p:extLst>
      <p:ext uri="{BB962C8B-B14F-4D97-AF65-F5344CB8AC3E}">
        <p14:creationId xmlns:p14="http://schemas.microsoft.com/office/powerpoint/2010/main" val="682871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BBE8F-12AC-B771-2DB8-7F76D1095CAA}"/>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D5743FBA-59EB-1977-18AE-FBE3AE53B7F3}"/>
              </a:ext>
            </a:extLst>
          </p:cNvPr>
          <p:cNvSpPr>
            <a:spLocks noGrp="1"/>
          </p:cNvSpPr>
          <p:nvPr>
            <p:ph idx="1"/>
          </p:nvPr>
        </p:nvSpPr>
        <p:spPr>
          <a:xfrm>
            <a:off x="838200" y="1825624"/>
            <a:ext cx="10515600" cy="40989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46FC402A-DA91-B86D-6C80-5E39339B876B}"/>
              </a:ext>
            </a:extLst>
          </p:cNvPr>
          <p:cNvSpPr>
            <a:spLocks noGrp="1"/>
          </p:cNvSpPr>
          <p:nvPr>
            <p:ph type="sldNum" sz="quarter" idx="12"/>
          </p:nvPr>
        </p:nvSpPr>
        <p:spPr/>
        <p:txBody>
          <a:bodyPr/>
          <a:lstStyle/>
          <a:p>
            <a:fld id="{7E0F3936-3A86-43DB-B0EE-5AB34E43DABD}" type="slidenum">
              <a:rPr lang="en-GB" smtClean="0"/>
              <a:t>‹#›</a:t>
            </a:fld>
            <a:endParaRPr lang="en-GB"/>
          </a:p>
        </p:txBody>
      </p:sp>
    </p:spTree>
    <p:extLst>
      <p:ext uri="{BB962C8B-B14F-4D97-AF65-F5344CB8AC3E}">
        <p14:creationId xmlns:p14="http://schemas.microsoft.com/office/powerpoint/2010/main" val="5350528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3261A659-188D-905D-18C6-12C3AD784BE2}"/>
              </a:ext>
            </a:extLst>
          </p:cNvPr>
          <p:cNvSpPr/>
          <p:nvPr userDrawn="1"/>
        </p:nvSpPr>
        <p:spPr>
          <a:xfrm>
            <a:off x="7932" y="5334681"/>
            <a:ext cx="12184068" cy="1523319"/>
          </a:xfrm>
          <a:custGeom>
            <a:avLst/>
            <a:gdLst>
              <a:gd name="connsiteX0" fmla="*/ 0 w 12207863"/>
              <a:gd name="connsiteY0" fmla="*/ 0 h 1523319"/>
              <a:gd name="connsiteX1" fmla="*/ 12207863 w 12207863"/>
              <a:gd name="connsiteY1" fmla="*/ 0 h 1523319"/>
              <a:gd name="connsiteX2" fmla="*/ 12207863 w 12207863"/>
              <a:gd name="connsiteY2" fmla="*/ 1523320 h 1523319"/>
              <a:gd name="connsiteX3" fmla="*/ 0 w 12207863"/>
              <a:gd name="connsiteY3" fmla="*/ 1523320 h 1523319"/>
            </a:gdLst>
            <a:ahLst/>
            <a:cxnLst>
              <a:cxn ang="0">
                <a:pos x="connsiteX0" y="connsiteY0"/>
              </a:cxn>
              <a:cxn ang="0">
                <a:pos x="connsiteX1" y="connsiteY1"/>
              </a:cxn>
              <a:cxn ang="0">
                <a:pos x="connsiteX2" y="connsiteY2"/>
              </a:cxn>
              <a:cxn ang="0">
                <a:pos x="connsiteX3" y="connsiteY3"/>
              </a:cxn>
            </a:cxnLst>
            <a:rect l="l" t="t" r="r" b="b"/>
            <a:pathLst>
              <a:path w="12207863" h="1523319">
                <a:moveTo>
                  <a:pt x="0" y="0"/>
                </a:moveTo>
                <a:lnTo>
                  <a:pt x="12207863" y="0"/>
                </a:lnTo>
                <a:lnTo>
                  <a:pt x="12207863" y="1523320"/>
                </a:lnTo>
                <a:lnTo>
                  <a:pt x="0" y="1523320"/>
                </a:lnTo>
                <a:close/>
              </a:path>
            </a:pathLst>
          </a:custGeom>
          <a:solidFill>
            <a:schemeClr val="bg1"/>
          </a:solidFill>
          <a:ln w="45323"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0CDBBE8F-12AC-B771-2DB8-7F76D1095CAA}"/>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D5743FBA-59EB-1977-18AE-FBE3AE53B7F3}"/>
              </a:ext>
            </a:extLst>
          </p:cNvPr>
          <p:cNvSpPr>
            <a:spLocks noGrp="1"/>
          </p:cNvSpPr>
          <p:nvPr>
            <p:ph idx="1"/>
          </p:nvPr>
        </p:nvSpPr>
        <p:spPr>
          <a:xfrm>
            <a:off x="838200" y="1825624"/>
            <a:ext cx="10515600" cy="40989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46FC402A-DA91-B86D-6C80-5E39339B876B}"/>
              </a:ext>
            </a:extLst>
          </p:cNvPr>
          <p:cNvSpPr>
            <a:spLocks noGrp="1"/>
          </p:cNvSpPr>
          <p:nvPr>
            <p:ph type="sldNum" sz="quarter" idx="12"/>
          </p:nvPr>
        </p:nvSpPr>
        <p:spPr/>
        <p:txBody>
          <a:bodyPr/>
          <a:lstStyle/>
          <a:p>
            <a:fld id="{7E0F3936-3A86-43DB-B0EE-5AB34E43DABD}" type="slidenum">
              <a:rPr lang="en-GB" smtClean="0"/>
              <a:t>‹#›</a:t>
            </a:fld>
            <a:endParaRPr lang="en-GB"/>
          </a:p>
        </p:txBody>
      </p:sp>
    </p:spTree>
    <p:extLst>
      <p:ext uri="{BB962C8B-B14F-4D97-AF65-F5344CB8AC3E}">
        <p14:creationId xmlns:p14="http://schemas.microsoft.com/office/powerpoint/2010/main" val="27795533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84E7F-EA9D-561F-351F-DCB2813B23A5}"/>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DFA12AF7-B7E9-5534-F03E-59116FAE3A24}"/>
              </a:ext>
            </a:extLst>
          </p:cNvPr>
          <p:cNvSpPr>
            <a:spLocks noGrp="1"/>
          </p:cNvSpPr>
          <p:nvPr>
            <p:ph sz="half" idx="1"/>
          </p:nvPr>
        </p:nvSpPr>
        <p:spPr>
          <a:xfrm>
            <a:off x="838200" y="1825625"/>
            <a:ext cx="5181600" cy="40989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14DBFE8-8FA4-DBC7-95A1-DBA083B807C3}"/>
              </a:ext>
            </a:extLst>
          </p:cNvPr>
          <p:cNvSpPr>
            <a:spLocks noGrp="1"/>
          </p:cNvSpPr>
          <p:nvPr>
            <p:ph sz="half" idx="2"/>
          </p:nvPr>
        </p:nvSpPr>
        <p:spPr>
          <a:xfrm>
            <a:off x="6172200" y="1825625"/>
            <a:ext cx="5181600" cy="40989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a:extLst>
              <a:ext uri="{FF2B5EF4-FFF2-40B4-BE49-F238E27FC236}">
                <a16:creationId xmlns:a16="http://schemas.microsoft.com/office/drawing/2014/main" id="{3645DB5C-3A28-1641-7FC4-2CDF8DD6375B}"/>
              </a:ext>
            </a:extLst>
          </p:cNvPr>
          <p:cNvSpPr>
            <a:spLocks noGrp="1"/>
          </p:cNvSpPr>
          <p:nvPr>
            <p:ph type="sldNum" sz="quarter" idx="12"/>
          </p:nvPr>
        </p:nvSpPr>
        <p:spPr/>
        <p:txBody>
          <a:bodyPr/>
          <a:lstStyle/>
          <a:p>
            <a:fld id="{7E0F3936-3A86-43DB-B0EE-5AB34E43DABD}" type="slidenum">
              <a:rPr lang="en-GB" smtClean="0"/>
              <a:t>‹#›</a:t>
            </a:fld>
            <a:endParaRPr lang="en-GB"/>
          </a:p>
        </p:txBody>
      </p:sp>
    </p:spTree>
    <p:extLst>
      <p:ext uri="{BB962C8B-B14F-4D97-AF65-F5344CB8AC3E}">
        <p14:creationId xmlns:p14="http://schemas.microsoft.com/office/powerpoint/2010/main" val="12164149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2AD3A-277C-EBB4-5AA8-D0EC0F6E3597}"/>
              </a:ext>
            </a:extLst>
          </p:cNvPr>
          <p:cNvSpPr>
            <a:spLocks noGrp="1"/>
          </p:cNvSpPr>
          <p:nvPr>
            <p:ph type="title"/>
          </p:nvPr>
        </p:nvSpPr>
        <p:spPr/>
        <p:txBody>
          <a:bodyPr/>
          <a:lstStyle/>
          <a:p>
            <a:r>
              <a:rPr lang="en-GB"/>
              <a:t>Click to edit Master title style</a:t>
            </a:r>
          </a:p>
        </p:txBody>
      </p:sp>
      <p:sp>
        <p:nvSpPr>
          <p:cNvPr id="5" name="Slide Number Placeholder 4">
            <a:extLst>
              <a:ext uri="{FF2B5EF4-FFF2-40B4-BE49-F238E27FC236}">
                <a16:creationId xmlns:a16="http://schemas.microsoft.com/office/drawing/2014/main" id="{CD7EC127-3B0B-CD78-7B8D-536364B8D140}"/>
              </a:ext>
            </a:extLst>
          </p:cNvPr>
          <p:cNvSpPr>
            <a:spLocks noGrp="1"/>
          </p:cNvSpPr>
          <p:nvPr>
            <p:ph type="sldNum" sz="quarter" idx="12"/>
          </p:nvPr>
        </p:nvSpPr>
        <p:spPr/>
        <p:txBody>
          <a:bodyPr/>
          <a:lstStyle/>
          <a:p>
            <a:fld id="{7E0F3936-3A86-43DB-B0EE-5AB34E43DABD}" type="slidenum">
              <a:rPr lang="en-GB" smtClean="0"/>
              <a:t>‹#›</a:t>
            </a:fld>
            <a:endParaRPr lang="en-GB"/>
          </a:p>
        </p:txBody>
      </p:sp>
    </p:spTree>
    <p:extLst>
      <p:ext uri="{BB962C8B-B14F-4D97-AF65-F5344CB8AC3E}">
        <p14:creationId xmlns:p14="http://schemas.microsoft.com/office/powerpoint/2010/main" val="14424191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972D5066-A5C7-D3B3-B9FE-F30BA63C404A}"/>
              </a:ext>
            </a:extLst>
          </p:cNvPr>
          <p:cNvSpPr/>
          <p:nvPr userDrawn="1"/>
        </p:nvSpPr>
        <p:spPr>
          <a:xfrm>
            <a:off x="7932" y="5334681"/>
            <a:ext cx="12184068" cy="1523319"/>
          </a:xfrm>
          <a:custGeom>
            <a:avLst/>
            <a:gdLst>
              <a:gd name="connsiteX0" fmla="*/ 0 w 12207863"/>
              <a:gd name="connsiteY0" fmla="*/ 0 h 1523319"/>
              <a:gd name="connsiteX1" fmla="*/ 12207863 w 12207863"/>
              <a:gd name="connsiteY1" fmla="*/ 0 h 1523319"/>
              <a:gd name="connsiteX2" fmla="*/ 12207863 w 12207863"/>
              <a:gd name="connsiteY2" fmla="*/ 1523320 h 1523319"/>
              <a:gd name="connsiteX3" fmla="*/ 0 w 12207863"/>
              <a:gd name="connsiteY3" fmla="*/ 1523320 h 1523319"/>
            </a:gdLst>
            <a:ahLst/>
            <a:cxnLst>
              <a:cxn ang="0">
                <a:pos x="connsiteX0" y="connsiteY0"/>
              </a:cxn>
              <a:cxn ang="0">
                <a:pos x="connsiteX1" y="connsiteY1"/>
              </a:cxn>
              <a:cxn ang="0">
                <a:pos x="connsiteX2" y="connsiteY2"/>
              </a:cxn>
              <a:cxn ang="0">
                <a:pos x="connsiteX3" y="connsiteY3"/>
              </a:cxn>
            </a:cxnLst>
            <a:rect l="l" t="t" r="r" b="b"/>
            <a:pathLst>
              <a:path w="12207863" h="1523319">
                <a:moveTo>
                  <a:pt x="0" y="0"/>
                </a:moveTo>
                <a:lnTo>
                  <a:pt x="12207863" y="0"/>
                </a:lnTo>
                <a:lnTo>
                  <a:pt x="12207863" y="1523320"/>
                </a:lnTo>
                <a:lnTo>
                  <a:pt x="0" y="1523320"/>
                </a:lnTo>
                <a:close/>
              </a:path>
            </a:pathLst>
          </a:custGeom>
          <a:solidFill>
            <a:schemeClr val="bg1"/>
          </a:solidFill>
          <a:ln w="45323"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FDD2AD3A-277C-EBB4-5AA8-D0EC0F6E3597}"/>
              </a:ext>
            </a:extLst>
          </p:cNvPr>
          <p:cNvSpPr>
            <a:spLocks noGrp="1"/>
          </p:cNvSpPr>
          <p:nvPr>
            <p:ph type="title"/>
          </p:nvPr>
        </p:nvSpPr>
        <p:spPr/>
        <p:txBody>
          <a:bodyPr/>
          <a:lstStyle/>
          <a:p>
            <a:r>
              <a:rPr lang="en-GB"/>
              <a:t>Click to edit Master title style</a:t>
            </a:r>
          </a:p>
        </p:txBody>
      </p:sp>
      <p:sp>
        <p:nvSpPr>
          <p:cNvPr id="5" name="Slide Number Placeholder 4">
            <a:extLst>
              <a:ext uri="{FF2B5EF4-FFF2-40B4-BE49-F238E27FC236}">
                <a16:creationId xmlns:a16="http://schemas.microsoft.com/office/drawing/2014/main" id="{CD7EC127-3B0B-CD78-7B8D-536364B8D140}"/>
              </a:ext>
            </a:extLst>
          </p:cNvPr>
          <p:cNvSpPr>
            <a:spLocks noGrp="1"/>
          </p:cNvSpPr>
          <p:nvPr>
            <p:ph type="sldNum" sz="quarter" idx="12"/>
          </p:nvPr>
        </p:nvSpPr>
        <p:spPr/>
        <p:txBody>
          <a:bodyPr/>
          <a:lstStyle/>
          <a:p>
            <a:fld id="{7E0F3936-3A86-43DB-B0EE-5AB34E43DABD}" type="slidenum">
              <a:rPr lang="en-GB" smtClean="0"/>
              <a:t>‹#›</a:t>
            </a:fld>
            <a:endParaRPr lang="en-GB"/>
          </a:p>
        </p:txBody>
      </p:sp>
    </p:spTree>
    <p:extLst>
      <p:ext uri="{BB962C8B-B14F-4D97-AF65-F5344CB8AC3E}">
        <p14:creationId xmlns:p14="http://schemas.microsoft.com/office/powerpoint/2010/main" val="5879452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Slide Number Placeholder 4">
            <a:extLst>
              <a:ext uri="{FF2B5EF4-FFF2-40B4-BE49-F238E27FC236}">
                <a16:creationId xmlns:a16="http://schemas.microsoft.com/office/drawing/2014/main" id="{877B304A-4692-8A50-A784-26191FE63337}"/>
              </a:ext>
            </a:extLst>
          </p:cNvPr>
          <p:cNvSpPr>
            <a:spLocks noGrp="1"/>
          </p:cNvSpPr>
          <p:nvPr>
            <p:ph type="sldNum" sz="quarter" idx="12"/>
          </p:nvPr>
        </p:nvSpPr>
        <p:spPr>
          <a:xfrm>
            <a:off x="9108940" y="6173791"/>
            <a:ext cx="2743200" cy="365125"/>
          </a:xfrm>
        </p:spPr>
        <p:txBody>
          <a:bodyPr/>
          <a:lstStyle/>
          <a:p>
            <a:fld id="{7E0F3936-3A86-43DB-B0EE-5AB34E43DABD}" type="slidenum">
              <a:rPr lang="en-GB" smtClean="0"/>
              <a:t>‹#›</a:t>
            </a:fld>
            <a:endParaRPr lang="en-GB"/>
          </a:p>
        </p:txBody>
      </p:sp>
      <p:sp>
        <p:nvSpPr>
          <p:cNvPr id="2" name="Free-form: Shape 1">
            <a:extLst>
              <a:ext uri="{FF2B5EF4-FFF2-40B4-BE49-F238E27FC236}">
                <a16:creationId xmlns:a16="http://schemas.microsoft.com/office/drawing/2014/main" id="{D57CE9CC-AB50-82D6-9926-DDA3163EC6F9}"/>
              </a:ext>
            </a:extLst>
          </p:cNvPr>
          <p:cNvSpPr/>
          <p:nvPr userDrawn="1"/>
        </p:nvSpPr>
        <p:spPr>
          <a:xfrm>
            <a:off x="0" y="0"/>
            <a:ext cx="12192000" cy="1971040"/>
          </a:xfrm>
          <a:custGeom>
            <a:avLst/>
            <a:gdLst>
              <a:gd name="connsiteX0" fmla="*/ 0 w 12207863"/>
              <a:gd name="connsiteY0" fmla="*/ 0 h 1523319"/>
              <a:gd name="connsiteX1" fmla="*/ 12207863 w 12207863"/>
              <a:gd name="connsiteY1" fmla="*/ 0 h 1523319"/>
              <a:gd name="connsiteX2" fmla="*/ 12207863 w 12207863"/>
              <a:gd name="connsiteY2" fmla="*/ 1523320 h 1523319"/>
              <a:gd name="connsiteX3" fmla="*/ 0 w 12207863"/>
              <a:gd name="connsiteY3" fmla="*/ 1523320 h 1523319"/>
            </a:gdLst>
            <a:ahLst/>
            <a:cxnLst>
              <a:cxn ang="0">
                <a:pos x="connsiteX0" y="connsiteY0"/>
              </a:cxn>
              <a:cxn ang="0">
                <a:pos x="connsiteX1" y="connsiteY1"/>
              </a:cxn>
              <a:cxn ang="0">
                <a:pos x="connsiteX2" y="connsiteY2"/>
              </a:cxn>
              <a:cxn ang="0">
                <a:pos x="connsiteX3" y="connsiteY3"/>
              </a:cxn>
            </a:cxnLst>
            <a:rect l="l" t="t" r="r" b="b"/>
            <a:pathLst>
              <a:path w="12207863" h="1523319">
                <a:moveTo>
                  <a:pt x="0" y="0"/>
                </a:moveTo>
                <a:lnTo>
                  <a:pt x="12207863" y="0"/>
                </a:lnTo>
                <a:lnTo>
                  <a:pt x="12207863" y="1523320"/>
                </a:lnTo>
                <a:lnTo>
                  <a:pt x="0" y="1523320"/>
                </a:lnTo>
                <a:close/>
              </a:path>
            </a:pathLst>
          </a:custGeom>
          <a:solidFill>
            <a:schemeClr val="bg1"/>
          </a:solidFill>
          <a:ln w="45323" cap="flat">
            <a:noFill/>
            <a:prstDash val="solid"/>
            <a:miter/>
          </a:ln>
        </p:spPr>
        <p:txBody>
          <a:bodyPr rtlCol="0" anchor="ctr"/>
          <a:lstStyle/>
          <a:p>
            <a:endParaRPr lang="en-GB"/>
          </a:p>
        </p:txBody>
      </p:sp>
    </p:spTree>
    <p:extLst>
      <p:ext uri="{BB962C8B-B14F-4D97-AF65-F5344CB8AC3E}">
        <p14:creationId xmlns:p14="http://schemas.microsoft.com/office/powerpoint/2010/main" val="6172618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AFC7A31-8117-F120-BE79-6FA8EC1B7145}"/>
              </a:ext>
            </a:extLst>
          </p:cNvPr>
          <p:cNvSpPr/>
          <p:nvPr/>
        </p:nvSpPr>
        <p:spPr>
          <a:xfrm>
            <a:off x="7932" y="5334681"/>
            <a:ext cx="12184068" cy="1523319"/>
          </a:xfrm>
          <a:custGeom>
            <a:avLst/>
            <a:gdLst>
              <a:gd name="connsiteX0" fmla="*/ 0 w 12207863"/>
              <a:gd name="connsiteY0" fmla="*/ 0 h 1523319"/>
              <a:gd name="connsiteX1" fmla="*/ 12207863 w 12207863"/>
              <a:gd name="connsiteY1" fmla="*/ 0 h 1523319"/>
              <a:gd name="connsiteX2" fmla="*/ 12207863 w 12207863"/>
              <a:gd name="connsiteY2" fmla="*/ 1523320 h 1523319"/>
              <a:gd name="connsiteX3" fmla="*/ 0 w 12207863"/>
              <a:gd name="connsiteY3" fmla="*/ 1523320 h 1523319"/>
            </a:gdLst>
            <a:ahLst/>
            <a:cxnLst>
              <a:cxn ang="0">
                <a:pos x="connsiteX0" y="connsiteY0"/>
              </a:cxn>
              <a:cxn ang="0">
                <a:pos x="connsiteX1" y="connsiteY1"/>
              </a:cxn>
              <a:cxn ang="0">
                <a:pos x="connsiteX2" y="connsiteY2"/>
              </a:cxn>
              <a:cxn ang="0">
                <a:pos x="connsiteX3" y="connsiteY3"/>
              </a:cxn>
            </a:cxnLst>
            <a:rect l="l" t="t" r="r" b="b"/>
            <a:pathLst>
              <a:path w="12207863" h="1523319">
                <a:moveTo>
                  <a:pt x="0" y="0"/>
                </a:moveTo>
                <a:lnTo>
                  <a:pt x="12207863" y="0"/>
                </a:lnTo>
                <a:lnTo>
                  <a:pt x="12207863" y="1523320"/>
                </a:lnTo>
                <a:lnTo>
                  <a:pt x="0" y="1523320"/>
                </a:lnTo>
                <a:close/>
              </a:path>
            </a:pathLst>
          </a:custGeom>
          <a:solidFill>
            <a:schemeClr val="bg1"/>
          </a:solidFill>
          <a:ln w="45323" cap="flat">
            <a:noFill/>
            <a:prstDash val="solid"/>
            <a:miter/>
          </a:ln>
        </p:spPr>
        <p:txBody>
          <a:bodyPr rtlCol="0" anchor="ctr"/>
          <a:lstStyle/>
          <a:p>
            <a:endParaRPr lang="en-GB"/>
          </a:p>
        </p:txBody>
      </p:sp>
      <p:sp>
        <p:nvSpPr>
          <p:cNvPr id="2" name="Free-form: Shape 1">
            <a:extLst>
              <a:ext uri="{FF2B5EF4-FFF2-40B4-BE49-F238E27FC236}">
                <a16:creationId xmlns:a16="http://schemas.microsoft.com/office/drawing/2014/main" id="{FBC5718D-C9DB-0028-FB92-16D89F3C6897}"/>
              </a:ext>
            </a:extLst>
          </p:cNvPr>
          <p:cNvSpPr/>
          <p:nvPr userDrawn="1"/>
        </p:nvSpPr>
        <p:spPr>
          <a:xfrm>
            <a:off x="0" y="0"/>
            <a:ext cx="12192000" cy="1971040"/>
          </a:xfrm>
          <a:custGeom>
            <a:avLst/>
            <a:gdLst>
              <a:gd name="connsiteX0" fmla="*/ 0 w 12207863"/>
              <a:gd name="connsiteY0" fmla="*/ 0 h 1523319"/>
              <a:gd name="connsiteX1" fmla="*/ 12207863 w 12207863"/>
              <a:gd name="connsiteY1" fmla="*/ 0 h 1523319"/>
              <a:gd name="connsiteX2" fmla="*/ 12207863 w 12207863"/>
              <a:gd name="connsiteY2" fmla="*/ 1523320 h 1523319"/>
              <a:gd name="connsiteX3" fmla="*/ 0 w 12207863"/>
              <a:gd name="connsiteY3" fmla="*/ 1523320 h 1523319"/>
            </a:gdLst>
            <a:ahLst/>
            <a:cxnLst>
              <a:cxn ang="0">
                <a:pos x="connsiteX0" y="connsiteY0"/>
              </a:cxn>
              <a:cxn ang="0">
                <a:pos x="connsiteX1" y="connsiteY1"/>
              </a:cxn>
              <a:cxn ang="0">
                <a:pos x="connsiteX2" y="connsiteY2"/>
              </a:cxn>
              <a:cxn ang="0">
                <a:pos x="connsiteX3" y="connsiteY3"/>
              </a:cxn>
            </a:cxnLst>
            <a:rect l="l" t="t" r="r" b="b"/>
            <a:pathLst>
              <a:path w="12207863" h="1523319">
                <a:moveTo>
                  <a:pt x="0" y="0"/>
                </a:moveTo>
                <a:lnTo>
                  <a:pt x="12207863" y="0"/>
                </a:lnTo>
                <a:lnTo>
                  <a:pt x="12207863" y="1523320"/>
                </a:lnTo>
                <a:lnTo>
                  <a:pt x="0" y="1523320"/>
                </a:lnTo>
                <a:close/>
              </a:path>
            </a:pathLst>
          </a:custGeom>
          <a:solidFill>
            <a:schemeClr val="bg1"/>
          </a:solidFill>
          <a:ln w="45323" cap="flat">
            <a:noFill/>
            <a:prstDash val="solid"/>
            <a:miter/>
          </a:ln>
        </p:spPr>
        <p:txBody>
          <a:bodyPr rtlCol="0" anchor="ctr"/>
          <a:lstStyle/>
          <a:p>
            <a:endParaRPr lang="en-GB"/>
          </a:p>
        </p:txBody>
      </p:sp>
    </p:spTree>
    <p:extLst>
      <p:ext uri="{BB962C8B-B14F-4D97-AF65-F5344CB8AC3E}">
        <p14:creationId xmlns:p14="http://schemas.microsoft.com/office/powerpoint/2010/main" val="19136536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A43DA438-C002-2870-7793-D78343496260}"/>
              </a:ext>
            </a:extLst>
          </p:cNvPr>
          <p:cNvSpPr/>
          <p:nvPr userDrawn="1"/>
        </p:nvSpPr>
        <p:spPr>
          <a:xfrm>
            <a:off x="0" y="0"/>
            <a:ext cx="12192000" cy="1971040"/>
          </a:xfrm>
          <a:custGeom>
            <a:avLst/>
            <a:gdLst>
              <a:gd name="connsiteX0" fmla="*/ 0 w 12207863"/>
              <a:gd name="connsiteY0" fmla="*/ 0 h 1523319"/>
              <a:gd name="connsiteX1" fmla="*/ 12207863 w 12207863"/>
              <a:gd name="connsiteY1" fmla="*/ 0 h 1523319"/>
              <a:gd name="connsiteX2" fmla="*/ 12207863 w 12207863"/>
              <a:gd name="connsiteY2" fmla="*/ 1523320 h 1523319"/>
              <a:gd name="connsiteX3" fmla="*/ 0 w 12207863"/>
              <a:gd name="connsiteY3" fmla="*/ 1523320 h 1523319"/>
            </a:gdLst>
            <a:ahLst/>
            <a:cxnLst>
              <a:cxn ang="0">
                <a:pos x="connsiteX0" y="connsiteY0"/>
              </a:cxn>
              <a:cxn ang="0">
                <a:pos x="connsiteX1" y="connsiteY1"/>
              </a:cxn>
              <a:cxn ang="0">
                <a:pos x="connsiteX2" y="connsiteY2"/>
              </a:cxn>
              <a:cxn ang="0">
                <a:pos x="connsiteX3" y="connsiteY3"/>
              </a:cxn>
            </a:cxnLst>
            <a:rect l="l" t="t" r="r" b="b"/>
            <a:pathLst>
              <a:path w="12207863" h="1523319">
                <a:moveTo>
                  <a:pt x="0" y="0"/>
                </a:moveTo>
                <a:lnTo>
                  <a:pt x="12207863" y="0"/>
                </a:lnTo>
                <a:lnTo>
                  <a:pt x="12207863" y="1523320"/>
                </a:lnTo>
                <a:lnTo>
                  <a:pt x="0" y="1523320"/>
                </a:lnTo>
                <a:close/>
              </a:path>
            </a:pathLst>
          </a:custGeom>
          <a:solidFill>
            <a:schemeClr val="bg1"/>
          </a:solidFill>
          <a:ln w="45323" cap="flat">
            <a:noFill/>
            <a:prstDash val="solid"/>
            <a:miter/>
          </a:ln>
        </p:spPr>
        <p:txBody>
          <a:bodyPr rtlCol="0" anchor="ctr"/>
          <a:lstStyle/>
          <a:p>
            <a:endParaRPr lang="en-GB"/>
          </a:p>
        </p:txBody>
      </p:sp>
      <p:sp>
        <p:nvSpPr>
          <p:cNvPr id="3" name="Picture Placeholder 2">
            <a:extLst>
              <a:ext uri="{FF2B5EF4-FFF2-40B4-BE49-F238E27FC236}">
                <a16:creationId xmlns:a16="http://schemas.microsoft.com/office/drawing/2014/main" id="{45FF7F37-978B-C1DD-36DD-38FB27BE2BAA}"/>
              </a:ext>
            </a:extLst>
          </p:cNvPr>
          <p:cNvSpPr>
            <a:spLocks noGrp="1"/>
          </p:cNvSpPr>
          <p:nvPr>
            <p:ph type="pic" idx="1"/>
          </p:nvPr>
        </p:nvSpPr>
        <p:spPr>
          <a:xfrm>
            <a:off x="343714" y="457200"/>
            <a:ext cx="5676086" cy="5467348"/>
          </a:xfrm>
          <a:solidFill>
            <a:srgbClr val="26BDE2"/>
          </a:solidFill>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7" name="Slide Number Placeholder 6">
            <a:extLst>
              <a:ext uri="{FF2B5EF4-FFF2-40B4-BE49-F238E27FC236}">
                <a16:creationId xmlns:a16="http://schemas.microsoft.com/office/drawing/2014/main" id="{F8504F9F-1F35-A816-3970-50D42B68DD3E}"/>
              </a:ext>
            </a:extLst>
          </p:cNvPr>
          <p:cNvSpPr>
            <a:spLocks noGrp="1"/>
          </p:cNvSpPr>
          <p:nvPr>
            <p:ph type="sldNum" sz="quarter" idx="12"/>
          </p:nvPr>
        </p:nvSpPr>
        <p:spPr/>
        <p:txBody>
          <a:bodyPr/>
          <a:lstStyle/>
          <a:p>
            <a:fld id="{7E0F3936-3A86-43DB-B0EE-5AB34E43DABD}" type="slidenum">
              <a:rPr lang="en-GB" smtClean="0"/>
              <a:t>‹#›</a:t>
            </a:fld>
            <a:endParaRPr lang="en-GB"/>
          </a:p>
        </p:txBody>
      </p:sp>
      <p:sp>
        <p:nvSpPr>
          <p:cNvPr id="11" name="Content Placeholder 3">
            <a:extLst>
              <a:ext uri="{FF2B5EF4-FFF2-40B4-BE49-F238E27FC236}">
                <a16:creationId xmlns:a16="http://schemas.microsoft.com/office/drawing/2014/main" id="{5E13F5DC-AAF6-15A0-6FA1-82C76AA88285}"/>
              </a:ext>
            </a:extLst>
          </p:cNvPr>
          <p:cNvSpPr>
            <a:spLocks noGrp="1"/>
          </p:cNvSpPr>
          <p:nvPr>
            <p:ph sz="half" idx="2"/>
          </p:nvPr>
        </p:nvSpPr>
        <p:spPr>
          <a:xfrm>
            <a:off x="6172200" y="457200"/>
            <a:ext cx="5181600" cy="546734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7300334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BFC88701-C54C-A067-5716-B34515EAA772}"/>
              </a:ext>
            </a:extLst>
          </p:cNvPr>
          <p:cNvSpPr/>
          <p:nvPr userDrawn="1"/>
        </p:nvSpPr>
        <p:spPr>
          <a:xfrm>
            <a:off x="0" y="0"/>
            <a:ext cx="12192000" cy="1971040"/>
          </a:xfrm>
          <a:custGeom>
            <a:avLst/>
            <a:gdLst>
              <a:gd name="connsiteX0" fmla="*/ 0 w 12207863"/>
              <a:gd name="connsiteY0" fmla="*/ 0 h 1523319"/>
              <a:gd name="connsiteX1" fmla="*/ 12207863 w 12207863"/>
              <a:gd name="connsiteY1" fmla="*/ 0 h 1523319"/>
              <a:gd name="connsiteX2" fmla="*/ 12207863 w 12207863"/>
              <a:gd name="connsiteY2" fmla="*/ 1523320 h 1523319"/>
              <a:gd name="connsiteX3" fmla="*/ 0 w 12207863"/>
              <a:gd name="connsiteY3" fmla="*/ 1523320 h 1523319"/>
            </a:gdLst>
            <a:ahLst/>
            <a:cxnLst>
              <a:cxn ang="0">
                <a:pos x="connsiteX0" y="connsiteY0"/>
              </a:cxn>
              <a:cxn ang="0">
                <a:pos x="connsiteX1" y="connsiteY1"/>
              </a:cxn>
              <a:cxn ang="0">
                <a:pos x="connsiteX2" y="connsiteY2"/>
              </a:cxn>
              <a:cxn ang="0">
                <a:pos x="connsiteX3" y="connsiteY3"/>
              </a:cxn>
            </a:cxnLst>
            <a:rect l="l" t="t" r="r" b="b"/>
            <a:pathLst>
              <a:path w="12207863" h="1523319">
                <a:moveTo>
                  <a:pt x="0" y="0"/>
                </a:moveTo>
                <a:lnTo>
                  <a:pt x="12207863" y="0"/>
                </a:lnTo>
                <a:lnTo>
                  <a:pt x="12207863" y="1523320"/>
                </a:lnTo>
                <a:lnTo>
                  <a:pt x="0" y="1523320"/>
                </a:lnTo>
                <a:close/>
              </a:path>
            </a:pathLst>
          </a:custGeom>
          <a:solidFill>
            <a:schemeClr val="bg1"/>
          </a:solidFill>
          <a:ln w="45323" cap="flat">
            <a:noFill/>
            <a:prstDash val="solid"/>
            <a:miter/>
          </a:ln>
        </p:spPr>
        <p:txBody>
          <a:bodyPr rtlCol="0" anchor="ctr"/>
          <a:lstStyle/>
          <a:p>
            <a:endParaRPr lang="en-GB"/>
          </a:p>
        </p:txBody>
      </p:sp>
      <p:pic>
        <p:nvPicPr>
          <p:cNvPr id="2" name="Graphic 1">
            <a:extLst>
              <a:ext uri="{FF2B5EF4-FFF2-40B4-BE49-F238E27FC236}">
                <a16:creationId xmlns:a16="http://schemas.microsoft.com/office/drawing/2014/main" id="{194CFC92-01B7-0C62-9746-407AE9F15C2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1540996"/>
          </a:xfrm>
          <a:prstGeom prst="rect">
            <a:avLst/>
          </a:prstGeom>
        </p:spPr>
      </p:pic>
      <p:sp>
        <p:nvSpPr>
          <p:cNvPr id="3" name="Picture Placeholder 2">
            <a:extLst>
              <a:ext uri="{FF2B5EF4-FFF2-40B4-BE49-F238E27FC236}">
                <a16:creationId xmlns:a16="http://schemas.microsoft.com/office/drawing/2014/main" id="{45FF7F37-978B-C1DD-36DD-38FB27BE2BAA}"/>
              </a:ext>
            </a:extLst>
          </p:cNvPr>
          <p:cNvSpPr>
            <a:spLocks noGrp="1"/>
          </p:cNvSpPr>
          <p:nvPr>
            <p:ph type="pic" idx="1"/>
          </p:nvPr>
        </p:nvSpPr>
        <p:spPr>
          <a:xfrm>
            <a:off x="343714" y="1825624"/>
            <a:ext cx="5676086" cy="4098924"/>
          </a:xfrm>
          <a:solidFill>
            <a:srgbClr val="26BDE2"/>
          </a:solidFill>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7" name="Slide Number Placeholder 6">
            <a:extLst>
              <a:ext uri="{FF2B5EF4-FFF2-40B4-BE49-F238E27FC236}">
                <a16:creationId xmlns:a16="http://schemas.microsoft.com/office/drawing/2014/main" id="{F8504F9F-1F35-A816-3970-50D42B68DD3E}"/>
              </a:ext>
            </a:extLst>
          </p:cNvPr>
          <p:cNvSpPr>
            <a:spLocks noGrp="1"/>
          </p:cNvSpPr>
          <p:nvPr>
            <p:ph type="sldNum" sz="quarter" idx="12"/>
          </p:nvPr>
        </p:nvSpPr>
        <p:spPr/>
        <p:txBody>
          <a:bodyPr/>
          <a:lstStyle/>
          <a:p>
            <a:fld id="{7E0F3936-3A86-43DB-B0EE-5AB34E43DABD}" type="slidenum">
              <a:rPr lang="en-GB" smtClean="0"/>
              <a:t>‹#›</a:t>
            </a:fld>
            <a:endParaRPr lang="en-GB"/>
          </a:p>
        </p:txBody>
      </p:sp>
      <p:sp>
        <p:nvSpPr>
          <p:cNvPr id="4" name="Content Placeholder 3">
            <a:extLst>
              <a:ext uri="{FF2B5EF4-FFF2-40B4-BE49-F238E27FC236}">
                <a16:creationId xmlns:a16="http://schemas.microsoft.com/office/drawing/2014/main" id="{86DDFFB8-E3C9-CD63-E84C-20A289C862F7}"/>
              </a:ext>
            </a:extLst>
          </p:cNvPr>
          <p:cNvSpPr>
            <a:spLocks noGrp="1"/>
          </p:cNvSpPr>
          <p:nvPr>
            <p:ph sz="half" idx="2"/>
          </p:nvPr>
        </p:nvSpPr>
        <p:spPr>
          <a:xfrm>
            <a:off x="6172200" y="1825625"/>
            <a:ext cx="5181600" cy="40989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itle 1">
            <a:extLst>
              <a:ext uri="{FF2B5EF4-FFF2-40B4-BE49-F238E27FC236}">
                <a16:creationId xmlns:a16="http://schemas.microsoft.com/office/drawing/2014/main" id="{89E6670B-EA0A-CEE6-F913-C68411E2FCD4}"/>
              </a:ext>
            </a:extLst>
          </p:cNvPr>
          <p:cNvSpPr>
            <a:spLocks noGrp="1"/>
          </p:cNvSpPr>
          <p:nvPr>
            <p:ph type="title"/>
          </p:nvPr>
        </p:nvSpPr>
        <p:spPr>
          <a:xfrm>
            <a:off x="838200" y="120525"/>
            <a:ext cx="10515600" cy="913265"/>
          </a:xfrm>
        </p:spPr>
        <p:txBody>
          <a:bodyPr/>
          <a:lstStyle/>
          <a:p>
            <a:r>
              <a:rPr lang="en-GB" dirty="0"/>
              <a:t>Click to edit Master title style</a:t>
            </a:r>
          </a:p>
        </p:txBody>
      </p:sp>
    </p:spTree>
    <p:extLst>
      <p:ext uri="{BB962C8B-B14F-4D97-AF65-F5344CB8AC3E}">
        <p14:creationId xmlns:p14="http://schemas.microsoft.com/office/powerpoint/2010/main" val="17132668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194CFC92-01B7-0C62-9746-407AE9F15C2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1540996"/>
          </a:xfrm>
          <a:prstGeom prst="rect">
            <a:avLst/>
          </a:prstGeom>
        </p:spPr>
      </p:pic>
      <p:sp>
        <p:nvSpPr>
          <p:cNvPr id="3" name="Picture Placeholder 2">
            <a:extLst>
              <a:ext uri="{FF2B5EF4-FFF2-40B4-BE49-F238E27FC236}">
                <a16:creationId xmlns:a16="http://schemas.microsoft.com/office/drawing/2014/main" id="{45FF7F37-978B-C1DD-36DD-38FB27BE2BAA}"/>
              </a:ext>
            </a:extLst>
          </p:cNvPr>
          <p:cNvSpPr>
            <a:spLocks noGrp="1"/>
          </p:cNvSpPr>
          <p:nvPr>
            <p:ph type="pic" idx="1"/>
          </p:nvPr>
        </p:nvSpPr>
        <p:spPr>
          <a:xfrm>
            <a:off x="6176054" y="1825624"/>
            <a:ext cx="5676086" cy="4098924"/>
          </a:xfrm>
          <a:solidFill>
            <a:srgbClr val="26BDE2"/>
          </a:solidFill>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7" name="Slide Number Placeholder 6">
            <a:extLst>
              <a:ext uri="{FF2B5EF4-FFF2-40B4-BE49-F238E27FC236}">
                <a16:creationId xmlns:a16="http://schemas.microsoft.com/office/drawing/2014/main" id="{F8504F9F-1F35-A816-3970-50D42B68DD3E}"/>
              </a:ext>
            </a:extLst>
          </p:cNvPr>
          <p:cNvSpPr>
            <a:spLocks noGrp="1"/>
          </p:cNvSpPr>
          <p:nvPr>
            <p:ph type="sldNum" sz="quarter" idx="12"/>
          </p:nvPr>
        </p:nvSpPr>
        <p:spPr/>
        <p:txBody>
          <a:bodyPr/>
          <a:lstStyle/>
          <a:p>
            <a:fld id="{7E0F3936-3A86-43DB-B0EE-5AB34E43DABD}" type="slidenum">
              <a:rPr lang="en-GB" smtClean="0"/>
              <a:t>‹#›</a:t>
            </a:fld>
            <a:endParaRPr lang="en-GB"/>
          </a:p>
        </p:txBody>
      </p:sp>
      <p:sp>
        <p:nvSpPr>
          <p:cNvPr id="5" name="Title 1">
            <a:extLst>
              <a:ext uri="{FF2B5EF4-FFF2-40B4-BE49-F238E27FC236}">
                <a16:creationId xmlns:a16="http://schemas.microsoft.com/office/drawing/2014/main" id="{89E6670B-EA0A-CEE6-F913-C68411E2FCD4}"/>
              </a:ext>
            </a:extLst>
          </p:cNvPr>
          <p:cNvSpPr>
            <a:spLocks noGrp="1"/>
          </p:cNvSpPr>
          <p:nvPr>
            <p:ph type="title"/>
          </p:nvPr>
        </p:nvSpPr>
        <p:spPr>
          <a:xfrm>
            <a:off x="838200" y="120525"/>
            <a:ext cx="10515600" cy="913265"/>
          </a:xfrm>
        </p:spPr>
        <p:txBody>
          <a:bodyPr/>
          <a:lstStyle/>
          <a:p>
            <a:r>
              <a:rPr lang="en-GB" dirty="0"/>
              <a:t>Click to edit Master title style</a:t>
            </a:r>
          </a:p>
        </p:txBody>
      </p:sp>
      <p:sp>
        <p:nvSpPr>
          <p:cNvPr id="6" name="Content Placeholder 3">
            <a:extLst>
              <a:ext uri="{FF2B5EF4-FFF2-40B4-BE49-F238E27FC236}">
                <a16:creationId xmlns:a16="http://schemas.microsoft.com/office/drawing/2014/main" id="{B9CD4AAC-59CA-3690-1D3E-EAD9A0847D0C}"/>
              </a:ext>
            </a:extLst>
          </p:cNvPr>
          <p:cNvSpPr>
            <a:spLocks noGrp="1"/>
          </p:cNvSpPr>
          <p:nvPr>
            <p:ph sz="half" idx="13"/>
          </p:nvPr>
        </p:nvSpPr>
        <p:spPr>
          <a:xfrm>
            <a:off x="838200" y="1825624"/>
            <a:ext cx="5181600" cy="40989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519628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3339A3-750B-4343-A9BB-CEB5C0C44F8B}" type="datetimeFigureOut">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19.08.2023</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613EC6-EDF0-4D66-AC8E-AF6A89E3608B}" type="slidenum">
              <a:rPr kumimoji="0" lang="de-D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119647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Rectangle 3"/>
          <p:cNvSpPr/>
          <p:nvPr userDrawn="1"/>
        </p:nvSpPr>
        <p:spPr>
          <a:xfrm>
            <a:off x="0" y="1"/>
            <a:ext cx="12192000" cy="2408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 name="Rectangle 4"/>
          <p:cNvSpPr/>
          <p:nvPr userDrawn="1"/>
        </p:nvSpPr>
        <p:spPr>
          <a:xfrm>
            <a:off x="1" y="6068648"/>
            <a:ext cx="12192001" cy="789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Tree>
    <p:extLst>
      <p:ext uri="{BB962C8B-B14F-4D97-AF65-F5344CB8AC3E}">
        <p14:creationId xmlns:p14="http://schemas.microsoft.com/office/powerpoint/2010/main" val="35769688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60463"/>
            <a:ext cx="6894600" cy="493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0"/>
          </p:nvPr>
        </p:nvSpPr>
        <p:spPr>
          <a:xfrm>
            <a:off x="7732800" y="1116438"/>
            <a:ext cx="4459200" cy="5010805"/>
          </a:xfrm>
        </p:spPr>
        <p:txBody>
          <a:bodyPr/>
          <a:lstStyle/>
          <a:p>
            <a:endParaRPr lang="de-DE"/>
          </a:p>
        </p:txBody>
      </p:sp>
      <p:sp>
        <p:nvSpPr>
          <p:cNvPr id="2" name="Title 1"/>
          <p:cNvSpPr>
            <a:spLocks noGrp="1"/>
          </p:cNvSpPr>
          <p:nvPr>
            <p:ph type="title"/>
          </p:nvPr>
        </p:nvSpPr>
        <p:spPr/>
        <p:txBody>
          <a:bodyPr/>
          <a:lstStyle/>
          <a:p>
            <a:r>
              <a:rPr lang="en-US"/>
              <a:t>Click to edit Master title style</a:t>
            </a:r>
            <a:endParaRPr lang="en-US" dirty="0"/>
          </a:p>
        </p:txBody>
      </p:sp>
      <p:cxnSp>
        <p:nvCxnSpPr>
          <p:cNvPr id="8" name="Straight Connector 7"/>
          <p:cNvCxnSpPr/>
          <p:nvPr userDrawn="1"/>
        </p:nvCxnSpPr>
        <p:spPr>
          <a:xfrm flipH="1">
            <a:off x="-11289" y="1093437"/>
            <a:ext cx="12201600" cy="0"/>
          </a:xfrm>
          <a:prstGeom prst="line">
            <a:avLst/>
          </a:prstGeom>
          <a:ln w="57150">
            <a:solidFill>
              <a:srgbClr val="00AE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02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65E872-734C-4F3F-A1A1-E6D3FA9D3511}" type="datetimeFigureOut">
              <a:rPr lang="en-US" smtClean="0"/>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3171317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65E872-734C-4F3F-A1A1-E6D3FA9D3511}" type="datetimeFigureOut">
              <a:rPr lang="en-US" smtClean="0"/>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273570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65E872-734C-4F3F-A1A1-E6D3FA9D3511}" type="datetimeFigureOut">
              <a:rPr lang="en-US" smtClean="0"/>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2480019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4.xml"/><Relationship Id="rId7" Type="http://schemas.openxmlformats.org/officeDocument/2006/relationships/image" Target="../media/image2.pn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8.xml"/><Relationship Id="rId7" Type="http://schemas.openxmlformats.org/officeDocument/2006/relationships/image" Target="../media/image3.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9.sv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image" Target="../media/image8.png"/><Relationship Id="rId2" Type="http://schemas.openxmlformats.org/officeDocument/2006/relationships/slideLayout" Target="../slideLayouts/slideLayout50.xml"/><Relationship Id="rId16" Type="http://schemas.openxmlformats.org/officeDocument/2006/relationships/image" Target="../media/image7.sv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6.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0" y="6040438"/>
            <a:ext cx="12192000" cy="836612"/>
          </a:xfrm>
          <a:prstGeom prst="rect">
            <a:avLst/>
          </a:prstGeom>
          <a:solidFill>
            <a:srgbClr val="263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1027"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fld id="{C6E480A7-32ED-4526-9D66-2E81226B6699}" type="datetimeFigureOut">
              <a:rPr lang="en-US" smtClean="0"/>
              <a:t>8/19/2023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endParaRPr lang="en-US"/>
          </a:p>
        </p:txBody>
      </p:sp>
      <p:sp>
        <p:nvSpPr>
          <p:cNvPr id="24" name="Rectangle 23"/>
          <p:cNvSpPr/>
          <p:nvPr/>
        </p:nvSpPr>
        <p:spPr>
          <a:xfrm>
            <a:off x="-31750" y="1412875"/>
            <a:ext cx="12192001"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6" name="Slide Number Placeholder 5"/>
          <p:cNvSpPr>
            <a:spLocks noGrp="1"/>
          </p:cNvSpPr>
          <p:nvPr>
            <p:ph type="sldNum" sz="quarter" idx="4"/>
          </p:nvPr>
        </p:nvSpPr>
        <p:spPr>
          <a:xfrm>
            <a:off x="9167284" y="6356351"/>
            <a:ext cx="2844800" cy="365125"/>
          </a:xfrm>
          <a:prstGeom prst="rect">
            <a:avLst/>
          </a:prstGeom>
        </p:spPr>
        <p:txBody>
          <a:bodyPr vert="horz" lIns="91440" tIns="45720" rIns="91440" bIns="45720" rtlCol="0" anchor="ctr"/>
          <a:lstStyle>
            <a:lvl1pPr algn="r" fontAlgn="auto">
              <a:spcBef>
                <a:spcPts val="0"/>
              </a:spcBef>
              <a:spcAft>
                <a:spcPts val="0"/>
              </a:spcAft>
              <a:defRPr sz="1200" baseline="0" smtClean="0">
                <a:solidFill>
                  <a:schemeClr val="bg1"/>
                </a:solidFill>
                <a:latin typeface="+mn-lt"/>
                <a:cs typeface="+mn-cs"/>
              </a:defRPr>
            </a:lvl1pPr>
          </a:lstStyle>
          <a:p>
            <a:fld id="{2A6B1740-29C2-40B9-9D01-6FEB599D4026}" type="slidenum">
              <a:rPr lang="en-US" smtClean="0"/>
              <a:t>‹#›</a:t>
            </a:fld>
            <a:endParaRPr lang="en-US"/>
          </a:p>
        </p:txBody>
      </p:sp>
      <p:pic>
        <p:nvPicPr>
          <p:cNvPr id="1033" name="Picture 11"/>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619129" y="6276976"/>
            <a:ext cx="1886609"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3" descr="D:\Admin\Logo\WHO-EN-W-H.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19667" y="6272214"/>
            <a:ext cx="1763557"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5047129" y="6185835"/>
            <a:ext cx="1999130" cy="595312"/>
          </a:xfrm>
          <a:prstGeom prst="rect">
            <a:avLst/>
          </a:prstGeom>
        </p:spPr>
      </p:pic>
    </p:spTree>
    <p:extLst>
      <p:ext uri="{BB962C8B-B14F-4D97-AF65-F5344CB8AC3E}">
        <p14:creationId xmlns:p14="http://schemas.microsoft.com/office/powerpoint/2010/main" val="42187950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705" r:id="rId5"/>
    <p:sldLayoutId id="2147483716" r:id="rId6"/>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65E872-734C-4F3F-A1A1-E6D3FA9D3511}" type="datetimeFigureOut">
              <a:rPr lang="en-US" smtClean="0"/>
              <a:t>8/19/2023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3C999E-D81C-454A-99D6-3117554FF7B7}" type="slidenum">
              <a:rPr lang="en-US" smtClean="0"/>
              <a:t>‹#›</a:t>
            </a:fld>
            <a:endParaRPr lang="en-US"/>
          </a:p>
        </p:txBody>
      </p:sp>
    </p:spTree>
    <p:extLst>
      <p:ext uri="{BB962C8B-B14F-4D97-AF65-F5344CB8AC3E}">
        <p14:creationId xmlns:p14="http://schemas.microsoft.com/office/powerpoint/2010/main" val="51328295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65E872-734C-4F3F-A1A1-E6D3FA9D3511}" type="datetimeFigureOut">
              <a:rPr lang="en-US" smtClean="0"/>
              <a:t>8/19/2023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3C999E-D81C-454A-99D6-3117554FF7B7}" type="slidenum">
              <a:rPr lang="en-US" smtClean="0"/>
              <a:t>‹#›</a:t>
            </a:fld>
            <a:endParaRPr lang="en-US"/>
          </a:p>
        </p:txBody>
      </p:sp>
    </p:spTree>
    <p:extLst>
      <p:ext uri="{BB962C8B-B14F-4D97-AF65-F5344CB8AC3E}">
        <p14:creationId xmlns:p14="http://schemas.microsoft.com/office/powerpoint/2010/main" val="103302525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8BCC41-727A-4443-B46C-5562FBD16879}" type="datetimeFigureOut">
              <a:rPr lang="en-US" smtClean="0"/>
              <a:t>8/19/2023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13B4AE-A927-4DDA-B57B-C7C9691C7D1F}" type="slidenum">
              <a:rPr lang="en-US" smtClean="0"/>
              <a:t>‹#›</a:t>
            </a:fld>
            <a:endParaRPr lang="en-US" dirty="0"/>
          </a:p>
        </p:txBody>
      </p:sp>
    </p:spTree>
    <p:extLst>
      <p:ext uri="{BB962C8B-B14F-4D97-AF65-F5344CB8AC3E}">
        <p14:creationId xmlns:p14="http://schemas.microsoft.com/office/powerpoint/2010/main" val="249487422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0" y="6040438"/>
            <a:ext cx="12192000" cy="836612"/>
          </a:xfrm>
          <a:prstGeom prst="rect">
            <a:avLst/>
          </a:prstGeom>
          <a:solidFill>
            <a:srgbClr val="263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1027"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CE7E3C6-8B07-4DAC-8889-8EFBFA7B9351}" type="datetime1">
              <a:rPr lang="en-US" smtClean="0">
                <a:solidFill>
                  <a:prstClr val="black">
                    <a:tint val="75000"/>
                  </a:prstClr>
                </a:solidFill>
              </a:rPr>
              <a:t>8/19/2023</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24" name="Rectangle 23"/>
          <p:cNvSpPr/>
          <p:nvPr/>
        </p:nvSpPr>
        <p:spPr>
          <a:xfrm>
            <a:off x="-31750" y="1412875"/>
            <a:ext cx="12192001"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6" name="Slide Number Placeholder 5"/>
          <p:cNvSpPr>
            <a:spLocks noGrp="1"/>
          </p:cNvSpPr>
          <p:nvPr>
            <p:ph type="sldNum" sz="quarter" idx="4"/>
          </p:nvPr>
        </p:nvSpPr>
        <p:spPr>
          <a:xfrm>
            <a:off x="9167284" y="6356351"/>
            <a:ext cx="2844800" cy="365125"/>
          </a:xfrm>
          <a:prstGeom prst="rect">
            <a:avLst/>
          </a:prstGeom>
        </p:spPr>
        <p:txBody>
          <a:bodyPr vert="horz" lIns="91440" tIns="45720" rIns="91440" bIns="45720" rtlCol="0" anchor="ctr"/>
          <a:lstStyle>
            <a:lvl1pPr algn="r" fontAlgn="auto">
              <a:spcBef>
                <a:spcPts val="0"/>
              </a:spcBef>
              <a:spcAft>
                <a:spcPts val="0"/>
              </a:spcAft>
              <a:defRPr sz="1200" baseline="0" smtClean="0">
                <a:solidFill>
                  <a:schemeClr val="bg1"/>
                </a:solidFill>
                <a:latin typeface="+mn-lt"/>
                <a:cs typeface="+mn-cs"/>
              </a:defRPr>
            </a:lvl1pPr>
          </a:lstStyle>
          <a:p>
            <a:pPr>
              <a:defRPr/>
            </a:pPr>
            <a:fld id="{402BE56B-010E-4616-ABA9-1B499FE467B2}" type="slidenum">
              <a:rPr lang="en-GB">
                <a:solidFill>
                  <a:prstClr val="white"/>
                </a:solidFill>
              </a:rPr>
              <a:pPr>
                <a:defRPr/>
              </a:pPr>
              <a:t>‹#›</a:t>
            </a:fld>
            <a:endParaRPr lang="en-GB">
              <a:solidFill>
                <a:prstClr val="white"/>
              </a:solidFill>
            </a:endParaRPr>
          </a:p>
        </p:txBody>
      </p:sp>
      <p:pic>
        <p:nvPicPr>
          <p:cNvPr id="1033" name="Picture 11"/>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619129" y="6276976"/>
            <a:ext cx="1886609"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3" descr="D:\Admin\Logo\WHO-EN-W-H.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19667" y="6272214"/>
            <a:ext cx="1763557"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5047129" y="6185835"/>
            <a:ext cx="1999130" cy="595312"/>
          </a:xfrm>
          <a:prstGeom prst="rect">
            <a:avLst/>
          </a:prstGeom>
        </p:spPr>
      </p:pic>
    </p:spTree>
    <p:extLst>
      <p:ext uri="{BB962C8B-B14F-4D97-AF65-F5344CB8AC3E}">
        <p14:creationId xmlns:p14="http://schemas.microsoft.com/office/powerpoint/2010/main" val="180476228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0" y="6040438"/>
            <a:ext cx="12192000" cy="836612"/>
          </a:xfrm>
          <a:prstGeom prst="rect">
            <a:avLst/>
          </a:prstGeom>
          <a:solidFill>
            <a:srgbClr val="263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1027"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fld id="{C6E480A7-32ED-4526-9D66-2E81226B6699}" type="datetimeFigureOut">
              <a:rPr lang="en-US" smtClean="0"/>
              <a:t>8/19/2023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endParaRPr lang="en-US"/>
          </a:p>
        </p:txBody>
      </p:sp>
      <p:sp>
        <p:nvSpPr>
          <p:cNvPr id="24" name="Rectangle 23"/>
          <p:cNvSpPr/>
          <p:nvPr/>
        </p:nvSpPr>
        <p:spPr>
          <a:xfrm>
            <a:off x="-31750" y="1412875"/>
            <a:ext cx="12192001"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6" name="Slide Number Placeholder 5"/>
          <p:cNvSpPr>
            <a:spLocks noGrp="1"/>
          </p:cNvSpPr>
          <p:nvPr>
            <p:ph type="sldNum" sz="quarter" idx="4"/>
          </p:nvPr>
        </p:nvSpPr>
        <p:spPr>
          <a:xfrm>
            <a:off x="9167284" y="6356351"/>
            <a:ext cx="2844800" cy="365125"/>
          </a:xfrm>
          <a:prstGeom prst="rect">
            <a:avLst/>
          </a:prstGeom>
        </p:spPr>
        <p:txBody>
          <a:bodyPr vert="horz" lIns="91440" tIns="45720" rIns="91440" bIns="45720" rtlCol="0" anchor="ctr"/>
          <a:lstStyle>
            <a:lvl1pPr algn="r" fontAlgn="auto">
              <a:spcBef>
                <a:spcPts val="0"/>
              </a:spcBef>
              <a:spcAft>
                <a:spcPts val="0"/>
              </a:spcAft>
              <a:defRPr sz="1200" baseline="0" smtClean="0">
                <a:solidFill>
                  <a:schemeClr val="bg1"/>
                </a:solidFill>
                <a:latin typeface="+mn-lt"/>
                <a:cs typeface="+mn-cs"/>
              </a:defRPr>
            </a:lvl1pPr>
          </a:lstStyle>
          <a:p>
            <a:fld id="{2A6B1740-29C2-40B9-9D01-6FEB599D4026}" type="slidenum">
              <a:rPr lang="en-US" smtClean="0"/>
              <a:t>‹#›</a:t>
            </a:fld>
            <a:endParaRPr lang="en-US"/>
          </a:p>
        </p:txBody>
      </p:sp>
      <p:pic>
        <p:nvPicPr>
          <p:cNvPr id="1033" name="Picture 1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9619129" y="6276976"/>
            <a:ext cx="1886609"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3" descr="D:\Admin\Logo\WHO-EN-W-H.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9667" y="6272214"/>
            <a:ext cx="1763557"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047129" y="6185835"/>
            <a:ext cx="1999130" cy="595312"/>
          </a:xfrm>
          <a:prstGeom prst="rect">
            <a:avLst/>
          </a:prstGeom>
        </p:spPr>
      </p:pic>
    </p:spTree>
    <p:extLst>
      <p:ext uri="{BB962C8B-B14F-4D97-AF65-F5344CB8AC3E}">
        <p14:creationId xmlns:p14="http://schemas.microsoft.com/office/powerpoint/2010/main" val="2085597209"/>
      </p:ext>
    </p:extLst>
  </p:cSld>
  <p:clrMap bg1="lt1" tx1="dk1" bg2="lt2" tx2="dk2" accent1="accent1" accent2="accent2" accent3="accent3" accent4="accent4" accent5="accent5" accent6="accent6" hlink="hlink" folHlink="folHlink"/>
  <p:sldLayoutIdLst>
    <p:sldLayoutId id="2147483712" r:id="rId1"/>
    <p:sldLayoutId id="2147483714" r:id="rId2"/>
    <p:sldLayoutId id="2147483715" r:id="rId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ED80847A-0A9D-E600-593C-CCFD9BD490CF}"/>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0" y="0"/>
            <a:ext cx="12192000" cy="1540996"/>
          </a:xfrm>
          <a:prstGeom prst="rect">
            <a:avLst/>
          </a:prstGeom>
        </p:spPr>
      </p:pic>
      <p:sp>
        <p:nvSpPr>
          <p:cNvPr id="2" name="Title Placeholder 1">
            <a:extLst>
              <a:ext uri="{FF2B5EF4-FFF2-40B4-BE49-F238E27FC236}">
                <a16:creationId xmlns:a16="http://schemas.microsoft.com/office/drawing/2014/main" id="{63D16E65-653A-A6CB-53F7-BB0824585E50}"/>
              </a:ext>
            </a:extLst>
          </p:cNvPr>
          <p:cNvSpPr>
            <a:spLocks noGrp="1"/>
          </p:cNvSpPr>
          <p:nvPr>
            <p:ph type="title"/>
          </p:nvPr>
        </p:nvSpPr>
        <p:spPr>
          <a:xfrm>
            <a:off x="838200" y="171325"/>
            <a:ext cx="10515600" cy="913265"/>
          </a:xfrm>
          <a:prstGeom prst="rect">
            <a:avLst/>
          </a:prstGeom>
        </p:spPr>
        <p:txBody>
          <a:bodyPr vert="horz" lIns="91440" tIns="45720" rIns="91440" bIns="45720" rtlCol="0" anchor="b">
            <a:normAutofit/>
          </a:bodyPr>
          <a:lstStyle/>
          <a:p>
            <a:r>
              <a:rPr lang="en-GB" dirty="0"/>
              <a:t>Click to edit Master title style</a:t>
            </a:r>
          </a:p>
        </p:txBody>
      </p:sp>
      <p:sp>
        <p:nvSpPr>
          <p:cNvPr id="3" name="Text Placeholder 2">
            <a:extLst>
              <a:ext uri="{FF2B5EF4-FFF2-40B4-BE49-F238E27FC236}">
                <a16:creationId xmlns:a16="http://schemas.microsoft.com/office/drawing/2014/main" id="{53AA4041-58B1-658C-174A-32403D7D3F6E}"/>
              </a:ext>
            </a:extLst>
          </p:cNvPr>
          <p:cNvSpPr>
            <a:spLocks noGrp="1"/>
          </p:cNvSpPr>
          <p:nvPr>
            <p:ph type="body" idx="1"/>
          </p:nvPr>
        </p:nvSpPr>
        <p:spPr>
          <a:xfrm>
            <a:off x="838200" y="1825625"/>
            <a:ext cx="10515600" cy="399732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035C0AAA-71E5-D17C-7BB3-F29536B0AACB}"/>
              </a:ext>
            </a:extLst>
          </p:cNvPr>
          <p:cNvSpPr>
            <a:spLocks noGrp="1"/>
          </p:cNvSpPr>
          <p:nvPr>
            <p:ph type="sldNum" sz="quarter" idx="4"/>
          </p:nvPr>
        </p:nvSpPr>
        <p:spPr>
          <a:xfrm>
            <a:off x="9108940" y="6173791"/>
            <a:ext cx="2743200" cy="365125"/>
          </a:xfrm>
          <a:prstGeom prst="rect">
            <a:avLst/>
          </a:prstGeom>
        </p:spPr>
        <p:txBody>
          <a:bodyPr vert="horz" lIns="91440" tIns="45720" rIns="91440" bIns="45720" rtlCol="0" anchor="ctr"/>
          <a:lstStyle>
            <a:lvl1pPr algn="r">
              <a:defRPr sz="18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fld id="{7E0F3936-3A86-43DB-B0EE-5AB34E43DABD}" type="slidenum">
              <a:rPr lang="en-GB" smtClean="0"/>
              <a:pPr/>
              <a:t>‹#›</a:t>
            </a:fld>
            <a:endParaRPr lang="en-GB"/>
          </a:p>
        </p:txBody>
      </p:sp>
      <p:cxnSp>
        <p:nvCxnSpPr>
          <p:cNvPr id="9" name="Straight Connector 8">
            <a:extLst>
              <a:ext uri="{FF2B5EF4-FFF2-40B4-BE49-F238E27FC236}">
                <a16:creationId xmlns:a16="http://schemas.microsoft.com/office/drawing/2014/main" id="{96E597BB-1C8A-5630-DE3F-BF02C396762E}"/>
              </a:ext>
            </a:extLst>
          </p:cNvPr>
          <p:cNvCxnSpPr>
            <a:cxnSpLocks/>
          </p:cNvCxnSpPr>
          <p:nvPr userDrawn="1"/>
        </p:nvCxnSpPr>
        <p:spPr>
          <a:xfrm>
            <a:off x="339861" y="6089650"/>
            <a:ext cx="11512279" cy="0"/>
          </a:xfrm>
          <a:prstGeom prst="line">
            <a:avLst/>
          </a:prstGeom>
          <a:ln w="6350">
            <a:solidFill>
              <a:srgbClr val="002060"/>
            </a:solidFill>
          </a:ln>
        </p:spPr>
        <p:style>
          <a:lnRef idx="1">
            <a:schemeClr val="dk1"/>
          </a:lnRef>
          <a:fillRef idx="0">
            <a:schemeClr val="dk1"/>
          </a:fillRef>
          <a:effectRef idx="0">
            <a:schemeClr val="dk1"/>
          </a:effectRef>
          <a:fontRef idx="minor">
            <a:schemeClr val="tx1"/>
          </a:fontRef>
        </p:style>
      </p:cxnSp>
      <p:pic>
        <p:nvPicPr>
          <p:cNvPr id="10" name="Gráfico 13">
            <a:extLst>
              <a:ext uri="{FF2B5EF4-FFF2-40B4-BE49-F238E27FC236}">
                <a16:creationId xmlns:a16="http://schemas.microsoft.com/office/drawing/2014/main" id="{C8E47818-43DC-76B7-A3D5-CE4902BA1098}"/>
              </a:ext>
            </a:extLst>
          </p:cNvPr>
          <p:cNvPicPr>
            <a:picLocks noChangeAspect="1"/>
          </p:cNvPicPr>
          <p:nvPr userDrawn="1"/>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336011" y="6165389"/>
            <a:ext cx="2254790" cy="575280"/>
          </a:xfrm>
          <a:prstGeom prst="rect">
            <a:avLst/>
          </a:prstGeom>
        </p:spPr>
      </p:pic>
    </p:spTree>
    <p:extLst>
      <p:ext uri="{BB962C8B-B14F-4D97-AF65-F5344CB8AC3E}">
        <p14:creationId xmlns:p14="http://schemas.microsoft.com/office/powerpoint/2010/main" val="4020984629"/>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hf hdr="0" ftr="0" dt="0"/>
  <p:txStyles>
    <p:titleStyle>
      <a:lvl1pPr algn="ctr" defTabSz="914400" rtl="0" eaLnBrk="1" latinLnBrk="0" hangingPunct="1">
        <a:lnSpc>
          <a:spcPct val="90000"/>
        </a:lnSpc>
        <a:spcBef>
          <a:spcPct val="0"/>
        </a:spcBef>
        <a:buNone/>
        <a:defRPr sz="4000" b="1" kern="1200">
          <a:solidFill>
            <a:schemeClr val="tx1"/>
          </a:solidFill>
          <a:latin typeface="Roboto" panose="02000000000000000000" pitchFamily="2" charset="0"/>
          <a:ea typeface="Roboto" panose="02000000000000000000" pitchFamily="2" charset="0"/>
          <a:cs typeface="Roboto"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ashdata.org/reports/jmp-2023-wash-households-launch"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44.jpe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hyperlink" Target="mailto:tslaymaker@unicef.org" TargetMode="External"/><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hyperlink" Target="mailto:johnstonr@who.int" TargetMode="External"/><Relationship Id="rId17" Type="http://schemas.openxmlformats.org/officeDocument/2006/relationships/image" Target="../media/image29.jpeg"/><Relationship Id="rId2" Type="http://schemas.openxmlformats.org/officeDocument/2006/relationships/notesSlide" Target="../notesSlides/notesSlide2.xml"/><Relationship Id="rId16" Type="http://schemas.openxmlformats.org/officeDocument/2006/relationships/hyperlink" Target="https://sdg6data.org/" TargetMode="External"/><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png"/><Relationship Id="rId15" Type="http://schemas.openxmlformats.org/officeDocument/2006/relationships/hyperlink" Target="https://washdata.org/" TargetMode="External"/><Relationship Id="rId10" Type="http://schemas.openxmlformats.org/officeDocument/2006/relationships/image" Target="../media/image27.jpe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hyperlink" Target="mailto:adonmez@unicef.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ashdata.org/reports/proposed-questions-menstrual-health-household-surveys-dec-2022"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3" Type="http://schemas.openxmlformats.org/officeDocument/2006/relationships/hyperlink" Target="https://mics.unicef.org/tool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1.jpg"/></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70.png"/></Relationships>
</file>

<file path=ppt/slides/_rels/slide28.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3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7B51F-DA4E-4194-A105-12F505F67200}"/>
              </a:ext>
            </a:extLst>
          </p:cNvPr>
          <p:cNvSpPr>
            <a:spLocks noGrp="1"/>
          </p:cNvSpPr>
          <p:nvPr>
            <p:ph type="title"/>
          </p:nvPr>
        </p:nvSpPr>
        <p:spPr/>
        <p:txBody>
          <a:bodyPr/>
          <a:lstStyle/>
          <a:p>
            <a:r>
              <a:rPr lang="en-US" dirty="0"/>
              <a:t>Monitoring WASH services with a gender focus </a:t>
            </a:r>
            <a:r>
              <a:rPr lang="en-US" sz="3200" dirty="0"/>
              <a:t>Session 11200, Room C1, Sunday Aug 20, 14:00-15:30</a:t>
            </a:r>
            <a:endParaRPr lang="en-US" dirty="0"/>
          </a:p>
        </p:txBody>
      </p:sp>
      <p:graphicFrame>
        <p:nvGraphicFramePr>
          <p:cNvPr id="4" name="Table 4">
            <a:extLst>
              <a:ext uri="{FF2B5EF4-FFF2-40B4-BE49-F238E27FC236}">
                <a16:creationId xmlns:a16="http://schemas.microsoft.com/office/drawing/2014/main" id="{A7EB61DA-85EF-56F9-71FE-992C9ACA8228}"/>
              </a:ext>
            </a:extLst>
          </p:cNvPr>
          <p:cNvGraphicFramePr>
            <a:graphicFrameLocks noGrp="1"/>
          </p:cNvGraphicFramePr>
          <p:nvPr>
            <p:extLst>
              <p:ext uri="{D42A27DB-BD31-4B8C-83A1-F6EECF244321}">
                <p14:modId xmlns:p14="http://schemas.microsoft.com/office/powerpoint/2010/main" val="3231987483"/>
              </p:ext>
            </p:extLst>
          </p:nvPr>
        </p:nvGraphicFramePr>
        <p:xfrm>
          <a:off x="304799" y="1791221"/>
          <a:ext cx="11582401" cy="3840480"/>
        </p:xfrm>
        <a:graphic>
          <a:graphicData uri="http://schemas.openxmlformats.org/drawingml/2006/table">
            <a:tbl>
              <a:tblPr firstRow="1" bandRow="1">
                <a:tableStyleId>{5C22544A-7EE6-4342-B048-85BDC9FD1C3A}</a:tableStyleId>
              </a:tblPr>
              <a:tblGrid>
                <a:gridCol w="1339822">
                  <a:extLst>
                    <a:ext uri="{9D8B030D-6E8A-4147-A177-3AD203B41FA5}">
                      <a16:colId xmlns:a16="http://schemas.microsoft.com/office/drawing/2014/main" val="3844106818"/>
                    </a:ext>
                  </a:extLst>
                </a:gridCol>
                <a:gridCol w="10242579">
                  <a:extLst>
                    <a:ext uri="{9D8B030D-6E8A-4147-A177-3AD203B41FA5}">
                      <a16:colId xmlns:a16="http://schemas.microsoft.com/office/drawing/2014/main" val="629112725"/>
                    </a:ext>
                  </a:extLst>
                </a:gridCol>
              </a:tblGrid>
              <a:tr h="548640">
                <a:tc>
                  <a:txBody>
                    <a:bodyPr/>
                    <a:lstStyle/>
                    <a:p>
                      <a:r>
                        <a:rPr lang="en-US" sz="2000" dirty="0"/>
                        <a:t>Start time</a:t>
                      </a:r>
                    </a:p>
                  </a:txBody>
                  <a:tcPr anchor="ctr"/>
                </a:tc>
                <a:tc>
                  <a:txBody>
                    <a:bodyPr/>
                    <a:lstStyle/>
                    <a:p>
                      <a:r>
                        <a:rPr lang="en-US" sz="2000" dirty="0"/>
                        <a:t>Description</a:t>
                      </a:r>
                    </a:p>
                  </a:txBody>
                  <a:tcPr anchor="ctr"/>
                </a:tc>
                <a:extLst>
                  <a:ext uri="{0D108BD9-81ED-4DB2-BD59-A6C34878D82A}">
                    <a16:rowId xmlns:a16="http://schemas.microsoft.com/office/drawing/2014/main" val="1087107163"/>
                  </a:ext>
                </a:extLst>
              </a:tr>
              <a:tr h="548640">
                <a:tc>
                  <a:txBody>
                    <a:bodyPr/>
                    <a:lstStyle/>
                    <a:p>
                      <a:r>
                        <a:rPr lang="en-US" sz="2000" dirty="0"/>
                        <a:t>14:00</a:t>
                      </a:r>
                    </a:p>
                  </a:txBody>
                  <a:tcPr anchor="ctr"/>
                </a:tc>
                <a:tc>
                  <a:txBody>
                    <a:bodyPr/>
                    <a:lstStyle/>
                    <a:p>
                      <a:r>
                        <a:rPr lang="en-US" sz="2000" dirty="0"/>
                        <a:t>Introduction</a:t>
                      </a:r>
                    </a:p>
                  </a:txBody>
                  <a:tcPr anchor="ctr"/>
                </a:tc>
                <a:extLst>
                  <a:ext uri="{0D108BD9-81ED-4DB2-BD59-A6C34878D82A}">
                    <a16:rowId xmlns:a16="http://schemas.microsoft.com/office/drawing/2014/main" val="4114376172"/>
                  </a:ext>
                </a:extLst>
              </a:tr>
              <a:tr h="548640">
                <a:tc>
                  <a:txBody>
                    <a:bodyPr/>
                    <a:lstStyle/>
                    <a:p>
                      <a:r>
                        <a:rPr lang="en-US" sz="2000" dirty="0"/>
                        <a:t>14:05</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ffectLst/>
                          <a:latin typeface="Calibri" panose="020F0502020204030204" pitchFamily="34" charset="0"/>
                          <a:ea typeface="Times New Roman" panose="02020603050405020304" pitchFamily="18" charset="0"/>
                        </a:rPr>
                        <a:t>Highlights from </a:t>
                      </a:r>
                      <a:r>
                        <a:rPr lang="en-US" sz="2000" u="sng" dirty="0">
                          <a:solidFill>
                            <a:srgbClr val="0563C1"/>
                          </a:solidFill>
                          <a:effectLst/>
                          <a:latin typeface="Calibri" panose="020F0502020204030204" pitchFamily="34" charset="0"/>
                          <a:ea typeface="Times New Roman" panose="02020603050405020304" pitchFamily="18" charset="0"/>
                          <a:hlinkClick r:id="rId3"/>
                        </a:rPr>
                        <a:t>JMP progress update on WASH in households 2000-2022: special focus on gender</a:t>
                      </a:r>
                      <a:endParaRPr lang="en-US" sz="2000" dirty="0">
                        <a:latin typeface="Calibri" panose="020F0502020204030204" pitchFamily="34" charset="0"/>
                        <a:ea typeface="Times New Roman" panose="02020603050405020304" pitchFamily="18" charset="0"/>
                      </a:endParaRPr>
                    </a:p>
                  </a:txBody>
                  <a:tcPr anchor="ctr"/>
                </a:tc>
                <a:extLst>
                  <a:ext uri="{0D108BD9-81ED-4DB2-BD59-A6C34878D82A}">
                    <a16:rowId xmlns:a16="http://schemas.microsoft.com/office/drawing/2014/main" val="678557215"/>
                  </a:ext>
                </a:extLst>
              </a:tr>
              <a:tr h="548640">
                <a:tc>
                  <a:txBody>
                    <a:bodyPr/>
                    <a:lstStyle/>
                    <a:p>
                      <a:r>
                        <a:rPr lang="en-US" sz="2000" dirty="0"/>
                        <a:t>14:30</a:t>
                      </a:r>
                    </a:p>
                  </a:txBody>
                  <a:tcPr anchor="ctr"/>
                </a:tc>
                <a:tc>
                  <a:txBody>
                    <a:bodyPr/>
                    <a:lstStyle/>
                    <a:p>
                      <a:r>
                        <a:rPr lang="en-US" sz="2000" dirty="0"/>
                        <a:t>Q&amp;A, discussion</a:t>
                      </a:r>
                    </a:p>
                  </a:txBody>
                  <a:tcPr anchor="ctr"/>
                </a:tc>
                <a:extLst>
                  <a:ext uri="{0D108BD9-81ED-4DB2-BD59-A6C34878D82A}">
                    <a16:rowId xmlns:a16="http://schemas.microsoft.com/office/drawing/2014/main" val="1765955504"/>
                  </a:ext>
                </a:extLst>
              </a:tr>
              <a:tr h="548640">
                <a:tc>
                  <a:txBody>
                    <a:bodyPr/>
                    <a:lstStyle/>
                    <a:p>
                      <a:r>
                        <a:rPr lang="en-US" sz="2000" dirty="0"/>
                        <a:t>14:45</a:t>
                      </a:r>
                    </a:p>
                  </a:txBody>
                  <a:tcPr anchor="ctr"/>
                </a:tc>
                <a:tc>
                  <a:txBody>
                    <a:bodyPr/>
                    <a:lstStyle/>
                    <a:p>
                      <a:r>
                        <a:rPr lang="en-US" sz="2000" dirty="0"/>
                        <a:t>Consultation on proposed list of priority indicators (Zoom)</a:t>
                      </a:r>
                    </a:p>
                  </a:txBody>
                  <a:tcPr anchor="ctr"/>
                </a:tc>
                <a:extLst>
                  <a:ext uri="{0D108BD9-81ED-4DB2-BD59-A6C34878D82A}">
                    <a16:rowId xmlns:a16="http://schemas.microsoft.com/office/drawing/2014/main" val="2546157106"/>
                  </a:ext>
                </a:extLst>
              </a:tr>
              <a:tr h="548640">
                <a:tc>
                  <a:txBody>
                    <a:bodyPr/>
                    <a:lstStyle/>
                    <a:p>
                      <a:r>
                        <a:rPr lang="en-US" sz="2000" dirty="0"/>
                        <a:t>14:55</a:t>
                      </a:r>
                    </a:p>
                  </a:txBody>
                  <a:tcPr anchor="ctr"/>
                </a:tc>
                <a:tc>
                  <a:txBody>
                    <a:bodyPr/>
                    <a:lstStyle/>
                    <a:p>
                      <a:r>
                        <a:rPr lang="en-US" sz="2000" dirty="0"/>
                        <a:t>Panel discussion</a:t>
                      </a:r>
                    </a:p>
                  </a:txBody>
                  <a:tcPr anchor="ctr"/>
                </a:tc>
                <a:extLst>
                  <a:ext uri="{0D108BD9-81ED-4DB2-BD59-A6C34878D82A}">
                    <a16:rowId xmlns:a16="http://schemas.microsoft.com/office/drawing/2014/main" val="1256948359"/>
                  </a:ext>
                </a:extLst>
              </a:tr>
              <a:tr h="548640">
                <a:tc>
                  <a:txBody>
                    <a:bodyPr/>
                    <a:lstStyle/>
                    <a:p>
                      <a:r>
                        <a:rPr lang="en-US" sz="2000" dirty="0"/>
                        <a:t>15:25</a:t>
                      </a:r>
                    </a:p>
                  </a:txBody>
                  <a:tcPr anchor="ctr"/>
                </a:tc>
                <a:tc>
                  <a:txBody>
                    <a:bodyPr/>
                    <a:lstStyle/>
                    <a:p>
                      <a:r>
                        <a:rPr lang="en-US" sz="2000" dirty="0"/>
                        <a:t>Closing remarks</a:t>
                      </a:r>
                    </a:p>
                  </a:txBody>
                  <a:tcPr anchor="ctr"/>
                </a:tc>
                <a:extLst>
                  <a:ext uri="{0D108BD9-81ED-4DB2-BD59-A6C34878D82A}">
                    <a16:rowId xmlns:a16="http://schemas.microsoft.com/office/drawing/2014/main" val="426383770"/>
                  </a:ext>
                </a:extLst>
              </a:tr>
            </a:tbl>
          </a:graphicData>
        </a:graphic>
      </p:graphicFrame>
    </p:spTree>
    <p:extLst>
      <p:ext uri="{BB962C8B-B14F-4D97-AF65-F5344CB8AC3E}">
        <p14:creationId xmlns:p14="http://schemas.microsoft.com/office/powerpoint/2010/main" val="2129095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84C0D-684C-8389-CEAE-83A28DE65A74}"/>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D1EEFE14-CE1E-29E8-FB83-F380C0B34F9B}"/>
              </a:ext>
            </a:extLst>
          </p:cNvPr>
          <p:cNvPicPr>
            <a:picLocks noChangeAspect="1"/>
          </p:cNvPicPr>
          <p:nvPr/>
        </p:nvPicPr>
        <p:blipFill>
          <a:blip r:embed="rId3"/>
          <a:stretch>
            <a:fillRect/>
          </a:stretch>
        </p:blipFill>
        <p:spPr>
          <a:xfrm>
            <a:off x="1928095" y="257053"/>
            <a:ext cx="6322904" cy="6600947"/>
          </a:xfrm>
          <a:prstGeom prst="rect">
            <a:avLst/>
          </a:prstGeom>
        </p:spPr>
      </p:pic>
      <p:pic>
        <p:nvPicPr>
          <p:cNvPr id="9" name="Picture 8">
            <a:extLst>
              <a:ext uri="{FF2B5EF4-FFF2-40B4-BE49-F238E27FC236}">
                <a16:creationId xmlns:a16="http://schemas.microsoft.com/office/drawing/2014/main" id="{6C86BD34-A555-C2CE-FE2C-789A622A54F1}"/>
              </a:ext>
            </a:extLst>
          </p:cNvPr>
          <p:cNvPicPr>
            <a:picLocks noChangeAspect="1"/>
          </p:cNvPicPr>
          <p:nvPr/>
        </p:nvPicPr>
        <p:blipFill>
          <a:blip r:embed="rId4"/>
          <a:stretch>
            <a:fillRect/>
          </a:stretch>
        </p:blipFill>
        <p:spPr>
          <a:xfrm>
            <a:off x="0" y="111038"/>
            <a:ext cx="8250999" cy="5913216"/>
          </a:xfrm>
          <a:prstGeom prst="rect">
            <a:avLst/>
          </a:prstGeom>
        </p:spPr>
      </p:pic>
      <p:pic>
        <p:nvPicPr>
          <p:cNvPr id="12" name="Picture 11">
            <a:extLst>
              <a:ext uri="{FF2B5EF4-FFF2-40B4-BE49-F238E27FC236}">
                <a16:creationId xmlns:a16="http://schemas.microsoft.com/office/drawing/2014/main" id="{ADBFC7DD-664C-F81F-6734-1DCAC2E10EA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51000" y="2117170"/>
            <a:ext cx="3924670" cy="3924670"/>
          </a:xfrm>
          <a:prstGeom prst="rect">
            <a:avLst/>
          </a:prstGeom>
        </p:spPr>
      </p:pic>
    </p:spTree>
    <p:extLst>
      <p:ext uri="{BB962C8B-B14F-4D97-AF65-F5344CB8AC3E}">
        <p14:creationId xmlns:p14="http://schemas.microsoft.com/office/powerpoint/2010/main" val="84054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1D598C-6AE6-42E8-8D80-7725D598B3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106947"/>
            <a:ext cx="6066984" cy="5170197"/>
          </a:xfrm>
          <a:prstGeom prst="rect">
            <a:avLst/>
          </a:prstGeom>
        </p:spPr>
      </p:pic>
      <p:pic>
        <p:nvPicPr>
          <p:cNvPr id="3" name="Picture 2">
            <a:extLst>
              <a:ext uri="{FF2B5EF4-FFF2-40B4-BE49-F238E27FC236}">
                <a16:creationId xmlns:a16="http://schemas.microsoft.com/office/drawing/2014/main" id="{CC7F0465-044D-4D12-B2A3-33D70980A2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41006" y="1020251"/>
            <a:ext cx="6250994" cy="5256893"/>
          </a:xfrm>
          <a:prstGeom prst="rect">
            <a:avLst/>
          </a:prstGeom>
        </p:spPr>
      </p:pic>
      <p:sp>
        <p:nvSpPr>
          <p:cNvPr id="4" name="Title 3">
            <a:extLst>
              <a:ext uri="{FF2B5EF4-FFF2-40B4-BE49-F238E27FC236}">
                <a16:creationId xmlns:a16="http://schemas.microsoft.com/office/drawing/2014/main" id="{FCA64E44-740F-C665-E108-AB85A3C5EB9E}"/>
              </a:ext>
            </a:extLst>
          </p:cNvPr>
          <p:cNvSpPr>
            <a:spLocks noGrp="1"/>
          </p:cNvSpPr>
          <p:nvPr>
            <p:ph type="title"/>
          </p:nvPr>
        </p:nvSpPr>
        <p:spPr/>
        <p:txBody>
          <a:bodyPr/>
          <a:lstStyle/>
          <a:p>
            <a:r>
              <a:rPr lang="en-US" dirty="0"/>
              <a:t>Water carriage responsibility and time spent</a:t>
            </a:r>
          </a:p>
        </p:txBody>
      </p:sp>
    </p:spTree>
    <p:extLst>
      <p:ext uri="{BB962C8B-B14F-4D97-AF65-F5344CB8AC3E}">
        <p14:creationId xmlns:p14="http://schemas.microsoft.com/office/powerpoint/2010/main" val="1664202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1946A8-EDFE-4026-AF72-1D2C746C504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8094" y="375781"/>
            <a:ext cx="10214863" cy="5674290"/>
          </a:xfrm>
          <a:prstGeom prst="rect">
            <a:avLst/>
          </a:prstGeom>
        </p:spPr>
      </p:pic>
    </p:spTree>
    <p:extLst>
      <p:ext uri="{BB962C8B-B14F-4D97-AF65-F5344CB8AC3E}">
        <p14:creationId xmlns:p14="http://schemas.microsoft.com/office/powerpoint/2010/main" val="649109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F918F-272C-48BF-B303-C1DA5FACD385}"/>
              </a:ext>
            </a:extLst>
          </p:cNvPr>
          <p:cNvSpPr>
            <a:spLocks noGrp="1"/>
          </p:cNvSpPr>
          <p:nvPr>
            <p:ph type="title"/>
          </p:nvPr>
        </p:nvSpPr>
        <p:spPr/>
        <p:txBody>
          <a:bodyPr/>
          <a:lstStyle/>
          <a:p>
            <a:r>
              <a:rPr lang="en-US" dirty="0"/>
              <a:t>6.2.1a Sanitation</a:t>
            </a:r>
            <a:endParaRPr lang="en-GB" dirty="0"/>
          </a:p>
        </p:txBody>
      </p:sp>
      <p:pic>
        <p:nvPicPr>
          <p:cNvPr id="3" name="Picture 2">
            <a:extLst>
              <a:ext uri="{FF2B5EF4-FFF2-40B4-BE49-F238E27FC236}">
                <a16:creationId xmlns:a16="http://schemas.microsoft.com/office/drawing/2014/main" id="{6ADBDD9D-2455-4E67-B5DA-3CC166BDC3B3}"/>
              </a:ext>
            </a:extLst>
          </p:cNvPr>
          <p:cNvPicPr>
            <a:picLocks noChangeAspect="1"/>
          </p:cNvPicPr>
          <p:nvPr/>
        </p:nvPicPr>
        <p:blipFill>
          <a:blip r:embed="rId3"/>
          <a:stretch>
            <a:fillRect/>
          </a:stretch>
        </p:blipFill>
        <p:spPr>
          <a:xfrm>
            <a:off x="7214992" y="1631721"/>
            <a:ext cx="4367408" cy="3310218"/>
          </a:xfrm>
          <a:prstGeom prst="rect">
            <a:avLst/>
          </a:prstGeom>
        </p:spPr>
      </p:pic>
      <p:pic>
        <p:nvPicPr>
          <p:cNvPr id="5" name="Content Placeholder 4">
            <a:extLst>
              <a:ext uri="{FF2B5EF4-FFF2-40B4-BE49-F238E27FC236}">
                <a16:creationId xmlns:a16="http://schemas.microsoft.com/office/drawing/2014/main" id="{221EECA0-3184-421C-ABF5-FC5788D3D59F}"/>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1133974" y="1140966"/>
            <a:ext cx="5620079" cy="4808897"/>
          </a:xfrm>
          <a:prstGeom prst="rect">
            <a:avLst/>
          </a:prstGeom>
        </p:spPr>
      </p:pic>
      <p:sp>
        <p:nvSpPr>
          <p:cNvPr id="4" name="Rectangle 3">
            <a:extLst>
              <a:ext uri="{FF2B5EF4-FFF2-40B4-BE49-F238E27FC236}">
                <a16:creationId xmlns:a16="http://schemas.microsoft.com/office/drawing/2014/main" id="{B4B63B07-C488-20B5-DB0E-EA909768AB42}"/>
              </a:ext>
            </a:extLst>
          </p:cNvPr>
          <p:cNvSpPr/>
          <p:nvPr/>
        </p:nvSpPr>
        <p:spPr>
          <a:xfrm>
            <a:off x="4471793" y="2617940"/>
            <a:ext cx="1064712" cy="200416"/>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1B0E207-118A-3F94-4413-1E0F29C5B9FF}"/>
              </a:ext>
            </a:extLst>
          </p:cNvPr>
          <p:cNvSpPr/>
          <p:nvPr/>
        </p:nvSpPr>
        <p:spPr>
          <a:xfrm>
            <a:off x="4471793" y="3228584"/>
            <a:ext cx="851769" cy="200416"/>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B419965-A815-AA38-CA5D-2CB2C64BB5F1}"/>
              </a:ext>
            </a:extLst>
          </p:cNvPr>
          <p:cNvSpPr/>
          <p:nvPr/>
        </p:nvSpPr>
        <p:spPr>
          <a:xfrm>
            <a:off x="4471793" y="1944019"/>
            <a:ext cx="1064712" cy="200416"/>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95474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A7A6DD-90E2-4ADA-AD99-1E9DA29B3F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35693" y="1417638"/>
            <a:ext cx="10621139" cy="4404933"/>
          </a:xfrm>
          <a:prstGeom prst="rect">
            <a:avLst/>
          </a:prstGeom>
        </p:spPr>
      </p:pic>
      <p:sp>
        <p:nvSpPr>
          <p:cNvPr id="3" name="Title 2">
            <a:extLst>
              <a:ext uri="{FF2B5EF4-FFF2-40B4-BE49-F238E27FC236}">
                <a16:creationId xmlns:a16="http://schemas.microsoft.com/office/drawing/2014/main" id="{56F68305-701F-9E10-BD74-61FCB2E4FFFD}"/>
              </a:ext>
            </a:extLst>
          </p:cNvPr>
          <p:cNvSpPr>
            <a:spLocks noGrp="1"/>
          </p:cNvSpPr>
          <p:nvPr>
            <p:ph type="title"/>
          </p:nvPr>
        </p:nvSpPr>
        <p:spPr/>
        <p:txBody>
          <a:bodyPr/>
          <a:lstStyle/>
          <a:p>
            <a:r>
              <a:rPr lang="en-US" sz="4400" dirty="0"/>
              <a:t>Limited sanitation services</a:t>
            </a:r>
            <a:endParaRPr lang="en-US" dirty="0"/>
          </a:p>
        </p:txBody>
      </p:sp>
    </p:spTree>
    <p:extLst>
      <p:ext uri="{BB962C8B-B14F-4D97-AF65-F5344CB8AC3E}">
        <p14:creationId xmlns:p14="http://schemas.microsoft.com/office/powerpoint/2010/main" val="3377455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6C123D-8A8D-43B8-8D80-499391E8C0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95003" y="1293688"/>
            <a:ext cx="4996997" cy="5564312"/>
          </a:xfrm>
          <a:prstGeom prst="rect">
            <a:avLst/>
          </a:prstGeom>
        </p:spPr>
      </p:pic>
      <p:sp>
        <p:nvSpPr>
          <p:cNvPr id="3" name="Title 2">
            <a:extLst>
              <a:ext uri="{FF2B5EF4-FFF2-40B4-BE49-F238E27FC236}">
                <a16:creationId xmlns:a16="http://schemas.microsoft.com/office/drawing/2014/main" id="{56F68305-701F-9E10-BD74-61FCB2E4FFFD}"/>
              </a:ext>
            </a:extLst>
          </p:cNvPr>
          <p:cNvSpPr>
            <a:spLocks noGrp="1"/>
          </p:cNvSpPr>
          <p:nvPr>
            <p:ph type="title"/>
          </p:nvPr>
        </p:nvSpPr>
        <p:spPr/>
        <p:txBody>
          <a:bodyPr/>
          <a:lstStyle/>
          <a:p>
            <a:r>
              <a:rPr lang="en-US" sz="4400" dirty="0"/>
              <a:t>Perceived safety</a:t>
            </a:r>
            <a:endParaRPr lang="en-US" dirty="0"/>
          </a:p>
        </p:txBody>
      </p:sp>
      <p:sp>
        <p:nvSpPr>
          <p:cNvPr id="6" name="TextBox 5">
            <a:extLst>
              <a:ext uri="{FF2B5EF4-FFF2-40B4-BE49-F238E27FC236}">
                <a16:creationId xmlns:a16="http://schemas.microsoft.com/office/drawing/2014/main" id="{A269F904-6744-B701-51D0-B5A3AF483FA9}"/>
              </a:ext>
            </a:extLst>
          </p:cNvPr>
          <p:cNvSpPr txBox="1"/>
          <p:nvPr/>
        </p:nvSpPr>
        <p:spPr>
          <a:xfrm>
            <a:off x="778103" y="1668159"/>
            <a:ext cx="5317898" cy="2369880"/>
          </a:xfrm>
          <a:prstGeom prst="rect">
            <a:avLst/>
          </a:prstGeom>
          <a:noFill/>
        </p:spPr>
        <p:txBody>
          <a:bodyPr wrap="square">
            <a:spAutoFit/>
          </a:bodyPr>
          <a:lstStyle/>
          <a:p>
            <a:pPr algn="l"/>
            <a:r>
              <a:rPr lang="en-US" sz="2400" b="0" i="0" u="none" strike="noStrike" baseline="0" dirty="0">
                <a:latin typeface="HK Grotesk Medium" pitchFamily="50" charset="0"/>
              </a:rPr>
              <a:t>How safe do you feel walking alone in your </a:t>
            </a:r>
            <a:r>
              <a:rPr lang="en-US" sz="2400" b="0" i="0" u="none" strike="noStrike" baseline="0" dirty="0" err="1">
                <a:latin typeface="HK Grotesk Medium" pitchFamily="50" charset="0"/>
              </a:rPr>
              <a:t>neighbourhood</a:t>
            </a:r>
            <a:r>
              <a:rPr lang="en-US" sz="2400" b="0" i="0" u="none" strike="noStrike" baseline="0" dirty="0">
                <a:latin typeface="HK Grotesk Medium" pitchFamily="50" charset="0"/>
              </a:rPr>
              <a:t> after dark?</a:t>
            </a:r>
          </a:p>
          <a:p>
            <a:pPr marL="914400" indent="-285750" algn="l">
              <a:buFont typeface="Arial" panose="020B0604020202020204" pitchFamily="34" charset="0"/>
              <a:buChar char="•"/>
            </a:pPr>
            <a:r>
              <a:rPr lang="en-US" sz="2000" dirty="0">
                <a:latin typeface="HK Grotesk Medium" pitchFamily="50" charset="0"/>
              </a:rPr>
              <a:t>Very safe</a:t>
            </a:r>
          </a:p>
          <a:p>
            <a:pPr marL="914400" indent="-285750" algn="l">
              <a:buFont typeface="Arial" panose="020B0604020202020204" pitchFamily="34" charset="0"/>
              <a:buChar char="•"/>
            </a:pPr>
            <a:r>
              <a:rPr lang="en-US" sz="2000" dirty="0">
                <a:latin typeface="HK Grotesk Medium" pitchFamily="50" charset="0"/>
              </a:rPr>
              <a:t>Safe</a:t>
            </a:r>
          </a:p>
          <a:p>
            <a:pPr marL="914400" indent="-285750" algn="l">
              <a:buFont typeface="Arial" panose="020B0604020202020204" pitchFamily="34" charset="0"/>
              <a:buChar char="•"/>
            </a:pPr>
            <a:r>
              <a:rPr lang="en-US" sz="2000" dirty="0">
                <a:latin typeface="HK Grotesk Medium" pitchFamily="50" charset="0"/>
              </a:rPr>
              <a:t>Unsafe</a:t>
            </a:r>
          </a:p>
          <a:p>
            <a:pPr marL="914400" indent="-285750" algn="l">
              <a:buFont typeface="Arial" panose="020B0604020202020204" pitchFamily="34" charset="0"/>
              <a:buChar char="•"/>
            </a:pPr>
            <a:r>
              <a:rPr lang="en-US" sz="2000" dirty="0">
                <a:latin typeface="HK Grotesk Medium" pitchFamily="50" charset="0"/>
              </a:rPr>
              <a:t>Very unsafe</a:t>
            </a:r>
          </a:p>
          <a:p>
            <a:pPr marL="914400" indent="-285750" algn="l">
              <a:buFont typeface="Arial" panose="020B0604020202020204" pitchFamily="34" charset="0"/>
              <a:buChar char="•"/>
            </a:pPr>
            <a:r>
              <a:rPr lang="en-US" sz="2000" dirty="0">
                <a:latin typeface="HK Grotesk Medium" pitchFamily="50" charset="0"/>
              </a:rPr>
              <a:t>Never walk alone after dark</a:t>
            </a:r>
          </a:p>
        </p:txBody>
      </p:sp>
    </p:spTree>
    <p:extLst>
      <p:ext uri="{BB962C8B-B14F-4D97-AF65-F5344CB8AC3E}">
        <p14:creationId xmlns:p14="http://schemas.microsoft.com/office/powerpoint/2010/main" val="3367923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C5A57-10F1-A7D9-C7E5-D69E123FF353}"/>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B06CD08A-7D54-F131-457D-4E7D27C622B2}"/>
              </a:ext>
            </a:extLst>
          </p:cNvPr>
          <p:cNvPicPr>
            <a:picLocks noChangeAspect="1"/>
          </p:cNvPicPr>
          <p:nvPr/>
        </p:nvPicPr>
        <p:blipFill>
          <a:blip r:embed="rId3"/>
          <a:stretch>
            <a:fillRect/>
          </a:stretch>
        </p:blipFill>
        <p:spPr>
          <a:xfrm>
            <a:off x="1549365" y="0"/>
            <a:ext cx="9093270" cy="6858000"/>
          </a:xfrm>
          <a:prstGeom prst="rect">
            <a:avLst/>
          </a:prstGeom>
        </p:spPr>
      </p:pic>
    </p:spTree>
    <p:extLst>
      <p:ext uri="{BB962C8B-B14F-4D97-AF65-F5344CB8AC3E}">
        <p14:creationId xmlns:p14="http://schemas.microsoft.com/office/powerpoint/2010/main" val="1159030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87A42-0C79-5555-3B92-266B4116F5A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76236E7-AD66-C492-4DE0-3DAD46C6B7C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AB8F51C3-0B5B-5CE6-5368-75418F07A165}"/>
              </a:ext>
            </a:extLst>
          </p:cNvPr>
          <p:cNvPicPr>
            <a:picLocks noChangeAspect="1"/>
          </p:cNvPicPr>
          <p:nvPr/>
        </p:nvPicPr>
        <p:blipFill>
          <a:blip r:embed="rId3"/>
          <a:stretch>
            <a:fillRect/>
          </a:stretch>
        </p:blipFill>
        <p:spPr>
          <a:xfrm>
            <a:off x="1081414" y="145827"/>
            <a:ext cx="10029172" cy="5814784"/>
          </a:xfrm>
          <a:prstGeom prst="rect">
            <a:avLst/>
          </a:prstGeom>
        </p:spPr>
      </p:pic>
    </p:spTree>
    <p:extLst>
      <p:ext uri="{BB962C8B-B14F-4D97-AF65-F5344CB8AC3E}">
        <p14:creationId xmlns:p14="http://schemas.microsoft.com/office/powerpoint/2010/main" val="2146244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9ED50-0F98-461D-8FD1-58CA10B20A99}"/>
              </a:ext>
            </a:extLst>
          </p:cNvPr>
          <p:cNvSpPr>
            <a:spLocks noGrp="1"/>
          </p:cNvSpPr>
          <p:nvPr>
            <p:ph type="title"/>
          </p:nvPr>
        </p:nvSpPr>
        <p:spPr/>
        <p:txBody>
          <a:bodyPr/>
          <a:lstStyle/>
          <a:p>
            <a:r>
              <a:rPr lang="en-US" dirty="0"/>
              <a:t>6.2.1b Hygiene</a:t>
            </a:r>
            <a:endParaRPr lang="en-GB" dirty="0"/>
          </a:p>
        </p:txBody>
      </p:sp>
      <p:pic>
        <p:nvPicPr>
          <p:cNvPr id="4" name="Content Placeholder 3">
            <a:extLst>
              <a:ext uri="{FF2B5EF4-FFF2-40B4-BE49-F238E27FC236}">
                <a16:creationId xmlns:a16="http://schemas.microsoft.com/office/drawing/2014/main" id="{F394B2BE-0373-438F-AA86-E9E008F59CF1}"/>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b="10793"/>
          <a:stretch/>
        </p:blipFill>
        <p:spPr>
          <a:xfrm>
            <a:off x="1474625" y="1205346"/>
            <a:ext cx="9242750" cy="4829694"/>
          </a:xfrm>
          <a:prstGeom prst="rect">
            <a:avLst/>
          </a:prstGeom>
        </p:spPr>
      </p:pic>
      <p:sp>
        <p:nvSpPr>
          <p:cNvPr id="5" name="TextBox 4">
            <a:extLst>
              <a:ext uri="{FF2B5EF4-FFF2-40B4-BE49-F238E27FC236}">
                <a16:creationId xmlns:a16="http://schemas.microsoft.com/office/drawing/2014/main" id="{658922C6-6CFE-96D8-F71E-F0AF084C58E0}"/>
              </a:ext>
            </a:extLst>
          </p:cNvPr>
          <p:cNvSpPr txBox="1"/>
          <p:nvPr/>
        </p:nvSpPr>
        <p:spPr>
          <a:xfrm>
            <a:off x="1474625" y="1230285"/>
            <a:ext cx="10005251" cy="369332"/>
          </a:xfrm>
          <a:prstGeom prst="rect">
            <a:avLst/>
          </a:prstGeom>
          <a:noFill/>
        </p:spPr>
        <p:txBody>
          <a:bodyPr wrap="square">
            <a:spAutoFit/>
          </a:bodyPr>
          <a:lstStyle/>
          <a:p>
            <a:r>
              <a:rPr lang="en-US" b="0" i="0" dirty="0">
                <a:solidFill>
                  <a:srgbClr val="4A4A4A"/>
                </a:solidFill>
                <a:effectLst/>
                <a:latin typeface="Open Sans" panose="020B0606030504020204" pitchFamily="34" charset="0"/>
              </a:rPr>
              <a:t>SDG 6.2.1: Proportion of population using … (b) a hand-washing facility with soap and water</a:t>
            </a:r>
            <a:endParaRPr lang="en-US" dirty="0"/>
          </a:p>
        </p:txBody>
      </p:sp>
    </p:spTree>
    <p:extLst>
      <p:ext uri="{BB962C8B-B14F-4D97-AF65-F5344CB8AC3E}">
        <p14:creationId xmlns:p14="http://schemas.microsoft.com/office/powerpoint/2010/main" val="3973232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923908-BB7F-47B0-9E22-094D8766FB13}"/>
              </a:ext>
            </a:extLst>
          </p:cNvPr>
          <p:cNvSpPr txBox="1"/>
          <p:nvPr/>
        </p:nvSpPr>
        <p:spPr>
          <a:xfrm>
            <a:off x="3894684" y="161981"/>
            <a:ext cx="6096000" cy="584775"/>
          </a:xfrm>
          <a:prstGeom prst="rect">
            <a:avLst/>
          </a:prstGeom>
          <a:noFill/>
        </p:spPr>
        <p:txBody>
          <a:bodyPr wrap="square" rtlCol="0">
            <a:spAutoFit/>
          </a:bodyPr>
          <a:lstStyle/>
          <a:p>
            <a:r>
              <a:rPr lang="en-US" sz="3200" dirty="0"/>
              <a:t>Gender and hygiene</a:t>
            </a:r>
          </a:p>
        </p:txBody>
      </p:sp>
      <p:pic>
        <p:nvPicPr>
          <p:cNvPr id="2" name="Picture 1">
            <a:extLst>
              <a:ext uri="{FF2B5EF4-FFF2-40B4-BE49-F238E27FC236}">
                <a16:creationId xmlns:a16="http://schemas.microsoft.com/office/drawing/2014/main" id="{A79D8133-0721-45AE-B5EC-3EDC8DFEC22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6415" y="854822"/>
            <a:ext cx="11683472" cy="5947640"/>
          </a:xfrm>
          <a:prstGeom prst="rect">
            <a:avLst/>
          </a:prstGeom>
        </p:spPr>
      </p:pic>
    </p:spTree>
    <p:extLst>
      <p:ext uri="{BB962C8B-B14F-4D97-AF65-F5344CB8AC3E}">
        <p14:creationId xmlns:p14="http://schemas.microsoft.com/office/powerpoint/2010/main" val="2727507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E9965-5AA2-464E-ABB0-0C3755633F48}"/>
              </a:ext>
            </a:extLst>
          </p:cNvPr>
          <p:cNvSpPr>
            <a:spLocks noGrp="1"/>
          </p:cNvSpPr>
          <p:nvPr>
            <p:ph type="title"/>
          </p:nvPr>
        </p:nvSpPr>
        <p:spPr>
          <a:xfrm>
            <a:off x="0" y="274638"/>
            <a:ext cx="12192000" cy="1143000"/>
          </a:xfrm>
        </p:spPr>
        <p:txBody>
          <a:bodyPr/>
          <a:lstStyle/>
          <a:p>
            <a:r>
              <a:rPr lang="en-US" sz="3600" dirty="0"/>
              <a:t>WHO/UNICEF JMP global monitoring of drinking water, sanitation and hygiene</a:t>
            </a:r>
          </a:p>
        </p:txBody>
      </p:sp>
      <p:sp>
        <p:nvSpPr>
          <p:cNvPr id="4" name="Slide Number Placeholder 3">
            <a:extLst>
              <a:ext uri="{FF2B5EF4-FFF2-40B4-BE49-F238E27FC236}">
                <a16:creationId xmlns:a16="http://schemas.microsoft.com/office/drawing/2014/main" id="{EB11097E-9754-4351-8EE8-21DF5D12C1F9}"/>
              </a:ext>
            </a:extLst>
          </p:cNvPr>
          <p:cNvSpPr>
            <a:spLocks noGrp="1"/>
          </p:cNvSpPr>
          <p:nvPr>
            <p:ph type="sldNum" sz="quarter" idx="12"/>
          </p:nvPr>
        </p:nvSpPr>
        <p:spPr>
          <a:xfrm>
            <a:off x="9167284" y="6218237"/>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3939FE-7BC6-42BD-B27E-1F76D60FE7C3}" type="slidenum">
              <a:rPr kumimoji="0" lang="en-GB"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3F7C5389-1105-494A-A5BF-36733A1AE406}"/>
              </a:ext>
            </a:extLst>
          </p:cNvPr>
          <p:cNvPicPr>
            <a:picLocks noChangeAspect="1"/>
          </p:cNvPicPr>
          <p:nvPr/>
        </p:nvPicPr>
        <p:blipFill>
          <a:blip r:embed="rId3"/>
          <a:stretch>
            <a:fillRect/>
          </a:stretch>
        </p:blipFill>
        <p:spPr>
          <a:xfrm>
            <a:off x="1027586" y="1774897"/>
            <a:ext cx="1658521" cy="2170027"/>
          </a:xfrm>
          <a:prstGeom prst="rect">
            <a:avLst/>
          </a:prstGeom>
        </p:spPr>
      </p:pic>
      <p:pic>
        <p:nvPicPr>
          <p:cNvPr id="6" name="Content Placeholder 4">
            <a:extLst>
              <a:ext uri="{FF2B5EF4-FFF2-40B4-BE49-F238E27FC236}">
                <a16:creationId xmlns:a16="http://schemas.microsoft.com/office/drawing/2014/main" id="{3CD1D7C8-6B64-4735-9E89-BA108049BBD9}"/>
              </a:ext>
            </a:extLst>
          </p:cNvPr>
          <p:cNvPicPr>
            <a:picLocks noChangeAspect="1"/>
          </p:cNvPicPr>
          <p:nvPr/>
        </p:nvPicPr>
        <p:blipFill>
          <a:blip r:embed="rId4"/>
          <a:stretch>
            <a:fillRect/>
          </a:stretch>
        </p:blipFill>
        <p:spPr bwMode="auto">
          <a:xfrm>
            <a:off x="1568188" y="2327174"/>
            <a:ext cx="1658521" cy="216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7390C6D3-BC3C-4E84-80AC-BACEBDB67394}"/>
              </a:ext>
            </a:extLst>
          </p:cNvPr>
          <p:cNvPicPr>
            <a:picLocks noChangeAspect="1"/>
          </p:cNvPicPr>
          <p:nvPr/>
        </p:nvPicPr>
        <p:blipFill>
          <a:blip r:embed="rId5"/>
          <a:stretch>
            <a:fillRect/>
          </a:stretch>
        </p:blipFill>
        <p:spPr>
          <a:xfrm>
            <a:off x="4615033" y="1774438"/>
            <a:ext cx="2331785" cy="1809144"/>
          </a:xfrm>
          <a:prstGeom prst="rect">
            <a:avLst/>
          </a:prstGeom>
        </p:spPr>
      </p:pic>
      <p:pic>
        <p:nvPicPr>
          <p:cNvPr id="11" name="Picture 10">
            <a:extLst>
              <a:ext uri="{FF2B5EF4-FFF2-40B4-BE49-F238E27FC236}">
                <a16:creationId xmlns:a16="http://schemas.microsoft.com/office/drawing/2014/main" id="{AB06E350-DEF0-4F49-B486-7C8B4F00A67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55635" y="2242571"/>
            <a:ext cx="2345461" cy="1809144"/>
          </a:xfrm>
          <a:prstGeom prst="rect">
            <a:avLst/>
          </a:prstGeom>
        </p:spPr>
      </p:pic>
      <p:sp>
        <p:nvSpPr>
          <p:cNvPr id="3" name="TextBox 2">
            <a:extLst>
              <a:ext uri="{FF2B5EF4-FFF2-40B4-BE49-F238E27FC236}">
                <a16:creationId xmlns:a16="http://schemas.microsoft.com/office/drawing/2014/main" id="{9CA20393-1B97-4050-8FB6-49341F21EFC9}"/>
              </a:ext>
            </a:extLst>
          </p:cNvPr>
          <p:cNvSpPr txBox="1"/>
          <p:nvPr/>
        </p:nvSpPr>
        <p:spPr>
          <a:xfrm>
            <a:off x="721895" y="1314552"/>
            <a:ext cx="34338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WASH in Households in odd years</a:t>
            </a:r>
          </a:p>
        </p:txBody>
      </p:sp>
      <p:sp>
        <p:nvSpPr>
          <p:cNvPr id="12" name="TextBox 11">
            <a:extLst>
              <a:ext uri="{FF2B5EF4-FFF2-40B4-BE49-F238E27FC236}">
                <a16:creationId xmlns:a16="http://schemas.microsoft.com/office/drawing/2014/main" id="{22521C8B-8BE9-405C-BD88-09254CFDF1D0}"/>
              </a:ext>
            </a:extLst>
          </p:cNvPr>
          <p:cNvSpPr txBox="1"/>
          <p:nvPr/>
        </p:nvSpPr>
        <p:spPr>
          <a:xfrm>
            <a:off x="5492361" y="1314552"/>
            <a:ext cx="56720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WASH in Schools and Health Care Facilities in even years</a:t>
            </a:r>
          </a:p>
        </p:txBody>
      </p:sp>
      <p:sp>
        <p:nvSpPr>
          <p:cNvPr id="15" name="TextBox 14">
            <a:extLst>
              <a:ext uri="{FF2B5EF4-FFF2-40B4-BE49-F238E27FC236}">
                <a16:creationId xmlns:a16="http://schemas.microsoft.com/office/drawing/2014/main" id="{E58BBDDB-7B69-451D-9C53-DD14AF642989}"/>
              </a:ext>
            </a:extLst>
          </p:cNvPr>
          <p:cNvSpPr txBox="1"/>
          <p:nvPr/>
        </p:nvSpPr>
        <p:spPr>
          <a:xfrm>
            <a:off x="2532116" y="2285218"/>
            <a:ext cx="73459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2019</a:t>
            </a:r>
          </a:p>
        </p:txBody>
      </p:sp>
      <p:sp>
        <p:nvSpPr>
          <p:cNvPr id="23" name="TextBox 22">
            <a:extLst>
              <a:ext uri="{FF2B5EF4-FFF2-40B4-BE49-F238E27FC236}">
                <a16:creationId xmlns:a16="http://schemas.microsoft.com/office/drawing/2014/main" id="{77848686-7186-4965-9D24-47B9653FC26E}"/>
              </a:ext>
            </a:extLst>
          </p:cNvPr>
          <p:cNvSpPr txBox="1"/>
          <p:nvPr/>
        </p:nvSpPr>
        <p:spPr>
          <a:xfrm>
            <a:off x="6212220" y="1769547"/>
            <a:ext cx="734598" cy="369332"/>
          </a:xfrm>
          <a:prstGeom prst="rect">
            <a:avLst/>
          </a:prstGeom>
          <a:solidFill>
            <a:srgbClr val="FFFFFF">
              <a:alpha val="50196"/>
            </a:srgbClr>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2018</a:t>
            </a:r>
          </a:p>
        </p:txBody>
      </p:sp>
      <p:sp>
        <p:nvSpPr>
          <p:cNvPr id="24" name="TextBox 23">
            <a:extLst>
              <a:ext uri="{FF2B5EF4-FFF2-40B4-BE49-F238E27FC236}">
                <a16:creationId xmlns:a16="http://schemas.microsoft.com/office/drawing/2014/main" id="{354F95E7-21CA-48BF-8A31-703218FADDA4}"/>
              </a:ext>
            </a:extLst>
          </p:cNvPr>
          <p:cNvSpPr txBox="1"/>
          <p:nvPr/>
        </p:nvSpPr>
        <p:spPr>
          <a:xfrm>
            <a:off x="6817414" y="2248705"/>
            <a:ext cx="734598" cy="369332"/>
          </a:xfrm>
          <a:prstGeom prst="rect">
            <a:avLst/>
          </a:prstGeom>
          <a:solidFill>
            <a:srgbClr val="FFFFFF">
              <a:alpha val="50196"/>
            </a:srgbClr>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2020</a:t>
            </a:r>
          </a:p>
        </p:txBody>
      </p:sp>
      <p:pic>
        <p:nvPicPr>
          <p:cNvPr id="8" name="Picture 7">
            <a:extLst>
              <a:ext uri="{FF2B5EF4-FFF2-40B4-BE49-F238E27FC236}">
                <a16:creationId xmlns:a16="http://schemas.microsoft.com/office/drawing/2014/main" id="{92620159-9CB9-4A73-916A-7F48551E056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52143" y="2799888"/>
            <a:ext cx="1683096" cy="2382108"/>
          </a:xfrm>
          <a:prstGeom prst="rect">
            <a:avLst/>
          </a:prstGeom>
        </p:spPr>
      </p:pic>
      <p:pic>
        <p:nvPicPr>
          <p:cNvPr id="21" name="Picture 20">
            <a:extLst>
              <a:ext uri="{FF2B5EF4-FFF2-40B4-BE49-F238E27FC236}">
                <a16:creationId xmlns:a16="http://schemas.microsoft.com/office/drawing/2014/main" id="{4F0E3183-E694-4616-8A30-9A03E6ACE8B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878336" y="1769548"/>
            <a:ext cx="1542198" cy="2175376"/>
          </a:xfrm>
          <a:prstGeom prst="rect">
            <a:avLst/>
          </a:prstGeom>
        </p:spPr>
      </p:pic>
      <p:sp>
        <p:nvSpPr>
          <p:cNvPr id="22" name="TextBox 21">
            <a:extLst>
              <a:ext uri="{FF2B5EF4-FFF2-40B4-BE49-F238E27FC236}">
                <a16:creationId xmlns:a16="http://schemas.microsoft.com/office/drawing/2014/main" id="{59CD38B3-1518-473B-B8F9-29646EE6337D}"/>
              </a:ext>
            </a:extLst>
          </p:cNvPr>
          <p:cNvSpPr txBox="1"/>
          <p:nvPr/>
        </p:nvSpPr>
        <p:spPr>
          <a:xfrm>
            <a:off x="9694163" y="1731558"/>
            <a:ext cx="778768" cy="369332"/>
          </a:xfrm>
          <a:prstGeom prst="rect">
            <a:avLst/>
          </a:prstGeom>
          <a:solidFill>
            <a:srgbClr val="FFFFFF">
              <a:alpha val="50196"/>
            </a:srgbClr>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2019</a:t>
            </a:r>
          </a:p>
        </p:txBody>
      </p:sp>
      <p:pic>
        <p:nvPicPr>
          <p:cNvPr id="25" name="Picture 24">
            <a:extLst>
              <a:ext uri="{FF2B5EF4-FFF2-40B4-BE49-F238E27FC236}">
                <a16:creationId xmlns:a16="http://schemas.microsoft.com/office/drawing/2014/main" id="{065C57B2-C9BC-4787-8B3D-9558D565BCE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359386" y="2321825"/>
            <a:ext cx="1579092" cy="2229581"/>
          </a:xfrm>
          <a:prstGeom prst="rect">
            <a:avLst/>
          </a:prstGeom>
          <a:ln>
            <a:solidFill>
              <a:srgbClr val="293476"/>
            </a:solidFill>
          </a:ln>
        </p:spPr>
      </p:pic>
      <p:sp>
        <p:nvSpPr>
          <p:cNvPr id="26" name="TextBox 25">
            <a:extLst>
              <a:ext uri="{FF2B5EF4-FFF2-40B4-BE49-F238E27FC236}">
                <a16:creationId xmlns:a16="http://schemas.microsoft.com/office/drawing/2014/main" id="{196AA741-D10B-44DB-A358-C156A700B77F}"/>
              </a:ext>
            </a:extLst>
          </p:cNvPr>
          <p:cNvSpPr txBox="1"/>
          <p:nvPr/>
        </p:nvSpPr>
        <p:spPr>
          <a:xfrm>
            <a:off x="10328342" y="2309806"/>
            <a:ext cx="729682" cy="369204"/>
          </a:xfrm>
          <a:prstGeom prst="rect">
            <a:avLst/>
          </a:prstGeom>
          <a:solidFill>
            <a:srgbClr val="FFFFFF">
              <a:alpha val="50196"/>
            </a:srgbClr>
          </a:solid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0" i="0" u="none" strike="noStrike" kern="0" cap="none" spc="0" normalizeH="0" baseline="0" noProof="0" dirty="0">
                <a:ln>
                  <a:noFill/>
                </a:ln>
                <a:solidFill>
                  <a:prstClr val="black"/>
                </a:solidFill>
                <a:effectLst/>
                <a:uLnTx/>
                <a:uFillTx/>
                <a:latin typeface="Calibri"/>
                <a:ea typeface="+mn-ea"/>
                <a:cs typeface="+mn-cs"/>
              </a:rPr>
              <a:t>2020</a:t>
            </a:r>
          </a:p>
        </p:txBody>
      </p:sp>
      <p:sp>
        <p:nvSpPr>
          <p:cNvPr id="30" name="TextBox 29">
            <a:extLst>
              <a:ext uri="{FF2B5EF4-FFF2-40B4-BE49-F238E27FC236}">
                <a16:creationId xmlns:a16="http://schemas.microsoft.com/office/drawing/2014/main" id="{6AA4D010-0D4F-4E7C-B8E0-151D7BE3C38B}"/>
              </a:ext>
            </a:extLst>
          </p:cNvPr>
          <p:cNvSpPr txBox="1"/>
          <p:nvPr/>
        </p:nvSpPr>
        <p:spPr>
          <a:xfrm>
            <a:off x="3159925" y="2779734"/>
            <a:ext cx="734598" cy="369332"/>
          </a:xfrm>
          <a:prstGeom prst="rect">
            <a:avLst/>
          </a:prstGeom>
          <a:solidFill>
            <a:srgbClr val="FFFFFF">
              <a:alpha val="50196"/>
            </a:srgbClr>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2021</a:t>
            </a:r>
          </a:p>
        </p:txBody>
      </p:sp>
      <p:sp>
        <p:nvSpPr>
          <p:cNvPr id="31" name="TextBox 30">
            <a:extLst>
              <a:ext uri="{FF2B5EF4-FFF2-40B4-BE49-F238E27FC236}">
                <a16:creationId xmlns:a16="http://schemas.microsoft.com/office/drawing/2014/main" id="{9E5BC8D4-DA7D-4833-B2AD-0684332AA2F4}"/>
              </a:ext>
            </a:extLst>
          </p:cNvPr>
          <p:cNvSpPr txBox="1"/>
          <p:nvPr/>
        </p:nvSpPr>
        <p:spPr>
          <a:xfrm>
            <a:off x="1973594" y="1749962"/>
            <a:ext cx="734598" cy="369332"/>
          </a:xfrm>
          <a:prstGeom prst="rect">
            <a:avLst/>
          </a:prstGeom>
          <a:solidFill>
            <a:srgbClr val="FFFFFF">
              <a:alpha val="50196"/>
            </a:srgbClr>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2017</a:t>
            </a:r>
          </a:p>
        </p:txBody>
      </p:sp>
      <p:pic>
        <p:nvPicPr>
          <p:cNvPr id="10" name="Picture 9">
            <a:extLst>
              <a:ext uri="{FF2B5EF4-FFF2-40B4-BE49-F238E27FC236}">
                <a16:creationId xmlns:a16="http://schemas.microsoft.com/office/drawing/2014/main" id="{8215BBBF-A6BF-4225-8498-50321F87880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534432" y="2736213"/>
            <a:ext cx="2613711" cy="2013654"/>
          </a:xfrm>
          <a:prstGeom prst="rect">
            <a:avLst/>
          </a:prstGeom>
        </p:spPr>
      </p:pic>
      <p:sp>
        <p:nvSpPr>
          <p:cNvPr id="20" name="TextBox 19">
            <a:extLst>
              <a:ext uri="{FF2B5EF4-FFF2-40B4-BE49-F238E27FC236}">
                <a16:creationId xmlns:a16="http://schemas.microsoft.com/office/drawing/2014/main" id="{274A3DF0-81A5-43FD-8470-F773B9C27C80}"/>
              </a:ext>
            </a:extLst>
          </p:cNvPr>
          <p:cNvSpPr txBox="1"/>
          <p:nvPr/>
        </p:nvSpPr>
        <p:spPr>
          <a:xfrm>
            <a:off x="7431728" y="2720084"/>
            <a:ext cx="73459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2022</a:t>
            </a:r>
          </a:p>
        </p:txBody>
      </p:sp>
      <p:pic>
        <p:nvPicPr>
          <p:cNvPr id="14" name="Picture 13">
            <a:extLst>
              <a:ext uri="{FF2B5EF4-FFF2-40B4-BE49-F238E27FC236}">
                <a16:creationId xmlns:a16="http://schemas.microsoft.com/office/drawing/2014/main" id="{97C50BD6-F75E-4699-A060-84D6CA69732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835468" y="2807395"/>
            <a:ext cx="1683096" cy="2374601"/>
          </a:xfrm>
          <a:prstGeom prst="rect">
            <a:avLst/>
          </a:prstGeom>
        </p:spPr>
      </p:pic>
      <p:sp>
        <p:nvSpPr>
          <p:cNvPr id="29" name="TextBox 28">
            <a:extLst>
              <a:ext uri="{FF2B5EF4-FFF2-40B4-BE49-F238E27FC236}">
                <a16:creationId xmlns:a16="http://schemas.microsoft.com/office/drawing/2014/main" id="{4C60CD2A-3DC1-46B8-83B7-D94FCD2F4764}"/>
              </a:ext>
            </a:extLst>
          </p:cNvPr>
          <p:cNvSpPr txBox="1"/>
          <p:nvPr/>
        </p:nvSpPr>
        <p:spPr>
          <a:xfrm>
            <a:off x="10797115" y="2773637"/>
            <a:ext cx="73459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2022</a:t>
            </a:r>
          </a:p>
        </p:txBody>
      </p:sp>
      <p:sp>
        <p:nvSpPr>
          <p:cNvPr id="27" name="Subtitle 2">
            <a:extLst>
              <a:ext uri="{FF2B5EF4-FFF2-40B4-BE49-F238E27FC236}">
                <a16:creationId xmlns:a16="http://schemas.microsoft.com/office/drawing/2014/main" id="{D56EE7CF-FCC1-47E3-B6FA-659620CF9F16}"/>
              </a:ext>
            </a:extLst>
          </p:cNvPr>
          <p:cNvSpPr txBox="1">
            <a:spLocks/>
          </p:cNvSpPr>
          <p:nvPr/>
        </p:nvSpPr>
        <p:spPr bwMode="auto">
          <a:xfrm>
            <a:off x="1482002" y="4759286"/>
            <a:ext cx="10195034" cy="201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dirty="0"/>
              <a:t>Stockholm World Water Week</a:t>
            </a:r>
          </a:p>
          <a:p>
            <a:pPr marL="0" indent="0" algn="ctr">
              <a:buNone/>
            </a:pPr>
            <a:r>
              <a:rPr lang="en-US" sz="1600" dirty="0">
                <a:solidFill>
                  <a:schemeClr val="bg1">
                    <a:lumMod val="50000"/>
                  </a:schemeClr>
                </a:solidFill>
              </a:rPr>
              <a:t>Rick Johnston </a:t>
            </a:r>
            <a:r>
              <a:rPr lang="en-US" sz="1600" dirty="0"/>
              <a:t>(</a:t>
            </a:r>
            <a:r>
              <a:rPr lang="en-US" sz="1600" dirty="0">
                <a:hlinkClick r:id="rId12"/>
              </a:rPr>
              <a:t>johnstonr@who.int</a:t>
            </a:r>
            <a:r>
              <a:rPr lang="en-US" sz="1600" dirty="0"/>
              <a:t>)</a:t>
            </a:r>
          </a:p>
          <a:p>
            <a:pPr marL="0" indent="0" algn="ctr">
              <a:buNone/>
            </a:pPr>
            <a:r>
              <a:rPr lang="en-US" sz="1600" dirty="0">
                <a:solidFill>
                  <a:schemeClr val="bg1">
                    <a:lumMod val="50000"/>
                  </a:schemeClr>
                </a:solidFill>
              </a:rPr>
              <a:t>Tom Slaymaker </a:t>
            </a:r>
            <a:r>
              <a:rPr lang="en-US" sz="1600" dirty="0"/>
              <a:t>(</a:t>
            </a:r>
            <a:r>
              <a:rPr lang="en-US" sz="1600" dirty="0">
                <a:hlinkClick r:id="rId13"/>
              </a:rPr>
              <a:t>tslaymaker@unicef.org</a:t>
            </a:r>
            <a:r>
              <a:rPr lang="en-US" sz="1600" dirty="0"/>
              <a:t>)</a:t>
            </a:r>
          </a:p>
          <a:p>
            <a:pPr marL="0" indent="0" algn="ctr">
              <a:buNone/>
            </a:pPr>
            <a:r>
              <a:rPr lang="en-US" sz="1600" dirty="0">
                <a:solidFill>
                  <a:schemeClr val="bg1">
                    <a:lumMod val="50000"/>
                  </a:schemeClr>
                </a:solidFill>
              </a:rPr>
              <a:t>Ayca Donmez </a:t>
            </a:r>
            <a:r>
              <a:rPr lang="en-US" sz="1600" dirty="0"/>
              <a:t>(</a:t>
            </a:r>
            <a:r>
              <a:rPr lang="en-US" sz="1600" dirty="0">
                <a:hlinkClick r:id="rId14"/>
              </a:rPr>
              <a:t>adonmez@unicef.org</a:t>
            </a:r>
            <a:r>
              <a:rPr lang="en-US" sz="1600" dirty="0"/>
              <a:t>)</a:t>
            </a:r>
          </a:p>
          <a:p>
            <a:pPr marL="0" indent="0" algn="ctr">
              <a:buNone/>
            </a:pPr>
            <a:r>
              <a:rPr lang="en-US" sz="1600" dirty="0"/>
              <a:t> </a:t>
            </a:r>
          </a:p>
          <a:p>
            <a:pPr algn="ctr"/>
            <a:endParaRPr lang="en-US" sz="1600" dirty="0"/>
          </a:p>
        </p:txBody>
      </p:sp>
      <p:sp>
        <p:nvSpPr>
          <p:cNvPr id="9" name="TextBox 8">
            <a:extLst>
              <a:ext uri="{FF2B5EF4-FFF2-40B4-BE49-F238E27FC236}">
                <a16:creationId xmlns:a16="http://schemas.microsoft.com/office/drawing/2014/main" id="{029CE53D-9C9D-4E0C-BBBF-B82D9F4C4856}"/>
              </a:ext>
            </a:extLst>
          </p:cNvPr>
          <p:cNvSpPr txBox="1"/>
          <p:nvPr/>
        </p:nvSpPr>
        <p:spPr>
          <a:xfrm>
            <a:off x="8892034" y="5319475"/>
            <a:ext cx="2650451" cy="369332"/>
          </a:xfrm>
          <a:prstGeom prst="rect">
            <a:avLst/>
          </a:prstGeom>
          <a:noFill/>
        </p:spPr>
        <p:txBody>
          <a:bodyPr wrap="square" rtlCol="0">
            <a:spAutoFit/>
          </a:bodyPr>
          <a:lstStyle/>
          <a:p>
            <a:pPr marL="0" indent="0" algn="r">
              <a:buNone/>
            </a:pPr>
            <a:r>
              <a:rPr lang="en-US" sz="1800">
                <a:hlinkClick r:id="rId15"/>
              </a:rPr>
              <a:t>washdata.org</a:t>
            </a:r>
            <a:r>
              <a:rPr lang="en-US" sz="1800">
                <a:hlinkClick r:id="rId16"/>
              </a:rPr>
              <a:t> </a:t>
            </a:r>
            <a:endParaRPr lang="en-US" sz="1800" dirty="0"/>
          </a:p>
        </p:txBody>
      </p:sp>
      <p:grpSp>
        <p:nvGrpSpPr>
          <p:cNvPr id="17" name="Group 16">
            <a:extLst>
              <a:ext uri="{FF2B5EF4-FFF2-40B4-BE49-F238E27FC236}">
                <a16:creationId xmlns:a16="http://schemas.microsoft.com/office/drawing/2014/main" id="{955CC8E3-EB27-4043-BFFC-6983EC216F87}"/>
              </a:ext>
            </a:extLst>
          </p:cNvPr>
          <p:cNvGrpSpPr/>
          <p:nvPr/>
        </p:nvGrpSpPr>
        <p:grpSpPr>
          <a:xfrm>
            <a:off x="2675692" y="3204572"/>
            <a:ext cx="1946385" cy="2542178"/>
            <a:chOff x="2675692" y="3490603"/>
            <a:chExt cx="1946385" cy="2542178"/>
          </a:xfrm>
        </p:grpSpPr>
        <p:pic>
          <p:nvPicPr>
            <p:cNvPr id="16" name="Picture 15">
              <a:extLst>
                <a:ext uri="{FF2B5EF4-FFF2-40B4-BE49-F238E27FC236}">
                  <a16:creationId xmlns:a16="http://schemas.microsoft.com/office/drawing/2014/main" id="{6C32172A-C659-4324-8A31-181166011EF7}"/>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2675692" y="3529183"/>
              <a:ext cx="1938269" cy="2503598"/>
            </a:xfrm>
            <a:prstGeom prst="rect">
              <a:avLst/>
            </a:prstGeom>
          </p:spPr>
        </p:pic>
        <p:sp>
          <p:nvSpPr>
            <p:cNvPr id="32" name="TextBox 31">
              <a:extLst>
                <a:ext uri="{FF2B5EF4-FFF2-40B4-BE49-F238E27FC236}">
                  <a16:creationId xmlns:a16="http://schemas.microsoft.com/office/drawing/2014/main" id="{21970626-AB34-4F5C-8BEB-65B451682B12}"/>
                </a:ext>
              </a:extLst>
            </p:cNvPr>
            <p:cNvSpPr txBox="1"/>
            <p:nvPr/>
          </p:nvSpPr>
          <p:spPr>
            <a:xfrm>
              <a:off x="3887479" y="3490603"/>
              <a:ext cx="73459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2023</a:t>
              </a:r>
            </a:p>
          </p:txBody>
        </p:sp>
      </p:grpSp>
    </p:spTree>
    <p:extLst>
      <p:ext uri="{BB962C8B-B14F-4D97-AF65-F5344CB8AC3E}">
        <p14:creationId xmlns:p14="http://schemas.microsoft.com/office/powerpoint/2010/main" val="2295198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98A54-5407-5A10-C425-702A193F338E}"/>
              </a:ext>
            </a:extLst>
          </p:cNvPr>
          <p:cNvSpPr>
            <a:spLocks noGrp="1"/>
          </p:cNvSpPr>
          <p:nvPr>
            <p:ph type="title"/>
          </p:nvPr>
        </p:nvSpPr>
        <p:spPr/>
        <p:txBody>
          <a:bodyPr/>
          <a:lstStyle/>
          <a:p>
            <a:r>
              <a:rPr lang="en-US" dirty="0"/>
              <a:t>No handwashing facility</a:t>
            </a:r>
          </a:p>
        </p:txBody>
      </p:sp>
      <p:pic>
        <p:nvPicPr>
          <p:cNvPr id="4" name="Picture 3">
            <a:extLst>
              <a:ext uri="{FF2B5EF4-FFF2-40B4-BE49-F238E27FC236}">
                <a16:creationId xmlns:a16="http://schemas.microsoft.com/office/drawing/2014/main" id="{3B0939A7-2A2C-4694-7DBE-98AC43F97E77}"/>
              </a:ext>
            </a:extLst>
          </p:cNvPr>
          <p:cNvPicPr>
            <a:picLocks noChangeAspect="1"/>
          </p:cNvPicPr>
          <p:nvPr/>
        </p:nvPicPr>
        <p:blipFill>
          <a:blip r:embed="rId3"/>
          <a:stretch>
            <a:fillRect/>
          </a:stretch>
        </p:blipFill>
        <p:spPr>
          <a:xfrm>
            <a:off x="1514475" y="1279742"/>
            <a:ext cx="9163050" cy="4724400"/>
          </a:xfrm>
          <a:prstGeom prst="rect">
            <a:avLst/>
          </a:prstGeom>
        </p:spPr>
      </p:pic>
    </p:spTree>
    <p:extLst>
      <p:ext uri="{BB962C8B-B14F-4D97-AF65-F5344CB8AC3E}">
        <p14:creationId xmlns:p14="http://schemas.microsoft.com/office/powerpoint/2010/main" val="2247791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17AD2D-9447-4756-AD7D-6A67BE929B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6429" y="0"/>
            <a:ext cx="7260145" cy="6858000"/>
          </a:xfrm>
          <a:prstGeom prst="rect">
            <a:avLst/>
          </a:prstGeom>
        </p:spPr>
      </p:pic>
      <p:sp>
        <p:nvSpPr>
          <p:cNvPr id="5" name="TextBox 4">
            <a:extLst>
              <a:ext uri="{FF2B5EF4-FFF2-40B4-BE49-F238E27FC236}">
                <a16:creationId xmlns:a16="http://schemas.microsoft.com/office/drawing/2014/main" id="{4BE0F447-77B8-0F3D-8517-C5225C02A569}"/>
              </a:ext>
            </a:extLst>
          </p:cNvPr>
          <p:cNvSpPr txBox="1"/>
          <p:nvPr/>
        </p:nvSpPr>
        <p:spPr>
          <a:xfrm>
            <a:off x="6907878" y="1043731"/>
            <a:ext cx="5178827" cy="4770537"/>
          </a:xfrm>
          <a:prstGeom prst="rect">
            <a:avLst/>
          </a:prstGeom>
          <a:noFill/>
        </p:spPr>
        <p:txBody>
          <a:bodyPr wrap="square">
            <a:spAutoFit/>
          </a:bodyPr>
          <a:lstStyle/>
          <a:p>
            <a:r>
              <a:rPr lang="en-US" sz="1600" u="sng" dirty="0"/>
              <a:t>Presence of:</a:t>
            </a:r>
          </a:p>
          <a:p>
            <a:r>
              <a:rPr lang="en-US" sz="1600" dirty="0"/>
              <a:t>Bathing facilities                 </a:t>
            </a:r>
            <a:r>
              <a:rPr lang="en-US" sz="1600" dirty="0">
                <a:sym typeface="Wingdings" panose="05000000000000000000" pitchFamily="2" charset="2"/>
              </a:rPr>
              <a:t> </a:t>
            </a:r>
            <a:r>
              <a:rPr lang="en-US" sz="1600" dirty="0"/>
              <a:t>China, Finland </a:t>
            </a:r>
          </a:p>
          <a:p>
            <a:r>
              <a:rPr lang="en-US" sz="1600" dirty="0"/>
              <a:t>Bath or shower                   </a:t>
            </a:r>
            <a:r>
              <a:rPr lang="en-US" sz="1600" dirty="0">
                <a:sym typeface="Wingdings" panose="05000000000000000000" pitchFamily="2" charset="2"/>
              </a:rPr>
              <a:t> </a:t>
            </a:r>
            <a:r>
              <a:rPr lang="en-US" sz="1600" dirty="0"/>
              <a:t>Latvia, Mayotte, Reunion, Spain</a:t>
            </a:r>
          </a:p>
          <a:p>
            <a:r>
              <a:rPr lang="en-US" sz="1600" dirty="0"/>
              <a:t>Bathroom (at least one)    </a:t>
            </a:r>
            <a:r>
              <a:rPr lang="en-US" sz="1600" dirty="0">
                <a:sym typeface="Wingdings" panose="05000000000000000000" pitchFamily="2" charset="2"/>
              </a:rPr>
              <a:t> </a:t>
            </a:r>
            <a:r>
              <a:rPr lang="en-US" sz="1600" dirty="0"/>
              <a:t>Bermuda, Cayman Islands, </a:t>
            </a:r>
          </a:p>
          <a:p>
            <a:r>
              <a:rPr lang="en-US" sz="1600" dirty="0"/>
              <a:t>                                                   Costa Rica, Hungary</a:t>
            </a:r>
          </a:p>
          <a:p>
            <a:r>
              <a:rPr lang="en-US" sz="1600" dirty="0"/>
              <a:t>Shower or WC                     </a:t>
            </a:r>
            <a:r>
              <a:rPr lang="en-US" sz="1600" dirty="0">
                <a:sym typeface="Wingdings" panose="05000000000000000000" pitchFamily="2" charset="2"/>
              </a:rPr>
              <a:t> </a:t>
            </a:r>
            <a:r>
              <a:rPr lang="en-US" sz="1600" dirty="0"/>
              <a:t>Brazil</a:t>
            </a:r>
          </a:p>
          <a:p>
            <a:endParaRPr lang="en-US" sz="1600" dirty="0"/>
          </a:p>
          <a:p>
            <a:endParaRPr lang="en-US" sz="1600" dirty="0"/>
          </a:p>
          <a:p>
            <a:r>
              <a:rPr lang="en-US" sz="1600" u="sng" dirty="0"/>
              <a:t>Location of facilities:</a:t>
            </a:r>
          </a:p>
          <a:p>
            <a:r>
              <a:rPr lang="en-US" sz="1600" dirty="0"/>
              <a:t>Inside the dwelling             </a:t>
            </a:r>
            <a:r>
              <a:rPr lang="en-US" sz="1600" dirty="0">
                <a:sym typeface="Wingdings" panose="05000000000000000000" pitchFamily="2" charset="2"/>
              </a:rPr>
              <a:t> </a:t>
            </a:r>
            <a:r>
              <a:rPr lang="en-US" sz="1600" dirty="0"/>
              <a:t>Denmark, Greece, </a:t>
            </a:r>
          </a:p>
          <a:p>
            <a:r>
              <a:rPr lang="en-US" sz="1600" dirty="0"/>
              <a:t>                                                    Republic of Moldova, </a:t>
            </a:r>
          </a:p>
          <a:p>
            <a:r>
              <a:rPr lang="en-US" sz="1600" dirty="0"/>
              <a:t>                                                    New Caledonia, Tokelau</a:t>
            </a:r>
          </a:p>
          <a:p>
            <a:endParaRPr lang="en-US" sz="1600" dirty="0"/>
          </a:p>
          <a:p>
            <a:r>
              <a:rPr lang="en-US" sz="1600" u="sng" dirty="0"/>
              <a:t>Shared or not shared by other households:</a:t>
            </a:r>
          </a:p>
          <a:p>
            <a:r>
              <a:rPr lang="en-US" sz="1600" dirty="0"/>
              <a:t>Not shared</a:t>
            </a:r>
            <a:r>
              <a:rPr lang="en-US" sz="1600" dirty="0">
                <a:sym typeface="Wingdings" panose="05000000000000000000" pitchFamily="2" charset="2"/>
              </a:rPr>
              <a:t> </a:t>
            </a:r>
            <a:r>
              <a:rPr lang="en-US" sz="1600" dirty="0"/>
              <a:t>Georgia, Ghana, India</a:t>
            </a:r>
          </a:p>
          <a:p>
            <a:r>
              <a:rPr lang="en-US" sz="1600" dirty="0"/>
              <a:t>Shared </a:t>
            </a:r>
            <a:r>
              <a:rPr lang="en-US" sz="1600" dirty="0">
                <a:sym typeface="Wingdings" panose="05000000000000000000" pitchFamily="2" charset="2"/>
              </a:rPr>
              <a:t> </a:t>
            </a:r>
            <a:r>
              <a:rPr lang="en-US" sz="1600" dirty="0"/>
              <a:t>Bonaire, Sint Eustatius and Saba</a:t>
            </a:r>
          </a:p>
          <a:p>
            <a:endParaRPr lang="en-US" sz="1600" dirty="0"/>
          </a:p>
          <a:p>
            <a:endParaRPr lang="en-US" sz="1600" dirty="0"/>
          </a:p>
          <a:p>
            <a:endParaRPr lang="en-US" sz="1600" dirty="0"/>
          </a:p>
        </p:txBody>
      </p:sp>
    </p:spTree>
    <p:extLst>
      <p:ext uri="{BB962C8B-B14F-4D97-AF65-F5344CB8AC3E}">
        <p14:creationId xmlns:p14="http://schemas.microsoft.com/office/powerpoint/2010/main" val="727687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CB329-102B-65D0-7F84-25AEE6F4D1CA}"/>
              </a:ext>
            </a:extLst>
          </p:cNvPr>
          <p:cNvSpPr>
            <a:spLocks noGrp="1"/>
          </p:cNvSpPr>
          <p:nvPr>
            <p:ph type="title"/>
          </p:nvPr>
        </p:nvSpPr>
        <p:spPr>
          <a:xfrm>
            <a:off x="609600" y="23019"/>
            <a:ext cx="10972800" cy="1143000"/>
          </a:xfrm>
        </p:spPr>
        <p:txBody>
          <a:bodyPr/>
          <a:lstStyle/>
          <a:p>
            <a:r>
              <a:rPr lang="en-US" dirty="0"/>
              <a:t>Menstrual health</a:t>
            </a:r>
          </a:p>
        </p:txBody>
      </p:sp>
      <p:sp>
        <p:nvSpPr>
          <p:cNvPr id="5" name="Content Placeholder 4">
            <a:extLst>
              <a:ext uri="{FF2B5EF4-FFF2-40B4-BE49-F238E27FC236}">
                <a16:creationId xmlns:a16="http://schemas.microsoft.com/office/drawing/2014/main" id="{87C9AF12-43D7-6D41-DA17-53BC74F0EAB5}"/>
              </a:ext>
            </a:extLst>
          </p:cNvPr>
          <p:cNvSpPr>
            <a:spLocks noGrp="1"/>
          </p:cNvSpPr>
          <p:nvPr>
            <p:ph idx="1"/>
          </p:nvPr>
        </p:nvSpPr>
        <p:spPr>
          <a:xfrm>
            <a:off x="609600" y="1413359"/>
            <a:ext cx="10972800" cy="4525963"/>
          </a:xfrm>
        </p:spPr>
        <p:txBody>
          <a:bodyPr/>
          <a:lstStyle/>
          <a:p>
            <a:pPr marL="0" indent="0">
              <a:buNone/>
            </a:pPr>
            <a:r>
              <a:rPr lang="en-US" dirty="0"/>
              <a:t>MICS6 (2017-2023)</a:t>
            </a:r>
          </a:p>
          <a:p>
            <a:pPr marL="971550" lvl="1" indent="-514350">
              <a:buFont typeface="+mj-lt"/>
              <a:buAutoNum type="arabicPeriod"/>
            </a:pPr>
            <a:r>
              <a:rPr lang="en-US" sz="2400" dirty="0"/>
              <a:t>Use of menstrual </a:t>
            </a:r>
            <a:r>
              <a:rPr lang="en-US" sz="2400" b="1" dirty="0"/>
              <a:t>materials</a:t>
            </a:r>
            <a:r>
              <a:rPr lang="en-US" sz="2400" dirty="0"/>
              <a:t> such as sanitary pads, tampons or cloth (grouped), followed up by: were these reusable.</a:t>
            </a:r>
          </a:p>
          <a:p>
            <a:pPr marL="971550" lvl="1" indent="-514350">
              <a:buFont typeface="+mj-lt"/>
              <a:buAutoNum type="arabicPeriod"/>
            </a:pPr>
            <a:r>
              <a:rPr lang="en-US" sz="2400" dirty="0"/>
              <a:t>Access to a </a:t>
            </a:r>
            <a:r>
              <a:rPr lang="en-US" sz="2400" b="1" dirty="0"/>
              <a:t>private place </a:t>
            </a:r>
            <a:r>
              <a:rPr lang="en-US" sz="2400" dirty="0"/>
              <a:t>to wash and change while at home</a:t>
            </a:r>
          </a:p>
          <a:p>
            <a:pPr marL="971550" lvl="1" indent="-514350">
              <a:buFont typeface="+mj-lt"/>
              <a:buAutoNum type="arabicPeriod"/>
            </a:pPr>
            <a:r>
              <a:rPr lang="en-US" sz="2400" b="1" dirty="0"/>
              <a:t>Participation</a:t>
            </a:r>
            <a:r>
              <a:rPr lang="en-US" sz="2400" dirty="0"/>
              <a:t> in activities during menstruation, such as school, work and social activities (grouped) </a:t>
            </a:r>
          </a:p>
          <a:p>
            <a:pPr marL="0" indent="0">
              <a:buNone/>
            </a:pPr>
            <a:r>
              <a:rPr lang="en-US" dirty="0"/>
              <a:t>DHS8 (~2021+)</a:t>
            </a:r>
          </a:p>
          <a:p>
            <a:pPr marL="971550" lvl="1" indent="-514350">
              <a:buFont typeface="+mj-lt"/>
              <a:buAutoNum type="arabicPeriod"/>
            </a:pPr>
            <a:r>
              <a:rPr lang="en-US" sz="2400" dirty="0"/>
              <a:t>Type of menstrual </a:t>
            </a:r>
            <a:r>
              <a:rPr lang="en-US" sz="2400" b="1" dirty="0"/>
              <a:t>materials</a:t>
            </a:r>
            <a:r>
              <a:rPr lang="en-US" sz="2400" dirty="0"/>
              <a:t> used (specific responses) </a:t>
            </a:r>
          </a:p>
          <a:p>
            <a:pPr marL="971550" lvl="1" indent="-514350">
              <a:buFont typeface="+mj-lt"/>
              <a:buAutoNum type="arabicPeriod"/>
            </a:pPr>
            <a:r>
              <a:rPr lang="en-US" sz="2400" dirty="0"/>
              <a:t>Access to a </a:t>
            </a:r>
            <a:r>
              <a:rPr lang="en-US" sz="2400" b="1" dirty="0"/>
              <a:t>private place </a:t>
            </a:r>
            <a:r>
              <a:rPr lang="en-US" sz="2400" dirty="0"/>
              <a:t>to wash and change while at home</a:t>
            </a:r>
          </a:p>
          <a:p>
            <a:pPr marL="971550" lvl="1" indent="-514350">
              <a:buFont typeface="+mj-lt"/>
              <a:buAutoNum type="arabicPeriod"/>
            </a:pPr>
            <a:r>
              <a:rPr lang="en-US" sz="2400" dirty="0"/>
              <a:t>Correct </a:t>
            </a:r>
            <a:r>
              <a:rPr lang="en-US" sz="2400" b="1" dirty="0"/>
              <a:t>knowledge</a:t>
            </a:r>
            <a:r>
              <a:rPr lang="en-US" sz="2400" dirty="0"/>
              <a:t> of the fertile period (sex-disaggregated)</a:t>
            </a:r>
          </a:p>
        </p:txBody>
      </p:sp>
      <p:sp>
        <p:nvSpPr>
          <p:cNvPr id="4" name="TextBox 3">
            <a:extLst>
              <a:ext uri="{FF2B5EF4-FFF2-40B4-BE49-F238E27FC236}">
                <a16:creationId xmlns:a16="http://schemas.microsoft.com/office/drawing/2014/main" id="{BF1F49C8-5A15-35F1-9910-350D83726F16}"/>
              </a:ext>
            </a:extLst>
          </p:cNvPr>
          <p:cNvSpPr txBox="1"/>
          <p:nvPr/>
        </p:nvSpPr>
        <p:spPr>
          <a:xfrm>
            <a:off x="609600" y="918678"/>
            <a:ext cx="6097384" cy="584775"/>
          </a:xfrm>
          <a:prstGeom prst="rect">
            <a:avLst/>
          </a:prstGeom>
          <a:noFill/>
        </p:spPr>
        <p:txBody>
          <a:bodyPr wrap="square">
            <a:spAutoFit/>
          </a:bodyPr>
          <a:lstStyle/>
          <a:p>
            <a:r>
              <a:rPr lang="en-US" sz="3200" i="1" dirty="0">
                <a:solidFill>
                  <a:srgbClr val="263238"/>
                </a:solidFill>
                <a:latin typeface="hk_grotesksemibold"/>
              </a:rPr>
              <a:t>Current data</a:t>
            </a:r>
            <a:r>
              <a:rPr lang="en-US" b="0" i="1" dirty="0">
                <a:solidFill>
                  <a:srgbClr val="263238"/>
                </a:solidFill>
                <a:effectLst/>
                <a:latin typeface="hk_grotesksemibold"/>
              </a:rPr>
              <a:t>:</a:t>
            </a:r>
            <a:endParaRPr lang="en-US" i="1" dirty="0"/>
          </a:p>
        </p:txBody>
      </p:sp>
      <p:pic>
        <p:nvPicPr>
          <p:cNvPr id="7" name="Picture 6">
            <a:extLst>
              <a:ext uri="{FF2B5EF4-FFF2-40B4-BE49-F238E27FC236}">
                <a16:creationId xmlns:a16="http://schemas.microsoft.com/office/drawing/2014/main" id="{E538E4C7-4B50-82E6-F65B-49CD3C685A2B}"/>
              </a:ext>
            </a:extLst>
          </p:cNvPr>
          <p:cNvPicPr>
            <a:picLocks noChangeAspect="1"/>
          </p:cNvPicPr>
          <p:nvPr/>
        </p:nvPicPr>
        <p:blipFill>
          <a:blip r:embed="rId3"/>
          <a:stretch>
            <a:fillRect/>
          </a:stretch>
        </p:blipFill>
        <p:spPr>
          <a:xfrm>
            <a:off x="10457411" y="3676340"/>
            <a:ext cx="1734589" cy="2404191"/>
          </a:xfrm>
          <a:prstGeom prst="rect">
            <a:avLst/>
          </a:prstGeom>
        </p:spPr>
      </p:pic>
    </p:spTree>
    <p:extLst>
      <p:ext uri="{BB962C8B-B14F-4D97-AF65-F5344CB8AC3E}">
        <p14:creationId xmlns:p14="http://schemas.microsoft.com/office/powerpoint/2010/main" val="288590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C5976-A293-E215-0156-A51F409D3310}"/>
              </a:ext>
            </a:extLst>
          </p:cNvPr>
          <p:cNvSpPr>
            <a:spLocks noGrp="1"/>
          </p:cNvSpPr>
          <p:nvPr>
            <p:ph type="title"/>
          </p:nvPr>
        </p:nvSpPr>
        <p:spPr>
          <a:xfrm>
            <a:off x="609600" y="0"/>
            <a:ext cx="10972800" cy="1143000"/>
          </a:xfrm>
        </p:spPr>
        <p:txBody>
          <a:bodyPr/>
          <a:lstStyle/>
          <a:p>
            <a:r>
              <a:rPr lang="en-US" dirty="0"/>
              <a:t>Future data on menstrual health</a:t>
            </a:r>
          </a:p>
        </p:txBody>
      </p:sp>
      <p:sp>
        <p:nvSpPr>
          <p:cNvPr id="6" name="TextBox 5">
            <a:extLst>
              <a:ext uri="{FF2B5EF4-FFF2-40B4-BE49-F238E27FC236}">
                <a16:creationId xmlns:a16="http://schemas.microsoft.com/office/drawing/2014/main" id="{866E1705-13AD-8F51-01DB-4BA3F09F7470}"/>
              </a:ext>
            </a:extLst>
          </p:cNvPr>
          <p:cNvSpPr txBox="1"/>
          <p:nvPr/>
        </p:nvSpPr>
        <p:spPr>
          <a:xfrm>
            <a:off x="-477289" y="5555271"/>
            <a:ext cx="10972799" cy="369332"/>
          </a:xfrm>
          <a:prstGeom prst="rect">
            <a:avLst/>
          </a:prstGeom>
          <a:noFill/>
        </p:spPr>
        <p:txBody>
          <a:bodyPr wrap="square">
            <a:spAutoFit/>
          </a:bodyPr>
          <a:lstStyle/>
          <a:p>
            <a:pPr algn="ctr"/>
            <a:r>
              <a:rPr lang="en-US" dirty="0">
                <a:hlinkClick r:id="rId3"/>
              </a:rPr>
              <a:t>https://washdata.org/reports/proposed-questions-menstrual-health-household-surveys-dec-2022</a:t>
            </a:r>
            <a:r>
              <a:rPr lang="en-US" dirty="0"/>
              <a:t> </a:t>
            </a:r>
          </a:p>
        </p:txBody>
      </p:sp>
      <p:pic>
        <p:nvPicPr>
          <p:cNvPr id="8" name="Picture 7">
            <a:extLst>
              <a:ext uri="{FF2B5EF4-FFF2-40B4-BE49-F238E27FC236}">
                <a16:creationId xmlns:a16="http://schemas.microsoft.com/office/drawing/2014/main" id="{8EBF5E16-D3D8-B7AE-6260-96436304F2DE}"/>
              </a:ext>
            </a:extLst>
          </p:cNvPr>
          <p:cNvPicPr>
            <a:picLocks noChangeAspect="1"/>
          </p:cNvPicPr>
          <p:nvPr/>
        </p:nvPicPr>
        <p:blipFill>
          <a:blip r:embed="rId4"/>
          <a:stretch>
            <a:fillRect/>
          </a:stretch>
        </p:blipFill>
        <p:spPr>
          <a:xfrm>
            <a:off x="1890453" y="880196"/>
            <a:ext cx="8610600" cy="3933825"/>
          </a:xfrm>
          <a:prstGeom prst="rect">
            <a:avLst/>
          </a:prstGeom>
        </p:spPr>
      </p:pic>
      <p:pic>
        <p:nvPicPr>
          <p:cNvPr id="5" name="Picture 4" descr="A qr code with a few different shades of black&#10;&#10;Description automatically generated">
            <a:extLst>
              <a:ext uri="{FF2B5EF4-FFF2-40B4-BE49-F238E27FC236}">
                <a16:creationId xmlns:a16="http://schemas.microsoft.com/office/drawing/2014/main" id="{C725CB75-7930-6E19-7454-2D95956F8B9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01053" y="4376968"/>
            <a:ext cx="1690947" cy="1690947"/>
          </a:xfrm>
          <a:prstGeom prst="rect">
            <a:avLst/>
          </a:prstGeom>
        </p:spPr>
      </p:pic>
      <p:sp>
        <p:nvSpPr>
          <p:cNvPr id="9" name="TextBox 8">
            <a:extLst>
              <a:ext uri="{FF2B5EF4-FFF2-40B4-BE49-F238E27FC236}">
                <a16:creationId xmlns:a16="http://schemas.microsoft.com/office/drawing/2014/main" id="{88D88D4B-17B5-BEDC-D84E-EDCF94E189F7}"/>
              </a:ext>
            </a:extLst>
          </p:cNvPr>
          <p:cNvSpPr txBox="1"/>
          <p:nvPr/>
        </p:nvSpPr>
        <p:spPr>
          <a:xfrm>
            <a:off x="387233" y="4908940"/>
            <a:ext cx="9243753" cy="646331"/>
          </a:xfrm>
          <a:prstGeom prst="rect">
            <a:avLst/>
          </a:prstGeom>
          <a:noFill/>
        </p:spPr>
        <p:txBody>
          <a:bodyPr wrap="square">
            <a:spAutoFit/>
          </a:bodyPr>
          <a:lstStyle/>
          <a:p>
            <a:r>
              <a:rPr lang="en-US" b="0" i="0" dirty="0">
                <a:solidFill>
                  <a:srgbClr val="263238"/>
                </a:solidFill>
                <a:effectLst/>
                <a:latin typeface="hk_grotesksemibold"/>
              </a:rPr>
              <a:t>For more details: </a:t>
            </a:r>
            <a:r>
              <a:rPr lang="en-US" b="0" i="1" dirty="0">
                <a:solidFill>
                  <a:srgbClr val="263238"/>
                </a:solidFill>
                <a:effectLst/>
                <a:latin typeface="hk_grotesksemibold"/>
              </a:rPr>
              <a:t>Proposed questions on menstrual health for inclusion in household survey questionnaires for individual women - zero draft December 2022</a:t>
            </a:r>
            <a:endParaRPr lang="en-US" i="1" dirty="0"/>
          </a:p>
        </p:txBody>
      </p:sp>
    </p:spTree>
    <p:extLst>
      <p:ext uri="{BB962C8B-B14F-4D97-AF65-F5344CB8AC3E}">
        <p14:creationId xmlns:p14="http://schemas.microsoft.com/office/powerpoint/2010/main" val="2040912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CB329-102B-65D0-7F84-25AEE6F4D1CA}"/>
              </a:ext>
            </a:extLst>
          </p:cNvPr>
          <p:cNvSpPr>
            <a:spLocks noGrp="1"/>
          </p:cNvSpPr>
          <p:nvPr>
            <p:ph type="title"/>
          </p:nvPr>
        </p:nvSpPr>
        <p:spPr>
          <a:xfrm>
            <a:off x="404553" y="0"/>
            <a:ext cx="10972800" cy="1143000"/>
          </a:xfrm>
        </p:spPr>
        <p:txBody>
          <a:bodyPr/>
          <a:lstStyle/>
          <a:p>
            <a:r>
              <a:rPr lang="en-US" dirty="0"/>
              <a:t>Future data on menstrual health</a:t>
            </a:r>
          </a:p>
        </p:txBody>
      </p:sp>
      <p:sp>
        <p:nvSpPr>
          <p:cNvPr id="5" name="Content Placeholder 4">
            <a:extLst>
              <a:ext uri="{FF2B5EF4-FFF2-40B4-BE49-F238E27FC236}">
                <a16:creationId xmlns:a16="http://schemas.microsoft.com/office/drawing/2014/main" id="{87C9AF12-43D7-6D41-DA17-53BC74F0EAB5}"/>
              </a:ext>
            </a:extLst>
          </p:cNvPr>
          <p:cNvSpPr>
            <a:spLocks noGrp="1"/>
          </p:cNvSpPr>
          <p:nvPr>
            <p:ph idx="1"/>
          </p:nvPr>
        </p:nvSpPr>
        <p:spPr>
          <a:xfrm>
            <a:off x="532014" y="1092985"/>
            <a:ext cx="11421687" cy="4525963"/>
          </a:xfrm>
        </p:spPr>
        <p:txBody>
          <a:bodyPr/>
          <a:lstStyle/>
          <a:p>
            <a:pPr marL="0" indent="0">
              <a:buNone/>
            </a:pPr>
            <a:r>
              <a:rPr lang="en-US" dirty="0"/>
              <a:t>MICS7 (2023+): </a:t>
            </a:r>
            <a:r>
              <a:rPr lang="en-US" sz="2400" dirty="0"/>
              <a:t>MICS7 Complementary Questionnaire Topics </a:t>
            </a:r>
            <a:r>
              <a:rPr lang="en-US" sz="2000" dirty="0">
                <a:hlinkClick r:id="rId3"/>
              </a:rPr>
              <a:t>https://mics.unicef.org/tools</a:t>
            </a:r>
            <a:endParaRPr lang="en-US" sz="2000" dirty="0"/>
          </a:p>
          <a:p>
            <a:pPr marL="971550" lvl="1" indent="-514350">
              <a:buFont typeface="+mj-lt"/>
              <a:buAutoNum type="arabicPeriod"/>
            </a:pPr>
            <a:r>
              <a:rPr lang="en-US" sz="2400" b="1" dirty="0"/>
              <a:t>Participation </a:t>
            </a:r>
            <a:r>
              <a:rPr lang="en-US" sz="2400" dirty="0"/>
              <a:t>in activities during menstruation, such as school, work and social activities (individual activities) </a:t>
            </a:r>
          </a:p>
          <a:p>
            <a:pPr marL="971550" lvl="1" indent="-514350">
              <a:buFont typeface="+mj-lt"/>
              <a:buAutoNum type="arabicPeriod"/>
            </a:pPr>
            <a:r>
              <a:rPr lang="en-US" sz="2400" dirty="0"/>
              <a:t>Worry that someone would see you while changing menstrual materials at home (</a:t>
            </a:r>
            <a:r>
              <a:rPr lang="en-US" sz="2400" b="1" dirty="0"/>
              <a:t>privacy</a:t>
            </a:r>
            <a:r>
              <a:rPr lang="en-US" sz="2400" dirty="0"/>
              <a:t>)</a:t>
            </a:r>
          </a:p>
          <a:p>
            <a:pPr marL="971550" lvl="1" indent="-514350">
              <a:buFont typeface="+mj-lt"/>
              <a:buAutoNum type="arabicPeriod"/>
            </a:pPr>
            <a:r>
              <a:rPr lang="en-US" sz="2400" dirty="0"/>
              <a:t>Had enough menstrual materials to change them as often as you wanted to (</a:t>
            </a:r>
            <a:r>
              <a:rPr lang="en-US" sz="2400" b="1" dirty="0"/>
              <a:t>sufficiency</a:t>
            </a:r>
            <a:r>
              <a:rPr lang="en-US" sz="2400" dirty="0"/>
              <a:t>)</a:t>
            </a:r>
          </a:p>
          <a:p>
            <a:pPr marL="971550" lvl="1" indent="-514350">
              <a:buFont typeface="+mj-lt"/>
              <a:buAutoNum type="arabicPeriod"/>
            </a:pPr>
            <a:r>
              <a:rPr lang="en-US" sz="2400" dirty="0"/>
              <a:t>Ability to reduce menstruation-related pain </a:t>
            </a:r>
            <a:r>
              <a:rPr lang="en-US" sz="2400" b="1" dirty="0"/>
              <a:t>(discomfort)</a:t>
            </a:r>
          </a:p>
          <a:p>
            <a:pPr marL="971550" lvl="1" indent="-514350">
              <a:buFont typeface="+mj-lt"/>
              <a:buAutoNum type="arabicPeriod"/>
            </a:pPr>
            <a:r>
              <a:rPr lang="en-US" sz="2400" dirty="0"/>
              <a:t>Feel comfortable seeking help from a health care provider about </a:t>
            </a:r>
          </a:p>
          <a:p>
            <a:pPr marL="457200" lvl="1" indent="0">
              <a:buNone/>
            </a:pPr>
            <a:r>
              <a:rPr lang="en-US" sz="2400" dirty="0"/>
              <a:t>	 concerns (</a:t>
            </a:r>
            <a:r>
              <a:rPr lang="en-US" sz="2400" b="1" dirty="0"/>
              <a:t>supportive environment</a:t>
            </a:r>
            <a:r>
              <a:rPr lang="en-US" sz="2400" dirty="0"/>
              <a:t>)</a:t>
            </a:r>
          </a:p>
          <a:p>
            <a:pPr marL="971550" lvl="1" indent="-514350">
              <a:buFont typeface="+mj-lt"/>
              <a:buAutoNum type="arabicPeriod"/>
            </a:pPr>
            <a:r>
              <a:rPr lang="en-US" sz="2400" dirty="0"/>
              <a:t>Awareness of menstruation before menarche (</a:t>
            </a:r>
            <a:r>
              <a:rPr lang="en-US" sz="2400" b="1" dirty="0"/>
              <a:t>knowledge</a:t>
            </a:r>
            <a:r>
              <a:rPr lang="en-US" sz="2400" dirty="0"/>
              <a:t>)</a:t>
            </a:r>
            <a:endParaRPr lang="en-US" dirty="0"/>
          </a:p>
          <a:p>
            <a:pPr marL="971550" lvl="1" indent="-514350">
              <a:buFont typeface="+mj-lt"/>
              <a:buAutoNum type="arabicPeriod"/>
            </a:pPr>
            <a:endParaRPr lang="en-US" dirty="0"/>
          </a:p>
        </p:txBody>
      </p:sp>
      <p:sp>
        <p:nvSpPr>
          <p:cNvPr id="6" name="TextBox 5">
            <a:extLst>
              <a:ext uri="{FF2B5EF4-FFF2-40B4-BE49-F238E27FC236}">
                <a16:creationId xmlns:a16="http://schemas.microsoft.com/office/drawing/2014/main" id="{4963A7EB-267E-15AD-6519-56EDD62CBECA}"/>
              </a:ext>
            </a:extLst>
          </p:cNvPr>
          <p:cNvSpPr txBox="1"/>
          <p:nvPr/>
        </p:nvSpPr>
        <p:spPr>
          <a:xfrm>
            <a:off x="9750830" y="5765015"/>
            <a:ext cx="4081549" cy="338554"/>
          </a:xfrm>
          <a:prstGeom prst="rect">
            <a:avLst/>
          </a:prstGeom>
          <a:noFill/>
        </p:spPr>
        <p:txBody>
          <a:bodyPr wrap="square">
            <a:spAutoFit/>
          </a:bodyPr>
          <a:lstStyle/>
          <a:p>
            <a:pPr marL="628650" algn="l"/>
            <a:r>
              <a:rPr lang="en-US" sz="1600" dirty="0">
                <a:latin typeface="HK Grotesk Medium" pitchFamily="50" charset="0"/>
              </a:rPr>
              <a:t>MICS7 MH Module</a:t>
            </a:r>
          </a:p>
        </p:txBody>
      </p:sp>
      <p:pic>
        <p:nvPicPr>
          <p:cNvPr id="8" name="Picture 7" descr="A qr code with a few black squares&#10;&#10;Description automatically generated">
            <a:extLst>
              <a:ext uri="{FF2B5EF4-FFF2-40B4-BE49-F238E27FC236}">
                <a16:creationId xmlns:a16="http://schemas.microsoft.com/office/drawing/2014/main" id="{4086C3C9-B93E-7CC5-B518-D1D189807DD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257906" y="3858629"/>
            <a:ext cx="1906386" cy="1906386"/>
          </a:xfrm>
          <a:prstGeom prst="rect">
            <a:avLst/>
          </a:prstGeom>
        </p:spPr>
      </p:pic>
    </p:spTree>
    <p:extLst>
      <p:ext uri="{BB962C8B-B14F-4D97-AF65-F5344CB8AC3E}">
        <p14:creationId xmlns:p14="http://schemas.microsoft.com/office/powerpoint/2010/main" val="3786659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BC010F-DCE3-4C78-B08E-A26D2C7498D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3858" y="191069"/>
            <a:ext cx="8169096" cy="6666931"/>
          </a:xfrm>
          <a:prstGeom prst="rect">
            <a:avLst/>
          </a:prstGeom>
        </p:spPr>
      </p:pic>
      <p:sp>
        <p:nvSpPr>
          <p:cNvPr id="4" name="TextBox 3">
            <a:extLst>
              <a:ext uri="{FF2B5EF4-FFF2-40B4-BE49-F238E27FC236}">
                <a16:creationId xmlns:a16="http://schemas.microsoft.com/office/drawing/2014/main" id="{D6BD6007-D39E-D441-493E-DB31F6BF212B}"/>
              </a:ext>
            </a:extLst>
          </p:cNvPr>
          <p:cNvSpPr txBox="1"/>
          <p:nvPr/>
        </p:nvSpPr>
        <p:spPr>
          <a:xfrm>
            <a:off x="7873376" y="797510"/>
            <a:ext cx="3665292" cy="3108543"/>
          </a:xfrm>
          <a:prstGeom prst="rect">
            <a:avLst/>
          </a:prstGeom>
          <a:noFill/>
        </p:spPr>
        <p:txBody>
          <a:bodyPr wrap="square">
            <a:spAutoFit/>
          </a:bodyPr>
          <a:lstStyle/>
          <a:p>
            <a:r>
              <a:rPr lang="en-US" sz="2800" dirty="0"/>
              <a:t>By 2022, nationally representative data on menstrual health were available for </a:t>
            </a:r>
            <a:r>
              <a:rPr lang="en-US" sz="2800" b="1" dirty="0"/>
              <a:t>53 countries</a:t>
            </a:r>
            <a:r>
              <a:rPr lang="en-US" sz="2800" dirty="0"/>
              <a:t>, representing </a:t>
            </a:r>
            <a:r>
              <a:rPr lang="en-US" sz="2800" b="1" dirty="0"/>
              <a:t>seven out of eight</a:t>
            </a:r>
            <a:r>
              <a:rPr lang="en-US" sz="2800" dirty="0"/>
              <a:t> SDG regions</a:t>
            </a:r>
          </a:p>
        </p:txBody>
      </p:sp>
    </p:spTree>
    <p:extLst>
      <p:ext uri="{BB962C8B-B14F-4D97-AF65-F5344CB8AC3E}">
        <p14:creationId xmlns:p14="http://schemas.microsoft.com/office/powerpoint/2010/main" val="3413437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9A3D90-66E6-4F33-AF92-6DAABFC440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661" y="1164646"/>
            <a:ext cx="6820550" cy="5436254"/>
          </a:xfrm>
          <a:prstGeom prst="rect">
            <a:avLst/>
          </a:prstGeom>
        </p:spPr>
      </p:pic>
      <p:pic>
        <p:nvPicPr>
          <p:cNvPr id="13" name="Picture 12">
            <a:extLst>
              <a:ext uri="{FF2B5EF4-FFF2-40B4-BE49-F238E27FC236}">
                <a16:creationId xmlns:a16="http://schemas.microsoft.com/office/drawing/2014/main" id="{695253D7-7B5C-8A02-8F47-B4D854B895A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1666" y="6245804"/>
            <a:ext cx="942975" cy="355096"/>
          </a:xfrm>
          <a:prstGeom prst="rect">
            <a:avLst/>
          </a:prstGeom>
        </p:spPr>
      </p:pic>
      <p:sp>
        <p:nvSpPr>
          <p:cNvPr id="2" name="Title 1">
            <a:extLst>
              <a:ext uri="{FF2B5EF4-FFF2-40B4-BE49-F238E27FC236}">
                <a16:creationId xmlns:a16="http://schemas.microsoft.com/office/drawing/2014/main" id="{70EF87D7-7003-4D78-9D16-3DA1D4F08960}"/>
              </a:ext>
            </a:extLst>
          </p:cNvPr>
          <p:cNvSpPr>
            <a:spLocks noGrp="1"/>
          </p:cNvSpPr>
          <p:nvPr>
            <p:ph type="title"/>
          </p:nvPr>
        </p:nvSpPr>
        <p:spPr>
          <a:xfrm>
            <a:off x="630287" y="21646"/>
            <a:ext cx="10972800" cy="1143000"/>
          </a:xfrm>
        </p:spPr>
        <p:txBody>
          <a:bodyPr/>
          <a:lstStyle/>
          <a:p>
            <a:r>
              <a:rPr lang="en-US" dirty="0"/>
              <a:t>Materials, private place, participation</a:t>
            </a:r>
          </a:p>
        </p:txBody>
      </p:sp>
      <p:grpSp>
        <p:nvGrpSpPr>
          <p:cNvPr id="11" name="Group 10">
            <a:extLst>
              <a:ext uri="{FF2B5EF4-FFF2-40B4-BE49-F238E27FC236}">
                <a16:creationId xmlns:a16="http://schemas.microsoft.com/office/drawing/2014/main" id="{10EA2CBB-935C-893E-043D-CE7FD7F56E27}"/>
              </a:ext>
            </a:extLst>
          </p:cNvPr>
          <p:cNvGrpSpPr/>
          <p:nvPr/>
        </p:nvGrpSpPr>
        <p:grpSpPr>
          <a:xfrm>
            <a:off x="7178751" y="1349826"/>
            <a:ext cx="2946151" cy="1343591"/>
            <a:chOff x="6708798" y="1568574"/>
            <a:chExt cx="3161713" cy="1505785"/>
          </a:xfrm>
        </p:grpSpPr>
        <p:pic>
          <p:nvPicPr>
            <p:cNvPr id="5" name="Picture 4">
              <a:extLst>
                <a:ext uri="{FF2B5EF4-FFF2-40B4-BE49-F238E27FC236}">
                  <a16:creationId xmlns:a16="http://schemas.microsoft.com/office/drawing/2014/main" id="{62B608BB-1BB3-F2A2-380D-24183C7833B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708798" y="1568574"/>
              <a:ext cx="969658" cy="371475"/>
            </a:xfrm>
            <a:prstGeom prst="rect">
              <a:avLst/>
            </a:prstGeom>
          </p:spPr>
        </p:pic>
        <p:pic>
          <p:nvPicPr>
            <p:cNvPr id="6" name="Picture 5">
              <a:extLst>
                <a:ext uri="{FF2B5EF4-FFF2-40B4-BE49-F238E27FC236}">
                  <a16:creationId xmlns:a16="http://schemas.microsoft.com/office/drawing/2014/main" id="{7AAA6794-2084-1E7A-5339-352EA8BD790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733850" y="1959934"/>
              <a:ext cx="1916481" cy="351590"/>
            </a:xfrm>
            <a:prstGeom prst="rect">
              <a:avLst/>
            </a:prstGeom>
          </p:spPr>
        </p:pic>
        <p:pic>
          <p:nvPicPr>
            <p:cNvPr id="7" name="Picture 6">
              <a:extLst>
                <a:ext uri="{FF2B5EF4-FFF2-40B4-BE49-F238E27FC236}">
                  <a16:creationId xmlns:a16="http://schemas.microsoft.com/office/drawing/2014/main" id="{C5D171EC-ECF1-C13C-F99C-9E90926FCF5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1434"/>
            <a:stretch/>
          </p:blipFill>
          <p:spPr>
            <a:xfrm>
              <a:off x="6783954" y="2306550"/>
              <a:ext cx="2171178" cy="351590"/>
            </a:xfrm>
            <a:prstGeom prst="rect">
              <a:avLst/>
            </a:prstGeom>
          </p:spPr>
        </p:pic>
        <p:pic>
          <p:nvPicPr>
            <p:cNvPr id="8" name="Picture 7">
              <a:extLst>
                <a:ext uri="{FF2B5EF4-FFF2-40B4-BE49-F238E27FC236}">
                  <a16:creationId xmlns:a16="http://schemas.microsoft.com/office/drawing/2014/main" id="{3A93CCBE-7471-C8DE-FD81-ED5F2D69153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783954" y="2722769"/>
              <a:ext cx="3086557" cy="351590"/>
            </a:xfrm>
            <a:prstGeom prst="rect">
              <a:avLst/>
            </a:prstGeom>
          </p:spPr>
        </p:pic>
      </p:grpSp>
      <p:sp>
        <p:nvSpPr>
          <p:cNvPr id="10" name="TextBox 9">
            <a:extLst>
              <a:ext uri="{FF2B5EF4-FFF2-40B4-BE49-F238E27FC236}">
                <a16:creationId xmlns:a16="http://schemas.microsoft.com/office/drawing/2014/main" id="{42C06674-25E3-5132-9A50-A5A510E4B67A}"/>
              </a:ext>
            </a:extLst>
          </p:cNvPr>
          <p:cNvSpPr txBox="1"/>
          <p:nvPr/>
        </p:nvSpPr>
        <p:spPr>
          <a:xfrm>
            <a:off x="7027770" y="2913349"/>
            <a:ext cx="4981565" cy="2800767"/>
          </a:xfrm>
          <a:prstGeom prst="rect">
            <a:avLst/>
          </a:prstGeom>
          <a:noFill/>
        </p:spPr>
        <p:txBody>
          <a:bodyPr wrap="square">
            <a:spAutoFit/>
          </a:bodyPr>
          <a:lstStyle/>
          <a:p>
            <a:r>
              <a:rPr lang="en-US" sz="1600" dirty="0"/>
              <a:t>In most of the countries, participation is the lowest of the three. </a:t>
            </a:r>
          </a:p>
          <a:p>
            <a:endParaRPr lang="en-US" sz="1600" dirty="0"/>
          </a:p>
          <a:p>
            <a:r>
              <a:rPr lang="en-US" sz="1600" dirty="0"/>
              <a:t>In some countries the proportion of adolescent girls and women meeting all three criteria was significantly lower still.</a:t>
            </a:r>
          </a:p>
          <a:p>
            <a:endParaRPr lang="en-US" sz="1600" dirty="0"/>
          </a:p>
          <a:p>
            <a:r>
              <a:rPr lang="en-US" sz="1600" dirty="0"/>
              <a:t>Madagascar:</a:t>
            </a:r>
          </a:p>
          <a:p>
            <a:r>
              <a:rPr lang="en-US" sz="1600" dirty="0"/>
              <a:t>94% used materials, 91% had a private place to wash and change, and 92% participated in activities during menstruation, but only 79% satisfied all three needs.</a:t>
            </a:r>
          </a:p>
        </p:txBody>
      </p:sp>
      <p:sp>
        <p:nvSpPr>
          <p:cNvPr id="9" name="TextBox 8">
            <a:extLst>
              <a:ext uri="{FF2B5EF4-FFF2-40B4-BE49-F238E27FC236}">
                <a16:creationId xmlns:a16="http://schemas.microsoft.com/office/drawing/2014/main" id="{795F28DB-A1FF-7E15-963B-A3E03A6B3F99}"/>
              </a:ext>
            </a:extLst>
          </p:cNvPr>
          <p:cNvSpPr txBox="1"/>
          <p:nvPr/>
        </p:nvSpPr>
        <p:spPr>
          <a:xfrm>
            <a:off x="6832989" y="962334"/>
            <a:ext cx="5347600" cy="338554"/>
          </a:xfrm>
          <a:prstGeom prst="rect">
            <a:avLst/>
          </a:prstGeom>
          <a:noFill/>
        </p:spPr>
        <p:txBody>
          <a:bodyPr wrap="square">
            <a:spAutoFit/>
          </a:bodyPr>
          <a:lstStyle/>
          <a:p>
            <a:r>
              <a:rPr lang="en-US" sz="1600" b="0" i="0" u="none" strike="noStrike" baseline="0" dirty="0">
                <a:solidFill>
                  <a:srgbClr val="3E4659"/>
                </a:solidFill>
                <a:latin typeface="HK Grotesk" pitchFamily="50" charset="0"/>
              </a:rPr>
              <a:t>Proportion of adolescent girls and women age 15–49</a:t>
            </a:r>
            <a:endParaRPr lang="en-US" sz="1600" dirty="0"/>
          </a:p>
        </p:txBody>
      </p:sp>
      <p:sp>
        <p:nvSpPr>
          <p:cNvPr id="14" name="TextBox 13">
            <a:extLst>
              <a:ext uri="{FF2B5EF4-FFF2-40B4-BE49-F238E27FC236}">
                <a16:creationId xmlns:a16="http://schemas.microsoft.com/office/drawing/2014/main" id="{95CDA4DB-34BC-CF55-B662-AA471E281120}"/>
              </a:ext>
            </a:extLst>
          </p:cNvPr>
          <p:cNvSpPr txBox="1"/>
          <p:nvPr/>
        </p:nvSpPr>
        <p:spPr>
          <a:xfrm>
            <a:off x="41666" y="928416"/>
            <a:ext cx="6122322" cy="276999"/>
          </a:xfrm>
          <a:prstGeom prst="rect">
            <a:avLst/>
          </a:prstGeom>
          <a:noFill/>
        </p:spPr>
        <p:txBody>
          <a:bodyPr wrap="square">
            <a:spAutoFit/>
          </a:bodyPr>
          <a:lstStyle/>
          <a:p>
            <a:r>
              <a:rPr lang="en-US" sz="1200" dirty="0">
                <a:solidFill>
                  <a:srgbClr val="3E4659"/>
                </a:solidFill>
                <a:latin typeface="HK Grotesk" pitchFamily="50" charset="0"/>
              </a:rPr>
              <a:t>S</a:t>
            </a:r>
            <a:r>
              <a:rPr lang="en-US" sz="1200" b="0" i="0" u="none" strike="noStrike" baseline="0" dirty="0">
                <a:solidFill>
                  <a:srgbClr val="3E4659"/>
                </a:solidFill>
                <a:latin typeface="HK Grotesk" pitchFamily="50" charset="0"/>
              </a:rPr>
              <a:t>elected MICS, 2016–2022 (%)</a:t>
            </a:r>
            <a:endParaRPr lang="en-US" sz="1200" dirty="0"/>
          </a:p>
        </p:txBody>
      </p:sp>
    </p:spTree>
    <p:extLst>
      <p:ext uri="{BB962C8B-B14F-4D97-AF65-F5344CB8AC3E}">
        <p14:creationId xmlns:p14="http://schemas.microsoft.com/office/powerpoint/2010/main" val="2345157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0A3EFE-89F8-4ACB-AAD4-529AC369244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6194152" cy="6108402"/>
          </a:xfrm>
          <a:prstGeom prst="rect">
            <a:avLst/>
          </a:prstGeom>
        </p:spPr>
      </p:pic>
      <p:pic>
        <p:nvPicPr>
          <p:cNvPr id="4" name="Picture 3">
            <a:extLst>
              <a:ext uri="{FF2B5EF4-FFF2-40B4-BE49-F238E27FC236}">
                <a16:creationId xmlns:a16="http://schemas.microsoft.com/office/drawing/2014/main" id="{D954E4F4-8669-AF7A-29C0-34EBFCC362D0}"/>
              </a:ext>
            </a:extLst>
          </p:cNvPr>
          <p:cNvPicPr>
            <a:picLocks noChangeAspect="1"/>
          </p:cNvPicPr>
          <p:nvPr/>
        </p:nvPicPr>
        <p:blipFill>
          <a:blip r:embed="rId4"/>
          <a:stretch>
            <a:fillRect/>
          </a:stretch>
        </p:blipFill>
        <p:spPr>
          <a:xfrm>
            <a:off x="6115050" y="398444"/>
            <a:ext cx="6076950" cy="4600575"/>
          </a:xfrm>
          <a:prstGeom prst="rect">
            <a:avLst/>
          </a:prstGeom>
        </p:spPr>
      </p:pic>
    </p:spTree>
    <p:extLst>
      <p:ext uri="{BB962C8B-B14F-4D97-AF65-F5344CB8AC3E}">
        <p14:creationId xmlns:p14="http://schemas.microsoft.com/office/powerpoint/2010/main" val="771180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4F8498-BD42-4671-7129-7C659A753F6F}"/>
              </a:ext>
            </a:extLst>
          </p:cNvPr>
          <p:cNvPicPr>
            <a:picLocks noChangeAspect="1"/>
          </p:cNvPicPr>
          <p:nvPr/>
        </p:nvPicPr>
        <p:blipFill>
          <a:blip r:embed="rId3"/>
          <a:stretch>
            <a:fillRect/>
          </a:stretch>
        </p:blipFill>
        <p:spPr>
          <a:xfrm>
            <a:off x="1189972" y="1"/>
            <a:ext cx="10105809" cy="6051161"/>
          </a:xfrm>
          <a:prstGeom prst="rect">
            <a:avLst/>
          </a:prstGeom>
        </p:spPr>
      </p:pic>
      <p:sp>
        <p:nvSpPr>
          <p:cNvPr id="2" name="Title 1">
            <a:extLst>
              <a:ext uri="{FF2B5EF4-FFF2-40B4-BE49-F238E27FC236}">
                <a16:creationId xmlns:a16="http://schemas.microsoft.com/office/drawing/2014/main" id="{1CF6BAF8-9D2D-4AB4-A1B7-CC5EDD60CBD6}"/>
              </a:ext>
            </a:extLst>
          </p:cNvPr>
          <p:cNvSpPr>
            <a:spLocks noGrp="1"/>
          </p:cNvSpPr>
          <p:nvPr>
            <p:ph type="title"/>
          </p:nvPr>
        </p:nvSpPr>
        <p:spPr>
          <a:xfrm>
            <a:off x="609600" y="274638"/>
            <a:ext cx="8271353" cy="1143000"/>
          </a:xfrm>
        </p:spPr>
        <p:txBody>
          <a:bodyPr/>
          <a:lstStyle/>
          <a:p>
            <a:r>
              <a:rPr lang="en-US" dirty="0">
                <a:solidFill>
                  <a:schemeClr val="bg1"/>
                </a:solidFill>
              </a:rPr>
              <a:t>Q&amp;A</a:t>
            </a:r>
          </a:p>
        </p:txBody>
      </p:sp>
    </p:spTree>
    <p:extLst>
      <p:ext uri="{BB962C8B-B14F-4D97-AF65-F5344CB8AC3E}">
        <p14:creationId xmlns:p14="http://schemas.microsoft.com/office/powerpoint/2010/main" val="726328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1FFC5-151A-975C-A75F-46322E920F50}"/>
              </a:ext>
            </a:extLst>
          </p:cNvPr>
          <p:cNvSpPr>
            <a:spLocks noGrp="1"/>
          </p:cNvSpPr>
          <p:nvPr>
            <p:ph type="title"/>
          </p:nvPr>
        </p:nvSpPr>
        <p:spPr/>
        <p:txBody>
          <a:bodyPr/>
          <a:lstStyle/>
          <a:p>
            <a:r>
              <a:rPr lang="en-US" dirty="0"/>
              <a:t>Extra slides</a:t>
            </a:r>
          </a:p>
        </p:txBody>
      </p:sp>
      <p:sp>
        <p:nvSpPr>
          <p:cNvPr id="3" name="Content Placeholder 2">
            <a:extLst>
              <a:ext uri="{FF2B5EF4-FFF2-40B4-BE49-F238E27FC236}">
                <a16:creationId xmlns:a16="http://schemas.microsoft.com/office/drawing/2014/main" id="{853AAA40-FAF5-87D3-EB84-49F7D70577F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610002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1DF2565-02E7-46DA-9823-DCD9DFE2D099}"/>
              </a:ext>
            </a:extLst>
          </p:cNvPr>
          <p:cNvSpPr txBox="1">
            <a:spLocks/>
          </p:cNvSpPr>
          <p:nvPr/>
        </p:nvSpPr>
        <p:spPr>
          <a:xfrm>
            <a:off x="609600" y="274638"/>
            <a:ext cx="10972800" cy="11430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j-ea"/>
                <a:cs typeface="+mj-cs"/>
              </a:rPr>
              <a:t>UN Water Integrated Monitoring Initiative for SDG 6</a:t>
            </a:r>
            <a:endParaRPr kumimoji="0" lang="en-GB" sz="4000" b="0" i="0" u="none" strike="noStrike" kern="1200" cap="none" spc="0" normalizeH="0" baseline="0" noProof="0" dirty="0">
              <a:ln>
                <a:noFill/>
              </a:ln>
              <a:solidFill>
                <a:prstClr val="black"/>
              </a:solidFill>
              <a:effectLst/>
              <a:uLnTx/>
              <a:uFillTx/>
              <a:latin typeface="Calibri"/>
              <a:ea typeface="+mj-ea"/>
              <a:cs typeface="+mj-cs"/>
            </a:endParaRPr>
          </a:p>
        </p:txBody>
      </p:sp>
      <p:pic>
        <p:nvPicPr>
          <p:cNvPr id="6" name="Picture 5" descr="Chart&#10;&#10;Description automatically generated">
            <a:extLst>
              <a:ext uri="{FF2B5EF4-FFF2-40B4-BE49-F238E27FC236}">
                <a16:creationId xmlns:a16="http://schemas.microsoft.com/office/drawing/2014/main" id="{CDD0866C-8BB1-415B-8769-737478DD12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0973" y="898238"/>
            <a:ext cx="9858885" cy="5997339"/>
          </a:xfrm>
          <a:prstGeom prst="rect">
            <a:avLst/>
          </a:prstGeom>
        </p:spPr>
      </p:pic>
      <p:sp>
        <p:nvSpPr>
          <p:cNvPr id="4" name="Partial Circle 3">
            <a:extLst>
              <a:ext uri="{FF2B5EF4-FFF2-40B4-BE49-F238E27FC236}">
                <a16:creationId xmlns:a16="http://schemas.microsoft.com/office/drawing/2014/main" id="{5158B9C2-2B5C-4530-B52B-19739B9A7B31}"/>
              </a:ext>
            </a:extLst>
          </p:cNvPr>
          <p:cNvSpPr/>
          <p:nvPr/>
        </p:nvSpPr>
        <p:spPr>
          <a:xfrm>
            <a:off x="1164921" y="1678488"/>
            <a:ext cx="4847572" cy="4904874"/>
          </a:xfrm>
          <a:prstGeom prst="pie">
            <a:avLst>
              <a:gd name="adj1" fmla="val 21598572"/>
              <a:gd name="adj2" fmla="val 16200000"/>
            </a:avLst>
          </a:prstGeom>
          <a:solidFill>
            <a:schemeClr val="accent1">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05D202B9-6C2A-4452-B702-D6C670CD0C1B}"/>
              </a:ext>
            </a:extLst>
          </p:cNvPr>
          <p:cNvSpPr/>
          <p:nvPr/>
        </p:nvSpPr>
        <p:spPr>
          <a:xfrm>
            <a:off x="6012494" y="1803748"/>
            <a:ext cx="4396635" cy="8768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4335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242EF8-F614-4BE2-8C7F-DBFBE263ECA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16433" y="162836"/>
            <a:ext cx="8559134" cy="5812080"/>
          </a:xfrm>
          <a:prstGeom prst="rect">
            <a:avLst/>
          </a:prstGeom>
        </p:spPr>
      </p:pic>
    </p:spTree>
    <p:extLst>
      <p:ext uri="{BB962C8B-B14F-4D97-AF65-F5344CB8AC3E}">
        <p14:creationId xmlns:p14="http://schemas.microsoft.com/office/powerpoint/2010/main" val="2265797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35F5FA-AA5A-4AD3-BEE2-076C74E48F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15187" y="100208"/>
            <a:ext cx="7967849" cy="5930876"/>
          </a:xfrm>
          <a:prstGeom prst="rect">
            <a:avLst/>
          </a:prstGeom>
        </p:spPr>
      </p:pic>
    </p:spTree>
    <p:extLst>
      <p:ext uri="{BB962C8B-B14F-4D97-AF65-F5344CB8AC3E}">
        <p14:creationId xmlns:p14="http://schemas.microsoft.com/office/powerpoint/2010/main" val="30201035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77A36-4C67-3C3C-FD69-634B5DD9BA55}"/>
              </a:ext>
            </a:extLst>
          </p:cNvPr>
          <p:cNvSpPr>
            <a:spLocks noGrp="1"/>
          </p:cNvSpPr>
          <p:nvPr>
            <p:ph type="title"/>
          </p:nvPr>
        </p:nvSpPr>
        <p:spPr>
          <a:xfrm>
            <a:off x="551411" y="66820"/>
            <a:ext cx="10972800" cy="1143000"/>
          </a:xfrm>
        </p:spPr>
        <p:txBody>
          <a:bodyPr/>
          <a:lstStyle/>
          <a:p>
            <a:r>
              <a:rPr lang="en-US" dirty="0"/>
              <a:t>DHS8 – MH Questions</a:t>
            </a:r>
          </a:p>
        </p:txBody>
      </p:sp>
      <p:pic>
        <p:nvPicPr>
          <p:cNvPr id="5" name="Picture 4">
            <a:extLst>
              <a:ext uri="{FF2B5EF4-FFF2-40B4-BE49-F238E27FC236}">
                <a16:creationId xmlns:a16="http://schemas.microsoft.com/office/drawing/2014/main" id="{573AB979-51BC-88E6-8632-F26ACCB4438E}"/>
              </a:ext>
            </a:extLst>
          </p:cNvPr>
          <p:cNvPicPr>
            <a:picLocks noChangeAspect="1"/>
          </p:cNvPicPr>
          <p:nvPr/>
        </p:nvPicPr>
        <p:blipFill>
          <a:blip r:embed="rId3"/>
          <a:stretch>
            <a:fillRect/>
          </a:stretch>
        </p:blipFill>
        <p:spPr>
          <a:xfrm>
            <a:off x="2269375" y="995854"/>
            <a:ext cx="7556269" cy="4923542"/>
          </a:xfrm>
          <a:prstGeom prst="rect">
            <a:avLst/>
          </a:prstGeom>
        </p:spPr>
      </p:pic>
    </p:spTree>
    <p:extLst>
      <p:ext uri="{BB962C8B-B14F-4D97-AF65-F5344CB8AC3E}">
        <p14:creationId xmlns:p14="http://schemas.microsoft.com/office/powerpoint/2010/main" val="17228833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1AEA49-556D-15C0-78C2-D8669C761134}"/>
              </a:ext>
            </a:extLst>
          </p:cNvPr>
          <p:cNvSpPr>
            <a:spLocks noGrp="1"/>
          </p:cNvSpPr>
          <p:nvPr>
            <p:ph idx="1"/>
          </p:nvPr>
        </p:nvSpPr>
        <p:spPr>
          <a:xfrm>
            <a:off x="1067080" y="977762"/>
            <a:ext cx="8857904" cy="719049"/>
          </a:xfrm>
        </p:spPr>
        <p:txBody>
          <a:bodyPr/>
          <a:lstStyle/>
          <a:p>
            <a:pPr marL="0" indent="0">
              <a:buNone/>
            </a:pPr>
            <a:r>
              <a:rPr lang="en-US" sz="2400" dirty="0"/>
              <a:t>MICS6 (2017-2023)     </a:t>
            </a:r>
            <a:r>
              <a:rPr lang="en-US" sz="2400" dirty="0">
                <a:sym typeface="Wingdings" panose="05000000000000000000" pitchFamily="2" charset="2"/>
              </a:rPr>
              <a:t>     MICS7 (2023+) </a:t>
            </a:r>
            <a:endParaRPr lang="en-US" sz="2400" dirty="0"/>
          </a:p>
        </p:txBody>
      </p:sp>
      <p:pic>
        <p:nvPicPr>
          <p:cNvPr id="5" name="Picture 4">
            <a:extLst>
              <a:ext uri="{FF2B5EF4-FFF2-40B4-BE49-F238E27FC236}">
                <a16:creationId xmlns:a16="http://schemas.microsoft.com/office/drawing/2014/main" id="{CADABA40-0B07-8C55-6C3C-2F475C8BAE9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6131" y="1415172"/>
            <a:ext cx="4450359" cy="2371206"/>
          </a:xfrm>
          <a:prstGeom prst="rect">
            <a:avLst/>
          </a:prstGeom>
        </p:spPr>
      </p:pic>
      <p:sp>
        <p:nvSpPr>
          <p:cNvPr id="8" name="Content Placeholder 2">
            <a:extLst>
              <a:ext uri="{FF2B5EF4-FFF2-40B4-BE49-F238E27FC236}">
                <a16:creationId xmlns:a16="http://schemas.microsoft.com/office/drawing/2014/main" id="{97B0B729-A469-85E8-D70F-B1533C5B28B0}"/>
              </a:ext>
            </a:extLst>
          </p:cNvPr>
          <p:cNvSpPr txBox="1">
            <a:spLocks/>
          </p:cNvSpPr>
          <p:nvPr/>
        </p:nvSpPr>
        <p:spPr bwMode="auto">
          <a:xfrm>
            <a:off x="7027026" y="137161"/>
            <a:ext cx="3762895" cy="71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charset="0"/>
              <a:buNone/>
            </a:pPr>
            <a:r>
              <a:rPr lang="en-US" dirty="0"/>
              <a:t>MICS7 MH Questions</a:t>
            </a:r>
          </a:p>
        </p:txBody>
      </p:sp>
      <p:pic>
        <p:nvPicPr>
          <p:cNvPr id="10" name="Picture 9">
            <a:extLst>
              <a:ext uri="{FF2B5EF4-FFF2-40B4-BE49-F238E27FC236}">
                <a16:creationId xmlns:a16="http://schemas.microsoft.com/office/drawing/2014/main" id="{B5BAAC8C-EE93-5C45-60B7-8F9D9B46789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95969" y="15609"/>
            <a:ext cx="4887884" cy="6842391"/>
          </a:xfrm>
          <a:prstGeom prst="rect">
            <a:avLst/>
          </a:prstGeom>
        </p:spPr>
      </p:pic>
    </p:spTree>
    <p:extLst>
      <p:ext uri="{BB962C8B-B14F-4D97-AF65-F5344CB8AC3E}">
        <p14:creationId xmlns:p14="http://schemas.microsoft.com/office/powerpoint/2010/main" val="3602738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BAE83B-FD5B-442F-A050-0EBCA4AD92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814231-C564-459E-A527-55508A559AB2}"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DBFBDA23-57CC-4DEC-AFA3-EEAD779EEC8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36030" y="229080"/>
            <a:ext cx="10693421" cy="5909435"/>
          </a:xfrm>
          <a:prstGeom prst="rect">
            <a:avLst/>
          </a:prstGeom>
        </p:spPr>
      </p:pic>
    </p:spTree>
    <p:extLst>
      <p:ext uri="{BB962C8B-B14F-4D97-AF65-F5344CB8AC3E}">
        <p14:creationId xmlns:p14="http://schemas.microsoft.com/office/powerpoint/2010/main" val="1748535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629016B5-33D7-490D-B35F-D8D55BDC3B42}"/>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a:xfrm>
            <a:off x="359616" y="2448454"/>
            <a:ext cx="4283945" cy="3093605"/>
          </a:xfrm>
        </p:spPr>
      </p:pic>
      <p:sp>
        <p:nvSpPr>
          <p:cNvPr id="2" name="Slide Number Placeholder 1">
            <a:extLst>
              <a:ext uri="{FF2B5EF4-FFF2-40B4-BE49-F238E27FC236}">
                <a16:creationId xmlns:a16="http://schemas.microsoft.com/office/drawing/2014/main" id="{56216FF5-E16A-041E-ACFE-3540615082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0F3936-3A86-43DB-B0EE-5AB34E43DABD}" type="slidenum">
              <a:rPr kumimoji="0" lang="en-GB" sz="1800" b="1" i="0" u="none" strike="noStrike" kern="1200" cap="none" spc="0" normalizeH="0" baseline="0" noProof="0" smtClean="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8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6" name="Content Placeholder 5">
            <a:extLst>
              <a:ext uri="{FF2B5EF4-FFF2-40B4-BE49-F238E27FC236}">
                <a16:creationId xmlns:a16="http://schemas.microsoft.com/office/drawing/2014/main" id="{E885EF5C-4E30-69F3-96A2-3A4FB86B85E6}"/>
              </a:ext>
            </a:extLst>
          </p:cNvPr>
          <p:cNvSpPr>
            <a:spLocks noGrp="1"/>
          </p:cNvSpPr>
          <p:nvPr>
            <p:ph sz="half" idx="2"/>
          </p:nvPr>
        </p:nvSpPr>
        <p:spPr>
          <a:xfrm>
            <a:off x="4823850" y="1825625"/>
            <a:ext cx="7028290" cy="4348166"/>
          </a:xfrm>
        </p:spPr>
        <p:txBody>
          <a:bodyPr>
            <a:normAutofit fontScale="92500" lnSpcReduction="10000"/>
          </a:bodyPr>
          <a:lstStyle/>
          <a:p>
            <a:pPr marL="0" indent="0">
              <a:buNone/>
            </a:pPr>
            <a:r>
              <a:rPr lang="en-US" sz="2200" b="1" i="1" dirty="0"/>
              <a:t>Phase 2 completed activities</a:t>
            </a:r>
            <a:r>
              <a:rPr lang="en-US" sz="2200" dirty="0"/>
              <a:t>: consultation, method development, pilot testing</a:t>
            </a:r>
          </a:p>
          <a:p>
            <a:pPr marL="0" indent="0">
              <a:buNone/>
            </a:pPr>
            <a:r>
              <a:rPr lang="en-US" sz="2200" b="1" i="1" dirty="0"/>
              <a:t>Phase 3 planned activities:</a:t>
            </a:r>
          </a:p>
          <a:p>
            <a:r>
              <a:rPr lang="en-US" sz="2200" dirty="0"/>
              <a:t>Identification of capacity building needs </a:t>
            </a:r>
          </a:p>
          <a:p>
            <a:r>
              <a:rPr lang="en-US" sz="2200" dirty="0"/>
              <a:t>Design of training modules and tools</a:t>
            </a:r>
          </a:p>
          <a:p>
            <a:r>
              <a:rPr lang="en-US" sz="2200" dirty="0"/>
              <a:t>Implementation, possible activities include</a:t>
            </a:r>
          </a:p>
          <a:p>
            <a:pPr lvl="1"/>
            <a:r>
              <a:rPr lang="en-US" sz="2200" dirty="0"/>
              <a:t>Regional/global webinars covering entire contextualisation framework</a:t>
            </a:r>
          </a:p>
          <a:p>
            <a:pPr lvl="1"/>
            <a:r>
              <a:rPr lang="en-US" sz="2200" dirty="0"/>
              <a:t>Regional/global webinars on contextualisation for specific SDG 6 indicators</a:t>
            </a:r>
          </a:p>
          <a:p>
            <a:pPr lvl="1"/>
            <a:r>
              <a:rPr lang="en-US" sz="2200" dirty="0"/>
              <a:t>Country-specific support and technical assistance on stakeholder mapping, data mapping, analysis, </a:t>
            </a:r>
            <a:r>
              <a:rPr lang="en-US" sz="2200" dirty="0" err="1"/>
              <a:t>etc</a:t>
            </a:r>
            <a:endParaRPr lang="en-US" sz="2200" dirty="0"/>
          </a:p>
          <a:p>
            <a:pPr lvl="1"/>
            <a:r>
              <a:rPr lang="en-US" sz="2200" dirty="0"/>
              <a:t>In-person global workshop with pilot countries and other focus countries</a:t>
            </a:r>
          </a:p>
          <a:p>
            <a:endParaRPr lang="en-GB" dirty="0"/>
          </a:p>
        </p:txBody>
      </p:sp>
      <p:sp>
        <p:nvSpPr>
          <p:cNvPr id="5" name="Title 4">
            <a:extLst>
              <a:ext uri="{FF2B5EF4-FFF2-40B4-BE49-F238E27FC236}">
                <a16:creationId xmlns:a16="http://schemas.microsoft.com/office/drawing/2014/main" id="{7681A226-616F-8097-8FD6-EB6F5884BE91}"/>
              </a:ext>
            </a:extLst>
          </p:cNvPr>
          <p:cNvSpPr>
            <a:spLocks noGrp="1"/>
          </p:cNvSpPr>
          <p:nvPr>
            <p:ph type="title"/>
          </p:nvPr>
        </p:nvSpPr>
        <p:spPr/>
        <p:txBody>
          <a:bodyPr>
            <a:normAutofit fontScale="90000"/>
          </a:bodyPr>
          <a:lstStyle/>
          <a:p>
            <a:r>
              <a:rPr lang="en-GB" dirty="0"/>
              <a:t>SDG 6 Integrated Monitoring Initiative </a:t>
            </a:r>
            <a:br>
              <a:rPr lang="en-GB" dirty="0"/>
            </a:br>
            <a:r>
              <a:rPr lang="en-GB" dirty="0"/>
              <a:t>Gender contextualization</a:t>
            </a:r>
          </a:p>
        </p:txBody>
      </p:sp>
    </p:spTree>
    <p:extLst>
      <p:ext uri="{BB962C8B-B14F-4D97-AF65-F5344CB8AC3E}">
        <p14:creationId xmlns:p14="http://schemas.microsoft.com/office/powerpoint/2010/main" val="553496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A3DFD-9C8F-47F3-A1EB-CBF9631A3567}"/>
              </a:ext>
            </a:extLst>
          </p:cNvPr>
          <p:cNvSpPr>
            <a:spLocks noGrp="1"/>
          </p:cNvSpPr>
          <p:nvPr>
            <p:ph type="title"/>
          </p:nvPr>
        </p:nvSpPr>
        <p:spPr/>
        <p:txBody>
          <a:bodyPr/>
          <a:lstStyle/>
          <a:p>
            <a:r>
              <a:rPr lang="en-US" sz="4000" dirty="0"/>
              <a:t>JMP 2023 progress update: special focus on gender</a:t>
            </a:r>
            <a:endParaRPr lang="en-GB" sz="4000" dirty="0"/>
          </a:p>
        </p:txBody>
      </p:sp>
      <p:sp>
        <p:nvSpPr>
          <p:cNvPr id="4" name="Slide Number Placeholder 3">
            <a:extLst>
              <a:ext uri="{FF2B5EF4-FFF2-40B4-BE49-F238E27FC236}">
                <a16:creationId xmlns:a16="http://schemas.microsoft.com/office/drawing/2014/main" id="{B5BAE83B-FD5B-442F-A050-0EBCA4AD92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814231-C564-459E-A527-55508A559AB2}"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E4040940-05AF-41A0-8D20-44EAD2E4FE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 y="1527240"/>
            <a:ext cx="2982496" cy="3853787"/>
          </a:xfrm>
          <a:prstGeom prst="rect">
            <a:avLst/>
          </a:prstGeom>
        </p:spPr>
      </p:pic>
      <p:pic>
        <p:nvPicPr>
          <p:cNvPr id="5" name="Picture 4">
            <a:extLst>
              <a:ext uri="{FF2B5EF4-FFF2-40B4-BE49-F238E27FC236}">
                <a16:creationId xmlns:a16="http://schemas.microsoft.com/office/drawing/2014/main" id="{0E3818BD-70D1-F4A8-E550-E7AB83F18D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2964" y="1527240"/>
            <a:ext cx="3984496" cy="1303642"/>
          </a:xfrm>
          <a:prstGeom prst="rect">
            <a:avLst/>
          </a:prstGeom>
        </p:spPr>
      </p:pic>
      <p:pic>
        <p:nvPicPr>
          <p:cNvPr id="7" name="Picture 6">
            <a:extLst>
              <a:ext uri="{FF2B5EF4-FFF2-40B4-BE49-F238E27FC236}">
                <a16:creationId xmlns:a16="http://schemas.microsoft.com/office/drawing/2014/main" id="{5E286667-4120-7BB3-790A-000ABA81CD5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32964" y="2936585"/>
            <a:ext cx="4038864" cy="1516071"/>
          </a:xfrm>
          <a:prstGeom prst="rect">
            <a:avLst/>
          </a:prstGeom>
        </p:spPr>
      </p:pic>
      <p:pic>
        <p:nvPicPr>
          <p:cNvPr id="10" name="Picture 9">
            <a:extLst>
              <a:ext uri="{FF2B5EF4-FFF2-40B4-BE49-F238E27FC236}">
                <a16:creationId xmlns:a16="http://schemas.microsoft.com/office/drawing/2014/main" id="{E1EC7DBE-D2F7-69D6-C4DB-31477E2F959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32963" y="4575133"/>
            <a:ext cx="4045907" cy="1338631"/>
          </a:xfrm>
          <a:prstGeom prst="rect">
            <a:avLst/>
          </a:prstGeom>
        </p:spPr>
      </p:pic>
      <p:pic>
        <p:nvPicPr>
          <p:cNvPr id="12" name="Picture 11">
            <a:extLst>
              <a:ext uri="{FF2B5EF4-FFF2-40B4-BE49-F238E27FC236}">
                <a16:creationId xmlns:a16="http://schemas.microsoft.com/office/drawing/2014/main" id="{9AC98D58-DF43-88E7-F3C0-8968E4861AE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16659" y="4579963"/>
            <a:ext cx="3995426" cy="1333803"/>
          </a:xfrm>
          <a:prstGeom prst="rect">
            <a:avLst/>
          </a:prstGeom>
        </p:spPr>
      </p:pic>
    </p:spTree>
    <p:extLst>
      <p:ext uri="{BB962C8B-B14F-4D97-AF65-F5344CB8AC3E}">
        <p14:creationId xmlns:p14="http://schemas.microsoft.com/office/powerpoint/2010/main" val="2622621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9B8166-BE23-4CCA-AFDE-35AEC2A107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7178" y="0"/>
            <a:ext cx="4949572" cy="6858000"/>
          </a:xfrm>
          <a:prstGeom prst="rect">
            <a:avLst/>
          </a:prstGeom>
        </p:spPr>
      </p:pic>
      <p:pic>
        <p:nvPicPr>
          <p:cNvPr id="5" name="Picture 4">
            <a:extLst>
              <a:ext uri="{FF2B5EF4-FFF2-40B4-BE49-F238E27FC236}">
                <a16:creationId xmlns:a16="http://schemas.microsoft.com/office/drawing/2014/main" id="{7A005BC6-66AC-1C62-337B-C9757CB24A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65871" y="0"/>
            <a:ext cx="4949572" cy="6858000"/>
          </a:xfrm>
          <a:prstGeom prst="rect">
            <a:avLst/>
          </a:prstGeom>
        </p:spPr>
      </p:pic>
      <p:sp>
        <p:nvSpPr>
          <p:cNvPr id="6" name="Rectangle 5">
            <a:extLst>
              <a:ext uri="{FF2B5EF4-FFF2-40B4-BE49-F238E27FC236}">
                <a16:creationId xmlns:a16="http://schemas.microsoft.com/office/drawing/2014/main" id="{04BC86D6-173D-B8C5-4E0F-7A65D389E5AB}"/>
              </a:ext>
            </a:extLst>
          </p:cNvPr>
          <p:cNvSpPr/>
          <p:nvPr/>
        </p:nvSpPr>
        <p:spPr>
          <a:xfrm>
            <a:off x="7315199" y="626301"/>
            <a:ext cx="4434215" cy="338203"/>
          </a:xfrm>
          <a:prstGeom prst="rect">
            <a:avLst/>
          </a:prstGeom>
          <a:solidFill>
            <a:srgbClr val="FFFF00">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99D82C9-4149-99C4-330F-7C1A3AFBADA1}"/>
              </a:ext>
            </a:extLst>
          </p:cNvPr>
          <p:cNvSpPr/>
          <p:nvPr/>
        </p:nvSpPr>
        <p:spPr>
          <a:xfrm>
            <a:off x="7315199" y="1152395"/>
            <a:ext cx="4434215" cy="350728"/>
          </a:xfrm>
          <a:prstGeom prst="rect">
            <a:avLst/>
          </a:prstGeom>
          <a:solidFill>
            <a:srgbClr val="FFFF00">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C59DB46-C44C-1517-6B6D-F4805F3F02C9}"/>
              </a:ext>
            </a:extLst>
          </p:cNvPr>
          <p:cNvSpPr/>
          <p:nvPr/>
        </p:nvSpPr>
        <p:spPr>
          <a:xfrm>
            <a:off x="7315199" y="2354892"/>
            <a:ext cx="4434215" cy="300625"/>
          </a:xfrm>
          <a:prstGeom prst="rect">
            <a:avLst/>
          </a:prstGeom>
          <a:solidFill>
            <a:srgbClr val="FFFF00">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4026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18C6D-5415-B95F-0377-A8448F9A5D5A}"/>
              </a:ext>
            </a:extLst>
          </p:cNvPr>
          <p:cNvSpPr>
            <a:spLocks noGrp="1"/>
          </p:cNvSpPr>
          <p:nvPr>
            <p:ph type="title"/>
          </p:nvPr>
        </p:nvSpPr>
        <p:spPr/>
        <p:txBody>
          <a:bodyPr/>
          <a:lstStyle/>
          <a:p>
            <a:r>
              <a:rPr lang="fr-CH" dirty="0"/>
              <a:t>Global monitoring of </a:t>
            </a:r>
            <a:r>
              <a:rPr lang="fr-CH" dirty="0" err="1"/>
              <a:t>gender</a:t>
            </a:r>
            <a:r>
              <a:rPr lang="fr-CH" dirty="0"/>
              <a:t> and WASH</a:t>
            </a:r>
            <a:endParaRPr lang="en-US" dirty="0"/>
          </a:p>
        </p:txBody>
      </p:sp>
      <p:sp>
        <p:nvSpPr>
          <p:cNvPr id="3" name="Content Placeholder 2">
            <a:extLst>
              <a:ext uri="{FF2B5EF4-FFF2-40B4-BE49-F238E27FC236}">
                <a16:creationId xmlns:a16="http://schemas.microsoft.com/office/drawing/2014/main" id="{7C545822-0B2A-D813-6930-D70B0DEE62F9}"/>
              </a:ext>
            </a:extLst>
          </p:cNvPr>
          <p:cNvSpPr>
            <a:spLocks noGrp="1"/>
          </p:cNvSpPr>
          <p:nvPr>
            <p:ph idx="1"/>
          </p:nvPr>
        </p:nvSpPr>
        <p:spPr>
          <a:xfrm>
            <a:off x="350729" y="1600201"/>
            <a:ext cx="11841271" cy="4525963"/>
          </a:xfrm>
        </p:spPr>
        <p:txBody>
          <a:bodyPr/>
          <a:lstStyle/>
          <a:p>
            <a:r>
              <a:rPr lang="fr-CH" dirty="0"/>
              <a:t>SDG Framework</a:t>
            </a:r>
          </a:p>
          <a:p>
            <a:pPr lvl="1"/>
            <a:r>
              <a:rPr lang="fr-CH" dirty="0"/>
              <a:t>Goal 6 ‘…for all’</a:t>
            </a:r>
          </a:p>
          <a:p>
            <a:pPr lvl="1"/>
            <a:r>
              <a:rPr lang="fr-CH" dirty="0" err="1"/>
              <a:t>Targets</a:t>
            </a:r>
            <a:r>
              <a:rPr lang="fr-CH" dirty="0"/>
              <a:t> 6.1, 6.2 ‘</a:t>
            </a:r>
            <a:r>
              <a:rPr lang="fr-CH" dirty="0" err="1"/>
              <a:t>universal</a:t>
            </a:r>
            <a:r>
              <a:rPr lang="fr-CH" dirty="0"/>
              <a:t> and </a:t>
            </a:r>
            <a:r>
              <a:rPr lang="fr-CH" dirty="0" err="1"/>
              <a:t>equitable</a:t>
            </a:r>
            <a:r>
              <a:rPr lang="fr-CH" dirty="0"/>
              <a:t> </a:t>
            </a:r>
            <a:r>
              <a:rPr lang="fr-CH" dirty="0" err="1"/>
              <a:t>access</a:t>
            </a:r>
            <a:r>
              <a:rPr lang="fr-CH" dirty="0"/>
              <a:t>…’, ‘…for all’</a:t>
            </a:r>
          </a:p>
          <a:p>
            <a:pPr lvl="1"/>
            <a:r>
              <a:rPr lang="fr-CH" dirty="0"/>
              <a:t>Target 6.2 </a:t>
            </a:r>
            <a:r>
              <a:rPr lang="en-US" dirty="0"/>
              <a:t>‘…paying special attention to the needs of women and girls’</a:t>
            </a:r>
            <a:endParaRPr lang="fr-CH" dirty="0"/>
          </a:p>
          <a:p>
            <a:r>
              <a:rPr lang="fr-CH" dirty="0"/>
              <a:t>WASH </a:t>
            </a:r>
            <a:r>
              <a:rPr lang="fr-CH" dirty="0" err="1"/>
              <a:t>activities</a:t>
            </a:r>
            <a:r>
              <a:rPr lang="fr-CH" dirty="0"/>
              <a:t> and services are </a:t>
            </a:r>
            <a:r>
              <a:rPr lang="fr-CH" dirty="0" err="1"/>
              <a:t>often</a:t>
            </a:r>
            <a:r>
              <a:rPr lang="fr-CH" dirty="0"/>
              <a:t> </a:t>
            </a:r>
            <a:r>
              <a:rPr lang="fr-CH" dirty="0" err="1"/>
              <a:t>highly</a:t>
            </a:r>
            <a:r>
              <a:rPr lang="fr-CH" dirty="0"/>
              <a:t> </a:t>
            </a:r>
            <a:r>
              <a:rPr lang="fr-CH" dirty="0" err="1"/>
              <a:t>gendered</a:t>
            </a:r>
            <a:endParaRPr lang="fr-CH" dirty="0"/>
          </a:p>
          <a:p>
            <a:pPr lvl="1"/>
            <a:r>
              <a:rPr lang="fr-CH" dirty="0"/>
              <a:t>Few </a:t>
            </a:r>
            <a:r>
              <a:rPr lang="fr-CH" dirty="0" err="1"/>
              <a:t>examples</a:t>
            </a:r>
            <a:r>
              <a:rPr lang="fr-CH" dirty="0"/>
              <a:t> of </a:t>
            </a:r>
            <a:r>
              <a:rPr lang="fr-CH" dirty="0" err="1"/>
              <a:t>sex</a:t>
            </a:r>
            <a:r>
              <a:rPr lang="en-US" dirty="0"/>
              <a:t>-disaggregated data collected at scale</a:t>
            </a:r>
          </a:p>
          <a:p>
            <a:pPr lvl="1"/>
            <a:r>
              <a:rPr lang="en-US" dirty="0"/>
              <a:t>Indicators can be gender-sensitive without being sex-disaggregated</a:t>
            </a:r>
          </a:p>
        </p:txBody>
      </p:sp>
    </p:spTree>
    <p:extLst>
      <p:ext uri="{BB962C8B-B14F-4D97-AF65-F5344CB8AC3E}">
        <p14:creationId xmlns:p14="http://schemas.microsoft.com/office/powerpoint/2010/main" val="3666473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5BE68-A37E-4525-84B4-BCB344A07583}"/>
              </a:ext>
            </a:extLst>
          </p:cNvPr>
          <p:cNvSpPr>
            <a:spLocks noGrp="1"/>
          </p:cNvSpPr>
          <p:nvPr>
            <p:ph type="title"/>
          </p:nvPr>
        </p:nvSpPr>
        <p:spPr/>
        <p:txBody>
          <a:bodyPr/>
          <a:lstStyle/>
          <a:p>
            <a:r>
              <a:rPr lang="en-US" dirty="0"/>
              <a:t>6.1.1 Drinking water</a:t>
            </a:r>
            <a:endParaRPr lang="en-GB" dirty="0"/>
          </a:p>
        </p:txBody>
      </p:sp>
      <p:pic>
        <p:nvPicPr>
          <p:cNvPr id="3" name="Picture 2">
            <a:extLst>
              <a:ext uri="{FF2B5EF4-FFF2-40B4-BE49-F238E27FC236}">
                <a16:creationId xmlns:a16="http://schemas.microsoft.com/office/drawing/2014/main" id="{C7781A92-F196-4B13-94F7-0D9476116CCE}"/>
              </a:ext>
            </a:extLst>
          </p:cNvPr>
          <p:cNvPicPr>
            <a:picLocks noChangeAspect="1"/>
          </p:cNvPicPr>
          <p:nvPr/>
        </p:nvPicPr>
        <p:blipFill>
          <a:blip r:embed="rId3"/>
          <a:stretch>
            <a:fillRect/>
          </a:stretch>
        </p:blipFill>
        <p:spPr>
          <a:xfrm>
            <a:off x="7350421" y="1910929"/>
            <a:ext cx="4231979" cy="3036141"/>
          </a:xfrm>
          <a:prstGeom prst="rect">
            <a:avLst/>
          </a:prstGeom>
        </p:spPr>
      </p:pic>
      <p:pic>
        <p:nvPicPr>
          <p:cNvPr id="5" name="Content Placeholder 4">
            <a:extLst>
              <a:ext uri="{FF2B5EF4-FFF2-40B4-BE49-F238E27FC236}">
                <a16:creationId xmlns:a16="http://schemas.microsoft.com/office/drawing/2014/main" id="{C17BB66C-3F51-488B-8F78-D3084B66AC15}"/>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1146501" y="1178543"/>
            <a:ext cx="5617554" cy="4806736"/>
          </a:xfrm>
          <a:prstGeom prst="rect">
            <a:avLst/>
          </a:prstGeom>
        </p:spPr>
      </p:pic>
      <p:sp>
        <p:nvSpPr>
          <p:cNvPr id="4" name="Rectangle 3">
            <a:extLst>
              <a:ext uri="{FF2B5EF4-FFF2-40B4-BE49-F238E27FC236}">
                <a16:creationId xmlns:a16="http://schemas.microsoft.com/office/drawing/2014/main" id="{44B4FF99-6C08-0FC2-902D-9A34D4336E81}"/>
              </a:ext>
            </a:extLst>
          </p:cNvPr>
          <p:cNvSpPr/>
          <p:nvPr/>
        </p:nvSpPr>
        <p:spPr>
          <a:xfrm>
            <a:off x="3106455" y="2104373"/>
            <a:ext cx="739035" cy="204644"/>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099B859-9DB0-63DB-6A7D-AFA39567F2EB}"/>
              </a:ext>
            </a:extLst>
          </p:cNvPr>
          <p:cNvSpPr/>
          <p:nvPr/>
        </p:nvSpPr>
        <p:spPr>
          <a:xfrm>
            <a:off x="3106455" y="2755726"/>
            <a:ext cx="2392471" cy="240026"/>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922F846F-5DC3-066A-CD7A-716B8ED62712}"/>
              </a:ext>
            </a:extLst>
          </p:cNvPr>
          <p:cNvSpPr/>
          <p:nvPr/>
        </p:nvSpPr>
        <p:spPr>
          <a:xfrm>
            <a:off x="3106456" y="3394021"/>
            <a:ext cx="1916482" cy="228032"/>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11D633A-32F9-1967-45A1-257BDCBFE1B9}"/>
              </a:ext>
            </a:extLst>
          </p:cNvPr>
          <p:cNvSpPr/>
          <p:nvPr/>
        </p:nvSpPr>
        <p:spPr>
          <a:xfrm>
            <a:off x="5649239" y="1941535"/>
            <a:ext cx="739035" cy="204644"/>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56442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9996B-E6C2-56F8-D216-3A1D74AD504A}"/>
              </a:ext>
            </a:extLst>
          </p:cNvPr>
          <p:cNvSpPr>
            <a:spLocks noGrp="1"/>
          </p:cNvSpPr>
          <p:nvPr>
            <p:ph type="title"/>
          </p:nvPr>
        </p:nvSpPr>
        <p:spPr/>
        <p:txBody>
          <a:bodyPr/>
          <a:lstStyle/>
          <a:p>
            <a:r>
              <a:rPr lang="en-US" dirty="0"/>
              <a:t>Water accessible on premises</a:t>
            </a:r>
          </a:p>
        </p:txBody>
      </p:sp>
      <p:sp>
        <p:nvSpPr>
          <p:cNvPr id="3" name="Content Placeholder 2">
            <a:extLst>
              <a:ext uri="{FF2B5EF4-FFF2-40B4-BE49-F238E27FC236}">
                <a16:creationId xmlns:a16="http://schemas.microsoft.com/office/drawing/2014/main" id="{BEE46E34-ECCD-AFDA-734C-508EC811E666}"/>
              </a:ext>
            </a:extLst>
          </p:cNvPr>
          <p:cNvSpPr>
            <a:spLocks noGrp="1"/>
          </p:cNvSpPr>
          <p:nvPr>
            <p:ph idx="1"/>
          </p:nvPr>
        </p:nvSpPr>
        <p:spPr>
          <a:xfrm>
            <a:off x="609600" y="1312103"/>
            <a:ext cx="10972800" cy="4525963"/>
          </a:xfrm>
        </p:spPr>
        <p:txBody>
          <a:bodyPr/>
          <a:lstStyle/>
          <a:p>
            <a:pPr marL="0" indent="0">
              <a:buNone/>
            </a:pPr>
            <a:r>
              <a:rPr lang="en-US" sz="2800" dirty="0"/>
              <a:t>1.8 billion people live in households without water accessible on premises</a:t>
            </a:r>
          </a:p>
        </p:txBody>
      </p:sp>
      <p:pic>
        <p:nvPicPr>
          <p:cNvPr id="5" name="Picture 4">
            <a:extLst>
              <a:ext uri="{FF2B5EF4-FFF2-40B4-BE49-F238E27FC236}">
                <a16:creationId xmlns:a16="http://schemas.microsoft.com/office/drawing/2014/main" id="{ACFC13BE-A359-1F04-7025-D48C87F25E0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1980985"/>
            <a:ext cx="10972800" cy="4039644"/>
          </a:xfrm>
          <a:prstGeom prst="rect">
            <a:avLst/>
          </a:prstGeom>
        </p:spPr>
      </p:pic>
    </p:spTree>
    <p:extLst>
      <p:ext uri="{BB962C8B-B14F-4D97-AF65-F5344CB8AC3E}">
        <p14:creationId xmlns:p14="http://schemas.microsoft.com/office/powerpoint/2010/main" val="4188229582"/>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JMP team presentation</Template>
  <TotalTime>9782</TotalTime>
  <Words>5496</Words>
  <Application>Microsoft Office PowerPoint</Application>
  <PresentationFormat>Widescreen</PresentationFormat>
  <Paragraphs>317</Paragraphs>
  <Slides>34</Slides>
  <Notes>33</Notes>
  <HiddenSlides>2</HiddenSlides>
  <MMClips>0</MMClips>
  <ScaleCrop>false</ScaleCrop>
  <HeadingPairs>
    <vt:vector size="6" baseType="variant">
      <vt:variant>
        <vt:lpstr>Fonts Used</vt:lpstr>
      </vt:variant>
      <vt:variant>
        <vt:i4>18</vt:i4>
      </vt:variant>
      <vt:variant>
        <vt:lpstr>Theme</vt:lpstr>
      </vt:variant>
      <vt:variant>
        <vt:i4>7</vt:i4>
      </vt:variant>
      <vt:variant>
        <vt:lpstr>Slide Titles</vt:lpstr>
      </vt:variant>
      <vt:variant>
        <vt:i4>34</vt:i4>
      </vt:variant>
    </vt:vector>
  </HeadingPairs>
  <TitlesOfParts>
    <vt:vector size="59" baseType="lpstr">
      <vt:lpstr>AAAAAE+TimesNewRomanPSMT</vt:lpstr>
      <vt:lpstr>AAAAAM+TimesNewRomanPS-ItalicMT</vt:lpstr>
      <vt:lpstr>Arial</vt:lpstr>
      <vt:lpstr>Arial Narrow</vt:lpstr>
      <vt:lpstr>Calibri</vt:lpstr>
      <vt:lpstr>Calibri Light</vt:lpstr>
      <vt:lpstr>Gill Sans Infant MT</vt:lpstr>
      <vt:lpstr>HelveticaNeueLT Pro 55 Roman</vt:lpstr>
      <vt:lpstr>HK Grotesk</vt:lpstr>
      <vt:lpstr>HK Grotesk Medium</vt:lpstr>
      <vt:lpstr>hk_grotesksemibold</vt:lpstr>
      <vt:lpstr>HKGrotesk-Light</vt:lpstr>
      <vt:lpstr>Impact</vt:lpstr>
      <vt:lpstr>Lucida Grande</vt:lpstr>
      <vt:lpstr>Open Sans</vt:lpstr>
      <vt:lpstr>Roboto</vt:lpstr>
      <vt:lpstr>Source Sans Pro</vt:lpstr>
      <vt:lpstr>Times New Roman</vt:lpstr>
      <vt:lpstr>2_Office Theme</vt:lpstr>
      <vt:lpstr>Custom Design</vt:lpstr>
      <vt:lpstr>1_Custom Design</vt:lpstr>
      <vt:lpstr>Office Theme</vt:lpstr>
      <vt:lpstr>3_Office Theme</vt:lpstr>
      <vt:lpstr>4_Office Theme</vt:lpstr>
      <vt:lpstr>1_Office Theme</vt:lpstr>
      <vt:lpstr>Monitoring WASH services with a gender focus Session 11200, Room C1, Sunday Aug 20, 14:00-15:30</vt:lpstr>
      <vt:lpstr>WHO/UNICEF JMP global monitoring of drinking water, sanitation and hygiene</vt:lpstr>
      <vt:lpstr>PowerPoint Presentation</vt:lpstr>
      <vt:lpstr>SDG 6 Integrated Monitoring Initiative  Gender contextualization</vt:lpstr>
      <vt:lpstr>JMP 2023 progress update: special focus on gender</vt:lpstr>
      <vt:lpstr>PowerPoint Presentation</vt:lpstr>
      <vt:lpstr>Global monitoring of gender and WASH</vt:lpstr>
      <vt:lpstr>6.1.1 Drinking water</vt:lpstr>
      <vt:lpstr>Water accessible on premises</vt:lpstr>
      <vt:lpstr>PowerPoint Presentation</vt:lpstr>
      <vt:lpstr>Water carriage responsibility and time spent</vt:lpstr>
      <vt:lpstr>PowerPoint Presentation</vt:lpstr>
      <vt:lpstr>6.2.1a Sanitation</vt:lpstr>
      <vt:lpstr>Limited sanitation services</vt:lpstr>
      <vt:lpstr>Perceived safety</vt:lpstr>
      <vt:lpstr>PowerPoint Presentation</vt:lpstr>
      <vt:lpstr>PowerPoint Presentation</vt:lpstr>
      <vt:lpstr>6.2.1b Hygiene</vt:lpstr>
      <vt:lpstr>PowerPoint Presentation</vt:lpstr>
      <vt:lpstr>No handwashing facility</vt:lpstr>
      <vt:lpstr>PowerPoint Presentation</vt:lpstr>
      <vt:lpstr>Menstrual health</vt:lpstr>
      <vt:lpstr>Future data on menstrual health</vt:lpstr>
      <vt:lpstr>Future data on menstrual health</vt:lpstr>
      <vt:lpstr>PowerPoint Presentation</vt:lpstr>
      <vt:lpstr>Materials, private place, participation</vt:lpstr>
      <vt:lpstr>PowerPoint Presentation</vt:lpstr>
      <vt:lpstr>Q&amp;A</vt:lpstr>
      <vt:lpstr>Extra slides</vt:lpstr>
      <vt:lpstr>PowerPoint Presentation</vt:lpstr>
      <vt:lpstr>PowerPoint Presentation</vt:lpstr>
      <vt:lpstr>DHS8 – MH Questions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JMP inputs to Donor meeting</dc:title>
  <dc:creator>JOHNSTON, Richard Paul</dc:creator>
  <cp:lastModifiedBy>JOHNSTON, Richard Paul</cp:lastModifiedBy>
  <cp:revision>164</cp:revision>
  <cp:lastPrinted>2023-08-17T21:56:25Z</cp:lastPrinted>
  <dcterms:created xsi:type="dcterms:W3CDTF">2021-08-24T07:57:07Z</dcterms:created>
  <dcterms:modified xsi:type="dcterms:W3CDTF">2023-08-19T16:43:27Z</dcterms:modified>
</cp:coreProperties>
</file>