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1151" r:id="rId2"/>
    <p:sldId id="1152" r:id="rId3"/>
    <p:sldId id="1158" r:id="rId4"/>
    <p:sldId id="1153" r:id="rId5"/>
    <p:sldId id="1154" r:id="rId6"/>
    <p:sldId id="1155" r:id="rId7"/>
    <p:sldId id="1156" r:id="rId8"/>
    <p:sldId id="1164" r:id="rId9"/>
    <p:sldId id="1167" r:id="rId10"/>
    <p:sldId id="1163" r:id="rId11"/>
    <p:sldId id="1166" r:id="rId12"/>
    <p:sldId id="1157" r:id="rId13"/>
    <p:sldId id="1159" r:id="rId14"/>
    <p:sldId id="1160" r:id="rId15"/>
    <p:sldId id="1161" r:id="rId16"/>
    <p:sldId id="1162" r:id="rId17"/>
    <p:sldId id="1165" r:id="rId18"/>
  </p:sldIdLst>
  <p:sldSz cx="12192000" cy="6858000"/>
  <p:notesSz cx="6858000" cy="9144000"/>
  <p:defaultTextStyle>
    <a:defPPr>
      <a:defRPr lang="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FD8"/>
    <a:srgbClr val="538134"/>
    <a:srgbClr val="650F65"/>
    <a:srgbClr val="525151"/>
    <a:srgbClr val="B41D72"/>
    <a:srgbClr val="213764"/>
    <a:srgbClr val="45652C"/>
    <a:srgbClr val="588035"/>
    <a:srgbClr val="6B983F"/>
    <a:srgbClr val="7DB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16" autoAdjust="0"/>
    <p:restoredTop sz="80259" autoAdjust="0"/>
  </p:normalViewPr>
  <p:slideViewPr>
    <p:cSldViewPr snapToGrid="0">
      <p:cViewPr varScale="1">
        <p:scale>
          <a:sx n="88" d="100"/>
          <a:sy n="88" d="100"/>
        </p:scale>
        <p:origin x="8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16C90F-C478-4962-8851-AA8153FA14CF}"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2F567E71-7EEC-48C5-8802-D00CEC2A204C}">
      <dgm:prSet custT="1"/>
      <dgm:spPr>
        <a:xfrm>
          <a:off x="0" y="812675"/>
          <a:ext cx="10114377" cy="3140279"/>
        </a:xfrm>
        <a:prstGeom prst="rect">
          <a:avLst/>
        </a:prstGeo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gm:spPr>
      <dgm:t>
        <a:bodyPr/>
        <a:lstStyle/>
        <a:p>
          <a:pPr>
            <a:buChar char="•"/>
          </a:pPr>
          <a:r>
            <a:rPr lang="fr" sz="1400" b="0" i="0" u="none" dirty="0">
              <a:solidFill>
                <a:sysClr val="windowText" lastClr="000000"/>
              </a:solidFill>
              <a:effectLst/>
              <a:latin typeface="Open Sans" panose="020B0606030504020204" pitchFamily="34" charset="0"/>
              <a:ea typeface="+mn-ea"/>
              <a:cs typeface="+mn-cs"/>
            </a:rPr>
            <a:t>Preuve d'importance/pertinence</a:t>
          </a:r>
          <a:endParaRPr lang="en-US" sz="1400" u="none" dirty="0">
            <a:solidFill>
              <a:sysClr val="windowText" lastClr="000000"/>
            </a:solidFill>
            <a:latin typeface="Calibri" panose="020F0502020204030204"/>
            <a:ea typeface="+mn-ea"/>
            <a:cs typeface="+mn-cs"/>
          </a:endParaRPr>
        </a:p>
      </dgm:t>
    </dgm:pt>
    <dgm:pt modelId="{781FDE5F-83A6-4E30-A372-CFCC2BF49B47}" type="parTrans" cxnId="{72AA80F0-E21B-4F65-B596-096264254014}">
      <dgm:prSet/>
      <dgm:spPr/>
      <dgm:t>
        <a:bodyPr/>
        <a:lstStyle/>
        <a:p>
          <a:endParaRPr lang="en-US"/>
        </a:p>
      </dgm:t>
    </dgm:pt>
    <dgm:pt modelId="{CA819BBC-109D-424C-B9D8-BD5584E178BE}" type="sibTrans" cxnId="{72AA80F0-E21B-4F65-B596-096264254014}">
      <dgm:prSet/>
      <dgm:spPr/>
      <dgm:t>
        <a:bodyPr/>
        <a:lstStyle/>
        <a:p>
          <a:endParaRPr lang="en-US"/>
        </a:p>
      </dgm:t>
    </dgm:pt>
    <dgm:pt modelId="{8ED2394B-5D8A-43D8-ABAA-68A1AF1A7D5A}">
      <dgm:prSet/>
      <dgm:spPr>
        <a:xfrm>
          <a:off x="0" y="812675"/>
          <a:ext cx="10114377" cy="3140279"/>
        </a:xfrm>
        <a:prstGeom prst="rect">
          <a:avLst/>
        </a:prstGeo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gm:spPr>
      <dgm:t>
        <a:bodyPr/>
        <a:lstStyle/>
        <a:p>
          <a:pPr>
            <a:buChar char="•"/>
          </a:pPr>
          <a:endParaRPr lang="en-US" sz="1700" dirty="0">
            <a:solidFill>
              <a:sysClr val="windowText" lastClr="000000">
                <a:hueOff val="0"/>
                <a:satOff val="0"/>
                <a:lumOff val="0"/>
                <a:alphaOff val="0"/>
              </a:sysClr>
            </a:solidFill>
            <a:latin typeface="Calibri" panose="020F0502020204030204"/>
            <a:ea typeface="+mn-ea"/>
            <a:cs typeface="+mn-cs"/>
          </a:endParaRPr>
        </a:p>
      </dgm:t>
    </dgm:pt>
    <dgm:pt modelId="{4FA88B10-F98D-4AFE-9B0E-1CDDAB32B0D8}" type="parTrans" cxnId="{9BBB4D0C-A2CE-4170-8E75-51959B5ED069}">
      <dgm:prSet/>
      <dgm:spPr/>
      <dgm:t>
        <a:bodyPr/>
        <a:lstStyle/>
        <a:p>
          <a:endParaRPr lang="en-US"/>
        </a:p>
      </dgm:t>
    </dgm:pt>
    <dgm:pt modelId="{6D1A8D2C-453E-4DA8-831A-5E7FB90C1AF2}" type="sibTrans" cxnId="{9BBB4D0C-A2CE-4170-8E75-51959B5ED069}">
      <dgm:prSet/>
      <dgm:spPr/>
      <dgm:t>
        <a:bodyPr/>
        <a:lstStyle/>
        <a:p>
          <a:endParaRPr lang="en-US"/>
        </a:p>
      </dgm:t>
    </dgm:pt>
    <dgm:pt modelId="{824E2F61-7660-4633-8667-053234A64346}">
      <dgm:prSet custT="1"/>
      <dgm:spPr>
        <a:xfrm>
          <a:off x="0" y="812675"/>
          <a:ext cx="10114377" cy="3140279"/>
        </a:xfrm>
        <a:prstGeom prst="rect">
          <a:avLst/>
        </a:prstGeo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gm:spPr>
      <dgm:t>
        <a:bodyPr/>
        <a:lstStyle/>
        <a:p>
          <a:pPr>
            <a:buChar char="•"/>
          </a:pPr>
          <a:r>
            <a:rPr lang="fr" sz="1400" b="0" i="0" u="none" dirty="0">
              <a:solidFill>
                <a:sysClr val="windowText" lastClr="000000"/>
              </a:solidFill>
              <a:effectLst/>
              <a:latin typeface="Open Sans" panose="020B0606030504020204" pitchFamily="34" charset="0"/>
              <a:ea typeface="+mn-ea"/>
              <a:cs typeface="+mn-cs"/>
            </a:rPr>
            <a:t>Mesurabilité</a:t>
          </a:r>
        </a:p>
      </dgm:t>
    </dgm:pt>
    <dgm:pt modelId="{95CECB67-EDEE-49E6-B14C-3BA6A955E362}" type="parTrans" cxnId="{C58703CD-D4AC-4927-A1DD-21F3F349B24E}">
      <dgm:prSet/>
      <dgm:spPr/>
      <dgm:t>
        <a:bodyPr/>
        <a:lstStyle/>
        <a:p>
          <a:endParaRPr lang="en-US"/>
        </a:p>
      </dgm:t>
    </dgm:pt>
    <dgm:pt modelId="{35CFA3A8-9048-4546-8421-E5D92CCDE907}" type="sibTrans" cxnId="{C58703CD-D4AC-4927-A1DD-21F3F349B24E}">
      <dgm:prSet/>
      <dgm:spPr/>
      <dgm:t>
        <a:bodyPr/>
        <a:lstStyle/>
        <a:p>
          <a:endParaRPr lang="en-US"/>
        </a:p>
      </dgm:t>
    </dgm:pt>
    <dgm:pt modelId="{A6E213E9-1607-4990-A81E-D395676817A7}">
      <dgm:prSet custT="1"/>
      <dgm:spPr>
        <a:xfrm>
          <a:off x="0" y="812675"/>
          <a:ext cx="10114377" cy="3140279"/>
        </a:xfrm>
        <a:prstGeom prst="rect">
          <a:avLst/>
        </a:prstGeo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gm:spPr>
      <dgm:t>
        <a:bodyPr/>
        <a:lstStyle/>
        <a:p>
          <a:pPr>
            <a:buChar char="•"/>
          </a:pPr>
          <a:r>
            <a:rPr lang="fr" sz="1400" b="0" i="0" u="none" dirty="0">
              <a:solidFill>
                <a:sysClr val="windowText" lastClr="000000"/>
              </a:solidFill>
              <a:effectLst/>
              <a:latin typeface="Open Sans" panose="020B0606030504020204" pitchFamily="34" charset="0"/>
              <a:ea typeface="+mn-ea"/>
              <a:cs typeface="+mn-cs"/>
            </a:rPr>
            <a:t>Potentiel de changement dans le temps</a:t>
          </a:r>
          <a:endParaRPr lang="en-US" sz="1400" b="0" i="0" u="none" dirty="0">
            <a:solidFill>
              <a:sysClr val="windowText" lastClr="000000"/>
            </a:solidFill>
            <a:effectLst/>
            <a:latin typeface="Calibri" panose="020F0502020204030204" pitchFamily="34" charset="0"/>
            <a:ea typeface="+mn-ea"/>
            <a:cs typeface="+mn-cs"/>
          </a:endParaRPr>
        </a:p>
      </dgm:t>
    </dgm:pt>
    <dgm:pt modelId="{B248FBA8-78D4-4524-A1FF-498E10BB3DD8}" type="parTrans" cxnId="{307D8BFA-9DE6-40E9-9BE4-6DC9F1B1BE3D}">
      <dgm:prSet/>
      <dgm:spPr/>
      <dgm:t>
        <a:bodyPr/>
        <a:lstStyle/>
        <a:p>
          <a:endParaRPr lang="en-US"/>
        </a:p>
      </dgm:t>
    </dgm:pt>
    <dgm:pt modelId="{49B5FEFC-4C5D-4129-A2FD-3DB2527F3BD8}" type="sibTrans" cxnId="{307D8BFA-9DE6-40E9-9BE4-6DC9F1B1BE3D}">
      <dgm:prSet/>
      <dgm:spPr/>
      <dgm:t>
        <a:bodyPr/>
        <a:lstStyle/>
        <a:p>
          <a:endParaRPr lang="en-US"/>
        </a:p>
      </dgm:t>
    </dgm:pt>
    <dgm:pt modelId="{591DBA57-C990-4902-A583-18D15E6C3EB0}">
      <dgm:prSet custT="1"/>
      <dgm:spPr>
        <a:xfrm>
          <a:off x="0" y="812675"/>
          <a:ext cx="10114377" cy="3140279"/>
        </a:xfrm>
        <a:prstGeom prst="rect">
          <a:avLst/>
        </a:prstGeo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gm:spPr>
      <dgm:t>
        <a:bodyPr/>
        <a:lstStyle/>
        <a:p>
          <a:pPr>
            <a:buChar char="•"/>
          </a:pPr>
          <a:r>
            <a:rPr lang="fr" sz="1400" b="0" i="0" u="none" dirty="0">
              <a:solidFill>
                <a:sysClr val="windowText" lastClr="000000"/>
              </a:solidFill>
              <a:effectLst/>
              <a:latin typeface="Open Sans" panose="020B0606030504020204" pitchFamily="34" charset="0"/>
              <a:ea typeface="+mn-ea"/>
              <a:cs typeface="+mn-cs"/>
            </a:rPr>
            <a:t>Comparabilité</a:t>
          </a:r>
          <a:endParaRPr lang="en-US" sz="1400" b="0" i="0" u="none" dirty="0">
            <a:solidFill>
              <a:sysClr val="windowText" lastClr="000000"/>
            </a:solidFill>
            <a:effectLst/>
            <a:latin typeface="Calibri" panose="020F0502020204030204" pitchFamily="34" charset="0"/>
            <a:ea typeface="+mn-ea"/>
            <a:cs typeface="+mn-cs"/>
          </a:endParaRPr>
        </a:p>
      </dgm:t>
    </dgm:pt>
    <dgm:pt modelId="{F22B46D3-6393-496B-BC72-5EA08775E7BB}" type="parTrans" cxnId="{9B41DFF7-E2D9-4764-9259-5E6CE1C67F2C}">
      <dgm:prSet/>
      <dgm:spPr/>
      <dgm:t>
        <a:bodyPr/>
        <a:lstStyle/>
        <a:p>
          <a:endParaRPr lang="en-US"/>
        </a:p>
      </dgm:t>
    </dgm:pt>
    <dgm:pt modelId="{890833F0-7304-4302-80B1-D9743385CE34}" type="sibTrans" cxnId="{9B41DFF7-E2D9-4764-9259-5E6CE1C67F2C}">
      <dgm:prSet/>
      <dgm:spPr/>
      <dgm:t>
        <a:bodyPr/>
        <a:lstStyle/>
        <a:p>
          <a:endParaRPr lang="en-US"/>
        </a:p>
      </dgm:t>
    </dgm:pt>
    <dgm:pt modelId="{76017AD3-4423-44AF-8616-A7701ED79C46}">
      <dgm:prSet custT="1"/>
      <dgm:spPr>
        <a:xfrm>
          <a:off x="0" y="812675"/>
          <a:ext cx="10114377" cy="3140279"/>
        </a:xfrm>
        <a:prstGeom prst="rect">
          <a:avLst/>
        </a:prstGeo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gm:spPr>
      <dgm:t>
        <a:bodyPr/>
        <a:lstStyle/>
        <a:p>
          <a:pPr>
            <a:buChar char="•"/>
          </a:pPr>
          <a:r>
            <a:rPr lang="fr" sz="1400" b="0" i="0" u="none" dirty="0">
              <a:solidFill>
                <a:sysClr val="windowText" lastClr="000000"/>
              </a:solidFill>
              <a:effectLst/>
              <a:latin typeface="Open Sans" panose="020B0606030504020204" pitchFamily="34" charset="0"/>
              <a:ea typeface="+mn-ea"/>
              <a:cs typeface="+mn-cs"/>
            </a:rPr>
            <a:t>Utilité pour les praticiens, les décideurs politiques</a:t>
          </a:r>
          <a:endParaRPr lang="en-US" sz="1400" u="none" dirty="0">
            <a:solidFill>
              <a:sysClr val="windowText" lastClr="000000"/>
            </a:solidFill>
            <a:latin typeface="Calibri" panose="020F0502020204030204"/>
            <a:ea typeface="+mn-ea"/>
            <a:cs typeface="+mn-cs"/>
          </a:endParaRPr>
        </a:p>
      </dgm:t>
    </dgm:pt>
    <dgm:pt modelId="{59ED856D-F190-44BC-94E7-0F1AF43C1245}" type="parTrans" cxnId="{1BEA0C6D-7AA1-46BA-84D7-C747F13AC685}">
      <dgm:prSet/>
      <dgm:spPr/>
      <dgm:t>
        <a:bodyPr/>
        <a:lstStyle/>
        <a:p>
          <a:endParaRPr lang="en-US"/>
        </a:p>
      </dgm:t>
    </dgm:pt>
    <dgm:pt modelId="{F5967922-F925-49DF-B5BB-6729669FB923}" type="sibTrans" cxnId="{1BEA0C6D-7AA1-46BA-84D7-C747F13AC685}">
      <dgm:prSet/>
      <dgm:spPr/>
      <dgm:t>
        <a:bodyPr/>
        <a:lstStyle/>
        <a:p>
          <a:endParaRPr lang="en-US"/>
        </a:p>
      </dgm:t>
    </dgm:pt>
    <dgm:pt modelId="{9A9B2D5F-10D9-4B09-97EA-F99A73FDB309}">
      <dgm:prSet custT="1"/>
      <dgm:spPr>
        <a:xfrm>
          <a:off x="0" y="63875"/>
          <a:ext cx="10114377" cy="748800"/>
        </a:xfrm>
        <a:prstGeom prst="rect">
          <a:avLst/>
        </a:prstGeom>
        <a:solidFill>
          <a:srgbClr val="70AD47">
            <a:hueOff val="0"/>
            <a:satOff val="0"/>
            <a:lumOff val="0"/>
            <a:alphaOff val="0"/>
          </a:srgbClr>
        </a:solidFill>
        <a:ln w="12700" cap="flat" cmpd="sng" algn="ctr">
          <a:solidFill>
            <a:srgbClr val="70AD47">
              <a:hueOff val="0"/>
              <a:satOff val="0"/>
              <a:lumOff val="0"/>
              <a:alphaOff val="0"/>
            </a:srgbClr>
          </a:solidFill>
          <a:prstDash val="solid"/>
          <a:miter lim="800000"/>
        </a:ln>
        <a:effectLst/>
      </dgm:spPr>
      <dgm:t>
        <a:bodyPr/>
        <a:lstStyle/>
        <a:p>
          <a:pPr>
            <a:buNone/>
          </a:pPr>
          <a:r>
            <a:rPr lang="fr" sz="1800" b="1" i="0" dirty="0">
              <a:solidFill>
                <a:sysClr val="window" lastClr="FFFFFF"/>
              </a:solidFill>
              <a:effectLst/>
              <a:latin typeface="inherit"/>
              <a:ea typeface="+mn-ea"/>
              <a:cs typeface="+mn-cs"/>
            </a:rPr>
            <a:t>Evaluer chaque domaine thématique selon 5 critères (activité asynchrone)</a:t>
          </a:r>
          <a:endParaRPr lang="en-US" sz="1800" dirty="0">
            <a:solidFill>
              <a:sysClr val="window" lastClr="FFFFFF"/>
            </a:solidFill>
            <a:latin typeface="Calibri" panose="020F0502020204030204"/>
            <a:ea typeface="+mn-ea"/>
            <a:cs typeface="+mn-cs"/>
          </a:endParaRPr>
        </a:p>
      </dgm:t>
    </dgm:pt>
    <dgm:pt modelId="{F68A0E04-78F4-4BBB-A6E0-DD2EE21D6E5A}" type="sibTrans" cxnId="{9D5394B6-E603-48E5-9EEC-FECBC51F6F06}">
      <dgm:prSet/>
      <dgm:spPr/>
      <dgm:t>
        <a:bodyPr/>
        <a:lstStyle/>
        <a:p>
          <a:endParaRPr lang="en-US"/>
        </a:p>
      </dgm:t>
    </dgm:pt>
    <dgm:pt modelId="{D00F2993-6E39-4ED1-BC42-E1CB6F571E85}" type="parTrans" cxnId="{9D5394B6-E603-48E5-9EEC-FECBC51F6F06}">
      <dgm:prSet/>
      <dgm:spPr/>
      <dgm:t>
        <a:bodyPr/>
        <a:lstStyle/>
        <a:p>
          <a:endParaRPr lang="en-US"/>
        </a:p>
      </dgm:t>
    </dgm:pt>
    <dgm:pt modelId="{B9D39C82-2340-4158-B7D1-21F9722BCCBE}" type="pres">
      <dgm:prSet presAssocID="{7D16C90F-C478-4962-8851-AA8153FA14CF}" presName="Name0" presStyleCnt="0">
        <dgm:presLayoutVars>
          <dgm:dir/>
          <dgm:animLvl val="lvl"/>
          <dgm:resizeHandles val="exact"/>
        </dgm:presLayoutVars>
      </dgm:prSet>
      <dgm:spPr/>
    </dgm:pt>
    <dgm:pt modelId="{4B5708D2-33B7-4F89-B0FE-090999F41B6E}" type="pres">
      <dgm:prSet presAssocID="{9A9B2D5F-10D9-4B09-97EA-F99A73FDB309}" presName="composite" presStyleCnt="0"/>
      <dgm:spPr/>
    </dgm:pt>
    <dgm:pt modelId="{FFABA451-B641-463E-839D-D23D6E5B747E}" type="pres">
      <dgm:prSet presAssocID="{9A9B2D5F-10D9-4B09-97EA-F99A73FDB309}" presName="parTx" presStyleLbl="alignNode1" presStyleIdx="0" presStyleCnt="1">
        <dgm:presLayoutVars>
          <dgm:chMax val="0"/>
          <dgm:chPref val="0"/>
          <dgm:bulletEnabled val="1"/>
        </dgm:presLayoutVars>
      </dgm:prSet>
      <dgm:spPr/>
    </dgm:pt>
    <dgm:pt modelId="{D23B80E6-0141-46D9-A1D0-238E0C5DE7A9}" type="pres">
      <dgm:prSet presAssocID="{9A9B2D5F-10D9-4B09-97EA-F99A73FDB309}" presName="desTx" presStyleLbl="alignAccFollowNode1" presStyleIdx="0" presStyleCnt="1">
        <dgm:presLayoutVars>
          <dgm:bulletEnabled val="1"/>
        </dgm:presLayoutVars>
      </dgm:prSet>
      <dgm:spPr/>
    </dgm:pt>
  </dgm:ptLst>
  <dgm:cxnLst>
    <dgm:cxn modelId="{9BBB4D0C-A2CE-4170-8E75-51959B5ED069}" srcId="{9A9B2D5F-10D9-4B09-97EA-F99A73FDB309}" destId="{8ED2394B-5D8A-43D8-ABAA-68A1AF1A7D5A}" srcOrd="5" destOrd="0" parTransId="{4FA88B10-F98D-4AFE-9B0E-1CDDAB32B0D8}" sibTransId="{6D1A8D2C-453E-4DA8-831A-5E7FB90C1AF2}"/>
    <dgm:cxn modelId="{19867836-3C70-4E7B-83B7-DAAC1FCAE54C}" type="presOf" srcId="{2F567E71-7EEC-48C5-8802-D00CEC2A204C}" destId="{D23B80E6-0141-46D9-A1D0-238E0C5DE7A9}" srcOrd="0" destOrd="0" presId="urn:microsoft.com/office/officeart/2005/8/layout/hList1"/>
    <dgm:cxn modelId="{C0B84365-7494-43C3-9C36-63EA4A82E7EE}" type="presOf" srcId="{8ED2394B-5D8A-43D8-ABAA-68A1AF1A7D5A}" destId="{D23B80E6-0141-46D9-A1D0-238E0C5DE7A9}" srcOrd="0" destOrd="5" presId="urn:microsoft.com/office/officeart/2005/8/layout/hList1"/>
    <dgm:cxn modelId="{1BEA0C6D-7AA1-46BA-84D7-C747F13AC685}" srcId="{9A9B2D5F-10D9-4B09-97EA-F99A73FDB309}" destId="{76017AD3-4423-44AF-8616-A7701ED79C46}" srcOrd="4" destOrd="0" parTransId="{59ED856D-F190-44BC-94E7-0F1AF43C1245}" sibTransId="{F5967922-F925-49DF-B5BB-6729669FB923}"/>
    <dgm:cxn modelId="{D5173052-D71E-4391-BF84-190C608077C4}" type="presOf" srcId="{7D16C90F-C478-4962-8851-AA8153FA14CF}" destId="{B9D39C82-2340-4158-B7D1-21F9722BCCBE}" srcOrd="0" destOrd="0" presId="urn:microsoft.com/office/officeart/2005/8/layout/hList1"/>
    <dgm:cxn modelId="{3BF86D59-5ED1-4B30-B647-94275EF7F57D}" type="presOf" srcId="{A6E213E9-1607-4990-A81E-D395676817A7}" destId="{D23B80E6-0141-46D9-A1D0-238E0C5DE7A9}" srcOrd="0" destOrd="2" presId="urn:microsoft.com/office/officeart/2005/8/layout/hList1"/>
    <dgm:cxn modelId="{19AA9586-B027-4DDB-8CE4-AED6000FDDF3}" type="presOf" srcId="{591DBA57-C990-4902-A583-18D15E6C3EB0}" destId="{D23B80E6-0141-46D9-A1D0-238E0C5DE7A9}" srcOrd="0" destOrd="3" presId="urn:microsoft.com/office/officeart/2005/8/layout/hList1"/>
    <dgm:cxn modelId="{9D5394B6-E603-48E5-9EEC-FECBC51F6F06}" srcId="{7D16C90F-C478-4962-8851-AA8153FA14CF}" destId="{9A9B2D5F-10D9-4B09-97EA-F99A73FDB309}" srcOrd="0" destOrd="0" parTransId="{D00F2993-6E39-4ED1-BC42-E1CB6F571E85}" sibTransId="{F68A0E04-78F4-4BBB-A6E0-DD2EE21D6E5A}"/>
    <dgm:cxn modelId="{E1C386CB-7A3D-493A-BE2E-0DB5D0F94838}" type="presOf" srcId="{76017AD3-4423-44AF-8616-A7701ED79C46}" destId="{D23B80E6-0141-46D9-A1D0-238E0C5DE7A9}" srcOrd="0" destOrd="4" presId="urn:microsoft.com/office/officeart/2005/8/layout/hList1"/>
    <dgm:cxn modelId="{C58703CD-D4AC-4927-A1DD-21F3F349B24E}" srcId="{9A9B2D5F-10D9-4B09-97EA-F99A73FDB309}" destId="{824E2F61-7660-4633-8667-053234A64346}" srcOrd="1" destOrd="0" parTransId="{95CECB67-EDEE-49E6-B14C-3BA6A955E362}" sibTransId="{35CFA3A8-9048-4546-8421-E5D92CCDE907}"/>
    <dgm:cxn modelId="{684AFAD3-0DA6-4233-8E42-B721A0EC1977}" type="presOf" srcId="{824E2F61-7660-4633-8667-053234A64346}" destId="{D23B80E6-0141-46D9-A1D0-238E0C5DE7A9}" srcOrd="0" destOrd="1" presId="urn:microsoft.com/office/officeart/2005/8/layout/hList1"/>
    <dgm:cxn modelId="{6E1276EA-C542-47DD-8246-7444EA8A2E53}" type="presOf" srcId="{9A9B2D5F-10D9-4B09-97EA-F99A73FDB309}" destId="{FFABA451-B641-463E-839D-D23D6E5B747E}" srcOrd="0" destOrd="0" presId="urn:microsoft.com/office/officeart/2005/8/layout/hList1"/>
    <dgm:cxn modelId="{72AA80F0-E21B-4F65-B596-096264254014}" srcId="{9A9B2D5F-10D9-4B09-97EA-F99A73FDB309}" destId="{2F567E71-7EEC-48C5-8802-D00CEC2A204C}" srcOrd="0" destOrd="0" parTransId="{781FDE5F-83A6-4E30-A372-CFCC2BF49B47}" sibTransId="{CA819BBC-109D-424C-B9D8-BD5584E178BE}"/>
    <dgm:cxn modelId="{9B41DFF7-E2D9-4764-9259-5E6CE1C67F2C}" srcId="{9A9B2D5F-10D9-4B09-97EA-F99A73FDB309}" destId="{591DBA57-C990-4902-A583-18D15E6C3EB0}" srcOrd="3" destOrd="0" parTransId="{F22B46D3-6393-496B-BC72-5EA08775E7BB}" sibTransId="{890833F0-7304-4302-80B1-D9743385CE34}"/>
    <dgm:cxn modelId="{307D8BFA-9DE6-40E9-9BE4-6DC9F1B1BE3D}" srcId="{9A9B2D5F-10D9-4B09-97EA-F99A73FDB309}" destId="{A6E213E9-1607-4990-A81E-D395676817A7}" srcOrd="2" destOrd="0" parTransId="{B248FBA8-78D4-4524-A1FF-498E10BB3DD8}" sibTransId="{49B5FEFC-4C5D-4129-A2FD-3DB2527F3BD8}"/>
    <dgm:cxn modelId="{8C61A3A0-7CB5-4B4B-A5B1-F4867A9DC39E}" type="presParOf" srcId="{B9D39C82-2340-4158-B7D1-21F9722BCCBE}" destId="{4B5708D2-33B7-4F89-B0FE-090999F41B6E}" srcOrd="0" destOrd="0" presId="urn:microsoft.com/office/officeart/2005/8/layout/hList1"/>
    <dgm:cxn modelId="{4EE43372-884A-4EDF-A892-002E8F29AA63}" type="presParOf" srcId="{4B5708D2-33B7-4F89-B0FE-090999F41B6E}" destId="{FFABA451-B641-463E-839D-D23D6E5B747E}" srcOrd="0" destOrd="0" presId="urn:microsoft.com/office/officeart/2005/8/layout/hList1"/>
    <dgm:cxn modelId="{8FA6F6B7-EFCD-4933-82DC-87FB97DCAE56}" type="presParOf" srcId="{4B5708D2-33B7-4F89-B0FE-090999F41B6E}" destId="{D23B80E6-0141-46D9-A1D0-238E0C5DE7A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BA451-B641-463E-839D-D23D6E5B747E}">
      <dsp:nvSpPr>
        <dsp:cNvPr id="0" name=""/>
        <dsp:cNvSpPr/>
      </dsp:nvSpPr>
      <dsp:spPr>
        <a:xfrm>
          <a:off x="0" y="14941"/>
          <a:ext cx="3796620" cy="720000"/>
        </a:xfrm>
        <a:prstGeom prst="rect">
          <a:avLst/>
        </a:prstGeom>
        <a:solidFill>
          <a:srgbClr val="70AD47">
            <a:hueOff val="0"/>
            <a:satOff val="0"/>
            <a:lumOff val="0"/>
            <a:alphaOff val="0"/>
          </a:srgb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 sz="1800" b="1" i="0" kern="1200" dirty="0">
              <a:solidFill>
                <a:sysClr val="window" lastClr="FFFFFF"/>
              </a:solidFill>
              <a:effectLst/>
              <a:latin typeface="inherit"/>
              <a:ea typeface="+mn-ea"/>
              <a:cs typeface="+mn-cs"/>
            </a:rPr>
            <a:t>Evaluer chaque domaine thématique selon 5 critères (activité asynchrone)</a:t>
          </a:r>
          <a:endParaRPr lang="en-US" sz="1800" kern="1200" dirty="0">
            <a:solidFill>
              <a:sysClr val="window" lastClr="FFFFFF"/>
            </a:solidFill>
            <a:latin typeface="Calibri" panose="020F0502020204030204"/>
            <a:ea typeface="+mn-ea"/>
            <a:cs typeface="+mn-cs"/>
          </a:endParaRPr>
        </a:p>
      </dsp:txBody>
      <dsp:txXfrm>
        <a:off x="0" y="14941"/>
        <a:ext cx="3796620" cy="720000"/>
      </dsp:txXfrm>
    </dsp:sp>
    <dsp:sp modelId="{D23B80E6-0141-46D9-A1D0-238E0C5DE7A9}">
      <dsp:nvSpPr>
        <dsp:cNvPr id="0" name=""/>
        <dsp:cNvSpPr/>
      </dsp:nvSpPr>
      <dsp:spPr>
        <a:xfrm>
          <a:off x="0" y="734941"/>
          <a:ext cx="3796620" cy="1921500"/>
        </a:xfrm>
        <a:prstGeom prst="rect">
          <a:avLst/>
        </a:prstGeom>
        <a:solidFill>
          <a:srgbClr val="70AD47">
            <a:alpha val="90000"/>
            <a:tint val="40000"/>
            <a:hueOff val="0"/>
            <a:satOff val="0"/>
            <a:lumOff val="0"/>
            <a:alphaOff val="0"/>
          </a:srgbClr>
        </a:solidFill>
        <a:ln w="12700" cap="flat" cmpd="sng" algn="ctr">
          <a:solidFill>
            <a:srgbClr val="70AD47">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 sz="1400" b="0" i="0" u="none" kern="1200" dirty="0">
              <a:solidFill>
                <a:sysClr val="windowText" lastClr="000000"/>
              </a:solidFill>
              <a:effectLst/>
              <a:latin typeface="Open Sans" panose="020B0606030504020204" pitchFamily="34" charset="0"/>
              <a:ea typeface="+mn-ea"/>
              <a:cs typeface="+mn-cs"/>
            </a:rPr>
            <a:t>Preuve d'importance/pertinence</a:t>
          </a:r>
          <a:endParaRPr lang="en-US" sz="1400" u="none" kern="1200" dirty="0">
            <a:solidFill>
              <a:sysClr val="windowText" lastClr="000000"/>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fr" sz="1400" b="0" i="0" u="none" kern="1200" dirty="0">
              <a:solidFill>
                <a:sysClr val="windowText" lastClr="000000"/>
              </a:solidFill>
              <a:effectLst/>
              <a:latin typeface="Open Sans" panose="020B0606030504020204" pitchFamily="34" charset="0"/>
              <a:ea typeface="+mn-ea"/>
              <a:cs typeface="+mn-cs"/>
            </a:rPr>
            <a:t>Mesurabilité</a:t>
          </a:r>
        </a:p>
        <a:p>
          <a:pPr marL="114300" lvl="1" indent="-114300" algn="l" defTabSz="622300">
            <a:lnSpc>
              <a:spcPct val="90000"/>
            </a:lnSpc>
            <a:spcBef>
              <a:spcPct val="0"/>
            </a:spcBef>
            <a:spcAft>
              <a:spcPct val="15000"/>
            </a:spcAft>
            <a:buChar char="•"/>
          </a:pPr>
          <a:r>
            <a:rPr lang="fr" sz="1400" b="0" i="0" u="none" kern="1200" dirty="0">
              <a:solidFill>
                <a:sysClr val="windowText" lastClr="000000"/>
              </a:solidFill>
              <a:effectLst/>
              <a:latin typeface="Open Sans" panose="020B0606030504020204" pitchFamily="34" charset="0"/>
              <a:ea typeface="+mn-ea"/>
              <a:cs typeface="+mn-cs"/>
            </a:rPr>
            <a:t>Potentiel de changement dans le temps</a:t>
          </a:r>
          <a:endParaRPr lang="en-US" sz="1400" b="0" i="0" u="none" kern="1200" dirty="0">
            <a:solidFill>
              <a:sysClr val="windowText" lastClr="000000"/>
            </a:solidFill>
            <a:effectLst/>
            <a:latin typeface="Calibri" panose="020F0502020204030204" pitchFamily="34" charset="0"/>
            <a:ea typeface="+mn-ea"/>
            <a:cs typeface="+mn-cs"/>
          </a:endParaRPr>
        </a:p>
        <a:p>
          <a:pPr marL="114300" lvl="1" indent="-114300" algn="l" defTabSz="622300">
            <a:lnSpc>
              <a:spcPct val="90000"/>
            </a:lnSpc>
            <a:spcBef>
              <a:spcPct val="0"/>
            </a:spcBef>
            <a:spcAft>
              <a:spcPct val="15000"/>
            </a:spcAft>
            <a:buChar char="•"/>
          </a:pPr>
          <a:r>
            <a:rPr lang="fr" sz="1400" b="0" i="0" u="none" kern="1200" dirty="0">
              <a:solidFill>
                <a:sysClr val="windowText" lastClr="000000"/>
              </a:solidFill>
              <a:effectLst/>
              <a:latin typeface="Open Sans" panose="020B0606030504020204" pitchFamily="34" charset="0"/>
              <a:ea typeface="+mn-ea"/>
              <a:cs typeface="+mn-cs"/>
            </a:rPr>
            <a:t>Comparabilité</a:t>
          </a:r>
          <a:endParaRPr lang="en-US" sz="1400" b="0" i="0" u="none" kern="1200" dirty="0">
            <a:solidFill>
              <a:sysClr val="windowText" lastClr="000000"/>
            </a:solidFill>
            <a:effectLst/>
            <a:latin typeface="Calibri" panose="020F0502020204030204" pitchFamily="34" charset="0"/>
            <a:ea typeface="+mn-ea"/>
            <a:cs typeface="+mn-cs"/>
          </a:endParaRPr>
        </a:p>
        <a:p>
          <a:pPr marL="114300" lvl="1" indent="-114300" algn="l" defTabSz="622300">
            <a:lnSpc>
              <a:spcPct val="90000"/>
            </a:lnSpc>
            <a:spcBef>
              <a:spcPct val="0"/>
            </a:spcBef>
            <a:spcAft>
              <a:spcPct val="15000"/>
            </a:spcAft>
            <a:buChar char="•"/>
          </a:pPr>
          <a:r>
            <a:rPr lang="fr" sz="1400" b="0" i="0" u="none" kern="1200" dirty="0">
              <a:solidFill>
                <a:sysClr val="windowText" lastClr="000000"/>
              </a:solidFill>
              <a:effectLst/>
              <a:latin typeface="Open Sans" panose="020B0606030504020204" pitchFamily="34" charset="0"/>
              <a:ea typeface="+mn-ea"/>
              <a:cs typeface="+mn-cs"/>
            </a:rPr>
            <a:t>Utilité pour les praticiens, les décideurs politiques</a:t>
          </a:r>
          <a:endParaRPr lang="en-US" sz="1400" u="none" kern="1200" dirty="0">
            <a:solidFill>
              <a:sysClr val="windowText" lastClr="000000"/>
            </a:solidFill>
            <a:latin typeface="Calibri" panose="020F0502020204030204"/>
            <a:ea typeface="+mn-ea"/>
            <a:cs typeface="+mn-cs"/>
          </a:endParaRPr>
        </a:p>
        <a:p>
          <a:pPr marL="171450" lvl="1" indent="-171450" algn="l" defTabSz="755650">
            <a:lnSpc>
              <a:spcPct val="90000"/>
            </a:lnSpc>
            <a:spcBef>
              <a:spcPct val="0"/>
            </a:spcBef>
            <a:spcAft>
              <a:spcPct val="15000"/>
            </a:spcAft>
            <a:buChar char="•"/>
          </a:pPr>
          <a:endParaRPr lang="en-US" sz="1700" kern="1200" dirty="0">
            <a:solidFill>
              <a:sysClr val="windowText" lastClr="000000">
                <a:hueOff val="0"/>
                <a:satOff val="0"/>
                <a:lumOff val="0"/>
                <a:alphaOff val="0"/>
              </a:sysClr>
            </a:solidFill>
            <a:latin typeface="Calibri" panose="020F0502020204030204"/>
            <a:ea typeface="+mn-ea"/>
            <a:cs typeface="+mn-cs"/>
          </a:endParaRPr>
        </a:p>
      </dsp:txBody>
      <dsp:txXfrm>
        <a:off x="0" y="734941"/>
        <a:ext cx="3796620" cy="19215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21F88-1207-E849-A964-CE9914B710F1}" type="datetimeFigureOut">
              <a:rPr lang="en-US" smtClean="0"/>
              <a:t>5/22/2023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231F2F-BEF7-3D47-A272-432E2E490C2F}" type="slidenum">
              <a:rPr lang="en-US" smtClean="0"/>
              <a:t>‹#›</a:t>
            </a:fld>
            <a:endParaRPr lang="en-US"/>
          </a:p>
        </p:txBody>
      </p:sp>
    </p:spTree>
    <p:extLst>
      <p:ext uri="{BB962C8B-B14F-4D97-AF65-F5344CB8AC3E}">
        <p14:creationId xmlns:p14="http://schemas.microsoft.com/office/powerpoint/2010/main" val="509563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333333"/>
                </a:solidFill>
                <a:effectLst/>
                <a:latin typeface="Roboto" panose="02000000000000000000" pitchFamily="2" charset="0"/>
              </a:rPr>
              <a:t>Note </a:t>
            </a:r>
            <a:r>
              <a:rPr lang="fr-FR" b="0" i="0" dirty="0" err="1">
                <a:solidFill>
                  <a:srgbClr val="333333"/>
                </a:solidFill>
                <a:effectLst/>
                <a:latin typeface="Roboto" panose="02000000000000000000" pitchFamily="2" charset="0"/>
              </a:rPr>
              <a:t>that</a:t>
            </a:r>
            <a:r>
              <a:rPr lang="fr-FR" b="0" i="0" dirty="0">
                <a:solidFill>
                  <a:srgbClr val="333333"/>
                </a:solidFill>
                <a:effectLst/>
                <a:latin typeface="Roboto" panose="02000000000000000000" pitchFamily="2" charset="0"/>
              </a:rPr>
              <a:t> water on </a:t>
            </a:r>
            <a:r>
              <a:rPr lang="fr-FR" b="0" i="0" dirty="0" err="1">
                <a:solidFill>
                  <a:srgbClr val="333333"/>
                </a:solidFill>
                <a:effectLst/>
                <a:latin typeface="Roboto" panose="02000000000000000000" pitchFamily="2" charset="0"/>
              </a:rPr>
              <a:t>premises</a:t>
            </a:r>
            <a:r>
              <a:rPr lang="fr-FR" b="0" i="0" dirty="0">
                <a:solidFill>
                  <a:srgbClr val="333333"/>
                </a:solidFill>
                <a:effectLst/>
                <a:latin typeface="Roboto" panose="02000000000000000000" pitchFamily="2" charset="0"/>
              </a:rPr>
              <a:t> </a:t>
            </a:r>
            <a:r>
              <a:rPr lang="fr-FR" b="0" i="0" dirty="0" err="1">
                <a:solidFill>
                  <a:srgbClr val="333333"/>
                </a:solidFill>
                <a:effectLst/>
                <a:latin typeface="Roboto" panose="02000000000000000000" pitchFamily="2" charset="0"/>
              </a:rPr>
              <a:t>is</a:t>
            </a:r>
            <a:r>
              <a:rPr lang="fr-FR" b="0" i="0" dirty="0">
                <a:solidFill>
                  <a:srgbClr val="333333"/>
                </a:solidFill>
                <a:effectLst/>
                <a:latin typeface="Roboto" panose="02000000000000000000" pitchFamily="2" charset="0"/>
              </a:rPr>
              <a:t> part of SDG 6.1.1</a:t>
            </a:r>
          </a:p>
          <a:p>
            <a:endParaRPr lang="fr-FR" b="0" i="0" dirty="0">
              <a:solidFill>
                <a:srgbClr val="333333"/>
              </a:solidFill>
              <a:effectLst/>
              <a:latin typeface="Roboto" panose="02000000000000000000" pitchFamily="2" charset="0"/>
            </a:endParaRPr>
          </a:p>
          <a:p>
            <a:r>
              <a:rPr lang="fr-FR" b="0" i="0" dirty="0">
                <a:solidFill>
                  <a:srgbClr val="333333"/>
                </a:solidFill>
                <a:effectLst/>
                <a:latin typeface="Roboto" panose="02000000000000000000" pitchFamily="2" charset="0"/>
              </a:rPr>
              <a:t>Le travail de la collecte d’eau expose ces femmes et filles à des risques physiques et traumatiques. Elles transportent de lourds récipients (environ 8 kg), souvent non adaptés à leur âge et leur propre poids. Les femmes et particulièrement les filles sont exposées à des violences physiques, sexuelles, morales et psychologiques lors de la collecte de l’eau.</a:t>
            </a:r>
          </a:p>
          <a:p>
            <a:endParaRPr lang="fr-FR" b="0" i="0" dirty="0">
              <a:solidFill>
                <a:srgbClr val="333333"/>
              </a:solidFill>
              <a:effectLst/>
              <a:latin typeface="Roboto" panose="02000000000000000000" pitchFamily="2" charset="0"/>
            </a:endParaRPr>
          </a:p>
          <a:p>
            <a:r>
              <a:rPr lang="fr-FR" b="0" i="0" dirty="0">
                <a:solidFill>
                  <a:srgbClr val="333333"/>
                </a:solidFill>
                <a:effectLst/>
                <a:latin typeface="Roboto" panose="02000000000000000000" pitchFamily="2" charset="0"/>
              </a:rPr>
              <a:t>De nombreuses études démontrent que les heures consacrées à cette collecte d’eau diminuent le temps disponible pour l’éducation, le développement individuel et les activités génératrices de revenus dans les ménages. Les performances scolaires de millions de filles sont ainsi entravées ce qui peut les amener à arrêter partiellement ou totalement leur scolarisation. Lorsque ce temps dépasse 30 minutes, la collecte de l’eau est considérée comme une corvée et en conséquence la quantité collectée s’en trouve réduite.</a:t>
            </a:r>
            <a:endParaRPr lang="en-US" dirty="0"/>
          </a:p>
        </p:txBody>
      </p:sp>
      <p:sp>
        <p:nvSpPr>
          <p:cNvPr id="4" name="Slide Number Placeholder 3"/>
          <p:cNvSpPr>
            <a:spLocks noGrp="1"/>
          </p:cNvSpPr>
          <p:nvPr>
            <p:ph type="sldNum" sz="quarter" idx="5"/>
          </p:nvPr>
        </p:nvSpPr>
        <p:spPr/>
        <p:txBody>
          <a:bodyPr/>
          <a:lstStyle/>
          <a:p>
            <a:fld id="{F1231F2F-BEF7-3D47-A272-432E2E490C2F}" type="slidenum">
              <a:rPr lang="en-US" smtClean="0"/>
              <a:t>8</a:t>
            </a:fld>
            <a:endParaRPr lang="en-US"/>
          </a:p>
        </p:txBody>
      </p:sp>
    </p:spTree>
    <p:extLst>
      <p:ext uri="{BB962C8B-B14F-4D97-AF65-F5344CB8AC3E}">
        <p14:creationId xmlns:p14="http://schemas.microsoft.com/office/powerpoint/2010/main" val="308802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i="0" dirty="0">
                <a:solidFill>
                  <a:srgbClr val="333333"/>
                </a:solidFill>
                <a:effectLst/>
                <a:latin typeface="Roboto" panose="02000000000000000000" pitchFamily="2" charset="0"/>
              </a:rPr>
              <a:t>Note </a:t>
            </a:r>
            <a:r>
              <a:rPr lang="fr-FR" b="0" i="0" dirty="0" err="1">
                <a:solidFill>
                  <a:srgbClr val="333333"/>
                </a:solidFill>
                <a:effectLst/>
                <a:latin typeface="Roboto" panose="02000000000000000000" pitchFamily="2" charset="0"/>
              </a:rPr>
              <a:t>that</a:t>
            </a:r>
            <a:r>
              <a:rPr lang="fr-FR" b="0" i="0" dirty="0">
                <a:solidFill>
                  <a:srgbClr val="333333"/>
                </a:solidFill>
                <a:effectLst/>
                <a:latin typeface="Roboto" panose="02000000000000000000" pitchFamily="2" charset="0"/>
              </a:rPr>
              <a:t> water </a:t>
            </a:r>
            <a:r>
              <a:rPr lang="fr-FR" b="0" i="0" dirty="0" err="1">
                <a:solidFill>
                  <a:srgbClr val="333333"/>
                </a:solidFill>
                <a:effectLst/>
                <a:latin typeface="Roboto" panose="02000000000000000000" pitchFamily="2" charset="0"/>
              </a:rPr>
              <a:t>within</a:t>
            </a:r>
            <a:r>
              <a:rPr lang="fr-FR" b="0" i="0" dirty="0">
                <a:solidFill>
                  <a:srgbClr val="333333"/>
                </a:solidFill>
                <a:effectLst/>
                <a:latin typeface="Roboto" panose="02000000000000000000" pitchFamily="2" charset="0"/>
              </a:rPr>
              <a:t> 30 minutes </a:t>
            </a:r>
            <a:r>
              <a:rPr lang="fr-FR" b="0" i="0" dirty="0" err="1">
                <a:solidFill>
                  <a:srgbClr val="333333"/>
                </a:solidFill>
                <a:effectLst/>
                <a:latin typeface="Roboto" panose="02000000000000000000" pitchFamily="2" charset="0"/>
              </a:rPr>
              <a:t>is</a:t>
            </a:r>
            <a:r>
              <a:rPr lang="fr-FR" b="0" i="0" dirty="0">
                <a:solidFill>
                  <a:srgbClr val="333333"/>
                </a:solidFill>
                <a:effectLst/>
                <a:latin typeface="Roboto" panose="02000000000000000000" pitchFamily="2" charset="0"/>
              </a:rPr>
              <a:t> part of basic services – SDG 1.4</a:t>
            </a:r>
          </a:p>
          <a:p>
            <a:r>
              <a:rPr lang="fr-FR" b="0" i="0" dirty="0" err="1">
                <a:solidFill>
                  <a:srgbClr val="333333"/>
                </a:solidFill>
                <a:effectLst/>
                <a:latin typeface="Roboto" panose="02000000000000000000" pitchFamily="2" charset="0"/>
              </a:rPr>
              <a:t>Also</a:t>
            </a:r>
            <a:r>
              <a:rPr lang="fr-FR" b="0" i="0" dirty="0">
                <a:solidFill>
                  <a:srgbClr val="333333"/>
                </a:solidFill>
                <a:effectLst/>
                <a:latin typeface="Roboto" panose="02000000000000000000" pitchFamily="2" charset="0"/>
              </a:rPr>
              <a:t> basic </a:t>
            </a:r>
            <a:r>
              <a:rPr lang="fr-FR" b="0" i="0" dirty="0" err="1">
                <a:solidFill>
                  <a:srgbClr val="333333"/>
                </a:solidFill>
                <a:effectLst/>
                <a:latin typeface="Roboto" panose="02000000000000000000" pitchFamily="2" charset="0"/>
              </a:rPr>
              <a:t>sanitation</a:t>
            </a:r>
            <a:r>
              <a:rPr lang="fr-FR" b="0" i="0" dirty="0">
                <a:solidFill>
                  <a:srgbClr val="333333"/>
                </a:solidFill>
                <a:effectLst/>
                <a:latin typeface="Roboto" panose="02000000000000000000" pitchFamily="2" charset="0"/>
              </a:rPr>
              <a:t>, </a:t>
            </a:r>
            <a:r>
              <a:rPr lang="fr-FR" b="0" i="0" dirty="0" err="1">
                <a:solidFill>
                  <a:srgbClr val="333333"/>
                </a:solidFill>
                <a:effectLst/>
                <a:latin typeface="Roboto" panose="02000000000000000000" pitchFamily="2" charset="0"/>
              </a:rPr>
              <a:t>elimination</a:t>
            </a:r>
            <a:r>
              <a:rPr lang="fr-FR" b="0" i="0" dirty="0">
                <a:solidFill>
                  <a:srgbClr val="333333"/>
                </a:solidFill>
                <a:effectLst/>
                <a:latin typeface="Roboto" panose="02000000000000000000" pitchFamily="2" charset="0"/>
              </a:rPr>
              <a:t> of OD are in the ODD </a:t>
            </a:r>
            <a:r>
              <a:rPr lang="fr-FR" b="0" i="0" dirty="0" err="1">
                <a:solidFill>
                  <a:srgbClr val="333333"/>
                </a:solidFill>
                <a:effectLst/>
                <a:latin typeface="Roboto" panose="02000000000000000000" pitchFamily="2" charset="0"/>
              </a:rPr>
              <a:t>framework</a:t>
            </a:r>
            <a:r>
              <a:rPr lang="fr-FR" b="0" i="0" dirty="0">
                <a:solidFill>
                  <a:srgbClr val="333333"/>
                </a:solidFill>
                <a:effectLst/>
                <a:latin typeface="Roboto" panose="02000000000000000000" pitchFamily="2" charset="0"/>
              </a:rPr>
              <a:t>. </a:t>
            </a:r>
          </a:p>
          <a:p>
            <a:r>
              <a:rPr lang="fr-FR" b="0" i="0" dirty="0" err="1">
                <a:solidFill>
                  <a:srgbClr val="333333"/>
                </a:solidFill>
                <a:effectLst/>
                <a:latin typeface="Roboto" panose="02000000000000000000" pitchFamily="2" charset="0"/>
              </a:rPr>
              <a:t>Finally</a:t>
            </a:r>
            <a:r>
              <a:rPr lang="fr-FR" b="0" i="0" dirty="0">
                <a:solidFill>
                  <a:srgbClr val="333333"/>
                </a:solidFill>
                <a:effectLst/>
                <a:latin typeface="Roboto" panose="02000000000000000000" pitchFamily="2" charset="0"/>
              </a:rPr>
              <a:t>: no slide, but </a:t>
            </a:r>
            <a:r>
              <a:rPr lang="fr-FR" b="0" i="0" dirty="0" err="1">
                <a:solidFill>
                  <a:srgbClr val="333333"/>
                </a:solidFill>
                <a:effectLst/>
                <a:latin typeface="Roboto" panose="02000000000000000000" pitchFamily="2" charset="0"/>
              </a:rPr>
              <a:t>burden</a:t>
            </a:r>
            <a:r>
              <a:rPr lang="fr-FR" b="0" i="0" dirty="0">
                <a:solidFill>
                  <a:srgbClr val="333333"/>
                </a:solidFill>
                <a:effectLst/>
                <a:latin typeface="Roboto" panose="02000000000000000000" pitchFamily="2" charset="0"/>
              </a:rPr>
              <a:t> of </a:t>
            </a:r>
            <a:r>
              <a:rPr lang="fr-FR" b="0" i="0" dirty="0" err="1">
                <a:solidFill>
                  <a:srgbClr val="333333"/>
                </a:solidFill>
                <a:effectLst/>
                <a:latin typeface="Roboto" panose="02000000000000000000" pitchFamily="2" charset="0"/>
              </a:rPr>
              <a:t>disease</a:t>
            </a:r>
            <a:r>
              <a:rPr lang="fr-FR" b="0" i="0" dirty="0">
                <a:solidFill>
                  <a:srgbClr val="333333"/>
                </a:solidFill>
                <a:effectLst/>
                <a:latin typeface="Roboto" panose="02000000000000000000" pitchFamily="2" charset="0"/>
              </a:rPr>
              <a:t>… 5,173 </a:t>
            </a:r>
            <a:r>
              <a:rPr lang="fr-FR" b="0" i="0" dirty="0" err="1">
                <a:solidFill>
                  <a:srgbClr val="333333"/>
                </a:solidFill>
                <a:effectLst/>
                <a:latin typeface="Roboto" panose="02000000000000000000" pitchFamily="2" charset="0"/>
              </a:rPr>
              <a:t>deaths</a:t>
            </a:r>
            <a:r>
              <a:rPr lang="fr-FR" b="0" i="0" dirty="0">
                <a:solidFill>
                  <a:srgbClr val="333333"/>
                </a:solidFill>
                <a:effectLst/>
                <a:latin typeface="Roboto" panose="02000000000000000000" pitchFamily="2" charset="0"/>
              </a:rPr>
              <a:t> per </a:t>
            </a:r>
            <a:r>
              <a:rPr lang="fr-FR" b="0" i="0" dirty="0" err="1">
                <a:solidFill>
                  <a:srgbClr val="333333"/>
                </a:solidFill>
                <a:effectLst/>
                <a:latin typeface="Roboto" panose="02000000000000000000" pitchFamily="2" charset="0"/>
              </a:rPr>
              <a:t>year</a:t>
            </a:r>
            <a:r>
              <a:rPr lang="fr-FR" b="0" i="0" dirty="0">
                <a:solidFill>
                  <a:srgbClr val="333333"/>
                </a:solidFill>
                <a:effectLst/>
                <a:latin typeface="Roboto" panose="02000000000000000000" pitchFamily="2" charset="0"/>
              </a:rPr>
              <a:t>, </a:t>
            </a:r>
            <a:r>
              <a:rPr lang="fr-FR" b="0" i="0" dirty="0" err="1">
                <a:solidFill>
                  <a:srgbClr val="333333"/>
                </a:solidFill>
                <a:effectLst/>
                <a:latin typeface="Roboto" panose="02000000000000000000" pitchFamily="2" charset="0"/>
              </a:rPr>
              <a:t>mostly</a:t>
            </a:r>
            <a:r>
              <a:rPr lang="fr-FR" b="0" i="0" dirty="0">
                <a:solidFill>
                  <a:srgbClr val="333333"/>
                </a:solidFill>
                <a:effectLst/>
                <a:latin typeface="Roboto" panose="02000000000000000000" pitchFamily="2" charset="0"/>
              </a:rPr>
              <a:t> </a:t>
            </a:r>
            <a:r>
              <a:rPr lang="fr-FR" b="0" i="0" dirty="0" err="1">
                <a:solidFill>
                  <a:srgbClr val="333333"/>
                </a:solidFill>
                <a:effectLst/>
                <a:latin typeface="Roboto" panose="02000000000000000000" pitchFamily="2" charset="0"/>
              </a:rPr>
              <a:t>from</a:t>
            </a:r>
            <a:r>
              <a:rPr lang="fr-FR" b="0" i="0" dirty="0">
                <a:solidFill>
                  <a:srgbClr val="333333"/>
                </a:solidFill>
                <a:effectLst/>
                <a:latin typeface="Roboto" panose="02000000000000000000" pitchFamily="2" charset="0"/>
              </a:rPr>
              <a:t> DD. 2300 </a:t>
            </a:r>
            <a:r>
              <a:rPr lang="fr-FR" b="0" i="0" dirty="0" err="1">
                <a:solidFill>
                  <a:srgbClr val="333333"/>
                </a:solidFill>
                <a:effectLst/>
                <a:latin typeface="Roboto" panose="02000000000000000000" pitchFamily="2" charset="0"/>
              </a:rPr>
              <a:t>women</a:t>
            </a:r>
            <a:r>
              <a:rPr lang="fr-FR" b="0" i="0" dirty="0">
                <a:solidFill>
                  <a:srgbClr val="333333"/>
                </a:solidFill>
                <a:effectLst/>
                <a:latin typeface="Roboto" panose="02000000000000000000" pitchFamily="2" charset="0"/>
              </a:rPr>
              <a:t>, 2873 men. </a:t>
            </a:r>
            <a:r>
              <a:rPr lang="fr-FR" b="0" i="0" dirty="0" err="1">
                <a:solidFill>
                  <a:srgbClr val="333333"/>
                </a:solidFill>
                <a:effectLst/>
                <a:latin typeface="Roboto" panose="02000000000000000000" pitchFamily="2" charset="0"/>
              </a:rPr>
              <a:t>Because</a:t>
            </a:r>
            <a:r>
              <a:rPr lang="fr-FR" b="0" i="0" dirty="0">
                <a:solidFill>
                  <a:srgbClr val="333333"/>
                </a:solidFill>
                <a:effectLst/>
                <a:latin typeface="Roboto" panose="02000000000000000000" pitchFamily="2" charset="0"/>
              </a:rPr>
              <a:t> more men die </a:t>
            </a:r>
            <a:r>
              <a:rPr lang="fr-FR" b="0" i="0" dirty="0" err="1">
                <a:solidFill>
                  <a:srgbClr val="333333"/>
                </a:solidFill>
                <a:effectLst/>
                <a:latin typeface="Roboto" panose="02000000000000000000" pitchFamily="2" charset="0"/>
              </a:rPr>
              <a:t>from</a:t>
            </a:r>
            <a:r>
              <a:rPr lang="fr-FR" b="0" i="0" dirty="0">
                <a:solidFill>
                  <a:srgbClr val="333333"/>
                </a:solidFill>
                <a:effectLst/>
                <a:latin typeface="Roboto" panose="02000000000000000000" pitchFamily="2" charset="0"/>
              </a:rPr>
              <a:t> </a:t>
            </a:r>
            <a:r>
              <a:rPr lang="fr-FR" b="0" i="0" dirty="0" err="1">
                <a:solidFill>
                  <a:srgbClr val="333333"/>
                </a:solidFill>
                <a:effectLst/>
                <a:latin typeface="Roboto" panose="02000000000000000000" pitchFamily="2" charset="0"/>
              </a:rPr>
              <a:t>diarrhoea</a:t>
            </a:r>
            <a:r>
              <a:rPr lang="fr-FR" b="0" i="0" dirty="0">
                <a:solidFill>
                  <a:srgbClr val="333333"/>
                </a:solidFill>
                <a:effectLst/>
                <a:latin typeface="Roboto" panose="02000000000000000000" pitchFamily="2" charset="0"/>
              </a:rPr>
              <a:t> </a:t>
            </a:r>
            <a:r>
              <a:rPr lang="fr-FR" b="0" i="0" dirty="0" err="1">
                <a:solidFill>
                  <a:srgbClr val="333333"/>
                </a:solidFill>
                <a:effectLst/>
                <a:latin typeface="Roboto" panose="02000000000000000000" pitchFamily="2" charset="0"/>
              </a:rPr>
              <a:t>than</a:t>
            </a:r>
            <a:r>
              <a:rPr lang="fr-FR" b="0" i="0" dirty="0">
                <a:solidFill>
                  <a:srgbClr val="333333"/>
                </a:solidFill>
                <a:effectLst/>
                <a:latin typeface="Roboto" panose="02000000000000000000" pitchFamily="2" charset="0"/>
              </a:rPr>
              <a:t> </a:t>
            </a:r>
            <a:r>
              <a:rPr lang="fr-FR" b="0" i="0" dirty="0" err="1">
                <a:solidFill>
                  <a:srgbClr val="333333"/>
                </a:solidFill>
                <a:effectLst/>
                <a:latin typeface="Roboto" panose="02000000000000000000" pitchFamily="2" charset="0"/>
              </a:rPr>
              <a:t>women</a:t>
            </a:r>
            <a:r>
              <a:rPr lang="fr-FR" b="0" i="0" dirty="0">
                <a:solidFill>
                  <a:srgbClr val="333333"/>
                </a:solidFill>
                <a:effectLst/>
                <a:latin typeface="Roboto" panose="02000000000000000000" pitchFamily="2" charset="0"/>
              </a:rPr>
              <a:t> do. About a </a:t>
            </a:r>
            <a:r>
              <a:rPr lang="fr-FR" b="0" i="0" dirty="0" err="1">
                <a:solidFill>
                  <a:srgbClr val="333333"/>
                </a:solidFill>
                <a:effectLst/>
                <a:latin typeface="Roboto" panose="02000000000000000000" pitchFamily="2" charset="0"/>
              </a:rPr>
              <a:t>third</a:t>
            </a:r>
            <a:r>
              <a:rPr lang="fr-FR" b="0" i="0" dirty="0">
                <a:solidFill>
                  <a:srgbClr val="333333"/>
                </a:solidFill>
                <a:effectLst/>
                <a:latin typeface="Roboto" panose="02000000000000000000" pitchFamily="2" charset="0"/>
              </a:rPr>
              <a:t> are </a:t>
            </a:r>
            <a:r>
              <a:rPr lang="fr-FR" b="0" i="0" dirty="0" err="1">
                <a:solidFill>
                  <a:srgbClr val="333333"/>
                </a:solidFill>
                <a:effectLst/>
                <a:latin typeface="Roboto" panose="02000000000000000000" pitchFamily="2" charset="0"/>
              </a:rPr>
              <a:t>children</a:t>
            </a:r>
            <a:r>
              <a:rPr lang="fr-FR" b="0" i="0" dirty="0">
                <a:solidFill>
                  <a:srgbClr val="333333"/>
                </a:solidFill>
                <a:effectLst/>
                <a:latin typeface="Roboto" panose="02000000000000000000" pitchFamily="2" charset="0"/>
              </a:rPr>
              <a:t> </a:t>
            </a:r>
            <a:r>
              <a:rPr lang="fr-FR" b="0" i="0" dirty="0" err="1">
                <a:solidFill>
                  <a:srgbClr val="333333"/>
                </a:solidFill>
                <a:effectLst/>
                <a:latin typeface="Roboto" panose="02000000000000000000" pitchFamily="2" charset="0"/>
              </a:rPr>
              <a:t>under</a:t>
            </a:r>
            <a:r>
              <a:rPr lang="fr-FR" b="0" i="0" dirty="0">
                <a:solidFill>
                  <a:srgbClr val="333333"/>
                </a:solidFill>
                <a:effectLst/>
                <a:latin typeface="Roboto" panose="02000000000000000000" pitchFamily="2" charset="0"/>
              </a:rPr>
              <a:t> 5. A quarter are 70+. </a:t>
            </a:r>
          </a:p>
          <a:p>
            <a:endParaRPr lang="fr-FR" b="0" i="0" dirty="0">
              <a:solidFill>
                <a:srgbClr val="333333"/>
              </a:solidFill>
              <a:effectLst/>
              <a:latin typeface="Roboto" panose="02000000000000000000" pitchFamily="2" charset="0"/>
            </a:endParaRPr>
          </a:p>
          <a:p>
            <a:r>
              <a:rPr lang="fr-FR" b="0" i="0" dirty="0">
                <a:solidFill>
                  <a:srgbClr val="333333"/>
                </a:solidFill>
                <a:effectLst/>
                <a:latin typeface="Roboto" panose="02000000000000000000" pitchFamily="2" charset="0"/>
              </a:rPr>
              <a:t>Le travail de la collecte d’eau expose ces femmes et filles à des risques physiques et traumatiques. Elles transportent de lourds récipients (environ 8 kg), souvent non adaptés à leur âge et leur propre poids. Les femmes et particulièrement les filles sont exposées à des violences physiques, sexuelles, morales et psychologiques lors de la collecte de l’eau.</a:t>
            </a:r>
          </a:p>
          <a:p>
            <a:endParaRPr lang="fr-FR" b="0" i="0" dirty="0">
              <a:solidFill>
                <a:srgbClr val="333333"/>
              </a:solidFill>
              <a:effectLst/>
              <a:latin typeface="Roboto" panose="02000000000000000000" pitchFamily="2" charset="0"/>
            </a:endParaRPr>
          </a:p>
          <a:p>
            <a:r>
              <a:rPr lang="fr-FR" b="0" i="0" dirty="0">
                <a:solidFill>
                  <a:srgbClr val="333333"/>
                </a:solidFill>
                <a:effectLst/>
                <a:latin typeface="Roboto" panose="02000000000000000000" pitchFamily="2" charset="0"/>
              </a:rPr>
              <a:t>De nombreuses études démontrent que les heures consacrées à cette collecte d’eau diminuent le temps disponible pour l’éducation, le développement individuel et les activités génératrices de revenus dans les ménages. Les performances scolaires de millions de filles sont ainsi entravées ce qui peut les amener à arrêter partiellement ou totalement leur scolarisation. Lorsque ce temps dépasse 30 minutes, la collecte de l’eau est considérée comme une corvée et en conséquence la quantité collectée s’en trouve réduite.</a:t>
            </a:r>
            <a:endParaRPr lang="en-US" dirty="0"/>
          </a:p>
        </p:txBody>
      </p:sp>
      <p:sp>
        <p:nvSpPr>
          <p:cNvPr id="4" name="Slide Number Placeholder 3"/>
          <p:cNvSpPr>
            <a:spLocks noGrp="1"/>
          </p:cNvSpPr>
          <p:nvPr>
            <p:ph type="sldNum" sz="quarter" idx="5"/>
          </p:nvPr>
        </p:nvSpPr>
        <p:spPr/>
        <p:txBody>
          <a:bodyPr/>
          <a:lstStyle/>
          <a:p>
            <a:fld id="{F1231F2F-BEF7-3D47-A272-432E2E490C2F}" type="slidenum">
              <a:rPr lang="en-US" smtClean="0"/>
              <a:t>9</a:t>
            </a:fld>
            <a:endParaRPr lang="en-US"/>
          </a:p>
        </p:txBody>
      </p:sp>
    </p:spTree>
    <p:extLst>
      <p:ext uri="{BB962C8B-B14F-4D97-AF65-F5344CB8AC3E}">
        <p14:creationId xmlns:p14="http://schemas.microsoft.com/office/powerpoint/2010/main" val="1937264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50% ont eu des coupures d’eau</a:t>
            </a:r>
          </a:p>
          <a:p>
            <a:r>
              <a:rPr lang="fr-FR" dirty="0"/>
              <a:t>48% s'inquiètent pour l’eau</a:t>
            </a:r>
          </a:p>
          <a:p>
            <a:endParaRPr lang="fr-FR" dirty="0"/>
          </a:p>
          <a:p>
            <a:r>
              <a:rPr lang="fr-FR" dirty="0" err="1"/>
              <a:t>Average</a:t>
            </a:r>
            <a:r>
              <a:rPr lang="fr-FR" dirty="0"/>
              <a:t> score: 6.4 for </a:t>
            </a:r>
            <a:r>
              <a:rPr lang="fr-FR" dirty="0" err="1"/>
              <a:t>women</a:t>
            </a:r>
            <a:r>
              <a:rPr lang="fr-FR" dirty="0"/>
              <a:t>, 5.0 for men. 	A score of 12+ out of a possible 36 </a:t>
            </a:r>
            <a:r>
              <a:rPr lang="fr-FR" dirty="0" err="1"/>
              <a:t>was</a:t>
            </a:r>
            <a:r>
              <a:rPr lang="fr-FR" dirty="0"/>
              <a:t> </a:t>
            </a:r>
            <a:r>
              <a:rPr lang="fr-FR" dirty="0" err="1"/>
              <a:t>counted</a:t>
            </a:r>
            <a:r>
              <a:rPr lang="fr-FR" dirty="0"/>
              <a:t> as « Water </a:t>
            </a:r>
            <a:r>
              <a:rPr lang="fr-FR" dirty="0" err="1"/>
              <a:t>insecure</a:t>
            </a:r>
            <a:r>
              <a:rPr lang="fr-FR" dirty="0"/>
              <a:t> »</a:t>
            </a:r>
          </a:p>
          <a:p>
            <a:endParaRPr lang="en-US" dirty="0"/>
          </a:p>
        </p:txBody>
      </p:sp>
      <p:sp>
        <p:nvSpPr>
          <p:cNvPr id="4" name="Slide Number Placeholder 3"/>
          <p:cNvSpPr>
            <a:spLocks noGrp="1"/>
          </p:cNvSpPr>
          <p:nvPr>
            <p:ph type="sldNum" sz="quarter" idx="5"/>
          </p:nvPr>
        </p:nvSpPr>
        <p:spPr/>
        <p:txBody>
          <a:bodyPr/>
          <a:lstStyle/>
          <a:p>
            <a:fld id="{F1231F2F-BEF7-3D47-A272-432E2E490C2F}" type="slidenum">
              <a:rPr lang="en-US" smtClean="0"/>
              <a:t>10</a:t>
            </a:fld>
            <a:endParaRPr lang="en-US"/>
          </a:p>
        </p:txBody>
      </p:sp>
    </p:spTree>
    <p:extLst>
      <p:ext uri="{BB962C8B-B14F-4D97-AF65-F5344CB8AC3E}">
        <p14:creationId xmlns:p14="http://schemas.microsoft.com/office/powerpoint/2010/main" val="3779248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181496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5" name="Rectangle 4"/>
          <p:cNvSpPr/>
          <p:nvPr userDrawn="1"/>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Rectangle 5"/>
          <p:cNvSpPr/>
          <p:nvPr userDrawn="1"/>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7" name="Rectangle 6"/>
          <p:cNvSpPr/>
          <p:nvPr userDrawn="1"/>
        </p:nvSpPr>
        <p:spPr>
          <a:xfrm>
            <a:off x="624418" y="1412876"/>
            <a:ext cx="10943167" cy="36513"/>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p:txBody>
          <a:bodyPr/>
          <a:lstStyle>
            <a:lvl1pPr>
              <a:defRPr/>
            </a:lvl1pPr>
          </a:lstStyle>
          <a:p>
            <a:pPr>
              <a:defRPr/>
            </a:pPr>
            <a:fld id="{F8CB7F80-1FCA-44DE-B367-8B90B6BE6B82}" type="datetime1">
              <a:rPr lang="en-US" smtClean="0">
                <a:solidFill>
                  <a:prstClr val="black">
                    <a:tint val="75000"/>
                  </a:prstClr>
                </a:solidFill>
              </a:rPr>
              <a:t>5/22/2023</a:t>
            </a:fld>
            <a:endParaRPr lang="en-GB">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A73939FE-7BC6-42BD-B27E-1F76D60FE7C3}"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3203740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6040438"/>
            <a:ext cx="12192000" cy="836612"/>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CE7E3C6-8B07-4DAC-8889-8EFBFA7B9351}" type="datetime1">
              <a:rPr lang="en-US" smtClean="0">
                <a:solidFill>
                  <a:prstClr val="black">
                    <a:tint val="75000"/>
                  </a:prstClr>
                </a:solidFill>
              </a:rPr>
              <a:t>5/22/2023</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24" name="Rectangle 23"/>
          <p:cNvSpPr/>
          <p:nvPr/>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Slide Number Placeholder 5"/>
          <p:cNvSpPr>
            <a:spLocks noGrp="1"/>
          </p:cNvSpPr>
          <p:nvPr>
            <p:ph type="sldNum" sz="quarter" idx="4"/>
          </p:nvPr>
        </p:nvSpPr>
        <p:spPr>
          <a:xfrm>
            <a:off x="9167284" y="6356351"/>
            <a:ext cx="28448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chemeClr val="bg1"/>
                </a:solidFill>
                <a:latin typeface="+mn-lt"/>
                <a:cs typeface="+mn-cs"/>
              </a:defRPr>
            </a:lvl1pPr>
          </a:lstStyle>
          <a:p>
            <a:pPr>
              <a:defRPr/>
            </a:pPr>
            <a:fld id="{402BE56B-010E-4616-ABA9-1B499FE467B2}" type="slidenum">
              <a:rPr lang="en-GB">
                <a:solidFill>
                  <a:prstClr val="white"/>
                </a:solidFill>
              </a:rPr>
              <a:pPr>
                <a:defRPr/>
              </a:pPr>
              <a:t>‹#›</a:t>
            </a:fld>
            <a:endParaRPr lang="en-GB">
              <a:solidFill>
                <a:prstClr val="white"/>
              </a:solidFill>
            </a:endParaRPr>
          </a:p>
        </p:txBody>
      </p:sp>
      <p:pic>
        <p:nvPicPr>
          <p:cNvPr id="1033" name="Picture 1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619129" y="6276976"/>
            <a:ext cx="188660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D:\Admin\Logo\WHO-EN-W-H.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9667" y="6272214"/>
            <a:ext cx="176355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5047129" y="6185835"/>
            <a:ext cx="1999130" cy="595312"/>
          </a:xfrm>
          <a:prstGeom prst="rect">
            <a:avLst/>
          </a:prstGeom>
        </p:spPr>
      </p:pic>
    </p:spTree>
    <p:extLst>
      <p:ext uri="{BB962C8B-B14F-4D97-AF65-F5344CB8AC3E}">
        <p14:creationId xmlns:p14="http://schemas.microsoft.com/office/powerpoint/2010/main" val="1484057655"/>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rive.google.com/drive/folders/1MHStbMgayQEM4QmEPdE3c9wiHutmuEkL"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ashdata.org/reports/gender-review-inventory-tools-and-measures"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ashdata.org/reports/gender-review-final-report"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346170F-763F-7149-BF63-EE26D4A1F349}"/>
              </a:ext>
            </a:extLst>
          </p:cNvPr>
          <p:cNvSpPr>
            <a:spLocks noGrp="1"/>
          </p:cNvSpPr>
          <p:nvPr>
            <p:ph type="ctrTitle"/>
          </p:nvPr>
        </p:nvSpPr>
        <p:spPr>
          <a:xfrm>
            <a:off x="4246542" y="2342461"/>
            <a:ext cx="7455128" cy="1470025"/>
          </a:xfrm>
        </p:spPr>
        <p:txBody>
          <a:bodyPr/>
          <a:lstStyle/>
          <a:p>
            <a:pPr lvl="0" fontAlgn="auto">
              <a:spcBef>
                <a:spcPts val="0"/>
              </a:spcBef>
              <a:spcAft>
                <a:spcPts val="300"/>
              </a:spcAft>
              <a:defRPr/>
            </a:pPr>
            <a:r>
              <a:rPr lang="fr-FR" sz="4000" b="1" dirty="0">
                <a:ea typeface="Calibri" panose="020F0502020204030204" pitchFamily="34" charset="0"/>
              </a:rPr>
              <a:t>Étude de cas 1</a:t>
            </a:r>
            <a:br>
              <a:rPr lang="fr-FR" sz="4000" b="1" dirty="0">
                <a:ea typeface="Calibri" panose="020F0502020204030204" pitchFamily="34" charset="0"/>
              </a:rPr>
            </a:br>
            <a:r>
              <a:rPr lang="fr-FR" sz="4000" b="1" dirty="0">
                <a:ea typeface="Calibri" panose="020F0502020204030204" pitchFamily="34" charset="0"/>
              </a:rPr>
              <a:t>Eau, assainissement, hygiène et genre - collaboration avec le monde universitaire </a:t>
            </a:r>
            <a:br>
              <a:rPr lang="en-GB" sz="4000" b="1" dirty="0">
                <a:ea typeface="Calibri" panose="020F0502020204030204" pitchFamily="34" charset="0"/>
              </a:rPr>
            </a:br>
            <a:r>
              <a:rPr lang="fr" sz="3200" i="1" dirty="0">
                <a:ea typeface="Calibri" panose="020F0502020204030204" pitchFamily="34" charset="0"/>
              </a:rPr>
              <a:t>Focus sur les </a:t>
            </a:r>
            <a:br>
              <a:rPr lang="en-GB" sz="3200" i="1" dirty="0">
                <a:ea typeface="Calibri" panose="020F0502020204030204" pitchFamily="34" charset="0"/>
              </a:rPr>
            </a:br>
            <a:r>
              <a:rPr lang="fr" sz="3200" i="1" dirty="0">
                <a:ea typeface="Calibri" panose="020F0502020204030204" pitchFamily="34" charset="0"/>
              </a:rPr>
              <a:t>cibles ODD 6.1, 6.2, 6.a et 6.b </a:t>
            </a:r>
            <a:br>
              <a:rPr lang="en-GB" sz="3200" b="1" dirty="0">
                <a:ea typeface="Calibri" panose="020F0502020204030204" pitchFamily="34" charset="0"/>
              </a:rPr>
            </a:br>
            <a:br>
              <a:rPr lang="en-GB" sz="4000" b="1" dirty="0">
                <a:ea typeface="Calibri" panose="020F0502020204030204" pitchFamily="34" charset="0"/>
              </a:rPr>
            </a:br>
            <a:r>
              <a:rPr lang="fr" sz="2400" dirty="0">
                <a:ea typeface="Calibri" panose="020F0502020204030204" pitchFamily="34" charset="0"/>
              </a:rPr>
              <a:t>JMP, GLAAS, Emory University</a:t>
            </a:r>
            <a:br>
              <a:rPr lang="fr" sz="2400" dirty="0">
                <a:ea typeface="Calibri" panose="020F0502020204030204" pitchFamily="34" charset="0"/>
              </a:rPr>
            </a:br>
            <a:br>
              <a:rPr lang="fr" sz="2400" dirty="0">
                <a:ea typeface="Calibri" panose="020F0502020204030204" pitchFamily="34" charset="0"/>
              </a:rPr>
            </a:br>
            <a:r>
              <a:rPr lang="fr" sz="2400" dirty="0">
                <a:ea typeface="Calibri" panose="020F0502020204030204" pitchFamily="34" charset="0"/>
              </a:rPr>
              <a:t>Mbour, 23 mai 2023</a:t>
            </a:r>
            <a:endParaRPr lang="en-GB" sz="4000" b="1" dirty="0">
              <a:solidFill>
                <a:schemeClr val="tx1">
                  <a:lumMod val="50000"/>
                  <a:lumOff val="50000"/>
                </a:schemeClr>
              </a:solidFill>
              <a:ea typeface="Calibri" panose="020F0502020204030204" pitchFamily="34" charset="0"/>
            </a:endParaRPr>
          </a:p>
        </p:txBody>
      </p:sp>
      <p:sp>
        <p:nvSpPr>
          <p:cNvPr id="4" name="Slide Number Placeholder 3">
            <a:extLst>
              <a:ext uri="{FF2B5EF4-FFF2-40B4-BE49-F238E27FC236}">
                <a16:creationId xmlns:a16="http://schemas.microsoft.com/office/drawing/2014/main" id="{A26CAFFC-8E5C-4406-875A-D1C30467331D}"/>
              </a:ext>
            </a:extLst>
          </p:cNvPr>
          <p:cNvSpPr>
            <a:spLocks noGrp="1"/>
          </p:cNvSpPr>
          <p:nvPr>
            <p:ph type="sldNum" sz="quarter" idx="4294967295"/>
          </p:nvPr>
        </p:nvSpPr>
        <p:spPr>
          <a:xfrm>
            <a:off x="9347200" y="6356350"/>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939FE-7BC6-42BD-B27E-1F76D60FE7C3}" type="slidenum">
              <a:rPr kumimoji="0" lang="en-GB"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66D532E0-D092-D44D-BCC9-141BD58B01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19810" y="5220149"/>
            <a:ext cx="1101605" cy="776130"/>
          </a:xfrm>
          <a:prstGeom prst="rect">
            <a:avLst/>
          </a:prstGeom>
        </p:spPr>
      </p:pic>
      <p:pic>
        <p:nvPicPr>
          <p:cNvPr id="8" name="Picture 7">
            <a:extLst>
              <a:ext uri="{FF2B5EF4-FFF2-40B4-BE49-F238E27FC236}">
                <a16:creationId xmlns:a16="http://schemas.microsoft.com/office/drawing/2014/main" id="{5364AAAA-4BD3-B54A-A015-09F53798CF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822" y="770395"/>
            <a:ext cx="3474720" cy="4343400"/>
          </a:xfrm>
          <a:prstGeom prst="rect">
            <a:avLst/>
          </a:prstGeom>
        </p:spPr>
      </p:pic>
      <p:sp>
        <p:nvSpPr>
          <p:cNvPr id="10" name="TextBox 9">
            <a:extLst>
              <a:ext uri="{FF2B5EF4-FFF2-40B4-BE49-F238E27FC236}">
                <a16:creationId xmlns:a16="http://schemas.microsoft.com/office/drawing/2014/main" id="{93D237F5-1BEC-994D-AA59-F930CC87CD6D}"/>
              </a:ext>
            </a:extLst>
          </p:cNvPr>
          <p:cNvSpPr txBox="1"/>
          <p:nvPr/>
        </p:nvSpPr>
        <p:spPr>
          <a:xfrm>
            <a:off x="2557468" y="1528762"/>
            <a:ext cx="198984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 sz="800" b="0" i="0" u="none" strike="noStrike" kern="1200" cap="none" spc="0" normalizeH="0" baseline="0" noProof="0" dirty="0">
                <a:ln>
                  <a:noFill/>
                </a:ln>
                <a:solidFill>
                  <a:prstClr val="white"/>
                </a:solidFill>
                <a:effectLst/>
                <a:uLnTx/>
                <a:uFillTx/>
                <a:latin typeface="Calibri"/>
                <a:ea typeface="+mn-ea"/>
                <a:cs typeface="+mn-cs"/>
              </a:rPr>
              <a:t>Photo : Bethany Caruso, 2008, Bolivie</a:t>
            </a:r>
          </a:p>
        </p:txBody>
      </p:sp>
    </p:spTree>
    <p:extLst>
      <p:ext uri="{BB962C8B-B14F-4D97-AF65-F5344CB8AC3E}">
        <p14:creationId xmlns:p14="http://schemas.microsoft.com/office/powerpoint/2010/main" val="1279655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85A54-A6FA-B4F4-0CD9-EC5E720E60BE}"/>
              </a:ext>
            </a:extLst>
          </p:cNvPr>
          <p:cNvSpPr>
            <a:spLocks noGrp="1"/>
          </p:cNvSpPr>
          <p:nvPr>
            <p:ph type="title"/>
          </p:nvPr>
        </p:nvSpPr>
        <p:spPr/>
        <p:txBody>
          <a:bodyPr/>
          <a:lstStyle/>
          <a:p>
            <a:r>
              <a:rPr lang="fr-CH" dirty="0"/>
              <a:t>Exemples du Sénégal</a:t>
            </a:r>
            <a:endParaRPr lang="en-US" dirty="0"/>
          </a:p>
        </p:txBody>
      </p:sp>
      <p:sp>
        <p:nvSpPr>
          <p:cNvPr id="3" name="Content Placeholder 2">
            <a:extLst>
              <a:ext uri="{FF2B5EF4-FFF2-40B4-BE49-F238E27FC236}">
                <a16:creationId xmlns:a16="http://schemas.microsoft.com/office/drawing/2014/main" id="{0105BF85-F7E7-F9B9-37F3-D43064545A9F}"/>
              </a:ext>
            </a:extLst>
          </p:cNvPr>
          <p:cNvSpPr>
            <a:spLocks noGrp="1"/>
          </p:cNvSpPr>
          <p:nvPr>
            <p:ph idx="1"/>
          </p:nvPr>
        </p:nvSpPr>
        <p:spPr>
          <a:xfrm>
            <a:off x="609600" y="1600201"/>
            <a:ext cx="8041547" cy="4525963"/>
          </a:xfrm>
        </p:spPr>
        <p:txBody>
          <a:bodyPr/>
          <a:lstStyle/>
          <a:p>
            <a:r>
              <a:rPr lang="fr-FR" sz="2800" dirty="0"/>
              <a:t>Expériences individuelles d'insécurité hydrique (IWISE)</a:t>
            </a:r>
          </a:p>
          <a:p>
            <a:pPr lvl="1"/>
            <a:r>
              <a:rPr lang="fr-FR" sz="2000" dirty="0"/>
              <a:t>Indicateur composite composé de 12 mesures</a:t>
            </a:r>
            <a:endParaRPr lang="en-US" sz="2000" dirty="0"/>
          </a:p>
          <a:p>
            <a:pPr lvl="1"/>
            <a:r>
              <a:rPr lang="fr-FR" sz="2000" dirty="0"/>
              <a:t>2020 enquête téléphonique, n=998</a:t>
            </a:r>
          </a:p>
        </p:txBody>
      </p:sp>
      <p:sp>
        <p:nvSpPr>
          <p:cNvPr id="4" name="Slide Number Placeholder 3">
            <a:extLst>
              <a:ext uri="{FF2B5EF4-FFF2-40B4-BE49-F238E27FC236}">
                <a16:creationId xmlns:a16="http://schemas.microsoft.com/office/drawing/2014/main" id="{44D92AAE-C30D-82B3-2EA9-0294F3C92FF4}"/>
              </a:ext>
            </a:extLst>
          </p:cNvPr>
          <p:cNvSpPr>
            <a:spLocks noGrp="1"/>
          </p:cNvSpPr>
          <p:nvPr>
            <p:ph type="sldNum" sz="quarter" idx="12"/>
          </p:nvPr>
        </p:nvSpPr>
        <p:spPr/>
        <p:txBody>
          <a:bodyPr/>
          <a:lstStyle/>
          <a:p>
            <a:pPr>
              <a:defRPr/>
            </a:pPr>
            <a:fld id="{A73939FE-7BC6-42BD-B27E-1F76D60FE7C3}" type="slidenum">
              <a:rPr lang="en-GB" smtClean="0">
                <a:solidFill>
                  <a:prstClr val="white"/>
                </a:solidFill>
              </a:rPr>
              <a:pPr>
                <a:defRPr/>
              </a:pPr>
              <a:t>10</a:t>
            </a:fld>
            <a:endParaRPr lang="en-GB">
              <a:solidFill>
                <a:prstClr val="white"/>
              </a:solidFill>
            </a:endParaRPr>
          </a:p>
        </p:txBody>
      </p:sp>
      <p:pic>
        <p:nvPicPr>
          <p:cNvPr id="7" name="Picture 6">
            <a:extLst>
              <a:ext uri="{FF2B5EF4-FFF2-40B4-BE49-F238E27FC236}">
                <a16:creationId xmlns:a16="http://schemas.microsoft.com/office/drawing/2014/main" id="{08120E53-E9C4-EACF-10CD-292D9DBD84A8}"/>
              </a:ext>
            </a:extLst>
          </p:cNvPr>
          <p:cNvPicPr>
            <a:picLocks noChangeAspect="1"/>
          </p:cNvPicPr>
          <p:nvPr/>
        </p:nvPicPr>
        <p:blipFill>
          <a:blip r:embed="rId3"/>
          <a:stretch>
            <a:fillRect/>
          </a:stretch>
        </p:blipFill>
        <p:spPr>
          <a:xfrm>
            <a:off x="8547652" y="1600201"/>
            <a:ext cx="3034748" cy="3973026"/>
          </a:xfrm>
          <a:prstGeom prst="rect">
            <a:avLst/>
          </a:prstGeom>
          <a:ln>
            <a:solidFill>
              <a:schemeClr val="tx1"/>
            </a:solidFill>
          </a:ln>
        </p:spPr>
      </p:pic>
      <p:grpSp>
        <p:nvGrpSpPr>
          <p:cNvPr id="12" name="Group 11">
            <a:extLst>
              <a:ext uri="{FF2B5EF4-FFF2-40B4-BE49-F238E27FC236}">
                <a16:creationId xmlns:a16="http://schemas.microsoft.com/office/drawing/2014/main" id="{9EECA0FB-5819-00B4-F905-6D2209EE4321}"/>
              </a:ext>
            </a:extLst>
          </p:cNvPr>
          <p:cNvGrpSpPr/>
          <p:nvPr/>
        </p:nvGrpSpPr>
        <p:grpSpPr>
          <a:xfrm>
            <a:off x="2557670" y="3429000"/>
            <a:ext cx="5534259" cy="2370275"/>
            <a:chOff x="609600" y="3429000"/>
            <a:chExt cx="5534259" cy="2370275"/>
          </a:xfrm>
        </p:grpSpPr>
        <p:pic>
          <p:nvPicPr>
            <p:cNvPr id="9" name="Picture 8">
              <a:extLst>
                <a:ext uri="{FF2B5EF4-FFF2-40B4-BE49-F238E27FC236}">
                  <a16:creationId xmlns:a16="http://schemas.microsoft.com/office/drawing/2014/main" id="{55FA48E0-2BFE-DA0F-7434-C17765F20745}"/>
                </a:ext>
              </a:extLst>
            </p:cNvPr>
            <p:cNvPicPr>
              <a:picLocks noChangeAspect="1"/>
            </p:cNvPicPr>
            <p:nvPr/>
          </p:nvPicPr>
          <p:blipFill rotWithShape="1">
            <a:blip r:embed="rId4"/>
            <a:srcRect t="26050"/>
            <a:stretch/>
          </p:blipFill>
          <p:spPr>
            <a:xfrm>
              <a:off x="609600" y="3429000"/>
              <a:ext cx="5534259" cy="2370275"/>
            </a:xfrm>
            <a:prstGeom prst="rect">
              <a:avLst/>
            </a:prstGeom>
          </p:spPr>
        </p:pic>
        <p:sp>
          <p:nvSpPr>
            <p:cNvPr id="10" name="TextBox 9">
              <a:extLst>
                <a:ext uri="{FF2B5EF4-FFF2-40B4-BE49-F238E27FC236}">
                  <a16:creationId xmlns:a16="http://schemas.microsoft.com/office/drawing/2014/main" id="{C49FA745-7846-3918-5CFC-955892C2253F}"/>
                </a:ext>
              </a:extLst>
            </p:cNvPr>
            <p:cNvSpPr txBox="1"/>
            <p:nvPr/>
          </p:nvSpPr>
          <p:spPr>
            <a:xfrm>
              <a:off x="2411894" y="5368965"/>
              <a:ext cx="1219201" cy="369332"/>
            </a:xfrm>
            <a:prstGeom prst="rect">
              <a:avLst/>
            </a:prstGeom>
            <a:solidFill>
              <a:schemeClr val="bg1"/>
            </a:solidFill>
          </p:spPr>
          <p:txBody>
            <a:bodyPr wrap="square" rtlCol="0">
              <a:spAutoFit/>
            </a:bodyPr>
            <a:lstStyle/>
            <a:p>
              <a:r>
                <a:rPr lang="fr-CH" dirty="0"/>
                <a:t>Hommes</a:t>
              </a:r>
              <a:endParaRPr lang="en-US" dirty="0"/>
            </a:p>
          </p:txBody>
        </p:sp>
        <p:sp>
          <p:nvSpPr>
            <p:cNvPr id="11" name="TextBox 10">
              <a:extLst>
                <a:ext uri="{FF2B5EF4-FFF2-40B4-BE49-F238E27FC236}">
                  <a16:creationId xmlns:a16="http://schemas.microsoft.com/office/drawing/2014/main" id="{50382840-1266-546D-46C4-45D61CE0F4FC}"/>
                </a:ext>
              </a:extLst>
            </p:cNvPr>
            <p:cNvSpPr txBox="1"/>
            <p:nvPr/>
          </p:nvSpPr>
          <p:spPr>
            <a:xfrm>
              <a:off x="4346711" y="5368965"/>
              <a:ext cx="1219201" cy="369332"/>
            </a:xfrm>
            <a:prstGeom prst="rect">
              <a:avLst/>
            </a:prstGeom>
            <a:solidFill>
              <a:schemeClr val="bg1"/>
            </a:solidFill>
          </p:spPr>
          <p:txBody>
            <a:bodyPr wrap="square" rtlCol="0">
              <a:spAutoFit/>
            </a:bodyPr>
            <a:lstStyle/>
            <a:p>
              <a:r>
                <a:rPr lang="fr-CH" dirty="0"/>
                <a:t>Femmes</a:t>
              </a:r>
              <a:endParaRPr lang="en-US" dirty="0"/>
            </a:p>
          </p:txBody>
        </p:sp>
      </p:grpSp>
      <p:sp>
        <p:nvSpPr>
          <p:cNvPr id="13" name="TextBox 12">
            <a:extLst>
              <a:ext uri="{FF2B5EF4-FFF2-40B4-BE49-F238E27FC236}">
                <a16:creationId xmlns:a16="http://schemas.microsoft.com/office/drawing/2014/main" id="{DC30C660-2348-4264-FF68-B173ED36819B}"/>
              </a:ext>
            </a:extLst>
          </p:cNvPr>
          <p:cNvSpPr txBox="1"/>
          <p:nvPr/>
        </p:nvSpPr>
        <p:spPr>
          <a:xfrm>
            <a:off x="63737" y="3429000"/>
            <a:ext cx="2729948" cy="2308324"/>
          </a:xfrm>
          <a:prstGeom prst="rect">
            <a:avLst/>
          </a:prstGeom>
          <a:noFill/>
        </p:spPr>
        <p:txBody>
          <a:bodyPr wrap="square" rtlCol="0">
            <a:spAutoFit/>
          </a:bodyPr>
          <a:lstStyle/>
          <a:p>
            <a:pPr algn="ctr"/>
            <a:r>
              <a:rPr lang="fr-FR" sz="2400" dirty="0"/>
              <a:t>18% des Sénégalais âgés de 15 ans ou plus étaient en situation d'insécurité hydrique</a:t>
            </a:r>
            <a:endParaRPr lang="en-US" sz="2400" dirty="0"/>
          </a:p>
        </p:txBody>
      </p:sp>
      <p:sp>
        <p:nvSpPr>
          <p:cNvPr id="14" name="TextBox 13">
            <a:extLst>
              <a:ext uri="{FF2B5EF4-FFF2-40B4-BE49-F238E27FC236}">
                <a16:creationId xmlns:a16="http://schemas.microsoft.com/office/drawing/2014/main" id="{B1EC48B3-FFB2-ECD5-EA47-97A17C7812EE}"/>
              </a:ext>
            </a:extLst>
          </p:cNvPr>
          <p:cNvSpPr txBox="1"/>
          <p:nvPr/>
        </p:nvSpPr>
        <p:spPr>
          <a:xfrm>
            <a:off x="8547652" y="5663340"/>
            <a:ext cx="2610678" cy="307777"/>
          </a:xfrm>
          <a:prstGeom prst="rect">
            <a:avLst/>
          </a:prstGeom>
          <a:noFill/>
        </p:spPr>
        <p:txBody>
          <a:bodyPr wrap="square">
            <a:spAutoFit/>
          </a:bodyPr>
          <a:lstStyle/>
          <a:p>
            <a:r>
              <a:rPr lang="en-US" sz="1400" dirty="0"/>
              <a:t>https://hwise.org</a:t>
            </a:r>
          </a:p>
        </p:txBody>
      </p:sp>
    </p:spTree>
    <p:extLst>
      <p:ext uri="{BB962C8B-B14F-4D97-AF65-F5344CB8AC3E}">
        <p14:creationId xmlns:p14="http://schemas.microsoft.com/office/powerpoint/2010/main" val="3799456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CB4C-E911-A951-5934-B60B13E64B3C}"/>
              </a:ext>
            </a:extLst>
          </p:cNvPr>
          <p:cNvSpPr>
            <a:spLocks noGrp="1"/>
          </p:cNvSpPr>
          <p:nvPr>
            <p:ph type="title"/>
          </p:nvPr>
        </p:nvSpPr>
        <p:spPr/>
        <p:txBody>
          <a:bodyPr/>
          <a:lstStyle/>
          <a:p>
            <a:r>
              <a:rPr lang="fr-CH" dirty="0"/>
              <a:t>Exemples du Sénégal</a:t>
            </a:r>
            <a:endParaRPr lang="en-US" dirty="0"/>
          </a:p>
        </p:txBody>
      </p:sp>
      <p:sp>
        <p:nvSpPr>
          <p:cNvPr id="3" name="Content Placeholder 2">
            <a:extLst>
              <a:ext uri="{FF2B5EF4-FFF2-40B4-BE49-F238E27FC236}">
                <a16:creationId xmlns:a16="http://schemas.microsoft.com/office/drawing/2014/main" id="{4DEEFA0D-4840-B70D-059B-9F455536F8DC}"/>
              </a:ext>
            </a:extLst>
          </p:cNvPr>
          <p:cNvSpPr>
            <a:spLocks noGrp="1"/>
          </p:cNvSpPr>
          <p:nvPr>
            <p:ph idx="1"/>
          </p:nvPr>
        </p:nvSpPr>
        <p:spPr>
          <a:xfrm>
            <a:off x="609600" y="1600201"/>
            <a:ext cx="7261926" cy="4525963"/>
          </a:xfrm>
        </p:spPr>
        <p:txBody>
          <a:bodyPr/>
          <a:lstStyle/>
          <a:p>
            <a:pPr marL="0" indent="0">
              <a:buNone/>
            </a:pPr>
            <a:r>
              <a:rPr lang="fr-FR" sz="2000" b="1" dirty="0"/>
              <a:t>Mesure de l’Assainissement Urbain et de l’Autonomisation (MUSE)</a:t>
            </a:r>
          </a:p>
          <a:p>
            <a:r>
              <a:rPr lang="fr-FR" sz="2000" dirty="0"/>
              <a:t>2021 enquête, n=720 femmes adultes </a:t>
            </a:r>
            <a:r>
              <a:rPr lang="fr-CH" sz="2000" dirty="0"/>
              <a:t>à Dakar</a:t>
            </a:r>
            <a:endParaRPr lang="en-US" sz="2000" dirty="0"/>
          </a:p>
          <a:p>
            <a:pPr marL="0" indent="0">
              <a:buNone/>
            </a:pPr>
            <a:r>
              <a:rPr lang="fr-FR" sz="2000" b="1" i="0" u="none" strike="noStrike" baseline="0" dirty="0">
                <a:solidFill>
                  <a:srgbClr val="000000"/>
                </a:solidFill>
                <a:latin typeface="Calibri" panose="020F0502020204030204" pitchFamily="34" charset="0"/>
              </a:rPr>
              <a:t>Eau, Assainissement, Menstruation</a:t>
            </a:r>
          </a:p>
          <a:p>
            <a:pPr marL="0" indent="0">
              <a:buNone/>
            </a:pPr>
            <a:r>
              <a:rPr lang="fr-FR" sz="2000" b="0" i="0" u="none" strike="noStrike" baseline="0" dirty="0">
                <a:solidFill>
                  <a:srgbClr val="000000"/>
                </a:solidFill>
                <a:latin typeface="Calibri" panose="020F0502020204030204" pitchFamily="34" charset="0"/>
              </a:rPr>
              <a:t>Parmi les </a:t>
            </a:r>
            <a:r>
              <a:rPr lang="fr-FR" sz="2000" b="1" i="0" u="none" strike="noStrike" baseline="0" dirty="0">
                <a:solidFill>
                  <a:srgbClr val="000000"/>
                </a:solidFill>
                <a:latin typeface="Calibri" panose="020F0502020204030204" pitchFamily="34" charset="0"/>
              </a:rPr>
              <a:t>48% </a:t>
            </a:r>
            <a:r>
              <a:rPr lang="fr-FR" sz="2000" b="0" i="0" u="none" strike="noStrike" baseline="0" dirty="0">
                <a:solidFill>
                  <a:srgbClr val="000000"/>
                </a:solidFill>
                <a:latin typeface="Calibri" panose="020F0502020204030204" pitchFamily="34" charset="0"/>
              </a:rPr>
              <a:t>des répondantes qui ont des menstruations:</a:t>
            </a:r>
          </a:p>
          <a:p>
            <a:r>
              <a:rPr lang="fr-FR" sz="2000" b="1" i="0" u="none" strike="noStrike" baseline="0" dirty="0">
                <a:solidFill>
                  <a:srgbClr val="000000"/>
                </a:solidFill>
                <a:latin typeface="Calibri" panose="020F0502020204030204" pitchFamily="34" charset="0"/>
              </a:rPr>
              <a:t>79% </a:t>
            </a:r>
            <a:r>
              <a:rPr lang="fr-FR" sz="2000" b="0" i="0" u="none" strike="noStrike" baseline="0" dirty="0">
                <a:solidFill>
                  <a:srgbClr val="000000"/>
                </a:solidFill>
                <a:latin typeface="Calibri" panose="020F0502020204030204" pitchFamily="34" charset="0"/>
              </a:rPr>
              <a:t>utilisaient des matériaux à usage unique ou jetables. </a:t>
            </a:r>
          </a:p>
          <a:p>
            <a:r>
              <a:rPr lang="fr-FR" sz="2000" b="1" i="0" u="none" strike="noStrike" baseline="0" dirty="0">
                <a:solidFill>
                  <a:srgbClr val="000000"/>
                </a:solidFill>
                <a:latin typeface="Calibri" panose="020F0502020204030204" pitchFamily="34" charset="0"/>
              </a:rPr>
              <a:t>6% </a:t>
            </a:r>
            <a:r>
              <a:rPr lang="fr-FR" sz="2000" b="0" i="0" u="none" strike="noStrike" baseline="0" dirty="0">
                <a:solidFill>
                  <a:srgbClr val="000000"/>
                </a:solidFill>
                <a:latin typeface="Calibri" panose="020F0502020204030204" pitchFamily="34" charset="0"/>
              </a:rPr>
              <a:t>évitaient de s’engager dans des activités génératrices de revenus pendant leurs périodes.</a:t>
            </a:r>
          </a:p>
          <a:p>
            <a:r>
              <a:rPr lang="fr-FR" sz="2000" b="0" i="0" u="none" strike="noStrike" baseline="0" dirty="0">
                <a:solidFill>
                  <a:srgbClr val="000000"/>
                </a:solidFill>
                <a:latin typeface="Calibri" panose="020F0502020204030204" pitchFamily="34" charset="0"/>
              </a:rPr>
              <a:t>La plupart des femmes utilisaient des toilettes privées situées dans leur domicile </a:t>
            </a:r>
            <a:r>
              <a:rPr lang="fr-FR" sz="2000" b="1" i="0" u="none" strike="noStrike" baseline="0" dirty="0">
                <a:solidFill>
                  <a:srgbClr val="000000"/>
                </a:solidFill>
                <a:latin typeface="Calibri" panose="020F0502020204030204" pitchFamily="34" charset="0"/>
              </a:rPr>
              <a:t>(74%) </a:t>
            </a:r>
            <a:r>
              <a:rPr lang="fr-FR" sz="2000" b="0" i="0" u="none" strike="noStrike" baseline="0" dirty="0">
                <a:solidFill>
                  <a:srgbClr val="000000"/>
                </a:solidFill>
                <a:latin typeface="Calibri" panose="020F0502020204030204" pitchFamily="34" charset="0"/>
              </a:rPr>
              <a:t>ou une salle de bain située dans leur domicile </a:t>
            </a:r>
            <a:r>
              <a:rPr lang="fr-FR" sz="2000" b="1" i="0" u="none" strike="noStrike" baseline="0" dirty="0">
                <a:solidFill>
                  <a:srgbClr val="000000"/>
                </a:solidFill>
                <a:latin typeface="Calibri" panose="020F0502020204030204" pitchFamily="34" charset="0"/>
              </a:rPr>
              <a:t>(14%) </a:t>
            </a:r>
            <a:r>
              <a:rPr lang="fr-FR" sz="2000" b="0" i="0" u="none" strike="noStrike" baseline="0" dirty="0">
                <a:solidFill>
                  <a:srgbClr val="000000"/>
                </a:solidFill>
                <a:latin typeface="Calibri" panose="020F0502020204030204" pitchFamily="34" charset="0"/>
              </a:rPr>
              <a:t>pour changer leur matériel menstruel.</a:t>
            </a:r>
          </a:p>
          <a:p>
            <a:r>
              <a:rPr lang="fr-FR" sz="2000" b="0" i="0" u="none" strike="noStrike" baseline="0" dirty="0">
                <a:solidFill>
                  <a:srgbClr val="000000"/>
                </a:solidFill>
                <a:latin typeface="Calibri" panose="020F0502020204030204" pitchFamily="34" charset="0"/>
              </a:rPr>
              <a:t>La majorité d'entre elles utilisaient des toilettes à chasse d'eau ou des latrines à fosse pour éliminer leurs matériels menstruels </a:t>
            </a:r>
            <a:r>
              <a:rPr lang="fr-FR" sz="2000" b="1" i="0" u="none" strike="noStrike" baseline="0" dirty="0">
                <a:solidFill>
                  <a:srgbClr val="000000"/>
                </a:solidFill>
                <a:latin typeface="Calibri" panose="020F0502020204030204" pitchFamily="34" charset="0"/>
              </a:rPr>
              <a:t>(97%)</a:t>
            </a:r>
            <a:endParaRPr lang="fr-FR" sz="1800" b="0" i="0" u="none" strike="noStrike" baseline="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405F0487-02FD-397E-8AF4-3DBA1522DFCD}"/>
              </a:ext>
            </a:extLst>
          </p:cNvPr>
          <p:cNvSpPr>
            <a:spLocks noGrp="1"/>
          </p:cNvSpPr>
          <p:nvPr>
            <p:ph type="sldNum" sz="quarter" idx="12"/>
          </p:nvPr>
        </p:nvSpPr>
        <p:spPr/>
        <p:txBody>
          <a:bodyPr/>
          <a:lstStyle/>
          <a:p>
            <a:pPr>
              <a:defRPr/>
            </a:pPr>
            <a:fld id="{A73939FE-7BC6-42BD-B27E-1F76D60FE7C3}" type="slidenum">
              <a:rPr lang="en-GB" smtClean="0">
                <a:solidFill>
                  <a:prstClr val="white"/>
                </a:solidFill>
              </a:rPr>
              <a:pPr>
                <a:defRPr/>
              </a:pPr>
              <a:t>11</a:t>
            </a:fld>
            <a:endParaRPr lang="en-GB">
              <a:solidFill>
                <a:prstClr val="white"/>
              </a:solidFill>
            </a:endParaRPr>
          </a:p>
        </p:txBody>
      </p:sp>
      <p:pic>
        <p:nvPicPr>
          <p:cNvPr id="6" name="Picture 5">
            <a:extLst>
              <a:ext uri="{FF2B5EF4-FFF2-40B4-BE49-F238E27FC236}">
                <a16:creationId xmlns:a16="http://schemas.microsoft.com/office/drawing/2014/main" id="{A0469428-758F-54FD-1669-7ECD3ED63DF4}"/>
              </a:ext>
            </a:extLst>
          </p:cNvPr>
          <p:cNvPicPr>
            <a:picLocks noChangeAspect="1"/>
          </p:cNvPicPr>
          <p:nvPr/>
        </p:nvPicPr>
        <p:blipFill>
          <a:blip r:embed="rId2"/>
          <a:stretch>
            <a:fillRect/>
          </a:stretch>
        </p:blipFill>
        <p:spPr>
          <a:xfrm>
            <a:off x="7818767" y="1647825"/>
            <a:ext cx="3763104" cy="4267820"/>
          </a:xfrm>
          <a:prstGeom prst="rect">
            <a:avLst/>
          </a:prstGeom>
          <a:ln>
            <a:solidFill>
              <a:schemeClr val="tx1"/>
            </a:solidFill>
          </a:ln>
        </p:spPr>
      </p:pic>
      <p:sp>
        <p:nvSpPr>
          <p:cNvPr id="7" name="TextBox 6">
            <a:extLst>
              <a:ext uri="{FF2B5EF4-FFF2-40B4-BE49-F238E27FC236}">
                <a16:creationId xmlns:a16="http://schemas.microsoft.com/office/drawing/2014/main" id="{312A22CC-B16B-98D9-04C4-D9DC804F8A83}"/>
              </a:ext>
            </a:extLst>
          </p:cNvPr>
          <p:cNvSpPr txBox="1"/>
          <p:nvPr/>
        </p:nvSpPr>
        <p:spPr>
          <a:xfrm>
            <a:off x="7871526" y="4931710"/>
            <a:ext cx="3710609" cy="861774"/>
          </a:xfrm>
          <a:prstGeom prst="rect">
            <a:avLst/>
          </a:prstGeom>
          <a:solidFill>
            <a:schemeClr val="bg1"/>
          </a:solidFill>
        </p:spPr>
        <p:txBody>
          <a:bodyPr wrap="square" rtlCol="0">
            <a:spAutoFit/>
          </a:bodyPr>
          <a:lstStyle/>
          <a:p>
            <a:r>
              <a:rPr lang="fr-FR" sz="1600" b="1" i="0" u="none" strike="noStrike" baseline="0" dirty="0">
                <a:solidFill>
                  <a:srgbClr val="0F6A85"/>
                </a:solidFill>
                <a:latin typeface="Calibri" panose="020F0502020204030204" pitchFamily="34" charset="0"/>
              </a:rPr>
              <a:t>MESURE DE L'ASSAINISSEMENT URBAIN ET DE L'AUTONOMISATION (MUSE)</a:t>
            </a:r>
          </a:p>
          <a:p>
            <a:r>
              <a:rPr lang="fr-FR" sz="1800" b="0" i="1" u="none" strike="noStrike" baseline="0" dirty="0">
                <a:solidFill>
                  <a:srgbClr val="009999"/>
                </a:solidFill>
                <a:latin typeface="Calibri" panose="020F0502020204030204" pitchFamily="34" charset="0"/>
              </a:rPr>
              <a:t>Femmes à Dakar, Sénégal</a:t>
            </a:r>
            <a:endParaRPr lang="en-US" sz="1600" dirty="0"/>
          </a:p>
        </p:txBody>
      </p:sp>
    </p:spTree>
    <p:extLst>
      <p:ext uri="{BB962C8B-B14F-4D97-AF65-F5344CB8AC3E}">
        <p14:creationId xmlns:p14="http://schemas.microsoft.com/office/powerpoint/2010/main" val="1951485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E0F66C-D4FF-4B1A-8FB0-AB222F547DBD}"/>
              </a:ext>
            </a:extLst>
          </p:cNvPr>
          <p:cNvSpPr>
            <a:spLocks noGrp="1"/>
          </p:cNvSpPr>
          <p:nvPr>
            <p:ph idx="1"/>
          </p:nvPr>
        </p:nvSpPr>
        <p:spPr>
          <a:xfrm>
            <a:off x="155084" y="1445154"/>
            <a:ext cx="11857000" cy="4525963"/>
          </a:xfrm>
        </p:spPr>
        <p:txBody>
          <a:bodyPr/>
          <a:lstStyle/>
          <a:p>
            <a:pPr marL="0" indent="0">
              <a:buNone/>
            </a:pPr>
            <a:r>
              <a:rPr lang="fr" sz="2000" b="1" dirty="0"/>
              <a:t>Objectif : </a:t>
            </a:r>
            <a:r>
              <a:rPr lang="fr" sz="2000" dirty="0"/>
              <a:t>Diriger le processus avec une équipe d'experts en genre/WASH/suivi de divers secteurs afin d'identifier les indicateurs prioritaires pour le suivi national et mondial du genre dans les cibles WASH (6.1, 6.2, 6.a et 6.b).</a:t>
            </a:r>
          </a:p>
        </p:txBody>
      </p:sp>
      <p:sp>
        <p:nvSpPr>
          <p:cNvPr id="4" name="Slide Number Placeholder 3">
            <a:extLst>
              <a:ext uri="{FF2B5EF4-FFF2-40B4-BE49-F238E27FC236}">
                <a16:creationId xmlns:a16="http://schemas.microsoft.com/office/drawing/2014/main" id="{EDCDC096-085C-4DEC-A9D1-6415F8B2401B}"/>
              </a:ext>
            </a:extLst>
          </p:cNvPr>
          <p:cNvSpPr>
            <a:spLocks noGrp="1"/>
          </p:cNvSpPr>
          <p:nvPr>
            <p:ph type="sldNum" sz="quarter" idx="12"/>
          </p:nvPr>
        </p:nvSpPr>
        <p:spPr/>
        <p:txBody>
          <a:bodyPr/>
          <a:lstStyle/>
          <a:p>
            <a:pPr>
              <a:defRPr/>
            </a:pPr>
            <a:fld id="{A73939FE-7BC6-42BD-B27E-1F76D60FE7C3}" type="slidenum">
              <a:rPr lang="en-GB" smtClean="0">
                <a:solidFill>
                  <a:prstClr val="white"/>
                </a:solidFill>
              </a:rPr>
              <a:pPr>
                <a:defRPr/>
              </a:pPr>
              <a:t>12</a:t>
            </a:fld>
            <a:endParaRPr lang="en-GB">
              <a:solidFill>
                <a:prstClr val="white"/>
              </a:solidFill>
            </a:endParaRPr>
          </a:p>
        </p:txBody>
      </p:sp>
      <p:sp>
        <p:nvSpPr>
          <p:cNvPr id="21" name="Title 1">
            <a:extLst>
              <a:ext uri="{FF2B5EF4-FFF2-40B4-BE49-F238E27FC236}">
                <a16:creationId xmlns:a16="http://schemas.microsoft.com/office/drawing/2014/main" id="{7421BCDE-5720-6248-A823-FB6E8DAF9E66}"/>
              </a:ext>
            </a:extLst>
          </p:cNvPr>
          <p:cNvSpPr txBox="1">
            <a:spLocks/>
          </p:cNvSpPr>
          <p:nvPr/>
        </p:nvSpPr>
        <p:spPr bwMode="auto">
          <a:xfrm>
            <a:off x="0" y="0"/>
            <a:ext cx="7609049" cy="144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fontAlgn="auto">
              <a:spcBef>
                <a:spcPts val="0"/>
              </a:spcBef>
              <a:spcAft>
                <a:spcPts val="300"/>
              </a:spcAft>
              <a:defRPr/>
            </a:pPr>
            <a:r>
              <a:rPr lang="fr" sz="4000" b="1" dirty="0">
                <a:ea typeface="Calibri" panose="020F0502020204030204" pitchFamily="34" charset="0"/>
              </a:rPr>
              <a:t>Suivi du genre dans le WASH</a:t>
            </a:r>
          </a:p>
          <a:p>
            <a:pPr algn="l" fontAlgn="auto">
              <a:spcBef>
                <a:spcPts val="0"/>
              </a:spcBef>
              <a:spcAft>
                <a:spcPts val="300"/>
              </a:spcAft>
              <a:defRPr/>
            </a:pPr>
            <a:r>
              <a:rPr lang="fr" sz="4000" dirty="0">
                <a:ea typeface="Calibri" panose="020F0502020204030204" pitchFamily="34" charset="0"/>
              </a:rPr>
              <a:t>Phase 2 : Priorisation</a:t>
            </a:r>
            <a:endParaRPr lang="en-GB" sz="4000" b="1" dirty="0">
              <a:solidFill>
                <a:schemeClr val="tx1">
                  <a:lumMod val="50000"/>
                  <a:lumOff val="50000"/>
                </a:schemeClr>
              </a:solidFill>
              <a:ea typeface="Calibri" panose="020F0502020204030204" pitchFamily="34" charset="0"/>
            </a:endParaRPr>
          </a:p>
        </p:txBody>
      </p:sp>
      <p:grpSp>
        <p:nvGrpSpPr>
          <p:cNvPr id="22" name="Group 21">
            <a:extLst>
              <a:ext uri="{FF2B5EF4-FFF2-40B4-BE49-F238E27FC236}">
                <a16:creationId xmlns:a16="http://schemas.microsoft.com/office/drawing/2014/main" id="{FABE9403-315F-4147-9E60-A565FD41302B}"/>
              </a:ext>
            </a:extLst>
          </p:cNvPr>
          <p:cNvGrpSpPr/>
          <p:nvPr/>
        </p:nvGrpSpPr>
        <p:grpSpPr>
          <a:xfrm>
            <a:off x="10127974" y="164755"/>
            <a:ext cx="1884110" cy="985853"/>
            <a:chOff x="3144062" y="2120981"/>
            <a:chExt cx="5105921" cy="2983244"/>
          </a:xfrm>
        </p:grpSpPr>
        <p:grpSp>
          <p:nvGrpSpPr>
            <p:cNvPr id="23" name="Group 22">
              <a:extLst>
                <a:ext uri="{FF2B5EF4-FFF2-40B4-BE49-F238E27FC236}">
                  <a16:creationId xmlns:a16="http://schemas.microsoft.com/office/drawing/2014/main" id="{FE029E1D-E948-A947-9B3D-DD58FE7E27A0}"/>
                </a:ext>
              </a:extLst>
            </p:cNvPr>
            <p:cNvGrpSpPr/>
            <p:nvPr/>
          </p:nvGrpSpPr>
          <p:grpSpPr>
            <a:xfrm>
              <a:off x="3144062" y="2120981"/>
              <a:ext cx="1881784" cy="2983244"/>
              <a:chOff x="3144062" y="2120981"/>
              <a:chExt cx="1881784" cy="2983244"/>
            </a:xfrm>
          </p:grpSpPr>
          <p:sp>
            <p:nvSpPr>
              <p:cNvPr id="28" name="Rounded Rectangle 27">
                <a:extLst>
                  <a:ext uri="{FF2B5EF4-FFF2-40B4-BE49-F238E27FC236}">
                    <a16:creationId xmlns:a16="http://schemas.microsoft.com/office/drawing/2014/main" id="{B37F2CC1-639F-ED47-9EE3-9F13A70B8A55}"/>
                  </a:ext>
                </a:extLst>
              </p:cNvPr>
              <p:cNvSpPr/>
              <p:nvPr/>
            </p:nvSpPr>
            <p:spPr>
              <a:xfrm>
                <a:off x="3144062" y="2120981"/>
                <a:ext cx="1840486" cy="2983244"/>
              </a:xfrm>
              <a:prstGeom prst="roundRect">
                <a:avLst/>
              </a:prstGeom>
              <a:solidFill>
                <a:srgbClr val="4472C4">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A3E31839-4EAB-4E49-9F66-6542AA0B13E2}"/>
                  </a:ext>
                </a:extLst>
              </p:cNvPr>
              <p:cNvSpPr txBox="1"/>
              <p:nvPr/>
            </p:nvSpPr>
            <p:spPr>
              <a:xfrm>
                <a:off x="3185357" y="2827773"/>
                <a:ext cx="1840489" cy="15832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2020-2021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La phase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0" i="1" u="none" strike="noStrike" kern="0" cap="none" spc="0" normalizeH="0" baseline="0" noProof="0" dirty="0">
                    <a:ln>
                      <a:noFill/>
                    </a:ln>
                    <a:solidFill>
                      <a:prstClr val="white"/>
                    </a:solidFill>
                    <a:effectLst/>
                    <a:uLnTx/>
                    <a:uFillTx/>
                  </a:rPr>
                  <a:t>Révision</a:t>
                </a:r>
              </a:p>
            </p:txBody>
          </p:sp>
        </p:grpSp>
        <p:grpSp>
          <p:nvGrpSpPr>
            <p:cNvPr id="24" name="Group 23">
              <a:extLst>
                <a:ext uri="{FF2B5EF4-FFF2-40B4-BE49-F238E27FC236}">
                  <a16:creationId xmlns:a16="http://schemas.microsoft.com/office/drawing/2014/main" id="{6C773709-9508-2C4A-B491-A2FB59C7E581}"/>
                </a:ext>
              </a:extLst>
            </p:cNvPr>
            <p:cNvGrpSpPr/>
            <p:nvPr/>
          </p:nvGrpSpPr>
          <p:grpSpPr>
            <a:xfrm>
              <a:off x="6326900" y="2120981"/>
              <a:ext cx="1923083" cy="2983244"/>
              <a:chOff x="6326900" y="2120981"/>
              <a:chExt cx="1923083" cy="2983244"/>
            </a:xfrm>
          </p:grpSpPr>
          <p:sp>
            <p:nvSpPr>
              <p:cNvPr id="26" name="Rounded Rectangle 25">
                <a:extLst>
                  <a:ext uri="{FF2B5EF4-FFF2-40B4-BE49-F238E27FC236}">
                    <a16:creationId xmlns:a16="http://schemas.microsoft.com/office/drawing/2014/main" id="{047C8A66-1959-7A42-B61B-17F0E92301CA}"/>
                  </a:ext>
                </a:extLst>
              </p:cNvPr>
              <p:cNvSpPr/>
              <p:nvPr/>
            </p:nvSpPr>
            <p:spPr>
              <a:xfrm>
                <a:off x="6326900" y="2120981"/>
                <a:ext cx="1840487" cy="2983244"/>
              </a:xfrm>
              <a:prstGeom prst="roundRect">
                <a:avLst/>
              </a:prstGeom>
              <a:solidFill>
                <a:srgbClr val="70AD47">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70AD47">
                      <a:lumMod val="75000"/>
                    </a:srgbClr>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20076D7A-C23E-2341-911A-7087A99BFDB2}"/>
                  </a:ext>
                </a:extLst>
              </p:cNvPr>
              <p:cNvSpPr txBox="1"/>
              <p:nvPr/>
            </p:nvSpPr>
            <p:spPr>
              <a:xfrm>
                <a:off x="6326900" y="2852708"/>
                <a:ext cx="1923083" cy="15832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2022-Présent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Phase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0" i="1" u="none" strike="noStrike" kern="0" cap="none" spc="0" normalizeH="0" baseline="0" noProof="0" dirty="0">
                    <a:ln>
                      <a:noFill/>
                    </a:ln>
                    <a:solidFill>
                      <a:prstClr val="white"/>
                    </a:solidFill>
                    <a:effectLst/>
                    <a:uLnTx/>
                    <a:uFillTx/>
                  </a:rPr>
                  <a:t>Priorisation</a:t>
                </a:r>
              </a:p>
            </p:txBody>
          </p:sp>
        </p:grpSp>
        <p:cxnSp>
          <p:nvCxnSpPr>
            <p:cNvPr id="25" name="Straight Arrow Connector 24">
              <a:extLst>
                <a:ext uri="{FF2B5EF4-FFF2-40B4-BE49-F238E27FC236}">
                  <a16:creationId xmlns:a16="http://schemas.microsoft.com/office/drawing/2014/main" id="{2EAE9F3B-09B6-0846-AF33-FE583CD2D170}"/>
                </a:ext>
              </a:extLst>
            </p:cNvPr>
            <p:cNvCxnSpPr>
              <a:cxnSpLocks/>
              <a:stCxn id="29" idx="3"/>
              <a:endCxn id="26" idx="1"/>
            </p:cNvCxnSpPr>
            <p:nvPr/>
          </p:nvCxnSpPr>
          <p:spPr>
            <a:xfrm flipV="1">
              <a:off x="5025847" y="3612605"/>
              <a:ext cx="1301053" cy="68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13" name="Rounded Rectangle 12">
            <a:extLst>
              <a:ext uri="{FF2B5EF4-FFF2-40B4-BE49-F238E27FC236}">
                <a16:creationId xmlns:a16="http://schemas.microsoft.com/office/drawing/2014/main" id="{BD5DF754-5938-7740-B9C7-049187AC89E2}"/>
              </a:ext>
            </a:extLst>
          </p:cNvPr>
          <p:cNvSpPr/>
          <p:nvPr/>
        </p:nvSpPr>
        <p:spPr>
          <a:xfrm>
            <a:off x="155084" y="2594113"/>
            <a:ext cx="1629107" cy="2893375"/>
          </a:xfrm>
          <a:prstGeom prst="roundRect">
            <a:avLst/>
          </a:prstGeom>
          <a:solidFill>
            <a:srgbClr val="7D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 dirty="0"/>
              <a:t>(1)</a:t>
            </a:r>
          </a:p>
          <a:p>
            <a:pPr lvl="0" algn="ctr"/>
            <a:r>
              <a:rPr lang="fr" dirty="0"/>
              <a:t>Déterminer les domaines thématiques prioritaires pour le suivi sur la base du cadre conceptuel</a:t>
            </a:r>
          </a:p>
        </p:txBody>
      </p:sp>
      <p:sp>
        <p:nvSpPr>
          <p:cNvPr id="14" name="Rounded Rectangle 13">
            <a:extLst>
              <a:ext uri="{FF2B5EF4-FFF2-40B4-BE49-F238E27FC236}">
                <a16:creationId xmlns:a16="http://schemas.microsoft.com/office/drawing/2014/main" id="{A5C71A5F-00FB-6A49-B65B-38BD407AEB29}"/>
              </a:ext>
            </a:extLst>
          </p:cNvPr>
          <p:cNvSpPr/>
          <p:nvPr/>
        </p:nvSpPr>
        <p:spPr>
          <a:xfrm>
            <a:off x="11261033" y="105121"/>
            <a:ext cx="764304" cy="108757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Content Placeholder 6">
            <a:extLst>
              <a:ext uri="{FF2B5EF4-FFF2-40B4-BE49-F238E27FC236}">
                <a16:creationId xmlns:a16="http://schemas.microsoft.com/office/drawing/2014/main" id="{F383181A-F982-D248-80A2-66A7F1B8C385}"/>
              </a:ext>
            </a:extLst>
          </p:cNvPr>
          <p:cNvGraphicFramePr>
            <a:graphicFrameLocks/>
          </p:cNvGraphicFramePr>
          <p:nvPr>
            <p:extLst>
              <p:ext uri="{D42A27DB-BD31-4B8C-83A1-F6EECF244321}">
                <p14:modId xmlns:p14="http://schemas.microsoft.com/office/powerpoint/2010/main" val="3960361795"/>
              </p:ext>
            </p:extLst>
          </p:nvPr>
        </p:nvGraphicFramePr>
        <p:xfrm>
          <a:off x="2225028" y="2741462"/>
          <a:ext cx="3796620" cy="2671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1" descr="Chart, radar chart&#10;&#10;Description automatically generated">
            <a:extLst>
              <a:ext uri="{FF2B5EF4-FFF2-40B4-BE49-F238E27FC236}">
                <a16:creationId xmlns:a16="http://schemas.microsoft.com/office/drawing/2014/main" id="{222AB738-AD67-669B-699B-B108FD261925}"/>
              </a:ext>
            </a:extLst>
          </p:cNvPr>
          <p:cNvPicPr>
            <a:picLocks noChangeAspect="1"/>
          </p:cNvPicPr>
          <p:nvPr/>
        </p:nvPicPr>
        <p:blipFill>
          <a:blip r:embed="rId7"/>
          <a:stretch>
            <a:fillRect/>
          </a:stretch>
        </p:blipFill>
        <p:spPr>
          <a:xfrm>
            <a:off x="6474288" y="3149288"/>
            <a:ext cx="4786745" cy="2791788"/>
          </a:xfrm>
          <a:prstGeom prst="rect">
            <a:avLst/>
          </a:prstGeom>
        </p:spPr>
      </p:pic>
      <p:sp>
        <p:nvSpPr>
          <p:cNvPr id="2" name="TextBox 1">
            <a:extLst>
              <a:ext uri="{FF2B5EF4-FFF2-40B4-BE49-F238E27FC236}">
                <a16:creationId xmlns:a16="http://schemas.microsoft.com/office/drawing/2014/main" id="{002571D2-4C80-40BA-100C-7A8215EC0772}"/>
              </a:ext>
            </a:extLst>
          </p:cNvPr>
          <p:cNvSpPr txBox="1"/>
          <p:nvPr/>
        </p:nvSpPr>
        <p:spPr>
          <a:xfrm>
            <a:off x="6096000" y="2228735"/>
            <a:ext cx="5837175" cy="923330"/>
          </a:xfrm>
          <a:prstGeom prst="rect">
            <a:avLst/>
          </a:prstGeom>
          <a:noFill/>
        </p:spPr>
        <p:txBody>
          <a:bodyPr wrap="none" rtlCol="0">
            <a:spAutoFit/>
          </a:bodyPr>
          <a:lstStyle/>
          <a:p>
            <a:pPr algn="ctr"/>
            <a:r>
              <a:rPr lang="fr" dirty="0">
                <a:solidFill>
                  <a:schemeClr val="tx2"/>
                </a:solidFill>
              </a:rPr>
              <a:t>Exemple d'évaluations pour le temps et le travail dans l'eau ;</a:t>
            </a:r>
          </a:p>
          <a:p>
            <a:pPr algn="ctr"/>
            <a:r>
              <a:rPr lang="fr" dirty="0">
                <a:solidFill>
                  <a:schemeClr val="tx2"/>
                </a:solidFill>
              </a:rPr>
              <a:t>Large soutien en raison de l'utilité, de l'importance, de la mesurabilité,</a:t>
            </a:r>
          </a:p>
          <a:p>
            <a:pPr algn="ctr"/>
            <a:r>
              <a:rPr lang="fr" dirty="0">
                <a:solidFill>
                  <a:schemeClr val="tx2"/>
                </a:solidFill>
              </a:rPr>
              <a:t>comparabilité, potentiel de changement</a:t>
            </a:r>
          </a:p>
        </p:txBody>
      </p:sp>
      <p:grpSp>
        <p:nvGrpSpPr>
          <p:cNvPr id="12" name="Group 11">
            <a:extLst>
              <a:ext uri="{FF2B5EF4-FFF2-40B4-BE49-F238E27FC236}">
                <a16:creationId xmlns:a16="http://schemas.microsoft.com/office/drawing/2014/main" id="{30DDADCF-51F9-111F-DCB0-E3D51B46CE7D}"/>
              </a:ext>
            </a:extLst>
          </p:cNvPr>
          <p:cNvGrpSpPr/>
          <p:nvPr/>
        </p:nvGrpSpPr>
        <p:grpSpPr>
          <a:xfrm>
            <a:off x="6746761" y="3205889"/>
            <a:ext cx="4669356" cy="2553797"/>
            <a:chOff x="6746761" y="3205889"/>
            <a:chExt cx="4669356" cy="2553797"/>
          </a:xfrm>
        </p:grpSpPr>
        <p:sp>
          <p:nvSpPr>
            <p:cNvPr id="5" name="TextBox 4">
              <a:extLst>
                <a:ext uri="{FF2B5EF4-FFF2-40B4-BE49-F238E27FC236}">
                  <a16:creationId xmlns:a16="http://schemas.microsoft.com/office/drawing/2014/main" id="{318F0D98-84CD-13C0-6943-05681CBB4F3A}"/>
                </a:ext>
              </a:extLst>
            </p:cNvPr>
            <p:cNvSpPr txBox="1"/>
            <p:nvPr/>
          </p:nvSpPr>
          <p:spPr>
            <a:xfrm>
              <a:off x="7489522" y="3543707"/>
              <a:ext cx="2743049" cy="307777"/>
            </a:xfrm>
            <a:prstGeom prst="rect">
              <a:avLst/>
            </a:prstGeom>
            <a:solidFill>
              <a:schemeClr val="bg1"/>
            </a:solidFill>
          </p:spPr>
          <p:txBody>
            <a:bodyPr wrap="square" rtlCol="0">
              <a:spAutoFit/>
            </a:bodyPr>
            <a:lstStyle/>
            <a:p>
              <a:pPr algn="ctr"/>
              <a:r>
                <a:rPr lang="en-US" sz="1400" dirty="0"/>
                <a:t>Importance/pertinence</a:t>
              </a:r>
            </a:p>
          </p:txBody>
        </p:sp>
        <p:sp>
          <p:nvSpPr>
            <p:cNvPr id="6" name="TextBox 5">
              <a:extLst>
                <a:ext uri="{FF2B5EF4-FFF2-40B4-BE49-F238E27FC236}">
                  <a16:creationId xmlns:a16="http://schemas.microsoft.com/office/drawing/2014/main" id="{8E54EEF5-6BFE-B54A-7652-0E5CEADD68C8}"/>
                </a:ext>
              </a:extLst>
            </p:cNvPr>
            <p:cNvSpPr txBox="1"/>
            <p:nvPr/>
          </p:nvSpPr>
          <p:spPr>
            <a:xfrm>
              <a:off x="9644560" y="4297358"/>
              <a:ext cx="1177802" cy="307777"/>
            </a:xfrm>
            <a:prstGeom prst="rect">
              <a:avLst/>
            </a:prstGeom>
            <a:solidFill>
              <a:schemeClr val="bg1"/>
            </a:solidFill>
          </p:spPr>
          <p:txBody>
            <a:bodyPr wrap="square" rtlCol="0">
              <a:spAutoFit/>
            </a:bodyPr>
            <a:lstStyle/>
            <a:p>
              <a:pPr algn="ctr"/>
              <a:r>
                <a:rPr lang="en-US" sz="1400" dirty="0" err="1"/>
                <a:t>Mesurabilit</a:t>
              </a:r>
              <a:r>
                <a:rPr lang="fr-CH" sz="1400" dirty="0"/>
                <a:t>é</a:t>
              </a:r>
              <a:endParaRPr lang="en-US" sz="1400" dirty="0"/>
            </a:p>
          </p:txBody>
        </p:sp>
        <p:sp>
          <p:nvSpPr>
            <p:cNvPr id="7" name="TextBox 6">
              <a:extLst>
                <a:ext uri="{FF2B5EF4-FFF2-40B4-BE49-F238E27FC236}">
                  <a16:creationId xmlns:a16="http://schemas.microsoft.com/office/drawing/2014/main" id="{588EF8CE-06EC-9A3F-A5E1-AC221EE99661}"/>
                </a:ext>
              </a:extLst>
            </p:cNvPr>
            <p:cNvSpPr txBox="1"/>
            <p:nvPr/>
          </p:nvSpPr>
          <p:spPr>
            <a:xfrm>
              <a:off x="9378070" y="5236466"/>
              <a:ext cx="2038047" cy="523220"/>
            </a:xfrm>
            <a:prstGeom prst="rect">
              <a:avLst/>
            </a:prstGeom>
            <a:solidFill>
              <a:schemeClr val="bg1"/>
            </a:solidFill>
          </p:spPr>
          <p:txBody>
            <a:bodyPr wrap="square" rtlCol="0">
              <a:spAutoFit/>
            </a:bodyPr>
            <a:lstStyle/>
            <a:p>
              <a:pPr algn="ctr"/>
              <a:r>
                <a:rPr lang="fr" sz="1400" b="0" i="0" u="none" dirty="0">
                  <a:solidFill>
                    <a:sysClr val="windowText" lastClr="000000"/>
                  </a:solidFill>
                  <a:effectLst/>
                  <a:ea typeface="+mn-ea"/>
                  <a:cs typeface="+mn-cs"/>
                </a:rPr>
                <a:t>Potentiel de changement dans le temps</a:t>
              </a:r>
              <a:endParaRPr lang="en-US" sz="1400" b="0" i="0" u="none" dirty="0">
                <a:solidFill>
                  <a:sysClr val="windowText" lastClr="000000"/>
                </a:solidFill>
                <a:effectLst/>
                <a:ea typeface="+mn-ea"/>
                <a:cs typeface="+mn-cs"/>
              </a:endParaRPr>
            </a:p>
          </p:txBody>
        </p:sp>
        <p:sp>
          <p:nvSpPr>
            <p:cNvPr id="8" name="TextBox 7">
              <a:extLst>
                <a:ext uri="{FF2B5EF4-FFF2-40B4-BE49-F238E27FC236}">
                  <a16:creationId xmlns:a16="http://schemas.microsoft.com/office/drawing/2014/main" id="{B4C489B5-3AE1-624E-E211-72F3F1305206}"/>
                </a:ext>
              </a:extLst>
            </p:cNvPr>
            <p:cNvSpPr txBox="1"/>
            <p:nvPr/>
          </p:nvSpPr>
          <p:spPr>
            <a:xfrm>
              <a:off x="7019102" y="5319920"/>
              <a:ext cx="1356634" cy="307777"/>
            </a:xfrm>
            <a:prstGeom prst="rect">
              <a:avLst/>
            </a:prstGeom>
            <a:solidFill>
              <a:schemeClr val="bg1"/>
            </a:solidFill>
          </p:spPr>
          <p:txBody>
            <a:bodyPr wrap="square" rtlCol="0">
              <a:spAutoFit/>
            </a:bodyPr>
            <a:lstStyle/>
            <a:p>
              <a:pPr algn="r"/>
              <a:r>
                <a:rPr lang="en-US" sz="1400" dirty="0" err="1"/>
                <a:t>Comparabilit</a:t>
              </a:r>
              <a:r>
                <a:rPr lang="fr-CH" sz="1400" dirty="0"/>
                <a:t>é</a:t>
              </a:r>
              <a:endParaRPr lang="en-US" sz="1400" dirty="0"/>
            </a:p>
          </p:txBody>
        </p:sp>
        <p:sp>
          <p:nvSpPr>
            <p:cNvPr id="9" name="TextBox 8">
              <a:extLst>
                <a:ext uri="{FF2B5EF4-FFF2-40B4-BE49-F238E27FC236}">
                  <a16:creationId xmlns:a16="http://schemas.microsoft.com/office/drawing/2014/main" id="{F0E6FD77-2400-1326-34C2-0B820E1614FD}"/>
                </a:ext>
              </a:extLst>
            </p:cNvPr>
            <p:cNvSpPr txBox="1"/>
            <p:nvPr/>
          </p:nvSpPr>
          <p:spPr>
            <a:xfrm>
              <a:off x="6746761" y="4299339"/>
              <a:ext cx="1356634" cy="307777"/>
            </a:xfrm>
            <a:prstGeom prst="rect">
              <a:avLst/>
            </a:prstGeom>
            <a:solidFill>
              <a:schemeClr val="bg1"/>
            </a:solidFill>
          </p:spPr>
          <p:txBody>
            <a:bodyPr wrap="square" rtlCol="0">
              <a:spAutoFit/>
            </a:bodyPr>
            <a:lstStyle/>
            <a:p>
              <a:pPr algn="r"/>
              <a:r>
                <a:rPr lang="en-US" sz="1400" dirty="0" err="1"/>
                <a:t>Utilit</a:t>
              </a:r>
              <a:r>
                <a:rPr lang="fr-CH" sz="1400" dirty="0"/>
                <a:t>é</a:t>
              </a:r>
              <a:endParaRPr lang="en-US" sz="1400" dirty="0"/>
            </a:p>
          </p:txBody>
        </p:sp>
        <p:sp>
          <p:nvSpPr>
            <p:cNvPr id="10" name="TextBox 9">
              <a:extLst>
                <a:ext uri="{FF2B5EF4-FFF2-40B4-BE49-F238E27FC236}">
                  <a16:creationId xmlns:a16="http://schemas.microsoft.com/office/drawing/2014/main" id="{EBC6DC81-B774-9560-6872-DAA39552EE86}"/>
                </a:ext>
              </a:extLst>
            </p:cNvPr>
            <p:cNvSpPr txBox="1"/>
            <p:nvPr/>
          </p:nvSpPr>
          <p:spPr>
            <a:xfrm>
              <a:off x="7489522" y="3205889"/>
              <a:ext cx="2743049" cy="338554"/>
            </a:xfrm>
            <a:prstGeom prst="rect">
              <a:avLst/>
            </a:prstGeom>
            <a:solidFill>
              <a:schemeClr val="bg1"/>
            </a:solidFill>
          </p:spPr>
          <p:txBody>
            <a:bodyPr wrap="square" rtlCol="0">
              <a:spAutoFit/>
            </a:bodyPr>
            <a:lstStyle/>
            <a:p>
              <a:pPr algn="ctr"/>
              <a:r>
                <a:rPr lang="en-US" sz="1600" u="sng" dirty="0"/>
                <a:t>Temps et travail</a:t>
              </a:r>
            </a:p>
          </p:txBody>
        </p:sp>
      </p:grpSp>
    </p:spTree>
    <p:extLst>
      <p:ext uri="{BB962C8B-B14F-4D97-AF65-F5344CB8AC3E}">
        <p14:creationId xmlns:p14="http://schemas.microsoft.com/office/powerpoint/2010/main" val="467712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Graphic spid="32" grpId="0">
        <p:bldAsOne/>
      </p:bldGraphic>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E0F66C-D4FF-4B1A-8FB0-AB222F547DBD}"/>
              </a:ext>
            </a:extLst>
          </p:cNvPr>
          <p:cNvSpPr>
            <a:spLocks noGrp="1"/>
          </p:cNvSpPr>
          <p:nvPr>
            <p:ph idx="1"/>
          </p:nvPr>
        </p:nvSpPr>
        <p:spPr>
          <a:xfrm>
            <a:off x="155084" y="1445154"/>
            <a:ext cx="11826522" cy="4525963"/>
          </a:xfrm>
        </p:spPr>
        <p:txBody>
          <a:bodyPr/>
          <a:lstStyle/>
          <a:p>
            <a:pPr marL="0" indent="0">
              <a:buNone/>
            </a:pPr>
            <a:r>
              <a:rPr lang="fr" sz="2000" b="1" dirty="0"/>
              <a:t>Objectif : </a:t>
            </a:r>
            <a:r>
              <a:rPr lang="fr" sz="2000" dirty="0"/>
              <a:t>Diriger le processus avec une équipe d'experts en genre/WASH/suivi de divers secteurs afin d'identifier les indicateurs prioritaires pour le suivi national et mondial du genre dans les cibles WASH (6.1, 6.2, 6.a et 6.b).</a:t>
            </a:r>
          </a:p>
        </p:txBody>
      </p:sp>
      <p:sp>
        <p:nvSpPr>
          <p:cNvPr id="4" name="Slide Number Placeholder 3">
            <a:extLst>
              <a:ext uri="{FF2B5EF4-FFF2-40B4-BE49-F238E27FC236}">
                <a16:creationId xmlns:a16="http://schemas.microsoft.com/office/drawing/2014/main" id="{EDCDC096-085C-4DEC-A9D1-6415F8B2401B}"/>
              </a:ext>
            </a:extLst>
          </p:cNvPr>
          <p:cNvSpPr>
            <a:spLocks noGrp="1"/>
          </p:cNvSpPr>
          <p:nvPr>
            <p:ph type="sldNum" sz="quarter" idx="12"/>
          </p:nvPr>
        </p:nvSpPr>
        <p:spPr/>
        <p:txBody>
          <a:bodyPr/>
          <a:lstStyle/>
          <a:p>
            <a:pPr>
              <a:defRPr/>
            </a:pPr>
            <a:fld id="{A73939FE-7BC6-42BD-B27E-1F76D60FE7C3}" type="slidenum">
              <a:rPr lang="en-GB" smtClean="0">
                <a:solidFill>
                  <a:prstClr val="white"/>
                </a:solidFill>
              </a:rPr>
              <a:pPr>
                <a:defRPr/>
              </a:pPr>
              <a:t>13</a:t>
            </a:fld>
            <a:endParaRPr lang="en-GB">
              <a:solidFill>
                <a:prstClr val="white"/>
              </a:solidFill>
            </a:endParaRPr>
          </a:p>
        </p:txBody>
      </p:sp>
      <p:sp>
        <p:nvSpPr>
          <p:cNvPr id="21" name="Title 1">
            <a:extLst>
              <a:ext uri="{FF2B5EF4-FFF2-40B4-BE49-F238E27FC236}">
                <a16:creationId xmlns:a16="http://schemas.microsoft.com/office/drawing/2014/main" id="{7421BCDE-5720-6248-A823-FB6E8DAF9E66}"/>
              </a:ext>
            </a:extLst>
          </p:cNvPr>
          <p:cNvSpPr txBox="1">
            <a:spLocks/>
          </p:cNvSpPr>
          <p:nvPr/>
        </p:nvSpPr>
        <p:spPr bwMode="auto">
          <a:xfrm>
            <a:off x="0" y="0"/>
            <a:ext cx="7609049" cy="144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fontAlgn="auto">
              <a:spcBef>
                <a:spcPts val="0"/>
              </a:spcBef>
              <a:spcAft>
                <a:spcPts val="300"/>
              </a:spcAft>
              <a:defRPr/>
            </a:pPr>
            <a:r>
              <a:rPr lang="fr" sz="4000" b="1" dirty="0">
                <a:ea typeface="Calibri" panose="020F0502020204030204" pitchFamily="34" charset="0"/>
              </a:rPr>
              <a:t>Suivi du genre dans le WASH</a:t>
            </a:r>
          </a:p>
          <a:p>
            <a:pPr algn="l" fontAlgn="auto">
              <a:spcBef>
                <a:spcPts val="0"/>
              </a:spcBef>
              <a:spcAft>
                <a:spcPts val="300"/>
              </a:spcAft>
              <a:defRPr/>
            </a:pPr>
            <a:r>
              <a:rPr lang="fr" sz="4000" dirty="0">
                <a:ea typeface="Calibri" panose="020F0502020204030204" pitchFamily="34" charset="0"/>
              </a:rPr>
              <a:t>Phase 2 : Priorisation</a:t>
            </a:r>
            <a:endParaRPr lang="en-GB" sz="4000" b="1" dirty="0">
              <a:solidFill>
                <a:schemeClr val="tx1">
                  <a:lumMod val="50000"/>
                  <a:lumOff val="50000"/>
                </a:schemeClr>
              </a:solidFill>
              <a:ea typeface="Calibri" panose="020F0502020204030204" pitchFamily="34" charset="0"/>
            </a:endParaRPr>
          </a:p>
        </p:txBody>
      </p:sp>
      <p:grpSp>
        <p:nvGrpSpPr>
          <p:cNvPr id="22" name="Group 21">
            <a:extLst>
              <a:ext uri="{FF2B5EF4-FFF2-40B4-BE49-F238E27FC236}">
                <a16:creationId xmlns:a16="http://schemas.microsoft.com/office/drawing/2014/main" id="{FABE9403-315F-4147-9E60-A565FD41302B}"/>
              </a:ext>
            </a:extLst>
          </p:cNvPr>
          <p:cNvGrpSpPr/>
          <p:nvPr/>
        </p:nvGrpSpPr>
        <p:grpSpPr>
          <a:xfrm>
            <a:off x="10127974" y="164755"/>
            <a:ext cx="1884110" cy="985853"/>
            <a:chOff x="3144062" y="2120981"/>
            <a:chExt cx="5105921" cy="2983244"/>
          </a:xfrm>
        </p:grpSpPr>
        <p:grpSp>
          <p:nvGrpSpPr>
            <p:cNvPr id="23" name="Group 22">
              <a:extLst>
                <a:ext uri="{FF2B5EF4-FFF2-40B4-BE49-F238E27FC236}">
                  <a16:creationId xmlns:a16="http://schemas.microsoft.com/office/drawing/2014/main" id="{FE029E1D-E948-A947-9B3D-DD58FE7E27A0}"/>
                </a:ext>
              </a:extLst>
            </p:cNvPr>
            <p:cNvGrpSpPr/>
            <p:nvPr/>
          </p:nvGrpSpPr>
          <p:grpSpPr>
            <a:xfrm>
              <a:off x="3144062" y="2120981"/>
              <a:ext cx="1881784" cy="2983244"/>
              <a:chOff x="3144062" y="2120981"/>
              <a:chExt cx="1881784" cy="2983244"/>
            </a:xfrm>
          </p:grpSpPr>
          <p:sp>
            <p:nvSpPr>
              <p:cNvPr id="28" name="Rounded Rectangle 27">
                <a:extLst>
                  <a:ext uri="{FF2B5EF4-FFF2-40B4-BE49-F238E27FC236}">
                    <a16:creationId xmlns:a16="http://schemas.microsoft.com/office/drawing/2014/main" id="{B37F2CC1-639F-ED47-9EE3-9F13A70B8A55}"/>
                  </a:ext>
                </a:extLst>
              </p:cNvPr>
              <p:cNvSpPr/>
              <p:nvPr/>
            </p:nvSpPr>
            <p:spPr>
              <a:xfrm>
                <a:off x="3144062" y="2120981"/>
                <a:ext cx="1840486" cy="2983244"/>
              </a:xfrm>
              <a:prstGeom prst="roundRect">
                <a:avLst/>
              </a:prstGeom>
              <a:solidFill>
                <a:srgbClr val="4472C4">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A3E31839-4EAB-4E49-9F66-6542AA0B13E2}"/>
                  </a:ext>
                </a:extLst>
              </p:cNvPr>
              <p:cNvSpPr txBox="1"/>
              <p:nvPr/>
            </p:nvSpPr>
            <p:spPr>
              <a:xfrm>
                <a:off x="3185357" y="2827773"/>
                <a:ext cx="1840489" cy="15832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2020-2021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La phase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0" i="1" u="none" strike="noStrike" kern="0" cap="none" spc="0" normalizeH="0" baseline="0" noProof="0" dirty="0">
                    <a:ln>
                      <a:noFill/>
                    </a:ln>
                    <a:solidFill>
                      <a:prstClr val="white"/>
                    </a:solidFill>
                    <a:effectLst/>
                    <a:uLnTx/>
                    <a:uFillTx/>
                  </a:rPr>
                  <a:t>Révision</a:t>
                </a:r>
              </a:p>
            </p:txBody>
          </p:sp>
        </p:grpSp>
        <p:grpSp>
          <p:nvGrpSpPr>
            <p:cNvPr id="24" name="Group 23">
              <a:extLst>
                <a:ext uri="{FF2B5EF4-FFF2-40B4-BE49-F238E27FC236}">
                  <a16:creationId xmlns:a16="http://schemas.microsoft.com/office/drawing/2014/main" id="{6C773709-9508-2C4A-B491-A2FB59C7E581}"/>
                </a:ext>
              </a:extLst>
            </p:cNvPr>
            <p:cNvGrpSpPr/>
            <p:nvPr/>
          </p:nvGrpSpPr>
          <p:grpSpPr>
            <a:xfrm>
              <a:off x="6326900" y="2120981"/>
              <a:ext cx="1923083" cy="2983244"/>
              <a:chOff x="6326900" y="2120981"/>
              <a:chExt cx="1923083" cy="2983244"/>
            </a:xfrm>
          </p:grpSpPr>
          <p:sp>
            <p:nvSpPr>
              <p:cNvPr id="26" name="Rounded Rectangle 25">
                <a:extLst>
                  <a:ext uri="{FF2B5EF4-FFF2-40B4-BE49-F238E27FC236}">
                    <a16:creationId xmlns:a16="http://schemas.microsoft.com/office/drawing/2014/main" id="{047C8A66-1959-7A42-B61B-17F0E92301CA}"/>
                  </a:ext>
                </a:extLst>
              </p:cNvPr>
              <p:cNvSpPr/>
              <p:nvPr/>
            </p:nvSpPr>
            <p:spPr>
              <a:xfrm>
                <a:off x="6326900" y="2120981"/>
                <a:ext cx="1840487" cy="2983244"/>
              </a:xfrm>
              <a:prstGeom prst="roundRect">
                <a:avLst/>
              </a:prstGeom>
              <a:solidFill>
                <a:srgbClr val="70AD47">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70AD47">
                      <a:lumMod val="75000"/>
                    </a:srgbClr>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20076D7A-C23E-2341-911A-7087A99BFDB2}"/>
                  </a:ext>
                </a:extLst>
              </p:cNvPr>
              <p:cNvSpPr txBox="1"/>
              <p:nvPr/>
            </p:nvSpPr>
            <p:spPr>
              <a:xfrm>
                <a:off x="6326900" y="2852708"/>
                <a:ext cx="1923083" cy="15832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2022-Présent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Phase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0" i="1" u="none" strike="noStrike" kern="0" cap="none" spc="0" normalizeH="0" baseline="0" noProof="0" dirty="0">
                    <a:ln>
                      <a:noFill/>
                    </a:ln>
                    <a:solidFill>
                      <a:prstClr val="white"/>
                    </a:solidFill>
                    <a:effectLst/>
                    <a:uLnTx/>
                    <a:uFillTx/>
                  </a:rPr>
                  <a:t>Priorisation</a:t>
                </a:r>
              </a:p>
            </p:txBody>
          </p:sp>
        </p:grpSp>
        <p:cxnSp>
          <p:nvCxnSpPr>
            <p:cNvPr id="25" name="Straight Arrow Connector 24">
              <a:extLst>
                <a:ext uri="{FF2B5EF4-FFF2-40B4-BE49-F238E27FC236}">
                  <a16:creationId xmlns:a16="http://schemas.microsoft.com/office/drawing/2014/main" id="{2EAE9F3B-09B6-0846-AF33-FE583CD2D170}"/>
                </a:ext>
              </a:extLst>
            </p:cNvPr>
            <p:cNvCxnSpPr>
              <a:cxnSpLocks/>
              <a:stCxn id="29" idx="3"/>
              <a:endCxn id="26" idx="1"/>
            </p:cNvCxnSpPr>
            <p:nvPr/>
          </p:nvCxnSpPr>
          <p:spPr>
            <a:xfrm flipV="1">
              <a:off x="5025847" y="3612605"/>
              <a:ext cx="1301053" cy="68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13" name="Rounded Rectangle 12">
            <a:extLst>
              <a:ext uri="{FF2B5EF4-FFF2-40B4-BE49-F238E27FC236}">
                <a16:creationId xmlns:a16="http://schemas.microsoft.com/office/drawing/2014/main" id="{BD5DF754-5938-7740-B9C7-049187AC89E2}"/>
              </a:ext>
            </a:extLst>
          </p:cNvPr>
          <p:cNvSpPr/>
          <p:nvPr/>
        </p:nvSpPr>
        <p:spPr>
          <a:xfrm>
            <a:off x="155084" y="2594113"/>
            <a:ext cx="1629107" cy="2893375"/>
          </a:xfrm>
          <a:prstGeom prst="roundRect">
            <a:avLst/>
          </a:prstGeom>
          <a:solidFill>
            <a:srgbClr val="7D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 dirty="0"/>
              <a:t>(1)</a:t>
            </a:r>
          </a:p>
          <a:p>
            <a:pPr lvl="0" algn="ctr"/>
            <a:r>
              <a:rPr lang="fr" dirty="0"/>
              <a:t>Déterminer les domaines thématiques prioritaires pour le suivi sur la base du cadre conceptuel</a:t>
            </a:r>
          </a:p>
        </p:txBody>
      </p:sp>
      <p:sp>
        <p:nvSpPr>
          <p:cNvPr id="14" name="Rounded Rectangle 13">
            <a:extLst>
              <a:ext uri="{FF2B5EF4-FFF2-40B4-BE49-F238E27FC236}">
                <a16:creationId xmlns:a16="http://schemas.microsoft.com/office/drawing/2014/main" id="{A5C71A5F-00FB-6A49-B65B-38BD407AEB29}"/>
              </a:ext>
            </a:extLst>
          </p:cNvPr>
          <p:cNvSpPr/>
          <p:nvPr/>
        </p:nvSpPr>
        <p:spPr>
          <a:xfrm>
            <a:off x="11261033" y="105121"/>
            <a:ext cx="764304" cy="108757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7FCD8BDB-E016-A748-A0B9-09DA210E17D6}"/>
              </a:ext>
            </a:extLst>
          </p:cNvPr>
          <p:cNvGraphicFramePr>
            <a:graphicFrameLocks noGrp="1"/>
          </p:cNvGraphicFramePr>
          <p:nvPr>
            <p:extLst>
              <p:ext uri="{D42A27DB-BD31-4B8C-83A1-F6EECF244321}">
                <p14:modId xmlns:p14="http://schemas.microsoft.com/office/powerpoint/2010/main" val="787154001"/>
              </p:ext>
            </p:extLst>
          </p:nvPr>
        </p:nvGraphicFramePr>
        <p:xfrm>
          <a:off x="2302013" y="2204673"/>
          <a:ext cx="4089400" cy="3737610"/>
        </p:xfrm>
        <a:graphic>
          <a:graphicData uri="http://schemas.openxmlformats.org/drawingml/2006/table">
            <a:tbl>
              <a:tblPr/>
              <a:tblGrid>
                <a:gridCol w="2349027">
                  <a:extLst>
                    <a:ext uri="{9D8B030D-6E8A-4147-A177-3AD203B41FA5}">
                      <a16:colId xmlns:a16="http://schemas.microsoft.com/office/drawing/2014/main" val="4247697615"/>
                    </a:ext>
                  </a:extLst>
                </a:gridCol>
                <a:gridCol w="1740373">
                  <a:extLst>
                    <a:ext uri="{9D8B030D-6E8A-4147-A177-3AD203B41FA5}">
                      <a16:colId xmlns:a16="http://schemas.microsoft.com/office/drawing/2014/main" val="1022161957"/>
                    </a:ext>
                  </a:extLst>
                </a:gridCol>
              </a:tblGrid>
              <a:tr h="203200">
                <a:tc>
                  <a:txBody>
                    <a:bodyPr/>
                    <a:lstStyle/>
                    <a:p>
                      <a:pPr algn="l" fontAlgn="b"/>
                      <a:r>
                        <a:rPr lang="fr" sz="1200" b="1" i="1" u="none" strike="noStrike" dirty="0">
                          <a:solidFill>
                            <a:srgbClr val="FF0000"/>
                          </a:solidFill>
                          <a:effectLst/>
                          <a:latin typeface="Calibri" panose="020F0502020204030204" pitchFamily="34" charset="0"/>
                        </a:rPr>
                        <a:t>Domaines thématiques priorisés</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D9D9D9"/>
                    </a:solidFill>
                  </a:tcPr>
                </a:tc>
                <a:tc>
                  <a:txBody>
                    <a:bodyPr/>
                    <a:lstStyle/>
                    <a:p>
                      <a:pPr algn="l" fontAlgn="b"/>
                      <a:r>
                        <a:rPr lang="fr" sz="12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337185211"/>
                  </a:ext>
                </a:extLst>
              </a:tr>
              <a:tr h="203200">
                <a:tc>
                  <a:txBody>
                    <a:bodyPr/>
                    <a:lstStyle/>
                    <a:p>
                      <a:pPr algn="l" fontAlgn="b"/>
                      <a:r>
                        <a:rPr lang="fr" sz="1200" b="1" i="0" u="none" strike="noStrike" dirty="0">
                          <a:solidFill>
                            <a:srgbClr val="000000"/>
                          </a:solidFill>
                          <a:effectLst/>
                          <a:latin typeface="Calibri" panose="020F0502020204030204" pitchFamily="34" charset="0"/>
                        </a:rPr>
                        <a:t>Eau</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rgbClr val="BDD7EE"/>
                    </a:solidFill>
                  </a:tcPr>
                </a:tc>
                <a:tc>
                  <a:txBody>
                    <a:bodyPr/>
                    <a:lstStyle/>
                    <a:p>
                      <a:pPr algn="l" fontAlgn="ctr"/>
                      <a:r>
                        <a:rPr lang="fr" sz="1100" b="1" i="0" u="none" strike="noStrike" dirty="0">
                          <a:solidFill>
                            <a:srgbClr val="000000"/>
                          </a:solidFill>
                          <a:effectLst/>
                          <a:latin typeface="Calibri" panose="020F0502020204030204" pitchFamily="34" charset="0"/>
                        </a:rPr>
                        <a:t>Classement moyen selon les critères</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349545554"/>
                  </a:ext>
                </a:extLst>
              </a:tr>
              <a:tr h="203200">
                <a:tc>
                  <a:txBody>
                    <a:bodyPr/>
                    <a:lstStyle/>
                    <a:p>
                      <a:pPr algn="l" fontAlgn="b"/>
                      <a:r>
                        <a:rPr lang="fr" sz="1100" b="0" i="0" u="none" strike="noStrike">
                          <a:solidFill>
                            <a:srgbClr val="000000"/>
                          </a:solidFill>
                          <a:effectLst/>
                          <a:latin typeface="Calibri" panose="020F0502020204030204" pitchFamily="34" charset="0"/>
                        </a:rPr>
                        <a:t>Capacité à répondre aux besoins de base</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rgbClr val="E2EFDA"/>
                    </a:solidFill>
                  </a:tcPr>
                </a:tc>
                <a:tc>
                  <a:txBody>
                    <a:bodyPr/>
                    <a:lstStyle/>
                    <a:p>
                      <a:pPr algn="r" fontAlgn="b"/>
                      <a:r>
                        <a:rPr lang="fr" sz="1100" b="0" i="0" u="none" strike="noStrike">
                          <a:solidFill>
                            <a:srgbClr val="006100"/>
                          </a:solidFill>
                          <a:effectLst/>
                          <a:latin typeface="Calibri" panose="020F0502020204030204" pitchFamily="34" charset="0"/>
                        </a:rPr>
                        <a:t>9.06</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1622648648"/>
                  </a:ext>
                </a:extLst>
              </a:tr>
              <a:tr h="203200">
                <a:tc>
                  <a:txBody>
                    <a:bodyPr/>
                    <a:lstStyle/>
                    <a:p>
                      <a:pPr algn="l" fontAlgn="b"/>
                      <a:r>
                        <a:rPr lang="fr" sz="1100" b="0" i="0" u="none" strike="noStrike" dirty="0">
                          <a:solidFill>
                            <a:srgbClr val="000000"/>
                          </a:solidFill>
                          <a:effectLst/>
                          <a:latin typeface="Calibri" panose="020F0502020204030204" pitchFamily="34" charset="0"/>
                        </a:rPr>
                        <a:t>Temps et travail</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rgbClr val="E2EFDA"/>
                    </a:solidFill>
                  </a:tcPr>
                </a:tc>
                <a:tc>
                  <a:txBody>
                    <a:bodyPr/>
                    <a:lstStyle/>
                    <a:p>
                      <a:pPr algn="r" fontAlgn="b"/>
                      <a:r>
                        <a:rPr lang="fr" sz="1100" b="0" i="0" u="none" strike="noStrike">
                          <a:solidFill>
                            <a:srgbClr val="006100"/>
                          </a:solidFill>
                          <a:effectLst/>
                          <a:latin typeface="Calibri" panose="020F0502020204030204" pitchFamily="34" charset="0"/>
                        </a:rPr>
                        <a:t>8,91</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rgbClr val="C6EFCE"/>
                    </a:solidFill>
                  </a:tcPr>
                </a:tc>
                <a:extLst>
                  <a:ext uri="{0D108BD9-81ED-4DB2-BD59-A6C34878D82A}">
                    <a16:rowId xmlns:a16="http://schemas.microsoft.com/office/drawing/2014/main" val="409615358"/>
                  </a:ext>
                </a:extLst>
              </a:tr>
              <a:tr h="203200">
                <a:tc>
                  <a:txBody>
                    <a:bodyPr/>
                    <a:lstStyle/>
                    <a:p>
                      <a:pPr algn="l" fontAlgn="b"/>
                      <a:r>
                        <a:rPr lang="fr" sz="1100" b="0" i="0" u="none" strike="noStrike" dirty="0">
                          <a:solidFill>
                            <a:srgbClr val="000000"/>
                          </a:solidFill>
                          <a:effectLst/>
                          <a:latin typeface="Calibri" panose="020F0502020204030204" pitchFamily="34" charset="0"/>
                        </a:rPr>
                        <a:t>Participation du public</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fr" sz="1100" b="0" i="0" u="none" strike="noStrike">
                          <a:solidFill>
                            <a:srgbClr val="000000"/>
                          </a:solidFill>
                          <a:effectLst/>
                          <a:latin typeface="Calibri" panose="020F0502020204030204" pitchFamily="34" charset="0"/>
                        </a:rPr>
                        <a:t>6,86</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rgbClr val="FFE699"/>
                    </a:solidFill>
                  </a:tcPr>
                </a:tc>
                <a:extLst>
                  <a:ext uri="{0D108BD9-81ED-4DB2-BD59-A6C34878D82A}">
                    <a16:rowId xmlns:a16="http://schemas.microsoft.com/office/drawing/2014/main" val="1163503982"/>
                  </a:ext>
                </a:extLst>
              </a:tr>
              <a:tr h="203200">
                <a:tc>
                  <a:txBody>
                    <a:bodyPr/>
                    <a:lstStyle/>
                    <a:p>
                      <a:pPr algn="l" fontAlgn="b"/>
                      <a:r>
                        <a:rPr lang="fr" sz="1100" b="0" i="0" u="none" strike="noStrike" dirty="0">
                          <a:solidFill>
                            <a:srgbClr val="000000"/>
                          </a:solidFill>
                          <a:effectLst/>
                          <a:latin typeface="Calibri" panose="020F0502020204030204" pitchFamily="34" charset="0"/>
                        </a:rPr>
                        <a:t>Santé</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rgbClr val="E2EFDA"/>
                    </a:solidFill>
                  </a:tcPr>
                </a:tc>
                <a:tc>
                  <a:txBody>
                    <a:bodyPr/>
                    <a:lstStyle/>
                    <a:p>
                      <a:pPr algn="r" fontAlgn="b"/>
                      <a:r>
                        <a:rPr lang="fr" sz="1100" b="0" i="0" u="none" strike="noStrike">
                          <a:solidFill>
                            <a:srgbClr val="000000"/>
                          </a:solidFill>
                          <a:effectLst/>
                          <a:latin typeface="Calibri" panose="020F0502020204030204" pitchFamily="34" charset="0"/>
                        </a:rPr>
                        <a:t>6.37</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rgbClr val="FFE699"/>
                    </a:solidFill>
                  </a:tcPr>
                </a:tc>
                <a:extLst>
                  <a:ext uri="{0D108BD9-81ED-4DB2-BD59-A6C34878D82A}">
                    <a16:rowId xmlns:a16="http://schemas.microsoft.com/office/drawing/2014/main" val="733906896"/>
                  </a:ext>
                </a:extLst>
              </a:tr>
              <a:tr h="203200">
                <a:tc>
                  <a:txBody>
                    <a:bodyPr/>
                    <a:lstStyle/>
                    <a:p>
                      <a:pPr algn="l" fontAlgn="b"/>
                      <a:r>
                        <a:rPr lang="fr" sz="1100" b="0" i="0" u="none" strike="noStrike">
                          <a:solidFill>
                            <a:srgbClr val="000000"/>
                          </a:solidFill>
                          <a:effectLst/>
                          <a:latin typeface="Calibri" panose="020F0502020204030204" pitchFamily="34" charset="0"/>
                        </a:rPr>
                        <a:t>Contexte politique</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rgbClr val="E2EFDA"/>
                    </a:solidFill>
                  </a:tcPr>
                </a:tc>
                <a:tc>
                  <a:txBody>
                    <a:bodyPr/>
                    <a:lstStyle/>
                    <a:p>
                      <a:pPr algn="r" fontAlgn="b"/>
                      <a:r>
                        <a:rPr lang="fr" sz="1100" b="0" i="0" u="none" strike="noStrike">
                          <a:solidFill>
                            <a:srgbClr val="000000"/>
                          </a:solidFill>
                          <a:effectLst/>
                          <a:latin typeface="Calibri" panose="020F0502020204030204" pitchFamily="34" charset="0"/>
                        </a:rPr>
                        <a:t>5,89</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rgbClr val="FFE699"/>
                    </a:solidFill>
                  </a:tcPr>
                </a:tc>
                <a:extLst>
                  <a:ext uri="{0D108BD9-81ED-4DB2-BD59-A6C34878D82A}">
                    <a16:rowId xmlns:a16="http://schemas.microsoft.com/office/drawing/2014/main" val="2860183640"/>
                  </a:ext>
                </a:extLst>
              </a:tr>
              <a:tr h="203200">
                <a:tc>
                  <a:txBody>
                    <a:bodyPr/>
                    <a:lstStyle/>
                    <a:p>
                      <a:pPr algn="l" fontAlgn="b"/>
                      <a:r>
                        <a:rPr lang="fr" sz="1100" b="0" i="0" u="none" strike="noStrike">
                          <a:solidFill>
                            <a:srgbClr val="000000"/>
                          </a:solidFill>
                          <a:effectLst/>
                          <a:latin typeface="Calibri" panose="020F0502020204030204" pitchFamily="34" charset="0"/>
                        </a:rPr>
                        <a:t>Sécurité et protection contre la violence</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rgbClr val="E2EFDA"/>
                    </a:solidFill>
                  </a:tcPr>
                </a:tc>
                <a:tc>
                  <a:txBody>
                    <a:bodyPr/>
                    <a:lstStyle/>
                    <a:p>
                      <a:pPr algn="r" fontAlgn="b"/>
                      <a:r>
                        <a:rPr lang="fr" sz="1100" b="0" i="0" u="none" strike="noStrike">
                          <a:solidFill>
                            <a:srgbClr val="000000"/>
                          </a:solidFill>
                          <a:effectLst/>
                          <a:latin typeface="Calibri" panose="020F0502020204030204" pitchFamily="34" charset="0"/>
                        </a:rPr>
                        <a:t>5.81</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rgbClr val="FFE699"/>
                    </a:solidFill>
                  </a:tcPr>
                </a:tc>
                <a:extLst>
                  <a:ext uri="{0D108BD9-81ED-4DB2-BD59-A6C34878D82A}">
                    <a16:rowId xmlns:a16="http://schemas.microsoft.com/office/drawing/2014/main" val="3746617799"/>
                  </a:ext>
                </a:extLst>
              </a:tr>
              <a:tr h="203200">
                <a:tc>
                  <a:txBody>
                    <a:bodyPr/>
                    <a:lstStyle/>
                    <a:p>
                      <a:pPr algn="l" fontAlgn="b"/>
                      <a:r>
                        <a:rPr lang="fr" sz="1100" b="0" i="0" u="none" strike="noStrike">
                          <a:solidFill>
                            <a:srgbClr val="000000"/>
                          </a:solidFill>
                          <a:effectLst/>
                          <a:latin typeface="Calibri" panose="020F0502020204030204" pitchFamily="34" charset="0"/>
                        </a:rPr>
                        <a:t>Connaissances et informations</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fr" sz="1100" b="0" i="0" u="none" strike="noStrike">
                          <a:solidFill>
                            <a:srgbClr val="000000"/>
                          </a:solidFill>
                          <a:effectLst/>
                          <a:latin typeface="Calibri" panose="020F0502020204030204" pitchFamily="34" charset="0"/>
                        </a:rPr>
                        <a:t>5,00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rgbClr val="FFE699"/>
                    </a:solidFill>
                  </a:tcPr>
                </a:tc>
                <a:extLst>
                  <a:ext uri="{0D108BD9-81ED-4DB2-BD59-A6C34878D82A}">
                    <a16:rowId xmlns:a16="http://schemas.microsoft.com/office/drawing/2014/main" val="3611121891"/>
                  </a:ext>
                </a:extLst>
              </a:tr>
              <a:tr h="203200">
                <a:tc>
                  <a:txBody>
                    <a:bodyPr/>
                    <a:lstStyle/>
                    <a:p>
                      <a:pPr algn="l" fontAlgn="b"/>
                      <a:r>
                        <a:rPr lang="fr" sz="1100" b="0" i="0" u="none" strike="noStrike">
                          <a:solidFill>
                            <a:srgbClr val="000000"/>
                          </a:solidFill>
                          <a:effectLst/>
                          <a:latin typeface="Calibri" panose="020F0502020204030204" pitchFamily="34" charset="0"/>
                        </a:rPr>
                        <a:t>Contexte économique</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fr" sz="1100" b="0" i="0" u="none" strike="noStrike">
                          <a:solidFill>
                            <a:srgbClr val="000000"/>
                          </a:solidFill>
                          <a:effectLst/>
                          <a:latin typeface="Calibri" panose="020F0502020204030204" pitchFamily="34" charset="0"/>
                        </a:rPr>
                        <a:t>4.40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rgbClr val="FFE699"/>
                    </a:solidFill>
                  </a:tcPr>
                </a:tc>
                <a:extLst>
                  <a:ext uri="{0D108BD9-81ED-4DB2-BD59-A6C34878D82A}">
                    <a16:rowId xmlns:a16="http://schemas.microsoft.com/office/drawing/2014/main" val="336468418"/>
                  </a:ext>
                </a:extLst>
              </a:tr>
              <a:tr h="203200">
                <a:tc>
                  <a:txBody>
                    <a:bodyPr/>
                    <a:lstStyle/>
                    <a:p>
                      <a:pPr algn="l" fontAlgn="b"/>
                      <a:r>
                        <a:rPr lang="fr" sz="1100" b="0" i="0" u="none" strike="noStrike">
                          <a:solidFill>
                            <a:srgbClr val="000000"/>
                          </a:solidFill>
                          <a:effectLst/>
                          <a:latin typeface="Calibri" panose="020F0502020204030204" pitchFamily="34" charset="0"/>
                        </a:rPr>
                        <a:t>Contexte de l'environnement physique</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fr" sz="1100" b="0" i="0" u="none" strike="noStrike">
                          <a:solidFill>
                            <a:srgbClr val="000000"/>
                          </a:solidFill>
                          <a:effectLst/>
                          <a:latin typeface="Calibri" panose="020F0502020204030204" pitchFamily="34" charset="0"/>
                        </a:rPr>
                        <a:t>4.11</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rgbClr val="FFE699"/>
                    </a:solidFill>
                  </a:tcPr>
                </a:tc>
                <a:extLst>
                  <a:ext uri="{0D108BD9-81ED-4DB2-BD59-A6C34878D82A}">
                    <a16:rowId xmlns:a16="http://schemas.microsoft.com/office/drawing/2014/main" val="2120297115"/>
                  </a:ext>
                </a:extLst>
              </a:tr>
              <a:tr h="203200">
                <a:tc>
                  <a:txBody>
                    <a:bodyPr/>
                    <a:lstStyle/>
                    <a:p>
                      <a:pPr algn="l" fontAlgn="b"/>
                      <a:r>
                        <a:rPr lang="fr" sz="1100" b="0" i="0" u="none" strike="noStrike">
                          <a:solidFill>
                            <a:srgbClr val="000000"/>
                          </a:solidFill>
                          <a:effectLst/>
                          <a:latin typeface="Calibri" panose="020F0502020204030204" pitchFamily="34" charset="0"/>
                        </a:rPr>
                        <a:t>Liberté de mouvement</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fr" sz="1100" b="0" i="0" u="none" strike="noStrike">
                          <a:solidFill>
                            <a:srgbClr val="000000"/>
                          </a:solidFill>
                          <a:effectLst/>
                          <a:latin typeface="Calibri" panose="020F0502020204030204" pitchFamily="34" charset="0"/>
                        </a:rPr>
                        <a:t>3,80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2665814588"/>
                  </a:ext>
                </a:extLst>
              </a:tr>
              <a:tr h="203200">
                <a:tc>
                  <a:txBody>
                    <a:bodyPr/>
                    <a:lstStyle/>
                    <a:p>
                      <a:pPr algn="l" fontAlgn="b"/>
                      <a:r>
                        <a:rPr lang="fr" sz="1100" b="0" i="0" u="none" strike="noStrike">
                          <a:solidFill>
                            <a:srgbClr val="000000"/>
                          </a:solidFill>
                          <a:effectLst/>
                          <a:latin typeface="Calibri" panose="020F0502020204030204" pitchFamily="34" charset="0"/>
                        </a:rPr>
                        <a:t>Ressources financières et actifs physiques</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fr" sz="1100" b="0" i="0" u="none" strike="noStrike">
                          <a:solidFill>
                            <a:srgbClr val="000000"/>
                          </a:solidFill>
                          <a:effectLst/>
                          <a:latin typeface="Calibri" panose="020F0502020204030204" pitchFamily="34" charset="0"/>
                        </a:rPr>
                        <a:t>3.63</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3378217953"/>
                  </a:ext>
                </a:extLst>
              </a:tr>
              <a:tr h="203200">
                <a:tc>
                  <a:txBody>
                    <a:bodyPr/>
                    <a:lstStyle/>
                    <a:p>
                      <a:pPr algn="l" fontAlgn="b"/>
                      <a:r>
                        <a:rPr lang="fr" sz="1100" b="0" i="0" u="none" strike="noStrike">
                          <a:solidFill>
                            <a:srgbClr val="000000"/>
                          </a:solidFill>
                          <a:effectLst/>
                          <a:latin typeface="Calibri" panose="020F0502020204030204" pitchFamily="34" charset="0"/>
                        </a:rPr>
                        <a:t>Contexte social</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rgbClr val="E2EFDA"/>
                    </a:solidFill>
                  </a:tcPr>
                </a:tc>
                <a:tc>
                  <a:txBody>
                    <a:bodyPr/>
                    <a:lstStyle/>
                    <a:p>
                      <a:pPr algn="r" fontAlgn="b"/>
                      <a:r>
                        <a:rPr lang="fr" sz="1100" b="0" i="0" u="none" strike="noStrike">
                          <a:solidFill>
                            <a:srgbClr val="000000"/>
                          </a:solidFill>
                          <a:effectLst/>
                          <a:latin typeface="Calibri" panose="020F0502020204030204" pitchFamily="34" charset="0"/>
                        </a:rPr>
                        <a:t>3,60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400264743"/>
                  </a:ext>
                </a:extLst>
              </a:tr>
              <a:tr h="203200">
                <a:tc>
                  <a:txBody>
                    <a:bodyPr/>
                    <a:lstStyle/>
                    <a:p>
                      <a:pPr algn="l" fontAlgn="b"/>
                      <a:r>
                        <a:rPr lang="fr" sz="1100" b="0" i="0" u="none" strike="noStrike">
                          <a:solidFill>
                            <a:srgbClr val="000000"/>
                          </a:solidFill>
                          <a:effectLst/>
                          <a:latin typeface="Calibri" panose="020F0502020204030204" pitchFamily="34" charset="0"/>
                        </a:rPr>
                        <a:t>Prise de décision du ménage</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fr" sz="1100" b="0" i="0" u="none" strike="noStrike">
                          <a:solidFill>
                            <a:srgbClr val="000000"/>
                          </a:solidFill>
                          <a:effectLst/>
                          <a:latin typeface="Calibri" panose="020F0502020204030204" pitchFamily="34" charset="0"/>
                        </a:rPr>
                        <a:t>3.29</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2907789469"/>
                  </a:ext>
                </a:extLst>
              </a:tr>
              <a:tr h="203200">
                <a:tc>
                  <a:txBody>
                    <a:bodyPr/>
                    <a:lstStyle/>
                    <a:p>
                      <a:pPr algn="l" fontAlgn="b"/>
                      <a:r>
                        <a:rPr lang="fr" sz="1100" b="0" i="0" u="none" strike="noStrike">
                          <a:solidFill>
                            <a:srgbClr val="000000"/>
                          </a:solidFill>
                          <a:effectLst/>
                          <a:latin typeface="Calibri" panose="020F0502020204030204" pitchFamily="34" charset="0"/>
                        </a:rPr>
                        <a:t>Capital social</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fr" sz="1100" b="0" i="0" u="none" strike="noStrike">
                          <a:solidFill>
                            <a:srgbClr val="000000"/>
                          </a:solidFill>
                          <a:effectLst/>
                          <a:latin typeface="Calibri" panose="020F0502020204030204" pitchFamily="34" charset="0"/>
                        </a:rPr>
                        <a:t>2,80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3344014739"/>
                  </a:ext>
                </a:extLst>
              </a:tr>
              <a:tr h="203200">
                <a:tc>
                  <a:txBody>
                    <a:bodyPr/>
                    <a:lstStyle/>
                    <a:p>
                      <a:pPr algn="l" fontAlgn="b"/>
                      <a:r>
                        <a:rPr lang="fr" sz="1100" b="0" i="0" u="none" strike="noStrike">
                          <a:solidFill>
                            <a:srgbClr val="000000"/>
                          </a:solidFill>
                          <a:effectLst/>
                          <a:latin typeface="Calibri" panose="020F0502020204030204" pitchFamily="34" charset="0"/>
                        </a:rPr>
                        <a:t>Confidentialité</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fr" sz="1100" b="0" i="0" u="none" strike="noStrike" dirty="0">
                          <a:solidFill>
                            <a:srgbClr val="000000"/>
                          </a:solidFill>
                          <a:effectLst/>
                          <a:latin typeface="Calibri" panose="020F0502020204030204" pitchFamily="34" charset="0"/>
                        </a:rPr>
                        <a:t>2,77</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798807739"/>
                  </a:ext>
                </a:extLst>
              </a:tr>
            </a:tbl>
          </a:graphicData>
        </a:graphic>
      </p:graphicFrame>
      <p:pic>
        <p:nvPicPr>
          <p:cNvPr id="2" name="Picture 11" descr="Chart, radar chart&#10;&#10;Description automatically generated">
            <a:extLst>
              <a:ext uri="{FF2B5EF4-FFF2-40B4-BE49-F238E27FC236}">
                <a16:creationId xmlns:a16="http://schemas.microsoft.com/office/drawing/2014/main" id="{0ED80F3E-6355-D2A8-817F-71FD8A7B8A0B}"/>
              </a:ext>
            </a:extLst>
          </p:cNvPr>
          <p:cNvPicPr>
            <a:picLocks noChangeAspect="1"/>
          </p:cNvPicPr>
          <p:nvPr/>
        </p:nvPicPr>
        <p:blipFill>
          <a:blip r:embed="rId2"/>
          <a:stretch>
            <a:fillRect/>
          </a:stretch>
        </p:blipFill>
        <p:spPr>
          <a:xfrm>
            <a:off x="6474288" y="3149288"/>
            <a:ext cx="4786745" cy="2791788"/>
          </a:xfrm>
          <a:prstGeom prst="rect">
            <a:avLst/>
          </a:prstGeom>
        </p:spPr>
      </p:pic>
      <p:sp>
        <p:nvSpPr>
          <p:cNvPr id="6" name="TextBox 5">
            <a:extLst>
              <a:ext uri="{FF2B5EF4-FFF2-40B4-BE49-F238E27FC236}">
                <a16:creationId xmlns:a16="http://schemas.microsoft.com/office/drawing/2014/main" id="{70DF8888-0FE0-BE07-337F-A3AAA72AE9F5}"/>
              </a:ext>
            </a:extLst>
          </p:cNvPr>
          <p:cNvSpPr txBox="1"/>
          <p:nvPr/>
        </p:nvSpPr>
        <p:spPr>
          <a:xfrm>
            <a:off x="6546498" y="2228735"/>
            <a:ext cx="5128668" cy="646331"/>
          </a:xfrm>
          <a:prstGeom prst="rect">
            <a:avLst/>
          </a:prstGeom>
          <a:noFill/>
        </p:spPr>
        <p:txBody>
          <a:bodyPr wrap="square" rtlCol="0">
            <a:spAutoFit/>
          </a:bodyPr>
          <a:lstStyle/>
          <a:p>
            <a:pPr algn="ctr"/>
            <a:r>
              <a:rPr lang="fr" dirty="0">
                <a:solidFill>
                  <a:schemeClr val="tx2"/>
                </a:solidFill>
              </a:rPr>
              <a:t>Thèmes en vert et bleu ont été retenus comme prioritaires basé sur les scores et la discussion</a:t>
            </a:r>
          </a:p>
        </p:txBody>
      </p:sp>
      <p:grpSp>
        <p:nvGrpSpPr>
          <p:cNvPr id="7" name="Group 6">
            <a:extLst>
              <a:ext uri="{FF2B5EF4-FFF2-40B4-BE49-F238E27FC236}">
                <a16:creationId xmlns:a16="http://schemas.microsoft.com/office/drawing/2014/main" id="{11607680-D5BA-52F6-53E6-66E76270E797}"/>
              </a:ext>
            </a:extLst>
          </p:cNvPr>
          <p:cNvGrpSpPr/>
          <p:nvPr/>
        </p:nvGrpSpPr>
        <p:grpSpPr>
          <a:xfrm>
            <a:off x="6746761" y="3205889"/>
            <a:ext cx="4669356" cy="2553797"/>
            <a:chOff x="6746761" y="3205889"/>
            <a:chExt cx="4669356" cy="2553797"/>
          </a:xfrm>
        </p:grpSpPr>
        <p:sp>
          <p:nvSpPr>
            <p:cNvPr id="8" name="TextBox 7">
              <a:extLst>
                <a:ext uri="{FF2B5EF4-FFF2-40B4-BE49-F238E27FC236}">
                  <a16:creationId xmlns:a16="http://schemas.microsoft.com/office/drawing/2014/main" id="{352896B4-E101-DCFC-6251-0AAFC70C21A9}"/>
                </a:ext>
              </a:extLst>
            </p:cNvPr>
            <p:cNvSpPr txBox="1"/>
            <p:nvPr/>
          </p:nvSpPr>
          <p:spPr>
            <a:xfrm>
              <a:off x="7489522" y="3543707"/>
              <a:ext cx="2743049" cy="307777"/>
            </a:xfrm>
            <a:prstGeom prst="rect">
              <a:avLst/>
            </a:prstGeom>
            <a:solidFill>
              <a:schemeClr val="bg1"/>
            </a:solidFill>
          </p:spPr>
          <p:txBody>
            <a:bodyPr wrap="square" rtlCol="0">
              <a:spAutoFit/>
            </a:bodyPr>
            <a:lstStyle/>
            <a:p>
              <a:pPr algn="ctr"/>
              <a:r>
                <a:rPr lang="en-US" sz="1400" dirty="0"/>
                <a:t>Importance/pertinence</a:t>
              </a:r>
            </a:p>
          </p:txBody>
        </p:sp>
        <p:sp>
          <p:nvSpPr>
            <p:cNvPr id="9" name="TextBox 8">
              <a:extLst>
                <a:ext uri="{FF2B5EF4-FFF2-40B4-BE49-F238E27FC236}">
                  <a16:creationId xmlns:a16="http://schemas.microsoft.com/office/drawing/2014/main" id="{3FEFF2BC-1839-60CE-C043-4CB869A619FB}"/>
                </a:ext>
              </a:extLst>
            </p:cNvPr>
            <p:cNvSpPr txBox="1"/>
            <p:nvPr/>
          </p:nvSpPr>
          <p:spPr>
            <a:xfrm>
              <a:off x="9644560" y="4297358"/>
              <a:ext cx="1177802" cy="307777"/>
            </a:xfrm>
            <a:prstGeom prst="rect">
              <a:avLst/>
            </a:prstGeom>
            <a:solidFill>
              <a:schemeClr val="bg1"/>
            </a:solidFill>
          </p:spPr>
          <p:txBody>
            <a:bodyPr wrap="square" rtlCol="0">
              <a:spAutoFit/>
            </a:bodyPr>
            <a:lstStyle/>
            <a:p>
              <a:pPr algn="ctr"/>
              <a:r>
                <a:rPr lang="en-US" sz="1400" dirty="0" err="1"/>
                <a:t>Mesurabilit</a:t>
              </a:r>
              <a:r>
                <a:rPr lang="fr-CH" sz="1400" dirty="0"/>
                <a:t>é</a:t>
              </a:r>
              <a:endParaRPr lang="en-US" sz="1400" dirty="0"/>
            </a:p>
          </p:txBody>
        </p:sp>
        <p:sp>
          <p:nvSpPr>
            <p:cNvPr id="10" name="TextBox 9">
              <a:extLst>
                <a:ext uri="{FF2B5EF4-FFF2-40B4-BE49-F238E27FC236}">
                  <a16:creationId xmlns:a16="http://schemas.microsoft.com/office/drawing/2014/main" id="{54A91895-7B43-73ED-8D04-5967A46A4E1B}"/>
                </a:ext>
              </a:extLst>
            </p:cNvPr>
            <p:cNvSpPr txBox="1"/>
            <p:nvPr/>
          </p:nvSpPr>
          <p:spPr>
            <a:xfrm>
              <a:off x="9378070" y="5236466"/>
              <a:ext cx="2038047" cy="523220"/>
            </a:xfrm>
            <a:prstGeom prst="rect">
              <a:avLst/>
            </a:prstGeom>
            <a:solidFill>
              <a:schemeClr val="bg1"/>
            </a:solidFill>
          </p:spPr>
          <p:txBody>
            <a:bodyPr wrap="square" rtlCol="0">
              <a:spAutoFit/>
            </a:bodyPr>
            <a:lstStyle/>
            <a:p>
              <a:pPr algn="ctr"/>
              <a:r>
                <a:rPr lang="fr" sz="1400" b="0" i="0" u="none" dirty="0">
                  <a:solidFill>
                    <a:sysClr val="windowText" lastClr="000000"/>
                  </a:solidFill>
                  <a:effectLst/>
                  <a:ea typeface="+mn-ea"/>
                  <a:cs typeface="+mn-cs"/>
                </a:rPr>
                <a:t>Potentiel de changement dans le temps</a:t>
              </a:r>
              <a:endParaRPr lang="en-US" sz="1400" b="0" i="0" u="none" dirty="0">
                <a:solidFill>
                  <a:sysClr val="windowText" lastClr="000000"/>
                </a:solidFill>
                <a:effectLst/>
                <a:ea typeface="+mn-ea"/>
                <a:cs typeface="+mn-cs"/>
              </a:endParaRPr>
            </a:p>
          </p:txBody>
        </p:sp>
        <p:sp>
          <p:nvSpPr>
            <p:cNvPr id="11" name="TextBox 10">
              <a:extLst>
                <a:ext uri="{FF2B5EF4-FFF2-40B4-BE49-F238E27FC236}">
                  <a16:creationId xmlns:a16="http://schemas.microsoft.com/office/drawing/2014/main" id="{9AF6FC8F-C0AD-531A-BF23-B9F2B41B800D}"/>
                </a:ext>
              </a:extLst>
            </p:cNvPr>
            <p:cNvSpPr txBox="1"/>
            <p:nvPr/>
          </p:nvSpPr>
          <p:spPr>
            <a:xfrm>
              <a:off x="7019102" y="5319920"/>
              <a:ext cx="1356634" cy="307777"/>
            </a:xfrm>
            <a:prstGeom prst="rect">
              <a:avLst/>
            </a:prstGeom>
            <a:solidFill>
              <a:schemeClr val="bg1"/>
            </a:solidFill>
          </p:spPr>
          <p:txBody>
            <a:bodyPr wrap="square" rtlCol="0">
              <a:spAutoFit/>
            </a:bodyPr>
            <a:lstStyle/>
            <a:p>
              <a:pPr algn="r"/>
              <a:r>
                <a:rPr lang="en-US" sz="1400" dirty="0" err="1"/>
                <a:t>Comparabilit</a:t>
              </a:r>
              <a:r>
                <a:rPr lang="fr-CH" sz="1400" dirty="0"/>
                <a:t>é</a:t>
              </a:r>
              <a:endParaRPr lang="en-US" sz="1400" dirty="0"/>
            </a:p>
          </p:txBody>
        </p:sp>
        <p:sp>
          <p:nvSpPr>
            <p:cNvPr id="12" name="TextBox 11">
              <a:extLst>
                <a:ext uri="{FF2B5EF4-FFF2-40B4-BE49-F238E27FC236}">
                  <a16:creationId xmlns:a16="http://schemas.microsoft.com/office/drawing/2014/main" id="{3658924C-D449-4910-EFA4-8EA4DF437D69}"/>
                </a:ext>
              </a:extLst>
            </p:cNvPr>
            <p:cNvSpPr txBox="1"/>
            <p:nvPr/>
          </p:nvSpPr>
          <p:spPr>
            <a:xfrm>
              <a:off x="6746761" y="4299339"/>
              <a:ext cx="1356634" cy="307777"/>
            </a:xfrm>
            <a:prstGeom prst="rect">
              <a:avLst/>
            </a:prstGeom>
            <a:solidFill>
              <a:schemeClr val="bg1"/>
            </a:solidFill>
          </p:spPr>
          <p:txBody>
            <a:bodyPr wrap="square" rtlCol="0">
              <a:spAutoFit/>
            </a:bodyPr>
            <a:lstStyle/>
            <a:p>
              <a:pPr algn="r"/>
              <a:r>
                <a:rPr lang="en-US" sz="1400" dirty="0" err="1"/>
                <a:t>Utilit</a:t>
              </a:r>
              <a:r>
                <a:rPr lang="fr-CH" sz="1400" dirty="0"/>
                <a:t>é</a:t>
              </a:r>
              <a:endParaRPr lang="en-US" sz="1400" dirty="0"/>
            </a:p>
          </p:txBody>
        </p:sp>
        <p:sp>
          <p:nvSpPr>
            <p:cNvPr id="15" name="TextBox 14">
              <a:extLst>
                <a:ext uri="{FF2B5EF4-FFF2-40B4-BE49-F238E27FC236}">
                  <a16:creationId xmlns:a16="http://schemas.microsoft.com/office/drawing/2014/main" id="{3C49A573-CDDB-2522-8B51-6A37B24AB088}"/>
                </a:ext>
              </a:extLst>
            </p:cNvPr>
            <p:cNvSpPr txBox="1"/>
            <p:nvPr/>
          </p:nvSpPr>
          <p:spPr>
            <a:xfrm>
              <a:off x="7489522" y="3205889"/>
              <a:ext cx="2743049" cy="338554"/>
            </a:xfrm>
            <a:prstGeom prst="rect">
              <a:avLst/>
            </a:prstGeom>
            <a:solidFill>
              <a:schemeClr val="bg1"/>
            </a:solidFill>
          </p:spPr>
          <p:txBody>
            <a:bodyPr wrap="square" rtlCol="0">
              <a:spAutoFit/>
            </a:bodyPr>
            <a:lstStyle/>
            <a:p>
              <a:pPr algn="ctr"/>
              <a:r>
                <a:rPr lang="en-US" sz="1600" u="sng" dirty="0"/>
                <a:t>Temps et travail</a:t>
              </a:r>
            </a:p>
          </p:txBody>
        </p:sp>
      </p:grpSp>
    </p:spTree>
    <p:extLst>
      <p:ext uri="{BB962C8B-B14F-4D97-AF65-F5344CB8AC3E}">
        <p14:creationId xmlns:p14="http://schemas.microsoft.com/office/powerpoint/2010/main" val="986413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E0F66C-D4FF-4B1A-8FB0-AB222F547DBD}"/>
              </a:ext>
            </a:extLst>
          </p:cNvPr>
          <p:cNvSpPr>
            <a:spLocks noGrp="1"/>
          </p:cNvSpPr>
          <p:nvPr>
            <p:ph idx="1"/>
          </p:nvPr>
        </p:nvSpPr>
        <p:spPr>
          <a:xfrm>
            <a:off x="155084" y="1445154"/>
            <a:ext cx="11826522" cy="4525963"/>
          </a:xfrm>
        </p:spPr>
        <p:txBody>
          <a:bodyPr/>
          <a:lstStyle/>
          <a:p>
            <a:pPr marL="0" indent="0">
              <a:buNone/>
            </a:pPr>
            <a:r>
              <a:rPr lang="fr" sz="2000" b="1" dirty="0"/>
              <a:t>Objectif : </a:t>
            </a:r>
            <a:r>
              <a:rPr lang="fr" sz="2000" dirty="0"/>
              <a:t>Diriger le processus avec une équipe d'experts en genre/WASH/suivi de divers secteurs afin d'identifier les indicateurs prioritaires pour le suivi national et mondial du genre dans les cibles WASH (6.1, 6.2, 6.a et 6.b).</a:t>
            </a:r>
          </a:p>
        </p:txBody>
      </p:sp>
      <p:sp>
        <p:nvSpPr>
          <p:cNvPr id="4" name="Slide Number Placeholder 3">
            <a:extLst>
              <a:ext uri="{FF2B5EF4-FFF2-40B4-BE49-F238E27FC236}">
                <a16:creationId xmlns:a16="http://schemas.microsoft.com/office/drawing/2014/main" id="{EDCDC096-085C-4DEC-A9D1-6415F8B2401B}"/>
              </a:ext>
            </a:extLst>
          </p:cNvPr>
          <p:cNvSpPr>
            <a:spLocks noGrp="1"/>
          </p:cNvSpPr>
          <p:nvPr>
            <p:ph type="sldNum" sz="quarter" idx="12"/>
          </p:nvPr>
        </p:nvSpPr>
        <p:spPr/>
        <p:txBody>
          <a:bodyPr/>
          <a:lstStyle/>
          <a:p>
            <a:pPr>
              <a:defRPr/>
            </a:pPr>
            <a:fld id="{A73939FE-7BC6-42BD-B27E-1F76D60FE7C3}" type="slidenum">
              <a:rPr lang="en-GB" smtClean="0">
                <a:solidFill>
                  <a:prstClr val="white"/>
                </a:solidFill>
              </a:rPr>
              <a:pPr>
                <a:defRPr/>
              </a:pPr>
              <a:t>14</a:t>
            </a:fld>
            <a:endParaRPr lang="en-GB">
              <a:solidFill>
                <a:prstClr val="white"/>
              </a:solidFill>
            </a:endParaRPr>
          </a:p>
        </p:txBody>
      </p:sp>
      <p:sp>
        <p:nvSpPr>
          <p:cNvPr id="21" name="Title 1">
            <a:extLst>
              <a:ext uri="{FF2B5EF4-FFF2-40B4-BE49-F238E27FC236}">
                <a16:creationId xmlns:a16="http://schemas.microsoft.com/office/drawing/2014/main" id="{7421BCDE-5720-6248-A823-FB6E8DAF9E66}"/>
              </a:ext>
            </a:extLst>
          </p:cNvPr>
          <p:cNvSpPr txBox="1">
            <a:spLocks/>
          </p:cNvSpPr>
          <p:nvPr/>
        </p:nvSpPr>
        <p:spPr bwMode="auto">
          <a:xfrm>
            <a:off x="0" y="0"/>
            <a:ext cx="7609049" cy="144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fontAlgn="auto">
              <a:spcBef>
                <a:spcPts val="0"/>
              </a:spcBef>
              <a:spcAft>
                <a:spcPts val="300"/>
              </a:spcAft>
              <a:defRPr/>
            </a:pPr>
            <a:r>
              <a:rPr lang="fr" sz="4000" b="1" dirty="0">
                <a:ea typeface="Calibri" panose="020F0502020204030204" pitchFamily="34" charset="0"/>
              </a:rPr>
              <a:t>Suivi du genre dans le WASH</a:t>
            </a:r>
          </a:p>
          <a:p>
            <a:pPr algn="l" fontAlgn="auto">
              <a:spcBef>
                <a:spcPts val="0"/>
              </a:spcBef>
              <a:spcAft>
                <a:spcPts val="300"/>
              </a:spcAft>
              <a:defRPr/>
            </a:pPr>
            <a:r>
              <a:rPr lang="fr" sz="4000" dirty="0">
                <a:ea typeface="Calibri" panose="020F0502020204030204" pitchFamily="34" charset="0"/>
              </a:rPr>
              <a:t>Phase 2 : Priorisation</a:t>
            </a:r>
            <a:endParaRPr lang="en-GB" sz="4000" b="1" dirty="0">
              <a:solidFill>
                <a:schemeClr val="tx1">
                  <a:lumMod val="50000"/>
                  <a:lumOff val="50000"/>
                </a:schemeClr>
              </a:solidFill>
              <a:ea typeface="Calibri" panose="020F0502020204030204" pitchFamily="34" charset="0"/>
            </a:endParaRPr>
          </a:p>
        </p:txBody>
      </p:sp>
      <p:grpSp>
        <p:nvGrpSpPr>
          <p:cNvPr id="22" name="Group 21">
            <a:extLst>
              <a:ext uri="{FF2B5EF4-FFF2-40B4-BE49-F238E27FC236}">
                <a16:creationId xmlns:a16="http://schemas.microsoft.com/office/drawing/2014/main" id="{FABE9403-315F-4147-9E60-A565FD41302B}"/>
              </a:ext>
            </a:extLst>
          </p:cNvPr>
          <p:cNvGrpSpPr/>
          <p:nvPr/>
        </p:nvGrpSpPr>
        <p:grpSpPr>
          <a:xfrm>
            <a:off x="10127974" y="164755"/>
            <a:ext cx="1884110" cy="985853"/>
            <a:chOff x="3144062" y="2120981"/>
            <a:chExt cx="5105921" cy="2983244"/>
          </a:xfrm>
        </p:grpSpPr>
        <p:grpSp>
          <p:nvGrpSpPr>
            <p:cNvPr id="23" name="Group 22">
              <a:extLst>
                <a:ext uri="{FF2B5EF4-FFF2-40B4-BE49-F238E27FC236}">
                  <a16:creationId xmlns:a16="http://schemas.microsoft.com/office/drawing/2014/main" id="{FE029E1D-E948-A947-9B3D-DD58FE7E27A0}"/>
                </a:ext>
              </a:extLst>
            </p:cNvPr>
            <p:cNvGrpSpPr/>
            <p:nvPr/>
          </p:nvGrpSpPr>
          <p:grpSpPr>
            <a:xfrm>
              <a:off x="3144062" y="2120981"/>
              <a:ext cx="1881784" cy="2983244"/>
              <a:chOff x="3144062" y="2120981"/>
              <a:chExt cx="1881784" cy="2983244"/>
            </a:xfrm>
          </p:grpSpPr>
          <p:sp>
            <p:nvSpPr>
              <p:cNvPr id="28" name="Rounded Rectangle 27">
                <a:extLst>
                  <a:ext uri="{FF2B5EF4-FFF2-40B4-BE49-F238E27FC236}">
                    <a16:creationId xmlns:a16="http://schemas.microsoft.com/office/drawing/2014/main" id="{B37F2CC1-639F-ED47-9EE3-9F13A70B8A55}"/>
                  </a:ext>
                </a:extLst>
              </p:cNvPr>
              <p:cNvSpPr/>
              <p:nvPr/>
            </p:nvSpPr>
            <p:spPr>
              <a:xfrm>
                <a:off x="3144062" y="2120981"/>
                <a:ext cx="1840486" cy="2983244"/>
              </a:xfrm>
              <a:prstGeom prst="roundRect">
                <a:avLst/>
              </a:prstGeom>
              <a:solidFill>
                <a:srgbClr val="4472C4">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A3E31839-4EAB-4E49-9F66-6542AA0B13E2}"/>
                  </a:ext>
                </a:extLst>
              </p:cNvPr>
              <p:cNvSpPr txBox="1"/>
              <p:nvPr/>
            </p:nvSpPr>
            <p:spPr>
              <a:xfrm>
                <a:off x="3185357" y="2827773"/>
                <a:ext cx="1840489" cy="15832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2020-2021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La phase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0" i="1" u="none" strike="noStrike" kern="0" cap="none" spc="0" normalizeH="0" baseline="0" noProof="0" dirty="0">
                    <a:ln>
                      <a:noFill/>
                    </a:ln>
                    <a:solidFill>
                      <a:prstClr val="white"/>
                    </a:solidFill>
                    <a:effectLst/>
                    <a:uLnTx/>
                    <a:uFillTx/>
                  </a:rPr>
                  <a:t>Révision</a:t>
                </a:r>
              </a:p>
            </p:txBody>
          </p:sp>
        </p:grpSp>
        <p:grpSp>
          <p:nvGrpSpPr>
            <p:cNvPr id="24" name="Group 23">
              <a:extLst>
                <a:ext uri="{FF2B5EF4-FFF2-40B4-BE49-F238E27FC236}">
                  <a16:creationId xmlns:a16="http://schemas.microsoft.com/office/drawing/2014/main" id="{6C773709-9508-2C4A-B491-A2FB59C7E581}"/>
                </a:ext>
              </a:extLst>
            </p:cNvPr>
            <p:cNvGrpSpPr/>
            <p:nvPr/>
          </p:nvGrpSpPr>
          <p:grpSpPr>
            <a:xfrm>
              <a:off x="6326900" y="2120981"/>
              <a:ext cx="1923083" cy="2983244"/>
              <a:chOff x="6326900" y="2120981"/>
              <a:chExt cx="1923083" cy="2983244"/>
            </a:xfrm>
          </p:grpSpPr>
          <p:sp>
            <p:nvSpPr>
              <p:cNvPr id="26" name="Rounded Rectangle 25">
                <a:extLst>
                  <a:ext uri="{FF2B5EF4-FFF2-40B4-BE49-F238E27FC236}">
                    <a16:creationId xmlns:a16="http://schemas.microsoft.com/office/drawing/2014/main" id="{047C8A66-1959-7A42-B61B-17F0E92301CA}"/>
                  </a:ext>
                </a:extLst>
              </p:cNvPr>
              <p:cNvSpPr/>
              <p:nvPr/>
            </p:nvSpPr>
            <p:spPr>
              <a:xfrm>
                <a:off x="6326900" y="2120981"/>
                <a:ext cx="1840487" cy="2983244"/>
              </a:xfrm>
              <a:prstGeom prst="roundRect">
                <a:avLst/>
              </a:prstGeom>
              <a:solidFill>
                <a:srgbClr val="70AD47">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70AD47">
                      <a:lumMod val="75000"/>
                    </a:srgbClr>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20076D7A-C23E-2341-911A-7087A99BFDB2}"/>
                  </a:ext>
                </a:extLst>
              </p:cNvPr>
              <p:cNvSpPr txBox="1"/>
              <p:nvPr/>
            </p:nvSpPr>
            <p:spPr>
              <a:xfrm>
                <a:off x="6326900" y="2852708"/>
                <a:ext cx="1923083" cy="15832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2022-Présent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Phase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0" i="1" u="none" strike="noStrike" kern="0" cap="none" spc="0" normalizeH="0" baseline="0" noProof="0" dirty="0">
                    <a:ln>
                      <a:noFill/>
                    </a:ln>
                    <a:solidFill>
                      <a:prstClr val="white"/>
                    </a:solidFill>
                    <a:effectLst/>
                    <a:uLnTx/>
                    <a:uFillTx/>
                  </a:rPr>
                  <a:t>Priorisation</a:t>
                </a:r>
              </a:p>
            </p:txBody>
          </p:sp>
        </p:grpSp>
        <p:cxnSp>
          <p:nvCxnSpPr>
            <p:cNvPr id="25" name="Straight Arrow Connector 24">
              <a:extLst>
                <a:ext uri="{FF2B5EF4-FFF2-40B4-BE49-F238E27FC236}">
                  <a16:creationId xmlns:a16="http://schemas.microsoft.com/office/drawing/2014/main" id="{2EAE9F3B-09B6-0846-AF33-FE583CD2D170}"/>
                </a:ext>
              </a:extLst>
            </p:cNvPr>
            <p:cNvCxnSpPr>
              <a:cxnSpLocks/>
              <a:stCxn id="29" idx="3"/>
              <a:endCxn id="26" idx="1"/>
            </p:cNvCxnSpPr>
            <p:nvPr/>
          </p:nvCxnSpPr>
          <p:spPr>
            <a:xfrm flipV="1">
              <a:off x="5025847" y="3612605"/>
              <a:ext cx="1301053" cy="68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13" name="Rounded Rectangle 12">
            <a:extLst>
              <a:ext uri="{FF2B5EF4-FFF2-40B4-BE49-F238E27FC236}">
                <a16:creationId xmlns:a16="http://schemas.microsoft.com/office/drawing/2014/main" id="{BD5DF754-5938-7740-B9C7-049187AC89E2}"/>
              </a:ext>
            </a:extLst>
          </p:cNvPr>
          <p:cNvSpPr/>
          <p:nvPr/>
        </p:nvSpPr>
        <p:spPr>
          <a:xfrm>
            <a:off x="155084" y="2594113"/>
            <a:ext cx="1629107" cy="2893375"/>
          </a:xfrm>
          <a:prstGeom prst="roundRect">
            <a:avLst/>
          </a:prstGeom>
          <a:solidFill>
            <a:srgbClr val="7D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 dirty="0"/>
              <a:t>(1)</a:t>
            </a:r>
          </a:p>
          <a:p>
            <a:pPr lvl="0" algn="ctr"/>
            <a:r>
              <a:rPr lang="fr" dirty="0"/>
              <a:t>Déterminer les domaines thématiques prioritaires pour le suivi sur la base du cadre conceptuel</a:t>
            </a:r>
          </a:p>
        </p:txBody>
      </p:sp>
      <p:sp>
        <p:nvSpPr>
          <p:cNvPr id="14" name="Rounded Rectangle 13">
            <a:extLst>
              <a:ext uri="{FF2B5EF4-FFF2-40B4-BE49-F238E27FC236}">
                <a16:creationId xmlns:a16="http://schemas.microsoft.com/office/drawing/2014/main" id="{A5C71A5F-00FB-6A49-B65B-38BD407AEB29}"/>
              </a:ext>
            </a:extLst>
          </p:cNvPr>
          <p:cNvSpPr/>
          <p:nvPr/>
        </p:nvSpPr>
        <p:spPr>
          <a:xfrm>
            <a:off x="11261033" y="105121"/>
            <a:ext cx="764304" cy="108757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3CD3839F-3AAC-BC40-A257-34F3F04EF4F1}"/>
              </a:ext>
            </a:extLst>
          </p:cNvPr>
          <p:cNvSpPr/>
          <p:nvPr/>
        </p:nvSpPr>
        <p:spPr>
          <a:xfrm>
            <a:off x="1962778" y="2594113"/>
            <a:ext cx="1629106" cy="2893375"/>
          </a:xfrm>
          <a:prstGeom prst="roundRect">
            <a:avLst/>
          </a:prstGeom>
          <a:solidFill>
            <a:srgbClr val="6B98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 dirty="0"/>
              <a:t>(2)</a:t>
            </a:r>
          </a:p>
          <a:p>
            <a:pPr lvl="0" algn="ctr"/>
            <a:r>
              <a:rPr lang="fr" dirty="0">
                <a:latin typeface="Calibri" panose="020F0502020204030204" pitchFamily="34" charset="0"/>
                <a:ea typeface="Times New Roman" panose="02020603050405020304" pitchFamily="18" charset="0"/>
              </a:rPr>
              <a:t>Identification d'une longue liste d'indicateurs potentiels liés aux domaines thématiques prioritaires</a:t>
            </a:r>
            <a:endParaRPr lang="en-US" dirty="0"/>
          </a:p>
        </p:txBody>
      </p:sp>
      <p:sp>
        <p:nvSpPr>
          <p:cNvPr id="19" name="Right Arrow 18">
            <a:extLst>
              <a:ext uri="{FF2B5EF4-FFF2-40B4-BE49-F238E27FC236}">
                <a16:creationId xmlns:a16="http://schemas.microsoft.com/office/drawing/2014/main" id="{A2CD6872-E48B-4548-9FD4-FF608CA66978}"/>
              </a:ext>
            </a:extLst>
          </p:cNvPr>
          <p:cNvSpPr/>
          <p:nvPr/>
        </p:nvSpPr>
        <p:spPr>
          <a:xfrm>
            <a:off x="1784191" y="3319327"/>
            <a:ext cx="170792" cy="149060"/>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AF24E80-8028-4342-AB61-BBD9ED330F72}"/>
              </a:ext>
            </a:extLst>
          </p:cNvPr>
          <p:cNvSpPr/>
          <p:nvPr/>
        </p:nvSpPr>
        <p:spPr>
          <a:xfrm>
            <a:off x="4006614" y="2362445"/>
            <a:ext cx="6643458" cy="400110"/>
          </a:xfrm>
          <a:prstGeom prst="rect">
            <a:avLst/>
          </a:prstGeom>
        </p:spPr>
        <p:txBody>
          <a:bodyPr wrap="square">
            <a:spAutoFit/>
          </a:bodyPr>
          <a:lstStyle/>
          <a:p>
            <a:pPr marL="285750" indent="-285750">
              <a:buFont typeface="Arial" panose="020B0604020202020204" pitchFamily="34" charset="0"/>
              <a:buChar char="•"/>
            </a:pPr>
            <a:r>
              <a:rPr lang="fr" sz="2000" dirty="0"/>
              <a:t>Réf</a:t>
            </a:r>
            <a:r>
              <a:rPr lang="en-US" sz="2000" dirty="0"/>
              <a:t>é</a:t>
            </a:r>
            <a:r>
              <a:rPr lang="fr" sz="2000" dirty="0"/>
              <a:t>rence au recueil précédemment créé (Phase 1)</a:t>
            </a:r>
          </a:p>
        </p:txBody>
      </p:sp>
      <p:pic>
        <p:nvPicPr>
          <p:cNvPr id="30" name="Picture 29">
            <a:extLst>
              <a:ext uri="{FF2B5EF4-FFF2-40B4-BE49-F238E27FC236}">
                <a16:creationId xmlns:a16="http://schemas.microsoft.com/office/drawing/2014/main" id="{689D7993-1A61-294D-B87B-60ED009DEE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06613" y="3057101"/>
            <a:ext cx="7768989" cy="2702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6902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E0F66C-D4FF-4B1A-8FB0-AB222F547DBD}"/>
              </a:ext>
            </a:extLst>
          </p:cNvPr>
          <p:cNvSpPr>
            <a:spLocks noGrp="1"/>
          </p:cNvSpPr>
          <p:nvPr>
            <p:ph idx="1"/>
          </p:nvPr>
        </p:nvSpPr>
        <p:spPr>
          <a:xfrm>
            <a:off x="155084" y="1445154"/>
            <a:ext cx="11857000" cy="4525963"/>
          </a:xfrm>
        </p:spPr>
        <p:txBody>
          <a:bodyPr/>
          <a:lstStyle/>
          <a:p>
            <a:pPr marL="0" indent="0">
              <a:buNone/>
            </a:pPr>
            <a:r>
              <a:rPr lang="fr" sz="2000" b="1" dirty="0"/>
              <a:t>Objectif : </a:t>
            </a:r>
            <a:r>
              <a:rPr lang="fr" sz="2000" dirty="0"/>
              <a:t>Diriger le processus avec une équipe d'experts en genre/WASH/suivi de divers secteurs afin d'identifier les indicateurs prioritaires pour le suivi national et mondial du genre dans les cibles WASH (6.1, 6.2, 6.a et 6.b).</a:t>
            </a:r>
          </a:p>
        </p:txBody>
      </p:sp>
      <p:sp>
        <p:nvSpPr>
          <p:cNvPr id="4" name="Slide Number Placeholder 3">
            <a:extLst>
              <a:ext uri="{FF2B5EF4-FFF2-40B4-BE49-F238E27FC236}">
                <a16:creationId xmlns:a16="http://schemas.microsoft.com/office/drawing/2014/main" id="{EDCDC096-085C-4DEC-A9D1-6415F8B2401B}"/>
              </a:ext>
            </a:extLst>
          </p:cNvPr>
          <p:cNvSpPr>
            <a:spLocks noGrp="1"/>
          </p:cNvSpPr>
          <p:nvPr>
            <p:ph type="sldNum" sz="quarter" idx="12"/>
          </p:nvPr>
        </p:nvSpPr>
        <p:spPr/>
        <p:txBody>
          <a:bodyPr/>
          <a:lstStyle/>
          <a:p>
            <a:pPr>
              <a:defRPr/>
            </a:pPr>
            <a:fld id="{A73939FE-7BC6-42BD-B27E-1F76D60FE7C3}" type="slidenum">
              <a:rPr lang="en-GB" smtClean="0">
                <a:solidFill>
                  <a:prstClr val="white"/>
                </a:solidFill>
              </a:rPr>
              <a:pPr>
                <a:defRPr/>
              </a:pPr>
              <a:t>15</a:t>
            </a:fld>
            <a:endParaRPr lang="en-GB">
              <a:solidFill>
                <a:prstClr val="white"/>
              </a:solidFill>
            </a:endParaRPr>
          </a:p>
        </p:txBody>
      </p:sp>
      <p:sp>
        <p:nvSpPr>
          <p:cNvPr id="21" name="Title 1">
            <a:extLst>
              <a:ext uri="{FF2B5EF4-FFF2-40B4-BE49-F238E27FC236}">
                <a16:creationId xmlns:a16="http://schemas.microsoft.com/office/drawing/2014/main" id="{7421BCDE-5720-6248-A823-FB6E8DAF9E66}"/>
              </a:ext>
            </a:extLst>
          </p:cNvPr>
          <p:cNvSpPr txBox="1">
            <a:spLocks/>
          </p:cNvSpPr>
          <p:nvPr/>
        </p:nvSpPr>
        <p:spPr bwMode="auto">
          <a:xfrm>
            <a:off x="0" y="0"/>
            <a:ext cx="7609049" cy="144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fontAlgn="auto">
              <a:spcBef>
                <a:spcPts val="0"/>
              </a:spcBef>
              <a:spcAft>
                <a:spcPts val="300"/>
              </a:spcAft>
              <a:defRPr/>
            </a:pPr>
            <a:r>
              <a:rPr lang="fr" sz="4000" b="1" dirty="0">
                <a:ea typeface="Calibri" panose="020F0502020204030204" pitchFamily="34" charset="0"/>
              </a:rPr>
              <a:t>Suivi du genre dans le WASH</a:t>
            </a:r>
          </a:p>
          <a:p>
            <a:pPr algn="l" fontAlgn="auto">
              <a:spcBef>
                <a:spcPts val="0"/>
              </a:spcBef>
              <a:spcAft>
                <a:spcPts val="300"/>
              </a:spcAft>
              <a:defRPr/>
            </a:pPr>
            <a:r>
              <a:rPr lang="fr" sz="4000" dirty="0">
                <a:ea typeface="Calibri" panose="020F0502020204030204" pitchFamily="34" charset="0"/>
              </a:rPr>
              <a:t>Phase 2 : Priorisation</a:t>
            </a:r>
            <a:endParaRPr lang="en-GB" sz="4000" b="1" dirty="0">
              <a:solidFill>
                <a:schemeClr val="tx1">
                  <a:lumMod val="50000"/>
                  <a:lumOff val="50000"/>
                </a:schemeClr>
              </a:solidFill>
              <a:ea typeface="Calibri" panose="020F0502020204030204" pitchFamily="34" charset="0"/>
            </a:endParaRPr>
          </a:p>
        </p:txBody>
      </p:sp>
      <p:grpSp>
        <p:nvGrpSpPr>
          <p:cNvPr id="22" name="Group 21">
            <a:extLst>
              <a:ext uri="{FF2B5EF4-FFF2-40B4-BE49-F238E27FC236}">
                <a16:creationId xmlns:a16="http://schemas.microsoft.com/office/drawing/2014/main" id="{FABE9403-315F-4147-9E60-A565FD41302B}"/>
              </a:ext>
            </a:extLst>
          </p:cNvPr>
          <p:cNvGrpSpPr/>
          <p:nvPr/>
        </p:nvGrpSpPr>
        <p:grpSpPr>
          <a:xfrm>
            <a:off x="10127974" y="164755"/>
            <a:ext cx="1884110" cy="985853"/>
            <a:chOff x="3144062" y="2120981"/>
            <a:chExt cx="5105921" cy="2983244"/>
          </a:xfrm>
        </p:grpSpPr>
        <p:grpSp>
          <p:nvGrpSpPr>
            <p:cNvPr id="23" name="Group 22">
              <a:extLst>
                <a:ext uri="{FF2B5EF4-FFF2-40B4-BE49-F238E27FC236}">
                  <a16:creationId xmlns:a16="http://schemas.microsoft.com/office/drawing/2014/main" id="{FE029E1D-E948-A947-9B3D-DD58FE7E27A0}"/>
                </a:ext>
              </a:extLst>
            </p:cNvPr>
            <p:cNvGrpSpPr/>
            <p:nvPr/>
          </p:nvGrpSpPr>
          <p:grpSpPr>
            <a:xfrm>
              <a:off x="3144062" y="2120981"/>
              <a:ext cx="1881784" cy="2983244"/>
              <a:chOff x="3144062" y="2120981"/>
              <a:chExt cx="1881784" cy="2983244"/>
            </a:xfrm>
          </p:grpSpPr>
          <p:sp>
            <p:nvSpPr>
              <p:cNvPr id="28" name="Rounded Rectangle 27">
                <a:extLst>
                  <a:ext uri="{FF2B5EF4-FFF2-40B4-BE49-F238E27FC236}">
                    <a16:creationId xmlns:a16="http://schemas.microsoft.com/office/drawing/2014/main" id="{B37F2CC1-639F-ED47-9EE3-9F13A70B8A55}"/>
                  </a:ext>
                </a:extLst>
              </p:cNvPr>
              <p:cNvSpPr/>
              <p:nvPr/>
            </p:nvSpPr>
            <p:spPr>
              <a:xfrm>
                <a:off x="3144062" y="2120981"/>
                <a:ext cx="1840486" cy="2983244"/>
              </a:xfrm>
              <a:prstGeom prst="roundRect">
                <a:avLst/>
              </a:prstGeom>
              <a:solidFill>
                <a:srgbClr val="4472C4">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A3E31839-4EAB-4E49-9F66-6542AA0B13E2}"/>
                  </a:ext>
                </a:extLst>
              </p:cNvPr>
              <p:cNvSpPr txBox="1"/>
              <p:nvPr/>
            </p:nvSpPr>
            <p:spPr>
              <a:xfrm>
                <a:off x="3185357" y="2827773"/>
                <a:ext cx="1840489" cy="15832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2020-2021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La phase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0" i="1" u="none" strike="noStrike" kern="0" cap="none" spc="0" normalizeH="0" baseline="0" noProof="0" dirty="0">
                    <a:ln>
                      <a:noFill/>
                    </a:ln>
                    <a:solidFill>
                      <a:prstClr val="white"/>
                    </a:solidFill>
                    <a:effectLst/>
                    <a:uLnTx/>
                    <a:uFillTx/>
                  </a:rPr>
                  <a:t>Révision</a:t>
                </a:r>
              </a:p>
            </p:txBody>
          </p:sp>
        </p:grpSp>
        <p:grpSp>
          <p:nvGrpSpPr>
            <p:cNvPr id="24" name="Group 23">
              <a:extLst>
                <a:ext uri="{FF2B5EF4-FFF2-40B4-BE49-F238E27FC236}">
                  <a16:creationId xmlns:a16="http://schemas.microsoft.com/office/drawing/2014/main" id="{6C773709-9508-2C4A-B491-A2FB59C7E581}"/>
                </a:ext>
              </a:extLst>
            </p:cNvPr>
            <p:cNvGrpSpPr/>
            <p:nvPr/>
          </p:nvGrpSpPr>
          <p:grpSpPr>
            <a:xfrm>
              <a:off x="6326900" y="2120981"/>
              <a:ext cx="1923083" cy="2983244"/>
              <a:chOff x="6326900" y="2120981"/>
              <a:chExt cx="1923083" cy="2983244"/>
            </a:xfrm>
          </p:grpSpPr>
          <p:sp>
            <p:nvSpPr>
              <p:cNvPr id="26" name="Rounded Rectangle 25">
                <a:extLst>
                  <a:ext uri="{FF2B5EF4-FFF2-40B4-BE49-F238E27FC236}">
                    <a16:creationId xmlns:a16="http://schemas.microsoft.com/office/drawing/2014/main" id="{047C8A66-1959-7A42-B61B-17F0E92301CA}"/>
                  </a:ext>
                </a:extLst>
              </p:cNvPr>
              <p:cNvSpPr/>
              <p:nvPr/>
            </p:nvSpPr>
            <p:spPr>
              <a:xfrm>
                <a:off x="6326900" y="2120981"/>
                <a:ext cx="1840487" cy="2983244"/>
              </a:xfrm>
              <a:prstGeom prst="roundRect">
                <a:avLst/>
              </a:prstGeom>
              <a:solidFill>
                <a:srgbClr val="70AD47">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70AD47">
                      <a:lumMod val="75000"/>
                    </a:srgbClr>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20076D7A-C23E-2341-911A-7087A99BFDB2}"/>
                  </a:ext>
                </a:extLst>
              </p:cNvPr>
              <p:cNvSpPr txBox="1"/>
              <p:nvPr/>
            </p:nvSpPr>
            <p:spPr>
              <a:xfrm>
                <a:off x="6326900" y="2852708"/>
                <a:ext cx="1923083" cy="15832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2022-Présent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Phase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0" i="1" u="none" strike="noStrike" kern="0" cap="none" spc="0" normalizeH="0" baseline="0" noProof="0" dirty="0">
                    <a:ln>
                      <a:noFill/>
                    </a:ln>
                    <a:solidFill>
                      <a:prstClr val="white"/>
                    </a:solidFill>
                    <a:effectLst/>
                    <a:uLnTx/>
                    <a:uFillTx/>
                  </a:rPr>
                  <a:t>Priorisation</a:t>
                </a:r>
              </a:p>
            </p:txBody>
          </p:sp>
        </p:grpSp>
        <p:cxnSp>
          <p:nvCxnSpPr>
            <p:cNvPr id="25" name="Straight Arrow Connector 24">
              <a:extLst>
                <a:ext uri="{FF2B5EF4-FFF2-40B4-BE49-F238E27FC236}">
                  <a16:creationId xmlns:a16="http://schemas.microsoft.com/office/drawing/2014/main" id="{2EAE9F3B-09B6-0846-AF33-FE583CD2D170}"/>
                </a:ext>
              </a:extLst>
            </p:cNvPr>
            <p:cNvCxnSpPr>
              <a:cxnSpLocks/>
              <a:stCxn id="29" idx="3"/>
              <a:endCxn id="26" idx="1"/>
            </p:cNvCxnSpPr>
            <p:nvPr/>
          </p:nvCxnSpPr>
          <p:spPr>
            <a:xfrm flipV="1">
              <a:off x="5025847" y="3612605"/>
              <a:ext cx="1301053" cy="68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13" name="Rounded Rectangle 12">
            <a:extLst>
              <a:ext uri="{FF2B5EF4-FFF2-40B4-BE49-F238E27FC236}">
                <a16:creationId xmlns:a16="http://schemas.microsoft.com/office/drawing/2014/main" id="{BD5DF754-5938-7740-B9C7-049187AC89E2}"/>
              </a:ext>
            </a:extLst>
          </p:cNvPr>
          <p:cNvSpPr/>
          <p:nvPr/>
        </p:nvSpPr>
        <p:spPr>
          <a:xfrm>
            <a:off x="155084" y="2594113"/>
            <a:ext cx="1629107" cy="2893375"/>
          </a:xfrm>
          <a:prstGeom prst="roundRect">
            <a:avLst/>
          </a:prstGeom>
          <a:solidFill>
            <a:srgbClr val="7D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 dirty="0"/>
              <a:t>(1)</a:t>
            </a:r>
          </a:p>
          <a:p>
            <a:pPr lvl="0" algn="ctr"/>
            <a:r>
              <a:rPr lang="fr" dirty="0"/>
              <a:t>Déterminer les domaines thématiques prioritaires pour le suivi sur la base du cadre conceptuel</a:t>
            </a:r>
          </a:p>
        </p:txBody>
      </p:sp>
      <p:sp>
        <p:nvSpPr>
          <p:cNvPr id="14" name="Rounded Rectangle 13">
            <a:extLst>
              <a:ext uri="{FF2B5EF4-FFF2-40B4-BE49-F238E27FC236}">
                <a16:creationId xmlns:a16="http://schemas.microsoft.com/office/drawing/2014/main" id="{A5C71A5F-00FB-6A49-B65B-38BD407AEB29}"/>
              </a:ext>
            </a:extLst>
          </p:cNvPr>
          <p:cNvSpPr/>
          <p:nvPr/>
        </p:nvSpPr>
        <p:spPr>
          <a:xfrm>
            <a:off x="11261033" y="105121"/>
            <a:ext cx="764304" cy="108757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3CD3839F-3AAC-BC40-A257-34F3F04EF4F1}"/>
              </a:ext>
            </a:extLst>
          </p:cNvPr>
          <p:cNvSpPr/>
          <p:nvPr/>
        </p:nvSpPr>
        <p:spPr>
          <a:xfrm>
            <a:off x="1962778" y="2594113"/>
            <a:ext cx="1629106" cy="2893375"/>
          </a:xfrm>
          <a:prstGeom prst="roundRect">
            <a:avLst/>
          </a:prstGeom>
          <a:solidFill>
            <a:srgbClr val="6B98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 dirty="0"/>
              <a:t>(2)</a:t>
            </a:r>
          </a:p>
          <a:p>
            <a:pPr lvl="0" algn="ctr"/>
            <a:r>
              <a:rPr lang="fr" dirty="0">
                <a:latin typeface="Calibri" panose="020F0502020204030204" pitchFamily="34" charset="0"/>
                <a:ea typeface="Times New Roman" panose="02020603050405020304" pitchFamily="18" charset="0"/>
              </a:rPr>
              <a:t>Identification d'une longue liste d'indicateurs potentiels liés aux domaines thématiques prioritaires</a:t>
            </a:r>
            <a:endParaRPr lang="en-US" dirty="0"/>
          </a:p>
        </p:txBody>
      </p:sp>
      <p:sp>
        <p:nvSpPr>
          <p:cNvPr id="19" name="Right Arrow 18">
            <a:extLst>
              <a:ext uri="{FF2B5EF4-FFF2-40B4-BE49-F238E27FC236}">
                <a16:creationId xmlns:a16="http://schemas.microsoft.com/office/drawing/2014/main" id="{A2CD6872-E48B-4548-9FD4-FF608CA66978}"/>
              </a:ext>
            </a:extLst>
          </p:cNvPr>
          <p:cNvSpPr/>
          <p:nvPr/>
        </p:nvSpPr>
        <p:spPr>
          <a:xfrm>
            <a:off x="1784191" y="3319327"/>
            <a:ext cx="170792" cy="149060"/>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150CFCB2-25AD-5544-BE48-F6F56CB63EAA}"/>
              </a:ext>
            </a:extLst>
          </p:cNvPr>
          <p:cNvSpPr/>
          <p:nvPr/>
        </p:nvSpPr>
        <p:spPr>
          <a:xfrm>
            <a:off x="3770471" y="2592012"/>
            <a:ext cx="1629106" cy="2893375"/>
          </a:xfrm>
          <a:prstGeom prst="roundRect">
            <a:avLst/>
          </a:prstGeom>
          <a:solidFill>
            <a:srgbClr val="588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 dirty="0"/>
              <a:t>(3)</a:t>
            </a:r>
          </a:p>
          <a:p>
            <a:pPr lvl="0" algn="ctr"/>
            <a:r>
              <a:rPr lang="fr" dirty="0">
                <a:latin typeface="Calibri" panose="020F0502020204030204" pitchFamily="34" charset="0"/>
                <a:ea typeface="Times New Roman" panose="02020603050405020304" pitchFamily="18" charset="0"/>
              </a:rPr>
              <a:t>Liste longue raccourcie basée sur un examen externe par le biais d’une enquête auprès d'experts</a:t>
            </a:r>
            <a:endParaRPr lang="en-US" dirty="0"/>
          </a:p>
        </p:txBody>
      </p:sp>
      <p:sp>
        <p:nvSpPr>
          <p:cNvPr id="32" name="Right Arrow 31">
            <a:extLst>
              <a:ext uri="{FF2B5EF4-FFF2-40B4-BE49-F238E27FC236}">
                <a16:creationId xmlns:a16="http://schemas.microsoft.com/office/drawing/2014/main" id="{53A1426A-0D63-0C40-8DC0-146772B65F6D}"/>
              </a:ext>
            </a:extLst>
          </p:cNvPr>
          <p:cNvSpPr/>
          <p:nvPr/>
        </p:nvSpPr>
        <p:spPr>
          <a:xfrm>
            <a:off x="3591884" y="3317226"/>
            <a:ext cx="170792" cy="149060"/>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85DF915-5D57-8D4C-B5A1-EB65B619AFD5}"/>
              </a:ext>
            </a:extLst>
          </p:cNvPr>
          <p:cNvSpPr/>
          <p:nvPr/>
        </p:nvSpPr>
        <p:spPr>
          <a:xfrm>
            <a:off x="5769153" y="2693749"/>
            <a:ext cx="6091154" cy="1938992"/>
          </a:xfrm>
          <a:prstGeom prst="rect">
            <a:avLst/>
          </a:prstGeom>
        </p:spPr>
        <p:txBody>
          <a:bodyPr wrap="square">
            <a:spAutoFit/>
          </a:bodyPr>
          <a:lstStyle/>
          <a:p>
            <a:pPr marL="285750" indent="-285750">
              <a:buFont typeface="Arial" panose="020B0604020202020204" pitchFamily="34" charset="0"/>
              <a:buChar char="•"/>
            </a:pPr>
            <a:r>
              <a:rPr lang="fr" sz="2000" dirty="0"/>
              <a:t>Enquête lancée en avril 2023 ; </a:t>
            </a:r>
            <a:br>
              <a:rPr lang="fr" sz="2000" dirty="0"/>
            </a:br>
            <a:r>
              <a:rPr lang="fr" sz="2000" dirty="0"/>
              <a:t>envoyé par e-mail à plus de 100 experts</a:t>
            </a:r>
          </a:p>
          <a:p>
            <a:pPr marL="285750" indent="-285750">
              <a:buFont typeface="Arial" panose="020B0604020202020204" pitchFamily="34" charset="0"/>
              <a:buChar char="•"/>
            </a:pPr>
            <a:r>
              <a:rPr lang="fr" sz="2000" dirty="0"/>
              <a:t>Présentation de 43 indicateurs et mesures potentiels</a:t>
            </a:r>
          </a:p>
          <a:p>
            <a:pPr marL="285750" indent="-285750">
              <a:buFont typeface="Arial" panose="020B0604020202020204" pitchFamily="34" charset="0"/>
              <a:buChar char="•"/>
            </a:pPr>
            <a:r>
              <a:rPr lang="fr" sz="2000" dirty="0"/>
              <a:t>Invitation à indiquer le niveau de soutien pour l'indicateur</a:t>
            </a:r>
          </a:p>
          <a:p>
            <a:pPr marL="285750" indent="-285750">
              <a:buFont typeface="Arial" panose="020B0604020202020204" pitchFamily="34" charset="0"/>
              <a:buChar char="•"/>
            </a:pPr>
            <a:r>
              <a:rPr lang="fr" sz="2000" dirty="0"/>
              <a:t>Données en cour d’analyse</a:t>
            </a:r>
          </a:p>
        </p:txBody>
      </p:sp>
    </p:spTree>
    <p:extLst>
      <p:ext uri="{BB962C8B-B14F-4D97-AF65-F5344CB8AC3E}">
        <p14:creationId xmlns:p14="http://schemas.microsoft.com/office/powerpoint/2010/main" val="1961683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E0F66C-D4FF-4B1A-8FB0-AB222F547DBD}"/>
              </a:ext>
            </a:extLst>
          </p:cNvPr>
          <p:cNvSpPr>
            <a:spLocks noGrp="1"/>
          </p:cNvSpPr>
          <p:nvPr>
            <p:ph idx="1"/>
          </p:nvPr>
        </p:nvSpPr>
        <p:spPr>
          <a:xfrm>
            <a:off x="155084" y="1445154"/>
            <a:ext cx="11826522" cy="4525963"/>
          </a:xfrm>
        </p:spPr>
        <p:txBody>
          <a:bodyPr/>
          <a:lstStyle/>
          <a:p>
            <a:pPr marL="0" indent="0">
              <a:buNone/>
            </a:pPr>
            <a:r>
              <a:rPr lang="fr" sz="2000" b="1" dirty="0"/>
              <a:t>Objectif : </a:t>
            </a:r>
            <a:r>
              <a:rPr lang="fr" sz="2000" dirty="0"/>
              <a:t>Diriger le processus avec une équipe d'experts en genre/WASH/suivi de divers secteurs afin d'identifier les indicateurs prioritaires pour le suivi national et mondial du genre dans les cibles WASH (6.1, 6.2, 6.a et 6.b).</a:t>
            </a:r>
          </a:p>
        </p:txBody>
      </p:sp>
      <p:sp>
        <p:nvSpPr>
          <p:cNvPr id="4" name="Slide Number Placeholder 3">
            <a:extLst>
              <a:ext uri="{FF2B5EF4-FFF2-40B4-BE49-F238E27FC236}">
                <a16:creationId xmlns:a16="http://schemas.microsoft.com/office/drawing/2014/main" id="{EDCDC096-085C-4DEC-A9D1-6415F8B2401B}"/>
              </a:ext>
            </a:extLst>
          </p:cNvPr>
          <p:cNvSpPr>
            <a:spLocks noGrp="1"/>
          </p:cNvSpPr>
          <p:nvPr>
            <p:ph type="sldNum" sz="quarter" idx="12"/>
          </p:nvPr>
        </p:nvSpPr>
        <p:spPr/>
        <p:txBody>
          <a:bodyPr/>
          <a:lstStyle/>
          <a:p>
            <a:pPr>
              <a:defRPr/>
            </a:pPr>
            <a:fld id="{A73939FE-7BC6-42BD-B27E-1F76D60FE7C3}" type="slidenum">
              <a:rPr lang="en-GB" smtClean="0">
                <a:solidFill>
                  <a:prstClr val="white"/>
                </a:solidFill>
              </a:rPr>
              <a:pPr>
                <a:defRPr/>
              </a:pPr>
              <a:t>16</a:t>
            </a:fld>
            <a:endParaRPr lang="en-GB">
              <a:solidFill>
                <a:prstClr val="white"/>
              </a:solidFill>
            </a:endParaRPr>
          </a:p>
        </p:txBody>
      </p:sp>
      <p:sp>
        <p:nvSpPr>
          <p:cNvPr id="21" name="Title 1">
            <a:extLst>
              <a:ext uri="{FF2B5EF4-FFF2-40B4-BE49-F238E27FC236}">
                <a16:creationId xmlns:a16="http://schemas.microsoft.com/office/drawing/2014/main" id="{7421BCDE-5720-6248-A823-FB6E8DAF9E66}"/>
              </a:ext>
            </a:extLst>
          </p:cNvPr>
          <p:cNvSpPr txBox="1">
            <a:spLocks/>
          </p:cNvSpPr>
          <p:nvPr/>
        </p:nvSpPr>
        <p:spPr bwMode="auto">
          <a:xfrm>
            <a:off x="0" y="0"/>
            <a:ext cx="7609049" cy="144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fontAlgn="auto">
              <a:spcBef>
                <a:spcPts val="0"/>
              </a:spcBef>
              <a:spcAft>
                <a:spcPts val="300"/>
              </a:spcAft>
              <a:defRPr/>
            </a:pPr>
            <a:r>
              <a:rPr lang="fr" sz="4000" b="1" dirty="0">
                <a:ea typeface="Calibri" panose="020F0502020204030204" pitchFamily="34" charset="0"/>
              </a:rPr>
              <a:t>Suivi du genre dans le WASH</a:t>
            </a:r>
          </a:p>
          <a:p>
            <a:pPr algn="l" fontAlgn="auto">
              <a:spcBef>
                <a:spcPts val="0"/>
              </a:spcBef>
              <a:spcAft>
                <a:spcPts val="300"/>
              </a:spcAft>
              <a:defRPr/>
            </a:pPr>
            <a:r>
              <a:rPr lang="fr" sz="4000" dirty="0">
                <a:ea typeface="Calibri" panose="020F0502020204030204" pitchFamily="34" charset="0"/>
              </a:rPr>
              <a:t>Phase 2 : Priorisation</a:t>
            </a:r>
            <a:endParaRPr lang="en-GB" sz="4000" b="1" dirty="0">
              <a:solidFill>
                <a:schemeClr val="tx1">
                  <a:lumMod val="50000"/>
                  <a:lumOff val="50000"/>
                </a:schemeClr>
              </a:solidFill>
              <a:ea typeface="Calibri" panose="020F0502020204030204" pitchFamily="34" charset="0"/>
            </a:endParaRPr>
          </a:p>
        </p:txBody>
      </p:sp>
      <p:grpSp>
        <p:nvGrpSpPr>
          <p:cNvPr id="22" name="Group 21">
            <a:extLst>
              <a:ext uri="{FF2B5EF4-FFF2-40B4-BE49-F238E27FC236}">
                <a16:creationId xmlns:a16="http://schemas.microsoft.com/office/drawing/2014/main" id="{FABE9403-315F-4147-9E60-A565FD41302B}"/>
              </a:ext>
            </a:extLst>
          </p:cNvPr>
          <p:cNvGrpSpPr/>
          <p:nvPr/>
        </p:nvGrpSpPr>
        <p:grpSpPr>
          <a:xfrm>
            <a:off x="10127974" y="164755"/>
            <a:ext cx="1884110" cy="985853"/>
            <a:chOff x="3144062" y="2120981"/>
            <a:chExt cx="5105921" cy="2983244"/>
          </a:xfrm>
        </p:grpSpPr>
        <p:grpSp>
          <p:nvGrpSpPr>
            <p:cNvPr id="23" name="Group 22">
              <a:extLst>
                <a:ext uri="{FF2B5EF4-FFF2-40B4-BE49-F238E27FC236}">
                  <a16:creationId xmlns:a16="http://schemas.microsoft.com/office/drawing/2014/main" id="{FE029E1D-E948-A947-9B3D-DD58FE7E27A0}"/>
                </a:ext>
              </a:extLst>
            </p:cNvPr>
            <p:cNvGrpSpPr/>
            <p:nvPr/>
          </p:nvGrpSpPr>
          <p:grpSpPr>
            <a:xfrm>
              <a:off x="3144062" y="2120981"/>
              <a:ext cx="1881784" cy="2983244"/>
              <a:chOff x="3144062" y="2120981"/>
              <a:chExt cx="1881784" cy="2983244"/>
            </a:xfrm>
          </p:grpSpPr>
          <p:sp>
            <p:nvSpPr>
              <p:cNvPr id="28" name="Rounded Rectangle 27">
                <a:extLst>
                  <a:ext uri="{FF2B5EF4-FFF2-40B4-BE49-F238E27FC236}">
                    <a16:creationId xmlns:a16="http://schemas.microsoft.com/office/drawing/2014/main" id="{B37F2CC1-639F-ED47-9EE3-9F13A70B8A55}"/>
                  </a:ext>
                </a:extLst>
              </p:cNvPr>
              <p:cNvSpPr/>
              <p:nvPr/>
            </p:nvSpPr>
            <p:spPr>
              <a:xfrm>
                <a:off x="3144062" y="2120981"/>
                <a:ext cx="1840486" cy="2983244"/>
              </a:xfrm>
              <a:prstGeom prst="roundRect">
                <a:avLst/>
              </a:prstGeom>
              <a:solidFill>
                <a:srgbClr val="4472C4">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A3E31839-4EAB-4E49-9F66-6542AA0B13E2}"/>
                  </a:ext>
                </a:extLst>
              </p:cNvPr>
              <p:cNvSpPr txBox="1"/>
              <p:nvPr/>
            </p:nvSpPr>
            <p:spPr>
              <a:xfrm>
                <a:off x="3185357" y="2827773"/>
                <a:ext cx="1840489" cy="15832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2020-2021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La phase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0" i="1" u="none" strike="noStrike" kern="0" cap="none" spc="0" normalizeH="0" baseline="0" noProof="0" dirty="0">
                    <a:ln>
                      <a:noFill/>
                    </a:ln>
                    <a:solidFill>
                      <a:prstClr val="white"/>
                    </a:solidFill>
                    <a:effectLst/>
                    <a:uLnTx/>
                    <a:uFillTx/>
                  </a:rPr>
                  <a:t>Révision</a:t>
                </a:r>
              </a:p>
            </p:txBody>
          </p:sp>
        </p:grpSp>
        <p:grpSp>
          <p:nvGrpSpPr>
            <p:cNvPr id="24" name="Group 23">
              <a:extLst>
                <a:ext uri="{FF2B5EF4-FFF2-40B4-BE49-F238E27FC236}">
                  <a16:creationId xmlns:a16="http://schemas.microsoft.com/office/drawing/2014/main" id="{6C773709-9508-2C4A-B491-A2FB59C7E581}"/>
                </a:ext>
              </a:extLst>
            </p:cNvPr>
            <p:cNvGrpSpPr/>
            <p:nvPr/>
          </p:nvGrpSpPr>
          <p:grpSpPr>
            <a:xfrm>
              <a:off x="6326900" y="2120981"/>
              <a:ext cx="1923083" cy="2983244"/>
              <a:chOff x="6326900" y="2120981"/>
              <a:chExt cx="1923083" cy="2983244"/>
            </a:xfrm>
          </p:grpSpPr>
          <p:sp>
            <p:nvSpPr>
              <p:cNvPr id="26" name="Rounded Rectangle 25">
                <a:extLst>
                  <a:ext uri="{FF2B5EF4-FFF2-40B4-BE49-F238E27FC236}">
                    <a16:creationId xmlns:a16="http://schemas.microsoft.com/office/drawing/2014/main" id="{047C8A66-1959-7A42-B61B-17F0E92301CA}"/>
                  </a:ext>
                </a:extLst>
              </p:cNvPr>
              <p:cNvSpPr/>
              <p:nvPr/>
            </p:nvSpPr>
            <p:spPr>
              <a:xfrm>
                <a:off x="6326900" y="2120981"/>
                <a:ext cx="1840487" cy="2983244"/>
              </a:xfrm>
              <a:prstGeom prst="roundRect">
                <a:avLst/>
              </a:prstGeom>
              <a:solidFill>
                <a:srgbClr val="70AD47">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70AD47">
                      <a:lumMod val="75000"/>
                    </a:srgbClr>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20076D7A-C23E-2341-911A-7087A99BFDB2}"/>
                  </a:ext>
                </a:extLst>
              </p:cNvPr>
              <p:cNvSpPr txBox="1"/>
              <p:nvPr/>
            </p:nvSpPr>
            <p:spPr>
              <a:xfrm>
                <a:off x="6326900" y="2852708"/>
                <a:ext cx="1923083" cy="15832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2022-Présent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Phase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0" i="1" u="none" strike="noStrike" kern="0" cap="none" spc="0" normalizeH="0" baseline="0" noProof="0" dirty="0">
                    <a:ln>
                      <a:noFill/>
                    </a:ln>
                    <a:solidFill>
                      <a:prstClr val="white"/>
                    </a:solidFill>
                    <a:effectLst/>
                    <a:uLnTx/>
                    <a:uFillTx/>
                  </a:rPr>
                  <a:t>Priorisation</a:t>
                </a:r>
              </a:p>
            </p:txBody>
          </p:sp>
        </p:grpSp>
        <p:cxnSp>
          <p:nvCxnSpPr>
            <p:cNvPr id="25" name="Straight Arrow Connector 24">
              <a:extLst>
                <a:ext uri="{FF2B5EF4-FFF2-40B4-BE49-F238E27FC236}">
                  <a16:creationId xmlns:a16="http://schemas.microsoft.com/office/drawing/2014/main" id="{2EAE9F3B-09B6-0846-AF33-FE583CD2D170}"/>
                </a:ext>
              </a:extLst>
            </p:cNvPr>
            <p:cNvCxnSpPr>
              <a:cxnSpLocks/>
              <a:stCxn id="29" idx="3"/>
              <a:endCxn id="26" idx="1"/>
            </p:cNvCxnSpPr>
            <p:nvPr/>
          </p:nvCxnSpPr>
          <p:spPr>
            <a:xfrm flipV="1">
              <a:off x="5025847" y="3612605"/>
              <a:ext cx="1301053" cy="68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13" name="Rounded Rectangle 12">
            <a:extLst>
              <a:ext uri="{FF2B5EF4-FFF2-40B4-BE49-F238E27FC236}">
                <a16:creationId xmlns:a16="http://schemas.microsoft.com/office/drawing/2014/main" id="{BD5DF754-5938-7740-B9C7-049187AC89E2}"/>
              </a:ext>
            </a:extLst>
          </p:cNvPr>
          <p:cNvSpPr/>
          <p:nvPr/>
        </p:nvSpPr>
        <p:spPr>
          <a:xfrm>
            <a:off x="155084" y="2594113"/>
            <a:ext cx="1629107" cy="2893375"/>
          </a:xfrm>
          <a:prstGeom prst="roundRect">
            <a:avLst/>
          </a:prstGeom>
          <a:solidFill>
            <a:srgbClr val="7DB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 dirty="0"/>
              <a:t>(1)</a:t>
            </a:r>
          </a:p>
          <a:p>
            <a:pPr lvl="0" algn="ctr"/>
            <a:r>
              <a:rPr lang="fr" dirty="0"/>
              <a:t>Déterminer les domaines thématiques prioritaires pour le suivi sur la base du cadre conceptuel</a:t>
            </a:r>
          </a:p>
        </p:txBody>
      </p:sp>
      <p:sp>
        <p:nvSpPr>
          <p:cNvPr id="14" name="Rounded Rectangle 13">
            <a:extLst>
              <a:ext uri="{FF2B5EF4-FFF2-40B4-BE49-F238E27FC236}">
                <a16:creationId xmlns:a16="http://schemas.microsoft.com/office/drawing/2014/main" id="{A5C71A5F-00FB-6A49-B65B-38BD407AEB29}"/>
              </a:ext>
            </a:extLst>
          </p:cNvPr>
          <p:cNvSpPr/>
          <p:nvPr/>
        </p:nvSpPr>
        <p:spPr>
          <a:xfrm>
            <a:off x="11261033" y="105121"/>
            <a:ext cx="764304" cy="108757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3CD3839F-3AAC-BC40-A257-34F3F04EF4F1}"/>
              </a:ext>
            </a:extLst>
          </p:cNvPr>
          <p:cNvSpPr/>
          <p:nvPr/>
        </p:nvSpPr>
        <p:spPr>
          <a:xfrm>
            <a:off x="1962778" y="2594113"/>
            <a:ext cx="1629106" cy="2893375"/>
          </a:xfrm>
          <a:prstGeom prst="roundRect">
            <a:avLst/>
          </a:prstGeom>
          <a:solidFill>
            <a:srgbClr val="6B98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 dirty="0"/>
              <a:t>(2)</a:t>
            </a:r>
          </a:p>
          <a:p>
            <a:pPr lvl="0" algn="ctr"/>
            <a:r>
              <a:rPr lang="fr" dirty="0">
                <a:latin typeface="Calibri" panose="020F0502020204030204" pitchFamily="34" charset="0"/>
                <a:ea typeface="Times New Roman" panose="02020603050405020304" pitchFamily="18" charset="0"/>
              </a:rPr>
              <a:t>Identification d'une longue liste d'indicateurs potentiels liés aux domaines thématiques prioritaires</a:t>
            </a:r>
            <a:endParaRPr lang="en-US" dirty="0"/>
          </a:p>
        </p:txBody>
      </p:sp>
      <p:sp>
        <p:nvSpPr>
          <p:cNvPr id="19" name="Right Arrow 18">
            <a:extLst>
              <a:ext uri="{FF2B5EF4-FFF2-40B4-BE49-F238E27FC236}">
                <a16:creationId xmlns:a16="http://schemas.microsoft.com/office/drawing/2014/main" id="{A2CD6872-E48B-4548-9FD4-FF608CA66978}"/>
              </a:ext>
            </a:extLst>
          </p:cNvPr>
          <p:cNvSpPr/>
          <p:nvPr/>
        </p:nvSpPr>
        <p:spPr>
          <a:xfrm>
            <a:off x="1784191" y="3319327"/>
            <a:ext cx="170792" cy="149060"/>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150CFCB2-25AD-5544-BE48-F6F56CB63EAA}"/>
              </a:ext>
            </a:extLst>
          </p:cNvPr>
          <p:cNvSpPr/>
          <p:nvPr/>
        </p:nvSpPr>
        <p:spPr>
          <a:xfrm>
            <a:off x="3770471" y="2592012"/>
            <a:ext cx="1629106" cy="2893375"/>
          </a:xfrm>
          <a:prstGeom prst="roundRect">
            <a:avLst/>
          </a:prstGeom>
          <a:solidFill>
            <a:srgbClr val="588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 dirty="0"/>
              <a:t>(3)</a:t>
            </a:r>
          </a:p>
          <a:p>
            <a:pPr lvl="0" algn="ctr"/>
            <a:r>
              <a:rPr lang="fr" dirty="0">
                <a:latin typeface="Calibri" panose="020F0502020204030204" pitchFamily="34" charset="0"/>
                <a:ea typeface="Times New Roman" panose="02020603050405020304" pitchFamily="18" charset="0"/>
              </a:rPr>
              <a:t>Liste longue raccourcie basée sur un examen externe par le biais d’une enquête auprès d'experts</a:t>
            </a:r>
            <a:endParaRPr lang="en-US" dirty="0"/>
          </a:p>
        </p:txBody>
      </p:sp>
      <p:sp>
        <p:nvSpPr>
          <p:cNvPr id="32" name="Right Arrow 31">
            <a:extLst>
              <a:ext uri="{FF2B5EF4-FFF2-40B4-BE49-F238E27FC236}">
                <a16:creationId xmlns:a16="http://schemas.microsoft.com/office/drawing/2014/main" id="{53A1426A-0D63-0C40-8DC0-146772B65F6D}"/>
              </a:ext>
            </a:extLst>
          </p:cNvPr>
          <p:cNvSpPr/>
          <p:nvPr/>
        </p:nvSpPr>
        <p:spPr>
          <a:xfrm>
            <a:off x="3591884" y="3317226"/>
            <a:ext cx="170792" cy="149060"/>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620D8989-0D4F-A444-AA62-69B0A08604AF}"/>
              </a:ext>
            </a:extLst>
          </p:cNvPr>
          <p:cNvSpPr/>
          <p:nvPr/>
        </p:nvSpPr>
        <p:spPr>
          <a:xfrm>
            <a:off x="5589562" y="2592012"/>
            <a:ext cx="6477237" cy="2893375"/>
          </a:xfrm>
          <a:prstGeom prst="roundRect">
            <a:avLst/>
          </a:prstGeom>
          <a:solidFill>
            <a:srgbClr val="456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fr" dirty="0"/>
              <a:t>(4) </a:t>
            </a:r>
            <a:r>
              <a:rPr lang="fr" b="1" dirty="0"/>
              <a:t>Prochaines étapes</a:t>
            </a:r>
          </a:p>
          <a:p>
            <a:pPr lvl="0"/>
            <a:endParaRPr lang="en-US" sz="800" b="1" dirty="0"/>
          </a:p>
          <a:p>
            <a:pPr marL="169863" lvl="0" indent="-169863">
              <a:buFont typeface="Arial" panose="020B0604020202020204" pitchFamily="34" charset="0"/>
              <a:buChar char="•"/>
            </a:pPr>
            <a:r>
              <a:rPr lang="fr" sz="1600" dirty="0"/>
              <a:t>Présenter la liste raccourcie aux experts ; commentaires et finalisation</a:t>
            </a:r>
          </a:p>
          <a:p>
            <a:pPr marL="169863" lvl="0" indent="-169863">
              <a:buFont typeface="Arial" panose="020B0604020202020204" pitchFamily="34" charset="0"/>
              <a:buChar char="•"/>
            </a:pPr>
            <a:r>
              <a:rPr lang="fr" sz="1600" dirty="0"/>
              <a:t>Créer un document d'orientation</a:t>
            </a:r>
          </a:p>
          <a:p>
            <a:pPr marL="169863" lvl="0" indent="-169863">
              <a:buFont typeface="Arial" panose="020B0604020202020204" pitchFamily="34" charset="0"/>
              <a:buChar char="•"/>
            </a:pPr>
            <a:r>
              <a:rPr lang="fr" sz="1600" dirty="0"/>
              <a:t>Pour les indicateurs prioritaires, promouvoir :</a:t>
            </a:r>
          </a:p>
          <a:p>
            <a:pPr marL="403225" lvl="1" indent="-169863">
              <a:buFont typeface="Arial" panose="020B0604020202020204" pitchFamily="34" charset="0"/>
              <a:buChar char="•"/>
            </a:pPr>
            <a:r>
              <a:rPr lang="fr" sz="1600" dirty="0"/>
              <a:t>Rapports sur ceux avec des mesures valides et des données déjà disponibles à grande échelle</a:t>
            </a:r>
          </a:p>
          <a:p>
            <a:pPr marL="403225" lvl="1" indent="-169863">
              <a:buFont typeface="Arial" panose="020B0604020202020204" pitchFamily="34" charset="0"/>
              <a:buChar char="•"/>
            </a:pPr>
            <a:r>
              <a:rPr lang="fr" sz="1600" dirty="0"/>
              <a:t>Générer des données à grande échelle pour ceux qui disposent de mesures valides</a:t>
            </a:r>
          </a:p>
          <a:p>
            <a:pPr marL="403225" lvl="1" indent="-169863">
              <a:buFont typeface="Arial" panose="020B0604020202020204" pitchFamily="34" charset="0"/>
              <a:buChar char="•"/>
            </a:pPr>
            <a:r>
              <a:rPr lang="fr" sz="1600" dirty="0"/>
              <a:t>Validation des mesures et génération de données pour les indicateurs prioritaires qui ont besoin de mesures validées</a:t>
            </a:r>
            <a:endParaRPr lang="en-US" dirty="0"/>
          </a:p>
        </p:txBody>
      </p:sp>
      <p:sp>
        <p:nvSpPr>
          <p:cNvPr id="30" name="Right Arrow 29">
            <a:extLst>
              <a:ext uri="{FF2B5EF4-FFF2-40B4-BE49-F238E27FC236}">
                <a16:creationId xmlns:a16="http://schemas.microsoft.com/office/drawing/2014/main" id="{536C35C8-4265-0749-8B60-1F7500E42689}"/>
              </a:ext>
            </a:extLst>
          </p:cNvPr>
          <p:cNvSpPr/>
          <p:nvPr/>
        </p:nvSpPr>
        <p:spPr>
          <a:xfrm>
            <a:off x="5410976" y="3317226"/>
            <a:ext cx="170792" cy="149060"/>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137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A125-83B3-9FCE-0E1A-C77D9719A9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F46E36-EA12-EF56-85CA-EE71053C033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AE1ADBC-FF71-1A6E-16AC-1607E6F5FB39}"/>
              </a:ext>
            </a:extLst>
          </p:cNvPr>
          <p:cNvSpPr>
            <a:spLocks noGrp="1"/>
          </p:cNvSpPr>
          <p:nvPr>
            <p:ph type="sldNum" sz="quarter" idx="12"/>
          </p:nvPr>
        </p:nvSpPr>
        <p:spPr/>
        <p:txBody>
          <a:bodyPr/>
          <a:lstStyle/>
          <a:p>
            <a:pPr>
              <a:defRPr/>
            </a:pPr>
            <a:fld id="{A73939FE-7BC6-42BD-B27E-1F76D60FE7C3}" type="slidenum">
              <a:rPr lang="en-GB" smtClean="0">
                <a:solidFill>
                  <a:prstClr val="white"/>
                </a:solidFill>
              </a:rPr>
              <a:pPr>
                <a:defRPr/>
              </a:pPr>
              <a:t>17</a:t>
            </a:fld>
            <a:endParaRPr lang="en-GB">
              <a:solidFill>
                <a:prstClr val="white"/>
              </a:solidFill>
            </a:endParaRPr>
          </a:p>
        </p:txBody>
      </p:sp>
      <p:pic>
        <p:nvPicPr>
          <p:cNvPr id="5" name="Picture 4">
            <a:extLst>
              <a:ext uri="{FF2B5EF4-FFF2-40B4-BE49-F238E27FC236}">
                <a16:creationId xmlns:a16="http://schemas.microsoft.com/office/drawing/2014/main" id="{ADB5BB0D-0C13-0D88-AACF-575FCEF119A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834" b="36354"/>
          <a:stretch/>
        </p:blipFill>
        <p:spPr>
          <a:xfrm>
            <a:off x="0" y="0"/>
            <a:ext cx="12192000" cy="6067656"/>
          </a:xfrm>
          <a:prstGeom prst="rect">
            <a:avLst/>
          </a:prstGeom>
        </p:spPr>
      </p:pic>
      <p:sp>
        <p:nvSpPr>
          <p:cNvPr id="6" name="TextBox 5">
            <a:extLst>
              <a:ext uri="{FF2B5EF4-FFF2-40B4-BE49-F238E27FC236}">
                <a16:creationId xmlns:a16="http://schemas.microsoft.com/office/drawing/2014/main" id="{ED97B167-B187-5106-FF1B-D2097B1B54D2}"/>
              </a:ext>
            </a:extLst>
          </p:cNvPr>
          <p:cNvSpPr txBox="1"/>
          <p:nvPr/>
        </p:nvSpPr>
        <p:spPr>
          <a:xfrm>
            <a:off x="6971840" y="5301015"/>
            <a:ext cx="3617844" cy="707886"/>
          </a:xfrm>
          <a:prstGeom prst="rect">
            <a:avLst/>
          </a:prstGeom>
          <a:noFill/>
        </p:spPr>
        <p:txBody>
          <a:bodyPr wrap="square" rtlCol="0">
            <a:spAutoFit/>
          </a:bodyPr>
          <a:lstStyle/>
          <a:p>
            <a:r>
              <a:rPr lang="fr-CH" sz="4000" dirty="0">
                <a:solidFill>
                  <a:schemeClr val="bg1"/>
                </a:solidFill>
              </a:rPr>
              <a:t>Merci !</a:t>
            </a:r>
            <a:endParaRPr lang="en-US" sz="4000" dirty="0">
              <a:solidFill>
                <a:schemeClr val="bg1"/>
              </a:solidFill>
            </a:endParaRPr>
          </a:p>
        </p:txBody>
      </p:sp>
      <p:sp>
        <p:nvSpPr>
          <p:cNvPr id="8" name="TextBox 7">
            <a:extLst>
              <a:ext uri="{FF2B5EF4-FFF2-40B4-BE49-F238E27FC236}">
                <a16:creationId xmlns:a16="http://schemas.microsoft.com/office/drawing/2014/main" id="{7BA31D13-CC25-C5D6-238D-02EA8B3F2EDE}"/>
              </a:ext>
            </a:extLst>
          </p:cNvPr>
          <p:cNvSpPr txBox="1"/>
          <p:nvPr/>
        </p:nvSpPr>
        <p:spPr>
          <a:xfrm>
            <a:off x="266240" y="5542912"/>
            <a:ext cx="6096000" cy="369332"/>
          </a:xfrm>
          <a:prstGeom prst="rect">
            <a:avLst/>
          </a:prstGeom>
          <a:noFill/>
        </p:spPr>
        <p:txBody>
          <a:bodyPr wrap="square">
            <a:spAutoFit/>
          </a:bodyPr>
          <a:lstStyle/>
          <a:p>
            <a:r>
              <a:rPr lang="en-US" dirty="0">
                <a:solidFill>
                  <a:schemeClr val="bg1"/>
                </a:solidFill>
              </a:rPr>
              <a:t>https://washdata.org/monitoring/inequalities/gender</a:t>
            </a:r>
          </a:p>
        </p:txBody>
      </p:sp>
    </p:spTree>
    <p:extLst>
      <p:ext uri="{BB962C8B-B14F-4D97-AF65-F5344CB8AC3E}">
        <p14:creationId xmlns:p14="http://schemas.microsoft.com/office/powerpoint/2010/main" val="1297484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6CAFFC-8E5C-4406-875A-D1C3046733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939FE-7BC6-42BD-B27E-1F76D60FE7C3}" type="slidenum">
              <a:rPr kumimoji="0" lang="en-GB"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3D237F5-1BEC-994D-AA59-F930CC87CD6D}"/>
              </a:ext>
            </a:extLst>
          </p:cNvPr>
          <p:cNvSpPr txBox="1"/>
          <p:nvPr/>
        </p:nvSpPr>
        <p:spPr>
          <a:xfrm>
            <a:off x="2557468" y="1528762"/>
            <a:ext cx="198984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 sz="800" b="0" i="0" u="none" strike="noStrike" kern="1200" cap="none" spc="0" normalizeH="0" baseline="0" noProof="0" dirty="0">
                <a:ln>
                  <a:noFill/>
                </a:ln>
                <a:solidFill>
                  <a:prstClr val="white"/>
                </a:solidFill>
                <a:effectLst/>
                <a:uLnTx/>
                <a:uFillTx/>
                <a:latin typeface="Calibri"/>
                <a:ea typeface="+mn-ea"/>
                <a:cs typeface="+mn-cs"/>
              </a:rPr>
              <a:t>Photo : Bethany Caruso, 2008, Bolivie</a:t>
            </a:r>
          </a:p>
        </p:txBody>
      </p:sp>
      <p:sp>
        <p:nvSpPr>
          <p:cNvPr id="19" name="Title 1">
            <a:extLst>
              <a:ext uri="{FF2B5EF4-FFF2-40B4-BE49-F238E27FC236}">
                <a16:creationId xmlns:a16="http://schemas.microsoft.com/office/drawing/2014/main" id="{7BF8E185-A847-0140-9CBA-355A48D08799}"/>
              </a:ext>
            </a:extLst>
          </p:cNvPr>
          <p:cNvSpPr txBox="1">
            <a:spLocks/>
          </p:cNvSpPr>
          <p:nvPr/>
        </p:nvSpPr>
        <p:spPr bwMode="auto">
          <a:xfrm>
            <a:off x="0" y="0"/>
            <a:ext cx="12012084" cy="144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fontAlgn="auto">
              <a:spcBef>
                <a:spcPts val="0"/>
              </a:spcBef>
              <a:spcAft>
                <a:spcPts val="300"/>
              </a:spcAft>
              <a:defRPr/>
            </a:pPr>
            <a:r>
              <a:rPr lang="fr" sz="4000" b="1" dirty="0">
                <a:ea typeface="Calibri" panose="020F0502020204030204" pitchFamily="34" charset="0"/>
              </a:rPr>
              <a:t>Suivi du genre dans l’eau, l’assainissement et l’hygiène (le WASH)</a:t>
            </a:r>
          </a:p>
        </p:txBody>
      </p:sp>
      <p:pic>
        <p:nvPicPr>
          <p:cNvPr id="20" name="Picture 19">
            <a:extLst>
              <a:ext uri="{FF2B5EF4-FFF2-40B4-BE49-F238E27FC236}">
                <a16:creationId xmlns:a16="http://schemas.microsoft.com/office/drawing/2014/main" id="{A7D18E0F-2F30-5F45-B0F1-8B4D8E5E73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19810" y="5220149"/>
            <a:ext cx="1101605" cy="776130"/>
          </a:xfrm>
          <a:prstGeom prst="rect">
            <a:avLst/>
          </a:prstGeom>
        </p:spPr>
      </p:pic>
      <p:pic>
        <p:nvPicPr>
          <p:cNvPr id="1029" name="Picture 5">
            <a:extLst>
              <a:ext uri="{FF2B5EF4-FFF2-40B4-BE49-F238E27FC236}">
                <a16:creationId xmlns:a16="http://schemas.microsoft.com/office/drawing/2014/main" id="{865BD8DE-B52C-6646-854A-7A5636E2339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571" y="3245439"/>
            <a:ext cx="9289774" cy="293087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276F5A9D-F85C-3045-A0B4-5081E9069F1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792370"/>
            <a:ext cx="3928881" cy="171325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B93A768-07DA-E84D-A0B7-1B1196BFB4F2}"/>
              </a:ext>
            </a:extLst>
          </p:cNvPr>
          <p:cNvSpPr txBox="1"/>
          <p:nvPr/>
        </p:nvSpPr>
        <p:spPr>
          <a:xfrm>
            <a:off x="3928881" y="2017769"/>
            <a:ext cx="8082149" cy="954107"/>
          </a:xfrm>
          <a:prstGeom prst="rect">
            <a:avLst/>
          </a:prstGeom>
          <a:noFill/>
        </p:spPr>
        <p:txBody>
          <a:bodyPr wrap="none" rtlCol="0">
            <a:spAutoFit/>
          </a:bodyPr>
          <a:lstStyle/>
          <a:p>
            <a:r>
              <a:rPr lang="fr-FR" sz="2800" b="1" dirty="0">
                <a:solidFill>
                  <a:srgbClr val="C00000"/>
                </a:solidFill>
              </a:rPr>
              <a:t>L'ODD 6 ne tiens pas compte du genre</a:t>
            </a:r>
          </a:p>
          <a:p>
            <a:r>
              <a:rPr lang="fr" sz="2800" b="1" dirty="0">
                <a:solidFill>
                  <a:srgbClr val="C00000"/>
                </a:solidFill>
              </a:rPr>
              <a:t>Nécessité d'identifier des indicateurs sexospécifiques</a:t>
            </a:r>
          </a:p>
        </p:txBody>
      </p:sp>
    </p:spTree>
    <p:extLst>
      <p:ext uri="{BB962C8B-B14F-4D97-AF65-F5344CB8AC3E}">
        <p14:creationId xmlns:p14="http://schemas.microsoft.com/office/powerpoint/2010/main" val="3997942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6CAFFC-8E5C-4406-875A-D1C3046733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939FE-7BC6-42BD-B27E-1F76D60FE7C3}" type="slidenum">
              <a:rPr kumimoji="0" lang="en-GB"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3D237F5-1BEC-994D-AA59-F930CC87CD6D}"/>
              </a:ext>
            </a:extLst>
          </p:cNvPr>
          <p:cNvSpPr txBox="1"/>
          <p:nvPr/>
        </p:nvSpPr>
        <p:spPr>
          <a:xfrm>
            <a:off x="2557468" y="1528762"/>
            <a:ext cx="198984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 sz="800" b="0" i="0" u="none" strike="noStrike" kern="1200" cap="none" spc="0" normalizeH="0" baseline="0" noProof="0" dirty="0">
                <a:ln>
                  <a:noFill/>
                </a:ln>
                <a:solidFill>
                  <a:prstClr val="white"/>
                </a:solidFill>
                <a:effectLst/>
                <a:uLnTx/>
                <a:uFillTx/>
                <a:latin typeface="Calibri"/>
                <a:ea typeface="+mn-ea"/>
                <a:cs typeface="+mn-cs"/>
              </a:rPr>
              <a:t>Photo : Bethany Caruso, 2008, Bolivie</a:t>
            </a:r>
          </a:p>
        </p:txBody>
      </p:sp>
      <p:sp>
        <p:nvSpPr>
          <p:cNvPr id="19" name="Title 1">
            <a:extLst>
              <a:ext uri="{FF2B5EF4-FFF2-40B4-BE49-F238E27FC236}">
                <a16:creationId xmlns:a16="http://schemas.microsoft.com/office/drawing/2014/main" id="{7BF8E185-A847-0140-9CBA-355A48D08799}"/>
              </a:ext>
            </a:extLst>
          </p:cNvPr>
          <p:cNvSpPr txBox="1">
            <a:spLocks/>
          </p:cNvSpPr>
          <p:nvPr/>
        </p:nvSpPr>
        <p:spPr bwMode="auto">
          <a:xfrm>
            <a:off x="0" y="0"/>
            <a:ext cx="7609049" cy="144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fontAlgn="auto">
              <a:spcBef>
                <a:spcPts val="0"/>
              </a:spcBef>
              <a:spcAft>
                <a:spcPts val="300"/>
              </a:spcAft>
              <a:defRPr/>
            </a:pPr>
            <a:r>
              <a:rPr lang="fr" sz="4000" b="1" dirty="0">
                <a:ea typeface="Calibri" panose="020F0502020204030204" pitchFamily="34" charset="0"/>
              </a:rPr>
              <a:t>Suivi du genre dans le WASH</a:t>
            </a:r>
          </a:p>
          <a:p>
            <a:pPr algn="l" fontAlgn="auto">
              <a:spcBef>
                <a:spcPts val="0"/>
              </a:spcBef>
              <a:spcAft>
                <a:spcPts val="300"/>
              </a:spcAft>
              <a:defRPr/>
            </a:pPr>
            <a:r>
              <a:rPr lang="fr" sz="4000" dirty="0">
                <a:ea typeface="Calibri" panose="020F0502020204030204" pitchFamily="34" charset="0"/>
              </a:rPr>
              <a:t>Approche multiphase</a:t>
            </a:r>
            <a:endParaRPr lang="en-GB" sz="4000" b="1" dirty="0">
              <a:solidFill>
                <a:schemeClr val="tx1">
                  <a:lumMod val="50000"/>
                  <a:lumOff val="50000"/>
                </a:schemeClr>
              </a:solidFill>
              <a:ea typeface="Calibri" panose="020F0502020204030204" pitchFamily="34" charset="0"/>
            </a:endParaRPr>
          </a:p>
        </p:txBody>
      </p:sp>
      <p:pic>
        <p:nvPicPr>
          <p:cNvPr id="20" name="Picture 19">
            <a:extLst>
              <a:ext uri="{FF2B5EF4-FFF2-40B4-BE49-F238E27FC236}">
                <a16:creationId xmlns:a16="http://schemas.microsoft.com/office/drawing/2014/main" id="{A7D18E0F-2F30-5F45-B0F1-8B4D8E5E73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19810" y="5220149"/>
            <a:ext cx="1101605" cy="776130"/>
          </a:xfrm>
          <a:prstGeom prst="rect">
            <a:avLst/>
          </a:prstGeom>
        </p:spPr>
      </p:pic>
      <p:grpSp>
        <p:nvGrpSpPr>
          <p:cNvPr id="23" name="Group 22">
            <a:extLst>
              <a:ext uri="{FF2B5EF4-FFF2-40B4-BE49-F238E27FC236}">
                <a16:creationId xmlns:a16="http://schemas.microsoft.com/office/drawing/2014/main" id="{42DB595E-D615-A440-92B7-81F3EC15E211}"/>
              </a:ext>
            </a:extLst>
          </p:cNvPr>
          <p:cNvGrpSpPr/>
          <p:nvPr/>
        </p:nvGrpSpPr>
        <p:grpSpPr>
          <a:xfrm>
            <a:off x="3144062" y="2631247"/>
            <a:ext cx="5105921" cy="2983244"/>
            <a:chOff x="3144062" y="2120981"/>
            <a:chExt cx="5105921" cy="2983244"/>
          </a:xfrm>
        </p:grpSpPr>
        <p:grpSp>
          <p:nvGrpSpPr>
            <p:cNvPr id="3" name="Group 2">
              <a:extLst>
                <a:ext uri="{FF2B5EF4-FFF2-40B4-BE49-F238E27FC236}">
                  <a16:creationId xmlns:a16="http://schemas.microsoft.com/office/drawing/2014/main" id="{5A37B2F5-52BA-564E-AC0B-1A8E87DD4692}"/>
                </a:ext>
              </a:extLst>
            </p:cNvPr>
            <p:cNvGrpSpPr/>
            <p:nvPr/>
          </p:nvGrpSpPr>
          <p:grpSpPr>
            <a:xfrm>
              <a:off x="3144062" y="2120981"/>
              <a:ext cx="1881784" cy="2983244"/>
              <a:chOff x="3144062" y="2120981"/>
              <a:chExt cx="1881784" cy="2983244"/>
            </a:xfrm>
          </p:grpSpPr>
          <p:sp>
            <p:nvSpPr>
              <p:cNvPr id="15" name="Rounded Rectangle 14">
                <a:extLst>
                  <a:ext uri="{FF2B5EF4-FFF2-40B4-BE49-F238E27FC236}">
                    <a16:creationId xmlns:a16="http://schemas.microsoft.com/office/drawing/2014/main" id="{4219BEFB-109E-5D43-9327-60C626926F10}"/>
                  </a:ext>
                </a:extLst>
              </p:cNvPr>
              <p:cNvSpPr/>
              <p:nvPr/>
            </p:nvSpPr>
            <p:spPr>
              <a:xfrm>
                <a:off x="3144062" y="2120981"/>
                <a:ext cx="1840486" cy="2983244"/>
              </a:xfrm>
              <a:prstGeom prst="roundRect">
                <a:avLst/>
              </a:prstGeom>
              <a:solidFill>
                <a:srgbClr val="4472C4">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16CEC752-133A-D64A-95F0-3127C38D8DCC}"/>
                  </a:ext>
                </a:extLst>
              </p:cNvPr>
              <p:cNvSpPr txBox="1"/>
              <p:nvPr/>
            </p:nvSpPr>
            <p:spPr>
              <a:xfrm>
                <a:off x="3185358" y="2827772"/>
                <a:ext cx="1840488" cy="15696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2400" b="1" i="0" u="none" strike="noStrike" kern="0" cap="none" spc="0" normalizeH="0" baseline="0" noProof="0" dirty="0">
                    <a:ln>
                      <a:noFill/>
                    </a:ln>
                    <a:solidFill>
                      <a:prstClr val="white"/>
                    </a:solidFill>
                    <a:effectLst/>
                    <a:uLnTx/>
                    <a:uFillTx/>
                  </a:rPr>
                  <a:t>2020-2021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2400" b="1" i="0" u="none" strike="noStrike" kern="0" cap="none" spc="0" normalizeH="0" baseline="0" noProof="0" dirty="0">
                    <a:ln>
                      <a:noFill/>
                    </a:ln>
                    <a:solidFill>
                      <a:prstClr val="white"/>
                    </a:solidFill>
                    <a:effectLst/>
                    <a:uLnTx/>
                    <a:uFillTx/>
                  </a:rPr>
                  <a:t>Phase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2400" b="0" i="1" u="none" strike="noStrike" kern="0" cap="none" spc="0" normalizeH="0" baseline="0" noProof="0" dirty="0">
                    <a:ln>
                      <a:noFill/>
                    </a:ln>
                    <a:solidFill>
                      <a:prstClr val="white"/>
                    </a:solidFill>
                    <a:effectLst/>
                    <a:uLnTx/>
                    <a:uFillTx/>
                  </a:rPr>
                  <a:t>Révision</a:t>
                </a:r>
              </a:p>
            </p:txBody>
          </p:sp>
        </p:grpSp>
        <p:grpSp>
          <p:nvGrpSpPr>
            <p:cNvPr id="22" name="Group 21">
              <a:extLst>
                <a:ext uri="{FF2B5EF4-FFF2-40B4-BE49-F238E27FC236}">
                  <a16:creationId xmlns:a16="http://schemas.microsoft.com/office/drawing/2014/main" id="{098FB445-0EF2-AF48-B1CF-AE98BC1DB8A5}"/>
                </a:ext>
              </a:extLst>
            </p:cNvPr>
            <p:cNvGrpSpPr/>
            <p:nvPr/>
          </p:nvGrpSpPr>
          <p:grpSpPr>
            <a:xfrm>
              <a:off x="6326900" y="2120981"/>
              <a:ext cx="1923083" cy="2983244"/>
              <a:chOff x="6326900" y="2120981"/>
              <a:chExt cx="1923083" cy="2983244"/>
            </a:xfrm>
          </p:grpSpPr>
          <p:sp>
            <p:nvSpPr>
              <p:cNvPr id="17" name="Rounded Rectangle 16">
                <a:extLst>
                  <a:ext uri="{FF2B5EF4-FFF2-40B4-BE49-F238E27FC236}">
                    <a16:creationId xmlns:a16="http://schemas.microsoft.com/office/drawing/2014/main" id="{7A1B28D7-0F16-6849-AC86-1C2C01026370}"/>
                  </a:ext>
                </a:extLst>
              </p:cNvPr>
              <p:cNvSpPr/>
              <p:nvPr/>
            </p:nvSpPr>
            <p:spPr>
              <a:xfrm>
                <a:off x="6326900" y="2120981"/>
                <a:ext cx="1840487" cy="2983244"/>
              </a:xfrm>
              <a:prstGeom prst="roundRect">
                <a:avLst/>
              </a:prstGeom>
              <a:solidFill>
                <a:srgbClr val="70AD47">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0AD47">
                      <a:lumMod val="75000"/>
                    </a:srgbClr>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0F4A2C04-F248-4745-83EC-8F4A516557F6}"/>
                  </a:ext>
                </a:extLst>
              </p:cNvPr>
              <p:cNvSpPr txBox="1"/>
              <p:nvPr/>
            </p:nvSpPr>
            <p:spPr>
              <a:xfrm>
                <a:off x="6326900" y="2852709"/>
                <a:ext cx="1923083" cy="15696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2400" b="1" i="0" u="none" strike="noStrike" kern="0" cap="none" spc="0" normalizeH="0" baseline="0" noProof="0" dirty="0">
                    <a:ln>
                      <a:noFill/>
                    </a:ln>
                    <a:solidFill>
                      <a:prstClr val="white"/>
                    </a:solidFill>
                    <a:effectLst/>
                    <a:uLnTx/>
                    <a:uFillTx/>
                  </a:rPr>
                  <a:t>2022-Présent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2400" b="1" i="0" u="none" strike="noStrike" kern="0" cap="none" spc="0" normalizeH="0" baseline="0" noProof="0" dirty="0">
                    <a:ln>
                      <a:noFill/>
                    </a:ln>
                    <a:solidFill>
                      <a:prstClr val="white"/>
                    </a:solidFill>
                    <a:effectLst/>
                    <a:uLnTx/>
                    <a:uFillTx/>
                  </a:rPr>
                  <a:t>Phase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2400" b="0" i="1" u="none" strike="noStrike" kern="0" cap="none" spc="0" normalizeH="0" baseline="0" noProof="0" dirty="0">
                    <a:ln>
                      <a:noFill/>
                    </a:ln>
                    <a:solidFill>
                      <a:prstClr val="white"/>
                    </a:solidFill>
                    <a:effectLst/>
                    <a:uLnTx/>
                    <a:uFillTx/>
                  </a:rPr>
                  <a:t>Priorisation</a:t>
                </a:r>
              </a:p>
            </p:txBody>
          </p:sp>
        </p:grpSp>
        <p:cxnSp>
          <p:nvCxnSpPr>
            <p:cNvPr id="21" name="Straight Arrow Connector 20">
              <a:extLst>
                <a:ext uri="{FF2B5EF4-FFF2-40B4-BE49-F238E27FC236}">
                  <a16:creationId xmlns:a16="http://schemas.microsoft.com/office/drawing/2014/main" id="{C5E1C37C-4B77-4A4B-BD6F-30AC34FA89B8}"/>
                </a:ext>
              </a:extLst>
            </p:cNvPr>
            <p:cNvCxnSpPr>
              <a:cxnSpLocks/>
              <a:stCxn id="16" idx="3"/>
              <a:endCxn id="17" idx="1"/>
            </p:cNvCxnSpPr>
            <p:nvPr/>
          </p:nvCxnSpPr>
          <p:spPr>
            <a:xfrm>
              <a:off x="5025846" y="3612602"/>
              <a:ext cx="1301054"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2" name="TextBox 1">
            <a:extLst>
              <a:ext uri="{FF2B5EF4-FFF2-40B4-BE49-F238E27FC236}">
                <a16:creationId xmlns:a16="http://schemas.microsoft.com/office/drawing/2014/main" id="{54F75CAC-8A3F-4F17-563D-F21BBE38089D}"/>
              </a:ext>
            </a:extLst>
          </p:cNvPr>
          <p:cNvSpPr txBox="1"/>
          <p:nvPr/>
        </p:nvSpPr>
        <p:spPr>
          <a:xfrm>
            <a:off x="701033" y="1645249"/>
            <a:ext cx="10854863" cy="830997"/>
          </a:xfrm>
          <a:prstGeom prst="rect">
            <a:avLst/>
          </a:prstGeom>
          <a:noFill/>
        </p:spPr>
        <p:txBody>
          <a:bodyPr wrap="square" rtlCol="0">
            <a:spAutoFit/>
          </a:bodyPr>
          <a:lstStyle/>
          <a:p>
            <a:r>
              <a:rPr lang="fr" sz="2400" b="1" dirty="0">
                <a:solidFill>
                  <a:schemeClr val="tx2"/>
                </a:solidFill>
              </a:rPr>
              <a:t>Les </a:t>
            </a:r>
            <a:r>
              <a:rPr lang="fr-CH" sz="2400" b="1" dirty="0">
                <a:solidFill>
                  <a:schemeClr val="tx2"/>
                </a:solidFill>
              </a:rPr>
              <a:t>équipes</a:t>
            </a:r>
            <a:r>
              <a:rPr lang="fr" sz="2400" b="1" dirty="0">
                <a:solidFill>
                  <a:schemeClr val="tx2"/>
                </a:solidFill>
              </a:rPr>
              <a:t> JMP et GLAAS ont travaillé avec Emory pour améliorer le suivi du genre lié aux ODD 6.1, 6.2, 6.a, 6.b</a:t>
            </a:r>
          </a:p>
        </p:txBody>
      </p:sp>
    </p:spTree>
    <p:extLst>
      <p:ext uri="{BB962C8B-B14F-4D97-AF65-F5344CB8AC3E}">
        <p14:creationId xmlns:p14="http://schemas.microsoft.com/office/powerpoint/2010/main" val="262098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E0F66C-D4FF-4B1A-8FB0-AB222F547DBD}"/>
              </a:ext>
            </a:extLst>
          </p:cNvPr>
          <p:cNvSpPr>
            <a:spLocks noGrp="1"/>
          </p:cNvSpPr>
          <p:nvPr>
            <p:ph idx="1"/>
          </p:nvPr>
        </p:nvSpPr>
        <p:spPr>
          <a:xfrm>
            <a:off x="155084" y="1445154"/>
            <a:ext cx="11733128" cy="4525963"/>
          </a:xfrm>
        </p:spPr>
        <p:txBody>
          <a:bodyPr/>
          <a:lstStyle/>
          <a:p>
            <a:pPr marL="0" indent="0">
              <a:buNone/>
            </a:pPr>
            <a:r>
              <a:rPr lang="fr" sz="2000" b="1" dirty="0"/>
              <a:t>Objectif : </a:t>
            </a:r>
            <a:r>
              <a:rPr lang="fr" sz="2000" dirty="0"/>
              <a:t>Examiner les possibilités d'améliorer le suivi du genre par rapport aux cibles des objectifs de développement durable (ODD) relatives à l'eau, à l'assainissement et à l'hygiène (WASH) (6.1, 6.2, 6.a et 6.b).</a:t>
            </a:r>
          </a:p>
        </p:txBody>
      </p:sp>
      <p:sp>
        <p:nvSpPr>
          <p:cNvPr id="4" name="Slide Number Placeholder 3">
            <a:extLst>
              <a:ext uri="{FF2B5EF4-FFF2-40B4-BE49-F238E27FC236}">
                <a16:creationId xmlns:a16="http://schemas.microsoft.com/office/drawing/2014/main" id="{EDCDC096-085C-4DEC-A9D1-6415F8B2401B}"/>
              </a:ext>
            </a:extLst>
          </p:cNvPr>
          <p:cNvSpPr>
            <a:spLocks noGrp="1"/>
          </p:cNvSpPr>
          <p:nvPr>
            <p:ph type="sldNum" sz="quarter" idx="12"/>
          </p:nvPr>
        </p:nvSpPr>
        <p:spPr/>
        <p:txBody>
          <a:bodyPr/>
          <a:lstStyle/>
          <a:p>
            <a:pPr>
              <a:defRPr/>
            </a:pPr>
            <a:fld id="{A73939FE-7BC6-42BD-B27E-1F76D60FE7C3}" type="slidenum">
              <a:rPr lang="en-GB" smtClean="0">
                <a:solidFill>
                  <a:prstClr val="white"/>
                </a:solidFill>
              </a:rPr>
              <a:pPr>
                <a:defRPr/>
              </a:pPr>
              <a:t>4</a:t>
            </a:fld>
            <a:endParaRPr lang="en-GB">
              <a:solidFill>
                <a:prstClr val="white"/>
              </a:solidFill>
            </a:endParaRPr>
          </a:p>
        </p:txBody>
      </p:sp>
      <p:sp>
        <p:nvSpPr>
          <p:cNvPr id="21" name="Title 1">
            <a:extLst>
              <a:ext uri="{FF2B5EF4-FFF2-40B4-BE49-F238E27FC236}">
                <a16:creationId xmlns:a16="http://schemas.microsoft.com/office/drawing/2014/main" id="{7421BCDE-5720-6248-A823-FB6E8DAF9E66}"/>
              </a:ext>
            </a:extLst>
          </p:cNvPr>
          <p:cNvSpPr txBox="1">
            <a:spLocks/>
          </p:cNvSpPr>
          <p:nvPr/>
        </p:nvSpPr>
        <p:spPr bwMode="auto">
          <a:xfrm>
            <a:off x="0" y="0"/>
            <a:ext cx="7609049" cy="144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fontAlgn="auto">
              <a:spcBef>
                <a:spcPts val="0"/>
              </a:spcBef>
              <a:spcAft>
                <a:spcPts val="300"/>
              </a:spcAft>
              <a:defRPr/>
            </a:pPr>
            <a:r>
              <a:rPr lang="fr" sz="4000" b="1" dirty="0">
                <a:ea typeface="Calibri" panose="020F0502020204030204" pitchFamily="34" charset="0"/>
              </a:rPr>
              <a:t>Suivi du genre dans le WASH</a:t>
            </a:r>
          </a:p>
          <a:p>
            <a:pPr algn="l" fontAlgn="auto">
              <a:spcBef>
                <a:spcPts val="0"/>
              </a:spcBef>
              <a:spcAft>
                <a:spcPts val="300"/>
              </a:spcAft>
              <a:defRPr/>
            </a:pPr>
            <a:r>
              <a:rPr lang="fr" sz="4000" dirty="0">
                <a:ea typeface="Calibri" panose="020F0502020204030204" pitchFamily="34" charset="0"/>
              </a:rPr>
              <a:t>Phase 1 : Révision</a:t>
            </a:r>
            <a:endParaRPr lang="en-GB" sz="4000" b="1" dirty="0">
              <a:solidFill>
                <a:schemeClr val="tx1">
                  <a:lumMod val="50000"/>
                  <a:lumOff val="50000"/>
                </a:schemeClr>
              </a:solidFill>
              <a:ea typeface="Calibri" panose="020F0502020204030204" pitchFamily="34" charset="0"/>
            </a:endParaRPr>
          </a:p>
        </p:txBody>
      </p:sp>
      <p:grpSp>
        <p:nvGrpSpPr>
          <p:cNvPr id="22" name="Group 21">
            <a:extLst>
              <a:ext uri="{FF2B5EF4-FFF2-40B4-BE49-F238E27FC236}">
                <a16:creationId xmlns:a16="http://schemas.microsoft.com/office/drawing/2014/main" id="{FABE9403-315F-4147-9E60-A565FD41302B}"/>
              </a:ext>
            </a:extLst>
          </p:cNvPr>
          <p:cNvGrpSpPr/>
          <p:nvPr/>
        </p:nvGrpSpPr>
        <p:grpSpPr>
          <a:xfrm>
            <a:off x="10127974" y="164755"/>
            <a:ext cx="1884110" cy="985853"/>
            <a:chOff x="3144062" y="2120981"/>
            <a:chExt cx="5105921" cy="2983244"/>
          </a:xfrm>
        </p:grpSpPr>
        <p:grpSp>
          <p:nvGrpSpPr>
            <p:cNvPr id="23" name="Group 22">
              <a:extLst>
                <a:ext uri="{FF2B5EF4-FFF2-40B4-BE49-F238E27FC236}">
                  <a16:creationId xmlns:a16="http://schemas.microsoft.com/office/drawing/2014/main" id="{FE029E1D-E948-A947-9B3D-DD58FE7E27A0}"/>
                </a:ext>
              </a:extLst>
            </p:cNvPr>
            <p:cNvGrpSpPr/>
            <p:nvPr/>
          </p:nvGrpSpPr>
          <p:grpSpPr>
            <a:xfrm>
              <a:off x="3144062" y="2120981"/>
              <a:ext cx="1881784" cy="2983244"/>
              <a:chOff x="3144062" y="2120981"/>
              <a:chExt cx="1881784" cy="2983244"/>
            </a:xfrm>
          </p:grpSpPr>
          <p:sp>
            <p:nvSpPr>
              <p:cNvPr id="28" name="Rounded Rectangle 27">
                <a:extLst>
                  <a:ext uri="{FF2B5EF4-FFF2-40B4-BE49-F238E27FC236}">
                    <a16:creationId xmlns:a16="http://schemas.microsoft.com/office/drawing/2014/main" id="{B37F2CC1-639F-ED47-9EE3-9F13A70B8A55}"/>
                  </a:ext>
                </a:extLst>
              </p:cNvPr>
              <p:cNvSpPr/>
              <p:nvPr/>
            </p:nvSpPr>
            <p:spPr>
              <a:xfrm>
                <a:off x="3144062" y="2120981"/>
                <a:ext cx="1840486" cy="2983244"/>
              </a:xfrm>
              <a:prstGeom prst="roundRect">
                <a:avLst/>
              </a:prstGeom>
              <a:solidFill>
                <a:srgbClr val="4472C4">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A3E31839-4EAB-4E49-9F66-6542AA0B13E2}"/>
                  </a:ext>
                </a:extLst>
              </p:cNvPr>
              <p:cNvSpPr txBox="1"/>
              <p:nvPr/>
            </p:nvSpPr>
            <p:spPr>
              <a:xfrm>
                <a:off x="3185357" y="2827773"/>
                <a:ext cx="1840489" cy="15832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2020-2021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La phase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0" i="1" u="none" strike="noStrike" kern="0" cap="none" spc="0" normalizeH="0" baseline="0" noProof="0" dirty="0">
                    <a:ln>
                      <a:noFill/>
                    </a:ln>
                    <a:solidFill>
                      <a:prstClr val="white"/>
                    </a:solidFill>
                    <a:effectLst/>
                    <a:uLnTx/>
                    <a:uFillTx/>
                  </a:rPr>
                  <a:t>Révision</a:t>
                </a:r>
              </a:p>
            </p:txBody>
          </p:sp>
        </p:grpSp>
        <p:grpSp>
          <p:nvGrpSpPr>
            <p:cNvPr id="24" name="Group 23">
              <a:extLst>
                <a:ext uri="{FF2B5EF4-FFF2-40B4-BE49-F238E27FC236}">
                  <a16:creationId xmlns:a16="http://schemas.microsoft.com/office/drawing/2014/main" id="{6C773709-9508-2C4A-B491-A2FB59C7E581}"/>
                </a:ext>
              </a:extLst>
            </p:cNvPr>
            <p:cNvGrpSpPr/>
            <p:nvPr/>
          </p:nvGrpSpPr>
          <p:grpSpPr>
            <a:xfrm>
              <a:off x="6326900" y="2120981"/>
              <a:ext cx="1923083" cy="2983244"/>
              <a:chOff x="6326900" y="2120981"/>
              <a:chExt cx="1923083" cy="2983244"/>
            </a:xfrm>
          </p:grpSpPr>
          <p:sp>
            <p:nvSpPr>
              <p:cNvPr id="26" name="Rounded Rectangle 25">
                <a:extLst>
                  <a:ext uri="{FF2B5EF4-FFF2-40B4-BE49-F238E27FC236}">
                    <a16:creationId xmlns:a16="http://schemas.microsoft.com/office/drawing/2014/main" id="{047C8A66-1959-7A42-B61B-17F0E92301CA}"/>
                  </a:ext>
                </a:extLst>
              </p:cNvPr>
              <p:cNvSpPr/>
              <p:nvPr/>
            </p:nvSpPr>
            <p:spPr>
              <a:xfrm>
                <a:off x="6326900" y="2120981"/>
                <a:ext cx="1840487" cy="2983244"/>
              </a:xfrm>
              <a:prstGeom prst="roundRect">
                <a:avLst/>
              </a:prstGeom>
              <a:solidFill>
                <a:srgbClr val="70AD47">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70AD47">
                      <a:lumMod val="75000"/>
                    </a:srgbClr>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20076D7A-C23E-2341-911A-7087A99BFDB2}"/>
                  </a:ext>
                </a:extLst>
              </p:cNvPr>
              <p:cNvSpPr txBox="1"/>
              <p:nvPr/>
            </p:nvSpPr>
            <p:spPr>
              <a:xfrm>
                <a:off x="6326900" y="2852708"/>
                <a:ext cx="1923083" cy="15832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2022-Présent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Phase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0" i="1" u="none" strike="noStrike" kern="0" cap="none" spc="0" normalizeH="0" baseline="0" noProof="0" dirty="0">
                    <a:ln>
                      <a:noFill/>
                    </a:ln>
                    <a:solidFill>
                      <a:prstClr val="white"/>
                    </a:solidFill>
                    <a:effectLst/>
                    <a:uLnTx/>
                    <a:uFillTx/>
                  </a:rPr>
                  <a:t>Priorisation</a:t>
                </a:r>
              </a:p>
            </p:txBody>
          </p:sp>
        </p:grpSp>
        <p:cxnSp>
          <p:nvCxnSpPr>
            <p:cNvPr id="25" name="Straight Arrow Connector 24">
              <a:extLst>
                <a:ext uri="{FF2B5EF4-FFF2-40B4-BE49-F238E27FC236}">
                  <a16:creationId xmlns:a16="http://schemas.microsoft.com/office/drawing/2014/main" id="{2EAE9F3B-09B6-0846-AF33-FE583CD2D170}"/>
                </a:ext>
              </a:extLst>
            </p:cNvPr>
            <p:cNvCxnSpPr>
              <a:cxnSpLocks/>
              <a:stCxn id="29" idx="3"/>
              <a:endCxn id="26" idx="1"/>
            </p:cNvCxnSpPr>
            <p:nvPr/>
          </p:nvCxnSpPr>
          <p:spPr>
            <a:xfrm flipV="1">
              <a:off x="5025847" y="3612605"/>
              <a:ext cx="1301053" cy="68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13" name="Rounded Rectangle 12">
            <a:extLst>
              <a:ext uri="{FF2B5EF4-FFF2-40B4-BE49-F238E27FC236}">
                <a16:creationId xmlns:a16="http://schemas.microsoft.com/office/drawing/2014/main" id="{BD5DF754-5938-7740-B9C7-049187AC89E2}"/>
              </a:ext>
            </a:extLst>
          </p:cNvPr>
          <p:cNvSpPr/>
          <p:nvPr/>
        </p:nvSpPr>
        <p:spPr>
          <a:xfrm>
            <a:off x="155084" y="2594113"/>
            <a:ext cx="1629107" cy="2893375"/>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 dirty="0"/>
              <a:t>(1)</a:t>
            </a:r>
          </a:p>
          <a:p>
            <a:pPr lvl="0" algn="ctr"/>
            <a:r>
              <a:rPr lang="fr" dirty="0"/>
              <a:t>Identifier les dimensions pertinentes de l'égalité des sexes liées à WASH</a:t>
            </a:r>
          </a:p>
        </p:txBody>
      </p:sp>
      <p:sp>
        <p:nvSpPr>
          <p:cNvPr id="14" name="Rounded Rectangle 13">
            <a:extLst>
              <a:ext uri="{FF2B5EF4-FFF2-40B4-BE49-F238E27FC236}">
                <a16:creationId xmlns:a16="http://schemas.microsoft.com/office/drawing/2014/main" id="{A5C71A5F-00FB-6A49-B65B-38BD407AEB29}"/>
              </a:ext>
            </a:extLst>
          </p:cNvPr>
          <p:cNvSpPr/>
          <p:nvPr/>
        </p:nvSpPr>
        <p:spPr>
          <a:xfrm>
            <a:off x="10028583" y="105121"/>
            <a:ext cx="854765" cy="108757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452283-CE0C-EC40-8CF7-E28312AA07BF}"/>
              </a:ext>
            </a:extLst>
          </p:cNvPr>
          <p:cNvSpPr/>
          <p:nvPr/>
        </p:nvSpPr>
        <p:spPr>
          <a:xfrm>
            <a:off x="1978267" y="3202527"/>
            <a:ext cx="3497429" cy="1938992"/>
          </a:xfrm>
          <a:prstGeom prst="rect">
            <a:avLst/>
          </a:prstGeom>
        </p:spPr>
        <p:txBody>
          <a:bodyPr wrap="square">
            <a:spAutoFit/>
          </a:bodyPr>
          <a:lstStyle/>
          <a:p>
            <a:r>
              <a:rPr lang="fr" sz="2000" dirty="0">
                <a:solidFill>
                  <a:srgbClr val="000000"/>
                </a:solidFill>
                <a:latin typeface="Calibri" panose="020F0502020204030204" pitchFamily="34" charset="0"/>
                <a:hlinkClick r:id="rId2"/>
              </a:rPr>
              <a:t>Cadre conceptuel </a:t>
            </a:r>
            <a:r>
              <a:rPr lang="fr" sz="2000" dirty="0">
                <a:solidFill>
                  <a:srgbClr val="000000"/>
                </a:solidFill>
                <a:latin typeface="Calibri" panose="020F0502020204030204" pitchFamily="34" charset="0"/>
              </a:rPr>
              <a:t>produit identifiant les dimensions pertinentes de l'égalité des sexes liées à WASH, sur la base d'une revue de la littérature.</a:t>
            </a:r>
          </a:p>
          <a:p>
            <a:endParaRPr lang="en-US" sz="2000" dirty="0">
              <a:solidFill>
                <a:srgbClr val="000000"/>
              </a:solidFill>
              <a:latin typeface="Calibri" panose="020F0502020204030204" pitchFamily="34" charset="0"/>
            </a:endParaRPr>
          </a:p>
        </p:txBody>
      </p:sp>
      <p:pic>
        <p:nvPicPr>
          <p:cNvPr id="18" name="Picture 17">
            <a:extLst>
              <a:ext uri="{FF2B5EF4-FFF2-40B4-BE49-F238E27FC236}">
                <a16:creationId xmlns:a16="http://schemas.microsoft.com/office/drawing/2014/main" id="{2743D1A3-791E-C748-985C-FC1CF12237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2782" y="2228273"/>
            <a:ext cx="6474459" cy="3637404"/>
          </a:xfrm>
          <a:prstGeom prst="rect">
            <a:avLst/>
          </a:prstGeom>
        </p:spPr>
      </p:pic>
      <p:pic>
        <p:nvPicPr>
          <p:cNvPr id="15" name="Picture 14">
            <a:extLst>
              <a:ext uri="{FF2B5EF4-FFF2-40B4-BE49-F238E27FC236}">
                <a16:creationId xmlns:a16="http://schemas.microsoft.com/office/drawing/2014/main" id="{CFD4E613-D118-EF4E-888D-B5ECC72273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442005">
            <a:off x="10825386" y="4695364"/>
            <a:ext cx="1100601" cy="1391754"/>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D99C4470-1EA2-16A4-4D76-C9937E20C727}"/>
              </a:ext>
            </a:extLst>
          </p:cNvPr>
          <p:cNvSpPr txBox="1"/>
          <p:nvPr/>
        </p:nvSpPr>
        <p:spPr>
          <a:xfrm>
            <a:off x="5700851" y="3202527"/>
            <a:ext cx="1981902" cy="307777"/>
          </a:xfrm>
          <a:prstGeom prst="rect">
            <a:avLst/>
          </a:prstGeom>
          <a:solidFill>
            <a:srgbClr val="213764"/>
          </a:solidFill>
        </p:spPr>
        <p:txBody>
          <a:bodyPr wrap="square" rtlCol="0">
            <a:spAutoFit/>
          </a:bodyPr>
          <a:lstStyle/>
          <a:p>
            <a:pPr algn="ctr"/>
            <a:r>
              <a:rPr lang="en-US" sz="1400" dirty="0" err="1">
                <a:solidFill>
                  <a:schemeClr val="bg1"/>
                </a:solidFill>
              </a:rPr>
              <a:t>Accès</a:t>
            </a:r>
            <a:r>
              <a:rPr lang="en-US" sz="1400" dirty="0">
                <a:solidFill>
                  <a:schemeClr val="bg1"/>
                </a:solidFill>
              </a:rPr>
              <a:t> aux </a:t>
            </a:r>
            <a:r>
              <a:rPr lang="en-US" sz="1400" dirty="0" err="1">
                <a:solidFill>
                  <a:schemeClr val="bg1"/>
                </a:solidFill>
              </a:rPr>
              <a:t>ressources</a:t>
            </a:r>
            <a:endParaRPr lang="en-US" sz="1400" dirty="0">
              <a:solidFill>
                <a:schemeClr val="bg1"/>
              </a:solidFill>
            </a:endParaRPr>
          </a:p>
        </p:txBody>
      </p:sp>
      <p:sp>
        <p:nvSpPr>
          <p:cNvPr id="5" name="TextBox 4">
            <a:extLst>
              <a:ext uri="{FF2B5EF4-FFF2-40B4-BE49-F238E27FC236}">
                <a16:creationId xmlns:a16="http://schemas.microsoft.com/office/drawing/2014/main" id="{BFBABF7F-3580-D409-9E7B-5700114E23C8}"/>
              </a:ext>
            </a:extLst>
          </p:cNvPr>
          <p:cNvSpPr txBox="1"/>
          <p:nvPr/>
        </p:nvSpPr>
        <p:spPr>
          <a:xfrm>
            <a:off x="5700851" y="4987630"/>
            <a:ext cx="1981902" cy="307777"/>
          </a:xfrm>
          <a:prstGeom prst="rect">
            <a:avLst/>
          </a:prstGeom>
          <a:solidFill>
            <a:srgbClr val="B41D72"/>
          </a:solidFill>
        </p:spPr>
        <p:txBody>
          <a:bodyPr wrap="square" rtlCol="0">
            <a:spAutoFit/>
          </a:bodyPr>
          <a:lstStyle/>
          <a:p>
            <a:pPr algn="ctr"/>
            <a:r>
              <a:rPr lang="en-US" sz="1400" dirty="0" err="1">
                <a:solidFill>
                  <a:schemeClr val="bg1"/>
                </a:solidFill>
              </a:rPr>
              <a:t>Capacité</a:t>
            </a:r>
            <a:r>
              <a:rPr lang="en-US" sz="1400" dirty="0">
                <a:solidFill>
                  <a:schemeClr val="bg1"/>
                </a:solidFill>
              </a:rPr>
              <a:t> </a:t>
            </a:r>
            <a:r>
              <a:rPr lang="en-US" sz="1400" dirty="0" err="1">
                <a:solidFill>
                  <a:schemeClr val="bg1"/>
                </a:solidFill>
              </a:rPr>
              <a:t>d'agir</a:t>
            </a:r>
            <a:endParaRPr lang="en-US" sz="1400" dirty="0">
              <a:solidFill>
                <a:schemeClr val="bg1"/>
              </a:solidFill>
            </a:endParaRPr>
          </a:p>
        </p:txBody>
      </p:sp>
      <p:sp>
        <p:nvSpPr>
          <p:cNvPr id="6" name="TextBox 5">
            <a:extLst>
              <a:ext uri="{FF2B5EF4-FFF2-40B4-BE49-F238E27FC236}">
                <a16:creationId xmlns:a16="http://schemas.microsoft.com/office/drawing/2014/main" id="{8000527D-8E2D-5F12-9ACA-A21A3A6F6E0A}"/>
              </a:ext>
            </a:extLst>
          </p:cNvPr>
          <p:cNvSpPr txBox="1"/>
          <p:nvPr/>
        </p:nvSpPr>
        <p:spPr>
          <a:xfrm>
            <a:off x="7889260" y="4008350"/>
            <a:ext cx="1873305" cy="523220"/>
          </a:xfrm>
          <a:prstGeom prst="rect">
            <a:avLst/>
          </a:prstGeom>
          <a:solidFill>
            <a:srgbClr val="525151"/>
          </a:solidFill>
        </p:spPr>
        <p:txBody>
          <a:bodyPr wrap="square" rtlCol="0">
            <a:spAutoFit/>
          </a:bodyPr>
          <a:lstStyle/>
          <a:p>
            <a:pPr algn="ctr"/>
            <a:r>
              <a:rPr lang="fr-FR" sz="1400" dirty="0">
                <a:solidFill>
                  <a:schemeClr val="bg1"/>
                </a:solidFill>
              </a:rPr>
              <a:t>Capacité à répondre aux besoins WASH</a:t>
            </a:r>
            <a:endParaRPr lang="en-US" sz="1400" dirty="0">
              <a:solidFill>
                <a:schemeClr val="bg1"/>
              </a:solidFill>
            </a:endParaRPr>
          </a:p>
        </p:txBody>
      </p:sp>
      <p:sp>
        <p:nvSpPr>
          <p:cNvPr id="7" name="TextBox 6">
            <a:extLst>
              <a:ext uri="{FF2B5EF4-FFF2-40B4-BE49-F238E27FC236}">
                <a16:creationId xmlns:a16="http://schemas.microsoft.com/office/drawing/2014/main" id="{4747CCAD-8B46-828E-6434-023C16640B34}"/>
              </a:ext>
            </a:extLst>
          </p:cNvPr>
          <p:cNvSpPr txBox="1"/>
          <p:nvPr/>
        </p:nvSpPr>
        <p:spPr>
          <a:xfrm>
            <a:off x="10028583" y="3831148"/>
            <a:ext cx="1051793" cy="738664"/>
          </a:xfrm>
          <a:prstGeom prst="rect">
            <a:avLst/>
          </a:prstGeom>
          <a:solidFill>
            <a:srgbClr val="650F65"/>
          </a:solidFill>
        </p:spPr>
        <p:txBody>
          <a:bodyPr wrap="square" rtlCol="0">
            <a:spAutoFit/>
          </a:bodyPr>
          <a:lstStyle/>
          <a:p>
            <a:pPr algn="ctr"/>
            <a:r>
              <a:rPr lang="en-US" sz="1400" dirty="0" err="1">
                <a:solidFill>
                  <a:schemeClr val="bg1"/>
                </a:solidFill>
              </a:rPr>
              <a:t>Autonomis-ation</a:t>
            </a:r>
            <a:r>
              <a:rPr lang="en-US" sz="1400" dirty="0">
                <a:solidFill>
                  <a:schemeClr val="bg1"/>
                </a:solidFill>
              </a:rPr>
              <a:t> </a:t>
            </a:r>
            <a:r>
              <a:rPr lang="en-US" sz="1400" dirty="0" err="1">
                <a:solidFill>
                  <a:schemeClr val="bg1"/>
                </a:solidFill>
              </a:rPr>
              <a:t>liée</a:t>
            </a:r>
            <a:r>
              <a:rPr lang="en-US" sz="1400" dirty="0">
                <a:solidFill>
                  <a:schemeClr val="bg1"/>
                </a:solidFill>
              </a:rPr>
              <a:t> à WASH</a:t>
            </a:r>
          </a:p>
        </p:txBody>
      </p:sp>
      <p:sp>
        <p:nvSpPr>
          <p:cNvPr id="8" name="TextBox 7">
            <a:extLst>
              <a:ext uri="{FF2B5EF4-FFF2-40B4-BE49-F238E27FC236}">
                <a16:creationId xmlns:a16="http://schemas.microsoft.com/office/drawing/2014/main" id="{36379BCC-DB98-F030-839F-7526AE56CE4F}"/>
              </a:ext>
            </a:extLst>
          </p:cNvPr>
          <p:cNvSpPr txBox="1"/>
          <p:nvPr/>
        </p:nvSpPr>
        <p:spPr>
          <a:xfrm>
            <a:off x="9762565" y="2242573"/>
            <a:ext cx="2078474" cy="365760"/>
          </a:xfrm>
          <a:prstGeom prst="rect">
            <a:avLst/>
          </a:prstGeom>
          <a:solidFill>
            <a:srgbClr val="538134"/>
          </a:solidFill>
        </p:spPr>
        <p:txBody>
          <a:bodyPr wrap="square" rtlCol="0">
            <a:spAutoFit/>
          </a:bodyPr>
          <a:lstStyle/>
          <a:p>
            <a:pPr algn="ctr"/>
            <a:r>
              <a:rPr lang="fr-FR" sz="1400" dirty="0">
                <a:solidFill>
                  <a:schemeClr val="bg1"/>
                </a:solidFill>
              </a:rPr>
              <a:t>Environnement favorable</a:t>
            </a:r>
            <a:endParaRPr lang="en-US" sz="1400" dirty="0">
              <a:solidFill>
                <a:schemeClr val="bg1"/>
              </a:solidFill>
            </a:endParaRPr>
          </a:p>
        </p:txBody>
      </p:sp>
      <p:sp>
        <p:nvSpPr>
          <p:cNvPr id="9" name="TextBox 8">
            <a:extLst>
              <a:ext uri="{FF2B5EF4-FFF2-40B4-BE49-F238E27FC236}">
                <a16:creationId xmlns:a16="http://schemas.microsoft.com/office/drawing/2014/main" id="{D267C738-C2AE-6089-A911-003F4F55A7BB}"/>
              </a:ext>
            </a:extLst>
          </p:cNvPr>
          <p:cNvSpPr txBox="1"/>
          <p:nvPr/>
        </p:nvSpPr>
        <p:spPr>
          <a:xfrm>
            <a:off x="9762565" y="2557115"/>
            <a:ext cx="2094676" cy="861774"/>
          </a:xfrm>
          <a:prstGeom prst="rect">
            <a:avLst/>
          </a:prstGeom>
          <a:solidFill>
            <a:srgbClr val="E2EFD8"/>
          </a:solidFill>
        </p:spPr>
        <p:txBody>
          <a:bodyPr wrap="square" rtlCol="0">
            <a:spAutoFit/>
          </a:bodyPr>
          <a:lstStyle/>
          <a:p>
            <a:pPr marL="171450" indent="-171450">
              <a:buFont typeface="Arial" panose="020B0604020202020204" pitchFamily="34" charset="0"/>
              <a:buChar char="•"/>
            </a:pPr>
            <a:r>
              <a:rPr lang="fr-FR" sz="1000" dirty="0"/>
              <a:t>Contexte social</a:t>
            </a:r>
          </a:p>
          <a:p>
            <a:pPr marL="171450" indent="-171450">
              <a:buFont typeface="Arial" panose="020B0604020202020204" pitchFamily="34" charset="0"/>
              <a:buChar char="•"/>
            </a:pPr>
            <a:r>
              <a:rPr lang="fr-FR" sz="1000" dirty="0"/>
              <a:t>Normes</a:t>
            </a:r>
          </a:p>
          <a:p>
            <a:pPr marL="171450" indent="-171450">
              <a:buFont typeface="Arial" panose="020B0604020202020204" pitchFamily="34" charset="0"/>
              <a:buChar char="•"/>
            </a:pPr>
            <a:r>
              <a:rPr lang="fr-FR" sz="1000" dirty="0"/>
              <a:t>Cadres juridiques et gouvernance</a:t>
            </a:r>
          </a:p>
          <a:p>
            <a:pPr marL="171450" indent="-171450">
              <a:buFont typeface="Arial" panose="020B0604020202020204" pitchFamily="34" charset="0"/>
              <a:buChar char="•"/>
            </a:pPr>
            <a:r>
              <a:rPr lang="fr-FR" sz="1000" dirty="0"/>
              <a:t>Environnement physique</a:t>
            </a:r>
          </a:p>
          <a:p>
            <a:pPr marL="171450" indent="-171450">
              <a:buFont typeface="Arial" panose="020B0604020202020204" pitchFamily="34" charset="0"/>
              <a:buChar char="•"/>
            </a:pPr>
            <a:r>
              <a:rPr lang="fr-FR" sz="1000" dirty="0"/>
              <a:t>Marchés</a:t>
            </a:r>
            <a:endParaRPr lang="en-US" sz="1000" dirty="0"/>
          </a:p>
        </p:txBody>
      </p:sp>
      <p:sp>
        <p:nvSpPr>
          <p:cNvPr id="11" name="TextBox 10">
            <a:extLst>
              <a:ext uri="{FF2B5EF4-FFF2-40B4-BE49-F238E27FC236}">
                <a16:creationId xmlns:a16="http://schemas.microsoft.com/office/drawing/2014/main" id="{1B3CC320-C019-3CF0-1012-5972A23BFA44}"/>
              </a:ext>
            </a:extLst>
          </p:cNvPr>
          <p:cNvSpPr txBox="1"/>
          <p:nvPr/>
        </p:nvSpPr>
        <p:spPr>
          <a:xfrm>
            <a:off x="5475696" y="5446118"/>
            <a:ext cx="5210233" cy="307777"/>
          </a:xfrm>
          <a:prstGeom prst="rect">
            <a:avLst/>
          </a:prstGeom>
          <a:noFill/>
        </p:spPr>
        <p:txBody>
          <a:bodyPr wrap="square">
            <a:spAutoFit/>
          </a:bodyPr>
          <a:lstStyle/>
          <a:p>
            <a:r>
              <a:rPr lang="en-US" sz="1400" dirty="0"/>
              <a:t>https://washdata.org/reports/gender-review-conceptual-framework </a:t>
            </a:r>
          </a:p>
        </p:txBody>
      </p:sp>
    </p:spTree>
    <p:extLst>
      <p:ext uri="{BB962C8B-B14F-4D97-AF65-F5344CB8AC3E}">
        <p14:creationId xmlns:p14="http://schemas.microsoft.com/office/powerpoint/2010/main" val="4124052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2" grpId="0" animBg="1"/>
      <p:bldP spid="5" grpId="0" animBg="1"/>
      <p:bldP spid="6" grpId="0" animBg="1"/>
      <p:bldP spid="7" grpId="0" animBg="1"/>
      <p:bldP spid="8" grpId="0" animBg="1"/>
      <p:bldP spid="9"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E0F66C-D4FF-4B1A-8FB0-AB222F547DBD}"/>
              </a:ext>
            </a:extLst>
          </p:cNvPr>
          <p:cNvSpPr>
            <a:spLocks noGrp="1"/>
          </p:cNvSpPr>
          <p:nvPr>
            <p:ph idx="1"/>
          </p:nvPr>
        </p:nvSpPr>
        <p:spPr>
          <a:xfrm>
            <a:off x="155084" y="1445154"/>
            <a:ext cx="11733128" cy="4525963"/>
          </a:xfrm>
        </p:spPr>
        <p:txBody>
          <a:bodyPr/>
          <a:lstStyle/>
          <a:p>
            <a:pPr marL="0" indent="0">
              <a:buNone/>
            </a:pPr>
            <a:r>
              <a:rPr lang="fr" sz="2000" b="1" dirty="0"/>
              <a:t>Objectif : </a:t>
            </a:r>
            <a:r>
              <a:rPr lang="fr" sz="2000" dirty="0"/>
              <a:t>Examiner les possibilités d'améliorer le suivi du genre par rapport aux cibles des objectifs de développement durable (ODD) relatives à l'eau, à l'assainissement et à l'hygiène (WASH) (6.1, 6.2, 6.a et 6.b).</a:t>
            </a:r>
          </a:p>
        </p:txBody>
      </p:sp>
      <p:sp>
        <p:nvSpPr>
          <p:cNvPr id="4" name="Slide Number Placeholder 3">
            <a:extLst>
              <a:ext uri="{FF2B5EF4-FFF2-40B4-BE49-F238E27FC236}">
                <a16:creationId xmlns:a16="http://schemas.microsoft.com/office/drawing/2014/main" id="{EDCDC096-085C-4DEC-A9D1-6415F8B2401B}"/>
              </a:ext>
            </a:extLst>
          </p:cNvPr>
          <p:cNvSpPr>
            <a:spLocks noGrp="1"/>
          </p:cNvSpPr>
          <p:nvPr>
            <p:ph type="sldNum" sz="quarter" idx="12"/>
          </p:nvPr>
        </p:nvSpPr>
        <p:spPr/>
        <p:txBody>
          <a:bodyPr/>
          <a:lstStyle/>
          <a:p>
            <a:pPr>
              <a:defRPr/>
            </a:pPr>
            <a:fld id="{A73939FE-7BC6-42BD-B27E-1F76D60FE7C3}" type="slidenum">
              <a:rPr lang="en-GB" smtClean="0">
                <a:solidFill>
                  <a:prstClr val="white"/>
                </a:solidFill>
              </a:rPr>
              <a:pPr>
                <a:defRPr/>
              </a:pPr>
              <a:t>5</a:t>
            </a:fld>
            <a:endParaRPr lang="en-GB">
              <a:solidFill>
                <a:prstClr val="white"/>
              </a:solidFill>
            </a:endParaRPr>
          </a:p>
        </p:txBody>
      </p:sp>
      <p:sp>
        <p:nvSpPr>
          <p:cNvPr id="21" name="Title 1">
            <a:extLst>
              <a:ext uri="{FF2B5EF4-FFF2-40B4-BE49-F238E27FC236}">
                <a16:creationId xmlns:a16="http://schemas.microsoft.com/office/drawing/2014/main" id="{7421BCDE-5720-6248-A823-FB6E8DAF9E66}"/>
              </a:ext>
            </a:extLst>
          </p:cNvPr>
          <p:cNvSpPr txBox="1">
            <a:spLocks/>
          </p:cNvSpPr>
          <p:nvPr/>
        </p:nvSpPr>
        <p:spPr bwMode="auto">
          <a:xfrm>
            <a:off x="0" y="0"/>
            <a:ext cx="7609049" cy="144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fontAlgn="auto">
              <a:spcBef>
                <a:spcPts val="0"/>
              </a:spcBef>
              <a:spcAft>
                <a:spcPts val="300"/>
              </a:spcAft>
              <a:defRPr/>
            </a:pPr>
            <a:r>
              <a:rPr lang="fr" sz="4000" b="1" dirty="0">
                <a:ea typeface="Calibri" panose="020F0502020204030204" pitchFamily="34" charset="0"/>
              </a:rPr>
              <a:t>Suivi du genre dans le WASH</a:t>
            </a:r>
          </a:p>
          <a:p>
            <a:pPr algn="l" fontAlgn="auto">
              <a:spcBef>
                <a:spcPts val="0"/>
              </a:spcBef>
              <a:spcAft>
                <a:spcPts val="300"/>
              </a:spcAft>
              <a:defRPr/>
            </a:pPr>
            <a:r>
              <a:rPr lang="fr" sz="4000" dirty="0">
                <a:ea typeface="Calibri" panose="020F0502020204030204" pitchFamily="34" charset="0"/>
              </a:rPr>
              <a:t>Phase 1 : Révision</a:t>
            </a:r>
            <a:endParaRPr lang="en-GB" sz="4000" b="1" dirty="0">
              <a:solidFill>
                <a:schemeClr val="tx1">
                  <a:lumMod val="50000"/>
                  <a:lumOff val="50000"/>
                </a:schemeClr>
              </a:solidFill>
              <a:ea typeface="Calibri" panose="020F0502020204030204" pitchFamily="34" charset="0"/>
            </a:endParaRPr>
          </a:p>
        </p:txBody>
      </p:sp>
      <p:grpSp>
        <p:nvGrpSpPr>
          <p:cNvPr id="22" name="Group 21">
            <a:extLst>
              <a:ext uri="{FF2B5EF4-FFF2-40B4-BE49-F238E27FC236}">
                <a16:creationId xmlns:a16="http://schemas.microsoft.com/office/drawing/2014/main" id="{FABE9403-315F-4147-9E60-A565FD41302B}"/>
              </a:ext>
            </a:extLst>
          </p:cNvPr>
          <p:cNvGrpSpPr/>
          <p:nvPr/>
        </p:nvGrpSpPr>
        <p:grpSpPr>
          <a:xfrm>
            <a:off x="10127974" y="164755"/>
            <a:ext cx="1884110" cy="985853"/>
            <a:chOff x="3144062" y="2120981"/>
            <a:chExt cx="5105921" cy="2983244"/>
          </a:xfrm>
        </p:grpSpPr>
        <p:grpSp>
          <p:nvGrpSpPr>
            <p:cNvPr id="23" name="Group 22">
              <a:extLst>
                <a:ext uri="{FF2B5EF4-FFF2-40B4-BE49-F238E27FC236}">
                  <a16:creationId xmlns:a16="http://schemas.microsoft.com/office/drawing/2014/main" id="{FE029E1D-E948-A947-9B3D-DD58FE7E27A0}"/>
                </a:ext>
              </a:extLst>
            </p:cNvPr>
            <p:cNvGrpSpPr/>
            <p:nvPr/>
          </p:nvGrpSpPr>
          <p:grpSpPr>
            <a:xfrm>
              <a:off x="3144062" y="2120981"/>
              <a:ext cx="1881784" cy="2983244"/>
              <a:chOff x="3144062" y="2120981"/>
              <a:chExt cx="1881784" cy="2983244"/>
            </a:xfrm>
          </p:grpSpPr>
          <p:sp>
            <p:nvSpPr>
              <p:cNvPr id="28" name="Rounded Rectangle 27">
                <a:extLst>
                  <a:ext uri="{FF2B5EF4-FFF2-40B4-BE49-F238E27FC236}">
                    <a16:creationId xmlns:a16="http://schemas.microsoft.com/office/drawing/2014/main" id="{B37F2CC1-639F-ED47-9EE3-9F13A70B8A55}"/>
                  </a:ext>
                </a:extLst>
              </p:cNvPr>
              <p:cNvSpPr/>
              <p:nvPr/>
            </p:nvSpPr>
            <p:spPr>
              <a:xfrm>
                <a:off x="3144062" y="2120981"/>
                <a:ext cx="1840486" cy="2983244"/>
              </a:xfrm>
              <a:prstGeom prst="roundRect">
                <a:avLst/>
              </a:prstGeom>
              <a:solidFill>
                <a:srgbClr val="4472C4">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A3E31839-4EAB-4E49-9F66-6542AA0B13E2}"/>
                  </a:ext>
                </a:extLst>
              </p:cNvPr>
              <p:cNvSpPr txBox="1"/>
              <p:nvPr/>
            </p:nvSpPr>
            <p:spPr>
              <a:xfrm>
                <a:off x="3185357" y="2827773"/>
                <a:ext cx="1840489" cy="15832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2020-2021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La phase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0" i="1" u="none" strike="noStrike" kern="0" cap="none" spc="0" normalizeH="0" baseline="0" noProof="0" dirty="0">
                    <a:ln>
                      <a:noFill/>
                    </a:ln>
                    <a:solidFill>
                      <a:prstClr val="white"/>
                    </a:solidFill>
                    <a:effectLst/>
                    <a:uLnTx/>
                    <a:uFillTx/>
                  </a:rPr>
                  <a:t>Révision</a:t>
                </a:r>
              </a:p>
            </p:txBody>
          </p:sp>
        </p:grpSp>
        <p:grpSp>
          <p:nvGrpSpPr>
            <p:cNvPr id="24" name="Group 23">
              <a:extLst>
                <a:ext uri="{FF2B5EF4-FFF2-40B4-BE49-F238E27FC236}">
                  <a16:creationId xmlns:a16="http://schemas.microsoft.com/office/drawing/2014/main" id="{6C773709-9508-2C4A-B491-A2FB59C7E581}"/>
                </a:ext>
              </a:extLst>
            </p:cNvPr>
            <p:cNvGrpSpPr/>
            <p:nvPr/>
          </p:nvGrpSpPr>
          <p:grpSpPr>
            <a:xfrm>
              <a:off x="6326900" y="2120981"/>
              <a:ext cx="1923083" cy="2983244"/>
              <a:chOff x="6326900" y="2120981"/>
              <a:chExt cx="1923083" cy="2983244"/>
            </a:xfrm>
          </p:grpSpPr>
          <p:sp>
            <p:nvSpPr>
              <p:cNvPr id="26" name="Rounded Rectangle 25">
                <a:extLst>
                  <a:ext uri="{FF2B5EF4-FFF2-40B4-BE49-F238E27FC236}">
                    <a16:creationId xmlns:a16="http://schemas.microsoft.com/office/drawing/2014/main" id="{047C8A66-1959-7A42-B61B-17F0E92301CA}"/>
                  </a:ext>
                </a:extLst>
              </p:cNvPr>
              <p:cNvSpPr/>
              <p:nvPr/>
            </p:nvSpPr>
            <p:spPr>
              <a:xfrm>
                <a:off x="6326900" y="2120981"/>
                <a:ext cx="1840487" cy="2983244"/>
              </a:xfrm>
              <a:prstGeom prst="roundRect">
                <a:avLst/>
              </a:prstGeom>
              <a:solidFill>
                <a:srgbClr val="70AD47">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70AD47">
                      <a:lumMod val="75000"/>
                    </a:srgbClr>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20076D7A-C23E-2341-911A-7087A99BFDB2}"/>
                  </a:ext>
                </a:extLst>
              </p:cNvPr>
              <p:cNvSpPr txBox="1"/>
              <p:nvPr/>
            </p:nvSpPr>
            <p:spPr>
              <a:xfrm>
                <a:off x="6326900" y="2852708"/>
                <a:ext cx="1923083" cy="15832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2022-Présent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Phase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0" i="1" u="none" strike="noStrike" kern="0" cap="none" spc="0" normalizeH="0" baseline="0" noProof="0" dirty="0">
                    <a:ln>
                      <a:noFill/>
                    </a:ln>
                    <a:solidFill>
                      <a:prstClr val="white"/>
                    </a:solidFill>
                    <a:effectLst/>
                    <a:uLnTx/>
                    <a:uFillTx/>
                  </a:rPr>
                  <a:t>Priorisation</a:t>
                </a:r>
              </a:p>
            </p:txBody>
          </p:sp>
        </p:grpSp>
        <p:cxnSp>
          <p:nvCxnSpPr>
            <p:cNvPr id="25" name="Straight Arrow Connector 24">
              <a:extLst>
                <a:ext uri="{FF2B5EF4-FFF2-40B4-BE49-F238E27FC236}">
                  <a16:creationId xmlns:a16="http://schemas.microsoft.com/office/drawing/2014/main" id="{2EAE9F3B-09B6-0846-AF33-FE583CD2D170}"/>
                </a:ext>
              </a:extLst>
            </p:cNvPr>
            <p:cNvCxnSpPr>
              <a:cxnSpLocks/>
              <a:stCxn id="29" idx="3"/>
              <a:endCxn id="26" idx="1"/>
            </p:cNvCxnSpPr>
            <p:nvPr/>
          </p:nvCxnSpPr>
          <p:spPr>
            <a:xfrm flipV="1">
              <a:off x="5025847" y="3612605"/>
              <a:ext cx="1301053" cy="68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13" name="Rounded Rectangle 12">
            <a:extLst>
              <a:ext uri="{FF2B5EF4-FFF2-40B4-BE49-F238E27FC236}">
                <a16:creationId xmlns:a16="http://schemas.microsoft.com/office/drawing/2014/main" id="{BD5DF754-5938-7740-B9C7-049187AC89E2}"/>
              </a:ext>
            </a:extLst>
          </p:cNvPr>
          <p:cNvSpPr/>
          <p:nvPr/>
        </p:nvSpPr>
        <p:spPr>
          <a:xfrm>
            <a:off x="155084" y="2594113"/>
            <a:ext cx="1629107" cy="2893375"/>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 dirty="0"/>
              <a:t>(1)</a:t>
            </a:r>
          </a:p>
          <a:p>
            <a:pPr lvl="0" algn="ctr"/>
            <a:r>
              <a:rPr lang="fr" dirty="0"/>
              <a:t>Identifier les dimensions pertinentes de l'égalité des sexes liées à WASH</a:t>
            </a:r>
          </a:p>
        </p:txBody>
      </p:sp>
      <p:sp>
        <p:nvSpPr>
          <p:cNvPr id="14" name="Rounded Rectangle 13">
            <a:extLst>
              <a:ext uri="{FF2B5EF4-FFF2-40B4-BE49-F238E27FC236}">
                <a16:creationId xmlns:a16="http://schemas.microsoft.com/office/drawing/2014/main" id="{A5C71A5F-00FB-6A49-B65B-38BD407AEB29}"/>
              </a:ext>
            </a:extLst>
          </p:cNvPr>
          <p:cNvSpPr/>
          <p:nvPr/>
        </p:nvSpPr>
        <p:spPr>
          <a:xfrm>
            <a:off x="10028583" y="105121"/>
            <a:ext cx="854765" cy="108757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D1FB8CDA-D5A3-1846-AC21-7478CC072C07}"/>
              </a:ext>
            </a:extLst>
          </p:cNvPr>
          <p:cNvSpPr/>
          <p:nvPr/>
        </p:nvSpPr>
        <p:spPr>
          <a:xfrm>
            <a:off x="1962778" y="2594113"/>
            <a:ext cx="1629106" cy="289337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 dirty="0"/>
              <a:t>(2)</a:t>
            </a:r>
          </a:p>
          <a:p>
            <a:pPr lvl="0" algn="ctr"/>
            <a:r>
              <a:rPr lang="fr" dirty="0">
                <a:latin typeface="Calibri" panose="020F0502020204030204" pitchFamily="34" charset="0"/>
                <a:ea typeface="Times New Roman" panose="02020603050405020304" pitchFamily="18" charset="0"/>
              </a:rPr>
              <a:t>Identifier les sources de données et les outils existants et potentiels pour le suivi de chaque dimension</a:t>
            </a:r>
            <a:r>
              <a:rPr lang="fr" dirty="0"/>
              <a:t> </a:t>
            </a:r>
          </a:p>
        </p:txBody>
      </p:sp>
      <p:sp>
        <p:nvSpPr>
          <p:cNvPr id="20" name="Right Arrow 19">
            <a:extLst>
              <a:ext uri="{FF2B5EF4-FFF2-40B4-BE49-F238E27FC236}">
                <a16:creationId xmlns:a16="http://schemas.microsoft.com/office/drawing/2014/main" id="{3AC5F8DE-35C5-F747-B8E3-92C157C3C3E7}"/>
              </a:ext>
            </a:extLst>
          </p:cNvPr>
          <p:cNvSpPr/>
          <p:nvPr/>
        </p:nvSpPr>
        <p:spPr>
          <a:xfrm>
            <a:off x="1784191" y="3319327"/>
            <a:ext cx="170792" cy="149060"/>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B0B8B37-4C59-F64D-9B8F-56B005A68E2D}"/>
              </a:ext>
            </a:extLst>
          </p:cNvPr>
          <p:cNvSpPr/>
          <p:nvPr/>
        </p:nvSpPr>
        <p:spPr>
          <a:xfrm>
            <a:off x="3825398" y="2240443"/>
            <a:ext cx="8241401" cy="707886"/>
          </a:xfrm>
          <a:prstGeom prst="rect">
            <a:avLst/>
          </a:prstGeom>
        </p:spPr>
        <p:txBody>
          <a:bodyPr wrap="square">
            <a:spAutoFit/>
          </a:bodyPr>
          <a:lstStyle/>
          <a:p>
            <a:pPr marL="285750" indent="-285750">
              <a:buFont typeface="Arial" panose="020B0604020202020204" pitchFamily="34" charset="0"/>
              <a:buChar char="•"/>
            </a:pPr>
            <a:r>
              <a:rPr lang="fr" sz="2000" dirty="0"/>
              <a:t>Création d'un recueil de 70 outils</a:t>
            </a:r>
          </a:p>
          <a:p>
            <a:pPr marL="285750" indent="-285750">
              <a:buFont typeface="Arial" panose="020B0604020202020204" pitchFamily="34" charset="0"/>
              <a:buChar char="•"/>
            </a:pPr>
            <a:r>
              <a:rPr lang="fr" sz="2000" dirty="0"/>
              <a:t>Mesures, items, indicateurs triés par dimensions du cadre conceptuel</a:t>
            </a:r>
            <a:endParaRPr lang="en-US" sz="2000" dirty="0">
              <a:solidFill>
                <a:srgbClr val="000000"/>
              </a:solidFill>
              <a:latin typeface="Calibri" panose="020F0502020204030204" pitchFamily="34" charset="0"/>
            </a:endParaRPr>
          </a:p>
        </p:txBody>
      </p:sp>
      <p:pic>
        <p:nvPicPr>
          <p:cNvPr id="31" name="Picture 30">
            <a:extLst>
              <a:ext uri="{FF2B5EF4-FFF2-40B4-BE49-F238E27FC236}">
                <a16:creationId xmlns:a16="http://schemas.microsoft.com/office/drawing/2014/main" id="{5A0B3F13-DD39-8744-8009-88F2D904F9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06613" y="2977589"/>
            <a:ext cx="7768989" cy="270225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6C84B075-8233-816B-86B8-E53A09E33B14}"/>
              </a:ext>
            </a:extLst>
          </p:cNvPr>
          <p:cNvSpPr txBox="1"/>
          <p:nvPr/>
        </p:nvSpPr>
        <p:spPr>
          <a:xfrm>
            <a:off x="3933359" y="5722198"/>
            <a:ext cx="7369098" cy="338554"/>
          </a:xfrm>
          <a:prstGeom prst="rect">
            <a:avLst/>
          </a:prstGeom>
          <a:noFill/>
        </p:spPr>
        <p:txBody>
          <a:bodyPr wrap="square">
            <a:spAutoFit/>
          </a:bodyPr>
          <a:lstStyle/>
          <a:p>
            <a:r>
              <a:rPr lang="en-US" sz="1600" dirty="0">
                <a:hlinkClick r:id="rId3"/>
              </a:rPr>
              <a:t>https://washdata.org/reports/gender-review-inventory-tools-and-measures</a:t>
            </a:r>
            <a:r>
              <a:rPr lang="en-US" sz="1600" dirty="0"/>
              <a:t> </a:t>
            </a:r>
          </a:p>
        </p:txBody>
      </p:sp>
    </p:spTree>
    <p:extLst>
      <p:ext uri="{BB962C8B-B14F-4D97-AF65-F5344CB8AC3E}">
        <p14:creationId xmlns:p14="http://schemas.microsoft.com/office/powerpoint/2010/main" val="39790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E0F66C-D4FF-4B1A-8FB0-AB222F547DBD}"/>
              </a:ext>
            </a:extLst>
          </p:cNvPr>
          <p:cNvSpPr>
            <a:spLocks noGrp="1"/>
          </p:cNvSpPr>
          <p:nvPr>
            <p:ph idx="1"/>
          </p:nvPr>
        </p:nvSpPr>
        <p:spPr>
          <a:xfrm>
            <a:off x="155084" y="1445154"/>
            <a:ext cx="11733128" cy="4525963"/>
          </a:xfrm>
        </p:spPr>
        <p:txBody>
          <a:bodyPr/>
          <a:lstStyle/>
          <a:p>
            <a:pPr marL="0" indent="0">
              <a:buNone/>
            </a:pPr>
            <a:r>
              <a:rPr lang="fr" sz="2000" b="1" dirty="0"/>
              <a:t>Objectif : </a:t>
            </a:r>
            <a:r>
              <a:rPr lang="fr" sz="2000" dirty="0"/>
              <a:t>Examiner les possibilités d'améliorer le suivi du genre par rapport aux cibles des objectifs de développement durable (ODD) relatives à l'eau, à l'assainissement et à l'hygiène (WASH) (6.1, 6.2, 6.a et 6.b).</a:t>
            </a:r>
          </a:p>
        </p:txBody>
      </p:sp>
      <p:sp>
        <p:nvSpPr>
          <p:cNvPr id="4" name="Slide Number Placeholder 3">
            <a:extLst>
              <a:ext uri="{FF2B5EF4-FFF2-40B4-BE49-F238E27FC236}">
                <a16:creationId xmlns:a16="http://schemas.microsoft.com/office/drawing/2014/main" id="{EDCDC096-085C-4DEC-A9D1-6415F8B2401B}"/>
              </a:ext>
            </a:extLst>
          </p:cNvPr>
          <p:cNvSpPr>
            <a:spLocks noGrp="1"/>
          </p:cNvSpPr>
          <p:nvPr>
            <p:ph type="sldNum" sz="quarter" idx="12"/>
          </p:nvPr>
        </p:nvSpPr>
        <p:spPr/>
        <p:txBody>
          <a:bodyPr/>
          <a:lstStyle/>
          <a:p>
            <a:pPr>
              <a:defRPr/>
            </a:pPr>
            <a:fld id="{A73939FE-7BC6-42BD-B27E-1F76D60FE7C3}" type="slidenum">
              <a:rPr lang="en-GB" smtClean="0">
                <a:solidFill>
                  <a:prstClr val="white"/>
                </a:solidFill>
              </a:rPr>
              <a:pPr>
                <a:defRPr/>
              </a:pPr>
              <a:t>6</a:t>
            </a:fld>
            <a:endParaRPr lang="en-GB">
              <a:solidFill>
                <a:prstClr val="white"/>
              </a:solidFill>
            </a:endParaRPr>
          </a:p>
        </p:txBody>
      </p:sp>
      <p:sp>
        <p:nvSpPr>
          <p:cNvPr id="21" name="Title 1">
            <a:extLst>
              <a:ext uri="{FF2B5EF4-FFF2-40B4-BE49-F238E27FC236}">
                <a16:creationId xmlns:a16="http://schemas.microsoft.com/office/drawing/2014/main" id="{7421BCDE-5720-6248-A823-FB6E8DAF9E66}"/>
              </a:ext>
            </a:extLst>
          </p:cNvPr>
          <p:cNvSpPr txBox="1">
            <a:spLocks/>
          </p:cNvSpPr>
          <p:nvPr/>
        </p:nvSpPr>
        <p:spPr bwMode="auto">
          <a:xfrm>
            <a:off x="0" y="0"/>
            <a:ext cx="7609049" cy="144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fontAlgn="auto">
              <a:spcBef>
                <a:spcPts val="0"/>
              </a:spcBef>
              <a:spcAft>
                <a:spcPts val="300"/>
              </a:spcAft>
              <a:defRPr/>
            </a:pPr>
            <a:r>
              <a:rPr lang="fr" sz="4000" b="1" dirty="0">
                <a:ea typeface="Calibri" panose="020F0502020204030204" pitchFamily="34" charset="0"/>
              </a:rPr>
              <a:t>Suivi du genre dans le WASH</a:t>
            </a:r>
          </a:p>
          <a:p>
            <a:pPr algn="l" fontAlgn="auto">
              <a:spcBef>
                <a:spcPts val="0"/>
              </a:spcBef>
              <a:spcAft>
                <a:spcPts val="300"/>
              </a:spcAft>
              <a:defRPr/>
            </a:pPr>
            <a:r>
              <a:rPr lang="fr" sz="4000" dirty="0">
                <a:ea typeface="Calibri" panose="020F0502020204030204" pitchFamily="34" charset="0"/>
              </a:rPr>
              <a:t>Phase 1 : Révision</a:t>
            </a:r>
            <a:endParaRPr lang="en-GB" sz="4000" b="1" dirty="0">
              <a:solidFill>
                <a:schemeClr val="tx1">
                  <a:lumMod val="50000"/>
                  <a:lumOff val="50000"/>
                </a:schemeClr>
              </a:solidFill>
              <a:ea typeface="Calibri" panose="020F0502020204030204" pitchFamily="34" charset="0"/>
            </a:endParaRPr>
          </a:p>
        </p:txBody>
      </p:sp>
      <p:grpSp>
        <p:nvGrpSpPr>
          <p:cNvPr id="22" name="Group 21">
            <a:extLst>
              <a:ext uri="{FF2B5EF4-FFF2-40B4-BE49-F238E27FC236}">
                <a16:creationId xmlns:a16="http://schemas.microsoft.com/office/drawing/2014/main" id="{FABE9403-315F-4147-9E60-A565FD41302B}"/>
              </a:ext>
            </a:extLst>
          </p:cNvPr>
          <p:cNvGrpSpPr/>
          <p:nvPr/>
        </p:nvGrpSpPr>
        <p:grpSpPr>
          <a:xfrm>
            <a:off x="10127974" y="164755"/>
            <a:ext cx="1884110" cy="985853"/>
            <a:chOff x="3144062" y="2120981"/>
            <a:chExt cx="5105921" cy="2983244"/>
          </a:xfrm>
        </p:grpSpPr>
        <p:grpSp>
          <p:nvGrpSpPr>
            <p:cNvPr id="23" name="Group 22">
              <a:extLst>
                <a:ext uri="{FF2B5EF4-FFF2-40B4-BE49-F238E27FC236}">
                  <a16:creationId xmlns:a16="http://schemas.microsoft.com/office/drawing/2014/main" id="{FE029E1D-E948-A947-9B3D-DD58FE7E27A0}"/>
                </a:ext>
              </a:extLst>
            </p:cNvPr>
            <p:cNvGrpSpPr/>
            <p:nvPr/>
          </p:nvGrpSpPr>
          <p:grpSpPr>
            <a:xfrm>
              <a:off x="3144062" y="2120981"/>
              <a:ext cx="1881784" cy="2983244"/>
              <a:chOff x="3144062" y="2120981"/>
              <a:chExt cx="1881784" cy="2983244"/>
            </a:xfrm>
          </p:grpSpPr>
          <p:sp>
            <p:nvSpPr>
              <p:cNvPr id="28" name="Rounded Rectangle 27">
                <a:extLst>
                  <a:ext uri="{FF2B5EF4-FFF2-40B4-BE49-F238E27FC236}">
                    <a16:creationId xmlns:a16="http://schemas.microsoft.com/office/drawing/2014/main" id="{B37F2CC1-639F-ED47-9EE3-9F13A70B8A55}"/>
                  </a:ext>
                </a:extLst>
              </p:cNvPr>
              <p:cNvSpPr/>
              <p:nvPr/>
            </p:nvSpPr>
            <p:spPr>
              <a:xfrm>
                <a:off x="3144062" y="2120981"/>
                <a:ext cx="1840486" cy="2983244"/>
              </a:xfrm>
              <a:prstGeom prst="roundRect">
                <a:avLst/>
              </a:prstGeom>
              <a:solidFill>
                <a:srgbClr val="4472C4">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A3E31839-4EAB-4E49-9F66-6542AA0B13E2}"/>
                  </a:ext>
                </a:extLst>
              </p:cNvPr>
              <p:cNvSpPr txBox="1"/>
              <p:nvPr/>
            </p:nvSpPr>
            <p:spPr>
              <a:xfrm>
                <a:off x="3185357" y="2827773"/>
                <a:ext cx="1840489" cy="15832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2020-2021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La phase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0" i="1" u="none" strike="noStrike" kern="0" cap="none" spc="0" normalizeH="0" baseline="0" noProof="0" dirty="0">
                    <a:ln>
                      <a:noFill/>
                    </a:ln>
                    <a:solidFill>
                      <a:prstClr val="white"/>
                    </a:solidFill>
                    <a:effectLst/>
                    <a:uLnTx/>
                    <a:uFillTx/>
                  </a:rPr>
                  <a:t>Révision</a:t>
                </a:r>
              </a:p>
            </p:txBody>
          </p:sp>
        </p:grpSp>
        <p:grpSp>
          <p:nvGrpSpPr>
            <p:cNvPr id="24" name="Group 23">
              <a:extLst>
                <a:ext uri="{FF2B5EF4-FFF2-40B4-BE49-F238E27FC236}">
                  <a16:creationId xmlns:a16="http://schemas.microsoft.com/office/drawing/2014/main" id="{6C773709-9508-2C4A-B491-A2FB59C7E581}"/>
                </a:ext>
              </a:extLst>
            </p:cNvPr>
            <p:cNvGrpSpPr/>
            <p:nvPr/>
          </p:nvGrpSpPr>
          <p:grpSpPr>
            <a:xfrm>
              <a:off x="6326900" y="2120981"/>
              <a:ext cx="1923083" cy="2983244"/>
              <a:chOff x="6326900" y="2120981"/>
              <a:chExt cx="1923083" cy="2983244"/>
            </a:xfrm>
          </p:grpSpPr>
          <p:sp>
            <p:nvSpPr>
              <p:cNvPr id="26" name="Rounded Rectangle 25">
                <a:extLst>
                  <a:ext uri="{FF2B5EF4-FFF2-40B4-BE49-F238E27FC236}">
                    <a16:creationId xmlns:a16="http://schemas.microsoft.com/office/drawing/2014/main" id="{047C8A66-1959-7A42-B61B-17F0E92301CA}"/>
                  </a:ext>
                </a:extLst>
              </p:cNvPr>
              <p:cNvSpPr/>
              <p:nvPr/>
            </p:nvSpPr>
            <p:spPr>
              <a:xfrm>
                <a:off x="6326900" y="2120981"/>
                <a:ext cx="1840487" cy="2983244"/>
              </a:xfrm>
              <a:prstGeom prst="roundRect">
                <a:avLst/>
              </a:prstGeom>
              <a:solidFill>
                <a:srgbClr val="70AD47">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70AD47">
                      <a:lumMod val="75000"/>
                    </a:srgbClr>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20076D7A-C23E-2341-911A-7087A99BFDB2}"/>
                  </a:ext>
                </a:extLst>
              </p:cNvPr>
              <p:cNvSpPr txBox="1"/>
              <p:nvPr/>
            </p:nvSpPr>
            <p:spPr>
              <a:xfrm>
                <a:off x="6326900" y="2852708"/>
                <a:ext cx="1923083" cy="15832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2022-Présent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Phase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0" i="1" u="none" strike="noStrike" kern="0" cap="none" spc="0" normalizeH="0" baseline="0" noProof="0" dirty="0">
                    <a:ln>
                      <a:noFill/>
                    </a:ln>
                    <a:solidFill>
                      <a:prstClr val="white"/>
                    </a:solidFill>
                    <a:effectLst/>
                    <a:uLnTx/>
                    <a:uFillTx/>
                  </a:rPr>
                  <a:t>Priorisation</a:t>
                </a:r>
              </a:p>
            </p:txBody>
          </p:sp>
        </p:grpSp>
        <p:cxnSp>
          <p:nvCxnSpPr>
            <p:cNvPr id="25" name="Straight Arrow Connector 24">
              <a:extLst>
                <a:ext uri="{FF2B5EF4-FFF2-40B4-BE49-F238E27FC236}">
                  <a16:creationId xmlns:a16="http://schemas.microsoft.com/office/drawing/2014/main" id="{2EAE9F3B-09B6-0846-AF33-FE583CD2D170}"/>
                </a:ext>
              </a:extLst>
            </p:cNvPr>
            <p:cNvCxnSpPr>
              <a:cxnSpLocks/>
              <a:stCxn id="29" idx="3"/>
              <a:endCxn id="26" idx="1"/>
            </p:cNvCxnSpPr>
            <p:nvPr/>
          </p:nvCxnSpPr>
          <p:spPr>
            <a:xfrm flipV="1">
              <a:off x="5025847" y="3612605"/>
              <a:ext cx="1301053" cy="68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13" name="Rounded Rectangle 12">
            <a:extLst>
              <a:ext uri="{FF2B5EF4-FFF2-40B4-BE49-F238E27FC236}">
                <a16:creationId xmlns:a16="http://schemas.microsoft.com/office/drawing/2014/main" id="{BD5DF754-5938-7740-B9C7-049187AC89E2}"/>
              </a:ext>
            </a:extLst>
          </p:cNvPr>
          <p:cNvSpPr/>
          <p:nvPr/>
        </p:nvSpPr>
        <p:spPr>
          <a:xfrm>
            <a:off x="155084" y="2594113"/>
            <a:ext cx="1629107" cy="2893375"/>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 dirty="0"/>
              <a:t>(1)</a:t>
            </a:r>
          </a:p>
          <a:p>
            <a:pPr lvl="0" algn="ctr"/>
            <a:r>
              <a:rPr lang="fr" dirty="0"/>
              <a:t>Identifier les dimensions pertinentes de l'égalité des sexes liées à WASH</a:t>
            </a:r>
          </a:p>
        </p:txBody>
      </p:sp>
      <p:sp>
        <p:nvSpPr>
          <p:cNvPr id="14" name="Rounded Rectangle 13">
            <a:extLst>
              <a:ext uri="{FF2B5EF4-FFF2-40B4-BE49-F238E27FC236}">
                <a16:creationId xmlns:a16="http://schemas.microsoft.com/office/drawing/2014/main" id="{A5C71A5F-00FB-6A49-B65B-38BD407AEB29}"/>
              </a:ext>
            </a:extLst>
          </p:cNvPr>
          <p:cNvSpPr/>
          <p:nvPr/>
        </p:nvSpPr>
        <p:spPr>
          <a:xfrm>
            <a:off x="10028583" y="105121"/>
            <a:ext cx="854765" cy="108757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D1FB8CDA-D5A3-1846-AC21-7478CC072C07}"/>
              </a:ext>
            </a:extLst>
          </p:cNvPr>
          <p:cNvSpPr/>
          <p:nvPr/>
        </p:nvSpPr>
        <p:spPr>
          <a:xfrm>
            <a:off x="1962778" y="2594113"/>
            <a:ext cx="1629106" cy="289337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 dirty="0"/>
              <a:t>(2)</a:t>
            </a:r>
          </a:p>
          <a:p>
            <a:pPr lvl="0" algn="ctr"/>
            <a:r>
              <a:rPr lang="fr" dirty="0">
                <a:latin typeface="Calibri" panose="020F0502020204030204" pitchFamily="34" charset="0"/>
                <a:ea typeface="Times New Roman" panose="02020603050405020304" pitchFamily="18" charset="0"/>
              </a:rPr>
              <a:t>Identifier les sources de données et les outils existants et potentiels pour le suivi de chaque dimension</a:t>
            </a:r>
            <a:r>
              <a:rPr lang="fr" dirty="0"/>
              <a:t> </a:t>
            </a:r>
          </a:p>
        </p:txBody>
      </p:sp>
      <p:sp>
        <p:nvSpPr>
          <p:cNvPr id="20" name="Right Arrow 19">
            <a:extLst>
              <a:ext uri="{FF2B5EF4-FFF2-40B4-BE49-F238E27FC236}">
                <a16:creationId xmlns:a16="http://schemas.microsoft.com/office/drawing/2014/main" id="{3AC5F8DE-35C5-F747-B8E3-92C157C3C3E7}"/>
              </a:ext>
            </a:extLst>
          </p:cNvPr>
          <p:cNvSpPr/>
          <p:nvPr/>
        </p:nvSpPr>
        <p:spPr>
          <a:xfrm>
            <a:off x="1784191" y="3319327"/>
            <a:ext cx="170792" cy="149060"/>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4C4F2521-7F11-7D4B-B79A-D25F7900BEFC}"/>
              </a:ext>
            </a:extLst>
          </p:cNvPr>
          <p:cNvSpPr/>
          <p:nvPr/>
        </p:nvSpPr>
        <p:spPr>
          <a:xfrm>
            <a:off x="3793756" y="2594113"/>
            <a:ext cx="3802041" cy="2893375"/>
          </a:xfrm>
          <a:prstGeom prst="roundRect">
            <a:avLst/>
          </a:prstGeom>
          <a:solidFill>
            <a:schemeClr val="accent1">
              <a:lumMod val="75000"/>
            </a:schemeClr>
          </a:solidFill>
          <a:ln w="1270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b="0" i="0" u="none" strike="noStrike" kern="0" cap="none" spc="0" normalizeH="0" baseline="0" noProof="0" dirty="0">
                <a:ln>
                  <a:noFill/>
                </a:ln>
                <a:solidFill>
                  <a:prstClr val="white"/>
                </a:solidFill>
                <a:effectLst/>
                <a:uLnTx/>
                <a:uFillTx/>
                <a:latin typeface="Calibri" panose="020F0502020204030204"/>
                <a:ea typeface="+mn-ea"/>
                <a:cs typeface="+mn-cs"/>
              </a:rPr>
              <a:t>(3)</a:t>
            </a:r>
          </a:p>
          <a:p>
            <a:pPr marL="0" marR="0" lvl="0" indent="0" algn="ctr" defTabSz="914400" eaLnBrk="1" fontAlgn="auto" latinLnBrk="0" hangingPunct="1">
              <a:lnSpc>
                <a:spcPct val="107000"/>
              </a:lnSpc>
              <a:spcBef>
                <a:spcPts val="0"/>
              </a:spcBef>
              <a:spcAft>
                <a:spcPts val="0"/>
              </a:spcAft>
              <a:buClrTx/>
              <a:buSzTx/>
              <a:buFontTx/>
              <a:buNone/>
              <a:tabLst/>
              <a:defRPr/>
            </a:pPr>
            <a:r>
              <a:rPr kumimoji="0" lang="fr" b="0" i="0" u="none" strike="noStrike" kern="0" cap="none" spc="0" normalizeH="0" baseline="0" noProof="0" dirty="0">
                <a:ln>
                  <a:noFill/>
                </a:ln>
                <a:solidFill>
                  <a:prstClr val="white"/>
                </a:solidFill>
                <a:effectLst/>
                <a:uLnTx/>
                <a:uFillTx/>
                <a:latin typeface="Calibri" panose="020F0502020204030204"/>
                <a:ea typeface="Times New Roman" panose="02020603050405020304" pitchFamily="18" charset="0"/>
                <a:cs typeface="Calibri" panose="020F0502020204030204" pitchFamily="34" charset="0"/>
              </a:rPr>
              <a:t>Évaluer les sources de données et les outils identifiés en fonction </a:t>
            </a:r>
            <a:r>
              <a:rPr lang="fr" kern="0" dirty="0">
                <a:solidFill>
                  <a:prstClr val="white"/>
                </a:solidFill>
                <a:latin typeface="Calibri" panose="020F0502020204030204"/>
                <a:ea typeface="Times New Roman" panose="02020603050405020304" pitchFamily="18" charset="0"/>
                <a:cs typeface="Calibri" panose="020F0502020204030204" pitchFamily="34" charset="0"/>
              </a:rPr>
              <a:t>d</a:t>
            </a:r>
            <a:r>
              <a:rPr kumimoji="0" lang="fr" b="0" i="0" u="none" strike="noStrike" kern="0" cap="none" spc="0" normalizeH="0" baseline="0" noProof="0" dirty="0">
                <a:ln>
                  <a:noFill/>
                </a:ln>
                <a:solidFill>
                  <a:prstClr val="white"/>
                </a:solidFill>
                <a:effectLst/>
                <a:uLnTx/>
                <a:uFillTx/>
                <a:latin typeface="Calibri" panose="020F0502020204030204"/>
                <a:ea typeface="Times New Roman" panose="02020603050405020304" pitchFamily="18" charset="0"/>
                <a:cs typeface="Calibri" panose="020F0502020204030204" pitchFamily="34" charset="0"/>
              </a:rPr>
              <a:t>es dimensions pour identifier :</a:t>
            </a:r>
          </a:p>
          <a:p>
            <a:pPr marL="0" marR="0" lvl="0" indent="0" defTabSz="914400" eaLnBrk="1" fontAlgn="auto" latinLnBrk="0" hangingPunct="1">
              <a:lnSpc>
                <a:spcPct val="100000"/>
              </a:lnSpc>
              <a:spcBef>
                <a:spcPts val="0"/>
              </a:spcBef>
              <a:spcAft>
                <a:spcPts val="0"/>
              </a:spcAft>
              <a:buClrTx/>
              <a:buSzTx/>
              <a:buFontTx/>
              <a:buNone/>
              <a:tabLst/>
              <a:defRPr/>
            </a:pPr>
            <a:r>
              <a:rPr kumimoji="0" lang="fr" sz="1600" b="0" i="0" u="none" strike="noStrike" kern="0" cap="none" spc="0" normalizeH="0" baseline="0" noProof="0" dirty="0">
                <a:ln>
                  <a:noFill/>
                </a:ln>
                <a:solidFill>
                  <a:schemeClr val="bg1"/>
                </a:solidFill>
                <a:effectLst/>
                <a:uLnTx/>
                <a:uFillTx/>
                <a:latin typeface="Calibri" panose="020F0502020204030204"/>
                <a:ea typeface="+mn-ea"/>
                <a:cs typeface="+mn-cs"/>
              </a:rPr>
              <a:t>a. </a:t>
            </a:r>
            <a:r>
              <a:rPr lang="fr" sz="1600" kern="0" dirty="0">
                <a:solidFill>
                  <a:schemeClr val="bg1"/>
                </a:solidFill>
                <a:latin typeface="Calibri" panose="020F0502020204030204"/>
              </a:rPr>
              <a:t>Lacunes </a:t>
            </a:r>
            <a:r>
              <a:rPr kumimoji="0" lang="fr" sz="1600" b="0" i="0" u="none" strike="noStrike" kern="0" cap="none" spc="0" normalizeH="0" baseline="0" noProof="0" dirty="0">
                <a:ln>
                  <a:noFill/>
                </a:ln>
                <a:solidFill>
                  <a:schemeClr val="bg1"/>
                </a:solidFill>
                <a:effectLst/>
                <a:uLnTx/>
                <a:uFillTx/>
                <a:latin typeface="Calibri" panose="020F0502020204030204"/>
                <a:ea typeface="Times New Roman" panose="02020603050405020304" pitchFamily="18" charset="0"/>
                <a:cs typeface="+mn-cs"/>
              </a:rPr>
              <a:t>dans les sources de données/outils existants</a:t>
            </a:r>
            <a:endParaRPr kumimoji="0" lang="en-US" sz="1600" b="0" i="0" u="none" strike="noStrike" kern="0" cap="none" spc="0" normalizeH="0" baseline="0" noProof="0" dirty="0">
              <a:ln>
                <a:noFill/>
              </a:ln>
              <a:solidFill>
                <a:schemeClr val="bg1"/>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 sz="1600" b="0" i="0" u="none" strike="noStrike" kern="0" cap="none" spc="0" normalizeH="0" baseline="0" noProof="0" dirty="0">
                <a:ln>
                  <a:noFill/>
                </a:ln>
                <a:solidFill>
                  <a:schemeClr val="bg1"/>
                </a:solidFill>
                <a:effectLst/>
                <a:uLnTx/>
                <a:uFillTx/>
                <a:latin typeface="Calibri" panose="020F0502020204030204"/>
                <a:ea typeface="+mn-ea"/>
                <a:cs typeface="+mn-cs"/>
              </a:rPr>
              <a:t>b</a:t>
            </a:r>
            <a:r>
              <a:rPr lang="fr" sz="1600" kern="0" dirty="0">
                <a:solidFill>
                  <a:schemeClr val="bg1"/>
                </a:solidFill>
                <a:latin typeface="Calibri" panose="020F0502020204030204"/>
              </a:rPr>
              <a:t>. Possibilités </a:t>
            </a:r>
            <a:r>
              <a:rPr kumimoji="0" lang="fr" sz="1600" b="0" i="0" u="none" strike="noStrike" kern="0" cap="none" spc="0" normalizeH="0" baseline="0" noProof="0" dirty="0">
                <a:ln>
                  <a:noFill/>
                </a:ln>
                <a:solidFill>
                  <a:schemeClr val="bg1"/>
                </a:solidFill>
                <a:effectLst/>
                <a:uLnTx/>
                <a:uFillTx/>
                <a:latin typeface="Calibri" panose="020F0502020204030204"/>
                <a:ea typeface="Times New Roman" panose="02020603050405020304" pitchFamily="18" charset="0"/>
                <a:cs typeface="+mn-cs"/>
              </a:rPr>
              <a:t>d’exploiter les données existantes sur le genre et WASH</a:t>
            </a:r>
          </a:p>
          <a:p>
            <a:pPr marL="0" marR="0" lvl="0" indent="0" defTabSz="914400" eaLnBrk="1" fontAlgn="auto" latinLnBrk="0" hangingPunct="1">
              <a:lnSpc>
                <a:spcPct val="100000"/>
              </a:lnSpc>
              <a:spcBef>
                <a:spcPts val="0"/>
              </a:spcBef>
              <a:spcAft>
                <a:spcPts val="0"/>
              </a:spcAft>
              <a:buClrTx/>
              <a:buSzTx/>
              <a:buFontTx/>
              <a:buNone/>
              <a:tabLst/>
              <a:defRPr/>
            </a:pPr>
            <a:r>
              <a:rPr kumimoji="0" lang="fr" sz="1600" b="0" i="0" u="none" strike="noStrike" kern="0" cap="none" spc="0" normalizeH="0" baseline="0" noProof="0" dirty="0">
                <a:ln>
                  <a:noFill/>
                </a:ln>
                <a:solidFill>
                  <a:schemeClr val="bg1"/>
                </a:solidFill>
                <a:effectLst/>
                <a:uLnTx/>
                <a:uFillTx/>
                <a:latin typeface="Calibri" panose="020F0502020204030204"/>
                <a:ea typeface="+mn-ea"/>
                <a:cs typeface="+mn-cs"/>
              </a:rPr>
              <a:t>c</a:t>
            </a:r>
            <a:r>
              <a:rPr lang="fr" sz="1600" kern="0" dirty="0">
                <a:solidFill>
                  <a:schemeClr val="bg1"/>
                </a:solidFill>
                <a:latin typeface="Calibri" panose="020F0502020204030204"/>
              </a:rPr>
              <a:t>. Possibilités </a:t>
            </a:r>
            <a:r>
              <a:rPr kumimoji="0" lang="fr" sz="1600" b="0" i="0" u="none" strike="noStrike" kern="0" cap="none" spc="0" normalizeH="0" baseline="0" noProof="0" dirty="0">
                <a:ln>
                  <a:noFill/>
                </a:ln>
                <a:solidFill>
                  <a:schemeClr val="bg1"/>
                </a:solidFill>
                <a:effectLst/>
                <a:uLnTx/>
                <a:uFillTx/>
                <a:latin typeface="Calibri" panose="020F0502020204030204"/>
                <a:ea typeface="Times New Roman" panose="02020603050405020304" pitchFamily="18" charset="0"/>
                <a:cs typeface="+mn-cs"/>
              </a:rPr>
              <a:t>de collecter de nouvelles données, pour combler les lacunes</a:t>
            </a:r>
            <a:endParaRPr kumimoji="0" lang="en-US" sz="1600" b="0" i="0" u="none" strike="noStrike" kern="0" cap="none" spc="0" normalizeH="0" baseline="0" noProof="0" dirty="0">
              <a:ln>
                <a:noFill/>
              </a:ln>
              <a:solidFill>
                <a:schemeClr val="bg1"/>
              </a:solidFill>
              <a:effectLst/>
              <a:uLnTx/>
              <a:uFillTx/>
              <a:latin typeface="Calibri" panose="020F0502020204030204"/>
              <a:ea typeface="+mn-ea"/>
              <a:cs typeface="+mn-cs"/>
            </a:endParaRPr>
          </a:p>
        </p:txBody>
      </p:sp>
      <p:sp>
        <p:nvSpPr>
          <p:cNvPr id="36" name="Right Arrow 35">
            <a:extLst>
              <a:ext uri="{FF2B5EF4-FFF2-40B4-BE49-F238E27FC236}">
                <a16:creationId xmlns:a16="http://schemas.microsoft.com/office/drawing/2014/main" id="{BBB3B727-5CCB-A34E-88F7-FBD61EE1EEBE}"/>
              </a:ext>
            </a:extLst>
          </p:cNvPr>
          <p:cNvSpPr/>
          <p:nvPr/>
        </p:nvSpPr>
        <p:spPr>
          <a:xfrm>
            <a:off x="3597064" y="3300749"/>
            <a:ext cx="170792" cy="149060"/>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B732875-8EA7-C447-BBA1-9E6F754C3010}"/>
              </a:ext>
            </a:extLst>
          </p:cNvPr>
          <p:cNvSpPr txBox="1"/>
          <p:nvPr/>
        </p:nvSpPr>
        <p:spPr>
          <a:xfrm>
            <a:off x="7997615" y="2917415"/>
            <a:ext cx="3502031" cy="2246769"/>
          </a:xfrm>
          <a:prstGeom prst="rect">
            <a:avLst/>
          </a:prstGeom>
          <a:noFill/>
        </p:spPr>
        <p:txBody>
          <a:bodyPr wrap="square" rtlCol="0">
            <a:spAutoFit/>
          </a:bodyPr>
          <a:lstStyle/>
          <a:p>
            <a:pPr marL="285750" indent="-285750">
              <a:buFont typeface="Arial" panose="020B0604020202020204" pitchFamily="34" charset="0"/>
              <a:buChar char="•"/>
            </a:pPr>
            <a:r>
              <a:rPr lang="fr" sz="2800" dirty="0"/>
              <a:t>Séries de 3 consultations en ligne avec des experts en genre, WASH et le suivi</a:t>
            </a:r>
          </a:p>
        </p:txBody>
      </p:sp>
    </p:spTree>
    <p:extLst>
      <p:ext uri="{BB962C8B-B14F-4D97-AF65-F5344CB8AC3E}">
        <p14:creationId xmlns:p14="http://schemas.microsoft.com/office/powerpoint/2010/main" val="19034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E0F66C-D4FF-4B1A-8FB0-AB222F547DBD}"/>
              </a:ext>
            </a:extLst>
          </p:cNvPr>
          <p:cNvSpPr>
            <a:spLocks noGrp="1"/>
          </p:cNvSpPr>
          <p:nvPr>
            <p:ph idx="1"/>
          </p:nvPr>
        </p:nvSpPr>
        <p:spPr>
          <a:xfrm>
            <a:off x="155084" y="1445154"/>
            <a:ext cx="11733128" cy="4525963"/>
          </a:xfrm>
        </p:spPr>
        <p:txBody>
          <a:bodyPr/>
          <a:lstStyle/>
          <a:p>
            <a:pPr marL="0" indent="0">
              <a:buNone/>
            </a:pPr>
            <a:r>
              <a:rPr lang="fr" sz="2000" b="1" dirty="0"/>
              <a:t>Objectif : </a:t>
            </a:r>
            <a:r>
              <a:rPr lang="fr" sz="2000" dirty="0"/>
              <a:t>Examiner les possibilités d'améliorer le suivi du genre par rapport aux cibles des objectifs de développement durable (ODD) relatives à l'eau, à l'assainissement et à l'hygiène (WASH) (6.1, 6.2, 6.a et 6.b).</a:t>
            </a:r>
          </a:p>
        </p:txBody>
      </p:sp>
      <p:sp>
        <p:nvSpPr>
          <p:cNvPr id="4" name="Slide Number Placeholder 3">
            <a:extLst>
              <a:ext uri="{FF2B5EF4-FFF2-40B4-BE49-F238E27FC236}">
                <a16:creationId xmlns:a16="http://schemas.microsoft.com/office/drawing/2014/main" id="{EDCDC096-085C-4DEC-A9D1-6415F8B2401B}"/>
              </a:ext>
            </a:extLst>
          </p:cNvPr>
          <p:cNvSpPr>
            <a:spLocks noGrp="1"/>
          </p:cNvSpPr>
          <p:nvPr>
            <p:ph type="sldNum" sz="quarter" idx="12"/>
          </p:nvPr>
        </p:nvSpPr>
        <p:spPr/>
        <p:txBody>
          <a:bodyPr/>
          <a:lstStyle/>
          <a:p>
            <a:pPr>
              <a:defRPr/>
            </a:pPr>
            <a:fld id="{A73939FE-7BC6-42BD-B27E-1F76D60FE7C3}" type="slidenum">
              <a:rPr lang="en-GB" smtClean="0">
                <a:solidFill>
                  <a:prstClr val="white"/>
                </a:solidFill>
              </a:rPr>
              <a:pPr>
                <a:defRPr/>
              </a:pPr>
              <a:t>7</a:t>
            </a:fld>
            <a:endParaRPr lang="en-GB">
              <a:solidFill>
                <a:prstClr val="white"/>
              </a:solidFill>
            </a:endParaRPr>
          </a:p>
        </p:txBody>
      </p:sp>
      <p:sp>
        <p:nvSpPr>
          <p:cNvPr id="21" name="Title 1">
            <a:extLst>
              <a:ext uri="{FF2B5EF4-FFF2-40B4-BE49-F238E27FC236}">
                <a16:creationId xmlns:a16="http://schemas.microsoft.com/office/drawing/2014/main" id="{7421BCDE-5720-6248-A823-FB6E8DAF9E66}"/>
              </a:ext>
            </a:extLst>
          </p:cNvPr>
          <p:cNvSpPr txBox="1">
            <a:spLocks/>
          </p:cNvSpPr>
          <p:nvPr/>
        </p:nvSpPr>
        <p:spPr bwMode="auto">
          <a:xfrm>
            <a:off x="0" y="0"/>
            <a:ext cx="7609049" cy="144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fontAlgn="auto">
              <a:spcBef>
                <a:spcPts val="0"/>
              </a:spcBef>
              <a:spcAft>
                <a:spcPts val="300"/>
              </a:spcAft>
              <a:defRPr/>
            </a:pPr>
            <a:r>
              <a:rPr lang="fr" sz="4000" b="1" dirty="0">
                <a:ea typeface="Calibri" panose="020F0502020204030204" pitchFamily="34" charset="0"/>
              </a:rPr>
              <a:t>Suivi du genre dans le WASH</a:t>
            </a:r>
          </a:p>
          <a:p>
            <a:pPr algn="l" fontAlgn="auto">
              <a:spcBef>
                <a:spcPts val="0"/>
              </a:spcBef>
              <a:spcAft>
                <a:spcPts val="300"/>
              </a:spcAft>
              <a:defRPr/>
            </a:pPr>
            <a:r>
              <a:rPr lang="fr" sz="4000" dirty="0">
                <a:ea typeface="Calibri" panose="020F0502020204030204" pitchFamily="34" charset="0"/>
              </a:rPr>
              <a:t>Phase 1 : Révision</a:t>
            </a:r>
            <a:endParaRPr lang="en-GB" sz="4000" b="1" dirty="0">
              <a:solidFill>
                <a:schemeClr val="tx1">
                  <a:lumMod val="50000"/>
                  <a:lumOff val="50000"/>
                </a:schemeClr>
              </a:solidFill>
              <a:ea typeface="Calibri" panose="020F0502020204030204" pitchFamily="34" charset="0"/>
            </a:endParaRPr>
          </a:p>
        </p:txBody>
      </p:sp>
      <p:grpSp>
        <p:nvGrpSpPr>
          <p:cNvPr id="22" name="Group 21">
            <a:extLst>
              <a:ext uri="{FF2B5EF4-FFF2-40B4-BE49-F238E27FC236}">
                <a16:creationId xmlns:a16="http://schemas.microsoft.com/office/drawing/2014/main" id="{FABE9403-315F-4147-9E60-A565FD41302B}"/>
              </a:ext>
            </a:extLst>
          </p:cNvPr>
          <p:cNvGrpSpPr/>
          <p:nvPr/>
        </p:nvGrpSpPr>
        <p:grpSpPr>
          <a:xfrm>
            <a:off x="10127974" y="164755"/>
            <a:ext cx="1884110" cy="985853"/>
            <a:chOff x="3144062" y="2120981"/>
            <a:chExt cx="5105921" cy="2983244"/>
          </a:xfrm>
        </p:grpSpPr>
        <p:grpSp>
          <p:nvGrpSpPr>
            <p:cNvPr id="23" name="Group 22">
              <a:extLst>
                <a:ext uri="{FF2B5EF4-FFF2-40B4-BE49-F238E27FC236}">
                  <a16:creationId xmlns:a16="http://schemas.microsoft.com/office/drawing/2014/main" id="{FE029E1D-E948-A947-9B3D-DD58FE7E27A0}"/>
                </a:ext>
              </a:extLst>
            </p:cNvPr>
            <p:cNvGrpSpPr/>
            <p:nvPr/>
          </p:nvGrpSpPr>
          <p:grpSpPr>
            <a:xfrm>
              <a:off x="3144062" y="2120981"/>
              <a:ext cx="1881784" cy="2983244"/>
              <a:chOff x="3144062" y="2120981"/>
              <a:chExt cx="1881784" cy="2983244"/>
            </a:xfrm>
          </p:grpSpPr>
          <p:sp>
            <p:nvSpPr>
              <p:cNvPr id="28" name="Rounded Rectangle 27">
                <a:extLst>
                  <a:ext uri="{FF2B5EF4-FFF2-40B4-BE49-F238E27FC236}">
                    <a16:creationId xmlns:a16="http://schemas.microsoft.com/office/drawing/2014/main" id="{B37F2CC1-639F-ED47-9EE3-9F13A70B8A55}"/>
                  </a:ext>
                </a:extLst>
              </p:cNvPr>
              <p:cNvSpPr/>
              <p:nvPr/>
            </p:nvSpPr>
            <p:spPr>
              <a:xfrm>
                <a:off x="3144062" y="2120981"/>
                <a:ext cx="1840486" cy="2983244"/>
              </a:xfrm>
              <a:prstGeom prst="roundRect">
                <a:avLst/>
              </a:prstGeom>
              <a:solidFill>
                <a:srgbClr val="4472C4">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A3E31839-4EAB-4E49-9F66-6542AA0B13E2}"/>
                  </a:ext>
                </a:extLst>
              </p:cNvPr>
              <p:cNvSpPr txBox="1"/>
              <p:nvPr/>
            </p:nvSpPr>
            <p:spPr>
              <a:xfrm>
                <a:off x="3185357" y="2827773"/>
                <a:ext cx="1840489" cy="15832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2020-2021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La phase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0" i="1" u="none" strike="noStrike" kern="0" cap="none" spc="0" normalizeH="0" baseline="0" noProof="0" dirty="0">
                    <a:ln>
                      <a:noFill/>
                    </a:ln>
                    <a:solidFill>
                      <a:prstClr val="white"/>
                    </a:solidFill>
                    <a:effectLst/>
                    <a:uLnTx/>
                    <a:uFillTx/>
                  </a:rPr>
                  <a:t>Révision</a:t>
                </a:r>
              </a:p>
            </p:txBody>
          </p:sp>
        </p:grpSp>
        <p:grpSp>
          <p:nvGrpSpPr>
            <p:cNvPr id="24" name="Group 23">
              <a:extLst>
                <a:ext uri="{FF2B5EF4-FFF2-40B4-BE49-F238E27FC236}">
                  <a16:creationId xmlns:a16="http://schemas.microsoft.com/office/drawing/2014/main" id="{6C773709-9508-2C4A-B491-A2FB59C7E581}"/>
                </a:ext>
              </a:extLst>
            </p:cNvPr>
            <p:cNvGrpSpPr/>
            <p:nvPr/>
          </p:nvGrpSpPr>
          <p:grpSpPr>
            <a:xfrm>
              <a:off x="6326900" y="2120981"/>
              <a:ext cx="1923083" cy="2983244"/>
              <a:chOff x="6326900" y="2120981"/>
              <a:chExt cx="1923083" cy="2983244"/>
            </a:xfrm>
          </p:grpSpPr>
          <p:sp>
            <p:nvSpPr>
              <p:cNvPr id="26" name="Rounded Rectangle 25">
                <a:extLst>
                  <a:ext uri="{FF2B5EF4-FFF2-40B4-BE49-F238E27FC236}">
                    <a16:creationId xmlns:a16="http://schemas.microsoft.com/office/drawing/2014/main" id="{047C8A66-1959-7A42-B61B-17F0E92301CA}"/>
                  </a:ext>
                </a:extLst>
              </p:cNvPr>
              <p:cNvSpPr/>
              <p:nvPr/>
            </p:nvSpPr>
            <p:spPr>
              <a:xfrm>
                <a:off x="6326900" y="2120981"/>
                <a:ext cx="1840487" cy="2983244"/>
              </a:xfrm>
              <a:prstGeom prst="roundRect">
                <a:avLst/>
              </a:prstGeom>
              <a:solidFill>
                <a:srgbClr val="70AD47">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70AD47">
                      <a:lumMod val="75000"/>
                    </a:srgbClr>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20076D7A-C23E-2341-911A-7087A99BFDB2}"/>
                  </a:ext>
                </a:extLst>
              </p:cNvPr>
              <p:cNvSpPr txBox="1"/>
              <p:nvPr/>
            </p:nvSpPr>
            <p:spPr>
              <a:xfrm>
                <a:off x="6326900" y="2852708"/>
                <a:ext cx="1923083" cy="158329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2022-Présent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1" i="0" u="none" strike="noStrike" kern="0" cap="none" spc="0" normalizeH="0" baseline="0" noProof="0" dirty="0">
                    <a:ln>
                      <a:noFill/>
                    </a:ln>
                    <a:solidFill>
                      <a:prstClr val="white"/>
                    </a:solidFill>
                    <a:effectLst/>
                    <a:uLnTx/>
                    <a:uFillTx/>
                  </a:rPr>
                  <a:t>Phase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 sz="700" b="0" i="1" u="none" strike="noStrike" kern="0" cap="none" spc="0" normalizeH="0" baseline="0" noProof="0" dirty="0">
                    <a:ln>
                      <a:noFill/>
                    </a:ln>
                    <a:solidFill>
                      <a:prstClr val="white"/>
                    </a:solidFill>
                    <a:effectLst/>
                    <a:uLnTx/>
                    <a:uFillTx/>
                  </a:rPr>
                  <a:t>Priorisation</a:t>
                </a:r>
              </a:p>
            </p:txBody>
          </p:sp>
        </p:grpSp>
        <p:cxnSp>
          <p:nvCxnSpPr>
            <p:cNvPr id="25" name="Straight Arrow Connector 24">
              <a:extLst>
                <a:ext uri="{FF2B5EF4-FFF2-40B4-BE49-F238E27FC236}">
                  <a16:creationId xmlns:a16="http://schemas.microsoft.com/office/drawing/2014/main" id="{2EAE9F3B-09B6-0846-AF33-FE583CD2D170}"/>
                </a:ext>
              </a:extLst>
            </p:cNvPr>
            <p:cNvCxnSpPr>
              <a:cxnSpLocks/>
              <a:stCxn id="29" idx="3"/>
              <a:endCxn id="26" idx="1"/>
            </p:cNvCxnSpPr>
            <p:nvPr/>
          </p:nvCxnSpPr>
          <p:spPr>
            <a:xfrm flipV="1">
              <a:off x="5025847" y="3612605"/>
              <a:ext cx="1301053" cy="68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13" name="Rounded Rectangle 12">
            <a:extLst>
              <a:ext uri="{FF2B5EF4-FFF2-40B4-BE49-F238E27FC236}">
                <a16:creationId xmlns:a16="http://schemas.microsoft.com/office/drawing/2014/main" id="{BD5DF754-5938-7740-B9C7-049187AC89E2}"/>
              </a:ext>
            </a:extLst>
          </p:cNvPr>
          <p:cNvSpPr/>
          <p:nvPr/>
        </p:nvSpPr>
        <p:spPr>
          <a:xfrm>
            <a:off x="155084" y="2594113"/>
            <a:ext cx="1629107" cy="2893375"/>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 dirty="0"/>
              <a:t>(1)</a:t>
            </a:r>
          </a:p>
          <a:p>
            <a:pPr lvl="0" algn="ctr"/>
            <a:r>
              <a:rPr lang="fr" dirty="0"/>
              <a:t>Identifier les dimensions pertinentes de l'égalité des sexes liées à WASH</a:t>
            </a:r>
          </a:p>
        </p:txBody>
      </p:sp>
      <p:sp>
        <p:nvSpPr>
          <p:cNvPr id="14" name="Rounded Rectangle 13">
            <a:extLst>
              <a:ext uri="{FF2B5EF4-FFF2-40B4-BE49-F238E27FC236}">
                <a16:creationId xmlns:a16="http://schemas.microsoft.com/office/drawing/2014/main" id="{A5C71A5F-00FB-6A49-B65B-38BD407AEB29}"/>
              </a:ext>
            </a:extLst>
          </p:cNvPr>
          <p:cNvSpPr/>
          <p:nvPr/>
        </p:nvSpPr>
        <p:spPr>
          <a:xfrm>
            <a:off x="10028583" y="105121"/>
            <a:ext cx="854765" cy="108757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D1FB8CDA-D5A3-1846-AC21-7478CC072C07}"/>
              </a:ext>
            </a:extLst>
          </p:cNvPr>
          <p:cNvSpPr/>
          <p:nvPr/>
        </p:nvSpPr>
        <p:spPr>
          <a:xfrm>
            <a:off x="1962778" y="2594113"/>
            <a:ext cx="1629106" cy="289337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 dirty="0"/>
              <a:t>(2)</a:t>
            </a:r>
          </a:p>
          <a:p>
            <a:pPr lvl="0" algn="ctr"/>
            <a:r>
              <a:rPr lang="fr" dirty="0">
                <a:latin typeface="Calibri" panose="020F0502020204030204" pitchFamily="34" charset="0"/>
                <a:ea typeface="Times New Roman" panose="02020603050405020304" pitchFamily="18" charset="0"/>
              </a:rPr>
              <a:t>Identifier les sources de données et les outils existants et potentiels pour le suivi de chaque dimension</a:t>
            </a:r>
            <a:r>
              <a:rPr lang="fr" dirty="0"/>
              <a:t> </a:t>
            </a:r>
          </a:p>
        </p:txBody>
      </p:sp>
      <p:sp>
        <p:nvSpPr>
          <p:cNvPr id="20" name="Right Arrow 19">
            <a:extLst>
              <a:ext uri="{FF2B5EF4-FFF2-40B4-BE49-F238E27FC236}">
                <a16:creationId xmlns:a16="http://schemas.microsoft.com/office/drawing/2014/main" id="{3AC5F8DE-35C5-F747-B8E3-92C157C3C3E7}"/>
              </a:ext>
            </a:extLst>
          </p:cNvPr>
          <p:cNvSpPr/>
          <p:nvPr/>
        </p:nvSpPr>
        <p:spPr>
          <a:xfrm>
            <a:off x="1784191" y="3319327"/>
            <a:ext cx="170792" cy="149060"/>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4C4F2521-7F11-7D4B-B79A-D25F7900BEFC}"/>
              </a:ext>
            </a:extLst>
          </p:cNvPr>
          <p:cNvSpPr/>
          <p:nvPr/>
        </p:nvSpPr>
        <p:spPr>
          <a:xfrm>
            <a:off x="3793756" y="2594113"/>
            <a:ext cx="3802041" cy="2893375"/>
          </a:xfrm>
          <a:prstGeom prst="roundRect">
            <a:avLst/>
          </a:prstGeom>
          <a:solidFill>
            <a:schemeClr val="accent1">
              <a:lumMod val="75000"/>
            </a:schemeClr>
          </a:solidFill>
          <a:ln w="1270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b="0" i="0" u="none" strike="noStrike" kern="0" cap="none" spc="0" normalizeH="0" baseline="0" noProof="0" dirty="0">
                <a:ln>
                  <a:noFill/>
                </a:ln>
                <a:solidFill>
                  <a:prstClr val="white"/>
                </a:solidFill>
                <a:effectLst/>
                <a:uLnTx/>
                <a:uFillTx/>
                <a:latin typeface="Calibri" panose="020F0502020204030204"/>
                <a:ea typeface="+mn-ea"/>
                <a:cs typeface="+mn-cs"/>
              </a:rPr>
              <a:t>(3)</a:t>
            </a:r>
          </a:p>
          <a:p>
            <a:pPr marL="0" marR="0" lvl="0" indent="0" algn="ctr" defTabSz="914400" eaLnBrk="1" fontAlgn="auto" latinLnBrk="0" hangingPunct="1">
              <a:lnSpc>
                <a:spcPct val="107000"/>
              </a:lnSpc>
              <a:spcBef>
                <a:spcPts val="0"/>
              </a:spcBef>
              <a:spcAft>
                <a:spcPts val="0"/>
              </a:spcAft>
              <a:buClrTx/>
              <a:buSzTx/>
              <a:buFontTx/>
              <a:buNone/>
              <a:tabLst/>
              <a:defRPr/>
            </a:pPr>
            <a:r>
              <a:rPr kumimoji="0" lang="fr" b="0" i="0" u="none" strike="noStrike" kern="0" cap="none" spc="0" normalizeH="0" baseline="0" noProof="0" dirty="0">
                <a:ln>
                  <a:noFill/>
                </a:ln>
                <a:solidFill>
                  <a:prstClr val="white"/>
                </a:solidFill>
                <a:effectLst/>
                <a:uLnTx/>
                <a:uFillTx/>
                <a:latin typeface="Calibri" panose="020F0502020204030204"/>
                <a:ea typeface="Times New Roman" panose="02020603050405020304" pitchFamily="18" charset="0"/>
                <a:cs typeface="Calibri" panose="020F0502020204030204" pitchFamily="34" charset="0"/>
              </a:rPr>
              <a:t>Évaluer les sources de données et les outils identifiés en fonction </a:t>
            </a:r>
            <a:r>
              <a:rPr lang="fr" kern="0" dirty="0">
                <a:solidFill>
                  <a:prstClr val="white"/>
                </a:solidFill>
                <a:latin typeface="Calibri" panose="020F0502020204030204"/>
                <a:ea typeface="Times New Roman" panose="02020603050405020304" pitchFamily="18" charset="0"/>
                <a:cs typeface="Calibri" panose="020F0502020204030204" pitchFamily="34" charset="0"/>
              </a:rPr>
              <a:t>d</a:t>
            </a:r>
            <a:r>
              <a:rPr kumimoji="0" lang="fr" b="0" i="0" u="none" strike="noStrike" kern="0" cap="none" spc="0" normalizeH="0" baseline="0" noProof="0" dirty="0">
                <a:ln>
                  <a:noFill/>
                </a:ln>
                <a:solidFill>
                  <a:prstClr val="white"/>
                </a:solidFill>
                <a:effectLst/>
                <a:uLnTx/>
                <a:uFillTx/>
                <a:latin typeface="Calibri" panose="020F0502020204030204"/>
                <a:ea typeface="Times New Roman" panose="02020603050405020304" pitchFamily="18" charset="0"/>
                <a:cs typeface="Calibri" panose="020F0502020204030204" pitchFamily="34" charset="0"/>
              </a:rPr>
              <a:t>es dimensions pour identifier :</a:t>
            </a:r>
          </a:p>
          <a:p>
            <a:pPr marL="0" marR="0" lvl="0" indent="0" defTabSz="914400" eaLnBrk="1" fontAlgn="auto" latinLnBrk="0" hangingPunct="1">
              <a:lnSpc>
                <a:spcPct val="100000"/>
              </a:lnSpc>
              <a:spcBef>
                <a:spcPts val="0"/>
              </a:spcBef>
              <a:spcAft>
                <a:spcPts val="0"/>
              </a:spcAft>
              <a:buClrTx/>
              <a:buSzTx/>
              <a:buFontTx/>
              <a:buNone/>
              <a:tabLst/>
              <a:defRPr/>
            </a:pPr>
            <a:r>
              <a:rPr kumimoji="0" lang="fr" sz="1600" b="0" i="0" u="none" strike="noStrike" kern="0" cap="none" spc="0" normalizeH="0" baseline="0" noProof="0" dirty="0">
                <a:ln>
                  <a:noFill/>
                </a:ln>
                <a:solidFill>
                  <a:schemeClr val="bg1"/>
                </a:solidFill>
                <a:effectLst/>
                <a:uLnTx/>
                <a:uFillTx/>
                <a:latin typeface="Calibri" panose="020F0502020204030204"/>
                <a:ea typeface="+mn-ea"/>
                <a:cs typeface="+mn-cs"/>
              </a:rPr>
              <a:t>a. </a:t>
            </a:r>
            <a:r>
              <a:rPr lang="fr" sz="1600" kern="0" dirty="0">
                <a:solidFill>
                  <a:schemeClr val="bg1"/>
                </a:solidFill>
                <a:latin typeface="Calibri" panose="020F0502020204030204"/>
              </a:rPr>
              <a:t>Lacunes </a:t>
            </a:r>
            <a:r>
              <a:rPr kumimoji="0" lang="fr" sz="1600" b="0" i="0" u="none" strike="noStrike" kern="0" cap="none" spc="0" normalizeH="0" baseline="0" noProof="0" dirty="0">
                <a:ln>
                  <a:noFill/>
                </a:ln>
                <a:solidFill>
                  <a:schemeClr val="bg1"/>
                </a:solidFill>
                <a:effectLst/>
                <a:uLnTx/>
                <a:uFillTx/>
                <a:latin typeface="Calibri" panose="020F0502020204030204"/>
                <a:ea typeface="Times New Roman" panose="02020603050405020304" pitchFamily="18" charset="0"/>
                <a:cs typeface="+mn-cs"/>
              </a:rPr>
              <a:t>dans les sources de données/outils existants</a:t>
            </a:r>
            <a:endParaRPr kumimoji="0" lang="en-US" sz="1600" b="0" i="0" u="none" strike="noStrike" kern="0" cap="none" spc="0" normalizeH="0" baseline="0" noProof="0" dirty="0">
              <a:ln>
                <a:noFill/>
              </a:ln>
              <a:solidFill>
                <a:schemeClr val="bg1"/>
              </a:solidFill>
              <a:effectLst/>
              <a:uLnTx/>
              <a:uFillTx/>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 sz="1600" b="0" i="0" u="none" strike="noStrike" kern="0" cap="none" spc="0" normalizeH="0" baseline="0" noProof="0" dirty="0">
                <a:ln>
                  <a:noFill/>
                </a:ln>
                <a:solidFill>
                  <a:schemeClr val="bg1"/>
                </a:solidFill>
                <a:effectLst/>
                <a:uLnTx/>
                <a:uFillTx/>
                <a:latin typeface="Calibri" panose="020F0502020204030204"/>
                <a:ea typeface="+mn-ea"/>
                <a:cs typeface="+mn-cs"/>
              </a:rPr>
              <a:t>b. </a:t>
            </a:r>
            <a:r>
              <a:rPr lang="fr" sz="1600" kern="0" dirty="0">
                <a:solidFill>
                  <a:schemeClr val="bg1"/>
                </a:solidFill>
                <a:latin typeface="Calibri" panose="020F0502020204030204"/>
              </a:rPr>
              <a:t>Possibilités </a:t>
            </a:r>
            <a:r>
              <a:rPr kumimoji="0" lang="fr" sz="1600" b="0" i="0" u="none" strike="noStrike" kern="0" cap="none" spc="0" normalizeH="0" baseline="0" noProof="0" dirty="0">
                <a:ln>
                  <a:noFill/>
                </a:ln>
                <a:solidFill>
                  <a:schemeClr val="bg1"/>
                </a:solidFill>
                <a:effectLst/>
                <a:uLnTx/>
                <a:uFillTx/>
                <a:latin typeface="Calibri" panose="020F0502020204030204"/>
                <a:ea typeface="Times New Roman" panose="02020603050405020304" pitchFamily="18" charset="0"/>
                <a:cs typeface="+mn-cs"/>
              </a:rPr>
              <a:t>d’exploiter les données existantes sur le genre et WASH</a:t>
            </a:r>
          </a:p>
          <a:p>
            <a:pPr marL="0" marR="0" lvl="0" indent="0" defTabSz="914400" eaLnBrk="1" fontAlgn="auto" latinLnBrk="0" hangingPunct="1">
              <a:lnSpc>
                <a:spcPct val="100000"/>
              </a:lnSpc>
              <a:spcBef>
                <a:spcPts val="0"/>
              </a:spcBef>
              <a:spcAft>
                <a:spcPts val="0"/>
              </a:spcAft>
              <a:buClrTx/>
              <a:buSzTx/>
              <a:buFontTx/>
              <a:buNone/>
              <a:tabLst/>
              <a:defRPr/>
            </a:pPr>
            <a:r>
              <a:rPr kumimoji="0" lang="fr" sz="1600" b="0" i="0" u="none" strike="noStrike" kern="0" cap="none" spc="0" normalizeH="0" baseline="0" noProof="0" dirty="0">
                <a:ln>
                  <a:noFill/>
                </a:ln>
                <a:solidFill>
                  <a:schemeClr val="bg1"/>
                </a:solidFill>
                <a:effectLst/>
                <a:uLnTx/>
                <a:uFillTx/>
                <a:latin typeface="Calibri" panose="020F0502020204030204"/>
                <a:ea typeface="+mn-ea"/>
                <a:cs typeface="+mn-cs"/>
              </a:rPr>
              <a:t>c.</a:t>
            </a:r>
            <a:r>
              <a:rPr lang="fr" sz="1600" kern="0" dirty="0">
                <a:solidFill>
                  <a:schemeClr val="bg1"/>
                </a:solidFill>
                <a:latin typeface="Calibri" panose="020F0502020204030204"/>
              </a:rPr>
              <a:t> Possibilités </a:t>
            </a:r>
            <a:r>
              <a:rPr kumimoji="0" lang="fr" sz="1600" b="0" i="0" u="none" strike="noStrike" kern="0" cap="none" spc="0" normalizeH="0" baseline="0" noProof="0" dirty="0">
                <a:ln>
                  <a:noFill/>
                </a:ln>
                <a:solidFill>
                  <a:schemeClr val="bg1"/>
                </a:solidFill>
                <a:effectLst/>
                <a:uLnTx/>
                <a:uFillTx/>
                <a:latin typeface="Calibri" panose="020F0502020204030204"/>
                <a:ea typeface="Times New Roman" panose="02020603050405020304" pitchFamily="18" charset="0"/>
                <a:cs typeface="+mn-cs"/>
              </a:rPr>
              <a:t>de collecter de nouvelles données, pour combler les lacunes</a:t>
            </a:r>
            <a:endParaRPr kumimoji="0" lang="en-US" sz="1600" b="0" i="0" u="none" strike="noStrike" kern="0" cap="none" spc="0" normalizeH="0" baseline="0" noProof="0" dirty="0">
              <a:ln>
                <a:noFill/>
              </a:ln>
              <a:solidFill>
                <a:schemeClr val="bg1"/>
              </a:solidFill>
              <a:effectLst/>
              <a:uLnTx/>
              <a:uFillTx/>
              <a:latin typeface="Calibri" panose="020F0502020204030204"/>
              <a:ea typeface="+mn-ea"/>
              <a:cs typeface="+mn-cs"/>
            </a:endParaRPr>
          </a:p>
        </p:txBody>
      </p:sp>
      <p:sp>
        <p:nvSpPr>
          <p:cNvPr id="36" name="Right Arrow 35">
            <a:extLst>
              <a:ext uri="{FF2B5EF4-FFF2-40B4-BE49-F238E27FC236}">
                <a16:creationId xmlns:a16="http://schemas.microsoft.com/office/drawing/2014/main" id="{BBB3B727-5CCB-A34E-88F7-FBD61EE1EEBE}"/>
              </a:ext>
            </a:extLst>
          </p:cNvPr>
          <p:cNvSpPr/>
          <p:nvPr/>
        </p:nvSpPr>
        <p:spPr>
          <a:xfrm>
            <a:off x="3597064" y="3300749"/>
            <a:ext cx="170792" cy="149060"/>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ight Arrow 29">
            <a:extLst>
              <a:ext uri="{FF2B5EF4-FFF2-40B4-BE49-F238E27FC236}">
                <a16:creationId xmlns:a16="http://schemas.microsoft.com/office/drawing/2014/main" id="{2BFE660D-5DA3-B444-BDA2-5F392F453AAF}"/>
              </a:ext>
            </a:extLst>
          </p:cNvPr>
          <p:cNvSpPr/>
          <p:nvPr/>
        </p:nvSpPr>
        <p:spPr>
          <a:xfrm>
            <a:off x="7592600" y="3294125"/>
            <a:ext cx="170792" cy="149060"/>
          </a:xfrm>
          <a:prstGeom prst="right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FA3C0CF5-03CC-A343-82B2-D81002BB7EF7}"/>
              </a:ext>
            </a:extLst>
          </p:cNvPr>
          <p:cNvSpPr/>
          <p:nvPr/>
        </p:nvSpPr>
        <p:spPr>
          <a:xfrm>
            <a:off x="7788998" y="2594112"/>
            <a:ext cx="2004548" cy="2893375"/>
          </a:xfrm>
          <a:prstGeom prst="roundRect">
            <a:avLst/>
          </a:prstGeom>
          <a:solidFill>
            <a:srgbClr val="284B7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 sz="1800" b="0" i="0" u="none" strike="noStrike" kern="0" cap="none" spc="0" normalizeH="0" baseline="0" noProof="0" dirty="0">
                <a:ln>
                  <a:noFill/>
                </a:ln>
                <a:solidFill>
                  <a:prstClr val="white"/>
                </a:solidFill>
                <a:effectLst/>
                <a:uLnTx/>
                <a:uFillTx/>
                <a:latin typeface="Calibri" panose="020F0502020204030204"/>
                <a:ea typeface="+mn-ea"/>
                <a:cs typeface="+mn-cs"/>
              </a:rPr>
              <a:t>(4)</a:t>
            </a:r>
          </a:p>
          <a:p>
            <a:pPr marL="0" marR="0" lvl="0" indent="0" algn="ctr" defTabSz="914400" eaLnBrk="1" fontAlgn="auto" latinLnBrk="0" hangingPunct="1">
              <a:lnSpc>
                <a:spcPct val="107000"/>
              </a:lnSpc>
              <a:spcBef>
                <a:spcPts val="0"/>
              </a:spcBef>
              <a:spcAft>
                <a:spcPts val="0"/>
              </a:spcAft>
              <a:buClrTx/>
              <a:buSzTx/>
              <a:buFontTx/>
              <a:buNone/>
              <a:tabLst/>
              <a:defRPr/>
            </a:pPr>
            <a:r>
              <a:rPr kumimoji="0" lang="fr" sz="1800" b="0" i="0" u="none" strike="noStrike" kern="0" cap="none" spc="0" normalizeH="0" baseline="0" noProof="0" dirty="0">
                <a:ln>
                  <a:noFill/>
                </a:ln>
                <a:solidFill>
                  <a:prstClr val="white"/>
                </a:solidFill>
                <a:effectLst/>
                <a:uLnTx/>
                <a:uFillTx/>
                <a:latin typeface="Calibri" panose="020F0502020204030204"/>
                <a:ea typeface="Times New Roman" panose="02020603050405020304" pitchFamily="18" charset="0"/>
                <a:cs typeface="Calibri" panose="020F0502020204030204" pitchFamily="34" charset="0"/>
              </a:rPr>
              <a:t>Synthétiser </a:t>
            </a:r>
            <a:r>
              <a:rPr lang="fr" kern="0" dirty="0">
                <a:solidFill>
                  <a:prstClr val="white"/>
                </a:solidFill>
                <a:latin typeface="Calibri" panose="020F0502020204030204"/>
                <a:ea typeface="Times New Roman" panose="02020603050405020304" pitchFamily="18" charset="0"/>
                <a:cs typeface="Calibri" panose="020F0502020204030204" pitchFamily="34" charset="0"/>
              </a:rPr>
              <a:t>tous les travaux (révision, consultations) pour recommander les prochaines étapes</a:t>
            </a:r>
            <a:endParaRPr kumimoji="0" lang="en-US" sz="1800" b="0" i="0" u="none" strike="noStrike" kern="0" cap="none" spc="0" normalizeH="0" baseline="0" noProof="0" dirty="0">
              <a:ln>
                <a:noFill/>
              </a:ln>
              <a:solidFill>
                <a:schemeClr val="bg1"/>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4D43ACD-1F68-9E44-933D-0972E4066372}"/>
              </a:ext>
            </a:extLst>
          </p:cNvPr>
          <p:cNvSpPr txBox="1"/>
          <p:nvPr/>
        </p:nvSpPr>
        <p:spPr>
          <a:xfrm>
            <a:off x="9873847" y="2278188"/>
            <a:ext cx="2317421" cy="2739211"/>
          </a:xfrm>
          <a:prstGeom prst="rect">
            <a:avLst/>
          </a:prstGeom>
          <a:noFill/>
        </p:spPr>
        <p:txBody>
          <a:bodyPr wrap="square" rtlCol="0">
            <a:spAutoFit/>
          </a:bodyPr>
          <a:lstStyle/>
          <a:p>
            <a:r>
              <a:rPr lang="fr" b="1" dirty="0"/>
              <a:t>Points clés : </a:t>
            </a:r>
            <a:r>
              <a:rPr lang="fr" i="1" dirty="0">
                <a:solidFill>
                  <a:srgbClr val="AB1500"/>
                </a:solidFill>
              </a:rPr>
              <a:t>il existe plusieurs moyens de suivre le genre dans WASH ;</a:t>
            </a:r>
          </a:p>
          <a:p>
            <a:endParaRPr lang="en-US" sz="1000" i="1" dirty="0">
              <a:solidFill>
                <a:srgbClr val="AB1500"/>
              </a:solidFill>
            </a:endParaRPr>
          </a:p>
          <a:p>
            <a:r>
              <a:rPr lang="fr" i="1" dirty="0">
                <a:solidFill>
                  <a:srgbClr val="AB1500"/>
                </a:solidFill>
              </a:rPr>
              <a:t>Nécessité de prioriser les indicateurs pour le suivi national et mondial</a:t>
            </a:r>
          </a:p>
          <a:p>
            <a:endParaRPr lang="en-US" dirty="0"/>
          </a:p>
        </p:txBody>
      </p:sp>
      <p:pic>
        <p:nvPicPr>
          <p:cNvPr id="6" name="Picture 5">
            <a:extLst>
              <a:ext uri="{FF2B5EF4-FFF2-40B4-BE49-F238E27FC236}">
                <a16:creationId xmlns:a16="http://schemas.microsoft.com/office/drawing/2014/main" id="{660D7847-BB12-254A-A891-A9C7307A75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590043">
            <a:off x="10502674" y="4861140"/>
            <a:ext cx="1372640" cy="173939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8A2D91AA-29AB-68C9-882E-0F6A14DAECC8}"/>
              </a:ext>
            </a:extLst>
          </p:cNvPr>
          <p:cNvSpPr txBox="1"/>
          <p:nvPr/>
        </p:nvSpPr>
        <p:spPr>
          <a:xfrm>
            <a:off x="5009322" y="5662869"/>
            <a:ext cx="5446643" cy="338554"/>
          </a:xfrm>
          <a:prstGeom prst="rect">
            <a:avLst/>
          </a:prstGeom>
          <a:noFill/>
        </p:spPr>
        <p:txBody>
          <a:bodyPr wrap="square">
            <a:spAutoFit/>
          </a:bodyPr>
          <a:lstStyle/>
          <a:p>
            <a:r>
              <a:rPr lang="en-US" sz="1600" dirty="0">
                <a:hlinkClick r:id="rId3"/>
              </a:rPr>
              <a:t>https://washdata.org/reports/gender-review-final-report</a:t>
            </a:r>
            <a:r>
              <a:rPr lang="en-US" sz="1600" dirty="0"/>
              <a:t> </a:t>
            </a:r>
          </a:p>
        </p:txBody>
      </p:sp>
    </p:spTree>
    <p:extLst>
      <p:ext uri="{BB962C8B-B14F-4D97-AF65-F5344CB8AC3E}">
        <p14:creationId xmlns:p14="http://schemas.microsoft.com/office/powerpoint/2010/main" val="724438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97C39A-4BC4-6F79-F543-CB07FFDB760F}"/>
              </a:ext>
            </a:extLst>
          </p:cNvPr>
          <p:cNvPicPr>
            <a:picLocks noChangeAspect="1"/>
          </p:cNvPicPr>
          <p:nvPr/>
        </p:nvPicPr>
        <p:blipFill>
          <a:blip r:embed="rId3"/>
          <a:stretch>
            <a:fillRect/>
          </a:stretch>
        </p:blipFill>
        <p:spPr>
          <a:xfrm>
            <a:off x="962026" y="3673984"/>
            <a:ext cx="2324513" cy="2349374"/>
          </a:xfrm>
          <a:prstGeom prst="rect">
            <a:avLst/>
          </a:prstGeom>
        </p:spPr>
      </p:pic>
      <p:sp>
        <p:nvSpPr>
          <p:cNvPr id="2" name="Title 1">
            <a:extLst>
              <a:ext uri="{FF2B5EF4-FFF2-40B4-BE49-F238E27FC236}">
                <a16:creationId xmlns:a16="http://schemas.microsoft.com/office/drawing/2014/main" id="{FD785A54-A6FA-B4F4-0CD9-EC5E720E60BE}"/>
              </a:ext>
            </a:extLst>
          </p:cNvPr>
          <p:cNvSpPr>
            <a:spLocks noGrp="1"/>
          </p:cNvSpPr>
          <p:nvPr>
            <p:ph type="title"/>
          </p:nvPr>
        </p:nvSpPr>
        <p:spPr/>
        <p:txBody>
          <a:bodyPr/>
          <a:lstStyle/>
          <a:p>
            <a:r>
              <a:rPr lang="fr-CH" dirty="0"/>
              <a:t>Exemples du Sénégal</a:t>
            </a:r>
            <a:endParaRPr lang="en-US" dirty="0"/>
          </a:p>
        </p:txBody>
      </p:sp>
      <p:sp>
        <p:nvSpPr>
          <p:cNvPr id="3" name="Content Placeholder 2">
            <a:extLst>
              <a:ext uri="{FF2B5EF4-FFF2-40B4-BE49-F238E27FC236}">
                <a16:creationId xmlns:a16="http://schemas.microsoft.com/office/drawing/2014/main" id="{0105BF85-F7E7-F9B9-37F3-D43064545A9F}"/>
              </a:ext>
            </a:extLst>
          </p:cNvPr>
          <p:cNvSpPr>
            <a:spLocks noGrp="1"/>
          </p:cNvSpPr>
          <p:nvPr>
            <p:ph idx="1"/>
          </p:nvPr>
        </p:nvSpPr>
        <p:spPr>
          <a:xfrm>
            <a:off x="609600" y="1600201"/>
            <a:ext cx="8030817" cy="4525963"/>
          </a:xfrm>
        </p:spPr>
        <p:txBody>
          <a:bodyPr/>
          <a:lstStyle/>
          <a:p>
            <a:r>
              <a:rPr lang="fr-FR" dirty="0"/>
              <a:t>Le travail de la collecte de l’eau </a:t>
            </a:r>
          </a:p>
          <a:p>
            <a:pPr lvl="1"/>
            <a:r>
              <a:rPr lang="fr-FR" dirty="0"/>
              <a:t>11% de ménages en milieu urbain collectent</a:t>
            </a:r>
          </a:p>
          <a:p>
            <a:pPr lvl="1"/>
            <a:r>
              <a:rPr lang="fr-FR" dirty="0"/>
              <a:t>46% de ménages en milieu rural collectent</a:t>
            </a:r>
          </a:p>
          <a:p>
            <a:r>
              <a:rPr lang="fr-CH" dirty="0" err="1"/>
              <a:t>Responsibilité</a:t>
            </a:r>
            <a:r>
              <a:rPr lang="fr-CH" dirty="0"/>
              <a:t> pour la collecte </a:t>
            </a:r>
            <a:r>
              <a:rPr lang="fr-FR" dirty="0"/>
              <a:t>de l’eau </a:t>
            </a:r>
            <a:endParaRPr lang="fr-CH" dirty="0"/>
          </a:p>
          <a:p>
            <a:endParaRPr lang="fr-CH" dirty="0"/>
          </a:p>
        </p:txBody>
      </p:sp>
      <p:sp>
        <p:nvSpPr>
          <p:cNvPr id="4" name="Slide Number Placeholder 3">
            <a:extLst>
              <a:ext uri="{FF2B5EF4-FFF2-40B4-BE49-F238E27FC236}">
                <a16:creationId xmlns:a16="http://schemas.microsoft.com/office/drawing/2014/main" id="{44D92AAE-C30D-82B3-2EA9-0294F3C92FF4}"/>
              </a:ext>
            </a:extLst>
          </p:cNvPr>
          <p:cNvSpPr>
            <a:spLocks noGrp="1"/>
          </p:cNvSpPr>
          <p:nvPr>
            <p:ph type="sldNum" sz="quarter" idx="12"/>
          </p:nvPr>
        </p:nvSpPr>
        <p:spPr/>
        <p:txBody>
          <a:bodyPr/>
          <a:lstStyle/>
          <a:p>
            <a:pPr>
              <a:defRPr/>
            </a:pPr>
            <a:fld id="{A73939FE-7BC6-42BD-B27E-1F76D60FE7C3}" type="slidenum">
              <a:rPr lang="en-GB" smtClean="0">
                <a:solidFill>
                  <a:prstClr val="white"/>
                </a:solidFill>
              </a:rPr>
              <a:pPr>
                <a:defRPr/>
              </a:pPr>
              <a:t>8</a:t>
            </a:fld>
            <a:endParaRPr lang="en-GB">
              <a:solidFill>
                <a:prstClr val="white"/>
              </a:solidFill>
            </a:endParaRPr>
          </a:p>
        </p:txBody>
      </p:sp>
      <p:pic>
        <p:nvPicPr>
          <p:cNvPr id="6" name="Picture 5">
            <a:extLst>
              <a:ext uri="{FF2B5EF4-FFF2-40B4-BE49-F238E27FC236}">
                <a16:creationId xmlns:a16="http://schemas.microsoft.com/office/drawing/2014/main" id="{AAB7A184-C109-1E0E-053C-07A3EC296260}"/>
              </a:ext>
            </a:extLst>
          </p:cNvPr>
          <p:cNvPicPr>
            <a:picLocks noChangeAspect="1"/>
          </p:cNvPicPr>
          <p:nvPr/>
        </p:nvPicPr>
        <p:blipFill>
          <a:blip r:embed="rId4"/>
          <a:stretch>
            <a:fillRect/>
          </a:stretch>
        </p:blipFill>
        <p:spPr>
          <a:xfrm>
            <a:off x="8473440" y="1600201"/>
            <a:ext cx="3108960" cy="4423157"/>
          </a:xfrm>
          <a:prstGeom prst="rect">
            <a:avLst/>
          </a:prstGeom>
        </p:spPr>
      </p:pic>
      <p:pic>
        <p:nvPicPr>
          <p:cNvPr id="7" name="Picture 6">
            <a:extLst>
              <a:ext uri="{FF2B5EF4-FFF2-40B4-BE49-F238E27FC236}">
                <a16:creationId xmlns:a16="http://schemas.microsoft.com/office/drawing/2014/main" id="{FB239764-54A3-A9DE-14B2-F85D5F0B60D6}"/>
              </a:ext>
            </a:extLst>
          </p:cNvPr>
          <p:cNvPicPr>
            <a:picLocks noChangeAspect="1"/>
          </p:cNvPicPr>
          <p:nvPr/>
        </p:nvPicPr>
        <p:blipFill>
          <a:blip r:embed="rId5"/>
          <a:stretch>
            <a:fillRect/>
          </a:stretch>
        </p:blipFill>
        <p:spPr>
          <a:xfrm>
            <a:off x="3352800" y="3673984"/>
            <a:ext cx="2407304" cy="2349374"/>
          </a:xfrm>
          <a:prstGeom prst="rect">
            <a:avLst/>
          </a:prstGeom>
        </p:spPr>
      </p:pic>
      <p:pic>
        <p:nvPicPr>
          <p:cNvPr id="10" name="Picture 9">
            <a:extLst>
              <a:ext uri="{FF2B5EF4-FFF2-40B4-BE49-F238E27FC236}">
                <a16:creationId xmlns:a16="http://schemas.microsoft.com/office/drawing/2014/main" id="{920A3B15-6237-BD85-C978-080C69F0380F}"/>
              </a:ext>
            </a:extLst>
          </p:cNvPr>
          <p:cNvPicPr>
            <a:picLocks noChangeAspect="1"/>
          </p:cNvPicPr>
          <p:nvPr/>
        </p:nvPicPr>
        <p:blipFill>
          <a:blip r:embed="rId6"/>
          <a:stretch>
            <a:fillRect/>
          </a:stretch>
        </p:blipFill>
        <p:spPr>
          <a:xfrm>
            <a:off x="6096000" y="3863182"/>
            <a:ext cx="1257300" cy="1809750"/>
          </a:xfrm>
          <a:prstGeom prst="rect">
            <a:avLst/>
          </a:prstGeom>
        </p:spPr>
      </p:pic>
    </p:spTree>
    <p:extLst>
      <p:ext uri="{BB962C8B-B14F-4D97-AF65-F5344CB8AC3E}">
        <p14:creationId xmlns:p14="http://schemas.microsoft.com/office/powerpoint/2010/main" val="359940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85A54-A6FA-B4F4-0CD9-EC5E720E60BE}"/>
              </a:ext>
            </a:extLst>
          </p:cNvPr>
          <p:cNvSpPr>
            <a:spLocks noGrp="1"/>
          </p:cNvSpPr>
          <p:nvPr>
            <p:ph type="title"/>
          </p:nvPr>
        </p:nvSpPr>
        <p:spPr/>
        <p:txBody>
          <a:bodyPr/>
          <a:lstStyle/>
          <a:p>
            <a:r>
              <a:rPr lang="fr-CH" dirty="0"/>
              <a:t>Exemples du Sénégal</a:t>
            </a:r>
            <a:endParaRPr lang="en-US" dirty="0"/>
          </a:p>
        </p:txBody>
      </p:sp>
      <p:sp>
        <p:nvSpPr>
          <p:cNvPr id="3" name="Content Placeholder 2">
            <a:extLst>
              <a:ext uri="{FF2B5EF4-FFF2-40B4-BE49-F238E27FC236}">
                <a16:creationId xmlns:a16="http://schemas.microsoft.com/office/drawing/2014/main" id="{0105BF85-F7E7-F9B9-37F3-D43064545A9F}"/>
              </a:ext>
            </a:extLst>
          </p:cNvPr>
          <p:cNvSpPr>
            <a:spLocks noGrp="1"/>
          </p:cNvSpPr>
          <p:nvPr>
            <p:ph idx="1"/>
          </p:nvPr>
        </p:nvSpPr>
        <p:spPr>
          <a:xfrm>
            <a:off x="609600" y="1600201"/>
            <a:ext cx="7659757" cy="4525963"/>
          </a:xfrm>
        </p:spPr>
        <p:txBody>
          <a:bodyPr/>
          <a:lstStyle/>
          <a:p>
            <a:r>
              <a:rPr lang="fr-CH" sz="2400" dirty="0"/>
              <a:t>Corvée, parmi les ménages en milieu rural où les femmes collectent de l’eau</a:t>
            </a:r>
          </a:p>
          <a:p>
            <a:pPr lvl="1"/>
            <a:r>
              <a:rPr lang="fr-CH" sz="2000" dirty="0"/>
              <a:t>22% 	</a:t>
            </a:r>
            <a:r>
              <a:rPr lang="en-US" sz="2000" dirty="0"/>
              <a:t>&gt; 30 minutes par </a:t>
            </a:r>
            <a:r>
              <a:rPr lang="en-US" sz="2000" dirty="0" err="1"/>
              <a:t>trajet</a:t>
            </a:r>
            <a:endParaRPr lang="en-US" sz="2000" dirty="0"/>
          </a:p>
          <a:p>
            <a:pPr lvl="1"/>
            <a:r>
              <a:rPr lang="en-US" sz="2000" dirty="0"/>
              <a:t>17% 	60+ minutes par </a:t>
            </a:r>
            <a:r>
              <a:rPr lang="en-US" sz="2000" dirty="0" err="1"/>
              <a:t>trajet</a:t>
            </a:r>
            <a:endParaRPr lang="fr-CH" sz="2000" dirty="0"/>
          </a:p>
          <a:p>
            <a:pPr lvl="1"/>
            <a:r>
              <a:rPr lang="fr-CH" sz="2000" dirty="0"/>
              <a:t>8% 	120+ minutes</a:t>
            </a:r>
            <a:r>
              <a:rPr lang="en-US" sz="2000" dirty="0"/>
              <a:t> par </a:t>
            </a:r>
            <a:r>
              <a:rPr lang="en-US" sz="2000" dirty="0" err="1"/>
              <a:t>trajet</a:t>
            </a:r>
            <a:endParaRPr lang="fr-CH" sz="2000" dirty="0"/>
          </a:p>
          <a:p>
            <a:r>
              <a:rPr lang="fr-CH" sz="2400" dirty="0"/>
              <a:t>Autres indicateurs pertinents pour le genre</a:t>
            </a:r>
          </a:p>
          <a:p>
            <a:pPr lvl="1"/>
            <a:r>
              <a:rPr lang="fr-CH" sz="2000" dirty="0"/>
              <a:t>Assainissement partagée (non privée)</a:t>
            </a:r>
          </a:p>
          <a:p>
            <a:pPr lvl="2"/>
            <a:r>
              <a:rPr lang="fr-CH" sz="1800" dirty="0"/>
              <a:t>35% urbain, 22% rural</a:t>
            </a:r>
          </a:p>
          <a:p>
            <a:pPr lvl="1"/>
            <a:r>
              <a:rPr lang="fr-CH" sz="2000" dirty="0"/>
              <a:t>Défécation à l’air libre </a:t>
            </a:r>
          </a:p>
          <a:p>
            <a:pPr lvl="2"/>
            <a:r>
              <a:rPr lang="fr-CH" sz="1800" dirty="0"/>
              <a:t>1% urbain, 24% rural</a:t>
            </a:r>
          </a:p>
          <a:p>
            <a:r>
              <a:rPr lang="fr-CH" sz="2400" dirty="0"/>
              <a:t>Charge de morbidité </a:t>
            </a:r>
            <a:r>
              <a:rPr lang="en-US" sz="2400" dirty="0"/>
              <a:t>: 5173 </a:t>
            </a:r>
            <a:r>
              <a:rPr lang="en-US" sz="2400" dirty="0" err="1"/>
              <a:t>décès</a:t>
            </a:r>
            <a:r>
              <a:rPr lang="en-US" sz="2400" dirty="0"/>
              <a:t> par an (2300 F/2873 H)</a:t>
            </a:r>
            <a:endParaRPr lang="fr-CH" sz="2400" dirty="0"/>
          </a:p>
          <a:p>
            <a:pPr lvl="2"/>
            <a:endParaRPr lang="en-US" sz="1800" dirty="0"/>
          </a:p>
        </p:txBody>
      </p:sp>
      <p:sp>
        <p:nvSpPr>
          <p:cNvPr id="4" name="Slide Number Placeholder 3">
            <a:extLst>
              <a:ext uri="{FF2B5EF4-FFF2-40B4-BE49-F238E27FC236}">
                <a16:creationId xmlns:a16="http://schemas.microsoft.com/office/drawing/2014/main" id="{44D92AAE-C30D-82B3-2EA9-0294F3C92FF4}"/>
              </a:ext>
            </a:extLst>
          </p:cNvPr>
          <p:cNvSpPr>
            <a:spLocks noGrp="1"/>
          </p:cNvSpPr>
          <p:nvPr>
            <p:ph type="sldNum" sz="quarter" idx="12"/>
          </p:nvPr>
        </p:nvSpPr>
        <p:spPr/>
        <p:txBody>
          <a:bodyPr/>
          <a:lstStyle/>
          <a:p>
            <a:pPr>
              <a:defRPr/>
            </a:pPr>
            <a:fld id="{A73939FE-7BC6-42BD-B27E-1F76D60FE7C3}" type="slidenum">
              <a:rPr lang="en-GB" smtClean="0">
                <a:solidFill>
                  <a:prstClr val="white"/>
                </a:solidFill>
              </a:rPr>
              <a:pPr>
                <a:defRPr/>
              </a:pPr>
              <a:t>9</a:t>
            </a:fld>
            <a:endParaRPr lang="en-GB">
              <a:solidFill>
                <a:prstClr val="white"/>
              </a:solidFill>
            </a:endParaRPr>
          </a:p>
        </p:txBody>
      </p:sp>
      <p:pic>
        <p:nvPicPr>
          <p:cNvPr id="6" name="Picture 5">
            <a:extLst>
              <a:ext uri="{FF2B5EF4-FFF2-40B4-BE49-F238E27FC236}">
                <a16:creationId xmlns:a16="http://schemas.microsoft.com/office/drawing/2014/main" id="{AAB7A184-C109-1E0E-053C-07A3EC296260}"/>
              </a:ext>
            </a:extLst>
          </p:cNvPr>
          <p:cNvPicPr>
            <a:picLocks noChangeAspect="1"/>
          </p:cNvPicPr>
          <p:nvPr/>
        </p:nvPicPr>
        <p:blipFill>
          <a:blip r:embed="rId3"/>
          <a:stretch>
            <a:fillRect/>
          </a:stretch>
        </p:blipFill>
        <p:spPr>
          <a:xfrm>
            <a:off x="8473440" y="1600201"/>
            <a:ext cx="3108960" cy="4423157"/>
          </a:xfrm>
          <a:prstGeom prst="rect">
            <a:avLst/>
          </a:prstGeom>
        </p:spPr>
      </p:pic>
    </p:spTree>
    <p:extLst>
      <p:ext uri="{BB962C8B-B14F-4D97-AF65-F5344CB8AC3E}">
        <p14:creationId xmlns:p14="http://schemas.microsoft.com/office/powerpoint/2010/main" val="311605797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2393</TotalTime>
  <Words>2360</Words>
  <Application>Microsoft Office PowerPoint</Application>
  <PresentationFormat>Widescreen</PresentationFormat>
  <Paragraphs>325</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inherit</vt:lpstr>
      <vt:lpstr>Open Sans</vt:lpstr>
      <vt:lpstr>Roboto</vt:lpstr>
      <vt:lpstr>2_Office Theme</vt:lpstr>
      <vt:lpstr>Étude de cas 1 Eau, assainissement, hygiène et genre - collaboration avec le monde universitaire  Focus sur les  cibles ODD 6.1, 6.2, 6.a et 6.b   JMP, GLAAS, Emory University  Mbour, 23 mai 2023</vt:lpstr>
      <vt:lpstr>PowerPoint Presentation</vt:lpstr>
      <vt:lpstr>PowerPoint Presentation</vt:lpstr>
      <vt:lpstr>PowerPoint Presentation</vt:lpstr>
      <vt:lpstr>PowerPoint Presentation</vt:lpstr>
      <vt:lpstr>PowerPoint Presentation</vt:lpstr>
      <vt:lpstr>PowerPoint Presentation</vt:lpstr>
      <vt:lpstr>Exemples du Sénégal</vt:lpstr>
      <vt:lpstr>Exemples du Sénégal</vt:lpstr>
      <vt:lpstr>Exemples du Sénégal</vt:lpstr>
      <vt:lpstr>Exemples du Sénégal</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JOHNSTON, Richard Paul</dc:creator>
  <cp:lastModifiedBy>JOHNSTON, Richard Paul</cp:lastModifiedBy>
  <cp:revision>27</cp:revision>
  <dcterms:created xsi:type="dcterms:W3CDTF">2023-05-18T14:26:33Z</dcterms:created>
  <dcterms:modified xsi:type="dcterms:W3CDTF">2023-05-23T08:58:43Z</dcterms:modified>
</cp:coreProperties>
</file>