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0" r:id="rId1"/>
    <p:sldMasterId id="2147483665" r:id="rId2"/>
    <p:sldMasterId id="2147483678" r:id="rId3"/>
    <p:sldMasterId id="2147483691" r:id="rId4"/>
    <p:sldMasterId id="2147483706" r:id="rId5"/>
    <p:sldMasterId id="2147483711" r:id="rId6"/>
  </p:sldMasterIdLst>
  <p:notesMasterIdLst>
    <p:notesMasterId r:id="rId23"/>
  </p:notesMasterIdLst>
  <p:sldIdLst>
    <p:sldId id="2310" r:id="rId7"/>
    <p:sldId id="2287" r:id="rId8"/>
    <p:sldId id="312" r:id="rId9"/>
    <p:sldId id="293" r:id="rId10"/>
    <p:sldId id="2290" r:id="rId11"/>
    <p:sldId id="2291" r:id="rId12"/>
    <p:sldId id="2369" r:id="rId13"/>
    <p:sldId id="2365" r:id="rId14"/>
    <p:sldId id="1964" r:id="rId15"/>
    <p:sldId id="2319" r:id="rId16"/>
    <p:sldId id="2366" r:id="rId17"/>
    <p:sldId id="2314" r:id="rId18"/>
    <p:sldId id="2364" r:id="rId19"/>
    <p:sldId id="2367" r:id="rId20"/>
    <p:sldId id="2368" r:id="rId21"/>
    <p:sldId id="2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451"/>
    <a:srgbClr val="EE509D"/>
    <a:srgbClr val="D12E3F"/>
    <a:srgbClr val="9A52A0"/>
    <a:srgbClr val="00B8EC"/>
    <a:srgbClr val="1DB2E8"/>
    <a:srgbClr val="FDBA16"/>
    <a:srgbClr val="FCF17D"/>
    <a:srgbClr val="44495B"/>
    <a:srgbClr val="027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49" autoAdjust="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F6CF-0CEA-438F-943E-78AA447CF87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A064-6FBC-44D2-81AB-97CD689BB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8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2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5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8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04357-7FF2-4D22-A0EF-26E7C62D569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85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Onsite is growing faster than sewered, even in urban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2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all regions, there are some countries where half or less of sewered wastewater is treated. Of course this doesn’t reflect the large non-sewered populations, especially in Asia and Africa, and especially </a:t>
            </a:r>
            <a:r>
              <a:rPr lang="en-US"/>
              <a:t>in rural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3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Phase 1 pilots x 6 recently completed (list them)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Country reports coming in and we have also produced a Synthesis report </a:t>
            </a:r>
            <a:r>
              <a:rPr lang="en-US" dirty="0" err="1"/>
              <a:t>summarising</a:t>
            </a:r>
            <a:r>
              <a:rPr lang="en-US" dirty="0"/>
              <a:t> key findings from Phase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of the key findings is importance of containment, as well as downstream FSM, led to tools to better monitor containment including inspections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Phase 2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Core indicators for global monitoring, expanded indicators for national and sub-national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Multiple data sources covering different steps on sanitation chain (</a:t>
            </a:r>
            <a:r>
              <a:rPr lang="en-US" dirty="0" err="1"/>
              <a:t>hh</a:t>
            </a:r>
            <a:r>
              <a:rPr lang="en-US" dirty="0"/>
              <a:t> surveys, inspections, administrative data from service authorities)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progress on containment, emptying and disposal in-situ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Remaining challenges on collecting and aggregating data on emptying, transport and treatment off-site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Opportunities for integration into emerging WASHMIS and regulatory reporting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5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Containment is defined as a permeable or impermeable container for storing excreta close to the toilet or latrine. Examples of containments include latrines pits, cesspools, septic tanks, and holding tanks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7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80A7-32ED-4526-9D66-2E81226B669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7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6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1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6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8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6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7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1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1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43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9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4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9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73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7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3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6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8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A99-B070-467A-90DE-A830AC3C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4231-C564-459E-A527-55508A559AB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 userDrawn="1"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E6990-7552-46B4-99D4-3120155B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dirty="0"/>
              <a:t>Strengthening WinS Monitoring (ILE 2017) |</a:t>
            </a:r>
          </a:p>
        </p:txBody>
      </p:sp>
    </p:spTree>
    <p:extLst>
      <p:ext uri="{BB962C8B-B14F-4D97-AF65-F5344CB8AC3E}">
        <p14:creationId xmlns:p14="http://schemas.microsoft.com/office/powerpoint/2010/main" val="1709521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2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0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9A3-750B-4343-A9BB-CEB5C0C44F8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3EC6-EDF0-4D66-AC8E-AF6A89E360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39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CC41-727A-4443-B46C-5562FBD1687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tonr@who.in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g6data.org/" TargetMode="External"/><Relationship Id="rId5" Type="http://schemas.openxmlformats.org/officeDocument/2006/relationships/hyperlink" Target="https://washdata.org/" TargetMode="External"/><Relationship Id="rId4" Type="http://schemas.openxmlformats.org/officeDocument/2006/relationships/hyperlink" Target="mailto:tslaymaker@unicef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ashdata.org/monitoring/sanitation/safely-managed-on-site-sanit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teams/environment-climate-change-and-health/water-sanitation-and-health/sanitation-safety/sanitation-inspection-packag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data.org/report/jmp-2021-wash-househol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mtoolbox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965-5AA2-464E-ABB0-0C37556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4000" dirty="0"/>
              <a:t>Progress on global monitoring of </a:t>
            </a:r>
            <a:br>
              <a:rPr lang="en-US" sz="4000" dirty="0"/>
            </a:br>
            <a:r>
              <a:rPr lang="en-US" sz="4000" dirty="0"/>
              <a:t>safely managed sanitation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097E-9754-4351-8EE8-21DF5D12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939FE-7BC6-42BD-B27E-1F76D60FE7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AE692A4-D404-44A3-A24A-41AE3CA8E319}"/>
              </a:ext>
            </a:extLst>
          </p:cNvPr>
          <p:cNvSpPr txBox="1">
            <a:spLocks/>
          </p:cNvSpPr>
          <p:nvPr/>
        </p:nvSpPr>
        <p:spPr bwMode="auto">
          <a:xfrm>
            <a:off x="840112" y="4516582"/>
            <a:ext cx="10195034" cy="20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3 May 2023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W4.5 Data and monitoring: strengthening systems for achieving safely managed sanitation services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Rick Johnston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johnstonr@who.int</a:t>
            </a:r>
            <a:r>
              <a:rPr lang="en-US" sz="1800" dirty="0"/>
              <a:t>) 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Tom Slaymaker </a:t>
            </a:r>
            <a:r>
              <a:rPr lang="en-US" sz="1800" dirty="0"/>
              <a:t>(</a:t>
            </a:r>
            <a:r>
              <a:rPr lang="en-US" sz="1800" dirty="0">
                <a:hlinkClick r:id="rId4"/>
              </a:rPr>
              <a:t>tslaymaker@unicef.org</a:t>
            </a:r>
            <a:r>
              <a:rPr lang="en-US" sz="1800" dirty="0"/>
              <a:t>)  </a:t>
            </a:r>
          </a:p>
          <a:p>
            <a:pPr marL="0" indent="0" algn="ctr">
              <a:buNone/>
            </a:pPr>
            <a:r>
              <a:rPr lang="en-US" sz="2000" dirty="0">
                <a:hlinkClick r:id="rId5"/>
              </a:rPr>
              <a:t>washdata.org</a:t>
            </a:r>
            <a:r>
              <a:rPr lang="en-US" sz="2000" dirty="0">
                <a:hlinkClick r:id="rId6"/>
              </a:rPr>
              <a:t> </a:t>
            </a:r>
            <a:endParaRPr lang="en-US" sz="2000" dirty="0"/>
          </a:p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AD8E9-0087-426D-0202-5982FC6839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360" y="1463604"/>
            <a:ext cx="9867900" cy="29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0DC7-8E56-4C40-A0E1-E095C3CD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880"/>
            <a:ext cx="10972800" cy="1143000"/>
          </a:xfrm>
        </p:spPr>
        <p:txBody>
          <a:bodyPr/>
          <a:lstStyle/>
          <a:p>
            <a:r>
              <a:rPr lang="en-US" dirty="0"/>
              <a:t>Monitoring Safely Managed On Site Sanitation (SMOSS)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6467D-4635-4FF4-A45B-87202577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4" y="1437610"/>
            <a:ext cx="515915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Phase 1 pilots (2020 – 2022)</a:t>
            </a:r>
          </a:p>
          <a:p>
            <a:endParaRPr lang="en-US" sz="2000" dirty="0"/>
          </a:p>
          <a:p>
            <a:r>
              <a:rPr lang="en-US" sz="2000" dirty="0"/>
              <a:t>Bangladesh</a:t>
            </a:r>
          </a:p>
          <a:p>
            <a:r>
              <a:rPr lang="en-US" sz="2000" dirty="0"/>
              <a:t>Ecuador</a:t>
            </a:r>
          </a:p>
          <a:p>
            <a:r>
              <a:rPr lang="en-US" sz="2000" dirty="0"/>
              <a:t>Indonesia</a:t>
            </a:r>
          </a:p>
          <a:p>
            <a:r>
              <a:rPr lang="en-US" sz="2000" dirty="0"/>
              <a:t>Kenya</a:t>
            </a:r>
          </a:p>
          <a:p>
            <a:r>
              <a:rPr lang="en-US" sz="2000" dirty="0"/>
              <a:t>Serbia</a:t>
            </a:r>
          </a:p>
          <a:p>
            <a:r>
              <a:rPr lang="en-US" sz="2000" dirty="0"/>
              <a:t>Zambia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0F7C0A-A310-48A0-AA34-897022F82179}"/>
              </a:ext>
            </a:extLst>
          </p:cNvPr>
          <p:cNvSpPr txBox="1">
            <a:spLocks/>
          </p:cNvSpPr>
          <p:nvPr/>
        </p:nvSpPr>
        <p:spPr bwMode="auto">
          <a:xfrm>
            <a:off x="5830570" y="1437610"/>
            <a:ext cx="6172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/>
              <a:t>Phase 2 guidance (2022+ )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A16AC-9CBE-4880-A212-1E47E276CB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122" y="2222152"/>
            <a:ext cx="2430988" cy="3383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D09669-2854-48EA-A361-FD76F522BBEA}"/>
              </a:ext>
            </a:extLst>
          </p:cNvPr>
          <p:cNvSpPr txBox="1"/>
          <p:nvPr/>
        </p:nvSpPr>
        <p:spPr>
          <a:xfrm>
            <a:off x="8715547" y="2262961"/>
            <a:ext cx="351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Annex A (indicators)</a:t>
            </a:r>
          </a:p>
          <a:p>
            <a:r>
              <a:rPr lang="en-US" sz="1800" dirty="0"/>
              <a:t>Annex B (household questionnaire)</a:t>
            </a:r>
          </a:p>
          <a:p>
            <a:r>
              <a:rPr lang="en-US" sz="1800" dirty="0"/>
              <a:t>Annex C (sanitation inspection)</a:t>
            </a:r>
          </a:p>
          <a:p>
            <a:r>
              <a:rPr lang="en-US" sz="1800" dirty="0"/>
              <a:t>Annex D (service authority)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4C862-69B7-4FC0-8025-FC3944F2A600}"/>
              </a:ext>
            </a:extLst>
          </p:cNvPr>
          <p:cNvSpPr txBox="1"/>
          <p:nvPr/>
        </p:nvSpPr>
        <p:spPr>
          <a:xfrm>
            <a:off x="2821590" y="5676164"/>
            <a:ext cx="6040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https://washdata.org/monitoring/sanitation/safely-managed-on-site-sanitation</a:t>
            </a:r>
            <a:r>
              <a:rPr lang="en-US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BA7AB-8BCB-5BC5-052C-F5EB33D23E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63081"/>
            <a:ext cx="2432750" cy="351308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AB5C23-546F-B413-FCD2-8941F80D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BDCE-63C1-3309-3695-034F8962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Understanding global vs national indicators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C7ED-5828-C630-E134-F4C1F8DC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A6571DF7-7AB4-0A1D-D608-4E003366D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37617"/>
              </p:ext>
            </p:extLst>
          </p:nvPr>
        </p:nvGraphicFramePr>
        <p:xfrm>
          <a:off x="684028" y="1253206"/>
          <a:ext cx="10972800" cy="5604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574">
                  <a:extLst>
                    <a:ext uri="{9D8B030D-6E8A-4147-A177-3AD203B41FA5}">
                      <a16:colId xmlns:a16="http://schemas.microsoft.com/office/drawing/2014/main" val="1885918385"/>
                    </a:ext>
                  </a:extLst>
                </a:gridCol>
                <a:gridCol w="2498495">
                  <a:extLst>
                    <a:ext uri="{9D8B030D-6E8A-4147-A177-3AD203B41FA5}">
                      <a16:colId xmlns:a16="http://schemas.microsoft.com/office/drawing/2014/main" val="1858907239"/>
                    </a:ext>
                  </a:extLst>
                </a:gridCol>
                <a:gridCol w="7140731">
                  <a:extLst>
                    <a:ext uri="{9D8B030D-6E8A-4147-A177-3AD203B41FA5}">
                      <a16:colId xmlns:a16="http://schemas.microsoft.com/office/drawing/2014/main" val="979244672"/>
                    </a:ext>
                  </a:extLst>
                </a:gridCol>
              </a:tblGrid>
              <a:tr h="44359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Global indicators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Examples of optional local indicators for national monitoring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0952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7874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Containment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Containment is not overflowing or discharging waste directly to the surface environment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Design standards: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sealed cover, wall and base material or permeability, chambers, dimensions, outlet type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Functionality: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damage, blockage, leaks, sludge depth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Groundwater risk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proximity to wells, depth of groundwater, soil characteristics density (volume/area requirements for infiltration)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53013"/>
                  </a:ext>
                </a:extLst>
              </a:tr>
              <a:tr h="44359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Disposed in-situ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Contained, not emptied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Function: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Years operation, size, sludge depth,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Risks: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Groundwater risk, flood risk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31596"/>
                  </a:ext>
                </a:extLst>
              </a:tr>
              <a:tr h="44359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Contained, emptied, buried in-situ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Location: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on/off premises, distance from house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covered, how buried, buried in rainy season, groundwater risk, proximity to waterways / residents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Reuse: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contents used after less than 2 years storage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65675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Emptying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 containment ever emptied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Emptying frequency: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years, regular or scheduled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Method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manual, mechanical (type of equipment)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 to workers: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PPE/protection, not entering pit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 to user/public: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 spillage, flushed to drain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Accessibility: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location of containment, presence of lid/manhole, street access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32774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Excreta delivered to off-site treatment facility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Method of transport: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manual (cart), motorized,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 to workers: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PPE/protection during transport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 to user/public: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 spillage, covered transport, vehicles not used for water supply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45141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Designed to provide treatment for both solid and liquid phase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Design standards: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meets national standards for faecal sludge treatment facilities; treatment adequately level for the risk of exposure to the effluent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Function: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Systems function, not overloaded/ reasonable capacity, not damaged, leaking, overflowing or bypassed.</a:t>
                      </a: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94952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BCEEE0-2A90-9652-2D6C-040E20F1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4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5797-5186-4474-3BFD-19267DC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1863"/>
            <a:ext cx="10972800" cy="1143000"/>
          </a:xfrm>
        </p:spPr>
        <p:txBody>
          <a:bodyPr/>
          <a:lstStyle/>
          <a:p>
            <a:r>
              <a:rPr lang="en-US" sz="4000" dirty="0"/>
              <a:t>Drawing on multiple sources of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AF713-6CE5-1ECF-3F8E-620E99C5C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1318870"/>
            <a:ext cx="9410700" cy="46932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2687E-852B-11C9-D0C1-3DAF7B3B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7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6B0C-485D-43F2-81EC-CD0B59CA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SMOSS – example household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C1E8E-EAF9-491D-A59D-C3ACF8BF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26238" cy="4525963"/>
          </a:xfrm>
        </p:spPr>
        <p:txBody>
          <a:bodyPr/>
          <a:lstStyle/>
          <a:p>
            <a:r>
              <a:rPr lang="en-US" sz="2800" dirty="0"/>
              <a:t>Does your septic tank or pit latrine have an outlet pipe for liquid effluent?</a:t>
            </a:r>
          </a:p>
          <a:p>
            <a:pPr lvl="1"/>
            <a:r>
              <a:rPr lang="en-US" dirty="0"/>
              <a:t>If it has an outlet pipe for liquid effluent, where does this pipe discharge? </a:t>
            </a:r>
          </a:p>
          <a:p>
            <a:r>
              <a:rPr lang="en-US" sz="2800" dirty="0"/>
              <a:t>In the last year, have excreta from your (pit latrine or septic tank) been released to the surface environment due to any of the following events?</a:t>
            </a:r>
          </a:p>
          <a:p>
            <a:r>
              <a:rPr lang="en-US" sz="2800" dirty="0"/>
              <a:t>Has your (pit latrine or septic tank) ever been emptied?</a:t>
            </a:r>
          </a:p>
          <a:p>
            <a:pPr lvl="1"/>
            <a:r>
              <a:rPr lang="en-US" dirty="0"/>
              <a:t>The last time it was emptied, where were the contents emptied 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B110B-6A0B-725A-232C-5484366E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424D-B145-8189-6288-47800E75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SMOSS – sanitation inspections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7CF1-603B-DB44-ABF8-952596CF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866707" cy="4525963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Sanitary inspection forms</a:t>
            </a:r>
          </a:p>
          <a:p>
            <a:r>
              <a:rPr lang="en-US" sz="2800" dirty="0"/>
              <a:t>New version under preparation</a:t>
            </a:r>
          </a:p>
          <a:p>
            <a:r>
              <a:rPr lang="en-US" sz="2800" dirty="0"/>
              <a:t>Digital format with mobile app (</a:t>
            </a:r>
            <a:r>
              <a:rPr lang="en-US" sz="2800" dirty="0" err="1"/>
              <a:t>mWater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95397-253D-9577-6C88-77D979331B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517" y="1600201"/>
            <a:ext cx="2753483" cy="4043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49D65-01C9-5F69-43F8-F005043DAE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655" y="1481862"/>
            <a:ext cx="2726690" cy="4043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08F9FD-86A0-EE36-D0EB-BEE81E4ACD88}"/>
              </a:ext>
            </a:extLst>
          </p:cNvPr>
          <p:cNvSpPr txBox="1"/>
          <p:nvPr/>
        </p:nvSpPr>
        <p:spPr>
          <a:xfrm>
            <a:off x="925830" y="5384010"/>
            <a:ext cx="1085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4"/>
              </a:rPr>
              <a:t>https://www.who.int/teams/environment-climate-change-and-health/water-sanitation-and-health/sanitation-safety/sanitation-inspection-packages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6C53BE2-04C6-5ADC-2503-1550C0B7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2089-3D69-213A-1B37-72D03FB9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SMOSS – administrative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E502-A4D2-69DB-2068-926B0728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237CF-51C8-391F-D318-8623C0B2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92" y="1368255"/>
            <a:ext cx="8822310" cy="548974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AADC3A-ED4D-2606-D615-6BF8A560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6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05DC-E046-32F2-C676-0FA3FC67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875"/>
            <a:ext cx="109728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EFD6-E016-B1D4-564D-CC41A68F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7172"/>
            <a:ext cx="11180618" cy="439480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Strengthening national systems for monitoring SDG targets</a:t>
            </a:r>
          </a:p>
          <a:p>
            <a:r>
              <a:rPr lang="en-US" sz="2800" dirty="0"/>
              <a:t>Harmonization of data between and within countries</a:t>
            </a:r>
          </a:p>
          <a:p>
            <a:pPr lvl="1"/>
            <a:r>
              <a:rPr lang="en-US" dirty="0"/>
              <a:t>Indicators, definitions, methods</a:t>
            </a:r>
          </a:p>
          <a:p>
            <a:r>
              <a:rPr lang="en-US" sz="2800" dirty="0"/>
              <a:t>Many countries have data on WWT but few have data on SMOSS</a:t>
            </a:r>
          </a:p>
          <a:p>
            <a:pPr lvl="1"/>
            <a:r>
              <a:rPr lang="en-US" dirty="0"/>
              <a:t>Containment is a big issue (sanitation inspections rare in LMICs)</a:t>
            </a:r>
          </a:p>
          <a:p>
            <a:pPr lvl="1"/>
            <a:r>
              <a:rPr lang="en-US" dirty="0"/>
              <a:t>Few countries have nationwide data on treatment of </a:t>
            </a:r>
            <a:r>
              <a:rPr lang="en-US" dirty="0" err="1"/>
              <a:t>faecal</a:t>
            </a:r>
            <a:r>
              <a:rPr lang="en-US" dirty="0"/>
              <a:t> sludge</a:t>
            </a:r>
          </a:p>
          <a:p>
            <a:r>
              <a:rPr lang="en-US" sz="2800" dirty="0"/>
              <a:t>Moving from one off surveys/inspections towards routine data from service providers and regulators (urban and rural)</a:t>
            </a:r>
          </a:p>
          <a:p>
            <a:r>
              <a:rPr lang="en-US" sz="2800" dirty="0"/>
              <a:t>Integrating and analyzing data from multiple data sources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D5613-0E82-20CE-69B4-CAA30669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8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3DFD-9C8F-47F3-A1EB-CBF9631A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JMP 2021 progress report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AE83B-FD5B-442F-A050-0EBCA4AD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14231-C564-459E-A527-55508A559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829EF-17F8-4458-B69C-21F34B90C1E5}"/>
              </a:ext>
            </a:extLst>
          </p:cNvPr>
          <p:cNvSpPr/>
          <p:nvPr/>
        </p:nvSpPr>
        <p:spPr>
          <a:xfrm>
            <a:off x="94697" y="5707116"/>
            <a:ext cx="4489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https://washdata.org/report/jmp-2021-wash-households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AD6A8-BE5A-4C88-8B3F-6E20DB579D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99" y="1417638"/>
            <a:ext cx="2974792" cy="421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A7B4D-C175-41E9-8EBD-6B30E67CB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5" y="1362101"/>
            <a:ext cx="7583445" cy="46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918F-272C-48BF-B303-C1DA5FAC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6.2.1a Sanitation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294F37-FD3D-4B5F-992C-D3713EA4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3358"/>
            <a:ext cx="8732645" cy="4351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BDD9D-2455-4E67-B5DA-3CC166BDC3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762" y="1656773"/>
            <a:ext cx="4116842" cy="312030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CD99EB-9B75-DCFD-0342-94EE3280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7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120 countries had estimates for safely managed services in 2020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164DC-6679-452B-81D9-F237706EC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3719"/>
            <a:ext cx="12192000" cy="468655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85B1438-EF76-BE30-0091-2E816133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0EDD-BCDA-45F7-813A-F3CE10D5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is off-track to meet the SDG target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65955C-708F-4ABA-8056-D784C0856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46" y="1723698"/>
            <a:ext cx="9300567" cy="3922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F71AE-1B54-4918-9BA7-DD5CDB9918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774" y="1866132"/>
            <a:ext cx="1432664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5D0D7-BB0D-3299-5BF0-30FB50A13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044" y="1550333"/>
            <a:ext cx="1929367" cy="4096077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C0E5AEB-9DE1-C781-793D-6595444A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95AA-28B8-40EB-950A-A5EB5629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distribution of on-site and </a:t>
            </a:r>
            <a:r>
              <a:rPr lang="en-US" dirty="0" err="1"/>
              <a:t>sewered</a:t>
            </a:r>
            <a:r>
              <a:rPr lang="en-US" dirty="0"/>
              <a:t> sanitation varies widely by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5413E-9233-4FDC-8A67-B45534B6C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95" y="1502698"/>
            <a:ext cx="10773105" cy="460479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D442380-2FF9-AF81-0233-539BD902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327B-44C7-6ADA-0694-9BFBC5D3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Many countries have data on treatment of wastewater from sewers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F3DDBE6-4F2D-CC5F-2905-9182FD8A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66B72-CC98-DF74-48E9-54CEA07C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000" y="1528600"/>
            <a:ext cx="8163999" cy="44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327B-44C7-6ADA-0694-9BFBC5D3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management of onsite sanitation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6D504-1FF7-1795-9CA3-70950C60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0066"/>
            <a:ext cx="11125200" cy="3343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CECEFF-252B-CA52-16B9-F786B93AF5A0}"/>
              </a:ext>
            </a:extLst>
          </p:cNvPr>
          <p:cNvSpPr txBox="1"/>
          <p:nvPr/>
        </p:nvSpPr>
        <p:spPr>
          <a:xfrm>
            <a:off x="869632" y="173533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CONTAINMENT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E32FE-8E05-59F6-75E7-3C0BEBE24760}"/>
              </a:ext>
            </a:extLst>
          </p:cNvPr>
          <p:cNvSpPr txBox="1"/>
          <p:nvPr/>
        </p:nvSpPr>
        <p:spPr>
          <a:xfrm>
            <a:off x="2946082" y="173533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EMPTYING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D5176-A736-EEE8-84A5-CF28A68D0B6C}"/>
              </a:ext>
            </a:extLst>
          </p:cNvPr>
          <p:cNvSpPr txBox="1"/>
          <p:nvPr/>
        </p:nvSpPr>
        <p:spPr>
          <a:xfrm>
            <a:off x="4425076" y="173533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TRANSPORT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9B671-DBB4-85E6-3AB2-5C9AF565FFF0}"/>
              </a:ext>
            </a:extLst>
          </p:cNvPr>
          <p:cNvSpPr txBox="1"/>
          <p:nvPr/>
        </p:nvSpPr>
        <p:spPr>
          <a:xfrm>
            <a:off x="5904070" y="1735330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02E28-6D8A-CA7B-F26A-8CC005A9248C}"/>
              </a:ext>
            </a:extLst>
          </p:cNvPr>
          <p:cNvSpPr txBox="1"/>
          <p:nvPr/>
        </p:nvSpPr>
        <p:spPr>
          <a:xfrm>
            <a:off x="8850868" y="1735330"/>
            <a:ext cx="24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DISPOSAL / REUSE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F3DDBE6-4F2D-CC5F-2905-9182FD8A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CC6C2-608B-DF7E-1019-5073FC9211BC}"/>
              </a:ext>
            </a:extLst>
          </p:cNvPr>
          <p:cNvSpPr txBox="1"/>
          <p:nvPr/>
        </p:nvSpPr>
        <p:spPr>
          <a:xfrm>
            <a:off x="460881" y="528584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https://www.fsmtoolbox.com/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95AA-28B8-40EB-950A-A5EB5629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Few countries have data on safe management of on-site sanitation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5C491-00DA-4619-B3F0-0478DD9F7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00" y="1159701"/>
            <a:ext cx="10435036" cy="47996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9DC40-05E2-743E-D1E1-EF3358A6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284" y="6356351"/>
            <a:ext cx="2844800" cy="365125"/>
          </a:xfrm>
        </p:spPr>
        <p:txBody>
          <a:bodyPr/>
          <a:lstStyle/>
          <a:p>
            <a:fld id="{89814231-C564-459E-A527-55508A559AB2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606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 team presentation</Template>
  <TotalTime>0</TotalTime>
  <Words>960</Words>
  <Application>Microsoft Office PowerPoint</Application>
  <PresentationFormat>Widescreen</PresentationFormat>
  <Paragraphs>131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Gill Sans Infant MT</vt:lpstr>
      <vt:lpstr>HelveticaNeueLT Pro 55 Roman</vt:lpstr>
      <vt:lpstr>Impact</vt:lpstr>
      <vt:lpstr>Lucida Grande</vt:lpstr>
      <vt:lpstr>Times New Roman</vt:lpstr>
      <vt:lpstr>2_Office Theme</vt:lpstr>
      <vt:lpstr>Custom Design</vt:lpstr>
      <vt:lpstr>1_Custom Design</vt:lpstr>
      <vt:lpstr>Office Theme</vt:lpstr>
      <vt:lpstr>3_Office Theme</vt:lpstr>
      <vt:lpstr>4_Office Theme</vt:lpstr>
      <vt:lpstr>Progress on global monitoring of  safely managed sanitation services</vt:lpstr>
      <vt:lpstr>JMP 2021 progress report</vt:lpstr>
      <vt:lpstr>6.2.1a Sanitation</vt:lpstr>
      <vt:lpstr>120 countries had estimates for safely managed services in 2020</vt:lpstr>
      <vt:lpstr>The world is off-track to meet the SDG target</vt:lpstr>
      <vt:lpstr>The distribution of on-site and sewered sanitation varies widely by region</vt:lpstr>
      <vt:lpstr>Many countries have data on treatment of wastewater from sewers</vt:lpstr>
      <vt:lpstr>Safe management of onsite sanitation</vt:lpstr>
      <vt:lpstr>Few countries have data on safe management of on-site sanitation </vt:lpstr>
      <vt:lpstr>Monitoring Safely Managed On Site Sanitation (SMOSS) project</vt:lpstr>
      <vt:lpstr>Understanding global vs national indicators </vt:lpstr>
      <vt:lpstr>Drawing on multiple sources of data</vt:lpstr>
      <vt:lpstr>SMOSS – example household survey questions</vt:lpstr>
      <vt:lpstr>SMOSS – sanitation inspections</vt:lpstr>
      <vt:lpstr>SMOSS – administrative data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2023-02-08T09:09:35Z</dcterms:created>
  <dcterms:modified xsi:type="dcterms:W3CDTF">2023-08-16T09:19:07Z</dcterms:modified>
</cp:coreProperties>
</file>