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6" r:id="rId1"/>
    <p:sldMasterId id="2147483681" r:id="rId2"/>
    <p:sldMasterId id="2147483734" r:id="rId3"/>
    <p:sldMasterId id="2147483749" r:id="rId4"/>
    <p:sldMasterId id="2147483783" r:id="rId5"/>
    <p:sldMasterId id="2147483795" r:id="rId6"/>
    <p:sldMasterId id="2147483804" r:id="rId7"/>
    <p:sldMasterId id="2147483817" r:id="rId8"/>
  </p:sldMasterIdLst>
  <p:notesMasterIdLst>
    <p:notesMasterId r:id="rId70"/>
  </p:notesMasterIdLst>
  <p:sldIdLst>
    <p:sldId id="2310" r:id="rId9"/>
    <p:sldId id="1158" r:id="rId10"/>
    <p:sldId id="841" r:id="rId11"/>
    <p:sldId id="842" r:id="rId12"/>
    <p:sldId id="2330" r:id="rId13"/>
    <p:sldId id="541" r:id="rId14"/>
    <p:sldId id="1104" r:id="rId15"/>
    <p:sldId id="553" r:id="rId16"/>
    <p:sldId id="2297" r:id="rId17"/>
    <p:sldId id="2298" r:id="rId18"/>
    <p:sldId id="2299" r:id="rId19"/>
    <p:sldId id="1125" r:id="rId20"/>
    <p:sldId id="1150" r:id="rId21"/>
    <p:sldId id="1124" r:id="rId22"/>
    <p:sldId id="2300" r:id="rId23"/>
    <p:sldId id="2307" r:id="rId24"/>
    <p:sldId id="2335" r:id="rId25"/>
    <p:sldId id="2336" r:id="rId26"/>
    <p:sldId id="2331" r:id="rId27"/>
    <p:sldId id="2301" r:id="rId28"/>
    <p:sldId id="2321" r:id="rId29"/>
    <p:sldId id="2324" r:id="rId30"/>
    <p:sldId id="2325" r:id="rId31"/>
    <p:sldId id="1132" r:id="rId32"/>
    <p:sldId id="2326" r:id="rId33"/>
    <p:sldId id="1134" r:id="rId34"/>
    <p:sldId id="1131" r:id="rId35"/>
    <p:sldId id="2337" r:id="rId36"/>
    <p:sldId id="2320" r:id="rId37"/>
    <p:sldId id="275" r:id="rId38"/>
    <p:sldId id="678" r:id="rId39"/>
    <p:sldId id="683" r:id="rId40"/>
    <p:sldId id="684" r:id="rId41"/>
    <p:sldId id="685" r:id="rId42"/>
    <p:sldId id="691" r:id="rId43"/>
    <p:sldId id="681" r:id="rId44"/>
    <p:sldId id="686" r:id="rId45"/>
    <p:sldId id="692" r:id="rId46"/>
    <p:sldId id="690" r:id="rId47"/>
    <p:sldId id="687" r:id="rId48"/>
    <p:sldId id="273" r:id="rId49"/>
    <p:sldId id="2343" r:id="rId50"/>
    <p:sldId id="2333" r:id="rId51"/>
    <p:sldId id="2314" r:id="rId52"/>
    <p:sldId id="2332" r:id="rId53"/>
    <p:sldId id="2322" r:id="rId54"/>
    <p:sldId id="2344" r:id="rId55"/>
    <p:sldId id="1126" r:id="rId56"/>
    <p:sldId id="2302" r:id="rId57"/>
    <p:sldId id="2303" r:id="rId58"/>
    <p:sldId id="2340" r:id="rId59"/>
    <p:sldId id="2316" r:id="rId60"/>
    <p:sldId id="2341" r:id="rId61"/>
    <p:sldId id="2304" r:id="rId62"/>
    <p:sldId id="2342" r:id="rId63"/>
    <p:sldId id="2339" r:id="rId64"/>
    <p:sldId id="2338" r:id="rId65"/>
    <p:sldId id="2345" r:id="rId66"/>
    <p:sldId id="2334" r:id="rId67"/>
    <p:sldId id="2313" r:id="rId68"/>
    <p:sldId id="2308" r:id="rId69"/>
  </p:sldIdLst>
  <p:sldSz cx="12192000" cy="6858000"/>
  <p:notesSz cx="7010400" cy="92964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Awad" initials="CA" lastIdx="1" clrIdx="1">
    <p:extLst>
      <p:ext uri="{19B8F6BF-5375-455C-9EA6-DF929625EA0E}">
        <p15:presenceInfo xmlns:p15="http://schemas.microsoft.com/office/powerpoint/2012/main" userId="S-1-5-21-889838981-920820592-1903951286-2373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40F14"/>
    <a:srgbClr val="EDEDED"/>
    <a:srgbClr val="494A5B"/>
    <a:srgbClr val="FF0066"/>
    <a:srgbClr val="233238"/>
    <a:srgbClr val="DEDFE4"/>
    <a:srgbClr val="21BEC6"/>
    <a:srgbClr val="EFF8F7"/>
    <a:srgbClr val="12456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282" autoAdjust="0"/>
    <p:restoredTop sz="89339" autoAdjust="0"/>
  </p:normalViewPr>
  <p:slideViewPr>
    <p:cSldViewPr snapToGrid="0">
      <p:cViewPr varScale="1">
        <p:scale>
          <a:sx n="95" d="100"/>
          <a:sy n="95" d="100"/>
        </p:scale>
        <p:origin x="312" y="66"/>
      </p:cViewPr>
      <p:guideLst>
        <p:guide orient="horz" pos="2160"/>
        <p:guide pos="3840"/>
      </p:guideLst>
    </p:cSldViewPr>
  </p:slideViewPr>
  <p:notesTextViewPr>
    <p:cViewPr>
      <p:scale>
        <a:sx n="3" d="2"/>
        <a:sy n="3" d="2"/>
      </p:scale>
      <p:origin x="0" y="0"/>
    </p:cViewPr>
  </p:notesTextViewPr>
  <p:sorterViewPr>
    <p:cViewPr>
      <p:scale>
        <a:sx n="60" d="100"/>
        <a:sy n="60" d="100"/>
      </p:scale>
      <p:origin x="0" y="-979"/>
    </p:cViewPr>
  </p:sorterViewPr>
  <p:notesViewPr>
    <p:cSldViewPr snapToGrid="0">
      <p:cViewPr varScale="1">
        <p:scale>
          <a:sx n="64" d="100"/>
          <a:sy n="64" d="100"/>
        </p:scale>
        <p:origin x="3115"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7836560-45CA-4F4B-8D80-1EAC7B95C824}" type="datetimeFigureOut">
              <a:rPr lang="en-US" smtClean="0"/>
              <a:t>8/15/2023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8024919-068E-49F4-A398-979F7784A2F4}" type="slidenum">
              <a:rPr lang="en-US" smtClean="0"/>
              <a:t>‹#›</a:t>
            </a:fld>
            <a:endParaRPr lang="en-US"/>
          </a:p>
        </p:txBody>
      </p:sp>
    </p:spTree>
    <p:extLst>
      <p:ext uri="{BB962C8B-B14F-4D97-AF65-F5344CB8AC3E}">
        <p14:creationId xmlns:p14="http://schemas.microsoft.com/office/powerpoint/2010/main" val="4227593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24919-068E-49F4-A398-979F7784A2F4}" type="slidenum">
              <a:rPr lang="en-US" smtClean="0"/>
              <a:t>1</a:t>
            </a:fld>
            <a:endParaRPr lang="en-US"/>
          </a:p>
        </p:txBody>
      </p:sp>
    </p:spTree>
    <p:extLst>
      <p:ext uri="{BB962C8B-B14F-4D97-AF65-F5344CB8AC3E}">
        <p14:creationId xmlns:p14="http://schemas.microsoft.com/office/powerpoint/2010/main" val="605338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31774">
              <a:defRPr/>
            </a:pPr>
            <a:fld id="{F22189CD-4DDE-41FE-B70F-C17D29E55CA8}" type="slidenum">
              <a:rPr lang="en-US">
                <a:solidFill>
                  <a:prstClr val="black"/>
                </a:solidFill>
                <a:latin typeface="Calibri"/>
              </a:rPr>
              <a:pPr defTabSz="931774">
                <a:defRPr/>
              </a:pPr>
              <a:t>10</a:t>
            </a:fld>
            <a:endParaRPr lang="en-US">
              <a:solidFill>
                <a:prstClr val="black"/>
              </a:solidFill>
              <a:latin typeface="Calibri"/>
            </a:endParaRPr>
          </a:p>
        </p:txBody>
      </p:sp>
    </p:spTree>
    <p:extLst>
      <p:ext uri="{BB962C8B-B14F-4D97-AF65-F5344CB8AC3E}">
        <p14:creationId xmlns:p14="http://schemas.microsoft.com/office/powerpoint/2010/main" val="2938837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31774">
              <a:defRPr/>
            </a:pPr>
            <a:fld id="{F22189CD-4DDE-41FE-B70F-C17D29E55CA8}" type="slidenum">
              <a:rPr lang="en-US">
                <a:solidFill>
                  <a:prstClr val="black"/>
                </a:solidFill>
                <a:latin typeface="Calibri"/>
              </a:rPr>
              <a:pPr defTabSz="931774">
                <a:defRPr/>
              </a:pPr>
              <a:t>11</a:t>
            </a:fld>
            <a:endParaRPr lang="en-US">
              <a:solidFill>
                <a:prstClr val="black"/>
              </a:solidFill>
              <a:latin typeface="Calibri"/>
            </a:endParaRPr>
          </a:p>
        </p:txBody>
      </p:sp>
    </p:spTree>
    <p:extLst>
      <p:ext uri="{BB962C8B-B14F-4D97-AF65-F5344CB8AC3E}">
        <p14:creationId xmlns:p14="http://schemas.microsoft.com/office/powerpoint/2010/main" val="3903280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24919-068E-49F4-A398-979F7784A2F4}" type="slidenum">
              <a:rPr lang="en-US" smtClean="0"/>
              <a:t>12</a:t>
            </a:fld>
            <a:endParaRPr lang="en-US"/>
          </a:p>
        </p:txBody>
      </p:sp>
    </p:spTree>
    <p:extLst>
      <p:ext uri="{BB962C8B-B14F-4D97-AF65-F5344CB8AC3E}">
        <p14:creationId xmlns:p14="http://schemas.microsoft.com/office/powerpoint/2010/main" val="798888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24919-068E-49F4-A398-979F7784A2F4}" type="slidenum">
              <a:rPr lang="en-US" smtClean="0"/>
              <a:t>13</a:t>
            </a:fld>
            <a:endParaRPr lang="en-US"/>
          </a:p>
        </p:txBody>
      </p:sp>
    </p:spTree>
    <p:extLst>
      <p:ext uri="{BB962C8B-B14F-4D97-AF65-F5344CB8AC3E}">
        <p14:creationId xmlns:p14="http://schemas.microsoft.com/office/powerpoint/2010/main" val="2762216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14</a:t>
            </a:fld>
            <a:endParaRPr lang="en-US"/>
          </a:p>
        </p:txBody>
      </p:sp>
    </p:spTree>
    <p:extLst>
      <p:ext uri="{BB962C8B-B14F-4D97-AF65-F5344CB8AC3E}">
        <p14:creationId xmlns:p14="http://schemas.microsoft.com/office/powerpoint/2010/main" val="44489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15</a:t>
            </a:fld>
            <a:endParaRPr lang="en-US"/>
          </a:p>
        </p:txBody>
      </p:sp>
    </p:spTree>
    <p:extLst>
      <p:ext uri="{BB962C8B-B14F-4D97-AF65-F5344CB8AC3E}">
        <p14:creationId xmlns:p14="http://schemas.microsoft.com/office/powerpoint/2010/main" val="2465005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80EE0076-A2B6-457E-8F3E-7DAD46FA0778}" type="slidenum">
              <a:rPr lang="en-GB" smtClean="0"/>
              <a:pPr>
                <a:defRPr/>
              </a:pPr>
              <a:t>16</a:t>
            </a:fld>
            <a:endParaRPr lang="en-GB"/>
          </a:p>
        </p:txBody>
      </p:sp>
    </p:spTree>
    <p:extLst>
      <p:ext uri="{BB962C8B-B14F-4D97-AF65-F5344CB8AC3E}">
        <p14:creationId xmlns:p14="http://schemas.microsoft.com/office/powerpoint/2010/main" val="3457509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aseline="0" dirty="0"/>
              <a:t>Add snapshots, side events, add to ILE page. QR code on screen?</a:t>
            </a:r>
          </a:p>
          <a:p>
            <a:endParaRPr lang="en-US" baseline="0" dirty="0"/>
          </a:p>
          <a:p>
            <a:r>
              <a:rPr lang="en-US" baseline="0" dirty="0"/>
              <a:t>Pretty URLs?</a:t>
            </a:r>
          </a:p>
          <a:p>
            <a:r>
              <a:rPr lang="en-US" baseline="0" dirty="0"/>
              <a:t>https://washdata.org/report/jmp-core-questions-monitoring-wash-schools-2018</a:t>
            </a:r>
          </a:p>
          <a:p>
            <a:r>
              <a:rPr lang="en-US" baseline="0" dirty="0"/>
              <a:t>https://washdata.org/report/unicef-2020-guidance-monitoring-mhh-v1</a:t>
            </a:r>
          </a:p>
          <a:p>
            <a:endParaRPr lang="en-US" baseline="0" dirty="0"/>
          </a:p>
        </p:txBody>
      </p:sp>
      <p:sp>
        <p:nvSpPr>
          <p:cNvPr id="4" name="Slide Number Placeholder 3"/>
          <p:cNvSpPr>
            <a:spLocks noGrp="1"/>
          </p:cNvSpPr>
          <p:nvPr>
            <p:ph type="sldNum" sz="quarter" idx="10"/>
          </p:nvPr>
        </p:nvSpPr>
        <p:spPr/>
        <p:txBody>
          <a:bodyPr/>
          <a:lstStyle/>
          <a:p>
            <a:pPr defTabSz="931774">
              <a:defRPr/>
            </a:pPr>
            <a:fld id="{80EE0076-A2B6-457E-8F3E-7DAD46FA0778}" type="slidenum">
              <a:rPr lang="en-GB">
                <a:solidFill>
                  <a:prstClr val="black"/>
                </a:solidFill>
                <a:latin typeface="Calibri" panose="020F0502020204030204"/>
              </a:rPr>
              <a:pPr defTabSz="931774">
                <a:defRPr/>
              </a:pPr>
              <a:t>17</a:t>
            </a:fld>
            <a:endParaRPr lang="en-GB">
              <a:solidFill>
                <a:prstClr val="black"/>
              </a:solidFill>
              <a:latin typeface="Calibri" panose="020F0502020204030204"/>
            </a:endParaRPr>
          </a:p>
        </p:txBody>
      </p:sp>
    </p:spTree>
    <p:extLst>
      <p:ext uri="{BB962C8B-B14F-4D97-AF65-F5344CB8AC3E}">
        <p14:creationId xmlns:p14="http://schemas.microsoft.com/office/powerpoint/2010/main" val="3341685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24919-068E-49F4-A398-979F7784A2F4}" type="slidenum">
              <a:rPr lang="en-US" smtClean="0"/>
              <a:t>18</a:t>
            </a:fld>
            <a:endParaRPr lang="en-US"/>
          </a:p>
        </p:txBody>
      </p:sp>
    </p:spTree>
    <p:extLst>
      <p:ext uri="{BB962C8B-B14F-4D97-AF65-F5344CB8AC3E}">
        <p14:creationId xmlns:p14="http://schemas.microsoft.com/office/powerpoint/2010/main" val="828947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24919-068E-49F4-A398-979F7784A2F4}" type="slidenum">
              <a:rPr lang="en-US" smtClean="0"/>
              <a:t>19</a:t>
            </a:fld>
            <a:endParaRPr lang="en-US"/>
          </a:p>
        </p:txBody>
      </p:sp>
    </p:spTree>
    <p:extLst>
      <p:ext uri="{BB962C8B-B14F-4D97-AF65-F5344CB8AC3E}">
        <p14:creationId xmlns:p14="http://schemas.microsoft.com/office/powerpoint/2010/main" val="2849368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2</a:t>
            </a:fld>
            <a:endParaRPr lang="en-US"/>
          </a:p>
        </p:txBody>
      </p:sp>
    </p:spTree>
    <p:extLst>
      <p:ext uri="{BB962C8B-B14F-4D97-AF65-F5344CB8AC3E}">
        <p14:creationId xmlns:p14="http://schemas.microsoft.com/office/powerpoint/2010/main" val="1967286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8024919-068E-49F4-A398-979F7784A2F4}" type="slidenum">
              <a:rPr lang="en-US" smtClean="0"/>
              <a:t>20</a:t>
            </a:fld>
            <a:endParaRPr lang="en-US"/>
          </a:p>
        </p:txBody>
      </p:sp>
    </p:spTree>
    <p:extLst>
      <p:ext uri="{BB962C8B-B14F-4D97-AF65-F5344CB8AC3E}">
        <p14:creationId xmlns:p14="http://schemas.microsoft.com/office/powerpoint/2010/main" val="3580437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22</a:t>
            </a:fld>
            <a:endParaRPr lang="en-US"/>
          </a:p>
        </p:txBody>
      </p:sp>
    </p:spTree>
    <p:extLst>
      <p:ext uri="{BB962C8B-B14F-4D97-AF65-F5344CB8AC3E}">
        <p14:creationId xmlns:p14="http://schemas.microsoft.com/office/powerpoint/2010/main" val="3136825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24</a:t>
            </a:fld>
            <a:endParaRPr lang="en-US"/>
          </a:p>
        </p:txBody>
      </p:sp>
    </p:spTree>
    <p:extLst>
      <p:ext uri="{BB962C8B-B14F-4D97-AF65-F5344CB8AC3E}">
        <p14:creationId xmlns:p14="http://schemas.microsoft.com/office/powerpoint/2010/main" val="3361963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26</a:t>
            </a:fld>
            <a:endParaRPr lang="en-US"/>
          </a:p>
        </p:txBody>
      </p:sp>
    </p:spTree>
    <p:extLst>
      <p:ext uri="{BB962C8B-B14F-4D97-AF65-F5344CB8AC3E}">
        <p14:creationId xmlns:p14="http://schemas.microsoft.com/office/powerpoint/2010/main" val="2463492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Coverage of disability-accessible drinking water, sanitation and hygiene often varies between school levels</a:t>
            </a:r>
          </a:p>
        </p:txBody>
      </p:sp>
      <p:sp>
        <p:nvSpPr>
          <p:cNvPr id="4" name="Slide Number Placeholder 3"/>
          <p:cNvSpPr>
            <a:spLocks noGrp="1"/>
          </p:cNvSpPr>
          <p:nvPr>
            <p:ph type="sldNum" sz="quarter" idx="5"/>
          </p:nvPr>
        </p:nvSpPr>
        <p:spPr/>
        <p:txBody>
          <a:bodyPr/>
          <a:lstStyle/>
          <a:p>
            <a:fld id="{F8024919-068E-49F4-A398-979F7784A2F4}" type="slidenum">
              <a:rPr lang="en-US" smtClean="0"/>
              <a:t>27</a:t>
            </a:fld>
            <a:endParaRPr lang="en-US"/>
          </a:p>
        </p:txBody>
      </p:sp>
    </p:spTree>
    <p:extLst>
      <p:ext uri="{BB962C8B-B14F-4D97-AF65-F5344CB8AC3E}">
        <p14:creationId xmlns:p14="http://schemas.microsoft.com/office/powerpoint/2010/main" val="2880361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aseline="0" dirty="0"/>
              <a:t>Add snapshots, side events, add to ILE page. QR code on screen?</a:t>
            </a:r>
          </a:p>
          <a:p>
            <a:endParaRPr lang="en-US" baseline="0" dirty="0"/>
          </a:p>
          <a:p>
            <a:r>
              <a:rPr lang="en-US" baseline="0" dirty="0"/>
              <a:t>Pretty URLs?</a:t>
            </a:r>
          </a:p>
          <a:p>
            <a:r>
              <a:rPr lang="en-US" baseline="0" dirty="0"/>
              <a:t>https://washdata.org/report/jmp-core-questions-monitoring-wash-schools-2018</a:t>
            </a:r>
          </a:p>
          <a:p>
            <a:r>
              <a:rPr lang="en-US" baseline="0" dirty="0"/>
              <a:t>https://washdata.org/report/unicef-2020-guidance-monitoring-mhh-v1</a:t>
            </a:r>
          </a:p>
          <a:p>
            <a:endParaRPr lang="en-US" baseline="0" dirty="0"/>
          </a:p>
        </p:txBody>
      </p:sp>
      <p:sp>
        <p:nvSpPr>
          <p:cNvPr id="4" name="Slide Number Placeholder 3"/>
          <p:cNvSpPr>
            <a:spLocks noGrp="1"/>
          </p:cNvSpPr>
          <p:nvPr>
            <p:ph type="sldNum" sz="quarter" idx="10"/>
          </p:nvPr>
        </p:nvSpPr>
        <p:spPr/>
        <p:txBody>
          <a:bodyPr/>
          <a:lstStyle/>
          <a:p>
            <a:pPr defTabSz="931774">
              <a:defRPr/>
            </a:pPr>
            <a:fld id="{80EE0076-A2B6-457E-8F3E-7DAD46FA0778}" type="slidenum">
              <a:rPr lang="en-GB">
                <a:solidFill>
                  <a:prstClr val="black"/>
                </a:solidFill>
                <a:latin typeface="Calibri" panose="020F0502020204030204"/>
              </a:rPr>
              <a:pPr defTabSz="931774">
                <a:defRPr/>
              </a:pPr>
              <a:t>28</a:t>
            </a:fld>
            <a:endParaRPr lang="en-GB">
              <a:solidFill>
                <a:prstClr val="black"/>
              </a:solidFill>
              <a:latin typeface="Calibri" panose="020F0502020204030204"/>
            </a:endParaRPr>
          </a:p>
        </p:txBody>
      </p:sp>
    </p:spTree>
    <p:extLst>
      <p:ext uri="{BB962C8B-B14F-4D97-AF65-F5344CB8AC3E}">
        <p14:creationId xmlns:p14="http://schemas.microsoft.com/office/powerpoint/2010/main" val="1772784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95E1F-0E16-9041-B7F2-F780B1DFEBE7}" type="slidenum">
              <a:rPr lang="en-US" smtClean="0"/>
              <a:t>29</a:t>
            </a:fld>
            <a:endParaRPr lang="en-US"/>
          </a:p>
        </p:txBody>
      </p:sp>
    </p:spTree>
    <p:extLst>
      <p:ext uri="{BB962C8B-B14F-4D97-AF65-F5344CB8AC3E}">
        <p14:creationId xmlns:p14="http://schemas.microsoft.com/office/powerpoint/2010/main" val="1008940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AB95E1F-0E16-9041-B7F2-F780B1DFEB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4447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UNICEF</a:t>
            </a:r>
          </a:p>
        </p:txBody>
      </p:sp>
      <p:sp>
        <p:nvSpPr>
          <p:cNvPr id="8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fld id="{0A3D2F78-C5BE-4BE2-AFB6-47A7BF1DDD4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685800" rtl="0"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noProof="0" dirty="0">
                <a:solidFill>
                  <a:schemeClr val="tx1"/>
                </a:solidFill>
                <a:latin typeface="Arial" panose="020B0604020202020204" pitchFamily="34" charset="0"/>
                <a:cs typeface="Arial" panose="020B0604020202020204" pitchFamily="34" charset="0"/>
              </a:rPr>
              <a:t>Explain each recommendation, highlighting:</a:t>
            </a:r>
          </a:p>
          <a:p>
            <a:pPr marL="171450" indent="-171450">
              <a:buFontTx/>
              <a:buChar char="-"/>
            </a:pPr>
            <a:r>
              <a:rPr lang="en-US" sz="1200" b="0" noProof="0" dirty="0">
                <a:solidFill>
                  <a:schemeClr val="tx1"/>
                </a:solidFill>
                <a:latin typeface="Arial" panose="020B0604020202020204" pitchFamily="34" charset="0"/>
                <a:cs typeface="Arial" panose="020B0604020202020204" pitchFamily="34" charset="0"/>
              </a:rPr>
              <a:t>Meaningful participation and continuous consultation of: children with/without disabilities, parents-teachers organizations, school staff, neighboring communities, local organization of persons with disabilities</a:t>
            </a:r>
          </a:p>
          <a:p>
            <a:pPr marL="171450" indent="-171450">
              <a:buFontTx/>
              <a:buChar char="-"/>
            </a:pPr>
            <a:r>
              <a:rPr lang="en-US" sz="1200" b="0" noProof="0" dirty="0">
                <a:solidFill>
                  <a:schemeClr val="tx1"/>
                </a:solidFill>
                <a:latin typeface="Arial" panose="020B0604020202020204" pitchFamily="34" charset="0"/>
                <a:cs typeface="Arial" panose="020B0604020202020204" pitchFamily="34" charset="0"/>
              </a:rPr>
              <a:t>WASH and Education sectors working together</a:t>
            </a:r>
          </a:p>
          <a:p>
            <a:pPr marL="171450" indent="-171450">
              <a:buFontTx/>
              <a:buChar char="-"/>
            </a:pPr>
            <a:r>
              <a:rPr lang="en-US" sz="1200" b="0" noProof="0" dirty="0">
                <a:solidFill>
                  <a:schemeClr val="tx1"/>
                </a:solidFill>
                <a:latin typeface="Arial" panose="020B0604020202020204" pitchFamily="34" charset="0"/>
                <a:cs typeface="Arial" panose="020B0604020202020204" pitchFamily="34" charset="0"/>
              </a:rPr>
              <a:t>Consortium with organizations expert in inclusion/disability</a:t>
            </a:r>
          </a:p>
          <a:p>
            <a:pPr marL="171450" indent="-171450">
              <a:buFontTx/>
              <a:buChar char="-"/>
            </a:pPr>
            <a:r>
              <a:rPr lang="en-US" sz="1200" b="0" noProof="0" dirty="0">
                <a:solidFill>
                  <a:schemeClr val="tx1"/>
                </a:solidFill>
                <a:latin typeface="Arial" panose="020B0604020202020204" pitchFamily="34" charset="0"/>
                <a:cs typeface="Arial" panose="020B0604020202020204" pitchFamily="34" charset="0"/>
              </a:rPr>
              <a:t>Identification of Children and Adults (amongst school staff) with Disabilities + Identification of barriers to access WASH services and products (Sets of WGQs – for children and short set for adults)</a:t>
            </a:r>
          </a:p>
          <a:p>
            <a:pPr marL="171450" indent="-171450">
              <a:buFontTx/>
              <a:buChar char="-"/>
            </a:pPr>
            <a:r>
              <a:rPr lang="en-US" sz="1200" b="0" noProof="0" dirty="0">
                <a:solidFill>
                  <a:schemeClr val="tx1"/>
                </a:solidFill>
                <a:latin typeface="Arial" panose="020B0604020202020204" pitchFamily="34" charset="0"/>
                <a:cs typeface="Arial" panose="020B0604020202020204" pitchFamily="34" charset="0"/>
              </a:rPr>
              <a:t>Peer-to-peer education through Youth Clubs / Empowerment and capacity building</a:t>
            </a:r>
          </a:p>
          <a:p>
            <a:pPr marL="171450" indent="-171450">
              <a:buFontTx/>
              <a:buChar char="-"/>
            </a:pPr>
            <a:r>
              <a:rPr lang="en-US" sz="1200" b="0" noProof="0" dirty="0">
                <a:solidFill>
                  <a:schemeClr val="tx1"/>
                </a:solidFill>
                <a:latin typeface="Arial" panose="020B0604020202020204" pitchFamily="34" charset="0"/>
                <a:cs typeface="Arial" panose="020B0604020202020204" pitchFamily="34" charset="0"/>
              </a:rPr>
              <a:t>Safety and accessibility audit of WASH facilities (by the school)</a:t>
            </a:r>
          </a:p>
          <a:p>
            <a:pPr marL="171450" indent="-171450">
              <a:buFontTx/>
              <a:buChar char="-"/>
            </a:pPr>
            <a:r>
              <a:rPr lang="en-US" sz="1200" b="0" noProof="0" dirty="0">
                <a:solidFill>
                  <a:schemeClr val="tx1"/>
                </a:solidFill>
                <a:latin typeface="Arial" panose="020B0604020202020204" pitchFamily="34" charset="0"/>
                <a:cs typeface="Arial" panose="020B0604020202020204" pitchFamily="34" charset="0"/>
              </a:rPr>
              <a:t>Disability data collection, monitoring and reporting / Making sure that WASH services and products (e.g., facilities, IEC materials, hygiene kits, etc.) are accessible to everyone</a:t>
            </a:r>
          </a:p>
          <a:p>
            <a:pPr marL="171450" indent="-171450">
              <a:buFontTx/>
              <a:buChar char="-"/>
            </a:pPr>
            <a:r>
              <a:rPr lang="en-US" sz="1200" b="0" noProof="0" dirty="0">
                <a:solidFill>
                  <a:schemeClr val="tx1"/>
                </a:solidFill>
                <a:latin typeface="Arial" panose="020B0604020202020204" pitchFamily="34" charset="0"/>
                <a:cs typeface="Arial" panose="020B0604020202020204" pitchFamily="34" charset="0"/>
              </a:rPr>
              <a:t>MHM for women (school staff) and girls with/without disabilities</a:t>
            </a:r>
          </a:p>
          <a:p>
            <a:pPr marL="171450" indent="-171450">
              <a:buFontTx/>
              <a:buChar char="-"/>
            </a:pPr>
            <a:endParaRPr lang="en-US" sz="1200" b="0" noProof="0" dirty="0">
              <a:solidFill>
                <a:schemeClr val="tx1"/>
              </a:solidFill>
              <a:latin typeface="Arial" panose="020B0604020202020204" pitchFamily="34" charset="0"/>
              <a:cs typeface="Arial" panose="020B0604020202020204" pitchFamily="34" charset="0"/>
            </a:endParaRPr>
          </a:p>
          <a:p>
            <a:pPr marL="0" indent="0">
              <a:buFontTx/>
              <a:buNone/>
            </a:pPr>
            <a:r>
              <a:rPr lang="en-US" sz="1200" b="0" noProof="0" dirty="0">
                <a:solidFill>
                  <a:schemeClr val="tx1"/>
                </a:solidFill>
                <a:latin typeface="Arial" panose="020B0604020202020204" pitchFamily="34" charset="0"/>
                <a:cs typeface="Arial" panose="020B0604020202020204" pitchFamily="34" charset="0"/>
              </a:rPr>
              <a:t>Capitalization: to inform and record what has been done (e.g., formalization of the designs, cost of disability inclusive WASH, good practices, etc.)</a:t>
            </a:r>
          </a:p>
          <a:p>
            <a:pPr marL="0" indent="0">
              <a:buFontTx/>
              <a:buNone/>
            </a:pPr>
            <a:endParaRPr lang="en-US" sz="1200" b="0" noProof="0" dirty="0">
              <a:solidFill>
                <a:schemeClr val="tx1"/>
              </a:solidFill>
              <a:latin typeface="Arial" panose="020B0604020202020204" pitchFamily="34" charset="0"/>
              <a:cs typeface="Arial" panose="020B0604020202020204" pitchFamily="34" charset="0"/>
            </a:endParaRPr>
          </a:p>
          <a:p>
            <a:endParaRPr lang="en-US" sz="1200" b="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281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UNICEF</a:t>
            </a:r>
          </a:p>
        </p:txBody>
      </p:sp>
      <p:sp>
        <p:nvSpPr>
          <p:cNvPr id="8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fld id="{0A3D2F78-C5BE-4BE2-AFB6-47A7BF1DDD4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685800" rtl="0" eaLnBrk="1" fontAlgn="auto" latinLnBrk="0" hangingPunct="1">
                <a:lnSpc>
                  <a:spcPct val="100000"/>
                </a:lnSpc>
                <a:spcBef>
                  <a:spcPct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a:solidFill>
                  <a:srgbClr val="000000"/>
                </a:solidFill>
                <a:effectLst/>
                <a:latin typeface="Roboto" panose="02000000000000000000" pitchFamily="2" charset="0"/>
              </a:rPr>
              <a:t>To enable persons with disabilities to access and use a facility with safety, comfort and dignity, </a:t>
            </a:r>
            <a:r>
              <a:rPr lang="en-US" b="1" i="0" dirty="0">
                <a:solidFill>
                  <a:srgbClr val="000000"/>
                </a:solidFill>
                <a:effectLst/>
                <a:latin typeface="Roboto" panose="02000000000000000000" pitchFamily="2" charset="0"/>
              </a:rPr>
              <a:t>the built environment not only must be physically accessible but the relevant personnel must be aware</a:t>
            </a:r>
            <a:r>
              <a:rPr lang="en-US" b="0" i="0" dirty="0">
                <a:solidFill>
                  <a:srgbClr val="000000"/>
                </a:solidFill>
                <a:effectLst/>
                <a:latin typeface="Roboto" panose="02000000000000000000" pitchFamily="2" charset="0"/>
              </a:rPr>
              <a:t> of accessibility-related issues and how to communicate and assist persons with disabilities.</a:t>
            </a:r>
          </a:p>
          <a:p>
            <a:pPr algn="l"/>
            <a:endParaRPr lang="en-US" b="0" i="0" dirty="0">
              <a:solidFill>
                <a:srgbClr val="000000"/>
              </a:solidFill>
              <a:effectLst/>
              <a:latin typeface="Roboto" panose="02000000000000000000" pitchFamily="2" charset="0"/>
            </a:endParaRPr>
          </a:p>
          <a:p>
            <a:pPr algn="l"/>
            <a:r>
              <a:rPr lang="en-US" sz="1200" b="1" dirty="0">
                <a:solidFill>
                  <a:srgbClr val="000000"/>
                </a:solidFill>
                <a:latin typeface="Arial" panose="020B0604020202020204" pitchFamily="34" charset="0"/>
                <a:cs typeface="Arial" panose="020B0604020202020204" pitchFamily="34" charset="0"/>
              </a:rPr>
              <a:t>WASH accessibility </a:t>
            </a:r>
            <a:r>
              <a:rPr lang="en-US" sz="1200" b="1" i="0" dirty="0">
                <a:solidFill>
                  <a:srgbClr val="000000"/>
                </a:solidFill>
                <a:effectLst/>
                <a:latin typeface="Roboto" panose="02000000000000000000" pitchFamily="2" charset="0"/>
              </a:rPr>
              <a:t>concerns the hardware and software components</a:t>
            </a:r>
            <a:r>
              <a:rPr lang="en-US" sz="1200" b="0" i="0" dirty="0">
                <a:solidFill>
                  <a:srgbClr val="000000"/>
                </a:solidFill>
                <a:effectLst/>
                <a:latin typeface="Roboto" panose="02000000000000000000" pitchFamily="2" charset="0"/>
              </a:rPr>
              <a:t>:</a:t>
            </a:r>
          </a:p>
          <a:p>
            <a:pPr algn="l"/>
            <a:r>
              <a:rPr lang="en-US" sz="1200" b="0" i="0" dirty="0">
                <a:solidFill>
                  <a:srgbClr val="000000"/>
                </a:solidFill>
                <a:effectLst/>
                <a:latin typeface="Roboto" panose="02000000000000000000" pitchFamily="2" charset="0"/>
              </a:rPr>
              <a:t>physical infrastructure; the related equipment; wayfinding and signposting systems; and safety and security measures; how hygiene promotion is delivered (written materials; hygiene kits, including for menstruation; sensitization sessions; training; training materials, etc.)</a:t>
            </a:r>
            <a:endParaRPr lang="en-US" sz="1050" dirty="0">
              <a:solidFill>
                <a:schemeClr val="tx1"/>
              </a:solidFill>
              <a:latin typeface="Arial" panose="020B0604020202020204" pitchFamily="34" charset="0"/>
              <a:cs typeface="Arial" panose="020B0604020202020204" pitchFamily="34" charset="0"/>
            </a:endParaRPr>
          </a:p>
          <a:p>
            <a:pPr algn="l"/>
            <a:endParaRPr lang="en-US" b="0" i="0" dirty="0">
              <a:solidFill>
                <a:srgbClr val="000000"/>
              </a:solidFill>
              <a:effectLst/>
              <a:latin typeface="Roboto" panose="02000000000000000000" pitchFamily="2" charset="0"/>
            </a:endParaRPr>
          </a:p>
          <a:p>
            <a:pPr algn="l"/>
            <a:endParaRPr lang="en-US" b="0" i="0" dirty="0">
              <a:solidFill>
                <a:srgbClr val="000000"/>
              </a:solidFill>
              <a:effectLst/>
              <a:latin typeface="Roboto" panose="02000000000000000000" pitchFamily="2" charset="0"/>
            </a:endParaRPr>
          </a:p>
          <a:p>
            <a:pPr algn="l"/>
            <a:r>
              <a:rPr lang="en-US" b="0" i="0" dirty="0">
                <a:solidFill>
                  <a:srgbClr val="000000"/>
                </a:solidFill>
                <a:effectLst/>
                <a:latin typeface="Roboto" panose="02000000000000000000" pitchFamily="2" charset="0"/>
              </a:rPr>
              <a:t>Accessibility is a precondition of inclusion: without accessibility, persons with disabilities cannot be included, and can lead to health issues, abuse (particularly for women and children with disabilities), and theft or damage of assistive devices.</a:t>
            </a:r>
          </a:p>
          <a:p>
            <a:pPr algn="l"/>
            <a:endParaRPr lang="en-US" sz="12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632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24919-068E-49F4-A398-979F7784A2F4}" type="slidenum">
              <a:rPr lang="en-US" smtClean="0"/>
              <a:t>3</a:t>
            </a:fld>
            <a:endParaRPr lang="en-US"/>
          </a:p>
        </p:txBody>
      </p:sp>
    </p:spTree>
    <p:extLst>
      <p:ext uri="{BB962C8B-B14F-4D97-AF65-F5344CB8AC3E}">
        <p14:creationId xmlns:p14="http://schemas.microsoft.com/office/powerpoint/2010/main" val="2279387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UNICEF</a:t>
            </a:r>
          </a:p>
        </p:txBody>
      </p:sp>
      <p:sp>
        <p:nvSpPr>
          <p:cNvPr id="8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fld id="{0A3D2F78-C5BE-4BE2-AFB6-47A7BF1DDD4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685800" rtl="0" eaLnBrk="1" fontAlgn="auto" latinLnBrk="0" hangingPunct="1">
                <a:lnSpc>
                  <a:spcPct val="100000"/>
                </a:lnSpc>
                <a:spcBef>
                  <a:spcPct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dirty="0">
                <a:solidFill>
                  <a:schemeClr val="tx1"/>
                </a:solidFill>
                <a:latin typeface="Arial" panose="020B0604020202020204" pitchFamily="34" charset="0"/>
                <a:cs typeface="Arial" panose="020B0604020202020204" pitchFamily="34" charset="0"/>
              </a:rPr>
              <a:t>Safety and accessibility audit / checklist (based mostly on observations)</a:t>
            </a:r>
          </a:p>
          <a:p>
            <a:endParaRPr lang="en-US" sz="1200" b="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cs typeface="Arial" panose="020B0604020202020204" pitchFamily="34" charset="0"/>
              </a:rPr>
              <a:t>Anyone must be able to </a:t>
            </a:r>
            <a:r>
              <a:rPr lang="en-US" sz="1200" b="1" dirty="0">
                <a:solidFill>
                  <a:srgbClr val="000000"/>
                </a:solidFill>
                <a:latin typeface="Arial" panose="020B0604020202020204" pitchFamily="34" charset="0"/>
                <a:cs typeface="Arial" panose="020B0604020202020204" pitchFamily="34" charset="0"/>
              </a:rPr>
              <a:t>Reach</a:t>
            </a:r>
            <a:r>
              <a:rPr lang="en-US" sz="1200" dirty="0">
                <a:solidFill>
                  <a:srgbClr val="000000"/>
                </a:solidFill>
                <a:latin typeface="Arial" panose="020B0604020202020204" pitchFamily="34" charset="0"/>
                <a:cs typeface="Arial" panose="020B0604020202020204" pitchFamily="34" charset="0"/>
              </a:rPr>
              <a:t> the WASH facility, while the design of the WASH infrastructure must ensure that they are able to </a:t>
            </a:r>
            <a:r>
              <a:rPr lang="en-US" sz="1200" b="1" dirty="0">
                <a:solidFill>
                  <a:srgbClr val="000000"/>
                </a:solidFill>
                <a:latin typeface="Arial" panose="020B0604020202020204" pitchFamily="34" charset="0"/>
                <a:cs typeface="Arial" panose="020B0604020202020204" pitchFamily="34" charset="0"/>
              </a:rPr>
              <a:t>Enter</a:t>
            </a:r>
            <a:r>
              <a:rPr lang="en-US" sz="1200" dirty="0">
                <a:solidFill>
                  <a:srgbClr val="000000"/>
                </a:solidFill>
                <a:latin typeface="Arial" panose="020B0604020202020204" pitchFamily="34" charset="0"/>
                <a:cs typeface="Arial" panose="020B0604020202020204" pitchFamily="34" charset="0"/>
              </a:rPr>
              <a:t> the facility, to </a:t>
            </a:r>
            <a:r>
              <a:rPr lang="en-US" sz="1200" b="1" dirty="0">
                <a:solidFill>
                  <a:srgbClr val="000000"/>
                </a:solidFill>
                <a:latin typeface="Arial" panose="020B0604020202020204" pitchFamily="34" charset="0"/>
                <a:cs typeface="Arial" panose="020B0604020202020204" pitchFamily="34" charset="0"/>
              </a:rPr>
              <a:t>Circulate</a:t>
            </a:r>
            <a:r>
              <a:rPr lang="en-US" sz="1200" dirty="0">
                <a:solidFill>
                  <a:srgbClr val="000000"/>
                </a:solidFill>
                <a:latin typeface="Arial" panose="020B0604020202020204" pitchFamily="34" charset="0"/>
                <a:cs typeface="Arial" panose="020B0604020202020204" pitchFamily="34" charset="0"/>
              </a:rPr>
              <a:t> around it, and to </a:t>
            </a:r>
            <a:r>
              <a:rPr lang="en-US" sz="1200" b="1" dirty="0">
                <a:solidFill>
                  <a:srgbClr val="000000"/>
                </a:solidFill>
                <a:latin typeface="Arial" panose="020B0604020202020204" pitchFamily="34" charset="0"/>
                <a:cs typeface="Arial" panose="020B0604020202020204" pitchFamily="34" charset="0"/>
              </a:rPr>
              <a:t>Use</a:t>
            </a:r>
            <a:r>
              <a:rPr lang="en-US" sz="1200" dirty="0">
                <a:solidFill>
                  <a:srgbClr val="000000"/>
                </a:solidFill>
                <a:latin typeface="Arial" panose="020B0604020202020204" pitchFamily="34" charset="0"/>
                <a:cs typeface="Arial" panose="020B0604020202020204" pitchFamily="34" charset="0"/>
              </a:rPr>
              <a:t> it freely and independently.</a:t>
            </a:r>
          </a:p>
          <a:p>
            <a:endParaRPr lang="en-US" sz="12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5286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UNICEF</a:t>
            </a:r>
          </a:p>
        </p:txBody>
      </p:sp>
      <p:sp>
        <p:nvSpPr>
          <p:cNvPr id="8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fld id="{0A3D2F78-C5BE-4BE2-AFB6-47A7BF1DDD4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685800" rtl="0" eaLnBrk="1" fontAlgn="auto" latinLnBrk="0" hangingPunct="1">
                <a:lnSpc>
                  <a:spcPct val="100000"/>
                </a:lnSpc>
                <a:spcBef>
                  <a:spcPct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dirty="0">
                <a:solidFill>
                  <a:srgbClr val="313537"/>
                </a:solidFill>
                <a:effectLst/>
                <a:latin typeface="Roboto" panose="02000000000000000000" pitchFamily="2" charset="0"/>
              </a:rPr>
              <a:t>New facilities: universal design</a:t>
            </a:r>
          </a:p>
          <a:p>
            <a:r>
              <a:rPr lang="en-US" b="0" i="0" dirty="0">
                <a:solidFill>
                  <a:srgbClr val="313537"/>
                </a:solidFill>
                <a:effectLst/>
                <a:latin typeface="Roboto" panose="02000000000000000000" pitchFamily="2" charset="0"/>
              </a:rPr>
              <a:t>Existing facilities: reasonable accommodation (unless many adjustments are required to make the facility accessible)</a:t>
            </a:r>
          </a:p>
          <a:p>
            <a:r>
              <a:rPr lang="en-US" b="0" i="0" dirty="0">
                <a:solidFill>
                  <a:srgbClr val="313537"/>
                </a:solidFill>
                <a:effectLst/>
                <a:latin typeface="Roboto" panose="02000000000000000000" pitchFamily="2" charset="0"/>
              </a:rPr>
              <a:t>Universal design of IEC/BCC materials (hygiene messaging)</a:t>
            </a:r>
          </a:p>
          <a:p>
            <a:endParaRPr lang="en-US" b="0" i="0" dirty="0">
              <a:solidFill>
                <a:srgbClr val="313537"/>
              </a:solidFill>
              <a:effectLst/>
              <a:latin typeface="Roboto" panose="02000000000000000000" pitchFamily="2" charset="0"/>
            </a:endParaRPr>
          </a:p>
          <a:p>
            <a:r>
              <a:rPr lang="en-US" b="1" i="0" dirty="0">
                <a:solidFill>
                  <a:srgbClr val="313537"/>
                </a:solidFill>
                <a:effectLst/>
                <a:latin typeface="Roboto" panose="02000000000000000000" pitchFamily="2" charset="0"/>
              </a:rPr>
              <a:t>INCLUSIVE BUDGETING WHEN DESIGNING PROJECT</a:t>
            </a:r>
          </a:p>
          <a:p>
            <a:r>
              <a:rPr lang="en-US" b="0" i="0" dirty="0">
                <a:solidFill>
                  <a:srgbClr val="313537"/>
                </a:solidFill>
                <a:effectLst/>
                <a:latin typeface="Roboto" panose="02000000000000000000" pitchFamily="2" charset="0"/>
              </a:rPr>
              <a:t>“Easy” for new facilities, if there are national standards and norms, with technical specifications (to access cost estimation of universal designs).</a:t>
            </a:r>
          </a:p>
          <a:p>
            <a:r>
              <a:rPr lang="en-US" b="0" i="0" dirty="0">
                <a:solidFill>
                  <a:srgbClr val="313537"/>
                </a:solidFill>
                <a:effectLst/>
                <a:latin typeface="Roboto" panose="02000000000000000000" pitchFamily="2" charset="0"/>
              </a:rPr>
              <a:t>But, if there are existing facilities that need to be rehabilitated and upgraded to be full accessible: Cost? </a:t>
            </a:r>
          </a:p>
          <a:p>
            <a:endParaRPr lang="en-US" b="0" i="0" dirty="0">
              <a:solidFill>
                <a:srgbClr val="313537"/>
              </a:solidFill>
              <a:effectLst/>
              <a:latin typeface="Roboto" panose="02000000000000000000" pitchFamily="2" charset="0"/>
            </a:endParaRPr>
          </a:p>
          <a:p>
            <a:r>
              <a:rPr lang="en-US" b="0" i="0" dirty="0">
                <a:solidFill>
                  <a:srgbClr val="313537"/>
                </a:solidFill>
                <a:effectLst/>
                <a:latin typeface="Roboto" panose="02000000000000000000" pitchFamily="2" charset="0"/>
              </a:rPr>
              <a:t>The outcome of using universal design is that environments, buildings and products are inclusive of, usable by and accessible to everyone, to the greatest possible extent, including children, adults and older persons with and without disabilities, pregnant women, etc.</a:t>
            </a:r>
          </a:p>
          <a:p>
            <a:endParaRPr lang="en-US" sz="1200" b="0" i="0" dirty="0">
              <a:solidFill>
                <a:srgbClr val="313537"/>
              </a:solidFill>
              <a:effectLst/>
              <a:latin typeface="Roboto" panose="02000000000000000000" pitchFamily="2" charset="0"/>
              <a:cs typeface="Arial" panose="020B0604020202020204" pitchFamily="34" charset="0"/>
            </a:endParaRPr>
          </a:p>
          <a:p>
            <a:r>
              <a:rPr lang="en-US" b="0" i="0" dirty="0">
                <a:solidFill>
                  <a:srgbClr val="000000"/>
                </a:solidFill>
                <a:effectLst/>
                <a:latin typeface="Roboto" panose="02000000000000000000" pitchFamily="2" charset="0"/>
              </a:rPr>
              <a:t>Reasonable accommodation seeks to ensure the right of persons with disabilities to use WASH facilities by removing barriers to accessing it equally with others. The concept of reasonable accommodation is not solely applicable to disability. Other personnel may require accommodation of their needs, such as people living with HIV/AIDS, pregnant women, people with family responsibilities, people who hold a particular religion or belief, etc.</a:t>
            </a:r>
            <a:endParaRPr lang="en-US" sz="12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884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UNICEF</a:t>
            </a:r>
          </a:p>
        </p:txBody>
      </p:sp>
      <p:sp>
        <p:nvSpPr>
          <p:cNvPr id="8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fld id="{0A3D2F78-C5BE-4BE2-AFB6-47A7BF1DDD4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685800" rtl="0" eaLnBrk="1" fontAlgn="auto" latinLnBrk="0" hangingPunct="1">
                <a:lnSpc>
                  <a:spcPct val="100000"/>
                </a:lnSpc>
                <a:spcBef>
                  <a:spcPct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7755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UNICEF</a:t>
            </a:r>
          </a:p>
        </p:txBody>
      </p:sp>
      <p:sp>
        <p:nvSpPr>
          <p:cNvPr id="8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fld id="{0A3D2F78-C5BE-4BE2-AFB6-47A7BF1DDD4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685800" rtl="0" eaLnBrk="1" fontAlgn="auto" latinLnBrk="0" hangingPunct="1">
                <a:lnSpc>
                  <a:spcPct val="100000"/>
                </a:lnSpc>
                <a:spcBef>
                  <a:spcPct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sz="1200" b="0" dirty="0">
                <a:solidFill>
                  <a:schemeClr val="tx1"/>
                </a:solidFill>
                <a:latin typeface="Arial" panose="020B0604020202020204" pitchFamily="34" charset="0"/>
                <a:cs typeface="Arial" panose="020B0604020202020204" pitchFamily="34" charset="0"/>
              </a:rPr>
              <a:t>From “Make it count” UNICEF guidance</a:t>
            </a:r>
          </a:p>
          <a:p>
            <a:pPr marL="0" indent="0">
              <a:buFontTx/>
              <a:buNone/>
            </a:pPr>
            <a:r>
              <a:rPr lang="en-US" sz="1200" b="0" dirty="0">
                <a:solidFill>
                  <a:schemeClr val="tx1"/>
                </a:solidFill>
                <a:latin typeface="Arial" panose="020B0604020202020204" pitchFamily="34" charset="0"/>
                <a:cs typeface="Arial" panose="020B0604020202020204" pitchFamily="34" charset="0"/>
              </a:rPr>
              <a:t>Quantitative indicators</a:t>
            </a:r>
          </a:p>
          <a:p>
            <a:pPr marL="0" indent="0">
              <a:buFontTx/>
              <a:buNone/>
            </a:pPr>
            <a:r>
              <a:rPr lang="en-US" sz="1200" b="0" dirty="0">
                <a:solidFill>
                  <a:schemeClr val="tx1"/>
                </a:solidFill>
                <a:latin typeface="Arial" panose="020B0604020202020204" pitchFamily="34" charset="0"/>
                <a:cs typeface="Arial" panose="020B0604020202020204" pitchFamily="34" charset="0"/>
              </a:rPr>
              <a:t>+ Qualitative indicators: level of satisfaction of the users, participation of users at every stage of the project, etc.</a:t>
            </a:r>
          </a:p>
          <a:p>
            <a:pPr marL="0" indent="0">
              <a:buFontTx/>
              <a:buNone/>
            </a:pPr>
            <a:endParaRPr lang="en-US" sz="12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831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UNICEF</a:t>
            </a:r>
          </a:p>
        </p:txBody>
      </p:sp>
      <p:sp>
        <p:nvSpPr>
          <p:cNvPr id="8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fld id="{0A3D2F78-C5BE-4BE2-AFB6-47A7BF1DDD4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685800" rtl="0" eaLnBrk="1" fontAlgn="auto" latinLnBrk="0" hangingPunct="1">
                <a:lnSpc>
                  <a:spcPct val="100000"/>
                </a:lnSpc>
                <a:spcBef>
                  <a:spcPct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b="0" i="0" dirty="0">
                <a:solidFill>
                  <a:srgbClr val="000000"/>
                </a:solidFill>
                <a:effectLst/>
                <a:latin typeface="Roboto" panose="02000000000000000000" pitchFamily="2" charset="0"/>
              </a:rPr>
              <a:t>WGQs: The questions ask if a person experiences any difficulty in six domains: vision, hearing, mobility, cognition (remembering), self-care and communication. Each domain is ranked on a scale from No difficulty to Cannot do at all.</a:t>
            </a:r>
          </a:p>
          <a:p>
            <a:pPr marL="0" indent="0">
              <a:buFontTx/>
              <a:buNone/>
            </a:pPr>
            <a:endParaRPr lang="en-US" sz="1200" b="0" i="0" dirty="0">
              <a:solidFill>
                <a:srgbClr val="000000"/>
              </a:solidFill>
              <a:effectLst/>
              <a:latin typeface="Roboto" panose="02000000000000000000" pitchFamily="2" charset="0"/>
              <a:cs typeface="Arial" panose="020B0604020202020204" pitchFamily="34" charset="0"/>
            </a:endParaRPr>
          </a:p>
          <a:p>
            <a:pPr marL="0" indent="0">
              <a:buFontTx/>
              <a:buNone/>
            </a:pPr>
            <a:r>
              <a:rPr lang="en-US" sz="1200" b="0" i="0" dirty="0">
                <a:solidFill>
                  <a:srgbClr val="000000"/>
                </a:solidFill>
                <a:effectLst/>
                <a:latin typeface="Roboto" panose="02000000000000000000" pitchFamily="2" charset="0"/>
                <a:cs typeface="Arial" panose="020B0604020202020204" pitchFamily="34" charset="0"/>
              </a:rPr>
              <a:t>WGQs: for identification of persons with disabilities, their disability and its severity + barriers</a:t>
            </a:r>
          </a:p>
          <a:p>
            <a:pPr marL="0" indent="0">
              <a:buFontTx/>
              <a:buNone/>
            </a:pPr>
            <a:r>
              <a:rPr lang="en-US" sz="1200" b="0" i="0" dirty="0">
                <a:solidFill>
                  <a:srgbClr val="000000"/>
                </a:solidFill>
                <a:effectLst/>
                <a:latin typeface="Roboto" panose="02000000000000000000" pitchFamily="2" charset="0"/>
                <a:cs typeface="Arial" panose="020B0604020202020204" pitchFamily="34" charset="0"/>
              </a:rPr>
              <a:t>Safety and accessibility audit: to check through observation and practice (involving users, and especially children with disabilities), if the WASH facilities are accessible and safe, and which improvements/changes to be made.</a:t>
            </a:r>
          </a:p>
          <a:p>
            <a:pPr marL="0" indent="0">
              <a:buFontTx/>
              <a:buNone/>
            </a:pPr>
            <a:endParaRPr lang="en-US" sz="1200" b="0" i="0" dirty="0">
              <a:solidFill>
                <a:srgbClr val="000000"/>
              </a:solidFill>
              <a:effectLst/>
              <a:latin typeface="Roboto" panose="02000000000000000000" pitchFamily="2" charset="0"/>
              <a:cs typeface="Arial" panose="020B0604020202020204" pitchFamily="34" charset="0"/>
            </a:endParaRPr>
          </a:p>
          <a:p>
            <a:pPr marL="0" indent="0">
              <a:buFontTx/>
              <a:buNone/>
            </a:pPr>
            <a:r>
              <a:rPr lang="en-US" sz="1200" b="0" i="0" dirty="0">
                <a:solidFill>
                  <a:srgbClr val="000000"/>
                </a:solidFill>
                <a:effectLst/>
                <a:latin typeface="Roboto" panose="02000000000000000000" pitchFamily="2" charset="0"/>
                <a:cs typeface="Arial" panose="020B0604020202020204" pitchFamily="34" charset="0"/>
              </a:rPr>
              <a:t>School survey: evaluation of the WASH facilities, services and products (e.g., facilities, communication, messaging, etc.)</a:t>
            </a:r>
          </a:p>
          <a:p>
            <a:pPr marL="0" indent="0">
              <a:buFontTx/>
              <a:buNone/>
            </a:pPr>
            <a:endParaRPr lang="en-US" sz="1200" b="0" i="0" dirty="0">
              <a:solidFill>
                <a:srgbClr val="000000"/>
              </a:solidFill>
              <a:effectLst/>
              <a:latin typeface="Roboto" panose="02000000000000000000" pitchFamily="2" charset="0"/>
              <a:cs typeface="Arial" panose="020B0604020202020204" pitchFamily="34" charset="0"/>
            </a:endParaRPr>
          </a:p>
          <a:p>
            <a:pPr marL="0" indent="0">
              <a:buFontTx/>
              <a:buNone/>
            </a:pPr>
            <a:r>
              <a:rPr lang="en-US" sz="1200" b="0" i="0" dirty="0" err="1">
                <a:solidFill>
                  <a:srgbClr val="000000"/>
                </a:solidFill>
                <a:effectLst/>
                <a:latin typeface="Roboto" panose="02000000000000000000" pitchFamily="2" charset="0"/>
                <a:cs typeface="Arial" panose="020B0604020202020204" pitchFamily="34" charset="0"/>
              </a:rPr>
              <a:t>Programme</a:t>
            </a:r>
            <a:r>
              <a:rPr lang="en-US" sz="1200" b="0" i="0" dirty="0">
                <a:solidFill>
                  <a:srgbClr val="000000"/>
                </a:solidFill>
                <a:effectLst/>
                <a:latin typeface="Roboto" panose="02000000000000000000" pitchFamily="2" charset="0"/>
                <a:cs typeface="Arial" panose="020B0604020202020204" pitchFamily="34" charset="0"/>
              </a:rPr>
              <a:t> monitoring: </a:t>
            </a:r>
            <a:endParaRPr lang="en-US" sz="12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8398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UNICEF</a:t>
            </a:r>
          </a:p>
        </p:txBody>
      </p:sp>
      <p:sp>
        <p:nvSpPr>
          <p:cNvPr id="8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fld id="{0A3D2F78-C5BE-4BE2-AFB6-47A7BF1DDD4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685800" rtl="0" eaLnBrk="1" fontAlgn="auto" latinLnBrk="0" hangingPunct="1">
                <a:lnSpc>
                  <a:spcPct val="100000"/>
                </a:lnSpc>
                <a:spcBef>
                  <a:spcPct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b="0" i="0" dirty="0">
                <a:solidFill>
                  <a:srgbClr val="000000"/>
                </a:solidFill>
                <a:effectLst/>
                <a:latin typeface="Roboto" panose="02000000000000000000" pitchFamily="2" charset="0"/>
              </a:rPr>
              <a:t>WGQs: The questions ask if a person experiences any difficulty in six domains: vision, hearing, mobility, cognition (remembering), self-care and communication. Each domain is ranked on a scale from No difficulty to Cannot do at all.</a:t>
            </a:r>
          </a:p>
          <a:p>
            <a:pPr marL="0" indent="0">
              <a:buFontTx/>
              <a:buNone/>
            </a:pPr>
            <a:endParaRPr lang="en-US" sz="1200" b="0" i="0" dirty="0">
              <a:solidFill>
                <a:srgbClr val="000000"/>
              </a:solidFill>
              <a:effectLst/>
              <a:latin typeface="Roboto" panose="02000000000000000000" pitchFamily="2" charset="0"/>
              <a:cs typeface="Arial" panose="020B0604020202020204" pitchFamily="34" charset="0"/>
            </a:endParaRPr>
          </a:p>
          <a:p>
            <a:pPr marL="0" indent="0">
              <a:buFontTx/>
              <a:buNone/>
            </a:pPr>
            <a:r>
              <a:rPr lang="en-US" sz="1200" b="0" i="0" dirty="0">
                <a:solidFill>
                  <a:srgbClr val="000000"/>
                </a:solidFill>
                <a:effectLst/>
                <a:latin typeface="Roboto" panose="02000000000000000000" pitchFamily="2" charset="0"/>
                <a:cs typeface="Arial" panose="020B0604020202020204" pitchFamily="34" charset="0"/>
              </a:rPr>
              <a:t>WGQs: for identification of persons with disabilities, their disability and its severity + barriers</a:t>
            </a:r>
          </a:p>
          <a:p>
            <a:pPr marL="0" indent="0">
              <a:buFontTx/>
              <a:buNone/>
            </a:pPr>
            <a:r>
              <a:rPr lang="en-US" sz="1200" b="0" i="0" dirty="0">
                <a:solidFill>
                  <a:srgbClr val="000000"/>
                </a:solidFill>
                <a:effectLst/>
                <a:latin typeface="Roboto" panose="02000000000000000000" pitchFamily="2" charset="0"/>
                <a:cs typeface="Arial" panose="020B0604020202020204" pitchFamily="34" charset="0"/>
              </a:rPr>
              <a:t>Safety and accessibility audit: to check through observation and practice (involving users, and especially children with disabilities), if the WASH facilities are accessible and safe, and which improvements/changes to be made.</a:t>
            </a:r>
          </a:p>
          <a:p>
            <a:pPr marL="0" indent="0">
              <a:buFontTx/>
              <a:buNone/>
            </a:pPr>
            <a:endParaRPr lang="en-US" sz="1200" b="0" i="0" dirty="0">
              <a:solidFill>
                <a:srgbClr val="000000"/>
              </a:solidFill>
              <a:effectLst/>
              <a:latin typeface="Roboto" panose="02000000000000000000" pitchFamily="2" charset="0"/>
              <a:cs typeface="Arial" panose="020B0604020202020204" pitchFamily="34" charset="0"/>
            </a:endParaRPr>
          </a:p>
          <a:p>
            <a:pPr marL="0" indent="0">
              <a:buFontTx/>
              <a:buNone/>
            </a:pPr>
            <a:r>
              <a:rPr lang="en-US" sz="1200" b="0" i="0" dirty="0">
                <a:solidFill>
                  <a:srgbClr val="000000"/>
                </a:solidFill>
                <a:effectLst/>
                <a:latin typeface="Roboto" panose="02000000000000000000" pitchFamily="2" charset="0"/>
                <a:cs typeface="Arial" panose="020B0604020202020204" pitchFamily="34" charset="0"/>
              </a:rPr>
              <a:t>School survey: evaluation of the WASH facilities, services and products (e.g., facilities, communication, messaging, etc.)</a:t>
            </a:r>
          </a:p>
          <a:p>
            <a:pPr marL="0" indent="0">
              <a:buFontTx/>
              <a:buNone/>
            </a:pPr>
            <a:endParaRPr lang="en-US" sz="1200" b="0" i="0" dirty="0">
              <a:solidFill>
                <a:srgbClr val="000000"/>
              </a:solidFill>
              <a:effectLst/>
              <a:latin typeface="Roboto" panose="02000000000000000000" pitchFamily="2" charset="0"/>
              <a:cs typeface="Arial" panose="020B0604020202020204" pitchFamily="34" charset="0"/>
            </a:endParaRPr>
          </a:p>
          <a:p>
            <a:pPr marL="0" indent="0">
              <a:buFontTx/>
              <a:buNone/>
            </a:pPr>
            <a:r>
              <a:rPr lang="en-US" sz="1200" b="0" i="0" dirty="0" err="1">
                <a:solidFill>
                  <a:srgbClr val="000000"/>
                </a:solidFill>
                <a:effectLst/>
                <a:latin typeface="Roboto" panose="02000000000000000000" pitchFamily="2" charset="0"/>
                <a:cs typeface="Arial" panose="020B0604020202020204" pitchFamily="34" charset="0"/>
              </a:rPr>
              <a:t>Programme</a:t>
            </a:r>
            <a:r>
              <a:rPr lang="en-US" sz="1200" b="0" i="0" dirty="0">
                <a:solidFill>
                  <a:srgbClr val="000000"/>
                </a:solidFill>
                <a:effectLst/>
                <a:latin typeface="Roboto" panose="02000000000000000000" pitchFamily="2" charset="0"/>
                <a:cs typeface="Arial" panose="020B0604020202020204" pitchFamily="34" charset="0"/>
              </a:rPr>
              <a:t> monitoring: </a:t>
            </a:r>
            <a:endParaRPr lang="en-US" sz="12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146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UNICEF</a:t>
            </a:r>
          </a:p>
        </p:txBody>
      </p:sp>
      <p:sp>
        <p:nvSpPr>
          <p:cNvPr id="8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fld id="{0A3D2F78-C5BE-4BE2-AFB6-47A7BF1DDD4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685800" rtl="0" eaLnBrk="1" fontAlgn="auto" latinLnBrk="0" hangingPunct="1">
                <a:lnSpc>
                  <a:spcPct val="100000"/>
                </a:lnSpc>
                <a:spcBef>
                  <a:spcPct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en-US" sz="1200" i="0" u="none" strike="noStrike" baseline="0" dirty="0">
                <a:latin typeface="Arial" panose="020B0604020202020204" pitchFamily="34" charset="0"/>
              </a:rPr>
              <a:t>Participatory assessment w</a:t>
            </a:r>
            <a:r>
              <a:rPr lang="en-US" sz="1200" dirty="0">
                <a:latin typeface="Arial" panose="020B0604020202020204" pitchFamily="34" charset="0"/>
              </a:rPr>
              <a:t>ith pupils, students, parents-teachers </a:t>
            </a:r>
            <a:r>
              <a:rPr lang="en-US" sz="1200" dirty="0" err="1">
                <a:latin typeface="Arial" panose="020B0604020202020204" pitchFamily="34" charset="0"/>
              </a:rPr>
              <a:t>organisations</a:t>
            </a:r>
            <a:r>
              <a:rPr lang="en-US" sz="1200" dirty="0">
                <a:latin typeface="Arial" panose="020B0604020202020204" pitchFamily="34" charset="0"/>
              </a:rPr>
              <a:t>, technical partners and government</a:t>
            </a:r>
          </a:p>
        </p:txBody>
      </p:sp>
    </p:spTree>
    <p:extLst>
      <p:ext uri="{BB962C8B-B14F-4D97-AF65-F5344CB8AC3E}">
        <p14:creationId xmlns:p14="http://schemas.microsoft.com/office/powerpoint/2010/main" val="2205995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UNICEF</a:t>
            </a:r>
          </a:p>
        </p:txBody>
      </p:sp>
      <p:sp>
        <p:nvSpPr>
          <p:cNvPr id="8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fld id="{0A3D2F78-C5BE-4BE2-AFB6-47A7BF1DDD4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685800" rtl="0" eaLnBrk="1" fontAlgn="auto" latinLnBrk="0" hangingPunct="1">
                <a:lnSpc>
                  <a:spcPct val="100000"/>
                </a:lnSpc>
                <a:spcBef>
                  <a:spcPct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sz="1200" b="0" dirty="0">
                <a:solidFill>
                  <a:schemeClr val="tx1"/>
                </a:solidFill>
                <a:latin typeface="Arial" panose="020B0604020202020204" pitchFamily="34" charset="0"/>
                <a:cs typeface="Arial" panose="020B0604020202020204" pitchFamily="34" charset="0"/>
              </a:rPr>
              <a:t>Guidance for implementation of DI WinS</a:t>
            </a:r>
          </a:p>
          <a:p>
            <a:pPr marL="0" indent="0">
              <a:buFontTx/>
              <a:buNone/>
            </a:pPr>
            <a:r>
              <a:rPr lang="en-US" sz="1200" b="0" dirty="0">
                <a:solidFill>
                  <a:schemeClr val="tx1"/>
                </a:solidFill>
                <a:latin typeface="Arial" panose="020B0604020202020204" pitchFamily="34" charset="0"/>
                <a:cs typeface="Arial" panose="020B0604020202020204" pitchFamily="34" charset="0"/>
              </a:rPr>
              <a:t>Including technical drawings + DI WASH facilities cost (extremely useful for program design)</a:t>
            </a:r>
          </a:p>
        </p:txBody>
      </p:sp>
    </p:spTree>
    <p:extLst>
      <p:ext uri="{BB962C8B-B14F-4D97-AF65-F5344CB8AC3E}">
        <p14:creationId xmlns:p14="http://schemas.microsoft.com/office/powerpoint/2010/main" val="20295790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AB95E1F-0E16-9041-B7F2-F780B1DFEB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703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24919-068E-49F4-A398-979F7784A2F4}" type="slidenum">
              <a:rPr lang="en-US" smtClean="0"/>
              <a:t>43</a:t>
            </a:fld>
            <a:endParaRPr lang="en-US"/>
          </a:p>
        </p:txBody>
      </p:sp>
    </p:spTree>
    <p:extLst>
      <p:ext uri="{BB962C8B-B14F-4D97-AF65-F5344CB8AC3E}">
        <p14:creationId xmlns:p14="http://schemas.microsoft.com/office/powerpoint/2010/main" val="68107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24919-068E-49F4-A398-979F7784A2F4}" type="slidenum">
              <a:rPr lang="en-US" smtClean="0"/>
              <a:t>4</a:t>
            </a:fld>
            <a:endParaRPr lang="en-US"/>
          </a:p>
        </p:txBody>
      </p:sp>
    </p:spTree>
    <p:extLst>
      <p:ext uri="{BB962C8B-B14F-4D97-AF65-F5344CB8AC3E}">
        <p14:creationId xmlns:p14="http://schemas.microsoft.com/office/powerpoint/2010/main" val="3106055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24919-068E-49F4-A398-979F7784A2F4}" type="slidenum">
              <a:rPr lang="en-US" smtClean="0"/>
              <a:t>44</a:t>
            </a:fld>
            <a:endParaRPr lang="en-US"/>
          </a:p>
        </p:txBody>
      </p:sp>
    </p:spTree>
    <p:extLst>
      <p:ext uri="{BB962C8B-B14F-4D97-AF65-F5344CB8AC3E}">
        <p14:creationId xmlns:p14="http://schemas.microsoft.com/office/powerpoint/2010/main" val="2232036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24919-068E-49F4-A398-979F7784A2F4}" type="slidenum">
              <a:rPr lang="en-US" smtClean="0"/>
              <a:t>45</a:t>
            </a:fld>
            <a:endParaRPr lang="en-US"/>
          </a:p>
        </p:txBody>
      </p:sp>
    </p:spTree>
    <p:extLst>
      <p:ext uri="{BB962C8B-B14F-4D97-AF65-F5344CB8AC3E}">
        <p14:creationId xmlns:p14="http://schemas.microsoft.com/office/powerpoint/2010/main" val="1756793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rgbClr val="000A40"/>
                </a:solidFill>
                <a:latin typeface="HKGrotesk-Light"/>
              </a:rPr>
              <a:t>The COVID-19 pandemic triggered a lot of attention on the need for improvement while creating the opportunity to ‘build back better’ to ensure better preparedness for future pandemics (UN SDG report 2021). </a:t>
            </a:r>
          </a:p>
          <a:p>
            <a:pPr algn="l"/>
            <a:endParaRPr lang="en-US" sz="1200" dirty="0">
              <a:solidFill>
                <a:srgbClr val="000A40"/>
              </a:solidFill>
              <a:latin typeface="HKGrotesk-Light"/>
            </a:endParaRPr>
          </a:p>
          <a:p>
            <a:pPr algn="l"/>
            <a:r>
              <a:rPr lang="en-US" sz="1200" dirty="0">
                <a:solidFill>
                  <a:srgbClr val="000A40"/>
                </a:solidFill>
                <a:latin typeface="HKGrotesk-Light"/>
              </a:rPr>
              <a:t>When it comes to WASH, this transformative approach has reflections on strengthening all relevant settings, but especially schools if we consider the significant disruptions to education around the world during the pandemic.</a:t>
            </a:r>
          </a:p>
          <a:p>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46</a:t>
            </a:fld>
            <a:endParaRPr lang="en-US"/>
          </a:p>
        </p:txBody>
      </p:sp>
    </p:spTree>
    <p:extLst>
      <p:ext uri="{BB962C8B-B14F-4D97-AF65-F5344CB8AC3E}">
        <p14:creationId xmlns:p14="http://schemas.microsoft.com/office/powerpoint/2010/main" val="8090769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47</a:t>
            </a:fld>
            <a:endParaRPr lang="en-US"/>
          </a:p>
        </p:txBody>
      </p:sp>
    </p:spTree>
    <p:extLst>
      <p:ext uri="{BB962C8B-B14F-4D97-AF65-F5344CB8AC3E}">
        <p14:creationId xmlns:p14="http://schemas.microsoft.com/office/powerpoint/2010/main" val="1894354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solidFill>
                  <a:srgbClr val="000A40"/>
                </a:solidFill>
                <a:latin typeface="HKGrotesk-Light"/>
              </a:rPr>
              <a:t>Data availability and the disruption around education monitoring systems have been crucial problems at the core of decision-making processes. </a:t>
            </a:r>
          </a:p>
          <a:p>
            <a:pPr algn="l"/>
            <a:r>
              <a:rPr lang="en-US" sz="1800" dirty="0">
                <a:solidFill>
                  <a:srgbClr val="000A40"/>
                </a:solidFill>
                <a:latin typeface="HKGrotesk-Light"/>
              </a:rPr>
              <a:t>Furthermore, the available data suggested that while many schools already met some of the criteria for basic WASH services, far fewer schools met all of them. </a:t>
            </a:r>
          </a:p>
          <a:p>
            <a:pPr algn="l"/>
            <a:r>
              <a:rPr lang="en-US" sz="1800" dirty="0">
                <a:solidFill>
                  <a:srgbClr val="000A40"/>
                </a:solidFill>
                <a:latin typeface="HKGrotesk-Light"/>
              </a:rPr>
              <a:t>Figure 33 from the report in this slide shows that among countries with school-level information on basic drinking water, sanitation and hygiene, the proportion of schools with access to all three services is often significantly lower. </a:t>
            </a:r>
          </a:p>
          <a:p>
            <a:pPr algn="l"/>
            <a:r>
              <a:rPr lang="en-US" sz="1800" dirty="0">
                <a:solidFill>
                  <a:srgbClr val="000A40"/>
                </a:solidFill>
                <a:latin typeface="HKGrotesk-Light"/>
              </a:rPr>
              <a:t>In </a:t>
            </a:r>
            <a:r>
              <a:rPr lang="en-US" sz="1800" b="1" dirty="0">
                <a:solidFill>
                  <a:srgbClr val="000A40"/>
                </a:solidFill>
                <a:latin typeface="HKGrotesk-Light"/>
              </a:rPr>
              <a:t>Guinea-Bissau</a:t>
            </a:r>
            <a:r>
              <a:rPr lang="en-US" sz="1800" dirty="0">
                <a:solidFill>
                  <a:srgbClr val="000A40"/>
                </a:solidFill>
                <a:latin typeface="HKGrotesk-Light"/>
              </a:rPr>
              <a:t>, while three quarters of schools had basic hygiene services, two thirds had basic drinking water and more than a third had basic sanitation, only a quarter of schools had access to all three (WASH) in 2021. </a:t>
            </a:r>
          </a:p>
          <a:p>
            <a:pPr algn="l"/>
            <a:r>
              <a:rPr lang="en-US" sz="1800" dirty="0">
                <a:solidFill>
                  <a:srgbClr val="000A40"/>
                </a:solidFill>
                <a:latin typeface="HKGrotesk-Light"/>
              </a:rPr>
              <a:t>In Nigeria, while a third of schools had basic water and basic sanitation and a tenth had basic hygiene, none of the schools surveyed had all three basic services in 2020.</a:t>
            </a:r>
          </a:p>
          <a:p>
            <a:pPr algn="l"/>
            <a:endParaRPr lang="en-US" sz="1800" dirty="0">
              <a:solidFill>
                <a:srgbClr val="000A40"/>
              </a:solidFill>
              <a:latin typeface="HKGrotesk-Light"/>
            </a:endParaRPr>
          </a:p>
          <a:p>
            <a:pPr algn="l"/>
            <a:r>
              <a:rPr lang="en-US" sz="1800" dirty="0">
                <a:solidFill>
                  <a:srgbClr val="384770"/>
                </a:solidFill>
                <a:latin typeface="HKGrotesk-Light"/>
              </a:rPr>
              <a:t>Unless otherwise indicated, figures in this section are based on individual data sources. Short survey codes are provided for reference. For further information please refer to the relevant JMP country files for WASH in schools.</a:t>
            </a:r>
            <a:endParaRPr lang="en-US" sz="1800" dirty="0">
              <a:solidFill>
                <a:srgbClr val="000A40"/>
              </a:solidFill>
              <a:latin typeface="HKGrotesk-Light"/>
            </a:endParaRPr>
          </a:p>
          <a:p>
            <a:pPr algn="l"/>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48</a:t>
            </a:fld>
            <a:endParaRPr lang="en-US"/>
          </a:p>
        </p:txBody>
      </p:sp>
    </p:spTree>
    <p:extLst>
      <p:ext uri="{BB962C8B-B14F-4D97-AF65-F5344CB8AC3E}">
        <p14:creationId xmlns:p14="http://schemas.microsoft.com/office/powerpoint/2010/main" val="565779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A40"/>
                </a:solidFill>
                <a:latin typeface="HKGrotesk-Light"/>
              </a:rPr>
              <a:t>Rapid assessments of WASH in schools provided some relief in some countries but it remains to be seen whether new questions and indicators will be integrated into routine monitoring. While global data availability has been improving, many countries still have data gaps which makes it difficult to assess progress towards ‘safe and effective learning environments for all’ (SDG 4.a).</a:t>
            </a:r>
          </a:p>
          <a:p>
            <a:pPr algn="l"/>
            <a:endParaRPr lang="en-US" sz="1800" b="1" dirty="0">
              <a:solidFill>
                <a:srgbClr val="000A40"/>
              </a:solidFill>
              <a:latin typeface="HKGrotesk-Bold"/>
            </a:endParaRPr>
          </a:p>
          <a:p>
            <a:pPr algn="l"/>
            <a:r>
              <a:rPr lang="en-US" sz="1800" b="1" dirty="0">
                <a:solidFill>
                  <a:srgbClr val="000A40"/>
                </a:solidFill>
                <a:latin typeface="HKGrotesk-Bold"/>
              </a:rPr>
              <a:t>In Ecuador, disaggregated data highlight sub-national inequalities in coverage of basic hygiene services, and in the condition and availability of water and soap at group and individual handwashing facilities</a:t>
            </a:r>
          </a:p>
          <a:p>
            <a:pPr algn="l"/>
            <a:endParaRPr lang="en-US" sz="1800" b="1" dirty="0">
              <a:solidFill>
                <a:srgbClr val="000A40"/>
              </a:solidFill>
              <a:latin typeface="HKGrotesk-Bold"/>
            </a:endParaRPr>
          </a:p>
          <a:p>
            <a:pPr algn="l"/>
            <a:r>
              <a:rPr lang="en-US" sz="1800" dirty="0">
                <a:solidFill>
                  <a:srgbClr val="000A40"/>
                </a:solidFill>
                <a:latin typeface="HKGrotesk-Light"/>
              </a:rPr>
              <a:t>In 2020, in response to COVID-19, Ecuador conducted a rapid nationwide assessment of the status of WASH in schools which enabled detailed analysis of the distribution of schools that </a:t>
            </a:r>
            <a:r>
              <a:rPr lang="en-US" sz="1800" dirty="0" err="1">
                <a:solidFill>
                  <a:srgbClr val="000A40"/>
                </a:solidFill>
                <a:latin typeface="HKGrotesk-Light"/>
              </a:rPr>
              <a:t>didnot</a:t>
            </a:r>
            <a:r>
              <a:rPr lang="en-US" sz="1800" dirty="0">
                <a:solidFill>
                  <a:srgbClr val="000A40"/>
                </a:solidFill>
                <a:latin typeface="HKGrotesk-Light"/>
              </a:rPr>
              <a:t> meet national WASH standards and required additional support to reopen. </a:t>
            </a:r>
          </a:p>
          <a:p>
            <a:pPr algn="l"/>
            <a:endParaRPr lang="en-US" sz="1800" dirty="0">
              <a:solidFill>
                <a:srgbClr val="000A40"/>
              </a:solidFill>
              <a:latin typeface="HKGrotesk-Light"/>
            </a:endParaRPr>
          </a:p>
          <a:p>
            <a:pPr algn="l"/>
            <a:r>
              <a:rPr lang="en-US" sz="1800" dirty="0">
                <a:solidFill>
                  <a:srgbClr val="000A40"/>
                </a:solidFill>
                <a:latin typeface="HKGrotesk-Light"/>
              </a:rPr>
              <a:t>Figure 38 shows that while 79% of schools had a basic drinking water service and 59% had a basic sanitation service, just 51% had a basic hygiene service.  Within LAC, Nicaragua was the only country with lower coverage of basic sanitation (12%) and hygiene (40%) in schools.</a:t>
            </a:r>
          </a:p>
          <a:p>
            <a:pPr algn="l"/>
            <a:endParaRPr lang="en-US" sz="1800" dirty="0">
              <a:solidFill>
                <a:srgbClr val="000A40"/>
              </a:solidFill>
              <a:latin typeface="HKGrotesk-Light"/>
            </a:endParaRPr>
          </a:p>
          <a:p>
            <a:pPr algn="l"/>
            <a:r>
              <a:rPr lang="en-US" sz="1800" dirty="0">
                <a:solidFill>
                  <a:srgbClr val="000A40"/>
                </a:solidFill>
                <a:latin typeface="HKGrotesk-Light"/>
              </a:rPr>
              <a:t>The Ecuador assessment enabled further analysis of sub-national inequalities in hygiene. While there was little difference in coverage of basic hygiene services in rural (52%) and urban (49%) schools, there</a:t>
            </a:r>
          </a:p>
          <a:p>
            <a:pPr algn="l"/>
            <a:r>
              <a:rPr lang="en-US" sz="1800" dirty="0">
                <a:solidFill>
                  <a:srgbClr val="000A40"/>
                </a:solidFill>
                <a:latin typeface="HKGrotesk-Light"/>
              </a:rPr>
              <a:t>were very large differences between sub-national provinces, ranging from 70% in Carchi to just 24% in Pastaza. </a:t>
            </a:r>
          </a:p>
          <a:p>
            <a:pPr algn="l"/>
            <a:endParaRPr lang="en-US" sz="1800" dirty="0">
              <a:solidFill>
                <a:srgbClr val="000A40"/>
              </a:solidFill>
              <a:latin typeface="HKGrotesk-Light"/>
            </a:endParaRPr>
          </a:p>
          <a:p>
            <a:pPr algn="l"/>
            <a:r>
              <a:rPr lang="en-US" sz="1800" dirty="0">
                <a:solidFill>
                  <a:srgbClr val="000A40"/>
                </a:solidFill>
                <a:latin typeface="HKGrotesk-Light"/>
              </a:rPr>
              <a:t>Further analysis of school-level data shows that coverage of group handwashing facilities was higher than coverage of individual handwashing facilities, but in both cases significantly fewer schools had facilities that were in good condition with water and soap available.</a:t>
            </a:r>
          </a:p>
          <a:p>
            <a:pPr algn="l"/>
            <a:endParaRPr lang="en-US" sz="1800" dirty="0">
              <a:solidFill>
                <a:srgbClr val="000A40"/>
              </a:solidFill>
              <a:latin typeface="HKGrotesk-Light"/>
            </a:endParaRPr>
          </a:p>
          <a:p>
            <a:pPr algn="l"/>
            <a:r>
              <a:rPr lang="en-US" sz="1800" dirty="0">
                <a:solidFill>
                  <a:srgbClr val="000A40"/>
                </a:solidFill>
                <a:latin typeface="HKGrotesk-Light"/>
              </a:rPr>
              <a:t>In 2020, 92% of secondary schools, 90% of preprimary and 83% of primary schools had a group handwashing facility but only 56%, 52% and 45% respectively were found to be in good condition.</a:t>
            </a:r>
          </a:p>
          <a:p>
            <a:pPr algn="l"/>
            <a:endParaRPr lang="en-US" sz="1800" dirty="0">
              <a:solidFill>
                <a:srgbClr val="000A40"/>
              </a:solidFill>
              <a:latin typeface="HKGrotesk-Light"/>
            </a:endParaRPr>
          </a:p>
          <a:p>
            <a:pPr algn="l"/>
            <a:r>
              <a:rPr lang="en-US" sz="1800" dirty="0">
                <a:solidFill>
                  <a:srgbClr val="000A40"/>
                </a:solidFill>
                <a:latin typeface="HKGrotesk-Light"/>
              </a:rPr>
              <a:t>While most of those in good condition had water available, fewer than a third of pre-primary and primary schools and a quarter of secondary schools had both water and soap at group handwashing facilities. </a:t>
            </a:r>
          </a:p>
          <a:p>
            <a:pPr algn="l"/>
            <a:endParaRPr lang="en-US" sz="1800" dirty="0">
              <a:solidFill>
                <a:srgbClr val="000A40"/>
              </a:solidFill>
              <a:latin typeface="HKGrotesk-Light"/>
            </a:endParaRPr>
          </a:p>
          <a:p>
            <a:pPr algn="l"/>
            <a:r>
              <a:rPr lang="en-US" sz="1800" dirty="0">
                <a:solidFill>
                  <a:srgbClr val="000A40"/>
                </a:solidFill>
                <a:latin typeface="HKGrotesk-Light"/>
              </a:rPr>
              <a:t>While a larger proportion of individual handwashing facilities were found to be in good condition, only a quarter of pre-primary and a fifth of secondary schools had individual handwashing</a:t>
            </a:r>
          </a:p>
          <a:p>
            <a:pPr algn="l"/>
            <a:r>
              <a:rPr lang="en-US" sz="1800" dirty="0">
                <a:solidFill>
                  <a:srgbClr val="000A40"/>
                </a:solidFill>
                <a:latin typeface="HKGrotesk-Light"/>
              </a:rPr>
              <a:t>facilities meeting all criteria.</a:t>
            </a:r>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49</a:t>
            </a:fld>
            <a:endParaRPr lang="en-US"/>
          </a:p>
        </p:txBody>
      </p:sp>
    </p:spTree>
    <p:extLst>
      <p:ext uri="{BB962C8B-B14F-4D97-AF65-F5344CB8AC3E}">
        <p14:creationId xmlns:p14="http://schemas.microsoft.com/office/powerpoint/2010/main" val="3927840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solidFill>
                  <a:srgbClr val="000A40"/>
                </a:solidFill>
                <a:latin typeface="HKGrotesk-Light"/>
              </a:rPr>
              <a:t>To monitor pandemic preparedness and response, countries also need to be able to track progress over time. </a:t>
            </a:r>
          </a:p>
          <a:p>
            <a:pPr algn="l"/>
            <a:endParaRPr lang="en-US" sz="1800" dirty="0">
              <a:solidFill>
                <a:srgbClr val="000A40"/>
              </a:solidFill>
              <a:latin typeface="HKGrotesk-Light"/>
            </a:endParaRPr>
          </a:p>
          <a:p>
            <a:pPr algn="l"/>
            <a:r>
              <a:rPr lang="en-US" sz="1800" dirty="0">
                <a:solidFill>
                  <a:srgbClr val="000A40"/>
                </a:solidFill>
                <a:latin typeface="HKGrotesk-Light"/>
              </a:rPr>
              <a:t>For example, Cambodia has integrated WASH questions into the Education Management Information System (EMIS) which is updated every 12 months. Improving hand hygiene in schools has been a key focus of the government’s pandemic response and EMIS data show a rapid increase in the availability of group handwashing facilities (Figure 34). Between 2020 and 2021, coverage of group handwashing facilities increased by 20 % pts with similar increases in both urban and rural and pre-primary and primary schools and an even bigger increase of 32 % pts in secondary schools. </a:t>
            </a:r>
          </a:p>
          <a:p>
            <a:pPr algn="l"/>
            <a:r>
              <a:rPr lang="en-US" sz="1800" dirty="0">
                <a:solidFill>
                  <a:srgbClr val="000A40"/>
                </a:solidFill>
                <a:latin typeface="HKGrotesk-Light"/>
              </a:rPr>
              <a:t>Availability of group handwashing facilities has improved in all 25 provinces despite wide variations in coverage at the start of the pandemic. </a:t>
            </a:r>
          </a:p>
          <a:p>
            <a:pPr algn="l"/>
            <a:r>
              <a:rPr lang="en-US" sz="1800" dirty="0">
                <a:solidFill>
                  <a:srgbClr val="000A40"/>
                </a:solidFill>
                <a:latin typeface="HKGrotesk-Light"/>
              </a:rPr>
              <a:t>By 2021, </a:t>
            </a:r>
            <a:r>
              <a:rPr lang="nn-NO" sz="1800" dirty="0">
                <a:solidFill>
                  <a:srgbClr val="000A40"/>
                </a:solidFill>
                <a:latin typeface="HKGrotesk-Light"/>
              </a:rPr>
              <a:t>Kampong Chhnang, Stung Treng and Otdar Meanchey </a:t>
            </a:r>
            <a:r>
              <a:rPr lang="en-US" sz="1800" dirty="0">
                <a:solidFill>
                  <a:srgbClr val="000A40"/>
                </a:solidFill>
                <a:latin typeface="HKGrotesk-Light"/>
              </a:rPr>
              <a:t>had all achieved 79% coverage, but from respective baselines of 66%, 53% and 35% in 2020. Preah Sihanouk increased coverage by nearly 50 % pts.</a:t>
            </a:r>
          </a:p>
          <a:p>
            <a:pPr algn="l"/>
            <a:endParaRPr lang="en-US" sz="1800" dirty="0">
              <a:solidFill>
                <a:srgbClr val="000A40"/>
              </a:solidFill>
              <a:latin typeface="HKGrotesk-Light"/>
            </a:endParaRPr>
          </a:p>
          <a:p>
            <a:pPr algn="l"/>
            <a:r>
              <a:rPr lang="en-US" sz="1800" dirty="0">
                <a:solidFill>
                  <a:srgbClr val="000A40"/>
                </a:solidFill>
                <a:latin typeface="HKGrotesk-Light"/>
              </a:rPr>
              <a:t>The Philippines uses a Three Star Approach for routine monitoring of WASH in schools which not only provides data on the availability of handwashing facilities but also whether they are present in key locations for promoting hand hygiene within the school. Between 2017 and 2020, the availability of handwashing facilities increased rapidly in both primary and secondary schools (Figure 35), but the availability of handwashing facilities in the toilets has increased more quickly than in the canteens.</a:t>
            </a:r>
          </a:p>
          <a:p>
            <a:pPr algn="l"/>
            <a:endParaRPr lang="en-US" sz="1800" dirty="0">
              <a:solidFill>
                <a:srgbClr val="000A40"/>
              </a:solidFill>
              <a:latin typeface="HKGrotesk-Light"/>
            </a:endParaRPr>
          </a:p>
          <a:p>
            <a:pPr algn="l"/>
            <a:r>
              <a:rPr lang="en-US" sz="1800" dirty="0">
                <a:solidFill>
                  <a:srgbClr val="000A40"/>
                </a:solidFill>
                <a:latin typeface="HKGrotesk-Light"/>
              </a:rPr>
              <a:t>Progress on both indicators has been faster in secondary schools (9,201) than in primary schools (39,018). By 2020, four out of five primary and secondary schools had handwashing facilities in the toilets, but only half</a:t>
            </a:r>
          </a:p>
          <a:p>
            <a:pPr algn="l"/>
            <a:r>
              <a:rPr lang="en-US" sz="1800" dirty="0">
                <a:solidFill>
                  <a:srgbClr val="000A40"/>
                </a:solidFill>
                <a:latin typeface="HKGrotesk-Light"/>
              </a:rPr>
              <a:t>of primary schools had handwashing facilities in the canteen, compared with two thirds of secondary schools.</a:t>
            </a:r>
          </a:p>
          <a:p>
            <a:pPr algn="l"/>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50</a:t>
            </a:fld>
            <a:endParaRPr lang="en-US"/>
          </a:p>
        </p:txBody>
      </p:sp>
    </p:spTree>
    <p:extLst>
      <p:ext uri="{BB962C8B-B14F-4D97-AF65-F5344CB8AC3E}">
        <p14:creationId xmlns:p14="http://schemas.microsoft.com/office/powerpoint/2010/main" val="39982103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solidFill>
                  <a:srgbClr val="000A40"/>
                </a:solidFill>
                <a:latin typeface="HKGrotesk-Light"/>
              </a:rPr>
              <a:t>In addition to monitoring the availability and location of handwashing facilities, some countries also collect information on student handwashing </a:t>
            </a:r>
            <a:r>
              <a:rPr lang="en-US" sz="1800" dirty="0" err="1">
                <a:solidFill>
                  <a:srgbClr val="000A40"/>
                </a:solidFill>
                <a:latin typeface="HKGrotesk-Light"/>
              </a:rPr>
              <a:t>behaviour</a:t>
            </a:r>
            <a:r>
              <a:rPr lang="en-US" sz="1800" dirty="0">
                <a:solidFill>
                  <a:srgbClr val="000A40"/>
                </a:solidFill>
                <a:latin typeface="HKGrotesk-Light"/>
              </a:rPr>
              <a:t> at critical times. </a:t>
            </a:r>
          </a:p>
          <a:p>
            <a:pPr algn="l"/>
            <a:endParaRPr lang="en-US" sz="1800" dirty="0">
              <a:solidFill>
                <a:srgbClr val="000A40"/>
              </a:solidFill>
              <a:latin typeface="HKGrotesk-Light"/>
            </a:endParaRPr>
          </a:p>
          <a:p>
            <a:pPr algn="l"/>
            <a:r>
              <a:rPr lang="en-US" sz="1800" dirty="0">
                <a:solidFill>
                  <a:srgbClr val="000A40"/>
                </a:solidFill>
                <a:latin typeface="HKGrotesk-Light"/>
              </a:rPr>
              <a:t>For example, a nationwide survey of hygienic </a:t>
            </a:r>
            <a:r>
              <a:rPr lang="en-US" sz="1800" dirty="0" err="1">
                <a:solidFill>
                  <a:srgbClr val="000A40"/>
                </a:solidFill>
                <a:latin typeface="HKGrotesk-Light"/>
              </a:rPr>
              <a:t>behaviours</a:t>
            </a:r>
            <a:r>
              <a:rPr lang="en-US" sz="1800" dirty="0">
                <a:solidFill>
                  <a:srgbClr val="000A40"/>
                </a:solidFill>
                <a:latin typeface="HKGrotesk-Light"/>
              </a:rPr>
              <a:t> of children and adolescents in Iran asked teachers to record how frequently students wash their hands after using the bathroom and before eating. </a:t>
            </a:r>
          </a:p>
          <a:p>
            <a:pPr algn="l"/>
            <a:r>
              <a:rPr lang="en-US" sz="1800" dirty="0">
                <a:solidFill>
                  <a:srgbClr val="000A40"/>
                </a:solidFill>
                <a:latin typeface="HKGrotesk-Light"/>
              </a:rPr>
              <a:t>Teachers reported that while 86% of students always washed their hands after using the bathroom, only 57% always washed their hands before eating. </a:t>
            </a:r>
          </a:p>
          <a:p>
            <a:pPr algn="l"/>
            <a:r>
              <a:rPr lang="en-US" sz="1800" dirty="0">
                <a:solidFill>
                  <a:srgbClr val="000A40"/>
                </a:solidFill>
                <a:latin typeface="HKGrotesk-Light"/>
              </a:rPr>
              <a:t>Nearly a third ‘sometimes’ washed their hands before eating, and students were three times as likely to ‘never’ wash their hands before eating than after using the bathroom (Figure 36).</a:t>
            </a:r>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52</a:t>
            </a:fld>
            <a:endParaRPr lang="en-US"/>
          </a:p>
        </p:txBody>
      </p:sp>
    </p:spTree>
    <p:extLst>
      <p:ext uri="{BB962C8B-B14F-4D97-AF65-F5344CB8AC3E}">
        <p14:creationId xmlns:p14="http://schemas.microsoft.com/office/powerpoint/2010/main" val="33239190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solidFill>
                  <a:srgbClr val="000A40"/>
                </a:solidFill>
                <a:latin typeface="HKGrotesk-Light"/>
              </a:rPr>
              <a:t>A growing number of countries also collect information on cleaning and waste management in schools. </a:t>
            </a:r>
          </a:p>
          <a:p>
            <a:pPr algn="l"/>
            <a:r>
              <a:rPr lang="en-US" sz="1800" dirty="0">
                <a:solidFill>
                  <a:srgbClr val="000A40"/>
                </a:solidFill>
                <a:latin typeface="HKGrotesk-Light"/>
              </a:rPr>
              <a:t>While indicator definitions vary and are not always directly comparable, they nevertheless provide interesting insights. </a:t>
            </a:r>
          </a:p>
          <a:p>
            <a:pPr algn="l"/>
            <a:endParaRPr lang="en-US" sz="1800" dirty="0">
              <a:solidFill>
                <a:srgbClr val="000A40"/>
              </a:solidFill>
              <a:latin typeface="HKGrotesk-Light"/>
            </a:endParaRPr>
          </a:p>
          <a:p>
            <a:pPr algn="l"/>
            <a:r>
              <a:rPr lang="en-US" sz="1800" dirty="0">
                <a:solidFill>
                  <a:srgbClr val="000A40"/>
                </a:solidFill>
                <a:latin typeface="HKGrotesk-Light"/>
              </a:rPr>
              <a:t>For example, many countries collect information on the cleanliness of toilets, classifying facilities as ‘extremely clean’, ‘clean’, ‘somewhat clean’ and ‘not clean’ based on observations by teachers. Some countries also</a:t>
            </a:r>
          </a:p>
          <a:p>
            <a:pPr algn="l"/>
            <a:r>
              <a:rPr lang="en-US" sz="1800" dirty="0">
                <a:solidFill>
                  <a:srgbClr val="000A40"/>
                </a:solidFill>
                <a:latin typeface="HKGrotesk-Light"/>
              </a:rPr>
              <a:t>collect information on the frequency at which toilets are cleaned. Categories include ‘more than once per day’, ‘once per day’, ‘two to four times per week’, ‘once per week’ and ‘not cleaned’ and the results are reported by school managers. </a:t>
            </a:r>
          </a:p>
          <a:p>
            <a:pPr algn="l"/>
            <a:endParaRPr lang="en-US" sz="1800" dirty="0">
              <a:solidFill>
                <a:srgbClr val="000A40"/>
              </a:solidFill>
              <a:latin typeface="HKGrotesk-Light"/>
            </a:endParaRPr>
          </a:p>
          <a:p>
            <a:pPr algn="l"/>
            <a:r>
              <a:rPr lang="en-US" sz="1800" dirty="0">
                <a:solidFill>
                  <a:srgbClr val="000A40"/>
                </a:solidFill>
                <a:latin typeface="HKGrotesk-Light"/>
              </a:rPr>
              <a:t>Among countries with data available it is possible to compare the proportion of schools with any toilet and ‘clean’ toilets and to calculate the proportion of schools in which toilets are cleaned ‘at least once per day’ and</a:t>
            </a:r>
          </a:p>
          <a:p>
            <a:pPr algn="l"/>
            <a:r>
              <a:rPr lang="en-US" sz="1800" dirty="0">
                <a:solidFill>
                  <a:srgbClr val="000A40"/>
                </a:solidFill>
                <a:latin typeface="HKGrotesk-Light"/>
              </a:rPr>
              <a:t>‘at least once per week’.</a:t>
            </a:r>
          </a:p>
          <a:p>
            <a:pPr algn="l"/>
            <a:endParaRPr lang="en-US" sz="1800" dirty="0">
              <a:solidFill>
                <a:srgbClr val="000A40"/>
              </a:solidFill>
              <a:latin typeface="HKGrotesk-Light"/>
            </a:endParaRPr>
          </a:p>
          <a:p>
            <a:pPr algn="l"/>
            <a:r>
              <a:rPr lang="en-US" sz="1800" dirty="0">
                <a:solidFill>
                  <a:srgbClr val="000A40"/>
                </a:solidFill>
                <a:latin typeface="HKGrotesk-Light"/>
              </a:rPr>
              <a:t>In many countries, a significant proportion of school toilets were classified as ‘not clean’ (Figure 39). </a:t>
            </a:r>
          </a:p>
          <a:p>
            <a:pPr algn="l"/>
            <a:r>
              <a:rPr lang="en-US" sz="1800" dirty="0">
                <a:solidFill>
                  <a:srgbClr val="000A40"/>
                </a:solidFill>
                <a:latin typeface="HKGrotesk-Light"/>
              </a:rPr>
              <a:t>A 2016 survey in Serbia found that all schools had toilets, 96% were cleaned at least once per day, and 90% were ‘clean’ at the time of the survey. </a:t>
            </a:r>
          </a:p>
          <a:p>
            <a:pPr algn="l"/>
            <a:r>
              <a:rPr lang="en-US" sz="1800" dirty="0">
                <a:solidFill>
                  <a:srgbClr val="000A40"/>
                </a:solidFill>
                <a:latin typeface="HKGrotesk-Light"/>
              </a:rPr>
              <a:t>By contrast, a 2015 Knowledge, Attitudes and Practices (KAP) survey in the State of Palestine showed that while almost all schools had toilets that were cleaned at least once per day, just 42% were found to be ‘clean’. 2017 SABER surveys found that the ‘cleanliness gap’ between any toilet and clean toilets was much bigger in Afghanistan (44 % pts) than in the Lao People’s Democratic Republic (14 % pts).</a:t>
            </a:r>
          </a:p>
          <a:p>
            <a:pPr algn="l"/>
            <a:r>
              <a:rPr lang="en-US" sz="1800" dirty="0">
                <a:solidFill>
                  <a:srgbClr val="000A40"/>
                </a:solidFill>
                <a:latin typeface="HKGrotesk-Light"/>
              </a:rPr>
              <a:t>The 2019 WASH NORM survey found an even bigger gap in Nigeria (48 % pts), and showed that a third (36%) of school toilets were cleaned once per week and only a fifth (22%) were cleaned once per</a:t>
            </a:r>
          </a:p>
          <a:p>
            <a:pPr algn="l"/>
            <a:r>
              <a:rPr lang="en-US" sz="1800" dirty="0">
                <a:solidFill>
                  <a:srgbClr val="000A40"/>
                </a:solidFill>
                <a:latin typeface="HKGrotesk-Light"/>
              </a:rPr>
              <a:t>day, with just one in ten school toilets (12%) clean at the time of the survey.</a:t>
            </a:r>
          </a:p>
          <a:p>
            <a:pPr algn="l"/>
            <a:endParaRPr lang="en-US" sz="1800" dirty="0">
              <a:solidFill>
                <a:srgbClr val="000A40"/>
              </a:solidFill>
              <a:latin typeface="HKGrotesk-Light"/>
            </a:endParaRPr>
          </a:p>
        </p:txBody>
      </p:sp>
      <p:sp>
        <p:nvSpPr>
          <p:cNvPr id="4" name="Slide Number Placeholder 3"/>
          <p:cNvSpPr>
            <a:spLocks noGrp="1"/>
          </p:cNvSpPr>
          <p:nvPr>
            <p:ph type="sldNum" sz="quarter" idx="5"/>
          </p:nvPr>
        </p:nvSpPr>
        <p:spPr/>
        <p:txBody>
          <a:bodyPr/>
          <a:lstStyle/>
          <a:p>
            <a:fld id="{F8024919-068E-49F4-A398-979F7784A2F4}" type="slidenum">
              <a:rPr lang="en-US" smtClean="0"/>
              <a:t>54</a:t>
            </a:fld>
            <a:endParaRPr lang="en-US"/>
          </a:p>
        </p:txBody>
      </p:sp>
    </p:spTree>
    <p:extLst>
      <p:ext uri="{BB962C8B-B14F-4D97-AF65-F5344CB8AC3E}">
        <p14:creationId xmlns:p14="http://schemas.microsoft.com/office/powerpoint/2010/main" val="13958017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rgbClr val="000A40"/>
                </a:solidFill>
                <a:latin typeface="HKGrotesk-Light"/>
              </a:rPr>
              <a:t>Improving solid waste management has also been identified as a priority for pandemic preparedness and response. But in countries where school surveys and censuses have included questions, many schools lacked proper systems for safe management of solid waste (Figure 41). The 2020 school census in Uzbekistan showed that 92% of schools had solid waste collection services and 4% buried waste on premises, while 4% used unsafe disposal methods such as burning or openly dumping waste on the school premises. However, just 34% of schools in Gabon and 16% of schools in Sudan had solid waste collection services. The vast majority of schools in Guinea-Bissau (90%) reported burning waste on the premises and just 2% had solid waste collection services. </a:t>
            </a:r>
          </a:p>
          <a:p>
            <a:pPr algn="l"/>
            <a:r>
              <a:rPr lang="en-US" sz="1200" dirty="0">
                <a:solidFill>
                  <a:srgbClr val="000A40"/>
                </a:solidFill>
                <a:latin typeface="HKGrotesk-Light"/>
              </a:rPr>
              <a:t>In Mali, more than a quarter of schools reported dumping waste on the premises (27%) and nearly one in ten (8%) had no system at all for managing solid waste.</a:t>
            </a:r>
            <a:endParaRPr lang="en-US" dirty="0"/>
          </a:p>
          <a:p>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55</a:t>
            </a:fld>
            <a:endParaRPr lang="en-US"/>
          </a:p>
        </p:txBody>
      </p:sp>
    </p:spTree>
    <p:extLst>
      <p:ext uri="{BB962C8B-B14F-4D97-AF65-F5344CB8AC3E}">
        <p14:creationId xmlns:p14="http://schemas.microsoft.com/office/powerpoint/2010/main" val="2303528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24919-068E-49F4-A398-979F7784A2F4}" type="slidenum">
              <a:rPr lang="en-US" smtClean="0"/>
              <a:t>5</a:t>
            </a:fld>
            <a:endParaRPr lang="en-US"/>
          </a:p>
        </p:txBody>
      </p:sp>
    </p:spTree>
    <p:extLst>
      <p:ext uri="{BB962C8B-B14F-4D97-AF65-F5344CB8AC3E}">
        <p14:creationId xmlns:p14="http://schemas.microsoft.com/office/powerpoint/2010/main" val="33633490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aseline="0" dirty="0"/>
              <a:t>Add snapshots, side events, add to ILE page. QR code on screen?</a:t>
            </a:r>
          </a:p>
          <a:p>
            <a:endParaRPr lang="en-US" baseline="0" dirty="0"/>
          </a:p>
          <a:p>
            <a:r>
              <a:rPr lang="en-US" baseline="0" dirty="0"/>
              <a:t>Pretty URLs?</a:t>
            </a:r>
          </a:p>
          <a:p>
            <a:r>
              <a:rPr lang="en-US" baseline="0" dirty="0"/>
              <a:t>https://washdata.org/report/jmp-core-questions-monitoring-wash-schools-2018</a:t>
            </a:r>
          </a:p>
          <a:p>
            <a:r>
              <a:rPr lang="en-US" baseline="0" dirty="0"/>
              <a:t>https://washdata.org/report/unicef-2020-guidance-monitoring-mhh-v1</a:t>
            </a:r>
          </a:p>
          <a:p>
            <a:endParaRPr lang="en-US" baseline="0" dirty="0"/>
          </a:p>
        </p:txBody>
      </p:sp>
      <p:sp>
        <p:nvSpPr>
          <p:cNvPr id="4" name="Slide Number Placeholder 3"/>
          <p:cNvSpPr>
            <a:spLocks noGrp="1"/>
          </p:cNvSpPr>
          <p:nvPr>
            <p:ph type="sldNum" sz="quarter" idx="10"/>
          </p:nvPr>
        </p:nvSpPr>
        <p:spPr/>
        <p:txBody>
          <a:bodyPr/>
          <a:lstStyle/>
          <a:p>
            <a:pPr defTabSz="931774">
              <a:defRPr/>
            </a:pPr>
            <a:fld id="{80EE0076-A2B6-457E-8F3E-7DAD46FA0778}" type="slidenum">
              <a:rPr lang="en-GB">
                <a:solidFill>
                  <a:prstClr val="black"/>
                </a:solidFill>
                <a:latin typeface="Calibri" panose="020F0502020204030204"/>
              </a:rPr>
              <a:pPr defTabSz="931774">
                <a:defRPr/>
              </a:pPr>
              <a:t>56</a:t>
            </a:fld>
            <a:endParaRPr lang="en-GB">
              <a:solidFill>
                <a:prstClr val="black"/>
              </a:solidFill>
              <a:latin typeface="Calibri" panose="020F0502020204030204"/>
            </a:endParaRPr>
          </a:p>
        </p:txBody>
      </p:sp>
    </p:spTree>
    <p:extLst>
      <p:ext uri="{BB962C8B-B14F-4D97-AF65-F5344CB8AC3E}">
        <p14:creationId xmlns:p14="http://schemas.microsoft.com/office/powerpoint/2010/main" val="4273862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24919-068E-49F4-A398-979F7784A2F4}" type="slidenum">
              <a:rPr lang="en-US" smtClean="0"/>
              <a:t>59</a:t>
            </a:fld>
            <a:endParaRPr lang="en-US"/>
          </a:p>
        </p:txBody>
      </p:sp>
    </p:spTree>
    <p:extLst>
      <p:ext uri="{BB962C8B-B14F-4D97-AF65-F5344CB8AC3E}">
        <p14:creationId xmlns:p14="http://schemas.microsoft.com/office/powerpoint/2010/main" val="26083756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60</a:t>
            </a:fld>
            <a:endParaRPr lang="en-US"/>
          </a:p>
        </p:txBody>
      </p:sp>
    </p:spTree>
    <p:extLst>
      <p:ext uri="{BB962C8B-B14F-4D97-AF65-F5344CB8AC3E}">
        <p14:creationId xmlns:p14="http://schemas.microsoft.com/office/powerpoint/2010/main" val="1566091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24919-068E-49F4-A398-979F7784A2F4}" type="slidenum">
              <a:rPr lang="en-US" smtClean="0"/>
              <a:t>61</a:t>
            </a:fld>
            <a:endParaRPr lang="en-US"/>
          </a:p>
        </p:txBody>
      </p:sp>
    </p:spTree>
    <p:extLst>
      <p:ext uri="{BB962C8B-B14F-4D97-AF65-F5344CB8AC3E}">
        <p14:creationId xmlns:p14="http://schemas.microsoft.com/office/powerpoint/2010/main" val="270453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z="1400"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defTabSz="931774" fontAlgn="base">
              <a:spcBef>
                <a:spcPct val="0"/>
              </a:spcBef>
              <a:spcAft>
                <a:spcPct val="0"/>
              </a:spcAft>
              <a:defRPr/>
            </a:pPr>
            <a:fld id="{79E67C9A-1597-43EA-B33D-17813EAD7341}" type="slidenum">
              <a:rPr lang="en-GB">
                <a:solidFill>
                  <a:prstClr val="black"/>
                </a:solidFill>
              </a:rPr>
              <a:pPr defTabSz="931774" fontAlgn="base">
                <a:spcBef>
                  <a:spcPct val="0"/>
                </a:spcBef>
                <a:spcAft>
                  <a:spcPct val="0"/>
                </a:spcAft>
                <a:defRPr/>
              </a:pPr>
              <a:t>6</a:t>
            </a:fld>
            <a:endParaRPr lang="en-GB">
              <a:solidFill>
                <a:prstClr val="black"/>
              </a:solidFill>
            </a:endParaRPr>
          </a:p>
        </p:txBody>
      </p:sp>
    </p:spTree>
    <p:extLst>
      <p:ext uri="{BB962C8B-B14F-4D97-AF65-F5344CB8AC3E}">
        <p14:creationId xmlns:p14="http://schemas.microsoft.com/office/powerpoint/2010/main" val="161664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a:t>
            </a:r>
            <a:r>
              <a:rPr lang="en-US" baseline="0" dirty="0"/>
              <a:t> JMP ladders focus on progress towards a basic level of drinking water, sanitation and hygiene service in schools which is the indicator used for SDG monitoring</a:t>
            </a:r>
          </a:p>
          <a:p>
            <a:pPr marL="174708" indent="-174708">
              <a:buFont typeface="Arial" panose="020B0604020202020204" pitchFamily="34" charset="0"/>
              <a:buChar char="•"/>
            </a:pPr>
            <a:r>
              <a:rPr lang="en-US" baseline="0" dirty="0"/>
              <a:t>Agreed upon by Expert Group representing multiple regions and organizations, including UNESCO-UIS.</a:t>
            </a:r>
          </a:p>
        </p:txBody>
      </p:sp>
      <p:sp>
        <p:nvSpPr>
          <p:cNvPr id="4" name="Slide Number Placeholder 3"/>
          <p:cNvSpPr>
            <a:spLocks noGrp="1"/>
          </p:cNvSpPr>
          <p:nvPr>
            <p:ph type="sldNum" sz="quarter" idx="10"/>
          </p:nvPr>
        </p:nvSpPr>
        <p:spPr/>
        <p:txBody>
          <a:bodyPr/>
          <a:lstStyle/>
          <a:p>
            <a:fld id="{F8024919-068E-49F4-A398-979F7784A2F4}" type="slidenum">
              <a:rPr lang="en-US" smtClean="0"/>
              <a:t>7</a:t>
            </a:fld>
            <a:endParaRPr lang="en-US"/>
          </a:p>
        </p:txBody>
      </p:sp>
    </p:spTree>
    <p:extLst>
      <p:ext uri="{BB962C8B-B14F-4D97-AF65-F5344CB8AC3E}">
        <p14:creationId xmlns:p14="http://schemas.microsoft.com/office/powerpoint/2010/main" val="1418368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 total of 1,029 national data sources were used for the</a:t>
            </a:r>
            <a:r>
              <a:rPr lang="en-US" baseline="0" dirty="0"/>
              <a:t> 2022 update report</a:t>
            </a:r>
          </a:p>
          <a:p>
            <a:pPr marL="174708" indent="-174708">
              <a:buFont typeface="Arial" panose="020B0604020202020204" pitchFamily="34" charset="0"/>
              <a:buChar char="•"/>
            </a:pPr>
            <a:r>
              <a:rPr lang="en-US" baseline="0" dirty="0"/>
              <a:t>Average of 5.6 datasets per country (182 countries)</a:t>
            </a:r>
          </a:p>
          <a:p>
            <a:pPr marL="174708" indent="-174708">
              <a:buFont typeface="Arial" panose="020B0604020202020204" pitchFamily="34" charset="0"/>
              <a:buChar char="•"/>
            </a:pPr>
            <a:r>
              <a:rPr lang="en-US" baseline="0" dirty="0"/>
              <a:t>Data sources include EMIS, periodic censuses, UNESCO Institute for Statistics data, and surveys </a:t>
            </a:r>
          </a:p>
          <a:p>
            <a:pPr marL="174708" indent="-174708">
              <a:buFont typeface="Arial" panose="020B0604020202020204" pitchFamily="34" charset="0"/>
              <a:buChar char="•"/>
            </a:pPr>
            <a:r>
              <a:rPr lang="en-US" baseline="0" dirty="0"/>
              <a:t>Data were mapped to the indicator elements to standardize results between surveys and countries to the extent possible</a:t>
            </a:r>
          </a:p>
        </p:txBody>
      </p:sp>
      <p:sp>
        <p:nvSpPr>
          <p:cNvPr id="4" name="Slide Number Placeholder 3"/>
          <p:cNvSpPr>
            <a:spLocks noGrp="1"/>
          </p:cNvSpPr>
          <p:nvPr>
            <p:ph type="sldNum" sz="quarter" idx="10"/>
          </p:nvPr>
        </p:nvSpPr>
        <p:spPr/>
        <p:txBody>
          <a:bodyPr/>
          <a:lstStyle/>
          <a:p>
            <a:pPr>
              <a:defRPr/>
            </a:pPr>
            <a:fld id="{80EE0076-A2B6-457E-8F3E-7DAD46FA0778}" type="slidenum">
              <a:rPr lang="en-GB" smtClean="0"/>
              <a:pPr>
                <a:defRPr/>
              </a:pPr>
              <a:t>8</a:t>
            </a:fld>
            <a:endParaRPr lang="en-GB"/>
          </a:p>
        </p:txBody>
      </p:sp>
    </p:spTree>
    <p:extLst>
      <p:ext uri="{BB962C8B-B14F-4D97-AF65-F5344CB8AC3E}">
        <p14:creationId xmlns:p14="http://schemas.microsoft.com/office/powerpoint/2010/main" val="451253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31774">
              <a:defRPr/>
            </a:pPr>
            <a:fld id="{F22189CD-4DDE-41FE-B70F-C17D29E55CA8}" type="slidenum">
              <a:rPr lang="en-US">
                <a:solidFill>
                  <a:prstClr val="black"/>
                </a:solidFill>
                <a:latin typeface="Calibri"/>
              </a:rPr>
              <a:pPr defTabSz="931774">
                <a:defRPr/>
              </a:pPr>
              <a:t>9</a:t>
            </a:fld>
            <a:endParaRPr lang="en-US">
              <a:solidFill>
                <a:prstClr val="black"/>
              </a:solidFill>
              <a:latin typeface="Calibri"/>
            </a:endParaRPr>
          </a:p>
        </p:txBody>
      </p:sp>
    </p:spTree>
    <p:extLst>
      <p:ext uri="{BB962C8B-B14F-4D97-AF65-F5344CB8AC3E}">
        <p14:creationId xmlns:p14="http://schemas.microsoft.com/office/powerpoint/2010/main" val="209757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3769298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65E872-734C-4F3F-A1A1-E6D3FA9D3511}" type="datetimeFigureOut">
              <a:rPr lang="en-US" smtClean="0"/>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274348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65E872-734C-4F3F-A1A1-E6D3FA9D3511}" type="datetimeFigureOut">
              <a:rPr lang="en-US" smtClean="0"/>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002718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5E872-734C-4F3F-A1A1-E6D3FA9D3511}" type="datetimeFigureOut">
              <a:rPr lang="en-US" smtClean="0"/>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518412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65E872-734C-4F3F-A1A1-E6D3FA9D3511}"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787586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65E872-734C-4F3F-A1A1-E6D3FA9D3511}"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2541397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4143123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712031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28 August 2018</a:t>
            </a:r>
            <a:endParaRPr lang="en-US" dirty="0"/>
          </a:p>
        </p:txBody>
      </p:sp>
      <p:sp>
        <p:nvSpPr>
          <p:cNvPr id="4" name="Footer Placeholder 3"/>
          <p:cNvSpPr>
            <a:spLocks noGrp="1"/>
          </p:cNvSpPr>
          <p:nvPr>
            <p:ph type="ftr" sz="quarter" idx="11"/>
          </p:nvPr>
        </p:nvSpPr>
        <p:spPr/>
        <p:txBody>
          <a:bodyPr/>
          <a:lstStyle/>
          <a:p>
            <a:r>
              <a:rPr lang="en-US" dirty="0"/>
              <a:t>Launch of JMP global baseline report on WinS, Stockholm</a:t>
            </a:r>
          </a:p>
        </p:txBody>
      </p:sp>
      <p:sp>
        <p:nvSpPr>
          <p:cNvPr id="5" name="Slide Number Placeholder 4"/>
          <p:cNvSpPr>
            <a:spLocks noGrp="1"/>
          </p:cNvSpPr>
          <p:nvPr>
            <p:ph type="sldNum" sz="quarter" idx="12"/>
          </p:nvPr>
        </p:nvSpPr>
        <p:spPr/>
        <p:txBody>
          <a:bodyPr/>
          <a:lstStyle/>
          <a:p>
            <a:fld id="{C3FDE51E-0052-334C-A4B2-C567FE9F326F}" type="slidenum">
              <a:rPr lang="en-US" smtClean="0"/>
              <a:pPr/>
              <a:t>‹#›</a:t>
            </a:fld>
            <a:endParaRPr lang="en-US"/>
          </a:p>
        </p:txBody>
      </p:sp>
      <p:sp>
        <p:nvSpPr>
          <p:cNvPr id="7" name="Text Placeholder 6"/>
          <p:cNvSpPr>
            <a:spLocks noGrp="1"/>
          </p:cNvSpPr>
          <p:nvPr>
            <p:ph type="body" sz="quarter" idx="13"/>
          </p:nvPr>
        </p:nvSpPr>
        <p:spPr>
          <a:xfrm>
            <a:off x="573024" y="1600200"/>
            <a:ext cx="11033760" cy="47091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567049" y="705601"/>
            <a:ext cx="11042868"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dirty="0"/>
              <a:t>Click to edit Master sub-title style</a:t>
            </a:r>
          </a:p>
        </p:txBody>
      </p:sp>
    </p:spTree>
    <p:extLst>
      <p:ext uri="{BB962C8B-B14F-4D97-AF65-F5344CB8AC3E}">
        <p14:creationId xmlns:p14="http://schemas.microsoft.com/office/powerpoint/2010/main" val="3130566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B65E872-734C-4F3F-A1A1-E6D3FA9D351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842841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30700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F46A99-B070-467A-90DE-A830AC3C3BF7}" type="datetime1">
              <a:rPr lang="en-US" smtClean="0">
                <a:solidFill>
                  <a:prstClr val="black">
                    <a:tint val="75000"/>
                  </a:prstClr>
                </a:solidFill>
              </a:r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814231-C564-459E-A527-55508A559AB2}"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33378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65E872-734C-4F3F-A1A1-E6D3FA9D351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125743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65E872-734C-4F3F-A1A1-E6D3FA9D3511}"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647493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65E872-734C-4F3F-A1A1-E6D3FA9D3511}" type="datetimeFigureOut">
              <a:rPr lang="en-US" smtClean="0"/>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207006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65E872-734C-4F3F-A1A1-E6D3FA9D3511}" type="datetimeFigureOut">
              <a:rPr lang="en-US" smtClean="0"/>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228944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5E872-734C-4F3F-A1A1-E6D3FA9D3511}" type="datetimeFigureOut">
              <a:rPr lang="en-US" smtClean="0"/>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584310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65E872-734C-4F3F-A1A1-E6D3FA9D3511}"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534365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65E872-734C-4F3F-A1A1-E6D3FA9D3511}"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2025016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463506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630327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28 August 2018</a:t>
            </a:r>
            <a:endParaRPr lang="en-US" dirty="0"/>
          </a:p>
        </p:txBody>
      </p:sp>
      <p:sp>
        <p:nvSpPr>
          <p:cNvPr id="4" name="Footer Placeholder 3"/>
          <p:cNvSpPr>
            <a:spLocks noGrp="1"/>
          </p:cNvSpPr>
          <p:nvPr>
            <p:ph type="ftr" sz="quarter" idx="11"/>
          </p:nvPr>
        </p:nvSpPr>
        <p:spPr/>
        <p:txBody>
          <a:bodyPr/>
          <a:lstStyle/>
          <a:p>
            <a:r>
              <a:rPr lang="en-US" dirty="0"/>
              <a:t>Launch of JMP global baseline report on WinS, Stockholm</a:t>
            </a:r>
          </a:p>
        </p:txBody>
      </p:sp>
      <p:sp>
        <p:nvSpPr>
          <p:cNvPr id="5" name="Slide Number Placeholder 4"/>
          <p:cNvSpPr>
            <a:spLocks noGrp="1"/>
          </p:cNvSpPr>
          <p:nvPr>
            <p:ph type="sldNum" sz="quarter" idx="12"/>
          </p:nvPr>
        </p:nvSpPr>
        <p:spPr/>
        <p:txBody>
          <a:bodyPr/>
          <a:lstStyle/>
          <a:p>
            <a:fld id="{C3FDE51E-0052-334C-A4B2-C567FE9F326F}" type="slidenum">
              <a:rPr lang="en-US" smtClean="0"/>
              <a:pPr/>
              <a:t>‹#›</a:t>
            </a:fld>
            <a:endParaRPr lang="en-US"/>
          </a:p>
        </p:txBody>
      </p:sp>
      <p:sp>
        <p:nvSpPr>
          <p:cNvPr id="7" name="Text Placeholder 6"/>
          <p:cNvSpPr>
            <a:spLocks noGrp="1"/>
          </p:cNvSpPr>
          <p:nvPr>
            <p:ph type="body" sz="quarter" idx="13"/>
          </p:nvPr>
        </p:nvSpPr>
        <p:spPr>
          <a:xfrm>
            <a:off x="573024" y="1600200"/>
            <a:ext cx="11033760" cy="47091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567049" y="705601"/>
            <a:ext cx="11042868"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dirty="0"/>
              <a:t>Click to edit Master sub-title style</a:t>
            </a:r>
          </a:p>
        </p:txBody>
      </p:sp>
    </p:spTree>
    <p:extLst>
      <p:ext uri="{BB962C8B-B14F-4D97-AF65-F5344CB8AC3E}">
        <p14:creationId xmlns:p14="http://schemas.microsoft.com/office/powerpoint/2010/main" val="3723794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userDrawn="1"/>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pPr>
              <a:defRPr/>
            </a:pPr>
            <a:fld id="{F8CB7F80-1FCA-44DE-B367-8B90B6BE6B82}" type="datetime1">
              <a:rPr lang="en-US" smtClean="0">
                <a:solidFill>
                  <a:prstClr val="black">
                    <a:tint val="75000"/>
                  </a:prstClr>
                </a:solidFill>
              </a:rPr>
              <a:t>8/15/2023</a:t>
            </a:fld>
            <a:endParaRPr lang="en-GB">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A73939FE-7BC6-42BD-B27E-1F76D60FE7C3}"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206876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2912416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userDrawn="1"/>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pPr>
              <a:defRPr/>
            </a:pPr>
            <a:fld id="{F8CB7F80-1FCA-44DE-B367-8B90B6BE6B82}" type="datetime1">
              <a:rPr lang="en-US" smtClean="0">
                <a:solidFill>
                  <a:prstClr val="black">
                    <a:tint val="75000"/>
                  </a:prstClr>
                </a:solidFill>
              </a:rPr>
              <a:t>8/15/2023</a:t>
            </a:fld>
            <a:endParaRPr lang="en-GB">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A73939FE-7BC6-42BD-B27E-1F76D60FE7C3}"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302526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Divider Crisp Blue">
    <p:spTree>
      <p:nvGrpSpPr>
        <p:cNvPr id="1" name=""/>
        <p:cNvGrpSpPr/>
        <p:nvPr/>
      </p:nvGrpSpPr>
      <p:grpSpPr>
        <a:xfrm>
          <a:off x="0" y="0"/>
          <a:ext cx="0" cy="0"/>
          <a:chOff x="0" y="0"/>
          <a:chExt cx="0" cy="0"/>
        </a:xfrm>
      </p:grpSpPr>
      <p:sp>
        <p:nvSpPr>
          <p:cNvPr id="5" name="Picture Placeholder 14"/>
          <p:cNvSpPr>
            <a:spLocks noGrp="1"/>
          </p:cNvSpPr>
          <p:nvPr>
            <p:ph type="pic" sz="quarter" idx="12"/>
          </p:nvPr>
        </p:nvSpPr>
        <p:spPr>
          <a:xfrm>
            <a:off x="480000" y="480000"/>
            <a:ext cx="11232000" cy="5904000"/>
          </a:xfrm>
          <a:prstGeom prst="roundRect">
            <a:avLst>
              <a:gd name="adj" fmla="val 1457"/>
            </a:avLst>
          </a:prstGeom>
          <a:solidFill>
            <a:schemeClr val="accent5"/>
          </a:solidFill>
        </p:spPr>
        <p:txBody>
          <a:bodyPr vert="horz" anchor="b"/>
          <a:lstStyle>
            <a:lvl1pPr marL="0" indent="0" algn="ctr">
              <a:buFontTx/>
              <a:buNone/>
              <a:defRPr sz="1600" b="0">
                <a:solidFill>
                  <a:srgbClr val="FFFFFF"/>
                </a:solidFill>
                <a:latin typeface="+mj-lt"/>
              </a:defRPr>
            </a:lvl1pPr>
          </a:lstStyle>
          <a:p>
            <a:pPr marL="0" lvl="0" algn="ctr"/>
            <a:endParaRPr lang="en-GB" noProof="0" dirty="0"/>
          </a:p>
        </p:txBody>
      </p:sp>
      <p:sp>
        <p:nvSpPr>
          <p:cNvPr id="9" name="Title 8"/>
          <p:cNvSpPr>
            <a:spLocks noGrp="1"/>
          </p:cNvSpPr>
          <p:nvPr>
            <p:ph type="title" hasCustomPrompt="1"/>
          </p:nvPr>
        </p:nvSpPr>
        <p:spPr>
          <a:xfrm>
            <a:off x="738973" y="629767"/>
            <a:ext cx="5376000" cy="672000"/>
          </a:xfrm>
          <a:prstGeom prst="rect">
            <a:avLst/>
          </a:prstGeom>
        </p:spPr>
        <p:txBody>
          <a:bodyPr vert="horz" lIns="0" tIns="0" rIns="0" bIns="0"/>
          <a:lstStyle>
            <a:lvl1pPr algn="l">
              <a:lnSpc>
                <a:spcPct val="90000"/>
              </a:lnSpc>
              <a:defRPr sz="3733" b="1" baseline="0">
                <a:solidFill>
                  <a:schemeClr val="bg1"/>
                </a:solidFill>
                <a:latin typeface="Arial" pitchFamily="34" charset="0"/>
                <a:cs typeface="Arial" pitchFamily="34" charset="0"/>
              </a:defRPr>
            </a:lvl1pPr>
          </a:lstStyle>
          <a:p>
            <a:r>
              <a:rPr lang="en-GB" noProof="0" dirty="0"/>
              <a:t>Divider title</a:t>
            </a:r>
          </a:p>
        </p:txBody>
      </p:sp>
      <p:sp>
        <p:nvSpPr>
          <p:cNvPr id="4" name="Picture Placeholder 3"/>
          <p:cNvSpPr>
            <a:spLocks noGrp="1"/>
          </p:cNvSpPr>
          <p:nvPr>
            <p:ph type="pic" sz="quarter" idx="10" hasCustomPrompt="1"/>
          </p:nvPr>
        </p:nvSpPr>
        <p:spPr>
          <a:xfrm>
            <a:off x="10128484" y="4766734"/>
            <a:ext cx="1344000" cy="1372799"/>
          </a:xfrm>
          <a:prstGeom prst="rect">
            <a:avLst/>
          </a:prstGeom>
        </p:spPr>
        <p:txBody>
          <a:bodyPr vert="horz" lIns="36000" tIns="36000" bIns="36000"/>
          <a:lstStyle>
            <a:lvl1pPr marL="0" indent="0" algn="ctr">
              <a:buFontTx/>
              <a:buNone/>
              <a:defRPr sz="1200" baseline="0">
                <a:solidFill>
                  <a:srgbClr val="FFFFFF"/>
                </a:solidFill>
              </a:defRPr>
            </a:lvl1pPr>
          </a:lstStyle>
          <a:p>
            <a:r>
              <a:rPr lang="en-US" dirty="0"/>
              <a:t>Numeral if required</a:t>
            </a:r>
          </a:p>
        </p:txBody>
      </p:sp>
    </p:spTree>
    <p:extLst>
      <p:ext uri="{BB962C8B-B14F-4D97-AF65-F5344CB8AC3E}">
        <p14:creationId xmlns:p14="http://schemas.microsoft.com/office/powerpoint/2010/main" val="2837103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1265-8E4B-43CD-841E-415A04A8C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7E2847-B79C-419A-B8FC-C25A90B0C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0320B5-05AE-4554-857D-612E30270863}"/>
              </a:ext>
            </a:extLst>
          </p:cNvPr>
          <p:cNvSpPr>
            <a:spLocks noGrp="1"/>
          </p:cNvSpPr>
          <p:nvPr>
            <p:ph type="dt" sz="half" idx="10"/>
          </p:nvPr>
        </p:nvSpPr>
        <p:spPr/>
        <p:txBody>
          <a:bodyPr/>
          <a:lstStyle/>
          <a:p>
            <a:fld id="{7C50FC05-3277-490A-B33F-AEB05C2199D4}" type="datetimeFigureOut">
              <a:rPr lang="en-US" smtClean="0"/>
              <a:t>8/15/2023</a:t>
            </a:fld>
            <a:endParaRPr lang="en-US"/>
          </a:p>
        </p:txBody>
      </p:sp>
      <p:sp>
        <p:nvSpPr>
          <p:cNvPr id="5" name="Footer Placeholder 4">
            <a:extLst>
              <a:ext uri="{FF2B5EF4-FFF2-40B4-BE49-F238E27FC236}">
                <a16:creationId xmlns:a16="http://schemas.microsoft.com/office/drawing/2014/main" id="{BB317CEE-F1DF-4741-93E0-69D49FC5C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1F4D4-1F54-4E4B-96DF-9A7BFE70CDCE}"/>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2449021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4104-2A5D-482D-8D59-A8BC0D4BB1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AB0E28-4E66-47C5-A02C-B6E0A84DA4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736CB-746D-44E8-891B-B8FE98C77772}"/>
              </a:ext>
            </a:extLst>
          </p:cNvPr>
          <p:cNvSpPr>
            <a:spLocks noGrp="1"/>
          </p:cNvSpPr>
          <p:nvPr>
            <p:ph type="dt" sz="half" idx="10"/>
          </p:nvPr>
        </p:nvSpPr>
        <p:spPr/>
        <p:txBody>
          <a:bodyPr/>
          <a:lstStyle/>
          <a:p>
            <a:fld id="{7C50FC05-3277-490A-B33F-AEB05C2199D4}" type="datetimeFigureOut">
              <a:rPr lang="en-US" smtClean="0"/>
              <a:t>8/15/2023</a:t>
            </a:fld>
            <a:endParaRPr lang="en-US"/>
          </a:p>
        </p:txBody>
      </p:sp>
      <p:sp>
        <p:nvSpPr>
          <p:cNvPr id="5" name="Footer Placeholder 4">
            <a:extLst>
              <a:ext uri="{FF2B5EF4-FFF2-40B4-BE49-F238E27FC236}">
                <a16:creationId xmlns:a16="http://schemas.microsoft.com/office/drawing/2014/main" id="{BDCB5751-E1A2-4E29-AC06-1D1E9EE9F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87C96-EF98-4C1E-BED5-0613D252696E}"/>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604446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7D17C-8479-4D70-AAA1-EE40867456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6C15-3A18-4553-ABE4-3440541270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F11621-F852-4281-9582-7ABDC51AAD8D}"/>
              </a:ext>
            </a:extLst>
          </p:cNvPr>
          <p:cNvSpPr>
            <a:spLocks noGrp="1"/>
          </p:cNvSpPr>
          <p:nvPr>
            <p:ph type="dt" sz="half" idx="10"/>
          </p:nvPr>
        </p:nvSpPr>
        <p:spPr/>
        <p:txBody>
          <a:bodyPr/>
          <a:lstStyle/>
          <a:p>
            <a:fld id="{7C50FC05-3277-490A-B33F-AEB05C2199D4}" type="datetimeFigureOut">
              <a:rPr lang="en-US" smtClean="0"/>
              <a:t>8/15/2023</a:t>
            </a:fld>
            <a:endParaRPr lang="en-US"/>
          </a:p>
        </p:txBody>
      </p:sp>
      <p:sp>
        <p:nvSpPr>
          <p:cNvPr id="5" name="Footer Placeholder 4">
            <a:extLst>
              <a:ext uri="{FF2B5EF4-FFF2-40B4-BE49-F238E27FC236}">
                <a16:creationId xmlns:a16="http://schemas.microsoft.com/office/drawing/2014/main" id="{96DFE8C5-DD4B-4F2B-B7A0-6735BFD53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97231-C630-40D1-9315-C3729072AECC}"/>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3717310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E61BE-BAA1-4779-81F7-01332CDAC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5A602-294E-469C-9781-CA4537B5B4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C1164B-5B37-47C3-84D9-6C862F52E5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B6E847-0E85-4E04-91CA-B88EFEF3D650}"/>
              </a:ext>
            </a:extLst>
          </p:cNvPr>
          <p:cNvSpPr>
            <a:spLocks noGrp="1"/>
          </p:cNvSpPr>
          <p:nvPr>
            <p:ph type="dt" sz="half" idx="10"/>
          </p:nvPr>
        </p:nvSpPr>
        <p:spPr/>
        <p:txBody>
          <a:bodyPr/>
          <a:lstStyle/>
          <a:p>
            <a:fld id="{7C50FC05-3277-490A-B33F-AEB05C2199D4}" type="datetimeFigureOut">
              <a:rPr lang="en-US" smtClean="0"/>
              <a:t>8/15/2023</a:t>
            </a:fld>
            <a:endParaRPr lang="en-US"/>
          </a:p>
        </p:txBody>
      </p:sp>
      <p:sp>
        <p:nvSpPr>
          <p:cNvPr id="6" name="Footer Placeholder 5">
            <a:extLst>
              <a:ext uri="{FF2B5EF4-FFF2-40B4-BE49-F238E27FC236}">
                <a16:creationId xmlns:a16="http://schemas.microsoft.com/office/drawing/2014/main" id="{50FB932F-8142-4CA9-A036-088D0FDF1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0F3E7-F8E7-4A5B-B31D-F5234FBE5355}"/>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2197712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EA02-74C9-4C4D-A046-22FDEBFB64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806F7-FF54-4B98-9B44-A04F0AFA1E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D22E41-04E4-41AB-B1BC-228223388A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79665E-9595-4891-B48B-7EBF6EA5F6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D069B5-75D9-4B85-9F02-D32B5AB0FD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7A46FC-2EDD-4707-BA4C-00F78734812E}"/>
              </a:ext>
            </a:extLst>
          </p:cNvPr>
          <p:cNvSpPr>
            <a:spLocks noGrp="1"/>
          </p:cNvSpPr>
          <p:nvPr>
            <p:ph type="dt" sz="half" idx="10"/>
          </p:nvPr>
        </p:nvSpPr>
        <p:spPr/>
        <p:txBody>
          <a:bodyPr/>
          <a:lstStyle/>
          <a:p>
            <a:fld id="{7C50FC05-3277-490A-B33F-AEB05C2199D4}" type="datetimeFigureOut">
              <a:rPr lang="en-US" smtClean="0"/>
              <a:t>8/15/2023</a:t>
            </a:fld>
            <a:endParaRPr lang="en-US"/>
          </a:p>
        </p:txBody>
      </p:sp>
      <p:sp>
        <p:nvSpPr>
          <p:cNvPr id="8" name="Footer Placeholder 7">
            <a:extLst>
              <a:ext uri="{FF2B5EF4-FFF2-40B4-BE49-F238E27FC236}">
                <a16:creationId xmlns:a16="http://schemas.microsoft.com/office/drawing/2014/main" id="{BE2C24A0-E45B-4B39-AB19-17B22FB41C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CFC427-E72E-4681-9D56-2AD29A546621}"/>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1095420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32A6-C85E-4610-AC2A-217F8276A6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0396E7-4D2D-4701-A14B-982814E7B450}"/>
              </a:ext>
            </a:extLst>
          </p:cNvPr>
          <p:cNvSpPr>
            <a:spLocks noGrp="1"/>
          </p:cNvSpPr>
          <p:nvPr>
            <p:ph type="dt" sz="half" idx="10"/>
          </p:nvPr>
        </p:nvSpPr>
        <p:spPr/>
        <p:txBody>
          <a:bodyPr/>
          <a:lstStyle/>
          <a:p>
            <a:fld id="{7C50FC05-3277-490A-B33F-AEB05C2199D4}" type="datetimeFigureOut">
              <a:rPr lang="en-US" smtClean="0"/>
              <a:t>8/15/2023</a:t>
            </a:fld>
            <a:endParaRPr lang="en-US"/>
          </a:p>
        </p:txBody>
      </p:sp>
      <p:sp>
        <p:nvSpPr>
          <p:cNvPr id="4" name="Footer Placeholder 3">
            <a:extLst>
              <a:ext uri="{FF2B5EF4-FFF2-40B4-BE49-F238E27FC236}">
                <a16:creationId xmlns:a16="http://schemas.microsoft.com/office/drawing/2014/main" id="{BE18820E-3FBC-4804-9F58-7D5283D086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C06EF4-9212-4D9E-8573-929621BD019D}"/>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4043693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5C79F-96DE-40DA-A539-2F970A8AAA22}"/>
              </a:ext>
            </a:extLst>
          </p:cNvPr>
          <p:cNvSpPr>
            <a:spLocks noGrp="1"/>
          </p:cNvSpPr>
          <p:nvPr>
            <p:ph type="dt" sz="half" idx="10"/>
          </p:nvPr>
        </p:nvSpPr>
        <p:spPr/>
        <p:txBody>
          <a:bodyPr/>
          <a:lstStyle/>
          <a:p>
            <a:fld id="{7C50FC05-3277-490A-B33F-AEB05C2199D4}" type="datetimeFigureOut">
              <a:rPr lang="en-US" smtClean="0"/>
              <a:t>8/15/2023</a:t>
            </a:fld>
            <a:endParaRPr lang="en-US"/>
          </a:p>
        </p:txBody>
      </p:sp>
      <p:sp>
        <p:nvSpPr>
          <p:cNvPr id="3" name="Footer Placeholder 2">
            <a:extLst>
              <a:ext uri="{FF2B5EF4-FFF2-40B4-BE49-F238E27FC236}">
                <a16:creationId xmlns:a16="http://schemas.microsoft.com/office/drawing/2014/main" id="{F2BA25A2-4387-460D-8C37-A7DBFF2F52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0C1B9-3D6B-431D-9672-AF15900FDCE0}"/>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1510746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grpSp>
        <p:nvGrpSpPr>
          <p:cNvPr id="4" name="Grouper 4"/>
          <p:cNvGrpSpPr>
            <a:grpSpLocks/>
          </p:cNvGrpSpPr>
          <p:nvPr userDrawn="1"/>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grpSp>
        <p:nvGrpSpPr>
          <p:cNvPr id="7" name="Group 4"/>
          <p:cNvGrpSpPr>
            <a:grpSpLocks/>
          </p:cNvGrpSpPr>
          <p:nvPr userDrawn="1"/>
        </p:nvGrpSpPr>
        <p:grpSpPr bwMode="auto">
          <a:xfrm>
            <a:off x="7234046" y="312664"/>
            <a:ext cx="4863901" cy="447943"/>
            <a:chOff x="12820541" y="554324"/>
            <a:chExt cx="8619758" cy="794236"/>
          </a:xfrm>
        </p:grpSpPr>
        <p:pic>
          <p:nvPicPr>
            <p:cNvPr id="8" name="Picture 2" descr="D:\Dropbox (WHOUNICEF)\WHOUNICEF Team Folder\Communications\Logos\JMP\JMP Logo - July 2017\JMP-logo-2017-7-4-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439642" y="554324"/>
              <a:ext cx="2993093" cy="79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D:\Dropbox (WHOUNICEF)\WHOUNICEF Team Folder\Communications\Logos\UNICEF\Black\UNICEF_logo_black.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697903" y="565513"/>
              <a:ext cx="2742396" cy="66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Dropbox (WHOUNICEF)\WHOUNICEF Team Folder\Communications\Logos\WHO\EN\WHO-EN-B-H.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820541" y="556876"/>
              <a:ext cx="2335321" cy="72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fr-CH" dirty="0"/>
              <a:t>Click to edit Master text styles</a:t>
            </a:r>
          </a:p>
          <a:p>
            <a:pPr lvl="1"/>
            <a:r>
              <a:rPr lang="fr-CH" dirty="0"/>
              <a:t>Second level</a:t>
            </a:r>
          </a:p>
          <a:p>
            <a:pPr lvl="2"/>
            <a:r>
              <a:rPr lang="fr-CH" dirty="0"/>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fr-CH" dirty="0"/>
              <a:t>Cliquez et modifiez le titre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pPr>
              <a:defRPr/>
            </a:pPr>
            <a:fld id="{1D9E6990-7552-46B4-99D4-3120155BA7BD}" type="slidenum">
              <a:rPr lang="en-US" altLang="en-US"/>
              <a:pPr>
                <a:defRPr/>
              </a:pPr>
              <a:t>‹#›</a:t>
            </a:fld>
            <a:endParaRPr lang="en-US" alt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pPr>
              <a:defRPr/>
            </a:pPr>
            <a:r>
              <a:rPr lang="en-US" dirty="0"/>
              <a:t>Strengthening WinS Monitoring (ILE 2017) |</a:t>
            </a:r>
          </a:p>
        </p:txBody>
      </p:sp>
    </p:spTree>
    <p:extLst>
      <p:ext uri="{BB962C8B-B14F-4D97-AF65-F5344CB8AC3E}">
        <p14:creationId xmlns:p14="http://schemas.microsoft.com/office/powerpoint/2010/main" val="31007058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E654D-21AC-446A-AFD0-3D3A88A5C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6FF184-E31B-4D06-AE62-E1C54B9AC0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E196F1-C198-4C15-AC4F-2E15525EA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C4DE82-2F0E-4EEA-91BB-4323FCCA53E3}"/>
              </a:ext>
            </a:extLst>
          </p:cNvPr>
          <p:cNvSpPr>
            <a:spLocks noGrp="1"/>
          </p:cNvSpPr>
          <p:nvPr>
            <p:ph type="dt" sz="half" idx="10"/>
          </p:nvPr>
        </p:nvSpPr>
        <p:spPr/>
        <p:txBody>
          <a:bodyPr/>
          <a:lstStyle/>
          <a:p>
            <a:fld id="{7C50FC05-3277-490A-B33F-AEB05C2199D4}" type="datetimeFigureOut">
              <a:rPr lang="en-US" smtClean="0"/>
              <a:t>8/15/2023</a:t>
            </a:fld>
            <a:endParaRPr lang="en-US"/>
          </a:p>
        </p:txBody>
      </p:sp>
      <p:sp>
        <p:nvSpPr>
          <p:cNvPr id="6" name="Footer Placeholder 5">
            <a:extLst>
              <a:ext uri="{FF2B5EF4-FFF2-40B4-BE49-F238E27FC236}">
                <a16:creationId xmlns:a16="http://schemas.microsoft.com/office/drawing/2014/main" id="{0C982962-DE2C-4621-A86D-1494FFC38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60C0B-9EF7-4241-A736-9FECBA13185D}"/>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16161117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F70C6-0F33-4218-9F14-33F87B40C1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9E0EB7-74F4-493B-BFD3-0892CAC6CD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F0D03D-D39A-49D0-92AA-84682795C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80B5A6-221A-49D7-B20F-40B81BBA9884}"/>
              </a:ext>
            </a:extLst>
          </p:cNvPr>
          <p:cNvSpPr>
            <a:spLocks noGrp="1"/>
          </p:cNvSpPr>
          <p:nvPr>
            <p:ph type="dt" sz="half" idx="10"/>
          </p:nvPr>
        </p:nvSpPr>
        <p:spPr/>
        <p:txBody>
          <a:bodyPr/>
          <a:lstStyle/>
          <a:p>
            <a:fld id="{7C50FC05-3277-490A-B33F-AEB05C2199D4}" type="datetimeFigureOut">
              <a:rPr lang="en-US" smtClean="0"/>
              <a:t>8/15/2023</a:t>
            </a:fld>
            <a:endParaRPr lang="en-US"/>
          </a:p>
        </p:txBody>
      </p:sp>
      <p:sp>
        <p:nvSpPr>
          <p:cNvPr id="6" name="Footer Placeholder 5">
            <a:extLst>
              <a:ext uri="{FF2B5EF4-FFF2-40B4-BE49-F238E27FC236}">
                <a16:creationId xmlns:a16="http://schemas.microsoft.com/office/drawing/2014/main" id="{131DA55B-7C3C-4D13-9A6C-AD7BEB189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57B7CA-08C2-471F-B23C-A854D294CAD3}"/>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953384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454E5-5913-4AD6-AD5F-D8E2AFB7E8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7E17BA-068A-4A95-A836-EC3E8B2F45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EA470-466E-4D03-9D62-2DE15E68BAD0}"/>
              </a:ext>
            </a:extLst>
          </p:cNvPr>
          <p:cNvSpPr>
            <a:spLocks noGrp="1"/>
          </p:cNvSpPr>
          <p:nvPr>
            <p:ph type="dt" sz="half" idx="10"/>
          </p:nvPr>
        </p:nvSpPr>
        <p:spPr/>
        <p:txBody>
          <a:bodyPr/>
          <a:lstStyle/>
          <a:p>
            <a:fld id="{7C50FC05-3277-490A-B33F-AEB05C2199D4}" type="datetimeFigureOut">
              <a:rPr lang="en-US" smtClean="0"/>
              <a:t>8/15/2023</a:t>
            </a:fld>
            <a:endParaRPr lang="en-US"/>
          </a:p>
        </p:txBody>
      </p:sp>
      <p:sp>
        <p:nvSpPr>
          <p:cNvPr id="5" name="Footer Placeholder 4">
            <a:extLst>
              <a:ext uri="{FF2B5EF4-FFF2-40B4-BE49-F238E27FC236}">
                <a16:creationId xmlns:a16="http://schemas.microsoft.com/office/drawing/2014/main" id="{022EE2FB-C6AE-4E1D-874E-DC5FED7A1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A13F5-EF8B-4D68-A5C0-E2E1CBBB3C5E}"/>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4140267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DCE4A-AFAC-47A2-BDB6-C85B27DDC7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BCC5B7-A6BF-43D7-9B7C-5440B9D6BD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30995-5866-4933-BB4E-4C399EF6F956}"/>
              </a:ext>
            </a:extLst>
          </p:cNvPr>
          <p:cNvSpPr>
            <a:spLocks noGrp="1"/>
          </p:cNvSpPr>
          <p:nvPr>
            <p:ph type="dt" sz="half" idx="10"/>
          </p:nvPr>
        </p:nvSpPr>
        <p:spPr/>
        <p:txBody>
          <a:bodyPr/>
          <a:lstStyle/>
          <a:p>
            <a:fld id="{7C50FC05-3277-490A-B33F-AEB05C2199D4}" type="datetimeFigureOut">
              <a:rPr lang="en-US" smtClean="0"/>
              <a:t>8/15/2023</a:t>
            </a:fld>
            <a:endParaRPr lang="en-US"/>
          </a:p>
        </p:txBody>
      </p:sp>
      <p:sp>
        <p:nvSpPr>
          <p:cNvPr id="5" name="Footer Placeholder 4">
            <a:extLst>
              <a:ext uri="{FF2B5EF4-FFF2-40B4-BE49-F238E27FC236}">
                <a16:creationId xmlns:a16="http://schemas.microsoft.com/office/drawing/2014/main" id="{E2549980-D8FD-4704-B216-C6C7B0A8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C1141-7303-493D-9A47-4C3E7343DAC4}"/>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443443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28847082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Rectangle 3"/>
          <p:cNvSpPr/>
          <p:nvPr userDrawn="1"/>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pPr>
              <a:defRPr/>
            </a:pPr>
            <a:fld id="{F8CB7F80-1FCA-44DE-B367-8B90B6BE6B82}" type="datetime1">
              <a:rPr lang="en-US" smtClean="0">
                <a:solidFill>
                  <a:prstClr val="black">
                    <a:tint val="75000"/>
                  </a:prstClr>
                </a:solidFill>
              </a:rPr>
              <a:t>8/15/2023</a:t>
            </a:fld>
            <a:endParaRPr lang="en-GB">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A73939FE-7BC6-42BD-B27E-1F76D60FE7C3}"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3658561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09D2-BF79-4526-A68C-7AC823EBD3C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B4A5E14B-62D1-48BA-BC44-B6C1F12BF3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8D6DA308-23E0-4889-A809-B6F9F63D9F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66622811-1B16-4B99-8485-39BC88B16E32}"/>
              </a:ext>
            </a:extLst>
          </p:cNvPr>
          <p:cNvSpPr>
            <a:spLocks noGrp="1"/>
          </p:cNvSpPr>
          <p:nvPr>
            <p:ph type="dt" sz="half" idx="10"/>
          </p:nvPr>
        </p:nvSpPr>
        <p:spPr/>
        <p:txBody>
          <a:bodyPr/>
          <a:lstStyle/>
          <a:p>
            <a:fld id="{42FFFC71-E040-4FD0-8E95-555B9C55FADC}" type="datetimeFigureOut">
              <a:rPr lang="en-SG" smtClean="0"/>
              <a:t>15/8/2023</a:t>
            </a:fld>
            <a:endParaRPr lang="en-SG"/>
          </a:p>
        </p:txBody>
      </p:sp>
      <p:sp>
        <p:nvSpPr>
          <p:cNvPr id="6" name="Footer Placeholder 5">
            <a:extLst>
              <a:ext uri="{FF2B5EF4-FFF2-40B4-BE49-F238E27FC236}">
                <a16:creationId xmlns:a16="http://schemas.microsoft.com/office/drawing/2014/main" id="{B0A56DA4-BB2E-4A3D-8711-3A8BDB880DE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113E3DD-71F0-4CBC-BFC7-229E93A64589}"/>
              </a:ext>
            </a:extLst>
          </p:cNvPr>
          <p:cNvSpPr>
            <a:spLocks noGrp="1"/>
          </p:cNvSpPr>
          <p:nvPr>
            <p:ph type="sldNum" sz="quarter" idx="12"/>
          </p:nvPr>
        </p:nvSpPr>
        <p:spPr/>
        <p:txBody>
          <a:bodyPr/>
          <a:lstStyle/>
          <a:p>
            <a:fld id="{D10CBB3E-7249-478B-B176-36FCCDF46292}" type="slidenum">
              <a:rPr lang="en-SG" smtClean="0"/>
              <a:t>‹#›</a:t>
            </a:fld>
            <a:endParaRPr lang="en-SG"/>
          </a:p>
        </p:txBody>
      </p:sp>
    </p:spTree>
    <p:extLst>
      <p:ext uri="{BB962C8B-B14F-4D97-AF65-F5344CB8AC3E}">
        <p14:creationId xmlns:p14="http://schemas.microsoft.com/office/powerpoint/2010/main" val="1928756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83616A-8747-4375-8C9E-D00CC7600489}"/>
              </a:ext>
            </a:extLst>
          </p:cNvPr>
          <p:cNvSpPr>
            <a:spLocks noGrp="1"/>
          </p:cNvSpPr>
          <p:nvPr>
            <p:ph type="dt" sz="half" idx="10"/>
          </p:nvPr>
        </p:nvSpPr>
        <p:spPr/>
        <p:txBody>
          <a:bodyPr/>
          <a:lstStyle/>
          <a:p>
            <a:pPr>
              <a:defRPr/>
            </a:pPr>
            <a:fld id="{8CE7E3C6-8B07-4DAC-8889-8EFBFA7B9351}" type="datetime1">
              <a:rPr lang="en-US" smtClean="0">
                <a:solidFill>
                  <a:prstClr val="black">
                    <a:tint val="75000"/>
                  </a:prstClr>
                </a:solidFill>
              </a:rPr>
              <a:t>8/15/2023</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DBD94BD1-40D9-4A30-9D21-39CA79695C88}"/>
              </a:ext>
            </a:extLst>
          </p:cNvPr>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AD4D6072-AA52-4CD1-A083-EBF8AB9D8D29}"/>
              </a:ext>
            </a:extLst>
          </p:cNvPr>
          <p:cNvSpPr>
            <a:spLocks noGrp="1"/>
          </p:cNvSpPr>
          <p:nvPr>
            <p:ph type="sldNum" sz="quarter" idx="12"/>
          </p:nvPr>
        </p:nvSpPr>
        <p:spPr/>
        <p:txBody>
          <a:bodyPr/>
          <a:lstStyle/>
          <a:p>
            <a:pPr>
              <a:defRPr/>
            </a:pPr>
            <a:fld id="{402BE56B-010E-4616-ABA9-1B499FE467B2}" type="slidenum">
              <a:rPr lang="en-GB" smtClean="0">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2639032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6A96AA-8478-2146-B25B-AD2E1988584C}"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31156871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6A96AA-8478-2146-B25B-AD2E1988584C}"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3436684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0327C9-976E-4924-99DB-D5A9974760AC}"/>
              </a:ext>
            </a:extLst>
          </p:cNvPr>
          <p:cNvSpPr>
            <a:spLocks noGrp="1"/>
          </p:cNvSpPr>
          <p:nvPr>
            <p:ph type="dt" sz="half" idx="10"/>
          </p:nvPr>
        </p:nvSpPr>
        <p:spPr/>
        <p:txBody>
          <a:bodyPr/>
          <a:lstStyle/>
          <a:p>
            <a:pPr>
              <a:defRPr/>
            </a:pPr>
            <a:fld id="{8CE7E3C6-8B07-4DAC-8889-8EFBFA7B9351}" type="datetime1">
              <a:rPr lang="en-US" smtClean="0">
                <a:solidFill>
                  <a:prstClr val="black">
                    <a:tint val="75000"/>
                  </a:prstClr>
                </a:solidFill>
              </a:rPr>
              <a:t>8/15/2023</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443ADD13-6E2C-426F-9DA8-22AF7809DD2D}"/>
              </a:ext>
            </a:extLst>
          </p:cNvPr>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51C9346E-5E97-40D4-81CB-EE737F6C6A6C}"/>
              </a:ext>
            </a:extLst>
          </p:cNvPr>
          <p:cNvSpPr>
            <a:spLocks noGrp="1"/>
          </p:cNvSpPr>
          <p:nvPr>
            <p:ph type="sldNum" sz="quarter" idx="12"/>
          </p:nvPr>
        </p:nvSpPr>
        <p:spPr/>
        <p:txBody>
          <a:bodyPr/>
          <a:lstStyle/>
          <a:p>
            <a:pPr>
              <a:defRPr/>
            </a:pPr>
            <a:fld id="{402BE56B-010E-4616-ABA9-1B499FE467B2}" type="slidenum">
              <a:rPr lang="en-GB" smtClean="0">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2173270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6A96AA-8478-2146-B25B-AD2E1988584C}"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4066205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6A96AA-8478-2146-B25B-AD2E1988584C}"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1137653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6A96AA-8478-2146-B25B-AD2E1988584C}" type="datetimeFigureOut">
              <a:rPr lang="en-US" smtClean="0"/>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273955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6A96AA-8478-2146-B25B-AD2E1988584C}" type="datetimeFigureOut">
              <a:rPr lang="en-US" smtClean="0"/>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24360281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6A96AA-8478-2146-B25B-AD2E1988584C}" type="datetimeFigureOut">
              <a:rPr lang="en-US" smtClean="0"/>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802880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6A96AA-8478-2146-B25B-AD2E1988584C}"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450680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6A96AA-8478-2146-B25B-AD2E1988584C}"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12852002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6A96AA-8478-2146-B25B-AD2E1988584C}"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4044897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6A96AA-8478-2146-B25B-AD2E1988584C}"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15222804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4AFCD-7440-4671-9E95-3F3747CBA78B}"/>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F2421398-1464-4BED-8AEF-9618F8DA8BD7}"/>
              </a:ext>
            </a:extLst>
          </p:cNvPr>
          <p:cNvSpPr>
            <a:spLocks noGrp="1"/>
          </p:cNvSpPr>
          <p:nvPr>
            <p:ph sz="quarter" idx="10"/>
          </p:nvPr>
        </p:nvSpPr>
        <p:spPr>
          <a:xfrm>
            <a:off x="838200" y="1801813"/>
            <a:ext cx="10515600" cy="3897312"/>
          </a:xfrm>
          <a:prstGeom prst="rect">
            <a:avLst/>
          </a:prstGeom>
        </p:spPr>
        <p:txBody>
          <a:bodyPr/>
          <a:lstStyle>
            <a:lvl1pPr>
              <a:defRPr sz="2400">
                <a:solidFill>
                  <a:schemeClr val="tx1"/>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0123345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B65E872-734C-4F3F-A1A1-E6D3FA9D351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5153349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DECB-DCAA-0C7C-6358-5F6429871FC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DD41F73-3A03-3CAE-2C8B-DA7BC67358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0CA9B33-9D64-38C5-07BF-DA32F5D8DD21}"/>
              </a:ext>
            </a:extLst>
          </p:cNvPr>
          <p:cNvSpPr>
            <a:spLocks noGrp="1"/>
          </p:cNvSpPr>
          <p:nvPr>
            <p:ph type="dt" sz="half" idx="10"/>
          </p:nvPr>
        </p:nvSpPr>
        <p:spPr/>
        <p:txBody>
          <a:bodyPr/>
          <a:lstStyle/>
          <a:p>
            <a:fld id="{4AA6C8AC-0213-4525-8565-35483DDB4DC4}" type="datetimeFigureOut">
              <a:rPr lang="en-GB" smtClean="0"/>
              <a:t>15/08/2023</a:t>
            </a:fld>
            <a:endParaRPr lang="en-GB"/>
          </a:p>
        </p:txBody>
      </p:sp>
      <p:sp>
        <p:nvSpPr>
          <p:cNvPr id="5" name="Footer Placeholder 4">
            <a:extLst>
              <a:ext uri="{FF2B5EF4-FFF2-40B4-BE49-F238E27FC236}">
                <a16:creationId xmlns:a16="http://schemas.microsoft.com/office/drawing/2014/main" id="{4D4E3F0A-FCD9-2B41-951F-6BA9EC0184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22203F-E3FA-043E-5E57-63FEE164B68E}"/>
              </a:ext>
            </a:extLst>
          </p:cNvPr>
          <p:cNvSpPr>
            <a:spLocks noGrp="1"/>
          </p:cNvSpPr>
          <p:nvPr>
            <p:ph type="sldNum" sz="quarter" idx="12"/>
          </p:nvPr>
        </p:nvSpPr>
        <p:spPr/>
        <p:txBody>
          <a:bodyPr/>
          <a:lstStyle/>
          <a:p>
            <a:fld id="{D75BE008-D9DD-4CEB-BBC5-410DD40ABD48}" type="slidenum">
              <a:rPr lang="en-GB" smtClean="0"/>
              <a:t>‹#›</a:t>
            </a:fld>
            <a:endParaRPr lang="en-GB"/>
          </a:p>
        </p:txBody>
      </p:sp>
    </p:spTree>
    <p:extLst>
      <p:ext uri="{BB962C8B-B14F-4D97-AF65-F5344CB8AC3E}">
        <p14:creationId xmlns:p14="http://schemas.microsoft.com/office/powerpoint/2010/main" val="2526739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BE155-4ED9-111D-510F-268C511CC6E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D71A327-77E2-34C0-37C7-F6D6110AA1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F5633FA-C5F2-B7F7-3BBB-F524BD9FEABB}"/>
              </a:ext>
            </a:extLst>
          </p:cNvPr>
          <p:cNvSpPr>
            <a:spLocks noGrp="1"/>
          </p:cNvSpPr>
          <p:nvPr>
            <p:ph type="dt" sz="half" idx="10"/>
          </p:nvPr>
        </p:nvSpPr>
        <p:spPr/>
        <p:txBody>
          <a:bodyPr/>
          <a:lstStyle/>
          <a:p>
            <a:fld id="{4AA6C8AC-0213-4525-8565-35483DDB4DC4}" type="datetimeFigureOut">
              <a:rPr lang="en-GB" smtClean="0"/>
              <a:t>15/08/2023</a:t>
            </a:fld>
            <a:endParaRPr lang="en-GB"/>
          </a:p>
        </p:txBody>
      </p:sp>
      <p:sp>
        <p:nvSpPr>
          <p:cNvPr id="5" name="Footer Placeholder 4">
            <a:extLst>
              <a:ext uri="{FF2B5EF4-FFF2-40B4-BE49-F238E27FC236}">
                <a16:creationId xmlns:a16="http://schemas.microsoft.com/office/drawing/2014/main" id="{4FDDBCA0-99A8-B981-65FE-534FD5BCD3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BDC407-3E75-6430-7693-058C4D702E45}"/>
              </a:ext>
            </a:extLst>
          </p:cNvPr>
          <p:cNvSpPr>
            <a:spLocks noGrp="1"/>
          </p:cNvSpPr>
          <p:nvPr>
            <p:ph type="sldNum" sz="quarter" idx="12"/>
          </p:nvPr>
        </p:nvSpPr>
        <p:spPr/>
        <p:txBody>
          <a:bodyPr/>
          <a:lstStyle/>
          <a:p>
            <a:fld id="{D75BE008-D9DD-4CEB-BBC5-410DD40ABD48}" type="slidenum">
              <a:rPr lang="en-GB" smtClean="0"/>
              <a:t>‹#›</a:t>
            </a:fld>
            <a:endParaRPr lang="en-GB"/>
          </a:p>
        </p:txBody>
      </p:sp>
    </p:spTree>
    <p:extLst>
      <p:ext uri="{BB962C8B-B14F-4D97-AF65-F5344CB8AC3E}">
        <p14:creationId xmlns:p14="http://schemas.microsoft.com/office/powerpoint/2010/main" val="36263828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7D16C-AF00-6643-0416-91CE3C2EA97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4C6E6D5-1EC9-9B43-F916-D65632C508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B3CD57A-30E9-DC7F-0B96-2FB8AB0EC9C4}"/>
              </a:ext>
            </a:extLst>
          </p:cNvPr>
          <p:cNvSpPr>
            <a:spLocks noGrp="1"/>
          </p:cNvSpPr>
          <p:nvPr>
            <p:ph type="dt" sz="half" idx="10"/>
          </p:nvPr>
        </p:nvSpPr>
        <p:spPr/>
        <p:txBody>
          <a:bodyPr/>
          <a:lstStyle/>
          <a:p>
            <a:fld id="{4AA6C8AC-0213-4525-8565-35483DDB4DC4}" type="datetimeFigureOut">
              <a:rPr lang="en-GB" smtClean="0"/>
              <a:t>15/08/2023</a:t>
            </a:fld>
            <a:endParaRPr lang="en-GB"/>
          </a:p>
        </p:txBody>
      </p:sp>
      <p:sp>
        <p:nvSpPr>
          <p:cNvPr id="5" name="Footer Placeholder 4">
            <a:extLst>
              <a:ext uri="{FF2B5EF4-FFF2-40B4-BE49-F238E27FC236}">
                <a16:creationId xmlns:a16="http://schemas.microsoft.com/office/drawing/2014/main" id="{8C3A2F09-B09F-3C6A-6CE3-763BF95E82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D1EB82-30CE-911C-7C16-7A6302C3DF58}"/>
              </a:ext>
            </a:extLst>
          </p:cNvPr>
          <p:cNvSpPr>
            <a:spLocks noGrp="1"/>
          </p:cNvSpPr>
          <p:nvPr>
            <p:ph type="sldNum" sz="quarter" idx="12"/>
          </p:nvPr>
        </p:nvSpPr>
        <p:spPr/>
        <p:txBody>
          <a:bodyPr/>
          <a:lstStyle/>
          <a:p>
            <a:fld id="{D75BE008-D9DD-4CEB-BBC5-410DD40ABD48}" type="slidenum">
              <a:rPr lang="en-GB" smtClean="0"/>
              <a:t>‹#›</a:t>
            </a:fld>
            <a:endParaRPr lang="en-GB"/>
          </a:p>
        </p:txBody>
      </p:sp>
    </p:spTree>
    <p:extLst>
      <p:ext uri="{BB962C8B-B14F-4D97-AF65-F5344CB8AC3E}">
        <p14:creationId xmlns:p14="http://schemas.microsoft.com/office/powerpoint/2010/main" val="26188966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97E4-4FDE-6DB7-00B6-198BB34BAD4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94379AE-74FB-B004-99B5-71E8F806FA3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33C30BE-C02A-B99B-648F-A00FCD22FE8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89462BB-31E8-8951-E026-3B607DD65862}"/>
              </a:ext>
            </a:extLst>
          </p:cNvPr>
          <p:cNvSpPr>
            <a:spLocks noGrp="1"/>
          </p:cNvSpPr>
          <p:nvPr>
            <p:ph type="dt" sz="half" idx="10"/>
          </p:nvPr>
        </p:nvSpPr>
        <p:spPr/>
        <p:txBody>
          <a:bodyPr/>
          <a:lstStyle/>
          <a:p>
            <a:fld id="{4AA6C8AC-0213-4525-8565-35483DDB4DC4}" type="datetimeFigureOut">
              <a:rPr lang="en-GB" smtClean="0"/>
              <a:t>15/08/2023</a:t>
            </a:fld>
            <a:endParaRPr lang="en-GB"/>
          </a:p>
        </p:txBody>
      </p:sp>
      <p:sp>
        <p:nvSpPr>
          <p:cNvPr id="6" name="Footer Placeholder 5">
            <a:extLst>
              <a:ext uri="{FF2B5EF4-FFF2-40B4-BE49-F238E27FC236}">
                <a16:creationId xmlns:a16="http://schemas.microsoft.com/office/drawing/2014/main" id="{4C526422-CB2A-928C-30BE-955D2C5108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3731E7-F60D-0237-68CC-5263B3660155}"/>
              </a:ext>
            </a:extLst>
          </p:cNvPr>
          <p:cNvSpPr>
            <a:spLocks noGrp="1"/>
          </p:cNvSpPr>
          <p:nvPr>
            <p:ph type="sldNum" sz="quarter" idx="12"/>
          </p:nvPr>
        </p:nvSpPr>
        <p:spPr/>
        <p:txBody>
          <a:bodyPr/>
          <a:lstStyle/>
          <a:p>
            <a:fld id="{D75BE008-D9DD-4CEB-BBC5-410DD40ABD48}" type="slidenum">
              <a:rPr lang="en-GB" smtClean="0"/>
              <a:t>‹#›</a:t>
            </a:fld>
            <a:endParaRPr lang="en-GB"/>
          </a:p>
        </p:txBody>
      </p:sp>
    </p:spTree>
    <p:extLst>
      <p:ext uri="{BB962C8B-B14F-4D97-AF65-F5344CB8AC3E}">
        <p14:creationId xmlns:p14="http://schemas.microsoft.com/office/powerpoint/2010/main" val="33388497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BE856-304B-1679-C298-188693A9FC7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4C00A76-EC9C-0F16-86E3-4CE2AA0611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8A527C7-0E28-8896-FAA7-430663D29F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1DBD115-4FD4-4DC1-9F3D-67F11C51D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93CD84D-E8C7-2CC9-F949-E8B4DCBBA04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D7BCE72-B5A9-6C9C-386B-F710DB8A6227}"/>
              </a:ext>
            </a:extLst>
          </p:cNvPr>
          <p:cNvSpPr>
            <a:spLocks noGrp="1"/>
          </p:cNvSpPr>
          <p:nvPr>
            <p:ph type="dt" sz="half" idx="10"/>
          </p:nvPr>
        </p:nvSpPr>
        <p:spPr/>
        <p:txBody>
          <a:bodyPr/>
          <a:lstStyle/>
          <a:p>
            <a:fld id="{4AA6C8AC-0213-4525-8565-35483DDB4DC4}" type="datetimeFigureOut">
              <a:rPr lang="en-GB" smtClean="0"/>
              <a:t>15/08/2023</a:t>
            </a:fld>
            <a:endParaRPr lang="en-GB"/>
          </a:p>
        </p:txBody>
      </p:sp>
      <p:sp>
        <p:nvSpPr>
          <p:cNvPr id="8" name="Footer Placeholder 7">
            <a:extLst>
              <a:ext uri="{FF2B5EF4-FFF2-40B4-BE49-F238E27FC236}">
                <a16:creationId xmlns:a16="http://schemas.microsoft.com/office/drawing/2014/main" id="{41CD92DE-7294-4798-D434-9A6C585087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2BAAFC-EC70-5BE7-B568-AD49A23FC889}"/>
              </a:ext>
            </a:extLst>
          </p:cNvPr>
          <p:cNvSpPr>
            <a:spLocks noGrp="1"/>
          </p:cNvSpPr>
          <p:nvPr>
            <p:ph type="sldNum" sz="quarter" idx="12"/>
          </p:nvPr>
        </p:nvSpPr>
        <p:spPr/>
        <p:txBody>
          <a:bodyPr/>
          <a:lstStyle/>
          <a:p>
            <a:fld id="{D75BE008-D9DD-4CEB-BBC5-410DD40ABD48}" type="slidenum">
              <a:rPr lang="en-GB" smtClean="0"/>
              <a:t>‹#›</a:t>
            </a:fld>
            <a:endParaRPr lang="en-GB"/>
          </a:p>
        </p:txBody>
      </p:sp>
    </p:spTree>
    <p:extLst>
      <p:ext uri="{BB962C8B-B14F-4D97-AF65-F5344CB8AC3E}">
        <p14:creationId xmlns:p14="http://schemas.microsoft.com/office/powerpoint/2010/main" val="1314615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5608-7B76-C268-4C92-F3AE192EA3C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F1A654E-7B33-C6CF-C332-20576F09D69F}"/>
              </a:ext>
            </a:extLst>
          </p:cNvPr>
          <p:cNvSpPr>
            <a:spLocks noGrp="1"/>
          </p:cNvSpPr>
          <p:nvPr>
            <p:ph type="dt" sz="half" idx="10"/>
          </p:nvPr>
        </p:nvSpPr>
        <p:spPr/>
        <p:txBody>
          <a:bodyPr/>
          <a:lstStyle/>
          <a:p>
            <a:fld id="{4AA6C8AC-0213-4525-8565-35483DDB4DC4}" type="datetimeFigureOut">
              <a:rPr lang="en-GB" smtClean="0"/>
              <a:t>15/08/2023</a:t>
            </a:fld>
            <a:endParaRPr lang="en-GB"/>
          </a:p>
        </p:txBody>
      </p:sp>
      <p:sp>
        <p:nvSpPr>
          <p:cNvPr id="4" name="Footer Placeholder 3">
            <a:extLst>
              <a:ext uri="{FF2B5EF4-FFF2-40B4-BE49-F238E27FC236}">
                <a16:creationId xmlns:a16="http://schemas.microsoft.com/office/drawing/2014/main" id="{EF2C520E-EB28-1BE1-888B-844AA045689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79660B-70BD-1431-C7D0-7D72967C4491}"/>
              </a:ext>
            </a:extLst>
          </p:cNvPr>
          <p:cNvSpPr>
            <a:spLocks noGrp="1"/>
          </p:cNvSpPr>
          <p:nvPr>
            <p:ph type="sldNum" sz="quarter" idx="12"/>
          </p:nvPr>
        </p:nvSpPr>
        <p:spPr/>
        <p:txBody>
          <a:bodyPr/>
          <a:lstStyle/>
          <a:p>
            <a:fld id="{D75BE008-D9DD-4CEB-BBC5-410DD40ABD48}" type="slidenum">
              <a:rPr lang="en-GB" smtClean="0"/>
              <a:t>‹#›</a:t>
            </a:fld>
            <a:endParaRPr lang="en-GB"/>
          </a:p>
        </p:txBody>
      </p:sp>
    </p:spTree>
    <p:extLst>
      <p:ext uri="{BB962C8B-B14F-4D97-AF65-F5344CB8AC3E}">
        <p14:creationId xmlns:p14="http://schemas.microsoft.com/office/powerpoint/2010/main" val="967269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88125D-9653-03F0-5263-295A078F1618}"/>
              </a:ext>
            </a:extLst>
          </p:cNvPr>
          <p:cNvSpPr>
            <a:spLocks noGrp="1"/>
          </p:cNvSpPr>
          <p:nvPr>
            <p:ph type="dt" sz="half" idx="10"/>
          </p:nvPr>
        </p:nvSpPr>
        <p:spPr/>
        <p:txBody>
          <a:bodyPr/>
          <a:lstStyle/>
          <a:p>
            <a:fld id="{4AA6C8AC-0213-4525-8565-35483DDB4DC4}" type="datetimeFigureOut">
              <a:rPr lang="en-GB" smtClean="0"/>
              <a:t>15/08/2023</a:t>
            </a:fld>
            <a:endParaRPr lang="en-GB"/>
          </a:p>
        </p:txBody>
      </p:sp>
      <p:sp>
        <p:nvSpPr>
          <p:cNvPr id="3" name="Footer Placeholder 2">
            <a:extLst>
              <a:ext uri="{FF2B5EF4-FFF2-40B4-BE49-F238E27FC236}">
                <a16:creationId xmlns:a16="http://schemas.microsoft.com/office/drawing/2014/main" id="{7E8E21E2-CA22-BDA8-8630-199AE03C27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E072D23-A78E-6C5A-7DC6-E6CAAF1A7FF2}"/>
              </a:ext>
            </a:extLst>
          </p:cNvPr>
          <p:cNvSpPr>
            <a:spLocks noGrp="1"/>
          </p:cNvSpPr>
          <p:nvPr>
            <p:ph type="sldNum" sz="quarter" idx="12"/>
          </p:nvPr>
        </p:nvSpPr>
        <p:spPr/>
        <p:txBody>
          <a:bodyPr/>
          <a:lstStyle/>
          <a:p>
            <a:fld id="{D75BE008-D9DD-4CEB-BBC5-410DD40ABD48}" type="slidenum">
              <a:rPr lang="en-GB" smtClean="0"/>
              <a:t>‹#›</a:t>
            </a:fld>
            <a:endParaRPr lang="en-GB"/>
          </a:p>
        </p:txBody>
      </p:sp>
    </p:spTree>
    <p:extLst>
      <p:ext uri="{BB962C8B-B14F-4D97-AF65-F5344CB8AC3E}">
        <p14:creationId xmlns:p14="http://schemas.microsoft.com/office/powerpoint/2010/main" val="30939145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2A848-59EE-85A0-9F90-9DC9C8977D4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94F1E57-B4FC-1872-09A1-1624EFEA70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74931C0-1EBE-4184-5BE6-C37A4B691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0BE490B-ECF9-1421-FCAA-48FE52F8F27F}"/>
              </a:ext>
            </a:extLst>
          </p:cNvPr>
          <p:cNvSpPr>
            <a:spLocks noGrp="1"/>
          </p:cNvSpPr>
          <p:nvPr>
            <p:ph type="dt" sz="half" idx="10"/>
          </p:nvPr>
        </p:nvSpPr>
        <p:spPr/>
        <p:txBody>
          <a:bodyPr/>
          <a:lstStyle/>
          <a:p>
            <a:fld id="{4AA6C8AC-0213-4525-8565-35483DDB4DC4}" type="datetimeFigureOut">
              <a:rPr lang="en-GB" smtClean="0"/>
              <a:t>15/08/2023</a:t>
            </a:fld>
            <a:endParaRPr lang="en-GB"/>
          </a:p>
        </p:txBody>
      </p:sp>
      <p:sp>
        <p:nvSpPr>
          <p:cNvPr id="6" name="Footer Placeholder 5">
            <a:extLst>
              <a:ext uri="{FF2B5EF4-FFF2-40B4-BE49-F238E27FC236}">
                <a16:creationId xmlns:a16="http://schemas.microsoft.com/office/drawing/2014/main" id="{2C499EE8-EBBB-1B92-24D1-BF035ADE1F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AA05B6-F9C7-2C8B-4E2A-D6CBEA29A2CC}"/>
              </a:ext>
            </a:extLst>
          </p:cNvPr>
          <p:cNvSpPr>
            <a:spLocks noGrp="1"/>
          </p:cNvSpPr>
          <p:nvPr>
            <p:ph type="sldNum" sz="quarter" idx="12"/>
          </p:nvPr>
        </p:nvSpPr>
        <p:spPr/>
        <p:txBody>
          <a:bodyPr/>
          <a:lstStyle/>
          <a:p>
            <a:fld id="{D75BE008-D9DD-4CEB-BBC5-410DD40ABD48}" type="slidenum">
              <a:rPr lang="en-GB" smtClean="0"/>
              <a:t>‹#›</a:t>
            </a:fld>
            <a:endParaRPr lang="en-GB"/>
          </a:p>
        </p:txBody>
      </p:sp>
    </p:spTree>
    <p:extLst>
      <p:ext uri="{BB962C8B-B14F-4D97-AF65-F5344CB8AC3E}">
        <p14:creationId xmlns:p14="http://schemas.microsoft.com/office/powerpoint/2010/main" val="768346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1D15-D24E-3957-84F0-BE3C7FCC872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3711CDE-ACBD-0084-E2A3-494E4D925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E4A2012-8C02-E07D-DDE1-B9872380B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061E84-1D7A-EEE9-A045-7342E25A28A1}"/>
              </a:ext>
            </a:extLst>
          </p:cNvPr>
          <p:cNvSpPr>
            <a:spLocks noGrp="1"/>
          </p:cNvSpPr>
          <p:nvPr>
            <p:ph type="dt" sz="half" idx="10"/>
          </p:nvPr>
        </p:nvSpPr>
        <p:spPr/>
        <p:txBody>
          <a:bodyPr/>
          <a:lstStyle/>
          <a:p>
            <a:fld id="{4AA6C8AC-0213-4525-8565-35483DDB4DC4}" type="datetimeFigureOut">
              <a:rPr lang="en-GB" smtClean="0"/>
              <a:t>15/08/2023</a:t>
            </a:fld>
            <a:endParaRPr lang="en-GB"/>
          </a:p>
        </p:txBody>
      </p:sp>
      <p:sp>
        <p:nvSpPr>
          <p:cNvPr id="6" name="Footer Placeholder 5">
            <a:extLst>
              <a:ext uri="{FF2B5EF4-FFF2-40B4-BE49-F238E27FC236}">
                <a16:creationId xmlns:a16="http://schemas.microsoft.com/office/drawing/2014/main" id="{F527424A-AD8D-F92D-3B2A-78E782FD57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5827DE-6BCC-0715-3C2F-E07D1F94590C}"/>
              </a:ext>
            </a:extLst>
          </p:cNvPr>
          <p:cNvSpPr>
            <a:spLocks noGrp="1"/>
          </p:cNvSpPr>
          <p:nvPr>
            <p:ph type="sldNum" sz="quarter" idx="12"/>
          </p:nvPr>
        </p:nvSpPr>
        <p:spPr/>
        <p:txBody>
          <a:bodyPr/>
          <a:lstStyle/>
          <a:p>
            <a:fld id="{D75BE008-D9DD-4CEB-BBC5-410DD40ABD48}" type="slidenum">
              <a:rPr lang="en-GB" smtClean="0"/>
              <a:t>‹#›</a:t>
            </a:fld>
            <a:endParaRPr lang="en-GB"/>
          </a:p>
        </p:txBody>
      </p:sp>
    </p:spTree>
    <p:extLst>
      <p:ext uri="{BB962C8B-B14F-4D97-AF65-F5344CB8AC3E}">
        <p14:creationId xmlns:p14="http://schemas.microsoft.com/office/powerpoint/2010/main" val="17168595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2C5A-591B-BA13-66F5-9FB8460AC90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5CFF9B8-858D-FF60-0AF9-9512277EA6D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B73309E-F871-5147-6088-DBBB63E49E61}"/>
              </a:ext>
            </a:extLst>
          </p:cNvPr>
          <p:cNvSpPr>
            <a:spLocks noGrp="1"/>
          </p:cNvSpPr>
          <p:nvPr>
            <p:ph type="dt" sz="half" idx="10"/>
          </p:nvPr>
        </p:nvSpPr>
        <p:spPr/>
        <p:txBody>
          <a:bodyPr/>
          <a:lstStyle/>
          <a:p>
            <a:fld id="{4AA6C8AC-0213-4525-8565-35483DDB4DC4}" type="datetimeFigureOut">
              <a:rPr lang="en-GB" smtClean="0"/>
              <a:t>15/08/2023</a:t>
            </a:fld>
            <a:endParaRPr lang="en-GB"/>
          </a:p>
        </p:txBody>
      </p:sp>
      <p:sp>
        <p:nvSpPr>
          <p:cNvPr id="5" name="Footer Placeholder 4">
            <a:extLst>
              <a:ext uri="{FF2B5EF4-FFF2-40B4-BE49-F238E27FC236}">
                <a16:creationId xmlns:a16="http://schemas.microsoft.com/office/drawing/2014/main" id="{AA1F51AC-6998-5D96-3649-62CF0DC777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43B4BB-D2BD-6087-A6B5-960DB229E432}"/>
              </a:ext>
            </a:extLst>
          </p:cNvPr>
          <p:cNvSpPr>
            <a:spLocks noGrp="1"/>
          </p:cNvSpPr>
          <p:nvPr>
            <p:ph type="sldNum" sz="quarter" idx="12"/>
          </p:nvPr>
        </p:nvSpPr>
        <p:spPr/>
        <p:txBody>
          <a:bodyPr/>
          <a:lstStyle/>
          <a:p>
            <a:fld id="{D75BE008-D9DD-4CEB-BBC5-410DD40ABD48}" type="slidenum">
              <a:rPr lang="en-GB" smtClean="0"/>
              <a:t>‹#›</a:t>
            </a:fld>
            <a:endParaRPr lang="en-GB"/>
          </a:p>
        </p:txBody>
      </p:sp>
    </p:spTree>
    <p:extLst>
      <p:ext uri="{BB962C8B-B14F-4D97-AF65-F5344CB8AC3E}">
        <p14:creationId xmlns:p14="http://schemas.microsoft.com/office/powerpoint/2010/main" val="204097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26155682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6BA4E-4E6C-A586-616F-E20A23A051F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1523CA2-41C9-2FE7-E7C9-894218FCCC2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7A61BC6-4FA0-DB42-B9E5-188F2242E895}"/>
              </a:ext>
            </a:extLst>
          </p:cNvPr>
          <p:cNvSpPr>
            <a:spLocks noGrp="1"/>
          </p:cNvSpPr>
          <p:nvPr>
            <p:ph type="dt" sz="half" idx="10"/>
          </p:nvPr>
        </p:nvSpPr>
        <p:spPr/>
        <p:txBody>
          <a:bodyPr/>
          <a:lstStyle/>
          <a:p>
            <a:fld id="{4AA6C8AC-0213-4525-8565-35483DDB4DC4}" type="datetimeFigureOut">
              <a:rPr lang="en-GB" smtClean="0"/>
              <a:t>15/08/2023</a:t>
            </a:fld>
            <a:endParaRPr lang="en-GB"/>
          </a:p>
        </p:txBody>
      </p:sp>
      <p:sp>
        <p:nvSpPr>
          <p:cNvPr id="5" name="Footer Placeholder 4">
            <a:extLst>
              <a:ext uri="{FF2B5EF4-FFF2-40B4-BE49-F238E27FC236}">
                <a16:creationId xmlns:a16="http://schemas.microsoft.com/office/drawing/2014/main" id="{A11F28B0-4191-A3E8-2B76-FEB720CED9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37B263-2739-B0AC-0BE8-3DDC4AFAEA9D}"/>
              </a:ext>
            </a:extLst>
          </p:cNvPr>
          <p:cNvSpPr>
            <a:spLocks noGrp="1"/>
          </p:cNvSpPr>
          <p:nvPr>
            <p:ph type="sldNum" sz="quarter" idx="12"/>
          </p:nvPr>
        </p:nvSpPr>
        <p:spPr/>
        <p:txBody>
          <a:bodyPr/>
          <a:lstStyle/>
          <a:p>
            <a:fld id="{D75BE008-D9DD-4CEB-BBC5-410DD40ABD48}" type="slidenum">
              <a:rPr lang="en-GB" smtClean="0"/>
              <a:t>‹#›</a:t>
            </a:fld>
            <a:endParaRPr lang="en-GB"/>
          </a:p>
        </p:txBody>
      </p:sp>
    </p:spTree>
    <p:extLst>
      <p:ext uri="{BB962C8B-B14F-4D97-AF65-F5344CB8AC3E}">
        <p14:creationId xmlns:p14="http://schemas.microsoft.com/office/powerpoint/2010/main" val="647584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65E872-734C-4F3F-A1A1-E6D3FA9D351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463019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65E872-734C-4F3F-A1A1-E6D3FA9D3511}"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628134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3.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6.xml"/><Relationship Id="rId7" Type="http://schemas.openxmlformats.org/officeDocument/2006/relationships/image" Target="../media/image2.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CE7E3C6-8B07-4DAC-8889-8EFBFA7B9351}" type="datetime1">
              <a:rPr lang="en-US" smtClean="0">
                <a:solidFill>
                  <a:prstClr val="black">
                    <a:tint val="75000"/>
                  </a:prstClr>
                </a:solidFill>
              </a:rPr>
              <a:t>8/15/2023</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pPr>
              <a:defRPr/>
            </a:pPr>
            <a:fld id="{402BE56B-010E-4616-ABA9-1B499FE467B2}" type="slidenum">
              <a:rPr lang="en-GB">
                <a:solidFill>
                  <a:prstClr val="white"/>
                </a:solidFill>
              </a:rPr>
              <a:pPr>
                <a:defRPr/>
              </a:pPr>
              <a:t>‹#›</a:t>
            </a:fld>
            <a:endParaRPr lang="en-GB">
              <a:solidFill>
                <a:prstClr val="white"/>
              </a:solidFill>
            </a:endParaRPr>
          </a:p>
        </p:txBody>
      </p:sp>
      <p:pic>
        <p:nvPicPr>
          <p:cNvPr id="1033" name="Picture 11"/>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rotWithShape="1">
          <a:blip r:embed="rId9" cstate="screen">
            <a:extLst>
              <a:ext uri="{28A0092B-C50C-407E-A947-70E740481C1C}">
                <a14:useLocalDpi xmlns:a14="http://schemas.microsoft.com/office/drawing/2010/main" val="0"/>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27384686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748" r:id="rId4"/>
    <p:sldLayoutId id="2147483800" r:id="rId5"/>
  </p:sldLayoutIdLst>
  <p:hf hdr="0" ftr="0" dt="0"/>
  <p:txStyles>
    <p:title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Avenir Next LT Pro" panose="020B0504020202020204" pitchFamily="34" charset="0"/>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Avenir Next LT Pro" panose="020B0504020202020204"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Avenir Next LT Pro" panose="020B0504020202020204"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Avenir Next LT Pro" panose="020B0504020202020204"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5E872-734C-4F3F-A1A1-E6D3FA9D3511}" type="datetimeFigureOut">
              <a:rPr lang="en-US" smtClean="0"/>
              <a:t>8/15/2023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C999E-D81C-454A-99D6-3117554FF7B7}" type="slidenum">
              <a:rPr lang="en-US" smtClean="0"/>
              <a:t>‹#›</a:t>
            </a:fld>
            <a:endParaRPr lang="en-US"/>
          </a:p>
        </p:txBody>
      </p:sp>
    </p:spTree>
    <p:extLst>
      <p:ext uri="{BB962C8B-B14F-4D97-AF65-F5344CB8AC3E}">
        <p14:creationId xmlns:p14="http://schemas.microsoft.com/office/powerpoint/2010/main" val="227968504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5E872-734C-4F3F-A1A1-E6D3FA9D3511}" type="datetimeFigureOut">
              <a:rPr lang="en-US" smtClean="0"/>
              <a:t>8/15/2023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C999E-D81C-454A-99D6-3117554FF7B7}" type="slidenum">
              <a:rPr lang="en-US" smtClean="0"/>
              <a:t>‹#›</a:t>
            </a:fld>
            <a:endParaRPr lang="en-US"/>
          </a:p>
        </p:txBody>
      </p:sp>
    </p:spTree>
    <p:extLst>
      <p:ext uri="{BB962C8B-B14F-4D97-AF65-F5344CB8AC3E}">
        <p14:creationId xmlns:p14="http://schemas.microsoft.com/office/powerpoint/2010/main" val="118078517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CE7E3C6-8B07-4DAC-8889-8EFBFA7B9351}" type="datetime1">
              <a:rPr lang="en-US" smtClean="0">
                <a:solidFill>
                  <a:prstClr val="black">
                    <a:tint val="75000"/>
                  </a:prstClr>
                </a:solidFill>
              </a:rPr>
              <a:t>8/15/2023</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pPr>
              <a:defRPr/>
            </a:pPr>
            <a:fld id="{402BE56B-010E-4616-ABA9-1B499FE467B2}" type="slidenum">
              <a:rPr lang="en-GB">
                <a:solidFill>
                  <a:prstClr val="white"/>
                </a:solidFill>
              </a:rPr>
              <a:pPr>
                <a:defRPr/>
              </a:pPr>
              <a:t>‹#›</a:t>
            </a:fld>
            <a:endParaRPr lang="en-GB">
              <a:solidFill>
                <a:prstClr val="white"/>
              </a:solidFill>
            </a:endParaRPr>
          </a:p>
        </p:txBody>
      </p:sp>
      <p:pic>
        <p:nvPicPr>
          <p:cNvPr id="1033" name="Picture 1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2520038633"/>
      </p:ext>
    </p:extLst>
  </p:cSld>
  <p:clrMap bg1="lt1" tx1="dk1" bg2="lt2" tx2="dk2" accent1="accent1" accent2="accent2" accent3="accent3" accent4="accent4" accent5="accent5" accent6="accent6" hlink="hlink" folHlink="folHlink"/>
  <p:sldLayoutIdLst>
    <p:sldLayoutId id="2147483750" r:id="rId1"/>
    <p:sldLayoutId id="2147483752" r:id="rId2"/>
    <p:sldLayoutId id="2147483753" r:id="rId3"/>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73DF19-0639-4D71-B1C3-D53ABFBC1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CE4F01-251C-4BA3-BADD-6E85DE3B2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198B4-E935-40CA-B1E0-9BA7143130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50FC05-3277-490A-B33F-AEB05C2199D4}" type="datetimeFigureOut">
              <a:rPr lang="en-US" smtClean="0"/>
              <a:t>8/15/2023</a:t>
            </a:fld>
            <a:endParaRPr lang="en-US"/>
          </a:p>
        </p:txBody>
      </p:sp>
      <p:sp>
        <p:nvSpPr>
          <p:cNvPr id="5" name="Footer Placeholder 4">
            <a:extLst>
              <a:ext uri="{FF2B5EF4-FFF2-40B4-BE49-F238E27FC236}">
                <a16:creationId xmlns:a16="http://schemas.microsoft.com/office/drawing/2014/main" id="{270B2ADC-8882-4C19-893D-06DCDF74DC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A33928-2181-40AF-AB70-C93DCDD8E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5F225-838B-4EB2-93C1-2598F3540D4F}" type="slidenum">
              <a:rPr lang="en-US" smtClean="0"/>
              <a:t>‹#›</a:t>
            </a:fld>
            <a:endParaRPr lang="en-US"/>
          </a:p>
        </p:txBody>
      </p:sp>
    </p:spTree>
    <p:extLst>
      <p:ext uri="{BB962C8B-B14F-4D97-AF65-F5344CB8AC3E}">
        <p14:creationId xmlns:p14="http://schemas.microsoft.com/office/powerpoint/2010/main" val="128178860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CE7E3C6-8B07-4DAC-8889-8EFBFA7B9351}" type="datetime1">
              <a:rPr lang="en-US" smtClean="0">
                <a:solidFill>
                  <a:prstClr val="black">
                    <a:tint val="75000"/>
                  </a:prstClr>
                </a:solidFill>
              </a:rPr>
              <a:t>8/15/2023</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pPr>
              <a:defRPr/>
            </a:pPr>
            <a:fld id="{402BE56B-010E-4616-ABA9-1B499FE467B2}" type="slidenum">
              <a:rPr lang="en-GB">
                <a:solidFill>
                  <a:prstClr val="white"/>
                </a:solidFill>
              </a:rPr>
              <a:pPr>
                <a:defRPr/>
              </a:pPr>
              <a:t>‹#›</a:t>
            </a:fld>
            <a:endParaRPr lang="en-GB">
              <a:solidFill>
                <a:prstClr val="white"/>
              </a:solidFill>
            </a:endParaRPr>
          </a:p>
        </p:txBody>
      </p:sp>
      <p:pic>
        <p:nvPicPr>
          <p:cNvPr id="1033" name="Picture 11"/>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rotWithShape="1">
          <a:blip r:embed="rId8" cstate="screen">
            <a:extLst>
              <a:ext uri="{28A0092B-C50C-407E-A947-70E740481C1C}">
                <a14:useLocalDpi xmlns:a14="http://schemas.microsoft.com/office/drawing/2010/main" val="0"/>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2856341292"/>
      </p:ext>
    </p:extLst>
  </p:cSld>
  <p:clrMap bg1="lt1" tx1="dk1" bg2="lt2" tx2="dk2" accent1="accent1" accent2="accent2" accent3="accent3" accent4="accent4" accent5="accent5" accent6="accent6" hlink="hlink" folHlink="folHlink"/>
  <p:sldLayoutIdLst>
    <p:sldLayoutId id="2147483796" r:id="rId1"/>
    <p:sldLayoutId id="2147483798" r:id="rId2"/>
    <p:sldLayoutId id="2147483799" r:id="rId3"/>
    <p:sldLayoutId id="2147483801" r:id="rId4"/>
  </p:sldLayoutIdLst>
  <p:hf hdr="0" ftr="0" dt="0"/>
  <p:txStyles>
    <p:titleStyle>
      <a:lvl1pPr algn="ctr" rtl="0" fontAlgn="base">
        <a:spcBef>
          <a:spcPct val="0"/>
        </a:spcBef>
        <a:spcAft>
          <a:spcPct val="0"/>
        </a:spcAft>
        <a:defRPr sz="40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Avenir Next LT Pro" panose="020B0504020202020204" pitchFamily="34" charset="0"/>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Avenir Next LT Pro" panose="020B0504020202020204"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Avenir Next LT Pro" panose="020B0504020202020204"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Avenir Next LT Pro" panose="020B0504020202020204"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A96AA-8478-2146-B25B-AD2E1988584C}" type="datetimeFigureOut">
              <a:rPr lang="en-US" smtClean="0"/>
              <a:t>8/15/2023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306C9-9015-2443-9079-7DD3ECAFD520}" type="slidenum">
              <a:rPr lang="en-US" smtClean="0"/>
              <a:t>‹#›</a:t>
            </a:fld>
            <a:endParaRPr lang="en-US"/>
          </a:p>
        </p:txBody>
      </p:sp>
    </p:spTree>
    <p:extLst>
      <p:ext uri="{BB962C8B-B14F-4D97-AF65-F5344CB8AC3E}">
        <p14:creationId xmlns:p14="http://schemas.microsoft.com/office/powerpoint/2010/main" val="272447917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4EF42-82FE-BDBE-662C-839C9DFA4E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2B14911-1F34-B70B-7884-64778C5E0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C2321AC-528A-5C1E-EE5A-43041EE9CC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6C8AC-0213-4525-8565-35483DDB4DC4}" type="datetimeFigureOut">
              <a:rPr lang="en-GB" smtClean="0"/>
              <a:t>15/08/2023</a:t>
            </a:fld>
            <a:endParaRPr lang="en-GB"/>
          </a:p>
        </p:txBody>
      </p:sp>
      <p:sp>
        <p:nvSpPr>
          <p:cNvPr id="5" name="Footer Placeholder 4">
            <a:extLst>
              <a:ext uri="{FF2B5EF4-FFF2-40B4-BE49-F238E27FC236}">
                <a16:creationId xmlns:a16="http://schemas.microsoft.com/office/drawing/2014/main" id="{85BC7096-BC9B-6213-6D89-678B40FB7E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2E7F169-90B6-64A4-78AB-A8C3523D3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BE008-D9DD-4CEB-BBC5-410DD40ABD48}" type="slidenum">
              <a:rPr lang="en-GB" smtClean="0"/>
              <a:t>‹#›</a:t>
            </a:fld>
            <a:endParaRPr lang="en-GB"/>
          </a:p>
        </p:txBody>
      </p:sp>
    </p:spTree>
    <p:extLst>
      <p:ext uri="{BB962C8B-B14F-4D97-AF65-F5344CB8AC3E}">
        <p14:creationId xmlns:p14="http://schemas.microsoft.com/office/powerpoint/2010/main" val="286007946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xml"/><Relationship Id="rId7" Type="http://schemas.openxmlformats.org/officeDocument/2006/relationships/notesSlide" Target="../notesSlides/notesSlide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5.xml"/><Relationship Id="rId5" Type="http://schemas.openxmlformats.org/officeDocument/2006/relationships/tags" Target="../tags/tag7.xml"/><Relationship Id="rId4" Type="http://schemas.openxmlformats.org/officeDocument/2006/relationships/tags" Target="../tags/tag6.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ashdata.org/data/downloads"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hyperlink" Target="https://washdata.org/sites/default/files/2022-07/jmp-2022-wins-data-update.pdf" TargetMode="External"/><Relationship Id="rId3" Type="http://schemas.openxmlformats.org/officeDocument/2006/relationships/image" Target="../media/image42.pn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ashdata.org/monitoring/wash-schools/excel" TargetMode="External"/><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45.jpeg"/><Relationship Id="rId4" Type="http://schemas.openxmlformats.org/officeDocument/2006/relationships/hyperlink" Target="https://washdata.org/sites/default/files/documents/reports/2018-08/SDGs-monitoring-wash-in-schools-2018-August-web2.pdf" TargetMode="External"/><Relationship Id="rId9" Type="http://schemas.openxmlformats.org/officeDocument/2006/relationships/hyperlink" Target="https://washdata.org/sites/default/files/2022-09/jmp-2021-wins-methodology-final.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jpe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ashdata.org/monitoring/wash-schools/excel" TargetMode="External"/><Relationship Id="rId5" Type="http://schemas.openxmlformats.org/officeDocument/2006/relationships/image" Target="../media/image63.png"/><Relationship Id="rId4" Type="http://schemas.openxmlformats.org/officeDocument/2006/relationships/hyperlink" Target="https://www.unicef.org/media/114921/file/WASH%20Disability%20Toolkit.pdf" TargetMode="External"/><Relationship Id="rId9" Type="http://schemas.openxmlformats.org/officeDocument/2006/relationships/hyperlink" Target="https://washdata.org/sites/default/files/2022-08/jmp-2022-wins-data-update-disability-inclusive-WASH-services.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48.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49.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49.xml"/><Relationship Id="rId4" Type="http://schemas.openxmlformats.org/officeDocument/2006/relationships/image" Target="../media/image69.emf"/></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9.xml"/><Relationship Id="rId1" Type="http://schemas.openxmlformats.org/officeDocument/2006/relationships/tags" Target="../tags/tag10.xml"/><Relationship Id="rId5" Type="http://schemas.openxmlformats.org/officeDocument/2006/relationships/image" Target="../media/image70.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49.xml"/><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microsoft.com/office/2007/relationships/hdphoto" Target="../media/hdphoto1.wdp"/><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49.xml"/><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53.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13.xml"/><Relationship Id="rId7" Type="http://schemas.openxmlformats.org/officeDocument/2006/relationships/slideLayout" Target="../slideLayouts/slideLayout5.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10" Type="http://schemas.openxmlformats.org/officeDocument/2006/relationships/image" Target="../media/image76.png"/><Relationship Id="rId4" Type="http://schemas.openxmlformats.org/officeDocument/2006/relationships/tags" Target="../tags/tag14.xml"/><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hyperlink" Target="https://washdata.org/monitoring/wash-schools/exce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88.png"/><Relationship Id="rId5" Type="http://schemas.openxmlformats.org/officeDocument/2006/relationships/hyperlink" Target="https://www.winsnetwork.org/resources/wash-schools-focus-country-examples-ppr-through-lens-enabling-environment-matrix" TargetMode="External"/><Relationship Id="rId10" Type="http://schemas.openxmlformats.org/officeDocument/2006/relationships/image" Target="../media/image87.png"/><Relationship Id="rId4" Type="http://schemas.openxmlformats.org/officeDocument/2006/relationships/hyperlink" Target="https://washdata.org/sites/default/files/documents/reports/2018-08/SDGs-monitoring-wash-in-schools-2018-August-web2.pdf" TargetMode="External"/><Relationship Id="rId9" Type="http://schemas.openxmlformats.org/officeDocument/2006/relationships/hyperlink" Target="https://washdata.org/sites/default/files/2022-08/jmp-2022-wins-data-update-pandemic-preparedness.pd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8" Type="http://schemas.openxmlformats.org/officeDocument/2006/relationships/notesSlide" Target="../notesSlides/notesSlide52.xml"/><Relationship Id="rId3" Type="http://schemas.openxmlformats.org/officeDocument/2006/relationships/tags" Target="../tags/tag19.xml"/><Relationship Id="rId7" Type="http://schemas.openxmlformats.org/officeDocument/2006/relationships/slideLayout" Target="../slideLayouts/slideLayout5.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10" Type="http://schemas.openxmlformats.org/officeDocument/2006/relationships/image" Target="../media/image76.png"/><Relationship Id="rId4" Type="http://schemas.openxmlformats.org/officeDocument/2006/relationships/tags" Target="../tags/tag20.xml"/><Relationship Id="rId9"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EF3B4F-7AE8-4F24-8DFA-329865F49E41}"/>
              </a:ext>
            </a:extLst>
          </p:cNvPr>
          <p:cNvSpPr>
            <a:spLocks noGrp="1"/>
          </p:cNvSpPr>
          <p:nvPr>
            <p:ph type="sldNum" sz="quarter" idx="12"/>
          </p:nvPr>
        </p:nvSpPr>
        <p:spPr/>
        <p:txBody>
          <a:bodyPr/>
          <a:lstStyle/>
          <a:p>
            <a:pPr>
              <a:defRPr/>
            </a:pPr>
            <a:fld id="{402BE56B-010E-4616-ABA9-1B499FE467B2}" type="slidenum">
              <a:rPr lang="en-GB" smtClean="0">
                <a:solidFill>
                  <a:prstClr val="white"/>
                </a:solidFill>
              </a:rPr>
              <a:pPr>
                <a:defRPr/>
              </a:pPr>
              <a:t>1</a:t>
            </a:fld>
            <a:endParaRPr lang="en-GB">
              <a:solidFill>
                <a:prstClr val="white"/>
              </a:solidFill>
            </a:endParaRPr>
          </a:p>
        </p:txBody>
      </p:sp>
      <p:pic>
        <p:nvPicPr>
          <p:cNvPr id="4" name="Picture 3">
            <a:extLst>
              <a:ext uri="{FF2B5EF4-FFF2-40B4-BE49-F238E27FC236}">
                <a16:creationId xmlns:a16="http://schemas.microsoft.com/office/drawing/2014/main" id="{B4F78649-FCF1-4F6E-9324-3A920061EF68}"/>
              </a:ext>
            </a:extLst>
          </p:cNvPr>
          <p:cNvPicPr>
            <a:picLocks/>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6" name="Picture 5">
            <a:extLst>
              <a:ext uri="{FF2B5EF4-FFF2-40B4-BE49-F238E27FC236}">
                <a16:creationId xmlns:a16="http://schemas.microsoft.com/office/drawing/2014/main" id="{1729F9F4-143B-4EF6-8A56-26B24A5B2345}"/>
              </a:ext>
            </a:extLst>
          </p:cNvPr>
          <p:cNvPicPr>
            <a:picLocks/>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7" name="Rectangle 6">
            <a:extLst>
              <a:ext uri="{FF2B5EF4-FFF2-40B4-BE49-F238E27FC236}">
                <a16:creationId xmlns:a16="http://schemas.microsoft.com/office/drawing/2014/main" id="{7DE71ECE-0860-49F0-BC1F-E05D54E7AA0D}"/>
              </a:ext>
            </a:extLst>
          </p:cNvPr>
          <p:cNvSpPr/>
          <p:nvPr>
            <p:custDataLst>
              <p:tags r:id="rId4"/>
            </p:custDataLst>
          </p:nvPr>
        </p:nvSpPr>
        <p:spPr>
          <a:xfrm>
            <a:off x="3200400" y="2571750"/>
            <a:ext cx="8483600"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600" b="1">
                <a:solidFill>
                  <a:srgbClr val="5B5B5B"/>
                </a:solidFill>
              </a:rPr>
              <a:t>Join at slido.com</a:t>
            </a:r>
            <a:br>
              <a:rPr lang="da-DK" sz="3600" b="1">
                <a:solidFill>
                  <a:srgbClr val="5B5B5B"/>
                </a:solidFill>
              </a:rPr>
            </a:br>
            <a:r>
              <a:rPr lang="da-DK" sz="3600" b="1">
                <a:solidFill>
                  <a:srgbClr val="5B5B5B"/>
                </a:solidFill>
              </a:rPr>
              <a:t>#6358366</a:t>
            </a:r>
            <a:endParaRPr lang="en-US" sz="3600" b="1">
              <a:solidFill>
                <a:srgbClr val="5B5B5B"/>
              </a:solidFill>
            </a:endParaRPr>
          </a:p>
        </p:txBody>
      </p:sp>
      <p:sp>
        <p:nvSpPr>
          <p:cNvPr id="8" name="Rectangle 7">
            <a:extLst>
              <a:ext uri="{FF2B5EF4-FFF2-40B4-BE49-F238E27FC236}">
                <a16:creationId xmlns:a16="http://schemas.microsoft.com/office/drawing/2014/main" id="{235CFFC6-88FF-42AD-856B-F20E72F408A2}"/>
              </a:ext>
            </a:extLst>
          </p:cNvPr>
          <p:cNvSpPr/>
          <p:nvPr>
            <p:custDataLst>
              <p:tags r:id="rId5"/>
            </p:custDataLst>
          </p:nvPr>
        </p:nvSpPr>
        <p:spPr>
          <a:xfrm>
            <a:off x="3200400" y="6096000"/>
            <a:ext cx="8737600" cy="510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joining instructions on this slide.</a:t>
            </a:r>
          </a:p>
        </p:txBody>
      </p:sp>
    </p:spTree>
    <p:custDataLst>
      <p:tags r:id="rId1"/>
    </p:custDataLst>
    <p:extLst>
      <p:ext uri="{BB962C8B-B14F-4D97-AF65-F5344CB8AC3E}">
        <p14:creationId xmlns:p14="http://schemas.microsoft.com/office/powerpoint/2010/main" val="2913000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05" y="308925"/>
            <a:ext cx="11237495" cy="556897"/>
          </a:xfrm>
        </p:spPr>
        <p:txBody>
          <a:bodyPr>
            <a:noAutofit/>
          </a:bodyPr>
          <a:lstStyle/>
          <a:p>
            <a:r>
              <a:rPr lang="en-US" sz="2400" dirty="0">
                <a:latin typeface="Avenir Next LT Pro" panose="020B0504020202020204" pitchFamily="34" charset="0"/>
                <a:cs typeface="Arial" panose="020B0604020202020204" pitchFamily="34" charset="0"/>
              </a:rPr>
              <a:t>Sanitation service levels varied widely between countries and regions in 2021</a:t>
            </a:r>
            <a:endParaRPr lang="en-US" sz="2400" i="1" dirty="0">
              <a:latin typeface="Avenir Next LT Pro" panose="020B05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6980BD85-0059-432E-895D-E6D35A0C31A0}"/>
              </a:ext>
            </a:extLst>
          </p:cNvPr>
          <p:cNvSpPr>
            <a:spLocks noGrp="1"/>
          </p:cNvSpPr>
          <p:nvPr>
            <p:ph type="sldNum" sz="quarter" idx="12"/>
          </p:nvPr>
        </p:nvSpPr>
        <p:spPr/>
        <p:txBody>
          <a:bodyPr/>
          <a:lstStyle/>
          <a:p>
            <a:pPr>
              <a:defRPr/>
            </a:pPr>
            <a:fld id="{A73939FE-7BC6-42BD-B27E-1F76D60FE7C3}" type="slidenum">
              <a:rPr lang="en-GB" smtClean="0"/>
              <a:pPr>
                <a:defRPr/>
              </a:pPr>
              <a:t>10</a:t>
            </a:fld>
            <a:endParaRPr lang="en-GB"/>
          </a:p>
        </p:txBody>
      </p:sp>
      <p:sp>
        <p:nvSpPr>
          <p:cNvPr id="9" name="Content Placeholder 2"/>
          <p:cNvSpPr txBox="1">
            <a:spLocks/>
          </p:cNvSpPr>
          <p:nvPr/>
        </p:nvSpPr>
        <p:spPr bwMode="auto">
          <a:xfrm>
            <a:off x="270163" y="1027510"/>
            <a:ext cx="11538065" cy="470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endParaRPr lang="en-US" sz="2000" dirty="0"/>
          </a:p>
        </p:txBody>
      </p:sp>
      <p:pic>
        <p:nvPicPr>
          <p:cNvPr id="10" name="Picture 9" descr="Chart, bar chart&#10;&#10;Description automatically generated">
            <a:extLst>
              <a:ext uri="{FF2B5EF4-FFF2-40B4-BE49-F238E27FC236}">
                <a16:creationId xmlns:a16="http://schemas.microsoft.com/office/drawing/2014/main" id="{B78E2704-DD78-4FBC-8DB3-8084A32415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1753" y="1291016"/>
            <a:ext cx="3070013" cy="4182612"/>
          </a:xfrm>
          <a:prstGeom prst="rect">
            <a:avLst/>
          </a:prstGeom>
        </p:spPr>
      </p:pic>
      <p:pic>
        <p:nvPicPr>
          <p:cNvPr id="7" name="Content Placeholder 6" descr="Chart, bar chart&#10;&#10;Description automatically generated">
            <a:extLst>
              <a:ext uri="{FF2B5EF4-FFF2-40B4-BE49-F238E27FC236}">
                <a16:creationId xmlns:a16="http://schemas.microsoft.com/office/drawing/2014/main" id="{6F678E70-E255-4A9A-8DBF-6C88C1B9EF9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81766" y="1027510"/>
            <a:ext cx="8015674" cy="4968393"/>
          </a:xfrm>
        </p:spPr>
      </p:pic>
      <p:pic>
        <p:nvPicPr>
          <p:cNvPr id="12" name="Picture 11" descr="Chart, bar chart&#10;&#10;Description automatically generated">
            <a:extLst>
              <a:ext uri="{FF2B5EF4-FFF2-40B4-BE49-F238E27FC236}">
                <a16:creationId xmlns:a16="http://schemas.microsoft.com/office/drawing/2014/main" id="{1CFFA4D5-ECAB-4AAA-9546-72D8783924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8051" y="1025007"/>
            <a:ext cx="12133949" cy="4970896"/>
          </a:xfrm>
          <a:prstGeom prst="rect">
            <a:avLst/>
          </a:prstGeom>
        </p:spPr>
      </p:pic>
    </p:spTree>
    <p:extLst>
      <p:ext uri="{BB962C8B-B14F-4D97-AF65-F5344CB8AC3E}">
        <p14:creationId xmlns:p14="http://schemas.microsoft.com/office/powerpoint/2010/main" val="23154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05" y="308925"/>
            <a:ext cx="11237495" cy="556897"/>
          </a:xfrm>
        </p:spPr>
        <p:txBody>
          <a:bodyPr>
            <a:noAutofit/>
          </a:bodyPr>
          <a:lstStyle/>
          <a:p>
            <a:r>
              <a:rPr lang="en-US" sz="2400" dirty="0">
                <a:latin typeface="Avenir Next LT Pro" panose="020B0504020202020204" pitchFamily="34" charset="0"/>
                <a:cs typeface="Arial" panose="020B0604020202020204" pitchFamily="34" charset="0"/>
              </a:rPr>
              <a:t>Hygiene service levels varied widely between countries and regions in 2021</a:t>
            </a:r>
            <a:endParaRPr lang="en-US" sz="2400" i="1" dirty="0">
              <a:latin typeface="Avenir Next LT Pro" panose="020B05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6980BD85-0059-432E-895D-E6D35A0C31A0}"/>
              </a:ext>
            </a:extLst>
          </p:cNvPr>
          <p:cNvSpPr>
            <a:spLocks noGrp="1"/>
          </p:cNvSpPr>
          <p:nvPr>
            <p:ph type="sldNum" sz="quarter" idx="12"/>
          </p:nvPr>
        </p:nvSpPr>
        <p:spPr/>
        <p:txBody>
          <a:bodyPr/>
          <a:lstStyle/>
          <a:p>
            <a:pPr>
              <a:defRPr/>
            </a:pPr>
            <a:fld id="{A73939FE-7BC6-42BD-B27E-1F76D60FE7C3}" type="slidenum">
              <a:rPr lang="en-GB" smtClean="0"/>
              <a:pPr>
                <a:defRPr/>
              </a:pPr>
              <a:t>11</a:t>
            </a:fld>
            <a:endParaRPr lang="en-GB"/>
          </a:p>
        </p:txBody>
      </p:sp>
      <p:sp>
        <p:nvSpPr>
          <p:cNvPr id="9" name="Content Placeholder 2"/>
          <p:cNvSpPr txBox="1">
            <a:spLocks/>
          </p:cNvSpPr>
          <p:nvPr/>
        </p:nvSpPr>
        <p:spPr bwMode="auto">
          <a:xfrm>
            <a:off x="270163" y="1027510"/>
            <a:ext cx="11538065" cy="470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endParaRPr lang="en-US" sz="2000" dirty="0"/>
          </a:p>
        </p:txBody>
      </p:sp>
      <p:pic>
        <p:nvPicPr>
          <p:cNvPr id="4" name="Picture 3" descr="Chart, bar chart&#10;&#10;Description automatically generated">
            <a:extLst>
              <a:ext uri="{FF2B5EF4-FFF2-40B4-BE49-F238E27FC236}">
                <a16:creationId xmlns:a16="http://schemas.microsoft.com/office/drawing/2014/main" id="{03349074-C2CD-4610-BD0F-5E86C30E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4" y="998683"/>
            <a:ext cx="3240742" cy="4651900"/>
          </a:xfrm>
          <a:prstGeom prst="rect">
            <a:avLst/>
          </a:prstGeom>
        </p:spPr>
      </p:pic>
      <p:pic>
        <p:nvPicPr>
          <p:cNvPr id="12" name="Content Placeholder 11" descr="Chart, bar chart&#10;&#10;Description automatically generated">
            <a:extLst>
              <a:ext uri="{FF2B5EF4-FFF2-40B4-BE49-F238E27FC236}">
                <a16:creationId xmlns:a16="http://schemas.microsoft.com/office/drawing/2014/main" id="{6BD18C2A-54A5-4CAF-8CAD-09030520035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23356" y="1054018"/>
            <a:ext cx="7461416" cy="4910469"/>
          </a:xfrm>
        </p:spPr>
      </p:pic>
      <p:pic>
        <p:nvPicPr>
          <p:cNvPr id="13" name="Picture 12" descr="Chart, bar chart&#10;&#10;Description automatically generated">
            <a:extLst>
              <a:ext uri="{FF2B5EF4-FFF2-40B4-BE49-F238E27FC236}">
                <a16:creationId xmlns:a16="http://schemas.microsoft.com/office/drawing/2014/main" id="{58DE0584-51CE-4012-9F54-CD94CFDCD8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1450" y="1078155"/>
            <a:ext cx="12120550" cy="4968588"/>
          </a:xfrm>
          <a:prstGeom prst="rect">
            <a:avLst/>
          </a:prstGeom>
        </p:spPr>
      </p:pic>
    </p:spTree>
    <p:extLst>
      <p:ext uri="{BB962C8B-B14F-4D97-AF65-F5344CB8AC3E}">
        <p14:creationId xmlns:p14="http://schemas.microsoft.com/office/powerpoint/2010/main" val="357218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254AB-6A85-404A-8C11-1472B1C6DA04}"/>
              </a:ext>
            </a:extLst>
          </p:cNvPr>
          <p:cNvSpPr>
            <a:spLocks noGrp="1"/>
          </p:cNvSpPr>
          <p:nvPr>
            <p:ph type="title"/>
          </p:nvPr>
        </p:nvSpPr>
        <p:spPr/>
        <p:txBody>
          <a:bodyPr/>
          <a:lstStyle/>
          <a:p>
            <a:r>
              <a:rPr lang="en-US" sz="2400" dirty="0">
                <a:latin typeface="Avenir Next LT Pro" panose="020B0504020202020204" pitchFamily="34" charset="0"/>
                <a:cs typeface="Arial" panose="020B0604020202020204" pitchFamily="34" charset="0"/>
              </a:rPr>
              <a:t>Disaggregated data reveal significant disparities between urban and rural and between school levels </a:t>
            </a:r>
          </a:p>
        </p:txBody>
      </p:sp>
      <p:sp>
        <p:nvSpPr>
          <p:cNvPr id="4" name="Slide Number Placeholder 3">
            <a:extLst>
              <a:ext uri="{FF2B5EF4-FFF2-40B4-BE49-F238E27FC236}">
                <a16:creationId xmlns:a16="http://schemas.microsoft.com/office/drawing/2014/main" id="{416CF855-42D9-46A7-B227-F83A75F9A0E4}"/>
              </a:ext>
            </a:extLst>
          </p:cNvPr>
          <p:cNvSpPr>
            <a:spLocks noGrp="1"/>
          </p:cNvSpPr>
          <p:nvPr>
            <p:ph type="sldNum" sz="quarter" idx="12"/>
          </p:nvPr>
        </p:nvSpPr>
        <p:spPr/>
        <p:txBody>
          <a:bodyPr/>
          <a:lstStyle/>
          <a:p>
            <a:fld id="{89814231-C564-459E-A527-55508A559AB2}" type="slidenum">
              <a:rPr lang="en-US" smtClean="0">
                <a:solidFill>
                  <a:prstClr val="white"/>
                </a:solidFill>
              </a:rPr>
              <a:pPr/>
              <a:t>12</a:t>
            </a:fld>
            <a:endParaRPr lang="en-US">
              <a:solidFill>
                <a:prstClr val="white"/>
              </a:solidFill>
            </a:endParaRPr>
          </a:p>
        </p:txBody>
      </p:sp>
      <p:pic>
        <p:nvPicPr>
          <p:cNvPr id="11" name="Content Placeholder 10" descr="Graphical user interface&#10;&#10;Description automatically generated">
            <a:extLst>
              <a:ext uri="{FF2B5EF4-FFF2-40B4-BE49-F238E27FC236}">
                <a16:creationId xmlns:a16="http://schemas.microsoft.com/office/drawing/2014/main" id="{7884BC81-AC5D-4D6C-A468-185F7B7AE7C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408850" y="1414636"/>
            <a:ext cx="11374299" cy="5306840"/>
          </a:xfrm>
        </p:spPr>
      </p:pic>
    </p:spTree>
    <p:extLst>
      <p:ext uri="{BB962C8B-B14F-4D97-AF65-F5344CB8AC3E}">
        <p14:creationId xmlns:p14="http://schemas.microsoft.com/office/powerpoint/2010/main" val="3759148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descr="Chart&#10;&#10;Description automatically generated">
            <a:extLst>
              <a:ext uri="{FF2B5EF4-FFF2-40B4-BE49-F238E27FC236}">
                <a16:creationId xmlns:a16="http://schemas.microsoft.com/office/drawing/2014/main" id="{A8AD98D9-C47D-4606-94A3-97A4787E163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369269" y="1188431"/>
            <a:ext cx="11453462" cy="5669570"/>
          </a:xfrm>
        </p:spPr>
      </p:pic>
      <p:sp>
        <p:nvSpPr>
          <p:cNvPr id="5" name="Rectangle 4">
            <a:extLst>
              <a:ext uri="{FF2B5EF4-FFF2-40B4-BE49-F238E27FC236}">
                <a16:creationId xmlns:a16="http://schemas.microsoft.com/office/drawing/2014/main" id="{ABE5BDA0-5865-41EC-A48B-6B869F90A826}"/>
              </a:ext>
            </a:extLst>
          </p:cNvPr>
          <p:cNvSpPr/>
          <p:nvPr/>
        </p:nvSpPr>
        <p:spPr>
          <a:xfrm>
            <a:off x="554665" y="234323"/>
            <a:ext cx="11082670" cy="830997"/>
          </a:xfrm>
          <a:prstGeom prst="rect">
            <a:avLst/>
          </a:prstGeom>
        </p:spPr>
        <p:txBody>
          <a:bodyPr wrap="square">
            <a:spAutoFit/>
          </a:bodyPr>
          <a:lstStyle/>
          <a:p>
            <a:pPr algn="ctr"/>
            <a:r>
              <a:rPr lang="en-US" sz="2400" dirty="0">
                <a:latin typeface="Avenir Next LT Pro" panose="020B0504020202020204" pitchFamily="34" charset="0"/>
                <a:cs typeface="Arial" panose="020B0604020202020204" pitchFamily="34" charset="0"/>
              </a:rPr>
              <a:t>Achieving global SDG targets requires an acceleration in current rates of progress</a:t>
            </a:r>
            <a:endParaRPr lang="en-US" sz="2400" dirty="0">
              <a:latin typeface="Avenir Next LT Pro" panose="020B0504020202020204" pitchFamily="34" charset="0"/>
            </a:endParaRPr>
          </a:p>
        </p:txBody>
      </p:sp>
    </p:spTree>
    <p:extLst>
      <p:ext uri="{BB962C8B-B14F-4D97-AF65-F5344CB8AC3E}">
        <p14:creationId xmlns:p14="http://schemas.microsoft.com/office/powerpoint/2010/main" val="2999985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23E5-1496-45A8-8D2F-9A79D600167D}"/>
              </a:ext>
            </a:extLst>
          </p:cNvPr>
          <p:cNvSpPr>
            <a:spLocks noGrp="1"/>
          </p:cNvSpPr>
          <p:nvPr>
            <p:ph type="title"/>
          </p:nvPr>
        </p:nvSpPr>
        <p:spPr/>
        <p:txBody>
          <a:bodyPr/>
          <a:lstStyle/>
          <a:p>
            <a:r>
              <a:rPr lang="en-US" sz="2400" dirty="0">
                <a:latin typeface="Avenir Next LT Pro" panose="020B0504020202020204" pitchFamily="34" charset="0"/>
                <a:cs typeface="Arial" panose="020B0604020202020204" pitchFamily="34" charset="0"/>
              </a:rPr>
              <a:t>In many countries with trend data current rates of progress are not sufficient to achieve universal access to basic services by 2030 </a:t>
            </a:r>
          </a:p>
        </p:txBody>
      </p:sp>
      <p:pic>
        <p:nvPicPr>
          <p:cNvPr id="6" name="Content Placeholder 5" descr="Chart&#10;&#10;Description automatically generated">
            <a:extLst>
              <a:ext uri="{FF2B5EF4-FFF2-40B4-BE49-F238E27FC236}">
                <a16:creationId xmlns:a16="http://schemas.microsoft.com/office/drawing/2014/main" id="{3D8D3CDE-249F-4D0D-879E-72E6D8293C3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417638"/>
            <a:ext cx="4226293" cy="4534699"/>
          </a:xfrm>
        </p:spPr>
      </p:pic>
      <p:sp>
        <p:nvSpPr>
          <p:cNvPr id="4" name="Slide Number Placeholder 3">
            <a:extLst>
              <a:ext uri="{FF2B5EF4-FFF2-40B4-BE49-F238E27FC236}">
                <a16:creationId xmlns:a16="http://schemas.microsoft.com/office/drawing/2014/main" id="{35E184EA-DAC7-4F8C-BB4C-582D32ED1F96}"/>
              </a:ext>
            </a:extLst>
          </p:cNvPr>
          <p:cNvSpPr>
            <a:spLocks noGrp="1"/>
          </p:cNvSpPr>
          <p:nvPr>
            <p:ph type="sldNum" sz="quarter" idx="12"/>
          </p:nvPr>
        </p:nvSpPr>
        <p:spPr/>
        <p:txBody>
          <a:bodyPr/>
          <a:lstStyle/>
          <a:p>
            <a:fld id="{89814231-C564-459E-A527-55508A559AB2}" type="slidenum">
              <a:rPr lang="en-US" smtClean="0">
                <a:solidFill>
                  <a:prstClr val="white"/>
                </a:solidFill>
              </a:rPr>
              <a:pPr/>
              <a:t>14</a:t>
            </a:fld>
            <a:endParaRPr lang="en-US">
              <a:solidFill>
                <a:prstClr val="white"/>
              </a:solidFill>
            </a:endParaRPr>
          </a:p>
        </p:txBody>
      </p:sp>
      <p:pic>
        <p:nvPicPr>
          <p:cNvPr id="8" name="Picture 7" descr="Diagram&#10;&#10;Description automatically generated">
            <a:extLst>
              <a:ext uri="{FF2B5EF4-FFF2-40B4-BE49-F238E27FC236}">
                <a16:creationId xmlns:a16="http://schemas.microsoft.com/office/drawing/2014/main" id="{4522A256-B27F-4F99-B8FB-EE0F73D92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2853" y="1417637"/>
            <a:ext cx="4226293" cy="4534698"/>
          </a:xfrm>
          <a:prstGeom prst="rect">
            <a:avLst/>
          </a:prstGeom>
        </p:spPr>
      </p:pic>
      <p:pic>
        <p:nvPicPr>
          <p:cNvPr id="10" name="Picture 9" descr="Diagram&#10;&#10;Description automatically generated">
            <a:extLst>
              <a:ext uri="{FF2B5EF4-FFF2-40B4-BE49-F238E27FC236}">
                <a16:creationId xmlns:a16="http://schemas.microsoft.com/office/drawing/2014/main" id="{AEBD6A81-3165-4BBC-BA40-0F2DA230CD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5709" y="1442053"/>
            <a:ext cx="4301044" cy="4510284"/>
          </a:xfrm>
          <a:prstGeom prst="rect">
            <a:avLst/>
          </a:prstGeom>
        </p:spPr>
      </p:pic>
      <p:grpSp>
        <p:nvGrpSpPr>
          <p:cNvPr id="3" name="Group 2">
            <a:extLst>
              <a:ext uri="{FF2B5EF4-FFF2-40B4-BE49-F238E27FC236}">
                <a16:creationId xmlns:a16="http://schemas.microsoft.com/office/drawing/2014/main" id="{0AE9AAC1-6F2D-45E5-82DA-8644A6A51ED5}"/>
              </a:ext>
            </a:extLst>
          </p:cNvPr>
          <p:cNvGrpSpPr/>
          <p:nvPr/>
        </p:nvGrpSpPr>
        <p:grpSpPr>
          <a:xfrm>
            <a:off x="0" y="13311"/>
            <a:ext cx="7863840" cy="6844689"/>
            <a:chOff x="0" y="0"/>
            <a:chExt cx="7863840" cy="6844689"/>
          </a:xfrm>
        </p:grpSpPr>
        <p:pic>
          <p:nvPicPr>
            <p:cNvPr id="9" name="Content Placeholder 5" descr="Chart&#10;&#10;Description automatically generated">
              <a:extLst>
                <a:ext uri="{FF2B5EF4-FFF2-40B4-BE49-F238E27FC236}">
                  <a16:creationId xmlns:a16="http://schemas.microsoft.com/office/drawing/2014/main" id="{953D8A35-0589-48CD-84A0-2934BF9D85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0" y="0"/>
              <a:ext cx="7863840" cy="60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5" descr="Chart&#10;&#10;Description automatically generated">
              <a:extLst>
                <a:ext uri="{FF2B5EF4-FFF2-40B4-BE49-F238E27FC236}">
                  <a16:creationId xmlns:a16="http://schemas.microsoft.com/office/drawing/2014/main" id="{90F5524D-CCCF-4332-9BD1-32762C61B1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auto">
            <a:xfrm>
              <a:off x="0" y="6080297"/>
              <a:ext cx="7863840" cy="76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703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Chart&#10;&#10;Description automatically generated">
            <a:extLst>
              <a:ext uri="{FF2B5EF4-FFF2-40B4-BE49-F238E27FC236}">
                <a16:creationId xmlns:a16="http://schemas.microsoft.com/office/drawing/2014/main" id="{5FB09F0F-A7D7-4D2A-ADA0-8A5273FB0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9916" y="1780627"/>
            <a:ext cx="4392168" cy="3715512"/>
          </a:xfrm>
          <a:prstGeom prst="rect">
            <a:avLst/>
          </a:prstGeom>
        </p:spPr>
      </p:pic>
      <p:sp>
        <p:nvSpPr>
          <p:cNvPr id="2" name="Title 1">
            <a:extLst>
              <a:ext uri="{FF2B5EF4-FFF2-40B4-BE49-F238E27FC236}">
                <a16:creationId xmlns:a16="http://schemas.microsoft.com/office/drawing/2014/main" id="{34DB23E5-1496-45A8-8D2F-9A79D600167D}"/>
              </a:ext>
            </a:extLst>
          </p:cNvPr>
          <p:cNvSpPr>
            <a:spLocks noGrp="1"/>
          </p:cNvSpPr>
          <p:nvPr>
            <p:ph type="title"/>
          </p:nvPr>
        </p:nvSpPr>
        <p:spPr/>
        <p:txBody>
          <a:bodyPr/>
          <a:lstStyle/>
          <a:p>
            <a:r>
              <a:rPr lang="en-US" sz="2400" dirty="0">
                <a:latin typeface="Avenir Next LT Pro" panose="020B0504020202020204" pitchFamily="34" charset="0"/>
                <a:cs typeface="Arial" panose="020B0604020202020204" pitchFamily="34" charset="0"/>
              </a:rPr>
              <a:t>2 out of 3 children without basic WASH services at school lived in sub-Saharan Africa and Central and Southern Asia </a:t>
            </a:r>
          </a:p>
        </p:txBody>
      </p:sp>
      <p:sp>
        <p:nvSpPr>
          <p:cNvPr id="4" name="Slide Number Placeholder 3">
            <a:extLst>
              <a:ext uri="{FF2B5EF4-FFF2-40B4-BE49-F238E27FC236}">
                <a16:creationId xmlns:a16="http://schemas.microsoft.com/office/drawing/2014/main" id="{35E184EA-DAC7-4F8C-BB4C-582D32ED1F96}"/>
              </a:ext>
            </a:extLst>
          </p:cNvPr>
          <p:cNvSpPr>
            <a:spLocks noGrp="1"/>
          </p:cNvSpPr>
          <p:nvPr>
            <p:ph type="sldNum" sz="quarter" idx="12"/>
          </p:nvPr>
        </p:nvSpPr>
        <p:spPr/>
        <p:txBody>
          <a:bodyPr/>
          <a:lstStyle/>
          <a:p>
            <a:fld id="{89814231-C564-459E-A527-55508A559AB2}" type="slidenum">
              <a:rPr lang="en-US" smtClean="0">
                <a:solidFill>
                  <a:prstClr val="white"/>
                </a:solidFill>
              </a:rPr>
              <a:pPr/>
              <a:t>15</a:t>
            </a:fld>
            <a:endParaRPr lang="en-US">
              <a:solidFill>
                <a:prstClr val="white"/>
              </a:solidFill>
            </a:endParaRPr>
          </a:p>
        </p:txBody>
      </p:sp>
      <p:pic>
        <p:nvPicPr>
          <p:cNvPr id="11" name="Content Placeholder 10" descr="Chart&#10;&#10;Description automatically generated">
            <a:extLst>
              <a:ext uri="{FF2B5EF4-FFF2-40B4-BE49-F238E27FC236}">
                <a16:creationId xmlns:a16="http://schemas.microsoft.com/office/drawing/2014/main" id="{EBD21E34-910B-42E2-B680-0D542486DF75}"/>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106016" y="1865942"/>
            <a:ext cx="4162133" cy="3630197"/>
          </a:xfrm>
        </p:spPr>
      </p:pic>
      <p:pic>
        <p:nvPicPr>
          <p:cNvPr id="15" name="Picture 14" descr="Chart, treemap chart&#10;&#10;Description automatically generated">
            <a:extLst>
              <a:ext uri="{FF2B5EF4-FFF2-40B4-BE49-F238E27FC236}">
                <a16:creationId xmlns:a16="http://schemas.microsoft.com/office/drawing/2014/main" id="{BFD1E4CD-FACD-491D-9DC4-5E0543C294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68067" y="1865942"/>
            <a:ext cx="4023934" cy="3630197"/>
          </a:xfrm>
          <a:prstGeom prst="rect">
            <a:avLst/>
          </a:prstGeom>
        </p:spPr>
      </p:pic>
      <p:pic>
        <p:nvPicPr>
          <p:cNvPr id="7" name="Picture 6" descr="Chart&#10;&#10;Description automatically generated">
            <a:extLst>
              <a:ext uri="{FF2B5EF4-FFF2-40B4-BE49-F238E27FC236}">
                <a16:creationId xmlns:a16="http://schemas.microsoft.com/office/drawing/2014/main" id="{E29901F4-3A0D-4825-98DF-EB7A15F1FB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386098" y="350874"/>
            <a:ext cx="9212409" cy="6232488"/>
          </a:xfrm>
          <a:prstGeom prst="rect">
            <a:avLst/>
          </a:prstGeom>
        </p:spPr>
      </p:pic>
    </p:spTree>
    <p:extLst>
      <p:ext uri="{BB962C8B-B14F-4D97-AF65-F5344CB8AC3E}">
        <p14:creationId xmlns:p14="http://schemas.microsoft.com/office/powerpoint/2010/main" val="61635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9382E3-F203-4DD1-8F01-866CDE7C65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4" b="944"/>
          <a:stretch/>
        </p:blipFill>
        <p:spPr>
          <a:xfrm>
            <a:off x="4746342" y="1742670"/>
            <a:ext cx="7438186" cy="2814677"/>
          </a:xfrm>
          <a:prstGeom prst="rect">
            <a:avLst/>
          </a:prstGeom>
        </p:spPr>
      </p:pic>
      <p:grpSp>
        <p:nvGrpSpPr>
          <p:cNvPr id="13" name="Group 12">
            <a:extLst>
              <a:ext uri="{FF2B5EF4-FFF2-40B4-BE49-F238E27FC236}">
                <a16:creationId xmlns:a16="http://schemas.microsoft.com/office/drawing/2014/main" id="{9FF76454-3025-4F64-9A0F-F5D222B93887}"/>
              </a:ext>
            </a:extLst>
          </p:cNvPr>
          <p:cNvGrpSpPr/>
          <p:nvPr/>
        </p:nvGrpSpPr>
        <p:grpSpPr>
          <a:xfrm>
            <a:off x="0" y="1397906"/>
            <a:ext cx="4746342" cy="4774294"/>
            <a:chOff x="-1193329" y="88207"/>
            <a:chExt cx="6935723" cy="6858000"/>
          </a:xfrm>
        </p:grpSpPr>
        <p:pic>
          <p:nvPicPr>
            <p:cNvPr id="7" name="Picture 6">
              <a:extLst>
                <a:ext uri="{FF2B5EF4-FFF2-40B4-BE49-F238E27FC236}">
                  <a16:creationId xmlns:a16="http://schemas.microsoft.com/office/drawing/2014/main" id="{4866D4BA-2969-454E-A359-7807051D7B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85862" y="88207"/>
              <a:ext cx="3756532" cy="6858000"/>
            </a:xfrm>
            <a:prstGeom prst="rect">
              <a:avLst/>
            </a:prstGeom>
          </p:spPr>
        </p:pic>
        <p:pic>
          <p:nvPicPr>
            <p:cNvPr id="12" name="Picture 11">
              <a:extLst>
                <a:ext uri="{FF2B5EF4-FFF2-40B4-BE49-F238E27FC236}">
                  <a16:creationId xmlns:a16="http://schemas.microsoft.com/office/drawing/2014/main" id="{D8FE16A7-E97F-4EC2-BF1A-3972B0336C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93329" y="88207"/>
              <a:ext cx="3179191" cy="6858000"/>
            </a:xfrm>
            <a:prstGeom prst="rect">
              <a:avLst/>
            </a:prstGeom>
          </p:spPr>
        </p:pic>
      </p:grpSp>
      <p:sp>
        <p:nvSpPr>
          <p:cNvPr id="2" name="Title 1"/>
          <p:cNvSpPr>
            <a:spLocks noGrp="1"/>
          </p:cNvSpPr>
          <p:nvPr>
            <p:ph type="title"/>
          </p:nvPr>
        </p:nvSpPr>
        <p:spPr>
          <a:xfrm>
            <a:off x="734291" y="88207"/>
            <a:ext cx="11008530" cy="1143000"/>
          </a:xfrm>
        </p:spPr>
        <p:txBody>
          <a:bodyPr/>
          <a:lstStyle/>
          <a:p>
            <a:pPr>
              <a:spcAft>
                <a:spcPts val="3000"/>
              </a:spcAft>
            </a:pPr>
            <a:r>
              <a:rPr lang="en-US" sz="2400" dirty="0">
                <a:cs typeface="Arial" panose="020B0604020202020204" pitchFamily="34" charset="0"/>
              </a:rPr>
              <a:t>Download JMP country files to see data used for national estimates: </a:t>
            </a:r>
            <a:r>
              <a:rPr lang="en-US" sz="2400" dirty="0">
                <a:solidFill>
                  <a:schemeClr val="tx2"/>
                </a:solidFill>
                <a:cs typeface="Arial" panose="020B0604020202020204" pitchFamily="34" charset="0"/>
                <a:hlinkClick r:id="rId6">
                  <a:extLst>
                    <a:ext uri="{A12FA001-AC4F-418D-AE19-62706E023703}">
                      <ahyp:hlinkClr xmlns:ahyp="http://schemas.microsoft.com/office/drawing/2018/hyperlinkcolor" val="tx"/>
                    </a:ext>
                  </a:extLst>
                </a:hlinkClick>
              </a:rPr>
              <a:t>washdata.org/data/downloads</a:t>
            </a:r>
            <a:r>
              <a:rPr lang="en-US" sz="2400" dirty="0">
                <a:solidFill>
                  <a:schemeClr val="tx2"/>
                </a:solidFill>
                <a:cs typeface="Arial" panose="020B0604020202020204" pitchFamily="34" charset="0"/>
              </a:rPr>
              <a:t> </a:t>
            </a:r>
            <a:r>
              <a:rPr lang="en-US" sz="2400" i="1" dirty="0">
                <a:cs typeface="Arial" panose="020B0604020202020204" pitchFamily="34" charset="0"/>
              </a:rPr>
              <a:t>(now in multiple languages!)</a:t>
            </a:r>
          </a:p>
        </p:txBody>
      </p:sp>
      <p:sp>
        <p:nvSpPr>
          <p:cNvPr id="4" name="Slide Number Placeholder 3"/>
          <p:cNvSpPr>
            <a:spLocks noGrp="1"/>
          </p:cNvSpPr>
          <p:nvPr>
            <p:ph type="sldNum" sz="quarter" idx="12"/>
          </p:nvPr>
        </p:nvSpPr>
        <p:spPr/>
        <p:txBody>
          <a:bodyPr/>
          <a:lstStyle/>
          <a:p>
            <a:pPr>
              <a:defRPr/>
            </a:pPr>
            <a:fld id="{A73939FE-7BC6-42BD-B27E-1F76D60FE7C3}" type="slidenum">
              <a:rPr lang="en-GB" smtClean="0"/>
              <a:pPr>
                <a:defRPr/>
              </a:pPr>
              <a:t>16</a:t>
            </a:fld>
            <a:endParaRPr lang="en-GB"/>
          </a:p>
        </p:txBody>
      </p:sp>
      <p:sp>
        <p:nvSpPr>
          <p:cNvPr id="9" name="Rectangle: Rounded Corners 8">
            <a:extLst>
              <a:ext uri="{FF2B5EF4-FFF2-40B4-BE49-F238E27FC236}">
                <a16:creationId xmlns:a16="http://schemas.microsoft.com/office/drawing/2014/main" id="{3916E894-0B73-4FB9-A85F-71F4D314FFDC}"/>
              </a:ext>
            </a:extLst>
          </p:cNvPr>
          <p:cNvSpPr/>
          <p:nvPr/>
        </p:nvSpPr>
        <p:spPr>
          <a:xfrm>
            <a:off x="2971800" y="1585913"/>
            <a:ext cx="985838" cy="4586287"/>
          </a:xfrm>
          <a:prstGeom prst="roundRect">
            <a:avLst/>
          </a:prstGeom>
          <a:noFill/>
          <a:ln w="762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5C0288-3B68-4754-BF11-4193F95424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3815" y="3836432"/>
            <a:ext cx="7438187" cy="2121903"/>
          </a:xfrm>
          <a:prstGeom prst="rect">
            <a:avLst/>
          </a:prstGeom>
        </p:spPr>
      </p:pic>
      <p:sp>
        <p:nvSpPr>
          <p:cNvPr id="3" name="Rectangle 2">
            <a:extLst>
              <a:ext uri="{FF2B5EF4-FFF2-40B4-BE49-F238E27FC236}">
                <a16:creationId xmlns:a16="http://schemas.microsoft.com/office/drawing/2014/main" id="{A63FEF3F-F3BB-42F5-BC11-F35D8237F046}"/>
              </a:ext>
            </a:extLst>
          </p:cNvPr>
          <p:cNvSpPr/>
          <p:nvPr/>
        </p:nvSpPr>
        <p:spPr>
          <a:xfrm>
            <a:off x="4746343" y="1629223"/>
            <a:ext cx="7445658" cy="4329112"/>
          </a:xfrm>
          <a:prstGeom prst="rect">
            <a:avLst/>
          </a:prstGeom>
          <a:noFill/>
          <a:ln>
            <a:solidFill>
              <a:srgbClr val="567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796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22826" y="350494"/>
            <a:ext cx="5946348"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Calibri Light" panose="020F0302020204030204" pitchFamily="34" charset="0"/>
              </a:rPr>
              <a:t>Resources </a:t>
            </a:r>
          </a:p>
          <a:p>
            <a:pPr marL="0" marR="0" lvl="0" indent="0" algn="ctr" defTabSz="914400" rtl="0" eaLnBrk="1" fontAlgn="auto" latinLnBrk="0" hangingPunct="1">
              <a:lnSpc>
                <a:spcPct val="100000"/>
              </a:lnSpc>
              <a:spcBef>
                <a:spcPts val="0"/>
              </a:spcBef>
              <a:spcAft>
                <a:spcPts val="300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Avenir Next LT Pro" panose="020B0504020202020204" pitchFamily="34" charset="0"/>
                <a:ea typeface="+mn-ea"/>
                <a:cs typeface="Calibri Light" panose="020F0302020204030204" pitchFamily="34" charset="0"/>
              </a:rPr>
              <a:t>Can download all at washdata.org</a:t>
            </a:r>
          </a:p>
        </p:txBody>
      </p:sp>
      <p:sp>
        <p:nvSpPr>
          <p:cNvPr id="8" name="Slide Number Placeholder 3">
            <a:extLst>
              <a:ext uri="{FF2B5EF4-FFF2-40B4-BE49-F238E27FC236}">
                <a16:creationId xmlns:a16="http://schemas.microsoft.com/office/drawing/2014/main" id="{3A061A79-DB54-4FEB-9913-B1E9F5314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F4D715A-460F-47B5-A6F2-8656650E1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1063" y="2164208"/>
            <a:ext cx="2118111" cy="3017520"/>
          </a:xfrm>
          <a:prstGeom prst="rect">
            <a:avLst/>
          </a:prstGeom>
        </p:spPr>
      </p:pic>
      <p:sp>
        <p:nvSpPr>
          <p:cNvPr id="5" name="Rectangle 4">
            <a:extLst>
              <a:ext uri="{FF2B5EF4-FFF2-40B4-BE49-F238E27FC236}">
                <a16:creationId xmlns:a16="http://schemas.microsoft.com/office/drawing/2014/main" id="{0C398EB4-E5C1-4113-B2B0-1EF96C9FC00C}"/>
              </a:ext>
            </a:extLst>
          </p:cNvPr>
          <p:cNvSpPr/>
          <p:nvPr/>
        </p:nvSpPr>
        <p:spPr>
          <a:xfrm>
            <a:off x="6863163" y="5181728"/>
            <a:ext cx="220819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4"/>
              </a:rPr>
              <a:t>https://washdata.org/sites/default/files/documents/reports/2018-08/SDGs-monitoring-wash-in-schools-2018-August-web2.pdf</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4" name="Content Placeholder 4">
            <a:extLst>
              <a:ext uri="{FF2B5EF4-FFF2-40B4-BE49-F238E27FC236}">
                <a16:creationId xmlns:a16="http://schemas.microsoft.com/office/drawing/2014/main" id="{2981D929-B4A5-4FEE-85A6-DF511932DB64}"/>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a:stretch/>
        </p:blipFill>
        <p:spPr>
          <a:xfrm>
            <a:off x="9224295" y="2168413"/>
            <a:ext cx="2293957" cy="3017520"/>
          </a:xfrm>
          <a:prstGeom prst="rect">
            <a:avLst/>
          </a:prstGeom>
        </p:spPr>
      </p:pic>
      <p:sp>
        <p:nvSpPr>
          <p:cNvPr id="15" name="Rectangle 14">
            <a:extLst>
              <a:ext uri="{FF2B5EF4-FFF2-40B4-BE49-F238E27FC236}">
                <a16:creationId xmlns:a16="http://schemas.microsoft.com/office/drawing/2014/main" id="{71C5FF84-CEB2-479D-A868-A48E4F3767F6}"/>
              </a:ext>
            </a:extLst>
          </p:cNvPr>
          <p:cNvSpPr/>
          <p:nvPr/>
        </p:nvSpPr>
        <p:spPr>
          <a:xfrm>
            <a:off x="9127083" y="5199353"/>
            <a:ext cx="2213769" cy="430887"/>
          </a:xfrm>
          <a:prstGeom prst="rect">
            <a:avLst/>
          </a:prstGeom>
        </p:spPr>
        <p:txBody>
          <a:bodyPr wrap="square">
            <a:spAutoFit/>
          </a:bodyPr>
          <a:lstStyle/>
          <a:p>
            <a:r>
              <a:rPr lang="en-US" sz="1100" dirty="0">
                <a:hlinkClick r:id="rId6"/>
              </a:rPr>
              <a:t>https://washdata.org/monitoring/wash-schools/excel</a:t>
            </a:r>
            <a:endParaRPr lang="en-US" sz="1100" dirty="0"/>
          </a:p>
        </p:txBody>
      </p:sp>
      <p:pic>
        <p:nvPicPr>
          <p:cNvPr id="27" name="Picture 26">
            <a:extLst>
              <a:ext uri="{FF2B5EF4-FFF2-40B4-BE49-F238E27FC236}">
                <a16:creationId xmlns:a16="http://schemas.microsoft.com/office/drawing/2014/main" id="{20E4BF85-7100-4298-8C13-11C15CAF22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698" y="2164208"/>
            <a:ext cx="3762254" cy="2907522"/>
          </a:xfrm>
          <a:prstGeom prst="rect">
            <a:avLst/>
          </a:prstGeom>
        </p:spPr>
      </p:pic>
      <p:sp>
        <p:nvSpPr>
          <p:cNvPr id="28" name="Rectangle 27">
            <a:extLst>
              <a:ext uri="{FF2B5EF4-FFF2-40B4-BE49-F238E27FC236}">
                <a16:creationId xmlns:a16="http://schemas.microsoft.com/office/drawing/2014/main" id="{D9F02844-C85D-4A25-A9C9-956666FE29EC}"/>
              </a:ext>
            </a:extLst>
          </p:cNvPr>
          <p:cNvSpPr/>
          <p:nvPr/>
        </p:nvSpPr>
        <p:spPr>
          <a:xfrm>
            <a:off x="454698" y="5181728"/>
            <a:ext cx="379744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8"/>
              </a:rPr>
              <a:t>https://washdata.org/sites/default/files/2022-07/jmp-2022-wins-data-update.pdf</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CF0EEBB2-59E1-4AEC-AF9B-538D2CBA9A6E}"/>
              </a:ext>
            </a:extLst>
          </p:cNvPr>
          <p:cNvSpPr/>
          <p:nvPr/>
        </p:nvSpPr>
        <p:spPr>
          <a:xfrm>
            <a:off x="4327451" y="5181728"/>
            <a:ext cx="2419534" cy="600164"/>
          </a:xfrm>
          <a:prstGeom prst="rect">
            <a:avLst/>
          </a:prstGeom>
        </p:spPr>
        <p:txBody>
          <a:bodyPr wrap="square">
            <a:spAutoFit/>
          </a:bodyPr>
          <a:lstStyle/>
          <a:p>
            <a:r>
              <a:rPr lang="en-US" sz="1100" dirty="0">
                <a:hlinkClick r:id="rId9">
                  <a:extLst>
                    <a:ext uri="{A12FA001-AC4F-418D-AE19-62706E023703}">
                      <ahyp:hlinkClr xmlns:ahyp="http://schemas.microsoft.com/office/drawing/2018/hyperlinkcolor" val="tx"/>
                    </a:ext>
                  </a:extLst>
                </a:hlinkClick>
              </a:rPr>
              <a:t>https://washdata.org/sites/default/files/2022-09/jmp-2021-wins-methodology-final.pdf</a:t>
            </a:r>
            <a:r>
              <a:rPr lang="en-US" sz="1100" dirty="0"/>
              <a:t>    </a:t>
            </a:r>
          </a:p>
        </p:txBody>
      </p:sp>
      <p:pic>
        <p:nvPicPr>
          <p:cNvPr id="3" name="Picture 2">
            <a:extLst>
              <a:ext uri="{FF2B5EF4-FFF2-40B4-BE49-F238E27FC236}">
                <a16:creationId xmlns:a16="http://schemas.microsoft.com/office/drawing/2014/main" id="{5DF03F34-3C7E-41C0-ABB8-DFD5FECB50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07259" y="2164208"/>
            <a:ext cx="2339726" cy="3017520"/>
          </a:xfrm>
          <a:prstGeom prst="rect">
            <a:avLst/>
          </a:prstGeom>
        </p:spPr>
      </p:pic>
      <p:pic>
        <p:nvPicPr>
          <p:cNvPr id="16" name="Picture 15">
            <a:extLst>
              <a:ext uri="{FF2B5EF4-FFF2-40B4-BE49-F238E27FC236}">
                <a16:creationId xmlns:a16="http://schemas.microsoft.com/office/drawing/2014/main" id="{0FD86621-8413-478D-9445-475C382B89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68945" y="301272"/>
            <a:ext cx="1604858" cy="1604858"/>
          </a:xfrm>
          <a:prstGeom prst="rect">
            <a:avLst/>
          </a:prstGeom>
        </p:spPr>
      </p:pic>
    </p:spTree>
    <p:extLst>
      <p:ext uri="{BB962C8B-B14F-4D97-AF65-F5344CB8AC3E}">
        <p14:creationId xmlns:p14="http://schemas.microsoft.com/office/powerpoint/2010/main" val="173162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91B408-0071-449E-B2A5-55349D24C3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776619"/>
            <a:ext cx="12192000" cy="6834519"/>
          </a:xfrm>
          <a:prstGeom prst="rect">
            <a:avLst/>
          </a:prstGeom>
        </p:spPr>
      </p:pic>
      <p:sp>
        <p:nvSpPr>
          <p:cNvPr id="6" name="TextBox 5"/>
          <p:cNvSpPr txBox="1"/>
          <p:nvPr/>
        </p:nvSpPr>
        <p:spPr>
          <a:xfrm>
            <a:off x="5626250" y="4454003"/>
            <a:ext cx="6316273" cy="1384995"/>
          </a:xfrm>
          <a:prstGeom prst="rect">
            <a:avLst/>
          </a:prstGeom>
          <a:noFill/>
        </p:spPr>
        <p:txBody>
          <a:bodyPr wrap="square" rtlCol="0">
            <a:spAutoFit/>
          </a:bodyPr>
          <a:lstStyle/>
          <a:p>
            <a:pPr algn="r"/>
            <a:r>
              <a:rPr lang="en-GB" sz="4400" b="1" dirty="0">
                <a:solidFill>
                  <a:schemeClr val="bg1"/>
                </a:solidFill>
                <a:latin typeface="Avenir Next LT Pro" panose="020B0504020202020204" pitchFamily="34" charset="0"/>
              </a:rPr>
              <a:t>Thank you!</a:t>
            </a:r>
          </a:p>
          <a:p>
            <a:pPr algn="r"/>
            <a:r>
              <a:rPr lang="en-GB" sz="2000" b="1" dirty="0">
                <a:solidFill>
                  <a:schemeClr val="bg1"/>
                </a:solidFill>
                <a:latin typeface="Avenir Next LT Pro" panose="020B0504020202020204" pitchFamily="34" charset="0"/>
              </a:rPr>
              <a:t>https://washdata.org/monitoring/schools</a:t>
            </a:r>
          </a:p>
          <a:p>
            <a:pPr algn="r"/>
            <a:r>
              <a:rPr lang="en-GB" sz="2000" b="1" dirty="0">
                <a:solidFill>
                  <a:schemeClr val="bg1"/>
                </a:solidFill>
                <a:latin typeface="Avenir Next LT Pro" panose="020B0504020202020204" pitchFamily="34" charset="0"/>
              </a:rPr>
              <a:t>info@washdata.org</a:t>
            </a:r>
          </a:p>
        </p:txBody>
      </p:sp>
      <p:pic>
        <p:nvPicPr>
          <p:cNvPr id="4" name="Picture 3">
            <a:extLst>
              <a:ext uri="{FF2B5EF4-FFF2-40B4-BE49-F238E27FC236}">
                <a16:creationId xmlns:a16="http://schemas.microsoft.com/office/drawing/2014/main" id="{13C0AFB0-3EC7-4BD9-8E78-9643BF49CB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8156" y="2488257"/>
            <a:ext cx="1746844" cy="1746844"/>
          </a:xfrm>
          <a:prstGeom prst="rect">
            <a:avLst/>
          </a:prstGeom>
        </p:spPr>
      </p:pic>
    </p:spTree>
    <p:extLst>
      <p:ext uri="{BB962C8B-B14F-4D97-AF65-F5344CB8AC3E}">
        <p14:creationId xmlns:p14="http://schemas.microsoft.com/office/powerpoint/2010/main" val="1790902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398EAB0-90ED-4A6B-A35C-43258F05577A}"/>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230" y="5695672"/>
              <a:ext cx="2295525" cy="904875"/>
            </a:xfrm>
            <a:prstGeom prst="rect">
              <a:avLst/>
            </a:prstGeom>
          </p:spPr>
        </p:pic>
      </p:grpSp>
      <p:sp>
        <p:nvSpPr>
          <p:cNvPr id="9" name="Rectangle 8">
            <a:extLst>
              <a:ext uri="{FF2B5EF4-FFF2-40B4-BE49-F238E27FC236}">
                <a16:creationId xmlns:a16="http://schemas.microsoft.com/office/drawing/2014/main" id="{D0CBD204-ADB4-47B8-B23A-B70D71078759}"/>
              </a:ext>
            </a:extLst>
          </p:cNvPr>
          <p:cNvSpPr/>
          <p:nvPr/>
        </p:nvSpPr>
        <p:spPr>
          <a:xfrm>
            <a:off x="486543" y="626164"/>
            <a:ext cx="10656378" cy="4785926"/>
          </a:xfrm>
          <a:prstGeom prst="rect">
            <a:avLst/>
          </a:prstGeom>
          <a:solidFill>
            <a:schemeClr val="bg1"/>
          </a:solidFill>
        </p:spPr>
        <p:txBody>
          <a:bodyPr wrap="square">
            <a:spAutoFit/>
          </a:bodyPr>
          <a:lstStyle/>
          <a:p>
            <a:r>
              <a:rPr lang="en-US" b="1" dirty="0">
                <a:latin typeface="Avenir Next LT Pro" panose="020B0504020202020204" pitchFamily="34" charset="0"/>
              </a:rPr>
              <a:t>JMP update on WASH in schools with a focus on pandemic preparedness and disabilities</a:t>
            </a:r>
          </a:p>
          <a:p>
            <a:r>
              <a:rPr lang="en-US" sz="1600" dirty="0">
                <a:solidFill>
                  <a:srgbClr val="233238"/>
                </a:solidFill>
                <a:latin typeface="Avenir Next LT Pro" panose="020B0504020202020204" pitchFamily="34" charset="0"/>
              </a:rPr>
              <a:t>UNC Water and Health Conference, October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Bef>
                <a:spcPts val="1200"/>
              </a:spcBef>
              <a:spcAft>
                <a:spcPts val="1200"/>
              </a:spcAft>
            </a:pPr>
            <a:r>
              <a:rPr lang="en-US" dirty="0">
                <a:solidFill>
                  <a:srgbClr val="233238"/>
                </a:solidFill>
                <a:latin typeface="Avenir Next LT Pro" panose="020B0504020202020204" pitchFamily="34" charset="0"/>
              </a:rPr>
              <a:t>08:30      Introductions and session overview </a:t>
            </a:r>
          </a:p>
          <a:p>
            <a:pPr>
              <a:spcAft>
                <a:spcPts val="1200"/>
              </a:spcAft>
            </a:pPr>
            <a:r>
              <a:rPr lang="en-US" dirty="0">
                <a:solidFill>
                  <a:srgbClr val="233238"/>
                </a:solidFill>
                <a:latin typeface="Avenir Next LT Pro" panose="020B0504020202020204" pitchFamily="34" charset="0"/>
              </a:rPr>
              <a:t>08:35      Progress on WASH in schools: 2000-2021 data update (JMP)</a:t>
            </a:r>
          </a:p>
          <a:p>
            <a:pPr>
              <a:spcAft>
                <a:spcPts val="1200"/>
              </a:spcAft>
            </a:pPr>
            <a:r>
              <a:rPr lang="en-US" dirty="0">
                <a:solidFill>
                  <a:srgbClr val="233238"/>
                </a:solidFill>
                <a:latin typeface="Avenir Next LT Pro" panose="020B0504020202020204" pitchFamily="34" charset="0"/>
              </a:rPr>
              <a:t>08:50      </a:t>
            </a:r>
            <a:r>
              <a:rPr lang="en-US" b="1" dirty="0">
                <a:solidFill>
                  <a:srgbClr val="FF0000"/>
                </a:solidFill>
                <a:latin typeface="Avenir Next LT Pro" panose="020B0504020202020204" pitchFamily="34" charset="0"/>
              </a:rPr>
              <a:t>Focus on disability-inclusive WASH in schools (JMP, UNICEF)</a:t>
            </a:r>
          </a:p>
          <a:p>
            <a:pPr marL="742950" indent="-742950">
              <a:spcAft>
                <a:spcPts val="1200"/>
              </a:spcAft>
            </a:pPr>
            <a:r>
              <a:rPr lang="en-US" dirty="0">
                <a:solidFill>
                  <a:srgbClr val="233238"/>
                </a:solidFill>
                <a:latin typeface="Avenir Next LT Pro" panose="020B0504020202020204" pitchFamily="34" charset="0"/>
              </a:rPr>
              <a:t>09:10      Group discussion/</a:t>
            </a:r>
            <a:r>
              <a:rPr lang="en-US" dirty="0" err="1">
                <a:solidFill>
                  <a:srgbClr val="233238"/>
                </a:solidFill>
                <a:latin typeface="Avenir Next LT Pro" panose="020B0504020202020204" pitchFamily="34" charset="0"/>
              </a:rPr>
              <a:t>Slido</a:t>
            </a:r>
            <a:endParaRPr lang="en-US" dirty="0">
              <a:solidFill>
                <a:srgbClr val="233238"/>
              </a:solidFill>
              <a:latin typeface="Avenir Next LT Pro" panose="020B0504020202020204" pitchFamily="34" charset="0"/>
            </a:endParaRPr>
          </a:p>
          <a:p>
            <a:pPr marL="742950" indent="-742950">
              <a:spcAft>
                <a:spcPts val="1200"/>
              </a:spcAft>
            </a:pPr>
            <a:r>
              <a:rPr lang="en-US" dirty="0">
                <a:solidFill>
                  <a:srgbClr val="233238"/>
                </a:solidFill>
                <a:latin typeface="Avenir Next LT Pro" panose="020B0504020202020204" pitchFamily="34" charset="0"/>
              </a:rPr>
              <a:t>09:20      Focus on </a:t>
            </a:r>
            <a:r>
              <a:rPr lang="en-US" b="1" dirty="0">
                <a:solidFill>
                  <a:srgbClr val="233238"/>
                </a:solidFill>
                <a:latin typeface="Avenir Next LT Pro" panose="020B0504020202020204" pitchFamily="34" charset="0"/>
              </a:rPr>
              <a:t>pandemic preparedness </a:t>
            </a:r>
            <a:r>
              <a:rPr lang="en-US" dirty="0">
                <a:solidFill>
                  <a:srgbClr val="233238"/>
                </a:solidFill>
                <a:latin typeface="Avenir Next LT Pro" panose="020B0504020202020204" pitchFamily="34" charset="0"/>
              </a:rPr>
              <a:t>in schools (JMP, </a:t>
            </a:r>
            <a:r>
              <a:rPr lang="en-US" dirty="0" err="1">
                <a:solidFill>
                  <a:srgbClr val="233238"/>
                </a:solidFill>
                <a:latin typeface="Avenir Next LT Pro" panose="020B0504020202020204" pitchFamily="34" charset="0"/>
              </a:rPr>
              <a:t>MoE</a:t>
            </a:r>
            <a:r>
              <a:rPr lang="en-US" dirty="0">
                <a:solidFill>
                  <a:srgbClr val="233238"/>
                </a:solidFill>
                <a:latin typeface="Avenir Next LT Pro" panose="020B0504020202020204" pitchFamily="34" charset="0"/>
              </a:rPr>
              <a:t> Cambodia, Global WinS Network)</a:t>
            </a:r>
          </a:p>
          <a:p>
            <a:pPr marL="742950" indent="-742950">
              <a:spcAft>
                <a:spcPts val="1200"/>
              </a:spcAft>
            </a:pPr>
            <a:r>
              <a:rPr lang="en-US" dirty="0">
                <a:solidFill>
                  <a:srgbClr val="233238"/>
                </a:solidFill>
                <a:latin typeface="Avenir Next LT Pro" panose="020B0504020202020204" pitchFamily="34" charset="0"/>
              </a:rPr>
              <a:t>09:40      Group discussion/</a:t>
            </a:r>
            <a:r>
              <a:rPr lang="en-US" dirty="0" err="1">
                <a:solidFill>
                  <a:srgbClr val="233238"/>
                </a:solidFill>
                <a:latin typeface="Avenir Next LT Pro" panose="020B0504020202020204" pitchFamily="34" charset="0"/>
              </a:rPr>
              <a:t>Slido</a:t>
            </a:r>
            <a:endParaRPr lang="en-US" dirty="0">
              <a:solidFill>
                <a:srgbClr val="233238"/>
              </a:solidFill>
              <a:latin typeface="Avenir Next LT Pro" panose="020B0504020202020204" pitchFamily="34" charset="0"/>
            </a:endParaRPr>
          </a:p>
          <a:p>
            <a:pPr marL="742950" indent="-742950">
              <a:spcAft>
                <a:spcPts val="1200"/>
              </a:spcAft>
            </a:pPr>
            <a:r>
              <a:rPr lang="en-US" dirty="0">
                <a:solidFill>
                  <a:srgbClr val="233238"/>
                </a:solidFill>
                <a:latin typeface="Avenir Next LT Pro" panose="020B0504020202020204" pitchFamily="34" charset="0"/>
              </a:rPr>
              <a:t>09:50      Overview of the Global WinS Network</a:t>
            </a:r>
          </a:p>
          <a:p>
            <a:pPr marL="742950" indent="-742950">
              <a:spcAft>
                <a:spcPts val="1200"/>
              </a:spcAft>
            </a:pPr>
            <a:r>
              <a:rPr lang="en-US" dirty="0">
                <a:solidFill>
                  <a:srgbClr val="233238"/>
                </a:solidFill>
                <a:latin typeface="Avenir Next LT Pro" panose="020B0504020202020204" pitchFamily="34" charset="0"/>
              </a:rPr>
              <a:t>09:55      Closing remarks</a:t>
            </a:r>
            <a:endParaRPr lang="en-US" dirty="0">
              <a:solidFill>
                <a:srgbClr val="12456F"/>
              </a:solidFill>
              <a:latin typeface="Avenir Next LT Pro" panose="020B0504020202020204" pitchFamily="34" charset="0"/>
            </a:endParaRPr>
          </a:p>
        </p:txBody>
      </p:sp>
      <p:sp>
        <p:nvSpPr>
          <p:cNvPr id="10" name="TextBox 9">
            <a:extLst>
              <a:ext uri="{FF2B5EF4-FFF2-40B4-BE49-F238E27FC236}">
                <a16:creationId xmlns:a16="http://schemas.microsoft.com/office/drawing/2014/main" id="{EA1E7FB8-E96A-4951-8BE1-A362B59A9A9A}"/>
              </a:ext>
            </a:extLst>
          </p:cNvPr>
          <p:cNvSpPr txBox="1"/>
          <p:nvPr/>
        </p:nvSpPr>
        <p:spPr>
          <a:xfrm>
            <a:off x="486543" y="1471383"/>
            <a:ext cx="2743200" cy="369332"/>
          </a:xfrm>
          <a:prstGeom prst="rect">
            <a:avLst/>
          </a:prstGeom>
          <a:solidFill>
            <a:srgbClr val="F9B21E"/>
          </a:solidFill>
        </p:spPr>
        <p:txBody>
          <a:bodyPr wrap="square" rtlCol="0">
            <a:spAutoFit/>
          </a:bodyPr>
          <a:lstStyle/>
          <a:p>
            <a:r>
              <a:rPr lang="en-US" dirty="0">
                <a:solidFill>
                  <a:srgbClr val="233238"/>
                </a:solidFill>
                <a:latin typeface="Avenir Next LT Pro" panose="020B0504020202020204" pitchFamily="34" charset="0"/>
              </a:rPr>
              <a:t>Wednesday 26 October </a:t>
            </a:r>
            <a:endParaRPr lang="en-US" sz="1300" i="1" dirty="0">
              <a:solidFill>
                <a:srgbClr val="233238"/>
              </a:solidFill>
              <a:latin typeface="Avenir Next LT Pro" panose="020B0504020202020204" pitchFamily="34" charset="0"/>
            </a:endParaRP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77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D0A9327-8FF1-42A7-ABC4-03AEFC822921}"/>
              </a:ext>
            </a:extLst>
          </p:cNvPr>
          <p:cNvGrpSpPr/>
          <p:nvPr/>
        </p:nvGrpSpPr>
        <p:grpSpPr>
          <a:xfrm>
            <a:off x="0" y="0"/>
            <a:ext cx="12192000" cy="6858000"/>
            <a:chOff x="0" y="0"/>
            <a:chExt cx="12192000" cy="6858000"/>
          </a:xfrm>
        </p:grpSpPr>
        <p:sp>
          <p:nvSpPr>
            <p:cNvPr id="14" name="Rectangle 13">
              <a:extLst>
                <a:ext uri="{FF2B5EF4-FFF2-40B4-BE49-F238E27FC236}">
                  <a16:creationId xmlns:a16="http://schemas.microsoft.com/office/drawing/2014/main" id="{9DF753F9-0EB1-4364-8D9B-C329248E263A}"/>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4DF28E7-AB7C-4807-BFFD-EFA1C7593691}"/>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Triangle 15">
              <a:extLst>
                <a:ext uri="{FF2B5EF4-FFF2-40B4-BE49-F238E27FC236}">
                  <a16:creationId xmlns:a16="http://schemas.microsoft.com/office/drawing/2014/main" id="{AA925349-A97F-45D9-B00A-86A9B7089CB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Isosceles Triangle 16">
              <a:extLst>
                <a:ext uri="{FF2B5EF4-FFF2-40B4-BE49-F238E27FC236}">
                  <a16:creationId xmlns:a16="http://schemas.microsoft.com/office/drawing/2014/main" id="{CA00BA4A-5B36-4C30-9DED-78813E9BB8F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65D04EE-22DD-4C4B-982E-8ECE963D796F}"/>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A75038AC-D8CE-4FB5-A976-6631014462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9230" y="5695672"/>
              <a:ext cx="2295525" cy="904875"/>
            </a:xfrm>
            <a:prstGeom prst="rect">
              <a:avLst/>
            </a:prstGeom>
          </p:spPr>
        </p:pic>
      </p:grpSp>
      <p:sp>
        <p:nvSpPr>
          <p:cNvPr id="5" name="TextBox 4">
            <a:extLst>
              <a:ext uri="{FF2B5EF4-FFF2-40B4-BE49-F238E27FC236}">
                <a16:creationId xmlns:a16="http://schemas.microsoft.com/office/drawing/2014/main" id="{9F82AA53-0BBC-4C9B-9C93-51C6D698854A}"/>
              </a:ext>
            </a:extLst>
          </p:cNvPr>
          <p:cNvSpPr txBox="1"/>
          <p:nvPr/>
        </p:nvSpPr>
        <p:spPr>
          <a:xfrm>
            <a:off x="4913522" y="3202782"/>
            <a:ext cx="7170553" cy="1754326"/>
          </a:xfrm>
          <a:prstGeom prst="rect">
            <a:avLst/>
          </a:prstGeom>
          <a:noFill/>
        </p:spPr>
        <p:txBody>
          <a:bodyPr wrap="square" rtlCol="0">
            <a:spAutoFit/>
          </a:bodyPr>
          <a:lstStyle/>
          <a:p>
            <a:pPr algn="ctr"/>
            <a:r>
              <a:rPr lang="en-US" sz="3600" dirty="0">
                <a:solidFill>
                  <a:schemeClr val="bg1"/>
                </a:solidFill>
                <a:latin typeface="Avenir Next LT Pro" panose="020B0504020202020204" pitchFamily="34" charset="0"/>
              </a:rPr>
              <a:t>JMP update on WASH in schools with a focus on pandemic preparedness and disabilities</a:t>
            </a:r>
          </a:p>
        </p:txBody>
      </p:sp>
      <p:sp>
        <p:nvSpPr>
          <p:cNvPr id="20" name="Slide Number Placeholder 1">
            <a:extLst>
              <a:ext uri="{FF2B5EF4-FFF2-40B4-BE49-F238E27FC236}">
                <a16:creationId xmlns:a16="http://schemas.microsoft.com/office/drawing/2014/main" id="{A175058F-9DB7-4B1A-A8AD-887C3DDF4AB3}"/>
              </a:ext>
            </a:extLst>
          </p:cNvPr>
          <p:cNvSpPr>
            <a:spLocks noGrp="1"/>
          </p:cNvSpPr>
          <p:nvPr>
            <p:ph type="sldNum" sz="quarter" idx="12"/>
          </p:nvPr>
        </p:nvSpPr>
        <p:spPr>
          <a:xfrm>
            <a:off x="9029955" y="8566151"/>
            <a:ext cx="2844800" cy="365125"/>
          </a:xfrm>
        </p:spPr>
        <p:txBody>
          <a:bodyPr/>
          <a:lstStyle/>
          <a:p>
            <a:pPr>
              <a:defRPr/>
            </a:pPr>
            <a:fld id="{402BE56B-010E-4616-ABA9-1B499FE467B2}" type="slidenum">
              <a:rPr lang="en-GB" smtClean="0">
                <a:solidFill>
                  <a:prstClr val="white"/>
                </a:solidFill>
              </a:rPr>
              <a:pPr>
                <a:defRPr/>
              </a:pPr>
              <a:t>2</a:t>
            </a:fld>
            <a:endParaRPr lang="en-GB">
              <a:solidFill>
                <a:prstClr val="white"/>
              </a:solidFill>
            </a:endParaRPr>
          </a:p>
        </p:txBody>
      </p:sp>
      <p:sp>
        <p:nvSpPr>
          <p:cNvPr id="23" name="Rectangle 22">
            <a:extLst>
              <a:ext uri="{FF2B5EF4-FFF2-40B4-BE49-F238E27FC236}">
                <a16:creationId xmlns:a16="http://schemas.microsoft.com/office/drawing/2014/main" id="{268EC1D4-7D8D-4C56-80C3-C6EE3BC8D60D}"/>
              </a:ext>
            </a:extLst>
          </p:cNvPr>
          <p:cNvSpPr/>
          <p:nvPr>
            <p:custDataLst>
              <p:tags r:id="rId1"/>
            </p:custDataLst>
          </p:nvPr>
        </p:nvSpPr>
        <p:spPr>
          <a:xfrm>
            <a:off x="317245" y="5567271"/>
            <a:ext cx="3193826" cy="882839"/>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800" b="1" dirty="0">
                <a:solidFill>
                  <a:schemeClr val="bg1"/>
                </a:solidFill>
                <a:latin typeface="Avenir Next LT Pro" panose="020B0504020202020204" pitchFamily="34" charset="0"/>
              </a:rPr>
              <a:t>Join at slido.com</a:t>
            </a:r>
            <a:br>
              <a:rPr lang="da-DK" sz="2800" b="1" dirty="0">
                <a:solidFill>
                  <a:schemeClr val="bg1"/>
                </a:solidFill>
                <a:latin typeface="Avenir Next LT Pro" panose="020B0504020202020204" pitchFamily="34" charset="0"/>
              </a:rPr>
            </a:br>
            <a:r>
              <a:rPr lang="da-DK" sz="2800" b="1" dirty="0">
                <a:solidFill>
                  <a:schemeClr val="bg1"/>
                </a:solidFill>
                <a:latin typeface="Avenir Next LT Pro" panose="020B0504020202020204" pitchFamily="34" charset="0"/>
              </a:rPr>
              <a:t>#6358366</a:t>
            </a:r>
            <a:endParaRPr lang="en-US" sz="2800" b="1" dirty="0">
              <a:solidFill>
                <a:schemeClr val="bg1"/>
              </a:solidFill>
              <a:latin typeface="Avenir Next LT Pro" panose="020B0504020202020204" pitchFamily="34" charset="0"/>
            </a:endParaRPr>
          </a:p>
        </p:txBody>
      </p:sp>
      <p:sp>
        <p:nvSpPr>
          <p:cNvPr id="24" name="Rectangle 23">
            <a:extLst>
              <a:ext uri="{FF2B5EF4-FFF2-40B4-BE49-F238E27FC236}">
                <a16:creationId xmlns:a16="http://schemas.microsoft.com/office/drawing/2014/main" id="{7B218357-114F-4D33-BBD5-C60CAD030478}"/>
              </a:ext>
            </a:extLst>
          </p:cNvPr>
          <p:cNvSpPr/>
          <p:nvPr>
            <p:custDataLst>
              <p:tags r:id="rId2"/>
            </p:custDataLst>
          </p:nvPr>
        </p:nvSpPr>
        <p:spPr>
          <a:xfrm>
            <a:off x="2936071" y="6940461"/>
            <a:ext cx="8737600" cy="510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a:solidFill>
                  <a:srgbClr val="5B5B5B"/>
                </a:solidFill>
              </a:rPr>
              <a:t>ⓘ</a:t>
            </a:r>
            <a:r>
              <a:rPr lang="en-US" sz="1400" dirty="0">
                <a:solidFill>
                  <a:srgbClr val="5B5B5B"/>
                </a:solidFill>
              </a:rPr>
              <a:t> Start presenting to display the joining instructions on this slide.</a:t>
            </a:r>
          </a:p>
        </p:txBody>
      </p:sp>
      <p:sp>
        <p:nvSpPr>
          <p:cNvPr id="21" name="TextBox 20">
            <a:extLst>
              <a:ext uri="{FF2B5EF4-FFF2-40B4-BE49-F238E27FC236}">
                <a16:creationId xmlns:a16="http://schemas.microsoft.com/office/drawing/2014/main" id="{09541F0E-D685-46B7-980B-90E834242D36}"/>
              </a:ext>
            </a:extLst>
          </p:cNvPr>
          <p:cNvSpPr txBox="1"/>
          <p:nvPr/>
        </p:nvSpPr>
        <p:spPr>
          <a:xfrm>
            <a:off x="110856" y="78185"/>
            <a:ext cx="3667929" cy="584775"/>
          </a:xfrm>
          <a:prstGeom prst="rect">
            <a:avLst/>
          </a:prstGeom>
          <a:noFill/>
        </p:spPr>
        <p:txBody>
          <a:bodyPr wrap="square" rtlCol="0">
            <a:spAutoFit/>
          </a:bodyPr>
          <a:lstStyle/>
          <a:p>
            <a:r>
              <a:rPr lang="en-US" sz="1600" dirty="0">
                <a:solidFill>
                  <a:srgbClr val="233238"/>
                </a:solidFill>
                <a:latin typeface="Avenir Next LT Pro" panose="020B0504020202020204" pitchFamily="34" charset="0"/>
              </a:rPr>
              <a:t>UNC Water and Health Conference</a:t>
            </a:r>
          </a:p>
          <a:p>
            <a:r>
              <a:rPr lang="en-US" sz="1600" dirty="0">
                <a:solidFill>
                  <a:srgbClr val="233238"/>
                </a:solidFill>
                <a:latin typeface="Avenir Next LT Pro" panose="020B0504020202020204" pitchFamily="34" charset="0"/>
              </a:rPr>
              <a:t>26 October 2022</a:t>
            </a:r>
          </a:p>
        </p:txBody>
      </p:sp>
    </p:spTree>
    <p:extLst>
      <p:ext uri="{BB962C8B-B14F-4D97-AF65-F5344CB8AC3E}">
        <p14:creationId xmlns:p14="http://schemas.microsoft.com/office/powerpoint/2010/main" val="3977108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9134"/>
            <a:ext cx="8229600" cy="1143000"/>
          </a:xfrm>
        </p:spPr>
        <p:txBody>
          <a:bodyPr/>
          <a:lstStyle/>
          <a:p>
            <a:r>
              <a:rPr lang="en-US" sz="2400" dirty="0">
                <a:latin typeface="Avenir Next LT Pro" panose="020B0504020202020204" pitchFamily="34" charset="0"/>
                <a:cs typeface="Arial" panose="020B0604020202020204" pitchFamily="34" charset="0"/>
              </a:rPr>
              <a:t>JMP service ladders for WASH in schools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80214225"/>
              </p:ext>
            </p:extLst>
          </p:nvPr>
        </p:nvGraphicFramePr>
        <p:xfrm>
          <a:off x="759459" y="1262134"/>
          <a:ext cx="10673082" cy="4663637"/>
        </p:xfrm>
        <a:graphic>
          <a:graphicData uri="http://schemas.openxmlformats.org/drawingml/2006/table">
            <a:tbl>
              <a:tblPr firstRow="1" firstCol="1" bandRow="1"/>
              <a:tblGrid>
                <a:gridCol w="3429000">
                  <a:extLst>
                    <a:ext uri="{9D8B030D-6E8A-4147-A177-3AD203B41FA5}">
                      <a16:colId xmlns:a16="http://schemas.microsoft.com/office/drawing/2014/main" val="20000"/>
                    </a:ext>
                  </a:extLst>
                </a:gridCol>
                <a:gridCol w="193041">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gridCol w="193041">
                  <a:extLst>
                    <a:ext uri="{9D8B030D-6E8A-4147-A177-3AD203B41FA5}">
                      <a16:colId xmlns:a16="http://schemas.microsoft.com/office/drawing/2014/main" val="20003"/>
                    </a:ext>
                  </a:extLst>
                </a:gridCol>
                <a:gridCol w="3429000">
                  <a:extLst>
                    <a:ext uri="{9D8B030D-6E8A-4147-A177-3AD203B41FA5}">
                      <a16:colId xmlns:a16="http://schemas.microsoft.com/office/drawing/2014/main" val="20004"/>
                    </a:ext>
                  </a:extLst>
                </a:gridCol>
              </a:tblGrid>
              <a:tr h="368068">
                <a:tc>
                  <a:txBody>
                    <a:bodyPr/>
                    <a:lstStyle/>
                    <a:p>
                      <a:pPr marL="0" marR="0" algn="ctr">
                        <a:spcBef>
                          <a:spcPts val="0"/>
                        </a:spcBef>
                        <a:spcAft>
                          <a:spcPts val="1000"/>
                        </a:spcAft>
                      </a:pPr>
                      <a:r>
                        <a:rPr lang="en-GB" sz="1800" b="1" i="0" cap="all" spc="100" baseline="0" dirty="0">
                          <a:solidFill>
                            <a:schemeClr val="tx1"/>
                          </a:solidFill>
                          <a:effectLst/>
                          <a:latin typeface="Calibri" panose="020F0502020204030204" pitchFamily="34" charset="0"/>
                          <a:ea typeface="Calibri" panose="020F0502020204030204" pitchFamily="34" charset="0"/>
                          <a:cs typeface="Open Sans"/>
                        </a:rPr>
                        <a:t>Drinking Water</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D4D0CF"/>
                    </a:solidFill>
                  </a:tcPr>
                </a:tc>
                <a:tc>
                  <a:txBody>
                    <a:bodyPr/>
                    <a:lstStyle/>
                    <a:p>
                      <a:pPr marL="0" marR="0" algn="ctr">
                        <a:spcBef>
                          <a:spcPts val="0"/>
                        </a:spcBef>
                        <a:spcAft>
                          <a:spcPts val="1000"/>
                        </a:spcAft>
                      </a:pPr>
                      <a:r>
                        <a:rPr lang="en-GB" sz="1800" b="1" i="0" cap="all"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rPr>
                        <a:t> </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lgn="ctr">
                        <a:spcBef>
                          <a:spcPts val="0"/>
                        </a:spcBef>
                        <a:spcAft>
                          <a:spcPts val="1000"/>
                        </a:spcAft>
                      </a:pPr>
                      <a:r>
                        <a:rPr lang="en-GB" sz="1800" b="1" i="0" cap="all" spc="100" baseline="0" dirty="0">
                          <a:solidFill>
                            <a:schemeClr val="tx1"/>
                          </a:solidFill>
                          <a:effectLst/>
                          <a:latin typeface="Calibri" panose="020F0502020204030204" pitchFamily="34" charset="0"/>
                          <a:ea typeface="Calibri" panose="020F0502020204030204" pitchFamily="34" charset="0"/>
                          <a:cs typeface="Open Sans"/>
                        </a:rPr>
                        <a:t>Sanitation</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D4D0CF"/>
                    </a:solidFill>
                  </a:tcPr>
                </a:tc>
                <a:tc>
                  <a:txBody>
                    <a:bodyPr/>
                    <a:lstStyle/>
                    <a:p>
                      <a:pPr marL="0" marR="0" algn="ctr">
                        <a:spcBef>
                          <a:spcPts val="0"/>
                        </a:spcBef>
                        <a:spcAft>
                          <a:spcPts val="1000"/>
                        </a:spcAft>
                      </a:pPr>
                      <a:r>
                        <a:rPr lang="en-GB" sz="1800" b="1" i="0" cap="all"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rPr>
                        <a:t> </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lgn="ctr">
                        <a:spcBef>
                          <a:spcPts val="0"/>
                        </a:spcBef>
                        <a:spcAft>
                          <a:spcPts val="1000"/>
                        </a:spcAft>
                        <a:tabLst>
                          <a:tab pos="786765" algn="ctr"/>
                        </a:tabLst>
                      </a:pPr>
                      <a:r>
                        <a:rPr lang="en-GB" sz="1800" b="1" i="0" cap="all" spc="100" baseline="0" dirty="0">
                          <a:solidFill>
                            <a:schemeClr val="tx1"/>
                          </a:solidFill>
                          <a:effectLst/>
                          <a:latin typeface="Calibri" panose="020F0502020204030204" pitchFamily="34" charset="0"/>
                          <a:ea typeface="Calibri" panose="020F0502020204030204" pitchFamily="34" charset="0"/>
                          <a:cs typeface="Open Sans"/>
                        </a:rPr>
                        <a:t>Hygiene</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D4D0CF"/>
                    </a:solidFill>
                  </a:tcPr>
                </a:tc>
                <a:extLst>
                  <a:ext uri="{0D108BD9-81ED-4DB2-BD59-A6C34878D82A}">
                    <a16:rowId xmlns:a16="http://schemas.microsoft.com/office/drawing/2014/main" val="10000"/>
                  </a:ext>
                </a:extLst>
              </a:tr>
              <a:tr h="1264237">
                <a:tc>
                  <a:txBody>
                    <a:bodyPr/>
                    <a:lstStyle/>
                    <a:p>
                      <a:pPr marL="0" marR="0">
                        <a:spcBef>
                          <a:spcPts val="600"/>
                        </a:spcBef>
                        <a:spcAft>
                          <a:spcPts val="600"/>
                        </a:spcAft>
                      </a:pPr>
                      <a:r>
                        <a:rPr lang="en-GB" sz="1700" b="1" i="0"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rPr>
                        <a:t>Advanced service</a:t>
                      </a:r>
                      <a:r>
                        <a:rPr lang="en-GB" sz="1700" i="0"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rPr>
                        <a:t>: Additional criteria may include quality, quantity, continuity, and accessibility to all users</a:t>
                      </a:r>
                      <a:endParaRPr lang="en-US" sz="1700" i="1"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FFFFF"/>
                    </a:solidFill>
                  </a:tcPr>
                </a:tc>
                <a:tc>
                  <a:txBody>
                    <a:bodyPr/>
                    <a:lstStyle/>
                    <a:p>
                      <a:pPr marL="0" marR="0">
                        <a:spcBef>
                          <a:spcPts val="600"/>
                        </a:spcBef>
                        <a:spcAft>
                          <a:spcPts val="600"/>
                        </a:spcAft>
                      </a:pPr>
                      <a:r>
                        <a:rPr lang="en-GB" sz="1700" i="0"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rPr>
                        <a:t> </a:t>
                      </a:r>
                      <a:endParaRPr lang="en-US" sz="1700" i="1"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Advanced service</a:t>
                      </a:r>
                      <a:r>
                        <a:rPr lang="en-GB" sz="1700"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 Additional criteria may include student per toilet ratios, menstrual hygiene facilities, cleanliness, accessibility to all users, and excreta management systems</a:t>
                      </a:r>
                      <a:endParaRPr lang="en-US" sz="1700"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FFFFF"/>
                    </a:solidFill>
                  </a:tcPr>
                </a:tc>
                <a:tc>
                  <a:txBody>
                    <a:bodyPr/>
                    <a:lstStyle/>
                    <a:p>
                      <a:pPr marL="0" marR="0">
                        <a:spcBef>
                          <a:spcPts val="600"/>
                        </a:spcBef>
                        <a:spcAft>
                          <a:spcPts val="600"/>
                        </a:spcAft>
                      </a:pPr>
                      <a:r>
                        <a:rPr lang="en-GB" sz="1700" i="0"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rPr>
                        <a:t> </a:t>
                      </a:r>
                      <a:endParaRPr lang="en-US" sz="1700" i="1"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i="0"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rPr>
                        <a:t>Advanced service</a:t>
                      </a:r>
                      <a:r>
                        <a:rPr lang="en-GB" sz="1700" i="0"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rPr>
                        <a:t>: Additional criteria may include hygiene education, group handwashing, menstrual hygiene materials, and accessibility to all users</a:t>
                      </a:r>
                      <a:endParaRPr lang="en-US" sz="1700" i="1"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11389">
                <a:tc>
                  <a:txBody>
                    <a:bodyPr/>
                    <a:lstStyle/>
                    <a:p>
                      <a:pPr marL="0" marR="0">
                        <a:spcBef>
                          <a:spcPts val="600"/>
                        </a:spcBef>
                        <a:spcAft>
                          <a:spcPts val="600"/>
                        </a:spcAft>
                      </a:pPr>
                      <a:r>
                        <a:rPr lang="en-GB" sz="1700" b="1"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Basic service:</a:t>
                      </a:r>
                      <a:r>
                        <a:rPr lang="en-GB" sz="1700"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 Drinking water from an improved source and water is available at the school at the time of the survey</a:t>
                      </a:r>
                      <a:endParaRPr lang="en-US" sz="1700" i="1" dirty="0">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40B4E7"/>
                    </a:solidFill>
                  </a:tcPr>
                </a:tc>
                <a:tc>
                  <a:txBody>
                    <a:bodyPr/>
                    <a:lstStyle/>
                    <a:p>
                      <a:pPr marL="0" marR="0">
                        <a:spcBef>
                          <a:spcPts val="600"/>
                        </a:spcBef>
                        <a:spcAft>
                          <a:spcPts val="600"/>
                        </a:spcAft>
                      </a:pPr>
                      <a:r>
                        <a:rPr lang="en-GB" sz="1700" i="0">
                          <a:solidFill>
                            <a:srgbClr val="FFFFFF"/>
                          </a:solidFill>
                          <a:effectLst/>
                          <a:latin typeface="Calibri" panose="020F0502020204030204" pitchFamily="34" charset="0"/>
                          <a:ea typeface="SimSun" panose="02010600030101010101" pitchFamily="2" charset="-122"/>
                          <a:cs typeface="Arial" panose="020B0604020202020204" pitchFamily="34" charset="0"/>
                        </a:rPr>
                        <a:t> </a:t>
                      </a:r>
                      <a:endParaRPr lang="en-US" sz="1700" i="1">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Basic service:</a:t>
                      </a:r>
                      <a:r>
                        <a:rPr lang="en-GB" sz="17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 Improved sanitation facilities at the school that are single-sex and usable (available, functional and private) at the time of the survey</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67BC6B"/>
                    </a:solidFill>
                  </a:tcPr>
                </a:tc>
                <a:tc>
                  <a:txBody>
                    <a:bodyPr/>
                    <a:lstStyle/>
                    <a:p>
                      <a:pPr marL="0" marR="0">
                        <a:spcBef>
                          <a:spcPts val="600"/>
                        </a:spcBef>
                        <a:spcAft>
                          <a:spcPts val="600"/>
                        </a:spcAft>
                      </a:pPr>
                      <a:r>
                        <a:rPr lang="en-GB" sz="1700"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 </a:t>
                      </a:r>
                      <a:endParaRPr lang="en-US" sz="1700" i="1" dirty="0">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Basic service:</a:t>
                      </a:r>
                      <a:r>
                        <a:rPr lang="en-GB" sz="1700"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 Handwashing facilities with water and soap available at the school  at the time of the survey</a:t>
                      </a:r>
                      <a:endParaRPr lang="en-US" sz="1700" i="1" dirty="0">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853A95"/>
                    </a:solidFill>
                  </a:tcPr>
                </a:tc>
                <a:extLst>
                  <a:ext uri="{0D108BD9-81ED-4DB2-BD59-A6C34878D82A}">
                    <a16:rowId xmlns:a16="http://schemas.microsoft.com/office/drawing/2014/main" val="10002"/>
                  </a:ext>
                </a:extLst>
              </a:tr>
              <a:tr h="1011389">
                <a:tc>
                  <a:txBody>
                    <a:bodyPr/>
                    <a:lstStyle/>
                    <a:p>
                      <a:pPr marL="0" marR="0">
                        <a:spcBef>
                          <a:spcPts val="600"/>
                        </a:spcBef>
                        <a:spcAft>
                          <a:spcPts val="600"/>
                        </a:spcAft>
                      </a:pPr>
                      <a:r>
                        <a:rPr lang="en-GB" sz="17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Limited service</a:t>
                      </a:r>
                      <a:r>
                        <a:rPr lang="en-GB" sz="17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Drinking water from an improved source but water is unavailable at the school at the time of the survey</a:t>
                      </a:r>
                      <a:endParaRPr lang="en-US" sz="17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F477"/>
                    </a:solidFill>
                  </a:tcPr>
                </a:tc>
                <a:tc>
                  <a:txBody>
                    <a:bodyPr/>
                    <a:lstStyle/>
                    <a:p>
                      <a:pPr marL="0" marR="0">
                        <a:spcBef>
                          <a:spcPts val="600"/>
                        </a:spcBef>
                        <a:spcAft>
                          <a:spcPts val="600"/>
                        </a:spcAft>
                      </a:pPr>
                      <a:r>
                        <a:rPr lang="en-GB" sz="1700" b="1" i="0">
                          <a:solidFill>
                            <a:srgbClr val="44546A"/>
                          </a:solidFill>
                          <a:effectLst/>
                          <a:latin typeface="Calibri" panose="020F0502020204030204" pitchFamily="34" charset="0"/>
                          <a:ea typeface="SimSun" panose="02010600030101010101" pitchFamily="2" charset="-122"/>
                          <a:cs typeface="Arial" panose="020B0604020202020204" pitchFamily="34" charset="0"/>
                        </a:rPr>
                        <a:t> </a:t>
                      </a:r>
                      <a:endParaRPr lang="en-US" sz="1700" i="1">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Limited service:</a:t>
                      </a:r>
                      <a:r>
                        <a:rPr lang="en-GB" sz="1700"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 Improved sanitation facilities at the school that are either not single-sex or not usable at the time of the survey</a:t>
                      </a:r>
                      <a:endParaRPr lang="en-US" sz="1700" i="1"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F477"/>
                    </a:solidFill>
                  </a:tcPr>
                </a:tc>
                <a:tc>
                  <a:txBody>
                    <a:bodyPr/>
                    <a:lstStyle/>
                    <a:p>
                      <a:pPr marL="0" marR="0">
                        <a:spcBef>
                          <a:spcPts val="600"/>
                        </a:spcBef>
                        <a:spcAft>
                          <a:spcPts val="600"/>
                        </a:spcAft>
                      </a:pPr>
                      <a:r>
                        <a:rPr lang="en-GB" sz="1700" b="1" i="0" dirty="0">
                          <a:solidFill>
                            <a:srgbClr val="44546A"/>
                          </a:solidFill>
                          <a:effectLst/>
                          <a:latin typeface="Calibri" panose="020F0502020204030204" pitchFamily="34" charset="0"/>
                          <a:ea typeface="SimSun" panose="02010600030101010101" pitchFamily="2" charset="-122"/>
                          <a:cs typeface="Arial" panose="020B0604020202020204" pitchFamily="34" charset="0"/>
                        </a:rPr>
                        <a:t> </a:t>
                      </a:r>
                      <a:endParaRPr lang="en-US" sz="1700" i="1" dirty="0">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Limited service</a:t>
                      </a:r>
                      <a:r>
                        <a:rPr lang="en-GB" sz="1700"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 Handwashing facilities with water but no soap available at the school at the time of the survey</a:t>
                      </a:r>
                      <a:endParaRPr lang="en-US" sz="1700" i="1"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F477"/>
                    </a:solidFill>
                  </a:tcPr>
                </a:tc>
                <a:extLst>
                  <a:ext uri="{0D108BD9-81ED-4DB2-BD59-A6C34878D82A}">
                    <a16:rowId xmlns:a16="http://schemas.microsoft.com/office/drawing/2014/main" val="10003"/>
                  </a:ext>
                </a:extLst>
              </a:tr>
              <a:tr h="927529">
                <a:tc>
                  <a:txBody>
                    <a:bodyPr/>
                    <a:lstStyle/>
                    <a:p>
                      <a:pPr marL="0" marR="0">
                        <a:spcBef>
                          <a:spcPts val="600"/>
                        </a:spcBef>
                        <a:spcAft>
                          <a:spcPts val="600"/>
                        </a:spcAft>
                      </a:pPr>
                      <a:r>
                        <a:rPr lang="en-GB" sz="1700" b="1"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No service</a:t>
                      </a:r>
                      <a:r>
                        <a:rPr lang="en-GB" sz="1700"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 Drinking water from an unimproved source or no water source at the school</a:t>
                      </a:r>
                      <a:endParaRPr lang="en-US" sz="1700" i="1"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B316"/>
                    </a:solidFill>
                  </a:tcPr>
                </a:tc>
                <a:tc>
                  <a:txBody>
                    <a:bodyPr/>
                    <a:lstStyle/>
                    <a:p>
                      <a:pPr marL="0" marR="0">
                        <a:spcBef>
                          <a:spcPts val="600"/>
                        </a:spcBef>
                        <a:spcAft>
                          <a:spcPts val="600"/>
                        </a:spcAft>
                      </a:pPr>
                      <a:r>
                        <a:rPr lang="en-GB" sz="1700" b="1" i="0">
                          <a:solidFill>
                            <a:srgbClr val="44546A"/>
                          </a:solidFill>
                          <a:effectLst/>
                          <a:latin typeface="Calibri" panose="020F0502020204030204" pitchFamily="34" charset="0"/>
                          <a:ea typeface="SimSun" panose="02010600030101010101" pitchFamily="2" charset="-122"/>
                          <a:cs typeface="Arial" panose="020B0604020202020204" pitchFamily="34" charset="0"/>
                        </a:rPr>
                        <a:t> </a:t>
                      </a:r>
                      <a:endParaRPr lang="en-US" sz="1700" i="1">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No service</a:t>
                      </a:r>
                      <a:r>
                        <a:rPr lang="en-GB" sz="17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Unimproved sanitation facilities or no sanitation facilities at the school</a:t>
                      </a:r>
                      <a:endParaRPr lang="en-US" sz="17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B316"/>
                    </a:solidFill>
                  </a:tcPr>
                </a:tc>
                <a:tc>
                  <a:txBody>
                    <a:bodyPr/>
                    <a:lstStyle/>
                    <a:p>
                      <a:pPr marL="0" marR="0">
                        <a:spcBef>
                          <a:spcPts val="600"/>
                        </a:spcBef>
                        <a:spcAft>
                          <a:spcPts val="600"/>
                        </a:spcAft>
                      </a:pPr>
                      <a:r>
                        <a:rPr lang="en-GB" sz="1700" b="1" i="0">
                          <a:solidFill>
                            <a:srgbClr val="44546A"/>
                          </a:solidFill>
                          <a:effectLst/>
                          <a:latin typeface="Calibri" panose="020F0502020204030204" pitchFamily="34" charset="0"/>
                          <a:ea typeface="SimSun" panose="02010600030101010101" pitchFamily="2" charset="-122"/>
                          <a:cs typeface="Arial" panose="020B0604020202020204" pitchFamily="34" charset="0"/>
                        </a:rPr>
                        <a:t> </a:t>
                      </a:r>
                      <a:endParaRPr lang="en-US" sz="1700" i="1">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No service:</a:t>
                      </a:r>
                      <a:r>
                        <a:rPr lang="en-GB" sz="1700"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 No handwashing facilities available or no water available at the school </a:t>
                      </a:r>
                      <a:endParaRPr lang="en-US" sz="1700" i="1"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B316"/>
                    </a:solidFill>
                  </a:tcPr>
                </a:tc>
                <a:extLst>
                  <a:ext uri="{0D108BD9-81ED-4DB2-BD59-A6C34878D82A}">
                    <a16:rowId xmlns:a16="http://schemas.microsoft.com/office/drawing/2014/main" val="10004"/>
                  </a:ext>
                </a:extLst>
              </a:tr>
            </a:tbl>
          </a:graphicData>
        </a:graphic>
      </p:graphicFrame>
      <p:sp>
        <p:nvSpPr>
          <p:cNvPr id="5" name="Slide Number Placeholder 3">
            <a:extLst>
              <a:ext uri="{FF2B5EF4-FFF2-40B4-BE49-F238E27FC236}">
                <a16:creationId xmlns:a16="http://schemas.microsoft.com/office/drawing/2014/main" id="{BC8ADC14-B9A9-47A3-AB7A-1695506EEE51}"/>
              </a:ext>
            </a:extLst>
          </p:cNvPr>
          <p:cNvSpPr>
            <a:spLocks noGrp="1"/>
          </p:cNvSpPr>
          <p:nvPr>
            <p:ph type="sldNum" sz="quarter" idx="12"/>
          </p:nvPr>
        </p:nvSpPr>
        <p:spPr/>
        <p:txBody>
          <a:bodyPr/>
          <a:lstStyle/>
          <a:p>
            <a:pPr>
              <a:defRPr/>
            </a:pPr>
            <a:fld id="{A73939FE-7BC6-42BD-B27E-1F76D60FE7C3}" type="slidenum">
              <a:rPr lang="en-GB" smtClean="0"/>
              <a:pPr>
                <a:defRPr/>
              </a:pPr>
              <a:t>20</a:t>
            </a:fld>
            <a:endParaRPr lang="en-GB"/>
          </a:p>
        </p:txBody>
      </p:sp>
      <p:cxnSp>
        <p:nvCxnSpPr>
          <p:cNvPr id="9" name="Straight Connector 8"/>
          <p:cNvCxnSpPr/>
          <p:nvPr/>
        </p:nvCxnSpPr>
        <p:spPr>
          <a:xfrm flipV="1">
            <a:off x="420417" y="2903838"/>
            <a:ext cx="11330859" cy="127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909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D2BE1-F307-4A26-B58E-23E0FDCB94BC}"/>
              </a:ext>
            </a:extLst>
          </p:cNvPr>
          <p:cNvSpPr>
            <a:spLocks noGrp="1"/>
          </p:cNvSpPr>
          <p:nvPr>
            <p:ph type="sldNum" sz="quarter" idx="12"/>
          </p:nvPr>
        </p:nvSpPr>
        <p:spPr/>
        <p:txBody>
          <a:bodyPr/>
          <a:lstStyle/>
          <a:p>
            <a:pPr>
              <a:defRPr/>
            </a:pPr>
            <a:fld id="{402BE56B-010E-4616-ABA9-1B499FE467B2}" type="slidenum">
              <a:rPr lang="en-GB" smtClean="0">
                <a:solidFill>
                  <a:prstClr val="white"/>
                </a:solidFill>
              </a:rPr>
              <a:pPr>
                <a:defRPr/>
              </a:pPr>
              <a:t>21</a:t>
            </a:fld>
            <a:endParaRPr lang="en-GB">
              <a:solidFill>
                <a:prstClr val="white"/>
              </a:solidFill>
            </a:endParaRPr>
          </a:p>
        </p:txBody>
      </p:sp>
      <p:pic>
        <p:nvPicPr>
          <p:cNvPr id="3" name="Picture 2">
            <a:extLst>
              <a:ext uri="{FF2B5EF4-FFF2-40B4-BE49-F238E27FC236}">
                <a16:creationId xmlns:a16="http://schemas.microsoft.com/office/drawing/2014/main" id="{7B0CE57E-D063-43A8-A90A-0D2F0B2F35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704" b="7314"/>
          <a:stretch/>
        </p:blipFill>
        <p:spPr>
          <a:xfrm>
            <a:off x="0" y="0"/>
            <a:ext cx="10739721" cy="6901071"/>
          </a:xfrm>
          <a:prstGeom prst="rect">
            <a:avLst/>
          </a:prstGeom>
        </p:spPr>
      </p:pic>
    </p:spTree>
    <p:extLst>
      <p:ext uri="{BB962C8B-B14F-4D97-AF65-F5344CB8AC3E}">
        <p14:creationId xmlns:p14="http://schemas.microsoft.com/office/powerpoint/2010/main" val="1327152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F222-3456-4B13-B010-4A94E18D1660}"/>
              </a:ext>
            </a:extLst>
          </p:cNvPr>
          <p:cNvSpPr>
            <a:spLocks noGrp="1"/>
          </p:cNvSpPr>
          <p:nvPr>
            <p:ph type="title"/>
          </p:nvPr>
        </p:nvSpPr>
        <p:spPr>
          <a:xfrm>
            <a:off x="252663" y="274638"/>
            <a:ext cx="10379895" cy="678436"/>
          </a:xfrm>
          <a:solidFill>
            <a:srgbClr val="EDEDED"/>
          </a:solidFill>
        </p:spPr>
        <p:txBody>
          <a:bodyPr/>
          <a:lstStyle/>
          <a:p>
            <a:r>
              <a:rPr lang="en-US" sz="2400" dirty="0">
                <a:cs typeface="Arial" panose="020B0604020202020204" pitchFamily="34" charset="0"/>
              </a:rPr>
              <a:t>Disability-inclusive WASH services: developing definitions and indicators </a:t>
            </a:r>
          </a:p>
        </p:txBody>
      </p:sp>
      <p:sp>
        <p:nvSpPr>
          <p:cNvPr id="4" name="Slide Number Placeholder 3">
            <a:extLst>
              <a:ext uri="{FF2B5EF4-FFF2-40B4-BE49-F238E27FC236}">
                <a16:creationId xmlns:a16="http://schemas.microsoft.com/office/drawing/2014/main" id="{B6B1204E-CD7D-4F72-A458-BE5F02BA4342}"/>
              </a:ext>
            </a:extLst>
          </p:cNvPr>
          <p:cNvSpPr>
            <a:spLocks noGrp="1"/>
          </p:cNvSpPr>
          <p:nvPr>
            <p:ph type="sldNum" sz="quarter" idx="12"/>
          </p:nvPr>
        </p:nvSpPr>
        <p:spPr/>
        <p:txBody>
          <a:bodyPr/>
          <a:lstStyle/>
          <a:p>
            <a:fld id="{89814231-C564-459E-A527-55508A559AB2}" type="slidenum">
              <a:rPr lang="en-US" smtClean="0">
                <a:solidFill>
                  <a:prstClr val="white"/>
                </a:solidFill>
              </a:rPr>
              <a:pPr/>
              <a:t>22</a:t>
            </a:fld>
            <a:endParaRPr lang="en-US">
              <a:solidFill>
                <a:prstClr val="white"/>
              </a:solidFill>
            </a:endParaRPr>
          </a:p>
        </p:txBody>
      </p:sp>
      <p:pic>
        <p:nvPicPr>
          <p:cNvPr id="6" name="Content Placeholder 5" descr="Table&#10;&#10;Description automatically generated">
            <a:extLst>
              <a:ext uri="{FF2B5EF4-FFF2-40B4-BE49-F238E27FC236}">
                <a16:creationId xmlns:a16="http://schemas.microsoft.com/office/drawing/2014/main" id="{A1BD0123-B6D4-4B56-AAC5-5838C1E60D7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805683" y="892896"/>
            <a:ext cx="8528496" cy="5965104"/>
          </a:xfrm>
        </p:spPr>
      </p:pic>
      <p:pic>
        <p:nvPicPr>
          <p:cNvPr id="5" name="Picture 4">
            <a:extLst>
              <a:ext uri="{FF2B5EF4-FFF2-40B4-BE49-F238E27FC236}">
                <a16:creationId xmlns:a16="http://schemas.microsoft.com/office/drawing/2014/main" id="{F7BDDB9F-E6F9-4443-9DD3-0116954A2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1925" y="0"/>
            <a:ext cx="590550" cy="428625"/>
          </a:xfrm>
          <a:prstGeom prst="rect">
            <a:avLst/>
          </a:prstGeom>
        </p:spPr>
      </p:pic>
      <p:grpSp>
        <p:nvGrpSpPr>
          <p:cNvPr id="16" name="Group 15">
            <a:extLst>
              <a:ext uri="{FF2B5EF4-FFF2-40B4-BE49-F238E27FC236}">
                <a16:creationId xmlns:a16="http://schemas.microsoft.com/office/drawing/2014/main" id="{12A2D322-02E4-49FE-8735-AB0F0DFF72CC}"/>
              </a:ext>
            </a:extLst>
          </p:cNvPr>
          <p:cNvGrpSpPr/>
          <p:nvPr/>
        </p:nvGrpSpPr>
        <p:grpSpPr>
          <a:xfrm>
            <a:off x="425302" y="1089598"/>
            <a:ext cx="11166623" cy="5571699"/>
            <a:chOff x="609600" y="1367712"/>
            <a:chExt cx="8413898" cy="4434466"/>
          </a:xfrm>
        </p:grpSpPr>
        <p:grpSp>
          <p:nvGrpSpPr>
            <p:cNvPr id="12" name="Group 11">
              <a:extLst>
                <a:ext uri="{FF2B5EF4-FFF2-40B4-BE49-F238E27FC236}">
                  <a16:creationId xmlns:a16="http://schemas.microsoft.com/office/drawing/2014/main" id="{90613432-8E5E-40DE-8D63-BC5AB9634143}"/>
                </a:ext>
              </a:extLst>
            </p:cNvPr>
            <p:cNvGrpSpPr/>
            <p:nvPr/>
          </p:nvGrpSpPr>
          <p:grpSpPr>
            <a:xfrm>
              <a:off x="609600" y="3891516"/>
              <a:ext cx="8413898" cy="1910662"/>
              <a:chOff x="457200" y="4646426"/>
              <a:chExt cx="8413898" cy="1910662"/>
            </a:xfrm>
          </p:grpSpPr>
          <p:pic>
            <p:nvPicPr>
              <p:cNvPr id="10" name="Picture 9">
                <a:extLst>
                  <a:ext uri="{FF2B5EF4-FFF2-40B4-BE49-F238E27FC236}">
                    <a16:creationId xmlns:a16="http://schemas.microsoft.com/office/drawing/2014/main" id="{7CA83CC5-60C2-47EB-BC0D-60D214FE41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029200" y="4646428"/>
                <a:ext cx="3841898" cy="1910660"/>
              </a:xfrm>
              <a:prstGeom prst="rect">
                <a:avLst/>
              </a:prstGeom>
            </p:spPr>
          </p:pic>
          <p:pic>
            <p:nvPicPr>
              <p:cNvPr id="11" name="Picture 10">
                <a:extLst>
                  <a:ext uri="{FF2B5EF4-FFF2-40B4-BE49-F238E27FC236}">
                    <a16:creationId xmlns:a16="http://schemas.microsoft.com/office/drawing/2014/main" id="{30B3F52F-363A-43A0-9516-7F6A604779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57200" y="4646426"/>
                <a:ext cx="4572000" cy="1910661"/>
              </a:xfrm>
              <a:prstGeom prst="rect">
                <a:avLst/>
              </a:prstGeom>
            </p:spPr>
          </p:pic>
        </p:grpSp>
        <p:grpSp>
          <p:nvGrpSpPr>
            <p:cNvPr id="13" name="Group 12">
              <a:extLst>
                <a:ext uri="{FF2B5EF4-FFF2-40B4-BE49-F238E27FC236}">
                  <a16:creationId xmlns:a16="http://schemas.microsoft.com/office/drawing/2014/main" id="{E3CED57C-CA93-4A78-A6A4-42D255DDBE2E}"/>
                </a:ext>
              </a:extLst>
            </p:cNvPr>
            <p:cNvGrpSpPr/>
            <p:nvPr/>
          </p:nvGrpSpPr>
          <p:grpSpPr>
            <a:xfrm>
              <a:off x="609600" y="1367712"/>
              <a:ext cx="8413898" cy="2523804"/>
              <a:chOff x="457200" y="1215312"/>
              <a:chExt cx="8413898" cy="2523804"/>
            </a:xfrm>
          </p:grpSpPr>
          <p:pic>
            <p:nvPicPr>
              <p:cNvPr id="14" name="Picture 13">
                <a:extLst>
                  <a:ext uri="{FF2B5EF4-FFF2-40B4-BE49-F238E27FC236}">
                    <a16:creationId xmlns:a16="http://schemas.microsoft.com/office/drawing/2014/main" id="{93479AB4-EE00-433A-A349-256EAC1448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029200" y="1215312"/>
                <a:ext cx="3841898" cy="2523804"/>
              </a:xfrm>
              <a:prstGeom prst="rect">
                <a:avLst/>
              </a:prstGeom>
            </p:spPr>
          </p:pic>
          <p:pic>
            <p:nvPicPr>
              <p:cNvPr id="15" name="Picture 14">
                <a:extLst>
                  <a:ext uri="{FF2B5EF4-FFF2-40B4-BE49-F238E27FC236}">
                    <a16:creationId xmlns:a16="http://schemas.microsoft.com/office/drawing/2014/main" id="{E1BBA56F-6425-4B14-B9CA-A8795049A94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57200" y="1215312"/>
                <a:ext cx="4572000" cy="2523804"/>
              </a:xfrm>
              <a:prstGeom prst="rect">
                <a:avLst/>
              </a:prstGeom>
            </p:spPr>
          </p:pic>
        </p:grpSp>
      </p:grpSp>
    </p:spTree>
    <p:extLst>
      <p:ext uri="{BB962C8B-B14F-4D97-AF65-F5344CB8AC3E}">
        <p14:creationId xmlns:p14="http://schemas.microsoft.com/office/powerpoint/2010/main" val="185857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0737F3-8D28-47BD-86CE-DE96ADC14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15" y="212651"/>
            <a:ext cx="6109617" cy="6508825"/>
          </a:xfrm>
          <a:prstGeom prst="rect">
            <a:avLst/>
          </a:prstGeom>
        </p:spPr>
      </p:pic>
      <p:sp>
        <p:nvSpPr>
          <p:cNvPr id="2" name="Title 1">
            <a:extLst>
              <a:ext uri="{FF2B5EF4-FFF2-40B4-BE49-F238E27FC236}">
                <a16:creationId xmlns:a16="http://schemas.microsoft.com/office/drawing/2014/main" id="{0B29F9C6-ADCC-4DFE-9F51-DB1D8EE34CDF}"/>
              </a:ext>
            </a:extLst>
          </p:cNvPr>
          <p:cNvSpPr>
            <a:spLocks noGrp="1"/>
          </p:cNvSpPr>
          <p:nvPr>
            <p:ph type="title"/>
          </p:nvPr>
        </p:nvSpPr>
        <p:spPr>
          <a:xfrm>
            <a:off x="6939983" y="683695"/>
            <a:ext cx="4947217" cy="1209011"/>
          </a:xfrm>
          <a:solidFill>
            <a:srgbClr val="EDEDED"/>
          </a:solidFill>
        </p:spPr>
        <p:txBody>
          <a:bodyPr/>
          <a:lstStyle/>
          <a:p>
            <a:r>
              <a:rPr lang="en-US" sz="2400" dirty="0"/>
              <a:t>Coverage of disability-accessible toilets depends on the criteria used for classification </a:t>
            </a:r>
          </a:p>
        </p:txBody>
      </p:sp>
      <p:pic>
        <p:nvPicPr>
          <p:cNvPr id="5" name="Content Placeholder 4">
            <a:extLst>
              <a:ext uri="{FF2B5EF4-FFF2-40B4-BE49-F238E27FC236}">
                <a16:creationId xmlns:a16="http://schemas.microsoft.com/office/drawing/2014/main" id="{AF1EFBB1-8AF8-4F6C-AFEB-3A847E23F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91386" y="2147777"/>
            <a:ext cx="11820698" cy="1695893"/>
          </a:xfrm>
          <a:prstGeom prst="rect">
            <a:avLst/>
          </a:prstGeom>
        </p:spPr>
      </p:pic>
      <p:sp>
        <p:nvSpPr>
          <p:cNvPr id="4" name="Slide Number Placeholder 3">
            <a:extLst>
              <a:ext uri="{FF2B5EF4-FFF2-40B4-BE49-F238E27FC236}">
                <a16:creationId xmlns:a16="http://schemas.microsoft.com/office/drawing/2014/main" id="{C6C37758-7744-407F-9B31-1512CE4E9AAC}"/>
              </a:ext>
            </a:extLst>
          </p:cNvPr>
          <p:cNvSpPr>
            <a:spLocks noGrp="1"/>
          </p:cNvSpPr>
          <p:nvPr>
            <p:ph type="sldNum" sz="quarter" idx="12"/>
          </p:nvPr>
        </p:nvSpPr>
        <p:spPr/>
        <p:txBody>
          <a:bodyPr/>
          <a:lstStyle/>
          <a:p>
            <a:fld id="{89814231-C564-459E-A527-55508A559AB2}" type="slidenum">
              <a:rPr lang="en-US" smtClean="0">
                <a:solidFill>
                  <a:prstClr val="white"/>
                </a:solidFill>
              </a:rPr>
              <a:pPr/>
              <a:t>23</a:t>
            </a:fld>
            <a:endParaRPr lang="en-US">
              <a:solidFill>
                <a:prstClr val="white"/>
              </a:solidFill>
            </a:endParaRPr>
          </a:p>
        </p:txBody>
      </p:sp>
      <p:pic>
        <p:nvPicPr>
          <p:cNvPr id="6" name="Content Placeholder 4">
            <a:extLst>
              <a:ext uri="{FF2B5EF4-FFF2-40B4-BE49-F238E27FC236}">
                <a16:creationId xmlns:a16="http://schemas.microsoft.com/office/drawing/2014/main" id="{EB0D7E69-D82B-47BD-AFDB-BEC40A643F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191386" y="3732029"/>
            <a:ext cx="11820698" cy="137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2CEDE84-D46C-4621-8A12-B73E1CF06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1925" y="0"/>
            <a:ext cx="590550" cy="428625"/>
          </a:xfrm>
          <a:prstGeom prst="rect">
            <a:avLst/>
          </a:prstGeom>
        </p:spPr>
      </p:pic>
    </p:spTree>
    <p:extLst>
      <p:ext uri="{BB962C8B-B14F-4D97-AF65-F5344CB8AC3E}">
        <p14:creationId xmlns:p14="http://schemas.microsoft.com/office/powerpoint/2010/main" val="183329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6" presetClass="entr" presetSubtype="3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2000"/>
                                        <p:tgtEl>
                                          <p:spTgt spid="6"/>
                                        </p:tgtEl>
                                      </p:cBhvr>
                                    </p:animEffec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F222-3456-4B13-B010-4A94E18D1660}"/>
              </a:ext>
            </a:extLst>
          </p:cNvPr>
          <p:cNvSpPr>
            <a:spLocks noGrp="1"/>
          </p:cNvSpPr>
          <p:nvPr>
            <p:ph type="title"/>
          </p:nvPr>
        </p:nvSpPr>
        <p:spPr>
          <a:xfrm>
            <a:off x="340242" y="334704"/>
            <a:ext cx="7049386" cy="866774"/>
          </a:xfrm>
          <a:solidFill>
            <a:srgbClr val="EDEDED"/>
          </a:solidFill>
        </p:spPr>
        <p:txBody>
          <a:bodyPr/>
          <a:lstStyle/>
          <a:p>
            <a:r>
              <a:rPr lang="en-US" sz="2400" dirty="0"/>
              <a:t>Far fewer schools had sanitation facilities that are disability accessible </a:t>
            </a:r>
            <a:r>
              <a:rPr lang="en-US" sz="1800" dirty="0">
                <a:cs typeface="Arial" panose="020B0604020202020204" pitchFamily="34" charset="0"/>
              </a:rPr>
              <a:t>(multiple countries, 2013-2021)  </a:t>
            </a:r>
            <a:endParaRPr lang="en-US" sz="2400" dirty="0">
              <a:cs typeface="Arial" panose="020B0604020202020204" pitchFamily="34" charset="0"/>
            </a:endParaRPr>
          </a:p>
        </p:txBody>
      </p:sp>
      <p:sp>
        <p:nvSpPr>
          <p:cNvPr id="4" name="Slide Number Placeholder 3">
            <a:extLst>
              <a:ext uri="{FF2B5EF4-FFF2-40B4-BE49-F238E27FC236}">
                <a16:creationId xmlns:a16="http://schemas.microsoft.com/office/drawing/2014/main" id="{B6B1204E-CD7D-4F72-A458-BE5F02BA4342}"/>
              </a:ext>
            </a:extLst>
          </p:cNvPr>
          <p:cNvSpPr>
            <a:spLocks noGrp="1"/>
          </p:cNvSpPr>
          <p:nvPr>
            <p:ph type="sldNum" sz="quarter" idx="12"/>
          </p:nvPr>
        </p:nvSpPr>
        <p:spPr/>
        <p:txBody>
          <a:bodyPr/>
          <a:lstStyle/>
          <a:p>
            <a:fld id="{89814231-C564-459E-A527-55508A559AB2}" type="slidenum">
              <a:rPr lang="en-US" smtClean="0">
                <a:solidFill>
                  <a:prstClr val="white"/>
                </a:solidFill>
              </a:rPr>
              <a:pPr/>
              <a:t>24</a:t>
            </a:fld>
            <a:endParaRPr lang="en-US">
              <a:solidFill>
                <a:prstClr val="white"/>
              </a:solidFill>
            </a:endParaRPr>
          </a:p>
        </p:txBody>
      </p:sp>
      <p:pic>
        <p:nvPicPr>
          <p:cNvPr id="6" name="Content Placeholder 5" descr="Chart&#10;&#10;Description automatically generated with medium confidence">
            <a:extLst>
              <a:ext uri="{FF2B5EF4-FFF2-40B4-BE49-F238E27FC236}">
                <a16:creationId xmlns:a16="http://schemas.microsoft.com/office/drawing/2014/main" id="{C6551740-A7BB-4E08-B471-F3435EBCE8C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222865" y="1339702"/>
            <a:ext cx="11746270" cy="4548846"/>
          </a:xfrm>
        </p:spPr>
      </p:pic>
      <p:pic>
        <p:nvPicPr>
          <p:cNvPr id="7" name="Picture 6">
            <a:extLst>
              <a:ext uri="{FF2B5EF4-FFF2-40B4-BE49-F238E27FC236}">
                <a16:creationId xmlns:a16="http://schemas.microsoft.com/office/drawing/2014/main" id="{CB04C608-E662-45AC-A1E3-CC26BF50F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1925" y="0"/>
            <a:ext cx="590550" cy="428625"/>
          </a:xfrm>
          <a:prstGeom prst="rect">
            <a:avLst/>
          </a:prstGeom>
        </p:spPr>
      </p:pic>
    </p:spTree>
    <p:extLst>
      <p:ext uri="{BB962C8B-B14F-4D97-AF65-F5344CB8AC3E}">
        <p14:creationId xmlns:p14="http://schemas.microsoft.com/office/powerpoint/2010/main" val="3972673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DB0A43-B08D-437D-BC8D-2C2E72704B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315" y="748129"/>
            <a:ext cx="12065370" cy="4871521"/>
          </a:xfrm>
          <a:prstGeom prst="rect">
            <a:avLst/>
          </a:prstGeom>
        </p:spPr>
      </p:pic>
      <p:sp>
        <p:nvSpPr>
          <p:cNvPr id="2" name="Title 1">
            <a:extLst>
              <a:ext uri="{FF2B5EF4-FFF2-40B4-BE49-F238E27FC236}">
                <a16:creationId xmlns:a16="http://schemas.microsoft.com/office/drawing/2014/main" id="{FC98AACB-BB56-4521-B3A1-510784A97F73}"/>
              </a:ext>
            </a:extLst>
          </p:cNvPr>
          <p:cNvSpPr>
            <a:spLocks noGrp="1"/>
          </p:cNvSpPr>
          <p:nvPr>
            <p:ph type="title"/>
          </p:nvPr>
        </p:nvSpPr>
        <p:spPr>
          <a:xfrm>
            <a:off x="4625163" y="3952708"/>
            <a:ext cx="7131740" cy="885106"/>
          </a:xfrm>
          <a:solidFill>
            <a:srgbClr val="EDEDED"/>
          </a:solidFill>
        </p:spPr>
        <p:txBody>
          <a:bodyPr/>
          <a:lstStyle/>
          <a:p>
            <a:r>
              <a:rPr lang="en-US" sz="2400" dirty="0"/>
              <a:t>In Costa Rica, disability-accessible toilet coverage has increased at all school levels since 2014</a:t>
            </a:r>
          </a:p>
        </p:txBody>
      </p:sp>
      <p:sp>
        <p:nvSpPr>
          <p:cNvPr id="4" name="Slide Number Placeholder 3">
            <a:extLst>
              <a:ext uri="{FF2B5EF4-FFF2-40B4-BE49-F238E27FC236}">
                <a16:creationId xmlns:a16="http://schemas.microsoft.com/office/drawing/2014/main" id="{9A38D6C5-1C6E-47CD-91A5-C448B4040C48}"/>
              </a:ext>
            </a:extLst>
          </p:cNvPr>
          <p:cNvSpPr>
            <a:spLocks noGrp="1"/>
          </p:cNvSpPr>
          <p:nvPr>
            <p:ph type="sldNum" sz="quarter" idx="12"/>
          </p:nvPr>
        </p:nvSpPr>
        <p:spPr/>
        <p:txBody>
          <a:bodyPr/>
          <a:lstStyle/>
          <a:p>
            <a:fld id="{89814231-C564-459E-A527-55508A559AB2}" type="slidenum">
              <a:rPr lang="en-US" smtClean="0">
                <a:solidFill>
                  <a:prstClr val="white"/>
                </a:solidFill>
              </a:rPr>
              <a:pPr/>
              <a:t>25</a:t>
            </a:fld>
            <a:endParaRPr lang="en-US">
              <a:solidFill>
                <a:prstClr val="white"/>
              </a:solidFill>
            </a:endParaRPr>
          </a:p>
        </p:txBody>
      </p:sp>
      <p:pic>
        <p:nvPicPr>
          <p:cNvPr id="6" name="Picture 5">
            <a:extLst>
              <a:ext uri="{FF2B5EF4-FFF2-40B4-BE49-F238E27FC236}">
                <a16:creationId xmlns:a16="http://schemas.microsoft.com/office/drawing/2014/main" id="{894D06ED-515C-4BD4-BC02-508D51C65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1925" y="0"/>
            <a:ext cx="590550" cy="428625"/>
          </a:xfrm>
          <a:prstGeom prst="rect">
            <a:avLst/>
          </a:prstGeom>
        </p:spPr>
      </p:pic>
    </p:spTree>
    <p:extLst>
      <p:ext uri="{BB962C8B-B14F-4D97-AF65-F5344CB8AC3E}">
        <p14:creationId xmlns:p14="http://schemas.microsoft.com/office/powerpoint/2010/main" val="2070614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F222-3456-4B13-B010-4A94E18D1660}"/>
              </a:ext>
            </a:extLst>
          </p:cNvPr>
          <p:cNvSpPr>
            <a:spLocks noGrp="1"/>
          </p:cNvSpPr>
          <p:nvPr>
            <p:ph type="title"/>
          </p:nvPr>
        </p:nvSpPr>
        <p:spPr>
          <a:xfrm>
            <a:off x="311889" y="316821"/>
            <a:ext cx="9395637" cy="777985"/>
          </a:xfrm>
          <a:solidFill>
            <a:srgbClr val="EDEDED"/>
          </a:solidFill>
        </p:spPr>
        <p:txBody>
          <a:bodyPr/>
          <a:lstStyle/>
          <a:p>
            <a:r>
              <a:rPr lang="en-US" sz="2400" dirty="0"/>
              <a:t>In a third of schools in rural Tajikistan, teachers reported that students with disabilities had difficulties accessing WASH services</a:t>
            </a:r>
            <a:endParaRPr lang="en-US" sz="2400" dirty="0">
              <a:cs typeface="Arial" panose="020B0604020202020204" pitchFamily="34" charset="0"/>
            </a:endParaRPr>
          </a:p>
        </p:txBody>
      </p:sp>
      <p:sp>
        <p:nvSpPr>
          <p:cNvPr id="4" name="Slide Number Placeholder 3">
            <a:extLst>
              <a:ext uri="{FF2B5EF4-FFF2-40B4-BE49-F238E27FC236}">
                <a16:creationId xmlns:a16="http://schemas.microsoft.com/office/drawing/2014/main" id="{B6B1204E-CD7D-4F72-A458-BE5F02BA4342}"/>
              </a:ext>
            </a:extLst>
          </p:cNvPr>
          <p:cNvSpPr>
            <a:spLocks noGrp="1"/>
          </p:cNvSpPr>
          <p:nvPr>
            <p:ph type="sldNum" sz="quarter" idx="12"/>
          </p:nvPr>
        </p:nvSpPr>
        <p:spPr/>
        <p:txBody>
          <a:bodyPr/>
          <a:lstStyle/>
          <a:p>
            <a:fld id="{89814231-C564-459E-A527-55508A559AB2}" type="slidenum">
              <a:rPr lang="en-US" smtClean="0">
                <a:solidFill>
                  <a:prstClr val="white"/>
                </a:solidFill>
              </a:rPr>
              <a:pPr/>
              <a:t>26</a:t>
            </a:fld>
            <a:endParaRPr lang="en-US">
              <a:solidFill>
                <a:prstClr val="white"/>
              </a:solidFill>
            </a:endParaRPr>
          </a:p>
        </p:txBody>
      </p:sp>
      <p:pic>
        <p:nvPicPr>
          <p:cNvPr id="5" name="Content Placeholder 4">
            <a:extLst>
              <a:ext uri="{FF2B5EF4-FFF2-40B4-BE49-F238E27FC236}">
                <a16:creationId xmlns:a16="http://schemas.microsoft.com/office/drawing/2014/main" id="{ADE05946-23EE-44E6-BBD0-549A7C07252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79916" y="1136990"/>
            <a:ext cx="11909304" cy="5584486"/>
          </a:xfrm>
          <a:prstGeom prst="rect">
            <a:avLst/>
          </a:prstGeom>
        </p:spPr>
      </p:pic>
      <p:pic>
        <p:nvPicPr>
          <p:cNvPr id="8" name="Picture 7">
            <a:extLst>
              <a:ext uri="{FF2B5EF4-FFF2-40B4-BE49-F238E27FC236}">
                <a16:creationId xmlns:a16="http://schemas.microsoft.com/office/drawing/2014/main" id="{C874A906-EB01-4FBA-8230-ED595DF92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1925" y="0"/>
            <a:ext cx="590550" cy="428625"/>
          </a:xfrm>
          <a:prstGeom prst="rect">
            <a:avLst/>
          </a:prstGeom>
        </p:spPr>
      </p:pic>
      <p:sp>
        <p:nvSpPr>
          <p:cNvPr id="3" name="Rectangle 2">
            <a:extLst>
              <a:ext uri="{FF2B5EF4-FFF2-40B4-BE49-F238E27FC236}">
                <a16:creationId xmlns:a16="http://schemas.microsoft.com/office/drawing/2014/main" id="{76B47E99-6A90-438D-A13A-0D08228EA843}"/>
              </a:ext>
            </a:extLst>
          </p:cNvPr>
          <p:cNvSpPr/>
          <p:nvPr/>
        </p:nvSpPr>
        <p:spPr>
          <a:xfrm>
            <a:off x="10102779" y="6271984"/>
            <a:ext cx="1838773" cy="369332"/>
          </a:xfrm>
          <a:prstGeom prst="rect">
            <a:avLst/>
          </a:prstGeom>
        </p:spPr>
        <p:txBody>
          <a:bodyPr wrap="none">
            <a:spAutoFit/>
          </a:bodyPr>
          <a:lstStyle/>
          <a:p>
            <a:r>
              <a:rPr lang="en-US" dirty="0">
                <a:cs typeface="Arial" panose="020B0604020202020204" pitchFamily="34" charset="0"/>
              </a:rPr>
              <a:t>Source: 2017 SUR</a:t>
            </a:r>
            <a:endParaRPr lang="en-US" dirty="0"/>
          </a:p>
        </p:txBody>
      </p:sp>
    </p:spTree>
    <p:extLst>
      <p:ext uri="{BB962C8B-B14F-4D97-AF65-F5344CB8AC3E}">
        <p14:creationId xmlns:p14="http://schemas.microsoft.com/office/powerpoint/2010/main" val="2491527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F222-3456-4B13-B010-4A94E18D1660}"/>
              </a:ext>
            </a:extLst>
          </p:cNvPr>
          <p:cNvSpPr>
            <a:spLocks noGrp="1"/>
          </p:cNvSpPr>
          <p:nvPr>
            <p:ph type="title"/>
          </p:nvPr>
        </p:nvSpPr>
        <p:spPr>
          <a:xfrm>
            <a:off x="297712" y="359742"/>
            <a:ext cx="9569302" cy="832267"/>
          </a:xfrm>
          <a:solidFill>
            <a:srgbClr val="EDEDED"/>
          </a:solidFill>
        </p:spPr>
        <p:txBody>
          <a:bodyPr/>
          <a:lstStyle/>
          <a:p>
            <a:r>
              <a:rPr lang="en-US" sz="2400" dirty="0"/>
              <a:t>Coverage of disability-accessible drinking water, sanitation and hygiene often varies between school levels </a:t>
            </a:r>
            <a:r>
              <a:rPr lang="en-US" sz="1800" dirty="0"/>
              <a:t>(</a:t>
            </a:r>
            <a:r>
              <a:rPr lang="en-US" sz="1800" dirty="0">
                <a:cs typeface="Arial" panose="020B0604020202020204" pitchFamily="34" charset="0"/>
              </a:rPr>
              <a:t>multiple countries, 2017-2021)</a:t>
            </a:r>
            <a:endParaRPr lang="en-US" sz="2400" dirty="0">
              <a:cs typeface="Arial" panose="020B0604020202020204" pitchFamily="34" charset="0"/>
            </a:endParaRPr>
          </a:p>
        </p:txBody>
      </p:sp>
      <p:sp>
        <p:nvSpPr>
          <p:cNvPr id="4" name="Slide Number Placeholder 3">
            <a:extLst>
              <a:ext uri="{FF2B5EF4-FFF2-40B4-BE49-F238E27FC236}">
                <a16:creationId xmlns:a16="http://schemas.microsoft.com/office/drawing/2014/main" id="{B6B1204E-CD7D-4F72-A458-BE5F02BA4342}"/>
              </a:ext>
            </a:extLst>
          </p:cNvPr>
          <p:cNvSpPr>
            <a:spLocks noGrp="1"/>
          </p:cNvSpPr>
          <p:nvPr>
            <p:ph type="sldNum" sz="quarter" idx="12"/>
          </p:nvPr>
        </p:nvSpPr>
        <p:spPr/>
        <p:txBody>
          <a:bodyPr/>
          <a:lstStyle/>
          <a:p>
            <a:fld id="{89814231-C564-459E-A527-55508A559AB2}" type="slidenum">
              <a:rPr lang="en-US" smtClean="0">
                <a:solidFill>
                  <a:prstClr val="white"/>
                </a:solidFill>
              </a:rPr>
              <a:pPr/>
              <a:t>27</a:t>
            </a:fld>
            <a:endParaRPr lang="en-US">
              <a:solidFill>
                <a:prstClr val="white"/>
              </a:solidFill>
            </a:endParaRPr>
          </a:p>
        </p:txBody>
      </p:sp>
      <p:pic>
        <p:nvPicPr>
          <p:cNvPr id="6" name="Content Placeholder 5" descr="A screenshot of a computer&#10;&#10;Description automatically generated with medium confidence">
            <a:extLst>
              <a:ext uri="{FF2B5EF4-FFF2-40B4-BE49-F238E27FC236}">
                <a16:creationId xmlns:a16="http://schemas.microsoft.com/office/drawing/2014/main" id="{5535BDEA-866A-4475-85BA-50A2937BE3A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72302" y="1498436"/>
            <a:ext cx="12047396" cy="4551488"/>
          </a:xfrm>
        </p:spPr>
      </p:pic>
      <p:pic>
        <p:nvPicPr>
          <p:cNvPr id="5" name="Picture 4">
            <a:extLst>
              <a:ext uri="{FF2B5EF4-FFF2-40B4-BE49-F238E27FC236}">
                <a16:creationId xmlns:a16="http://schemas.microsoft.com/office/drawing/2014/main" id="{DDA54FD5-5184-4025-8CA7-52AE0F2D1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1925" y="0"/>
            <a:ext cx="590550" cy="428625"/>
          </a:xfrm>
          <a:prstGeom prst="rect">
            <a:avLst/>
          </a:prstGeom>
        </p:spPr>
      </p:pic>
    </p:spTree>
    <p:extLst>
      <p:ext uri="{BB962C8B-B14F-4D97-AF65-F5344CB8AC3E}">
        <p14:creationId xmlns:p14="http://schemas.microsoft.com/office/powerpoint/2010/main" val="1081177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0612" y="1489267"/>
            <a:ext cx="827373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Calibri Light" panose="020F0302020204030204" pitchFamily="34" charset="0"/>
              </a:rPr>
              <a:t>Resources. </a:t>
            </a:r>
            <a:r>
              <a:rPr kumimoji="0" lang="en-US" b="0" i="1" u="none" strike="noStrike" kern="1200" cap="none" spc="0" normalizeH="0" baseline="0" noProof="0" dirty="0">
                <a:ln>
                  <a:noFill/>
                </a:ln>
                <a:solidFill>
                  <a:prstClr val="black"/>
                </a:solidFill>
                <a:effectLst/>
                <a:uLnTx/>
                <a:uFillTx/>
                <a:latin typeface="Avenir Next LT Pro" panose="020B0504020202020204" pitchFamily="34" charset="0"/>
                <a:ea typeface="+mn-ea"/>
                <a:cs typeface="Calibri Light" panose="020F0302020204030204" pitchFamily="34" charset="0"/>
              </a:rPr>
              <a:t>Can download all at washdata.org</a:t>
            </a:r>
          </a:p>
        </p:txBody>
      </p:sp>
      <p:sp>
        <p:nvSpPr>
          <p:cNvPr id="8" name="Slide Number Placeholder 3">
            <a:extLst>
              <a:ext uri="{FF2B5EF4-FFF2-40B4-BE49-F238E27FC236}">
                <a16:creationId xmlns:a16="http://schemas.microsoft.com/office/drawing/2014/main" id="{3A061A79-DB54-4FEB-9913-B1E9F5314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9994E644-5387-4914-BFAC-6CF01A9248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3409" y="2217464"/>
            <a:ext cx="2152415" cy="3017520"/>
          </a:xfrm>
          <a:prstGeom prst="rect">
            <a:avLst/>
          </a:prstGeom>
        </p:spPr>
      </p:pic>
      <p:sp>
        <p:nvSpPr>
          <p:cNvPr id="13" name="Rectangle 12">
            <a:extLst>
              <a:ext uri="{FF2B5EF4-FFF2-40B4-BE49-F238E27FC236}">
                <a16:creationId xmlns:a16="http://schemas.microsoft.com/office/drawing/2014/main" id="{D5A33E66-01F2-4A3A-9E84-210B23A556E0}"/>
              </a:ext>
            </a:extLst>
          </p:cNvPr>
          <p:cNvSpPr/>
          <p:nvPr/>
        </p:nvSpPr>
        <p:spPr>
          <a:xfrm>
            <a:off x="4489725" y="5286003"/>
            <a:ext cx="237017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4"/>
              </a:rPr>
              <a:t>https://www.unicef.org/media/114921/file/WASH%20Disability%20Toolkit.pdf</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4" name="Content Placeholder 4">
            <a:extLst>
              <a:ext uri="{FF2B5EF4-FFF2-40B4-BE49-F238E27FC236}">
                <a16:creationId xmlns:a16="http://schemas.microsoft.com/office/drawing/2014/main" id="{2981D929-B4A5-4FEE-85A6-DF511932DB64}"/>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r="-110"/>
          <a:stretch/>
        </p:blipFill>
        <p:spPr>
          <a:xfrm>
            <a:off x="6912649" y="2232818"/>
            <a:ext cx="5068618" cy="3017520"/>
          </a:xfrm>
          <a:prstGeom prst="rect">
            <a:avLst/>
          </a:prstGeom>
        </p:spPr>
      </p:pic>
      <p:sp>
        <p:nvSpPr>
          <p:cNvPr id="15" name="Rectangle 14">
            <a:extLst>
              <a:ext uri="{FF2B5EF4-FFF2-40B4-BE49-F238E27FC236}">
                <a16:creationId xmlns:a16="http://schemas.microsoft.com/office/drawing/2014/main" id="{71C5FF84-CEB2-479D-A868-A48E4F3767F6}"/>
              </a:ext>
            </a:extLst>
          </p:cNvPr>
          <p:cNvSpPr/>
          <p:nvPr/>
        </p:nvSpPr>
        <p:spPr>
          <a:xfrm>
            <a:off x="6859902" y="5264395"/>
            <a:ext cx="4985570" cy="338554"/>
          </a:xfrm>
          <a:prstGeom prst="rect">
            <a:avLst/>
          </a:prstGeom>
        </p:spPr>
        <p:txBody>
          <a:bodyPr wrap="square">
            <a:spAutoFit/>
          </a:bodyPr>
          <a:lstStyle/>
          <a:p>
            <a:r>
              <a:rPr lang="en-US" sz="1600" dirty="0">
                <a:hlinkClick r:id="rId6"/>
              </a:rPr>
              <a:t>https://washdata.org/monitoring/wash-schools/excel</a:t>
            </a:r>
            <a:endParaRPr lang="en-US" sz="1600" dirty="0"/>
          </a:p>
        </p:txBody>
      </p:sp>
      <p:pic>
        <p:nvPicPr>
          <p:cNvPr id="16" name="Picture 15">
            <a:extLst>
              <a:ext uri="{FF2B5EF4-FFF2-40B4-BE49-F238E27FC236}">
                <a16:creationId xmlns:a16="http://schemas.microsoft.com/office/drawing/2014/main" id="{0FD86621-8413-478D-9445-475C382B89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06882" y="238352"/>
            <a:ext cx="1604858" cy="1604858"/>
          </a:xfrm>
          <a:prstGeom prst="rect">
            <a:avLst/>
          </a:prstGeom>
        </p:spPr>
      </p:pic>
      <p:sp>
        <p:nvSpPr>
          <p:cNvPr id="7" name="TextBox 6">
            <a:extLst>
              <a:ext uri="{FF2B5EF4-FFF2-40B4-BE49-F238E27FC236}">
                <a16:creationId xmlns:a16="http://schemas.microsoft.com/office/drawing/2014/main" id="{AD73299F-0FB6-43EA-BEEE-EBB5D1AB84B8}"/>
              </a:ext>
            </a:extLst>
          </p:cNvPr>
          <p:cNvSpPr txBox="1"/>
          <p:nvPr/>
        </p:nvSpPr>
        <p:spPr>
          <a:xfrm>
            <a:off x="346771" y="288938"/>
            <a:ext cx="3370521" cy="1200329"/>
          </a:xfrm>
          <a:prstGeom prst="rect">
            <a:avLst/>
          </a:prstGeom>
          <a:solidFill>
            <a:srgbClr val="EDEDED"/>
          </a:solidFill>
        </p:spPr>
        <p:txBody>
          <a:bodyPr wrap="square" rtlCol="0">
            <a:spAutoFit/>
          </a:bodyPr>
          <a:lstStyle/>
          <a:p>
            <a:pPr algn="ctr"/>
            <a:r>
              <a:rPr lang="en-US" sz="4400" dirty="0">
                <a:latin typeface="Avenir Next LT Pro" panose="020B0504020202020204" pitchFamily="34" charset="0"/>
              </a:rPr>
              <a:t>Thank you!</a:t>
            </a:r>
          </a:p>
          <a:p>
            <a:pPr algn="ctr"/>
            <a:r>
              <a:rPr lang="en-US" sz="2800" dirty="0">
                <a:latin typeface="Avenir Next LT Pro" panose="020B0504020202020204" pitchFamily="34" charset="0"/>
              </a:rPr>
              <a:t>info@washdata.org</a:t>
            </a:r>
          </a:p>
        </p:txBody>
      </p:sp>
      <p:pic>
        <p:nvPicPr>
          <p:cNvPr id="2" name="Picture 1">
            <a:extLst>
              <a:ext uri="{FF2B5EF4-FFF2-40B4-BE49-F238E27FC236}">
                <a16:creationId xmlns:a16="http://schemas.microsoft.com/office/drawing/2014/main" id="{16D63D7C-B1CC-422B-BB14-FF39F12995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9" y="2217464"/>
            <a:ext cx="3984335" cy="3017519"/>
          </a:xfrm>
          <a:prstGeom prst="rect">
            <a:avLst/>
          </a:prstGeom>
        </p:spPr>
      </p:pic>
      <p:sp>
        <p:nvSpPr>
          <p:cNvPr id="3" name="Rectangle 2">
            <a:extLst>
              <a:ext uri="{FF2B5EF4-FFF2-40B4-BE49-F238E27FC236}">
                <a16:creationId xmlns:a16="http://schemas.microsoft.com/office/drawing/2014/main" id="{115DD13A-EA0C-4580-AE77-6C3339CF966C}"/>
              </a:ext>
            </a:extLst>
          </p:cNvPr>
          <p:cNvSpPr/>
          <p:nvPr/>
        </p:nvSpPr>
        <p:spPr>
          <a:xfrm>
            <a:off x="310612" y="5234984"/>
            <a:ext cx="4008175" cy="430887"/>
          </a:xfrm>
          <a:prstGeom prst="rect">
            <a:avLst/>
          </a:prstGeom>
        </p:spPr>
        <p:txBody>
          <a:bodyPr wrap="square">
            <a:spAutoFit/>
          </a:bodyPr>
          <a:lstStyle/>
          <a:p>
            <a:r>
              <a:rPr lang="en-US" sz="1100" dirty="0">
                <a:hlinkClick r:id="rId9"/>
              </a:rPr>
              <a:t>https://washdata.org/sites/default/files/2022-08/jmp-2022-wins-data-update-disability-inclusive-WASH-services.pdf</a:t>
            </a:r>
            <a:r>
              <a:rPr lang="en-US" sz="1100" dirty="0"/>
              <a:t> </a:t>
            </a:r>
          </a:p>
        </p:txBody>
      </p:sp>
    </p:spTree>
    <p:extLst>
      <p:ext uri="{BB962C8B-B14F-4D97-AF65-F5344CB8AC3E}">
        <p14:creationId xmlns:p14="http://schemas.microsoft.com/office/powerpoint/2010/main" val="2430742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arbre, extérieur, parc, plante&#10;&#10;Description générée automatiquement">
            <a:extLst>
              <a:ext uri="{FF2B5EF4-FFF2-40B4-BE49-F238E27FC236}">
                <a16:creationId xmlns:a16="http://schemas.microsoft.com/office/drawing/2014/main" id="{ADB55C26-4689-15B2-8206-A4E7856FB0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0"/>
            <a:ext cx="12192004" cy="6850296"/>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07B8959A-A0F6-C7E2-BF71-4CFA16C2BA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740899" y="0"/>
            <a:ext cx="2451101" cy="1922221"/>
          </a:xfrm>
          <a:prstGeom prst="rect">
            <a:avLst/>
          </a:prstGeom>
        </p:spPr>
      </p:pic>
      <p:sp>
        <p:nvSpPr>
          <p:cNvPr id="8" name="Title 7">
            <a:extLst>
              <a:ext uri="{FF2B5EF4-FFF2-40B4-BE49-F238E27FC236}">
                <a16:creationId xmlns:a16="http://schemas.microsoft.com/office/drawing/2014/main" id="{D1642521-AB95-DB41-92EC-A1C2051058B6}"/>
              </a:ext>
            </a:extLst>
          </p:cNvPr>
          <p:cNvSpPr>
            <a:spLocks noGrp="1"/>
          </p:cNvSpPr>
          <p:nvPr>
            <p:ph type="ctrTitle"/>
          </p:nvPr>
        </p:nvSpPr>
        <p:spPr>
          <a:xfrm>
            <a:off x="1" y="3036049"/>
            <a:ext cx="12192001" cy="785905"/>
          </a:xfrm>
          <a:solidFill>
            <a:srgbClr val="D9D9D9">
              <a:alpha val="50196"/>
            </a:srgbClr>
          </a:solidFill>
        </p:spPr>
        <p:txBody>
          <a:bodyPr>
            <a:normAutofit/>
          </a:bodyPr>
          <a:lstStyle/>
          <a:p>
            <a:r>
              <a:rPr lang="en-US" sz="4267" b="1" dirty="0">
                <a:latin typeface="Arial" charset="0"/>
                <a:ea typeface="Arial" charset="0"/>
                <a:cs typeface="Arial" charset="0"/>
              </a:rPr>
              <a:t>What is Disability Inclusive WASH in Schools?</a:t>
            </a:r>
          </a:p>
        </p:txBody>
      </p:sp>
      <p:sp>
        <p:nvSpPr>
          <p:cNvPr id="3" name="Title 7">
            <a:extLst>
              <a:ext uri="{FF2B5EF4-FFF2-40B4-BE49-F238E27FC236}">
                <a16:creationId xmlns:a16="http://schemas.microsoft.com/office/drawing/2014/main" id="{A886EDE7-135A-E59C-0EE6-A2AB06396B9B}"/>
              </a:ext>
            </a:extLst>
          </p:cNvPr>
          <p:cNvSpPr txBox="1">
            <a:spLocks/>
          </p:cNvSpPr>
          <p:nvPr/>
        </p:nvSpPr>
        <p:spPr>
          <a:xfrm>
            <a:off x="1" y="4068525"/>
            <a:ext cx="12192001" cy="539335"/>
          </a:xfrm>
          <a:prstGeom prst="rect">
            <a:avLst/>
          </a:prstGeom>
          <a:solidFill>
            <a:srgbClr val="D9D9D9">
              <a:alpha val="50196"/>
            </a:srgbClr>
          </a:solidFill>
        </p:spPr>
        <p:txBody>
          <a:bodyPr vert="horz" lIns="121920" tIns="60960" rIns="121920" bIns="6096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200" dirty="0">
                <a:latin typeface="Arial" charset="0"/>
                <a:ea typeface="Arial" charset="0"/>
                <a:cs typeface="Arial" charset="0"/>
              </a:rPr>
              <a:t>JMP session on WASH in Schools</a:t>
            </a:r>
          </a:p>
        </p:txBody>
      </p:sp>
      <p:sp>
        <p:nvSpPr>
          <p:cNvPr id="9" name="Title 7">
            <a:extLst>
              <a:ext uri="{FF2B5EF4-FFF2-40B4-BE49-F238E27FC236}">
                <a16:creationId xmlns:a16="http://schemas.microsoft.com/office/drawing/2014/main" id="{FD13AE9A-BFBC-FF4E-F695-D69970E02613}"/>
              </a:ext>
            </a:extLst>
          </p:cNvPr>
          <p:cNvSpPr txBox="1">
            <a:spLocks/>
          </p:cNvSpPr>
          <p:nvPr/>
        </p:nvSpPr>
        <p:spPr>
          <a:xfrm>
            <a:off x="-1" y="5771627"/>
            <a:ext cx="12192001" cy="539335"/>
          </a:xfrm>
          <a:prstGeom prst="rect">
            <a:avLst/>
          </a:prstGeom>
          <a:solidFill>
            <a:srgbClr val="D9D9D9">
              <a:alpha val="50196"/>
            </a:srgbClr>
          </a:solidFill>
        </p:spPr>
        <p:txBody>
          <a:bodyPr vert="horz" lIns="121920" tIns="60960" rIns="121920" bIns="6096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200" dirty="0">
                <a:latin typeface="Arial" charset="0"/>
                <a:ea typeface="Arial" charset="0"/>
                <a:cs typeface="Arial" charset="0"/>
              </a:rPr>
              <a:t>UNC Water and Health Conference </a:t>
            </a:r>
          </a:p>
        </p:txBody>
      </p:sp>
      <p:sp>
        <p:nvSpPr>
          <p:cNvPr id="10" name="Title 7">
            <a:extLst>
              <a:ext uri="{FF2B5EF4-FFF2-40B4-BE49-F238E27FC236}">
                <a16:creationId xmlns:a16="http://schemas.microsoft.com/office/drawing/2014/main" id="{08828910-E8EA-9E71-7EFB-B6BC01C7477E}"/>
              </a:ext>
            </a:extLst>
          </p:cNvPr>
          <p:cNvSpPr txBox="1">
            <a:spLocks/>
          </p:cNvSpPr>
          <p:nvPr/>
        </p:nvSpPr>
        <p:spPr>
          <a:xfrm>
            <a:off x="1" y="6310962"/>
            <a:ext cx="12192001" cy="539335"/>
          </a:xfrm>
          <a:prstGeom prst="rect">
            <a:avLst/>
          </a:prstGeom>
          <a:solidFill>
            <a:srgbClr val="D9D9D9">
              <a:alpha val="50196"/>
            </a:srgbClr>
          </a:solidFill>
        </p:spPr>
        <p:txBody>
          <a:bodyPr vert="horz" lIns="121920" tIns="60960" rIns="121920" bIns="6096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667" dirty="0">
                <a:latin typeface="Arial" charset="0"/>
                <a:ea typeface="Arial" charset="0"/>
                <a:cs typeface="Arial" charset="0"/>
              </a:rPr>
              <a:t>26 October 2022</a:t>
            </a:r>
          </a:p>
        </p:txBody>
      </p:sp>
      <p:sp>
        <p:nvSpPr>
          <p:cNvPr id="6" name="Rectangle 5">
            <a:extLst>
              <a:ext uri="{FF2B5EF4-FFF2-40B4-BE49-F238E27FC236}">
                <a16:creationId xmlns:a16="http://schemas.microsoft.com/office/drawing/2014/main" id="{79F82FC2-C39D-600B-261C-ECC5FF60C0F0}"/>
              </a:ext>
            </a:extLst>
          </p:cNvPr>
          <p:cNvSpPr/>
          <p:nvPr/>
        </p:nvSpPr>
        <p:spPr>
          <a:xfrm rot="16200000">
            <a:off x="-1326158" y="926052"/>
            <a:ext cx="3052428" cy="1200329"/>
          </a:xfrm>
          <a:prstGeom prst="rect">
            <a:avLst/>
          </a:prstGeom>
          <a:noFill/>
        </p:spPr>
        <p:txBody>
          <a:bodyPr wrap="square">
            <a:spAutoFit/>
          </a:bodyPr>
          <a:lstStyle/>
          <a:p>
            <a:pPr algn="r"/>
            <a:r>
              <a:rPr lang="en-AU" sz="2400" dirty="0">
                <a:solidFill>
                  <a:schemeClr val="bg1"/>
                </a:solidFill>
              </a:rPr>
              <a:t>© UNICEF/UN0358064/</a:t>
            </a:r>
            <a:r>
              <a:rPr lang="en-AU" sz="2400" dirty="0" err="1">
                <a:solidFill>
                  <a:schemeClr val="bg1"/>
                </a:solidFill>
              </a:rPr>
              <a:t>Mawa</a:t>
            </a:r>
            <a:endParaRPr lang="en-US" sz="2400" dirty="0">
              <a:solidFill>
                <a:schemeClr val="bg1"/>
              </a:solidFill>
            </a:endParaRPr>
          </a:p>
        </p:txBody>
      </p:sp>
    </p:spTree>
    <p:extLst>
      <p:ext uri="{BB962C8B-B14F-4D97-AF65-F5344CB8AC3E}">
        <p14:creationId xmlns:p14="http://schemas.microsoft.com/office/powerpoint/2010/main" val="1798623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398EAB0-90ED-4A6B-A35C-43258F05577A}"/>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230" y="5695672"/>
              <a:ext cx="2295525" cy="904875"/>
            </a:xfrm>
            <a:prstGeom prst="rect">
              <a:avLst/>
            </a:prstGeom>
          </p:spPr>
        </p:pic>
      </p:grpSp>
      <p:sp>
        <p:nvSpPr>
          <p:cNvPr id="9" name="Rectangle 8">
            <a:extLst>
              <a:ext uri="{FF2B5EF4-FFF2-40B4-BE49-F238E27FC236}">
                <a16:creationId xmlns:a16="http://schemas.microsoft.com/office/drawing/2014/main" id="{D0CBD204-ADB4-47B8-B23A-B70D71078759}"/>
              </a:ext>
            </a:extLst>
          </p:cNvPr>
          <p:cNvSpPr/>
          <p:nvPr/>
        </p:nvSpPr>
        <p:spPr>
          <a:xfrm>
            <a:off x="486543" y="626164"/>
            <a:ext cx="10656378" cy="4785926"/>
          </a:xfrm>
          <a:prstGeom prst="rect">
            <a:avLst/>
          </a:prstGeom>
          <a:solidFill>
            <a:schemeClr val="bg1"/>
          </a:solidFill>
        </p:spPr>
        <p:txBody>
          <a:bodyPr wrap="square">
            <a:spAutoFit/>
          </a:bodyPr>
          <a:lstStyle/>
          <a:p>
            <a:r>
              <a:rPr lang="en-US" b="1" dirty="0">
                <a:latin typeface="Avenir Next LT Pro" panose="020B0504020202020204" pitchFamily="34" charset="0"/>
              </a:rPr>
              <a:t>JMP update on WASH in schools with a focus on pandemic preparedness and disabilities</a:t>
            </a:r>
          </a:p>
          <a:p>
            <a:r>
              <a:rPr lang="en-US" sz="1600" dirty="0">
                <a:solidFill>
                  <a:srgbClr val="233238"/>
                </a:solidFill>
                <a:latin typeface="Avenir Next LT Pro" panose="020B0504020202020204" pitchFamily="34" charset="0"/>
              </a:rPr>
              <a:t>UNC Water and Health Conference, October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Bef>
                <a:spcPts val="1200"/>
              </a:spcBef>
              <a:spcAft>
                <a:spcPts val="1200"/>
              </a:spcAft>
            </a:pPr>
            <a:r>
              <a:rPr lang="en-US" dirty="0">
                <a:solidFill>
                  <a:srgbClr val="233238"/>
                </a:solidFill>
                <a:latin typeface="Avenir Next LT Pro" panose="020B0504020202020204" pitchFamily="34" charset="0"/>
              </a:rPr>
              <a:t>08:30      Introductions and session overview </a:t>
            </a:r>
          </a:p>
          <a:p>
            <a:pPr>
              <a:spcAft>
                <a:spcPts val="1200"/>
              </a:spcAft>
            </a:pPr>
            <a:r>
              <a:rPr lang="en-US" dirty="0">
                <a:solidFill>
                  <a:srgbClr val="233238"/>
                </a:solidFill>
                <a:latin typeface="Avenir Next LT Pro" panose="020B0504020202020204" pitchFamily="34" charset="0"/>
              </a:rPr>
              <a:t>08:35      Progress on WASH in schools: 2000-2021 data update (JMP)</a:t>
            </a:r>
          </a:p>
          <a:p>
            <a:pPr>
              <a:spcAft>
                <a:spcPts val="1200"/>
              </a:spcAft>
            </a:pPr>
            <a:r>
              <a:rPr lang="en-US" dirty="0">
                <a:solidFill>
                  <a:srgbClr val="233238"/>
                </a:solidFill>
                <a:latin typeface="Avenir Next LT Pro" panose="020B0504020202020204" pitchFamily="34" charset="0"/>
              </a:rPr>
              <a:t>08:50      Focus on</a:t>
            </a:r>
            <a:r>
              <a:rPr lang="en-US" b="1" dirty="0">
                <a:solidFill>
                  <a:srgbClr val="233238"/>
                </a:solidFill>
                <a:latin typeface="Avenir Next LT Pro" panose="020B0504020202020204" pitchFamily="34" charset="0"/>
              </a:rPr>
              <a:t> disability-inclusive </a:t>
            </a:r>
            <a:r>
              <a:rPr lang="en-US" dirty="0">
                <a:solidFill>
                  <a:srgbClr val="233238"/>
                </a:solidFill>
                <a:latin typeface="Avenir Next LT Pro" panose="020B0504020202020204" pitchFamily="34" charset="0"/>
              </a:rPr>
              <a:t>WASH in schools (JMP, UNICEF)</a:t>
            </a:r>
          </a:p>
          <a:p>
            <a:pPr marL="742950" indent="-742950">
              <a:spcAft>
                <a:spcPts val="1200"/>
              </a:spcAft>
            </a:pPr>
            <a:r>
              <a:rPr lang="en-US" dirty="0">
                <a:solidFill>
                  <a:srgbClr val="233238"/>
                </a:solidFill>
                <a:latin typeface="Avenir Next LT Pro" panose="020B0504020202020204" pitchFamily="34" charset="0"/>
              </a:rPr>
              <a:t>09:10      Group discussion/</a:t>
            </a:r>
            <a:r>
              <a:rPr lang="en-US" dirty="0" err="1">
                <a:solidFill>
                  <a:srgbClr val="233238"/>
                </a:solidFill>
                <a:latin typeface="Avenir Next LT Pro" panose="020B0504020202020204" pitchFamily="34" charset="0"/>
              </a:rPr>
              <a:t>Slido</a:t>
            </a:r>
            <a:endParaRPr lang="en-US" dirty="0">
              <a:solidFill>
                <a:srgbClr val="233238"/>
              </a:solidFill>
              <a:latin typeface="Avenir Next LT Pro" panose="020B0504020202020204" pitchFamily="34" charset="0"/>
            </a:endParaRPr>
          </a:p>
          <a:p>
            <a:pPr marL="742950" indent="-742950">
              <a:spcAft>
                <a:spcPts val="1200"/>
              </a:spcAft>
            </a:pPr>
            <a:r>
              <a:rPr lang="en-US" dirty="0">
                <a:solidFill>
                  <a:srgbClr val="233238"/>
                </a:solidFill>
                <a:latin typeface="Avenir Next LT Pro" panose="020B0504020202020204" pitchFamily="34" charset="0"/>
              </a:rPr>
              <a:t>09:20      Focus on </a:t>
            </a:r>
            <a:r>
              <a:rPr lang="en-US" b="1" dirty="0">
                <a:solidFill>
                  <a:srgbClr val="233238"/>
                </a:solidFill>
                <a:latin typeface="Avenir Next LT Pro" panose="020B0504020202020204" pitchFamily="34" charset="0"/>
              </a:rPr>
              <a:t>pandemic preparedness </a:t>
            </a:r>
            <a:r>
              <a:rPr lang="en-US" dirty="0">
                <a:solidFill>
                  <a:srgbClr val="233238"/>
                </a:solidFill>
                <a:latin typeface="Avenir Next LT Pro" panose="020B0504020202020204" pitchFamily="34" charset="0"/>
              </a:rPr>
              <a:t>in schools (JMP, </a:t>
            </a:r>
            <a:r>
              <a:rPr lang="en-US" dirty="0" err="1">
                <a:solidFill>
                  <a:srgbClr val="233238"/>
                </a:solidFill>
                <a:latin typeface="Avenir Next LT Pro" panose="020B0504020202020204" pitchFamily="34" charset="0"/>
              </a:rPr>
              <a:t>MoE</a:t>
            </a:r>
            <a:r>
              <a:rPr lang="en-US" dirty="0">
                <a:solidFill>
                  <a:srgbClr val="233238"/>
                </a:solidFill>
                <a:latin typeface="Avenir Next LT Pro" panose="020B0504020202020204" pitchFamily="34" charset="0"/>
              </a:rPr>
              <a:t> Cambodia, Global WinS Network)</a:t>
            </a:r>
          </a:p>
          <a:p>
            <a:pPr marL="742950" indent="-742950">
              <a:spcAft>
                <a:spcPts val="1200"/>
              </a:spcAft>
            </a:pPr>
            <a:r>
              <a:rPr lang="en-US" dirty="0">
                <a:solidFill>
                  <a:srgbClr val="233238"/>
                </a:solidFill>
                <a:latin typeface="Avenir Next LT Pro" panose="020B0504020202020204" pitchFamily="34" charset="0"/>
              </a:rPr>
              <a:t>09:40      Group discussion/</a:t>
            </a:r>
            <a:r>
              <a:rPr lang="en-US" dirty="0" err="1">
                <a:solidFill>
                  <a:srgbClr val="233238"/>
                </a:solidFill>
                <a:latin typeface="Avenir Next LT Pro" panose="020B0504020202020204" pitchFamily="34" charset="0"/>
              </a:rPr>
              <a:t>Slido</a:t>
            </a:r>
            <a:endParaRPr lang="en-US" dirty="0">
              <a:solidFill>
                <a:srgbClr val="233238"/>
              </a:solidFill>
              <a:latin typeface="Avenir Next LT Pro" panose="020B0504020202020204" pitchFamily="34" charset="0"/>
            </a:endParaRPr>
          </a:p>
          <a:p>
            <a:pPr marL="742950" indent="-742950">
              <a:spcAft>
                <a:spcPts val="1200"/>
              </a:spcAft>
            </a:pPr>
            <a:r>
              <a:rPr lang="en-US" dirty="0">
                <a:solidFill>
                  <a:srgbClr val="233238"/>
                </a:solidFill>
                <a:latin typeface="Avenir Next LT Pro" panose="020B0504020202020204" pitchFamily="34" charset="0"/>
              </a:rPr>
              <a:t>09:50      Overview of the Global WinS Network</a:t>
            </a:r>
          </a:p>
          <a:p>
            <a:pPr marL="742950" indent="-742950">
              <a:spcAft>
                <a:spcPts val="1200"/>
              </a:spcAft>
            </a:pPr>
            <a:r>
              <a:rPr lang="en-US" dirty="0">
                <a:solidFill>
                  <a:srgbClr val="233238"/>
                </a:solidFill>
                <a:latin typeface="Avenir Next LT Pro" panose="020B0504020202020204" pitchFamily="34" charset="0"/>
              </a:rPr>
              <a:t>09:55      Closing remarks</a:t>
            </a:r>
            <a:endParaRPr lang="en-US" dirty="0">
              <a:solidFill>
                <a:srgbClr val="12456F"/>
              </a:solidFill>
              <a:latin typeface="Avenir Next LT Pro" panose="020B0504020202020204" pitchFamily="34" charset="0"/>
            </a:endParaRPr>
          </a:p>
        </p:txBody>
      </p:sp>
      <p:sp>
        <p:nvSpPr>
          <p:cNvPr id="10" name="TextBox 9">
            <a:extLst>
              <a:ext uri="{FF2B5EF4-FFF2-40B4-BE49-F238E27FC236}">
                <a16:creationId xmlns:a16="http://schemas.microsoft.com/office/drawing/2014/main" id="{EA1E7FB8-E96A-4951-8BE1-A362B59A9A9A}"/>
              </a:ext>
            </a:extLst>
          </p:cNvPr>
          <p:cNvSpPr txBox="1"/>
          <p:nvPr/>
        </p:nvSpPr>
        <p:spPr>
          <a:xfrm>
            <a:off x="486543" y="1471383"/>
            <a:ext cx="2743200" cy="369332"/>
          </a:xfrm>
          <a:prstGeom prst="rect">
            <a:avLst/>
          </a:prstGeom>
          <a:solidFill>
            <a:srgbClr val="F9B21E"/>
          </a:solidFill>
        </p:spPr>
        <p:txBody>
          <a:bodyPr wrap="square" rtlCol="0">
            <a:spAutoFit/>
          </a:bodyPr>
          <a:lstStyle/>
          <a:p>
            <a:r>
              <a:rPr lang="en-US" dirty="0">
                <a:solidFill>
                  <a:srgbClr val="233238"/>
                </a:solidFill>
                <a:latin typeface="Avenir Next LT Pro" panose="020B0504020202020204" pitchFamily="34" charset="0"/>
              </a:rPr>
              <a:t>Wednesday 26 October </a:t>
            </a:r>
            <a:endParaRPr lang="en-US" sz="1300" i="1" dirty="0">
              <a:solidFill>
                <a:srgbClr val="233238"/>
              </a:solidFill>
              <a:latin typeface="Avenir Next LT Pro" panose="020B0504020202020204" pitchFamily="34" charset="0"/>
            </a:endParaRP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463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arbre, extérieur, parc, plante&#10;&#10;Description générée automatiquement">
            <a:extLst>
              <a:ext uri="{FF2B5EF4-FFF2-40B4-BE49-F238E27FC236}">
                <a16:creationId xmlns:a16="http://schemas.microsoft.com/office/drawing/2014/main" id="{ADB55C26-4689-15B2-8206-A4E7856FB0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0"/>
            <a:ext cx="12192004" cy="6850296"/>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07B8959A-A0F6-C7E2-BF71-4CFA16C2BA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740899" y="0"/>
            <a:ext cx="2451101" cy="1922221"/>
          </a:xfrm>
          <a:prstGeom prst="rect">
            <a:avLst/>
          </a:prstGeom>
        </p:spPr>
      </p:pic>
      <p:sp>
        <p:nvSpPr>
          <p:cNvPr id="8" name="Title 7">
            <a:extLst>
              <a:ext uri="{FF2B5EF4-FFF2-40B4-BE49-F238E27FC236}">
                <a16:creationId xmlns:a16="http://schemas.microsoft.com/office/drawing/2014/main" id="{D1642521-AB95-DB41-92EC-A1C2051058B6}"/>
              </a:ext>
            </a:extLst>
          </p:cNvPr>
          <p:cNvSpPr>
            <a:spLocks noGrp="1"/>
          </p:cNvSpPr>
          <p:nvPr>
            <p:ph type="ctrTitle"/>
          </p:nvPr>
        </p:nvSpPr>
        <p:spPr>
          <a:xfrm>
            <a:off x="1" y="3036049"/>
            <a:ext cx="12192001" cy="785905"/>
          </a:xfrm>
          <a:solidFill>
            <a:srgbClr val="D9D9D9">
              <a:alpha val="50196"/>
            </a:srgbClr>
          </a:solidFill>
        </p:spPr>
        <p:txBody>
          <a:bodyPr>
            <a:normAutofit/>
          </a:bodyPr>
          <a:lstStyle/>
          <a:p>
            <a:r>
              <a:rPr lang="en-US" sz="4267" b="1" dirty="0">
                <a:latin typeface="Arial" charset="0"/>
                <a:ea typeface="Arial" charset="0"/>
                <a:cs typeface="Arial" charset="0"/>
              </a:rPr>
              <a:t>What is Disability Inclusive WASH in Schools?</a:t>
            </a:r>
          </a:p>
        </p:txBody>
      </p:sp>
      <p:sp>
        <p:nvSpPr>
          <p:cNvPr id="3" name="Title 7">
            <a:extLst>
              <a:ext uri="{FF2B5EF4-FFF2-40B4-BE49-F238E27FC236}">
                <a16:creationId xmlns:a16="http://schemas.microsoft.com/office/drawing/2014/main" id="{A886EDE7-135A-E59C-0EE6-A2AB06396B9B}"/>
              </a:ext>
            </a:extLst>
          </p:cNvPr>
          <p:cNvSpPr txBox="1">
            <a:spLocks/>
          </p:cNvSpPr>
          <p:nvPr/>
        </p:nvSpPr>
        <p:spPr>
          <a:xfrm>
            <a:off x="1" y="4068525"/>
            <a:ext cx="12192001" cy="539335"/>
          </a:xfrm>
          <a:prstGeom prst="rect">
            <a:avLst/>
          </a:prstGeom>
          <a:solidFill>
            <a:srgbClr val="D9D9D9">
              <a:alpha val="50196"/>
            </a:srgbClr>
          </a:solidFill>
        </p:spPr>
        <p:txBody>
          <a:bodyPr vert="horz" lIns="121920" tIns="60960" rIns="121920" bIns="6096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914377"/>
            <a:r>
              <a:rPr lang="en-US" sz="3200" dirty="0">
                <a:solidFill>
                  <a:prstClr val="black"/>
                </a:solidFill>
                <a:latin typeface="Arial" charset="0"/>
                <a:ea typeface="Arial" charset="0"/>
                <a:cs typeface="Arial" charset="0"/>
              </a:rPr>
              <a:t>JMP session on WASH in Schools</a:t>
            </a:r>
          </a:p>
        </p:txBody>
      </p:sp>
      <p:sp>
        <p:nvSpPr>
          <p:cNvPr id="9" name="Title 7">
            <a:extLst>
              <a:ext uri="{FF2B5EF4-FFF2-40B4-BE49-F238E27FC236}">
                <a16:creationId xmlns:a16="http://schemas.microsoft.com/office/drawing/2014/main" id="{FD13AE9A-BFBC-FF4E-F695-D69970E02613}"/>
              </a:ext>
            </a:extLst>
          </p:cNvPr>
          <p:cNvSpPr txBox="1">
            <a:spLocks/>
          </p:cNvSpPr>
          <p:nvPr/>
        </p:nvSpPr>
        <p:spPr>
          <a:xfrm>
            <a:off x="-1" y="5771627"/>
            <a:ext cx="12192001" cy="539335"/>
          </a:xfrm>
          <a:prstGeom prst="rect">
            <a:avLst/>
          </a:prstGeom>
          <a:solidFill>
            <a:srgbClr val="D9D9D9">
              <a:alpha val="50196"/>
            </a:srgbClr>
          </a:solidFill>
        </p:spPr>
        <p:txBody>
          <a:bodyPr vert="horz" lIns="121920" tIns="60960" rIns="121920" bIns="6096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914377"/>
            <a:r>
              <a:rPr lang="en-US" sz="3200" dirty="0">
                <a:solidFill>
                  <a:prstClr val="black"/>
                </a:solidFill>
                <a:latin typeface="Arial" charset="0"/>
                <a:ea typeface="Arial" charset="0"/>
                <a:cs typeface="Arial" charset="0"/>
              </a:rPr>
              <a:t>UNC Water and Health Conference </a:t>
            </a:r>
          </a:p>
        </p:txBody>
      </p:sp>
      <p:sp>
        <p:nvSpPr>
          <p:cNvPr id="10" name="Title 7">
            <a:extLst>
              <a:ext uri="{FF2B5EF4-FFF2-40B4-BE49-F238E27FC236}">
                <a16:creationId xmlns:a16="http://schemas.microsoft.com/office/drawing/2014/main" id="{08828910-E8EA-9E71-7EFB-B6BC01C7477E}"/>
              </a:ext>
            </a:extLst>
          </p:cNvPr>
          <p:cNvSpPr txBox="1">
            <a:spLocks/>
          </p:cNvSpPr>
          <p:nvPr/>
        </p:nvSpPr>
        <p:spPr>
          <a:xfrm>
            <a:off x="1" y="6310962"/>
            <a:ext cx="12192001" cy="539335"/>
          </a:xfrm>
          <a:prstGeom prst="rect">
            <a:avLst/>
          </a:prstGeom>
          <a:solidFill>
            <a:srgbClr val="D9D9D9">
              <a:alpha val="50196"/>
            </a:srgbClr>
          </a:solidFill>
        </p:spPr>
        <p:txBody>
          <a:bodyPr vert="horz" lIns="121920" tIns="60960" rIns="121920" bIns="6096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914377"/>
            <a:r>
              <a:rPr lang="en-US" sz="2667" dirty="0">
                <a:solidFill>
                  <a:prstClr val="black"/>
                </a:solidFill>
                <a:latin typeface="Arial" charset="0"/>
                <a:ea typeface="Arial" charset="0"/>
                <a:cs typeface="Arial" charset="0"/>
              </a:rPr>
              <a:t>26 October 2022</a:t>
            </a:r>
          </a:p>
        </p:txBody>
      </p:sp>
      <p:sp>
        <p:nvSpPr>
          <p:cNvPr id="6" name="Rectangle 5">
            <a:extLst>
              <a:ext uri="{FF2B5EF4-FFF2-40B4-BE49-F238E27FC236}">
                <a16:creationId xmlns:a16="http://schemas.microsoft.com/office/drawing/2014/main" id="{79F82FC2-C39D-600B-261C-ECC5FF60C0F0}"/>
              </a:ext>
            </a:extLst>
          </p:cNvPr>
          <p:cNvSpPr/>
          <p:nvPr/>
        </p:nvSpPr>
        <p:spPr>
          <a:xfrm rot="16200000">
            <a:off x="-1326158" y="1341548"/>
            <a:ext cx="3052428" cy="369332"/>
          </a:xfrm>
          <a:prstGeom prst="rect">
            <a:avLst/>
          </a:prstGeom>
          <a:noFill/>
        </p:spPr>
        <p:txBody>
          <a:bodyPr wrap="square">
            <a:spAutoFit/>
          </a:bodyPr>
          <a:lstStyle/>
          <a:p>
            <a:pPr algn="r" defTabSz="914377"/>
            <a:r>
              <a:rPr lang="en-AU" dirty="0">
                <a:solidFill>
                  <a:prstClr val="white"/>
                </a:solidFill>
                <a:latin typeface="Calibri"/>
              </a:rPr>
              <a:t>© UNICEF/UN0358064/</a:t>
            </a:r>
            <a:r>
              <a:rPr lang="en-AU" dirty="0" err="1">
                <a:solidFill>
                  <a:prstClr val="white"/>
                </a:solidFill>
                <a:latin typeface="Calibri"/>
              </a:rPr>
              <a:t>Mawa</a:t>
            </a:r>
            <a:endParaRPr lang="en-US" dirty="0">
              <a:solidFill>
                <a:prstClr val="white"/>
              </a:solidFill>
              <a:latin typeface="Calibri"/>
            </a:endParaRPr>
          </a:p>
        </p:txBody>
      </p:sp>
    </p:spTree>
    <p:extLst>
      <p:ext uri="{BB962C8B-B14F-4D97-AF65-F5344CB8AC3E}">
        <p14:creationId xmlns:p14="http://schemas.microsoft.com/office/powerpoint/2010/main" val="659839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F733D13-050D-5D48-85CA-D6D195060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312984"/>
          </a:xfrm>
          <a:prstGeom prst="rect">
            <a:avLst/>
          </a:prstGeom>
        </p:spPr>
      </p:pic>
      <p:sp>
        <p:nvSpPr>
          <p:cNvPr id="3" name="TextBox 2"/>
          <p:cNvSpPr txBox="1"/>
          <p:nvPr/>
        </p:nvSpPr>
        <p:spPr>
          <a:xfrm>
            <a:off x="1" y="2482704"/>
            <a:ext cx="12192000" cy="2964594"/>
          </a:xfrm>
          <a:prstGeom prst="rect">
            <a:avLst/>
          </a:prstGeom>
          <a:noFill/>
        </p:spPr>
        <p:txBody>
          <a:bodyPr wrap="square" rtlCol="0">
            <a:spAutoFit/>
          </a:bodyPr>
          <a:lstStyle/>
          <a:p>
            <a:pPr defTabSz="914377">
              <a:buFont typeface="Wingdings" panose="05000000000000000000" pitchFamily="2" charset="2"/>
              <a:buChar char="Ø"/>
            </a:pPr>
            <a:r>
              <a:rPr lang="es-ES" sz="3733" dirty="0" err="1">
                <a:solidFill>
                  <a:prstClr val="black"/>
                </a:solidFill>
                <a:latin typeface="Arial" panose="020B0604020202020204" pitchFamily="34" charset="0"/>
                <a:cs typeface="Arial" panose="020B0604020202020204" pitchFamily="34" charset="0"/>
              </a:rPr>
              <a:t>Meaningful</a:t>
            </a:r>
            <a:r>
              <a:rPr lang="es-ES" sz="3733" dirty="0">
                <a:solidFill>
                  <a:prstClr val="black"/>
                </a:solidFill>
                <a:latin typeface="Arial" panose="020B0604020202020204" pitchFamily="34" charset="0"/>
                <a:cs typeface="Arial" panose="020B0604020202020204" pitchFamily="34" charset="0"/>
              </a:rPr>
              <a:t> </a:t>
            </a:r>
            <a:r>
              <a:rPr lang="es-ES" sz="3733" dirty="0" err="1">
                <a:solidFill>
                  <a:prstClr val="black"/>
                </a:solidFill>
                <a:latin typeface="Arial" panose="020B0604020202020204" pitchFamily="34" charset="0"/>
                <a:cs typeface="Arial" panose="020B0604020202020204" pitchFamily="34" charset="0"/>
              </a:rPr>
              <a:t>participation</a:t>
            </a:r>
            <a:endParaRPr lang="es-ES" sz="3733" dirty="0">
              <a:solidFill>
                <a:prstClr val="black"/>
              </a:solidFill>
              <a:latin typeface="Arial" panose="020B0604020202020204" pitchFamily="34" charset="0"/>
              <a:cs typeface="Arial" panose="020B0604020202020204" pitchFamily="34" charset="0"/>
            </a:endParaRPr>
          </a:p>
          <a:p>
            <a:pPr defTabSz="914377">
              <a:buFont typeface="Wingdings" panose="05000000000000000000" pitchFamily="2" charset="2"/>
              <a:buChar char="Ø"/>
            </a:pPr>
            <a:r>
              <a:rPr lang="es-ES" sz="3733" dirty="0" err="1">
                <a:solidFill>
                  <a:prstClr val="black"/>
                </a:solidFill>
                <a:latin typeface="Arial" panose="020B0604020202020204" pitchFamily="34" charset="0"/>
                <a:cs typeface="Arial" panose="020B0604020202020204" pitchFamily="34" charset="0"/>
              </a:rPr>
              <a:t>Identification</a:t>
            </a:r>
            <a:r>
              <a:rPr lang="es-ES" sz="3733" dirty="0">
                <a:solidFill>
                  <a:prstClr val="black"/>
                </a:solidFill>
                <a:latin typeface="Arial" panose="020B0604020202020204" pitchFamily="34" charset="0"/>
                <a:cs typeface="Arial" panose="020B0604020202020204" pitchFamily="34" charset="0"/>
              </a:rPr>
              <a:t> and </a:t>
            </a:r>
            <a:r>
              <a:rPr lang="es-ES" sz="3733" dirty="0" err="1">
                <a:solidFill>
                  <a:prstClr val="black"/>
                </a:solidFill>
                <a:latin typeface="Arial" panose="020B0604020202020204" pitchFamily="34" charset="0"/>
                <a:cs typeface="Arial" panose="020B0604020202020204" pitchFamily="34" charset="0"/>
              </a:rPr>
              <a:t>addressing</a:t>
            </a:r>
            <a:r>
              <a:rPr lang="es-ES" sz="3733" dirty="0">
                <a:solidFill>
                  <a:prstClr val="black"/>
                </a:solidFill>
                <a:latin typeface="Arial" panose="020B0604020202020204" pitchFamily="34" charset="0"/>
                <a:cs typeface="Arial" panose="020B0604020202020204" pitchFamily="34" charset="0"/>
              </a:rPr>
              <a:t> </a:t>
            </a:r>
            <a:r>
              <a:rPr lang="es-ES" sz="3733" dirty="0" err="1">
                <a:solidFill>
                  <a:prstClr val="black"/>
                </a:solidFill>
                <a:latin typeface="Arial" panose="020B0604020202020204" pitchFamily="34" charset="0"/>
                <a:cs typeface="Arial" panose="020B0604020202020204" pitchFamily="34" charset="0"/>
              </a:rPr>
              <a:t>barriers</a:t>
            </a:r>
            <a:endParaRPr lang="es-ES" sz="3733" dirty="0">
              <a:solidFill>
                <a:prstClr val="black"/>
              </a:solidFill>
              <a:latin typeface="Arial" panose="020B0604020202020204" pitchFamily="34" charset="0"/>
              <a:cs typeface="Arial" panose="020B0604020202020204" pitchFamily="34" charset="0"/>
            </a:endParaRPr>
          </a:p>
          <a:p>
            <a:pPr defTabSz="914377">
              <a:buFont typeface="Wingdings" panose="05000000000000000000" pitchFamily="2" charset="2"/>
              <a:buChar char="Ø"/>
            </a:pPr>
            <a:r>
              <a:rPr lang="es-ES" sz="3733" dirty="0" err="1">
                <a:solidFill>
                  <a:prstClr val="black"/>
                </a:solidFill>
                <a:latin typeface="Arial" panose="020B0604020202020204" pitchFamily="34" charset="0"/>
                <a:cs typeface="Arial" panose="020B0604020202020204" pitchFamily="34" charset="0"/>
              </a:rPr>
              <a:t>Empowerment</a:t>
            </a:r>
            <a:r>
              <a:rPr lang="es-ES" sz="3733" dirty="0">
                <a:solidFill>
                  <a:prstClr val="black"/>
                </a:solidFill>
                <a:latin typeface="Arial" panose="020B0604020202020204" pitchFamily="34" charset="0"/>
                <a:cs typeface="Arial" panose="020B0604020202020204" pitchFamily="34" charset="0"/>
              </a:rPr>
              <a:t> &amp; </a:t>
            </a:r>
            <a:r>
              <a:rPr lang="es-ES" sz="3733" dirty="0" err="1">
                <a:solidFill>
                  <a:prstClr val="black"/>
                </a:solidFill>
                <a:latin typeface="Arial" panose="020B0604020202020204" pitchFamily="34" charset="0"/>
                <a:cs typeface="Arial" panose="020B0604020202020204" pitchFamily="34" charset="0"/>
              </a:rPr>
              <a:t>Capacity</a:t>
            </a:r>
            <a:r>
              <a:rPr lang="es-ES" sz="3733" dirty="0">
                <a:solidFill>
                  <a:prstClr val="black"/>
                </a:solidFill>
                <a:latin typeface="Arial" panose="020B0604020202020204" pitchFamily="34" charset="0"/>
                <a:cs typeface="Arial" panose="020B0604020202020204" pitchFamily="34" charset="0"/>
              </a:rPr>
              <a:t> </a:t>
            </a:r>
            <a:r>
              <a:rPr lang="es-ES" sz="3733" dirty="0" err="1">
                <a:solidFill>
                  <a:prstClr val="black"/>
                </a:solidFill>
                <a:latin typeface="Arial" panose="020B0604020202020204" pitchFamily="34" charset="0"/>
                <a:cs typeface="Arial" panose="020B0604020202020204" pitchFamily="34" charset="0"/>
              </a:rPr>
              <a:t>building</a:t>
            </a:r>
            <a:endParaRPr lang="es-ES" sz="3733" dirty="0">
              <a:solidFill>
                <a:prstClr val="black"/>
              </a:solidFill>
              <a:latin typeface="Arial" panose="020B0604020202020204" pitchFamily="34" charset="0"/>
              <a:cs typeface="Arial" panose="020B0604020202020204" pitchFamily="34" charset="0"/>
            </a:endParaRPr>
          </a:p>
          <a:p>
            <a:pPr defTabSz="914377">
              <a:buFont typeface="Wingdings" panose="05000000000000000000" pitchFamily="2" charset="2"/>
              <a:buChar char="Ø"/>
            </a:pPr>
            <a:r>
              <a:rPr lang="es-ES" sz="3733" dirty="0">
                <a:solidFill>
                  <a:prstClr val="black"/>
                </a:solidFill>
                <a:latin typeface="Arial" panose="020B0604020202020204" pitchFamily="34" charset="0"/>
                <a:cs typeface="Arial" panose="020B0604020202020204" pitchFamily="34" charset="0"/>
              </a:rPr>
              <a:t>Data </a:t>
            </a:r>
            <a:r>
              <a:rPr lang="es-ES" sz="3733" dirty="0" err="1">
                <a:solidFill>
                  <a:prstClr val="black"/>
                </a:solidFill>
                <a:latin typeface="Arial" panose="020B0604020202020204" pitchFamily="34" charset="0"/>
                <a:cs typeface="Arial" panose="020B0604020202020204" pitchFamily="34" charset="0"/>
              </a:rPr>
              <a:t>collection</a:t>
            </a:r>
            <a:r>
              <a:rPr lang="es-ES" sz="3733" dirty="0">
                <a:solidFill>
                  <a:prstClr val="black"/>
                </a:solidFill>
                <a:latin typeface="Arial" panose="020B0604020202020204" pitchFamily="34" charset="0"/>
                <a:cs typeface="Arial" panose="020B0604020202020204" pitchFamily="34" charset="0"/>
              </a:rPr>
              <a:t> and </a:t>
            </a:r>
            <a:r>
              <a:rPr lang="es-ES" sz="3733" dirty="0" err="1">
                <a:solidFill>
                  <a:prstClr val="black"/>
                </a:solidFill>
                <a:latin typeface="Arial" panose="020B0604020202020204" pitchFamily="34" charset="0"/>
                <a:cs typeface="Arial" panose="020B0604020202020204" pitchFamily="34" charset="0"/>
              </a:rPr>
              <a:t>monitoring</a:t>
            </a:r>
            <a:endParaRPr lang="es-ES" sz="3733" dirty="0">
              <a:solidFill>
                <a:prstClr val="black"/>
              </a:solidFill>
              <a:latin typeface="Arial" panose="020B0604020202020204" pitchFamily="34" charset="0"/>
              <a:cs typeface="Arial" panose="020B0604020202020204" pitchFamily="34" charset="0"/>
            </a:endParaRPr>
          </a:p>
          <a:p>
            <a:pPr defTabSz="914377">
              <a:buFont typeface="Wingdings" panose="05000000000000000000" pitchFamily="2" charset="2"/>
              <a:buChar char="Ø"/>
            </a:pPr>
            <a:r>
              <a:rPr lang="es-ES" sz="3733" dirty="0">
                <a:solidFill>
                  <a:prstClr val="black"/>
                </a:solidFill>
                <a:latin typeface="Arial" panose="020B0604020202020204" pitchFamily="34" charset="0"/>
                <a:cs typeface="Arial" panose="020B0604020202020204" pitchFamily="34" charset="0"/>
              </a:rPr>
              <a:t>+ </a:t>
            </a:r>
            <a:r>
              <a:rPr lang="es-ES" sz="3733" dirty="0" err="1">
                <a:solidFill>
                  <a:prstClr val="black"/>
                </a:solidFill>
                <a:latin typeface="Arial" panose="020B0604020202020204" pitchFamily="34" charset="0"/>
                <a:cs typeface="Arial" panose="020B0604020202020204" pitchFamily="34" charset="0"/>
              </a:rPr>
              <a:t>Capitalization</a:t>
            </a:r>
            <a:r>
              <a:rPr lang="es-ES" sz="3733" dirty="0">
                <a:solidFill>
                  <a:prstClr val="black"/>
                </a:solidFill>
                <a:latin typeface="Arial" panose="020B0604020202020204" pitchFamily="34" charset="0"/>
                <a:cs typeface="Arial" panose="020B0604020202020204" pitchFamily="34" charset="0"/>
              </a:rPr>
              <a:t> and </a:t>
            </a:r>
            <a:r>
              <a:rPr lang="es-ES" sz="3733" dirty="0" err="1">
                <a:solidFill>
                  <a:prstClr val="black"/>
                </a:solidFill>
                <a:latin typeface="Arial" panose="020B0604020202020204" pitchFamily="34" charset="0"/>
                <a:cs typeface="Arial" panose="020B0604020202020204" pitchFamily="34" charset="0"/>
              </a:rPr>
              <a:t>Lessons</a:t>
            </a:r>
            <a:r>
              <a:rPr lang="es-ES" sz="3733" dirty="0">
                <a:solidFill>
                  <a:prstClr val="black"/>
                </a:solidFill>
                <a:latin typeface="Arial" panose="020B0604020202020204" pitchFamily="34" charset="0"/>
                <a:cs typeface="Arial" panose="020B0604020202020204" pitchFamily="34" charset="0"/>
              </a:rPr>
              <a:t> </a:t>
            </a:r>
            <a:r>
              <a:rPr lang="es-ES" sz="3733" dirty="0" err="1">
                <a:solidFill>
                  <a:prstClr val="black"/>
                </a:solidFill>
                <a:latin typeface="Arial" panose="020B0604020202020204" pitchFamily="34" charset="0"/>
                <a:cs typeface="Arial" panose="020B0604020202020204" pitchFamily="34" charset="0"/>
              </a:rPr>
              <a:t>learnt</a:t>
            </a:r>
            <a:r>
              <a:rPr lang="es-ES" sz="3733" dirty="0">
                <a:solidFill>
                  <a:prstClr val="black"/>
                </a:solidFill>
                <a:latin typeface="Arial" panose="020B0604020202020204" pitchFamily="34" charset="0"/>
                <a:cs typeface="Arial" panose="020B0604020202020204" pitchFamily="34" charset="0"/>
              </a:rPr>
              <a:t> </a:t>
            </a:r>
            <a:endParaRPr lang="en-US" sz="3733" dirty="0">
              <a:solidFill>
                <a:prstClr val="black"/>
              </a:solidFill>
              <a:latin typeface="Arial" panose="020B0604020202020204" pitchFamily="34" charset="0"/>
              <a:cs typeface="Arial" panose="020B0604020202020204" pitchFamily="34" charset="0"/>
            </a:endParaRPr>
          </a:p>
        </p:txBody>
      </p:sp>
      <p:sp>
        <p:nvSpPr>
          <p:cNvPr id="7170" name="Rectangle 2"/>
          <p:cNvSpPr>
            <a:spLocks noGrp="1" noChangeArrowheads="1"/>
          </p:cNvSpPr>
          <p:nvPr>
            <p:ph type="title"/>
          </p:nvPr>
        </p:nvSpPr>
        <p:spPr>
          <a:xfrm>
            <a:off x="-2" y="73627"/>
            <a:ext cx="12192003" cy="805544"/>
          </a:xfrm>
          <a:noFill/>
        </p:spPr>
        <p:txBody>
          <a:bodyPr vert="horz" lIns="182880" tIns="60960" rIns="121920" bIns="60960" rtlCol="0" anchor="ctr">
            <a:normAutofit/>
          </a:bodyPr>
          <a:lstStyle/>
          <a:p>
            <a:pPr algn="ctr"/>
            <a:r>
              <a:rPr lang="en-US" altLang="en-US" sz="4800" b="1" dirty="0">
                <a:solidFill>
                  <a:schemeClr val="bg1"/>
                </a:solidFill>
                <a:latin typeface="Arial" panose="020B0604020202020204" pitchFamily="34" charset="0"/>
                <a:cs typeface="Arial" panose="020B0604020202020204" pitchFamily="34" charset="0"/>
              </a:rPr>
              <a:t>DI WinS Key Recommendations</a:t>
            </a:r>
          </a:p>
        </p:txBody>
      </p:sp>
    </p:spTree>
    <p:extLst>
      <p:ext uri="{BB962C8B-B14F-4D97-AF65-F5344CB8AC3E}">
        <p14:creationId xmlns:p14="http://schemas.microsoft.com/office/powerpoint/2010/main" val="3411044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F733D13-050D-5D48-85CA-D6D195060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312984"/>
          </a:xfrm>
          <a:prstGeom prst="rect">
            <a:avLst/>
          </a:prstGeom>
        </p:spPr>
      </p:pic>
      <p:sp>
        <p:nvSpPr>
          <p:cNvPr id="3" name="TextBox 2"/>
          <p:cNvSpPr txBox="1"/>
          <p:nvPr/>
        </p:nvSpPr>
        <p:spPr>
          <a:xfrm>
            <a:off x="-1" y="1608650"/>
            <a:ext cx="12192000" cy="5016758"/>
          </a:xfrm>
          <a:prstGeom prst="rect">
            <a:avLst/>
          </a:prstGeom>
          <a:noFill/>
        </p:spPr>
        <p:txBody>
          <a:bodyPr wrap="square" rtlCol="0">
            <a:spAutoFit/>
          </a:bodyPr>
          <a:lstStyle/>
          <a:p>
            <a:pPr algn="just" defTabSz="914377"/>
            <a:r>
              <a:rPr lang="en-US" sz="3200" dirty="0">
                <a:solidFill>
                  <a:srgbClr val="000000"/>
                </a:solidFill>
                <a:latin typeface="Arial" panose="020B0604020202020204" pitchFamily="34" charset="0"/>
                <a:cs typeface="Arial" panose="020B0604020202020204" pitchFamily="34" charset="0"/>
              </a:rPr>
              <a:t>Accessibility affirms the </a:t>
            </a:r>
            <a:r>
              <a:rPr lang="en-US" sz="3200" b="1" dirty="0">
                <a:solidFill>
                  <a:srgbClr val="000000"/>
                </a:solidFill>
                <a:latin typeface="Arial" panose="020B0604020202020204" pitchFamily="34" charset="0"/>
                <a:cs typeface="Arial" panose="020B0604020202020204" pitchFamily="34" charset="0"/>
              </a:rPr>
              <a:t>right</a:t>
            </a:r>
            <a:r>
              <a:rPr lang="en-US" sz="3200" dirty="0">
                <a:solidFill>
                  <a:srgbClr val="000000"/>
                </a:solidFill>
                <a:latin typeface="Arial" panose="020B0604020202020204" pitchFamily="34" charset="0"/>
                <a:cs typeface="Arial" panose="020B0604020202020204" pitchFamily="34" charset="0"/>
              </a:rPr>
              <a:t> of persons with disabilities to enjoy “access, </a:t>
            </a:r>
            <a:r>
              <a:rPr lang="en-US" sz="3200" b="1" dirty="0">
                <a:solidFill>
                  <a:srgbClr val="000000"/>
                </a:solidFill>
                <a:latin typeface="Arial" panose="020B0604020202020204" pitchFamily="34" charset="0"/>
                <a:cs typeface="Arial" panose="020B0604020202020204" pitchFamily="34" charset="0"/>
              </a:rPr>
              <a:t>on an equal basis with others</a:t>
            </a:r>
            <a:r>
              <a:rPr lang="en-US" sz="3200" dirty="0">
                <a:solidFill>
                  <a:srgbClr val="000000"/>
                </a:solidFill>
                <a:latin typeface="Arial" panose="020B0604020202020204" pitchFamily="34" charset="0"/>
                <a:cs typeface="Arial" panose="020B0604020202020204" pitchFamily="34" charset="0"/>
              </a:rPr>
              <a:t>, to the physical environment, to transportation, to information and communications, including information and communications technologies and systems, and to other facilities and services open or provided to the public, both in urban and in rural areas.” (CRPD, Article 9) </a:t>
            </a:r>
          </a:p>
          <a:p>
            <a:pPr algn="just" defTabSz="914377"/>
            <a:endParaRPr lang="en-US" sz="3200" dirty="0">
              <a:solidFill>
                <a:srgbClr val="000000"/>
              </a:solidFill>
              <a:latin typeface="Arial" panose="020B0604020202020204" pitchFamily="34" charset="0"/>
              <a:cs typeface="Arial" panose="020B0604020202020204" pitchFamily="34" charset="0"/>
            </a:endParaRPr>
          </a:p>
          <a:p>
            <a:pPr algn="just" defTabSz="914377"/>
            <a:r>
              <a:rPr lang="en-US" sz="3200" b="1" dirty="0">
                <a:solidFill>
                  <a:srgbClr val="000000"/>
                </a:solidFill>
                <a:latin typeface="Arial" panose="020B0604020202020204" pitchFamily="34" charset="0"/>
                <a:cs typeface="Arial" panose="020B0604020202020204" pitchFamily="34" charset="0"/>
              </a:rPr>
              <a:t>WASH accessibility </a:t>
            </a:r>
            <a:r>
              <a:rPr lang="en-US" sz="3200" b="1" dirty="0">
                <a:solidFill>
                  <a:srgbClr val="000000"/>
                </a:solidFill>
                <a:latin typeface="Roboto" panose="02000000000000000000" pitchFamily="2" charset="0"/>
              </a:rPr>
              <a:t>concerns the hardware</a:t>
            </a:r>
          </a:p>
          <a:p>
            <a:pPr algn="just" defTabSz="914377"/>
            <a:r>
              <a:rPr lang="en-US" sz="3200" b="1" dirty="0">
                <a:solidFill>
                  <a:srgbClr val="000000"/>
                </a:solidFill>
                <a:latin typeface="Roboto" panose="02000000000000000000" pitchFamily="2" charset="0"/>
              </a:rPr>
              <a:t> and software components.</a:t>
            </a:r>
            <a:endParaRPr lang="en-US" sz="3200" dirty="0">
              <a:solidFill>
                <a:srgbClr val="000000"/>
              </a:solidFill>
              <a:latin typeface="Roboto" panose="02000000000000000000" pitchFamily="2" charset="0"/>
            </a:endParaRPr>
          </a:p>
        </p:txBody>
      </p:sp>
      <p:sp>
        <p:nvSpPr>
          <p:cNvPr id="7170" name="Rectangle 2"/>
          <p:cNvSpPr>
            <a:spLocks noGrp="1" noChangeArrowheads="1"/>
          </p:cNvSpPr>
          <p:nvPr>
            <p:ph type="title"/>
          </p:nvPr>
        </p:nvSpPr>
        <p:spPr>
          <a:xfrm>
            <a:off x="-2" y="73627"/>
            <a:ext cx="12192003" cy="805544"/>
          </a:xfrm>
          <a:noFill/>
        </p:spPr>
        <p:txBody>
          <a:bodyPr vert="horz" lIns="182880" tIns="60960" rIns="121920" bIns="60960" rtlCol="0" anchor="ctr">
            <a:normAutofit/>
          </a:bodyPr>
          <a:lstStyle/>
          <a:p>
            <a:pPr algn="ctr"/>
            <a:r>
              <a:rPr lang="en-US" altLang="en-US" sz="4800" b="1" dirty="0">
                <a:solidFill>
                  <a:schemeClr val="bg1"/>
                </a:solidFill>
                <a:latin typeface="Arial" panose="020B0604020202020204" pitchFamily="34" charset="0"/>
                <a:cs typeface="Arial" panose="020B0604020202020204" pitchFamily="34" charset="0"/>
              </a:rPr>
              <a:t>Accessibility of WASH in Schools</a:t>
            </a:r>
          </a:p>
        </p:txBody>
      </p:sp>
    </p:spTree>
    <p:extLst>
      <p:ext uri="{BB962C8B-B14F-4D97-AF65-F5344CB8AC3E}">
        <p14:creationId xmlns:p14="http://schemas.microsoft.com/office/powerpoint/2010/main" val="4182272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9967E52-0C96-B667-46A3-E52F95805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13" y="1097723"/>
            <a:ext cx="5638219" cy="4336637"/>
          </a:xfrm>
          <a:prstGeom prst="rect">
            <a:avLst/>
          </a:prstGeom>
          <a:ln w="12700">
            <a:solidFill>
              <a:schemeClr val="tx1"/>
            </a:solidFill>
          </a:ln>
        </p:spPr>
      </p:pic>
      <p:pic>
        <p:nvPicPr>
          <p:cNvPr id="5" name="Picture 4" descr="Shape, rectangle&#10;&#10;Description automatically generated">
            <a:extLst>
              <a:ext uri="{FF2B5EF4-FFF2-40B4-BE49-F238E27FC236}">
                <a16:creationId xmlns:a16="http://schemas.microsoft.com/office/drawing/2014/main" id="{BF733D13-050D-5D48-85CA-D6D1950605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312984"/>
          </a:xfrm>
          <a:prstGeom prst="rect">
            <a:avLst/>
          </a:prstGeom>
        </p:spPr>
      </p:pic>
      <p:sp>
        <p:nvSpPr>
          <p:cNvPr id="3" name="TextBox 2"/>
          <p:cNvSpPr txBox="1"/>
          <p:nvPr/>
        </p:nvSpPr>
        <p:spPr>
          <a:xfrm>
            <a:off x="5826641" y="1443730"/>
            <a:ext cx="6365360" cy="3046988"/>
          </a:xfrm>
          <a:prstGeom prst="rect">
            <a:avLst/>
          </a:prstGeom>
          <a:noFill/>
        </p:spPr>
        <p:txBody>
          <a:bodyPr wrap="square" rtlCol="0">
            <a:spAutoFit/>
          </a:bodyPr>
          <a:lstStyle/>
          <a:p>
            <a:pPr defTabSz="914377"/>
            <a:r>
              <a:rPr lang="en-US" sz="3200" dirty="0">
                <a:solidFill>
                  <a:srgbClr val="000000"/>
                </a:solidFill>
                <a:latin typeface="Arial" panose="020B0604020202020204" pitchFamily="34" charset="0"/>
                <a:cs typeface="Arial" panose="020B0604020202020204" pitchFamily="34" charset="0"/>
              </a:rPr>
              <a:t>Experience of everyone – including children, adults with disabilities – leaving their classroom, using pathways, to reach, enter, circulate in and use WASH services and facilities.</a:t>
            </a:r>
          </a:p>
        </p:txBody>
      </p:sp>
      <p:sp>
        <p:nvSpPr>
          <p:cNvPr id="7170" name="Rectangle 2"/>
          <p:cNvSpPr>
            <a:spLocks noGrp="1" noChangeArrowheads="1"/>
          </p:cNvSpPr>
          <p:nvPr>
            <p:ph type="title"/>
          </p:nvPr>
        </p:nvSpPr>
        <p:spPr>
          <a:xfrm>
            <a:off x="-2" y="73627"/>
            <a:ext cx="12192003" cy="805544"/>
          </a:xfrm>
          <a:noFill/>
        </p:spPr>
        <p:txBody>
          <a:bodyPr vert="horz" lIns="182880" tIns="60960" rIns="121920" bIns="60960" rtlCol="0" anchor="ctr">
            <a:normAutofit/>
          </a:bodyPr>
          <a:lstStyle/>
          <a:p>
            <a:pPr algn="ctr"/>
            <a:r>
              <a:rPr lang="en-US" altLang="en-US" sz="4800" b="1" dirty="0">
                <a:solidFill>
                  <a:schemeClr val="bg1"/>
                </a:solidFill>
                <a:latin typeface="Arial" panose="020B0604020202020204" pitchFamily="34" charset="0"/>
                <a:cs typeface="Arial" panose="020B0604020202020204" pitchFamily="34" charset="0"/>
              </a:rPr>
              <a:t>Accessibility continuum</a:t>
            </a:r>
          </a:p>
        </p:txBody>
      </p:sp>
      <p:sp>
        <p:nvSpPr>
          <p:cNvPr id="8" name="TextBox 2">
            <a:extLst>
              <a:ext uri="{FF2B5EF4-FFF2-40B4-BE49-F238E27FC236}">
                <a16:creationId xmlns:a16="http://schemas.microsoft.com/office/drawing/2014/main" id="{36BFF8E3-36FE-C80E-46C4-9F2EEE9DA867}"/>
              </a:ext>
            </a:extLst>
          </p:cNvPr>
          <p:cNvSpPr txBox="1"/>
          <p:nvPr/>
        </p:nvSpPr>
        <p:spPr>
          <a:xfrm>
            <a:off x="0" y="5486364"/>
            <a:ext cx="12192000" cy="1077218"/>
          </a:xfrm>
          <a:prstGeom prst="rect">
            <a:avLst/>
          </a:prstGeom>
          <a:noFill/>
        </p:spPr>
        <p:txBody>
          <a:bodyPr wrap="square" rtlCol="0">
            <a:spAutoFit/>
          </a:bodyPr>
          <a:lstStyle/>
          <a:p>
            <a:pPr defTabSz="914377"/>
            <a:r>
              <a:rPr lang="en-US" sz="3200" b="1" dirty="0">
                <a:solidFill>
                  <a:srgbClr val="000000"/>
                </a:solidFill>
                <a:latin typeface="Arial" panose="020B0604020202020204" pitchFamily="34" charset="0"/>
                <a:cs typeface="Arial" panose="020B0604020202020204" pitchFamily="34" charset="0"/>
              </a:rPr>
              <a:t>Unbroken chain of movement </a:t>
            </a:r>
            <a:r>
              <a:rPr lang="en-US" sz="3200" dirty="0">
                <a:solidFill>
                  <a:srgbClr val="000000"/>
                </a:solidFill>
                <a:latin typeface="Arial" panose="020B0604020202020204" pitchFamily="34" charset="0"/>
                <a:cs typeface="Arial" panose="020B0604020202020204" pitchFamily="34" charset="0"/>
              </a:rPr>
              <a:t>from the </a:t>
            </a:r>
          </a:p>
          <a:p>
            <a:pPr defTabSz="914377"/>
            <a:r>
              <a:rPr lang="en-US" sz="3200" dirty="0">
                <a:solidFill>
                  <a:srgbClr val="000000"/>
                </a:solidFill>
                <a:latin typeface="Arial" panose="020B0604020202020204" pitchFamily="34" charset="0"/>
                <a:cs typeface="Arial" panose="020B0604020202020204" pitchFamily="34" charset="0"/>
              </a:rPr>
              <a:t>classroom to the facility (</a:t>
            </a:r>
            <a:r>
              <a:rPr lang="en-US" sz="3200" b="1" dirty="0">
                <a:solidFill>
                  <a:srgbClr val="000000"/>
                </a:solidFill>
                <a:latin typeface="Arial" panose="020B0604020202020204" pitchFamily="34" charset="0"/>
                <a:cs typeface="Arial" panose="020B0604020202020204" pitchFamily="34" charset="0"/>
              </a:rPr>
              <a:t>RECU approach</a:t>
            </a:r>
            <a:r>
              <a:rPr lang="en-US" sz="3200" dirty="0">
                <a:solidFill>
                  <a:srgbClr val="000000"/>
                </a:solidFill>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FA7792A6-7DC4-D6B0-0C8E-A0729323D690}"/>
              </a:ext>
            </a:extLst>
          </p:cNvPr>
          <p:cNvSpPr/>
          <p:nvPr/>
        </p:nvSpPr>
        <p:spPr>
          <a:xfrm>
            <a:off x="75005" y="5089629"/>
            <a:ext cx="1697089" cy="338554"/>
          </a:xfrm>
          <a:prstGeom prst="rect">
            <a:avLst/>
          </a:prstGeom>
          <a:noFill/>
        </p:spPr>
        <p:txBody>
          <a:bodyPr wrap="square">
            <a:spAutoFit/>
          </a:bodyPr>
          <a:lstStyle/>
          <a:p>
            <a:pPr defTabSz="914377"/>
            <a:r>
              <a:rPr lang="en-AU" sz="1600" dirty="0">
                <a:solidFill>
                  <a:prstClr val="black"/>
                </a:solidFill>
                <a:latin typeface="Arial" panose="020B0604020202020204" pitchFamily="34" charset="0"/>
                <a:cs typeface="Arial" panose="020B0604020202020204" pitchFamily="34" charset="0"/>
              </a:rPr>
              <a:t>© WEDC, 2011</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47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F733D13-050D-5D48-85CA-D6D195060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312984"/>
          </a:xfrm>
          <a:prstGeom prst="rect">
            <a:avLst/>
          </a:prstGeom>
        </p:spPr>
      </p:pic>
      <p:sp>
        <p:nvSpPr>
          <p:cNvPr id="3" name="TextBox 2"/>
          <p:cNvSpPr txBox="1"/>
          <p:nvPr/>
        </p:nvSpPr>
        <p:spPr>
          <a:xfrm>
            <a:off x="-2" y="1147198"/>
            <a:ext cx="9020094" cy="1815882"/>
          </a:xfrm>
          <a:prstGeom prst="rect">
            <a:avLst/>
          </a:prstGeom>
          <a:noFill/>
        </p:spPr>
        <p:txBody>
          <a:bodyPr wrap="square" rtlCol="0">
            <a:spAutoFit/>
          </a:bodyPr>
          <a:lstStyle/>
          <a:p>
            <a:pPr algn="ctr" defTabSz="914377"/>
            <a:r>
              <a:rPr lang="en-US" sz="2800" dirty="0">
                <a:solidFill>
                  <a:srgbClr val="313537"/>
                </a:solidFill>
                <a:latin typeface="Arial" panose="020B0604020202020204" pitchFamily="34" charset="0"/>
                <a:cs typeface="Arial" panose="020B0604020202020204" pitchFamily="34" charset="0"/>
              </a:rPr>
              <a:t>“Design of products, environments, </a:t>
            </a:r>
            <a:r>
              <a:rPr lang="en-US" sz="2800" dirty="0" err="1">
                <a:solidFill>
                  <a:srgbClr val="313537"/>
                </a:solidFill>
                <a:latin typeface="Arial" panose="020B0604020202020204" pitchFamily="34" charset="0"/>
                <a:cs typeface="Arial" panose="020B0604020202020204" pitchFamily="34" charset="0"/>
              </a:rPr>
              <a:t>programmes</a:t>
            </a:r>
            <a:r>
              <a:rPr lang="en-US" sz="2800" dirty="0">
                <a:solidFill>
                  <a:srgbClr val="313537"/>
                </a:solidFill>
                <a:latin typeface="Arial" panose="020B0604020202020204" pitchFamily="34" charset="0"/>
                <a:cs typeface="Arial" panose="020B0604020202020204" pitchFamily="34" charset="0"/>
              </a:rPr>
              <a:t> and services to be usable by all people, to the greatest possible extent, without needing adaptation or </a:t>
            </a:r>
            <a:r>
              <a:rPr lang="en-US" sz="2800" dirty="0" err="1">
                <a:solidFill>
                  <a:srgbClr val="313537"/>
                </a:solidFill>
                <a:latin typeface="Arial" panose="020B0604020202020204" pitchFamily="34" charset="0"/>
                <a:cs typeface="Arial" panose="020B0604020202020204" pitchFamily="34" charset="0"/>
              </a:rPr>
              <a:t>specialised</a:t>
            </a:r>
            <a:r>
              <a:rPr lang="en-US" sz="2800" dirty="0">
                <a:solidFill>
                  <a:srgbClr val="313537"/>
                </a:solidFill>
                <a:latin typeface="Arial" panose="020B0604020202020204" pitchFamily="34" charset="0"/>
                <a:cs typeface="Arial" panose="020B0604020202020204" pitchFamily="34" charset="0"/>
              </a:rPr>
              <a:t> design.” (CRPD, Article 2)</a:t>
            </a:r>
            <a:endParaRPr lang="en-US" sz="2000" dirty="0">
              <a:solidFill>
                <a:srgbClr val="000000"/>
              </a:solidFill>
              <a:latin typeface="Arial" panose="020B0604020202020204" pitchFamily="34" charset="0"/>
              <a:cs typeface="Arial" panose="020B0604020202020204" pitchFamily="34" charset="0"/>
            </a:endParaRPr>
          </a:p>
        </p:txBody>
      </p:sp>
      <p:sp>
        <p:nvSpPr>
          <p:cNvPr id="7170" name="Rectangle 2"/>
          <p:cNvSpPr>
            <a:spLocks noGrp="1" noChangeArrowheads="1"/>
          </p:cNvSpPr>
          <p:nvPr>
            <p:ph type="title"/>
          </p:nvPr>
        </p:nvSpPr>
        <p:spPr>
          <a:xfrm>
            <a:off x="-2" y="73627"/>
            <a:ext cx="12192003" cy="805544"/>
          </a:xfrm>
          <a:noFill/>
        </p:spPr>
        <p:txBody>
          <a:bodyPr vert="horz" lIns="182880" tIns="60960" rIns="121920" bIns="60960" rtlCol="0" anchor="ctr">
            <a:normAutofit/>
          </a:bodyPr>
          <a:lstStyle/>
          <a:p>
            <a:pPr algn="ctr"/>
            <a:r>
              <a:rPr lang="en-US" altLang="en-US" sz="4800" b="1" dirty="0">
                <a:solidFill>
                  <a:schemeClr val="bg1"/>
                </a:solidFill>
                <a:latin typeface="Arial" panose="020B0604020202020204" pitchFamily="34" charset="0"/>
                <a:cs typeface="Arial" panose="020B0604020202020204" pitchFamily="34" charset="0"/>
              </a:rPr>
              <a:t>Universal design</a:t>
            </a:r>
          </a:p>
        </p:txBody>
      </p:sp>
      <p:pic>
        <p:nvPicPr>
          <p:cNvPr id="2" name="Picture 4" descr="Shape, rectangle&#10;&#10;Description automatically generated">
            <a:extLst>
              <a:ext uri="{FF2B5EF4-FFF2-40B4-BE49-F238E27FC236}">
                <a16:creationId xmlns:a16="http://schemas.microsoft.com/office/drawing/2014/main" id="{63D58795-3F8A-9C0E-FC8C-41D21742A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38713"/>
            <a:ext cx="12192000" cy="1312984"/>
          </a:xfrm>
          <a:prstGeom prst="rect">
            <a:avLst/>
          </a:prstGeom>
        </p:spPr>
      </p:pic>
      <p:sp>
        <p:nvSpPr>
          <p:cNvPr id="4" name="Rectangle 2">
            <a:extLst>
              <a:ext uri="{FF2B5EF4-FFF2-40B4-BE49-F238E27FC236}">
                <a16:creationId xmlns:a16="http://schemas.microsoft.com/office/drawing/2014/main" id="{15EF22CC-058F-5DD8-2E45-0457168A3493}"/>
              </a:ext>
            </a:extLst>
          </p:cNvPr>
          <p:cNvSpPr txBox="1">
            <a:spLocks noChangeArrowheads="1"/>
          </p:cNvSpPr>
          <p:nvPr/>
        </p:nvSpPr>
        <p:spPr>
          <a:xfrm>
            <a:off x="1" y="3231107"/>
            <a:ext cx="12192003" cy="805544"/>
          </a:xfrm>
          <a:prstGeom prst="rect">
            <a:avLst/>
          </a:prstGeom>
          <a:noFill/>
        </p:spPr>
        <p:txBody>
          <a:bodyPr vert="horz" lIns="18288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377"/>
            <a:r>
              <a:rPr lang="en-US" altLang="en-US" sz="4800" b="1" dirty="0">
                <a:solidFill>
                  <a:prstClr val="white"/>
                </a:solidFill>
                <a:latin typeface="Arial" panose="020B0604020202020204" pitchFamily="34" charset="0"/>
                <a:cs typeface="Arial" panose="020B0604020202020204" pitchFamily="34" charset="0"/>
              </a:rPr>
              <a:t>Reasonable accommodation</a:t>
            </a:r>
          </a:p>
        </p:txBody>
      </p:sp>
      <p:sp>
        <p:nvSpPr>
          <p:cNvPr id="6" name="TextBox 2">
            <a:extLst>
              <a:ext uri="{FF2B5EF4-FFF2-40B4-BE49-F238E27FC236}">
                <a16:creationId xmlns:a16="http://schemas.microsoft.com/office/drawing/2014/main" id="{A4E8A7DE-FF06-0924-87D9-93B42B4F7CEF}"/>
              </a:ext>
            </a:extLst>
          </p:cNvPr>
          <p:cNvSpPr txBox="1"/>
          <p:nvPr/>
        </p:nvSpPr>
        <p:spPr>
          <a:xfrm>
            <a:off x="4" y="4095349"/>
            <a:ext cx="12192000" cy="2554545"/>
          </a:xfrm>
          <a:prstGeom prst="rect">
            <a:avLst/>
          </a:prstGeom>
          <a:noFill/>
        </p:spPr>
        <p:txBody>
          <a:bodyPr wrap="square" rtlCol="0">
            <a:spAutoFit/>
          </a:bodyPr>
          <a:lstStyle/>
          <a:p>
            <a:pPr algn="ctr" defTabSz="914377"/>
            <a:r>
              <a:rPr lang="en-US" sz="3200" dirty="0">
                <a:solidFill>
                  <a:srgbClr val="313537"/>
                </a:solidFill>
                <a:latin typeface="Arial" panose="020B0604020202020204" pitchFamily="34" charset="0"/>
                <a:cs typeface="Arial" panose="020B0604020202020204" pitchFamily="34" charset="0"/>
              </a:rPr>
              <a:t>“Necessary and appropriate modification and adjustments not imposing a disproportionate or undue burden, where needed in a particular case, to ensure to persons with disabilities the enjoyment or exercise on an equal basis with others of all human rights and fundamental freedoms.” (CRPD, Article 2)</a:t>
            </a:r>
          </a:p>
        </p:txBody>
      </p:sp>
    </p:spTree>
    <p:extLst>
      <p:ext uri="{BB962C8B-B14F-4D97-AF65-F5344CB8AC3E}">
        <p14:creationId xmlns:p14="http://schemas.microsoft.com/office/powerpoint/2010/main" val="467408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F733D13-050D-5D48-85CA-D6D195060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312984"/>
          </a:xfrm>
          <a:prstGeom prst="rect">
            <a:avLst/>
          </a:prstGeom>
        </p:spPr>
      </p:pic>
      <p:sp>
        <p:nvSpPr>
          <p:cNvPr id="7170" name="Rectangle 2"/>
          <p:cNvSpPr>
            <a:spLocks noGrp="1" noChangeArrowheads="1"/>
          </p:cNvSpPr>
          <p:nvPr>
            <p:ph type="title"/>
          </p:nvPr>
        </p:nvSpPr>
        <p:spPr>
          <a:xfrm>
            <a:off x="-2" y="73627"/>
            <a:ext cx="12192003" cy="805544"/>
          </a:xfrm>
          <a:noFill/>
        </p:spPr>
        <p:txBody>
          <a:bodyPr vert="horz" lIns="182880" tIns="60960" rIns="121920" bIns="60960" rtlCol="0" anchor="ctr">
            <a:normAutofit/>
          </a:bodyPr>
          <a:lstStyle/>
          <a:p>
            <a:pPr algn="ctr"/>
            <a:r>
              <a:rPr lang="en-US" altLang="en-US" sz="4800" b="1" dirty="0">
                <a:solidFill>
                  <a:schemeClr val="bg1"/>
                </a:solidFill>
                <a:latin typeface="Arial" panose="020B0604020202020204" pitchFamily="34" charset="0"/>
                <a:cs typeface="Arial" panose="020B0604020202020204" pitchFamily="34" charset="0"/>
              </a:rPr>
              <a:t>Accessibility</a:t>
            </a:r>
          </a:p>
        </p:txBody>
      </p:sp>
      <p:pic>
        <p:nvPicPr>
          <p:cNvPr id="2" name="Grafik 3">
            <a:extLst>
              <a:ext uri="{FF2B5EF4-FFF2-40B4-BE49-F238E27FC236}">
                <a16:creationId xmlns:a16="http://schemas.microsoft.com/office/drawing/2014/main" id="{3030BEBD-BAA4-2215-2239-2100D42FE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71" y="1312985"/>
            <a:ext cx="10749059" cy="4705164"/>
          </a:xfrm>
          <a:prstGeom prst="rect">
            <a:avLst/>
          </a:prstGeom>
        </p:spPr>
      </p:pic>
      <p:sp>
        <p:nvSpPr>
          <p:cNvPr id="4" name="Textfeld 4">
            <a:extLst>
              <a:ext uri="{FF2B5EF4-FFF2-40B4-BE49-F238E27FC236}">
                <a16:creationId xmlns:a16="http://schemas.microsoft.com/office/drawing/2014/main" id="{375B5918-2F84-9BD7-A294-015AC49AC8F9}"/>
              </a:ext>
            </a:extLst>
          </p:cNvPr>
          <p:cNvSpPr txBox="1"/>
          <p:nvPr/>
        </p:nvSpPr>
        <p:spPr>
          <a:xfrm>
            <a:off x="867775" y="6018147"/>
            <a:ext cx="3428453" cy="379656"/>
          </a:xfrm>
          <a:prstGeom prst="rect">
            <a:avLst/>
          </a:prstGeom>
          <a:noFill/>
        </p:spPr>
        <p:txBody>
          <a:bodyPr wrap="square" rtlCol="0">
            <a:spAutoFit/>
          </a:bodyPr>
          <a:lstStyle>
            <a:defPPr>
              <a:defRPr lang="fr-FR"/>
            </a:defPPr>
            <a:lvl1pPr marL="0" algn="l" defTabSz="778510" rtl="0" eaLnBrk="1" latinLnBrk="0" hangingPunct="1">
              <a:defRPr sz="1600" kern="1200">
                <a:solidFill>
                  <a:schemeClr val="tx1"/>
                </a:solidFill>
                <a:latin typeface="+mn-lt"/>
                <a:ea typeface="+mn-ea"/>
                <a:cs typeface="+mn-cs"/>
              </a:defRPr>
            </a:lvl1pPr>
            <a:lvl2pPr marL="389255" algn="l" defTabSz="778510" rtl="0" eaLnBrk="1" latinLnBrk="0" hangingPunct="1">
              <a:defRPr sz="1600" kern="1200">
                <a:solidFill>
                  <a:schemeClr val="tx1"/>
                </a:solidFill>
                <a:latin typeface="+mn-lt"/>
                <a:ea typeface="+mn-ea"/>
                <a:cs typeface="+mn-cs"/>
              </a:defRPr>
            </a:lvl2pPr>
            <a:lvl3pPr marL="778510" algn="l" defTabSz="778510" rtl="0" eaLnBrk="1" latinLnBrk="0" hangingPunct="1">
              <a:defRPr sz="1600" kern="1200">
                <a:solidFill>
                  <a:schemeClr val="tx1"/>
                </a:solidFill>
                <a:latin typeface="+mn-lt"/>
                <a:ea typeface="+mn-ea"/>
                <a:cs typeface="+mn-cs"/>
              </a:defRPr>
            </a:lvl3pPr>
            <a:lvl4pPr marL="1167765" algn="l" defTabSz="778510" rtl="0" eaLnBrk="1" latinLnBrk="0" hangingPunct="1">
              <a:defRPr sz="1600" kern="1200">
                <a:solidFill>
                  <a:schemeClr val="tx1"/>
                </a:solidFill>
                <a:latin typeface="+mn-lt"/>
                <a:ea typeface="+mn-ea"/>
                <a:cs typeface="+mn-cs"/>
              </a:defRPr>
            </a:lvl4pPr>
            <a:lvl5pPr marL="1557655" algn="l" defTabSz="778510" rtl="0" eaLnBrk="1" latinLnBrk="0" hangingPunct="1">
              <a:defRPr sz="1600" kern="1200">
                <a:solidFill>
                  <a:schemeClr val="tx1"/>
                </a:solidFill>
                <a:latin typeface="+mn-lt"/>
                <a:ea typeface="+mn-ea"/>
                <a:cs typeface="+mn-cs"/>
              </a:defRPr>
            </a:lvl5pPr>
            <a:lvl6pPr marL="1946910" algn="l" defTabSz="778510" rtl="0" eaLnBrk="1" latinLnBrk="0" hangingPunct="1">
              <a:defRPr sz="1600" kern="1200">
                <a:solidFill>
                  <a:schemeClr val="tx1"/>
                </a:solidFill>
                <a:latin typeface="+mn-lt"/>
                <a:ea typeface="+mn-ea"/>
                <a:cs typeface="+mn-cs"/>
              </a:defRPr>
            </a:lvl6pPr>
            <a:lvl7pPr marL="2336165" algn="l" defTabSz="778510" rtl="0" eaLnBrk="1" latinLnBrk="0" hangingPunct="1">
              <a:defRPr sz="1600" kern="1200">
                <a:solidFill>
                  <a:schemeClr val="tx1"/>
                </a:solidFill>
                <a:latin typeface="+mn-lt"/>
                <a:ea typeface="+mn-ea"/>
                <a:cs typeface="+mn-cs"/>
              </a:defRPr>
            </a:lvl7pPr>
            <a:lvl8pPr marL="2725420" algn="l" defTabSz="778510" rtl="0" eaLnBrk="1" latinLnBrk="0" hangingPunct="1">
              <a:defRPr sz="1600" kern="1200">
                <a:solidFill>
                  <a:schemeClr val="tx1"/>
                </a:solidFill>
                <a:latin typeface="+mn-lt"/>
                <a:ea typeface="+mn-ea"/>
                <a:cs typeface="+mn-cs"/>
              </a:defRPr>
            </a:lvl8pPr>
            <a:lvl9pPr marL="3114675" algn="l" defTabSz="778510" rtl="0" eaLnBrk="1" latinLnBrk="0" hangingPunct="1">
              <a:defRPr sz="1600" kern="1200">
                <a:solidFill>
                  <a:schemeClr val="tx1"/>
                </a:solidFill>
                <a:latin typeface="+mn-lt"/>
                <a:ea typeface="+mn-ea"/>
                <a:cs typeface="+mn-cs"/>
              </a:defRPr>
            </a:lvl9pPr>
          </a:lstStyle>
          <a:p>
            <a:pPr algn="ctr" defTabSz="1037987"/>
            <a:r>
              <a:rPr lang="de-DE" sz="1867" dirty="0">
                <a:solidFill>
                  <a:prstClr val="black"/>
                </a:solidFill>
                <a:latin typeface="Arial" panose="020B0604020202020204" pitchFamily="34" charset="0"/>
                <a:cs typeface="Arial" panose="020B0604020202020204" pitchFamily="34" charset="0"/>
              </a:rPr>
              <a:t>Traditional Design</a:t>
            </a:r>
            <a:endParaRPr lang="en-GB" sz="1867" dirty="0">
              <a:solidFill>
                <a:prstClr val="black"/>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7D6398A4-B5CD-F1EB-DEC7-A5F82327E853}"/>
              </a:ext>
            </a:extLst>
          </p:cNvPr>
          <p:cNvSpPr txBox="1"/>
          <p:nvPr/>
        </p:nvSpPr>
        <p:spPr>
          <a:xfrm>
            <a:off x="4455997" y="6021827"/>
            <a:ext cx="3265603" cy="379656"/>
          </a:xfrm>
          <a:prstGeom prst="rect">
            <a:avLst/>
          </a:prstGeom>
          <a:noFill/>
        </p:spPr>
        <p:txBody>
          <a:bodyPr wrap="square" rtlCol="0">
            <a:spAutoFit/>
          </a:bodyPr>
          <a:lstStyle>
            <a:defPPr>
              <a:defRPr lang="fr-FR"/>
            </a:defPPr>
            <a:lvl1pPr marL="0" algn="l" defTabSz="778510" rtl="0" eaLnBrk="1" latinLnBrk="0" hangingPunct="1">
              <a:defRPr sz="1600" kern="1200">
                <a:solidFill>
                  <a:schemeClr val="tx1"/>
                </a:solidFill>
                <a:latin typeface="+mn-lt"/>
                <a:ea typeface="+mn-ea"/>
                <a:cs typeface="+mn-cs"/>
              </a:defRPr>
            </a:lvl1pPr>
            <a:lvl2pPr marL="389255" algn="l" defTabSz="778510" rtl="0" eaLnBrk="1" latinLnBrk="0" hangingPunct="1">
              <a:defRPr sz="1600" kern="1200">
                <a:solidFill>
                  <a:schemeClr val="tx1"/>
                </a:solidFill>
                <a:latin typeface="+mn-lt"/>
                <a:ea typeface="+mn-ea"/>
                <a:cs typeface="+mn-cs"/>
              </a:defRPr>
            </a:lvl2pPr>
            <a:lvl3pPr marL="778510" algn="l" defTabSz="778510" rtl="0" eaLnBrk="1" latinLnBrk="0" hangingPunct="1">
              <a:defRPr sz="1600" kern="1200">
                <a:solidFill>
                  <a:schemeClr val="tx1"/>
                </a:solidFill>
                <a:latin typeface="+mn-lt"/>
                <a:ea typeface="+mn-ea"/>
                <a:cs typeface="+mn-cs"/>
              </a:defRPr>
            </a:lvl3pPr>
            <a:lvl4pPr marL="1167765" algn="l" defTabSz="778510" rtl="0" eaLnBrk="1" latinLnBrk="0" hangingPunct="1">
              <a:defRPr sz="1600" kern="1200">
                <a:solidFill>
                  <a:schemeClr val="tx1"/>
                </a:solidFill>
                <a:latin typeface="+mn-lt"/>
                <a:ea typeface="+mn-ea"/>
                <a:cs typeface="+mn-cs"/>
              </a:defRPr>
            </a:lvl4pPr>
            <a:lvl5pPr marL="1557655" algn="l" defTabSz="778510" rtl="0" eaLnBrk="1" latinLnBrk="0" hangingPunct="1">
              <a:defRPr sz="1600" kern="1200">
                <a:solidFill>
                  <a:schemeClr val="tx1"/>
                </a:solidFill>
                <a:latin typeface="+mn-lt"/>
                <a:ea typeface="+mn-ea"/>
                <a:cs typeface="+mn-cs"/>
              </a:defRPr>
            </a:lvl5pPr>
            <a:lvl6pPr marL="1946910" algn="l" defTabSz="778510" rtl="0" eaLnBrk="1" latinLnBrk="0" hangingPunct="1">
              <a:defRPr sz="1600" kern="1200">
                <a:solidFill>
                  <a:schemeClr val="tx1"/>
                </a:solidFill>
                <a:latin typeface="+mn-lt"/>
                <a:ea typeface="+mn-ea"/>
                <a:cs typeface="+mn-cs"/>
              </a:defRPr>
            </a:lvl6pPr>
            <a:lvl7pPr marL="2336165" algn="l" defTabSz="778510" rtl="0" eaLnBrk="1" latinLnBrk="0" hangingPunct="1">
              <a:defRPr sz="1600" kern="1200">
                <a:solidFill>
                  <a:schemeClr val="tx1"/>
                </a:solidFill>
                <a:latin typeface="+mn-lt"/>
                <a:ea typeface="+mn-ea"/>
                <a:cs typeface="+mn-cs"/>
              </a:defRPr>
            </a:lvl7pPr>
            <a:lvl8pPr marL="2725420" algn="l" defTabSz="778510" rtl="0" eaLnBrk="1" latinLnBrk="0" hangingPunct="1">
              <a:defRPr sz="1600" kern="1200">
                <a:solidFill>
                  <a:schemeClr val="tx1"/>
                </a:solidFill>
                <a:latin typeface="+mn-lt"/>
                <a:ea typeface="+mn-ea"/>
                <a:cs typeface="+mn-cs"/>
              </a:defRPr>
            </a:lvl8pPr>
            <a:lvl9pPr marL="3114675" algn="l" defTabSz="778510" rtl="0" eaLnBrk="1" latinLnBrk="0" hangingPunct="1">
              <a:defRPr sz="1600" kern="1200">
                <a:solidFill>
                  <a:schemeClr val="tx1"/>
                </a:solidFill>
                <a:latin typeface="+mn-lt"/>
                <a:ea typeface="+mn-ea"/>
                <a:cs typeface="+mn-cs"/>
              </a:defRPr>
            </a:lvl9pPr>
          </a:lstStyle>
          <a:p>
            <a:pPr algn="ctr" defTabSz="1037987"/>
            <a:r>
              <a:rPr lang="en-GB" sz="1867" dirty="0">
                <a:solidFill>
                  <a:prstClr val="black"/>
                </a:solidFill>
                <a:latin typeface="Arial" panose="020B0604020202020204" pitchFamily="34" charset="0"/>
                <a:cs typeface="Arial" panose="020B0604020202020204" pitchFamily="34" charset="0"/>
              </a:rPr>
              <a:t>Reasonable</a:t>
            </a:r>
            <a:r>
              <a:rPr lang="en-GB" sz="1867">
                <a:solidFill>
                  <a:prstClr val="black"/>
                </a:solidFill>
                <a:latin typeface="Arial" panose="020B0604020202020204" pitchFamily="34" charset="0"/>
                <a:cs typeface="Arial" panose="020B0604020202020204" pitchFamily="34" charset="0"/>
              </a:rPr>
              <a:t> Accommodation</a:t>
            </a:r>
          </a:p>
        </p:txBody>
      </p:sp>
      <p:sp>
        <p:nvSpPr>
          <p:cNvPr id="7" name="Textfeld 6">
            <a:extLst>
              <a:ext uri="{FF2B5EF4-FFF2-40B4-BE49-F238E27FC236}">
                <a16:creationId xmlns:a16="http://schemas.microsoft.com/office/drawing/2014/main" id="{2D510340-6F92-4923-3310-BCE2400339C4}"/>
              </a:ext>
            </a:extLst>
          </p:cNvPr>
          <p:cNvSpPr txBox="1"/>
          <p:nvPr/>
        </p:nvSpPr>
        <p:spPr>
          <a:xfrm>
            <a:off x="8025869" y="6018148"/>
            <a:ext cx="3150132" cy="379656"/>
          </a:xfrm>
          <a:prstGeom prst="rect">
            <a:avLst/>
          </a:prstGeom>
          <a:noFill/>
        </p:spPr>
        <p:txBody>
          <a:bodyPr wrap="square" rtlCol="0">
            <a:spAutoFit/>
          </a:bodyPr>
          <a:lstStyle>
            <a:defPPr>
              <a:defRPr lang="fr-FR"/>
            </a:defPPr>
            <a:lvl1pPr marL="0" algn="l" defTabSz="778510" rtl="0" eaLnBrk="1" latinLnBrk="0" hangingPunct="1">
              <a:defRPr sz="1600" kern="1200">
                <a:solidFill>
                  <a:schemeClr val="tx1"/>
                </a:solidFill>
                <a:latin typeface="+mn-lt"/>
                <a:ea typeface="+mn-ea"/>
                <a:cs typeface="+mn-cs"/>
              </a:defRPr>
            </a:lvl1pPr>
            <a:lvl2pPr marL="389255" algn="l" defTabSz="778510" rtl="0" eaLnBrk="1" latinLnBrk="0" hangingPunct="1">
              <a:defRPr sz="1600" kern="1200">
                <a:solidFill>
                  <a:schemeClr val="tx1"/>
                </a:solidFill>
                <a:latin typeface="+mn-lt"/>
                <a:ea typeface="+mn-ea"/>
                <a:cs typeface="+mn-cs"/>
              </a:defRPr>
            </a:lvl2pPr>
            <a:lvl3pPr marL="778510" algn="l" defTabSz="778510" rtl="0" eaLnBrk="1" latinLnBrk="0" hangingPunct="1">
              <a:defRPr sz="1600" kern="1200">
                <a:solidFill>
                  <a:schemeClr val="tx1"/>
                </a:solidFill>
                <a:latin typeface="+mn-lt"/>
                <a:ea typeface="+mn-ea"/>
                <a:cs typeface="+mn-cs"/>
              </a:defRPr>
            </a:lvl3pPr>
            <a:lvl4pPr marL="1167765" algn="l" defTabSz="778510" rtl="0" eaLnBrk="1" latinLnBrk="0" hangingPunct="1">
              <a:defRPr sz="1600" kern="1200">
                <a:solidFill>
                  <a:schemeClr val="tx1"/>
                </a:solidFill>
                <a:latin typeface="+mn-lt"/>
                <a:ea typeface="+mn-ea"/>
                <a:cs typeface="+mn-cs"/>
              </a:defRPr>
            </a:lvl4pPr>
            <a:lvl5pPr marL="1557655" algn="l" defTabSz="778510" rtl="0" eaLnBrk="1" latinLnBrk="0" hangingPunct="1">
              <a:defRPr sz="1600" kern="1200">
                <a:solidFill>
                  <a:schemeClr val="tx1"/>
                </a:solidFill>
                <a:latin typeface="+mn-lt"/>
                <a:ea typeface="+mn-ea"/>
                <a:cs typeface="+mn-cs"/>
              </a:defRPr>
            </a:lvl5pPr>
            <a:lvl6pPr marL="1946910" algn="l" defTabSz="778510" rtl="0" eaLnBrk="1" latinLnBrk="0" hangingPunct="1">
              <a:defRPr sz="1600" kern="1200">
                <a:solidFill>
                  <a:schemeClr val="tx1"/>
                </a:solidFill>
                <a:latin typeface="+mn-lt"/>
                <a:ea typeface="+mn-ea"/>
                <a:cs typeface="+mn-cs"/>
              </a:defRPr>
            </a:lvl6pPr>
            <a:lvl7pPr marL="2336165" algn="l" defTabSz="778510" rtl="0" eaLnBrk="1" latinLnBrk="0" hangingPunct="1">
              <a:defRPr sz="1600" kern="1200">
                <a:solidFill>
                  <a:schemeClr val="tx1"/>
                </a:solidFill>
                <a:latin typeface="+mn-lt"/>
                <a:ea typeface="+mn-ea"/>
                <a:cs typeface="+mn-cs"/>
              </a:defRPr>
            </a:lvl7pPr>
            <a:lvl8pPr marL="2725420" algn="l" defTabSz="778510" rtl="0" eaLnBrk="1" latinLnBrk="0" hangingPunct="1">
              <a:defRPr sz="1600" kern="1200">
                <a:solidFill>
                  <a:schemeClr val="tx1"/>
                </a:solidFill>
                <a:latin typeface="+mn-lt"/>
                <a:ea typeface="+mn-ea"/>
                <a:cs typeface="+mn-cs"/>
              </a:defRPr>
            </a:lvl8pPr>
            <a:lvl9pPr marL="3114675" algn="l" defTabSz="778510" rtl="0" eaLnBrk="1" latinLnBrk="0" hangingPunct="1">
              <a:defRPr sz="1600" kern="1200">
                <a:solidFill>
                  <a:schemeClr val="tx1"/>
                </a:solidFill>
                <a:latin typeface="+mn-lt"/>
                <a:ea typeface="+mn-ea"/>
                <a:cs typeface="+mn-cs"/>
              </a:defRPr>
            </a:lvl9pPr>
          </a:lstStyle>
          <a:p>
            <a:pPr algn="ctr" defTabSz="1037987"/>
            <a:r>
              <a:rPr lang="de-DE" sz="1867" dirty="0">
                <a:solidFill>
                  <a:prstClr val="black"/>
                </a:solidFill>
                <a:latin typeface="Arial" panose="020B0604020202020204" pitchFamily="34" charset="0"/>
                <a:cs typeface="Arial" panose="020B0604020202020204" pitchFamily="34" charset="0"/>
              </a:rPr>
              <a:t>Universal Design</a:t>
            </a:r>
            <a:endParaRPr lang="en-GB" sz="1867"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04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F733D13-050D-5D48-85CA-D6D195060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312984"/>
          </a:xfrm>
          <a:prstGeom prst="rect">
            <a:avLst/>
          </a:prstGeom>
        </p:spPr>
      </p:pic>
      <p:sp>
        <p:nvSpPr>
          <p:cNvPr id="3" name="TextBox 2"/>
          <p:cNvSpPr txBox="1"/>
          <p:nvPr/>
        </p:nvSpPr>
        <p:spPr>
          <a:xfrm>
            <a:off x="212651" y="952798"/>
            <a:ext cx="11975665" cy="5293757"/>
          </a:xfrm>
          <a:prstGeom prst="rect">
            <a:avLst/>
          </a:prstGeom>
          <a:noFill/>
        </p:spPr>
        <p:txBody>
          <a:bodyPr wrap="square" rtlCol="0">
            <a:spAutoFit/>
          </a:bodyPr>
          <a:lstStyle/>
          <a:p>
            <a:pPr marL="380990" indent="-380990" algn="just" defTabSz="914377">
              <a:spcAft>
                <a:spcPts val="120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Number (or proportion) of schools with accessible WASH (need to define toilets, handwashing, MHH)</a:t>
            </a:r>
          </a:p>
          <a:p>
            <a:pPr marL="380990" indent="-380990" algn="just" defTabSz="914377">
              <a:spcAft>
                <a:spcPts val="120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Number (or proportion) of schools with functional water point that is available at or near the school that provides a sufficient quantity of water for the needs of school, is safe for drinking, and is accessible to children with disabilities 	</a:t>
            </a:r>
          </a:p>
          <a:p>
            <a:pPr marL="380990" indent="-380990" algn="just" defTabSz="914377">
              <a:spcAft>
                <a:spcPts val="120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Number (or proportion) of schools with functional toilets and urinals for girls, boys and teachers that meets national standards, and are accessible to children with disabilities </a:t>
            </a:r>
          </a:p>
          <a:p>
            <a:pPr marL="380990" indent="-380990" algn="just" defTabSz="914377">
              <a:spcAft>
                <a:spcPts val="120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Number (or proportion) of schools with functional and accessible handwashing facilities and soap (or ash) available for girls and boys in the school 	</a:t>
            </a:r>
          </a:p>
          <a:p>
            <a:pPr marL="380990" indent="-380990" algn="just" defTabSz="914377">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Number (or proportion) of schools with accessible </a:t>
            </a:r>
          </a:p>
          <a:p>
            <a:pPr marL="339725" algn="just" defTabSz="914377">
              <a:spcAft>
                <a:spcPts val="1200"/>
              </a:spcAft>
            </a:pPr>
            <a:r>
              <a:rPr lang="en-US" sz="2400" dirty="0">
                <a:solidFill>
                  <a:srgbClr val="000000"/>
                </a:solidFill>
                <a:latin typeface="Arial" panose="020B0604020202020204" pitchFamily="34" charset="0"/>
                <a:cs typeface="Arial" panose="020B0604020202020204" pitchFamily="34" charset="0"/>
              </a:rPr>
              <a:t>information on handwashing for children with disabilities 	</a:t>
            </a:r>
          </a:p>
        </p:txBody>
      </p:sp>
      <p:sp>
        <p:nvSpPr>
          <p:cNvPr id="7170" name="Rectangle 2"/>
          <p:cNvSpPr>
            <a:spLocks noGrp="1" noChangeArrowheads="1"/>
          </p:cNvSpPr>
          <p:nvPr>
            <p:ph type="title"/>
          </p:nvPr>
        </p:nvSpPr>
        <p:spPr>
          <a:xfrm>
            <a:off x="-2" y="73627"/>
            <a:ext cx="12192003" cy="805544"/>
          </a:xfrm>
          <a:noFill/>
        </p:spPr>
        <p:txBody>
          <a:bodyPr vert="horz" lIns="182880" tIns="60960" rIns="121920" bIns="60960" rtlCol="0" anchor="ctr">
            <a:noAutofit/>
          </a:bodyPr>
          <a:lstStyle/>
          <a:p>
            <a:pPr algn="ctr"/>
            <a:r>
              <a:rPr lang="en-US" altLang="en-US" sz="3733" b="1" dirty="0">
                <a:solidFill>
                  <a:schemeClr val="bg1"/>
                </a:solidFill>
                <a:latin typeface="Arial" panose="020B0604020202020204" pitchFamily="34" charset="0"/>
                <a:cs typeface="Arial" panose="020B0604020202020204" pitchFamily="34" charset="0"/>
              </a:rPr>
              <a:t>Examples of disability inclusive WinS Indicators</a:t>
            </a:r>
          </a:p>
        </p:txBody>
      </p:sp>
    </p:spTree>
    <p:extLst>
      <p:ext uri="{BB962C8B-B14F-4D97-AF65-F5344CB8AC3E}">
        <p14:creationId xmlns:p14="http://schemas.microsoft.com/office/powerpoint/2010/main" val="402968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F733D13-050D-5D48-85CA-D6D1950605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312984"/>
          </a:xfrm>
          <a:prstGeom prst="rect">
            <a:avLst/>
          </a:prstGeom>
        </p:spPr>
      </p:pic>
      <p:sp>
        <p:nvSpPr>
          <p:cNvPr id="7170" name="Rectangle 2"/>
          <p:cNvSpPr>
            <a:spLocks noGrp="1" noChangeArrowheads="1"/>
          </p:cNvSpPr>
          <p:nvPr>
            <p:ph type="title"/>
          </p:nvPr>
        </p:nvSpPr>
        <p:spPr>
          <a:xfrm>
            <a:off x="-2" y="73627"/>
            <a:ext cx="12192003" cy="805544"/>
          </a:xfrm>
          <a:noFill/>
        </p:spPr>
        <p:txBody>
          <a:bodyPr vert="horz" lIns="182880" tIns="60960" rIns="121920" bIns="60960" rtlCol="0" anchor="ctr">
            <a:noAutofit/>
          </a:bodyPr>
          <a:lstStyle/>
          <a:p>
            <a:pPr algn="ctr"/>
            <a:r>
              <a:rPr lang="en-US" altLang="en-US" sz="3733" b="1" dirty="0">
                <a:solidFill>
                  <a:schemeClr val="bg1"/>
                </a:solidFill>
                <a:latin typeface="Arial" panose="020B0604020202020204" pitchFamily="34" charset="0"/>
                <a:cs typeface="Arial" panose="020B0604020202020204" pitchFamily="34" charset="0"/>
              </a:rPr>
              <a:t>Sources and tools for data collection</a:t>
            </a:r>
          </a:p>
        </p:txBody>
      </p:sp>
      <p:sp>
        <p:nvSpPr>
          <p:cNvPr id="2" name="TextBox 2">
            <a:extLst>
              <a:ext uri="{FF2B5EF4-FFF2-40B4-BE49-F238E27FC236}">
                <a16:creationId xmlns:a16="http://schemas.microsoft.com/office/drawing/2014/main" id="{8E8927AF-F7AD-8C4D-B75C-A3618A5AB6C2}"/>
              </a:ext>
            </a:extLst>
          </p:cNvPr>
          <p:cNvSpPr txBox="1"/>
          <p:nvPr/>
        </p:nvSpPr>
        <p:spPr>
          <a:xfrm>
            <a:off x="-4" y="1732386"/>
            <a:ext cx="12192000" cy="2965364"/>
          </a:xfrm>
          <a:prstGeom prst="rect">
            <a:avLst/>
          </a:prstGeom>
          <a:noFill/>
        </p:spPr>
        <p:txBody>
          <a:bodyPr wrap="square" rtlCol="0">
            <a:spAutoFit/>
          </a:bodyPr>
          <a:lstStyle/>
          <a:p>
            <a:pPr marL="380990" indent="-380990" algn="just" defTabSz="914377">
              <a:buFont typeface="Arial" panose="020B0604020202020204" pitchFamily="34" charset="0"/>
              <a:buChar char="•"/>
            </a:pPr>
            <a:r>
              <a:rPr lang="en-US" sz="2667" b="1" dirty="0">
                <a:solidFill>
                  <a:srgbClr val="000000"/>
                </a:solidFill>
                <a:latin typeface="Arial" panose="020B0604020202020204" pitchFamily="34" charset="0"/>
                <a:cs typeface="Arial" panose="020B0604020202020204" pitchFamily="34" charset="0"/>
              </a:rPr>
              <a:t>Washington Group Questions</a:t>
            </a:r>
          </a:p>
          <a:p>
            <a:pPr marL="838179" lvl="1" indent="-380990" algn="just" defTabSz="914377">
              <a:buFont typeface="Arial" panose="020B0604020202020204" pitchFamily="34" charset="0"/>
              <a:buChar char="•"/>
            </a:pPr>
            <a:r>
              <a:rPr lang="en-US" sz="2667" dirty="0">
                <a:solidFill>
                  <a:srgbClr val="000000"/>
                </a:solidFill>
                <a:latin typeface="Arial" panose="020B0604020202020204" pitchFamily="34" charset="0"/>
                <a:cs typeface="Arial" panose="020B0604020202020204" pitchFamily="34" charset="0"/>
              </a:rPr>
              <a:t>The short set on Functioning (WG-SS): six questions on functioning in core domains (for adults)</a:t>
            </a:r>
          </a:p>
          <a:p>
            <a:pPr marL="838179" lvl="1" indent="-380990" algn="just" defTabSz="914377">
              <a:buFont typeface="Arial" panose="020B0604020202020204" pitchFamily="34" charset="0"/>
              <a:buChar char="•"/>
            </a:pPr>
            <a:r>
              <a:rPr lang="en-US" sz="2667" dirty="0">
                <a:solidFill>
                  <a:srgbClr val="000000"/>
                </a:solidFill>
                <a:latin typeface="Arial" panose="020B0604020202020204" pitchFamily="34" charset="0"/>
                <a:cs typeface="Arial" panose="020B0604020202020204" pitchFamily="34" charset="0"/>
              </a:rPr>
              <a:t>The Child Functioning Module (CFM): While the WG-SS, WG-ES and WG-SS Enhanced are all useful for adult populations, questions were needed for the children. There are two CFM versions: one for children aged 2 - 4 and a second for children aged 5 - 17.</a:t>
            </a:r>
            <a:endParaRPr lang="en-US" sz="2667" dirty="0">
              <a:solidFill>
                <a:srgbClr val="313537"/>
              </a:solidFill>
              <a:latin typeface="Arial" panose="020B0604020202020204" pitchFamily="34" charset="0"/>
              <a:cs typeface="Arial" panose="020B0604020202020204" pitchFamily="34" charset="0"/>
            </a:endParaRPr>
          </a:p>
        </p:txBody>
      </p:sp>
      <p:pic>
        <p:nvPicPr>
          <p:cNvPr id="7" name="Image 6" descr="Une image contenant texte&#10;&#10;Description générée automatiquement">
            <a:extLst>
              <a:ext uri="{FF2B5EF4-FFF2-40B4-BE49-F238E27FC236}">
                <a16:creationId xmlns:a16="http://schemas.microsoft.com/office/drawing/2014/main" id="{B2F17DC8-56EB-0E34-A587-24240EF9E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702720"/>
            <a:ext cx="12192001" cy="3989203"/>
          </a:xfrm>
          <a:prstGeom prst="rect">
            <a:avLst/>
          </a:prstGeom>
        </p:spPr>
      </p:pic>
    </p:spTree>
    <p:custDataLst>
      <p:tags r:id="rId1"/>
    </p:custDataLst>
    <p:extLst>
      <p:ext uri="{BB962C8B-B14F-4D97-AF65-F5344CB8AC3E}">
        <p14:creationId xmlns:p14="http://schemas.microsoft.com/office/powerpoint/2010/main" val="119241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F733D13-050D-5D48-85CA-D6D195060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312984"/>
          </a:xfrm>
          <a:prstGeom prst="rect">
            <a:avLst/>
          </a:prstGeom>
        </p:spPr>
      </p:pic>
      <p:sp>
        <p:nvSpPr>
          <p:cNvPr id="7170" name="Rectangle 2"/>
          <p:cNvSpPr>
            <a:spLocks noGrp="1" noChangeArrowheads="1"/>
          </p:cNvSpPr>
          <p:nvPr>
            <p:ph type="title"/>
          </p:nvPr>
        </p:nvSpPr>
        <p:spPr>
          <a:xfrm>
            <a:off x="-2" y="73627"/>
            <a:ext cx="12192003" cy="805544"/>
          </a:xfrm>
          <a:noFill/>
        </p:spPr>
        <p:txBody>
          <a:bodyPr vert="horz" lIns="182880" tIns="60960" rIns="121920" bIns="60960" rtlCol="0" anchor="ctr">
            <a:noAutofit/>
          </a:bodyPr>
          <a:lstStyle/>
          <a:p>
            <a:pPr algn="ctr"/>
            <a:r>
              <a:rPr lang="en-US" altLang="en-US" sz="3733" b="1" dirty="0">
                <a:solidFill>
                  <a:schemeClr val="bg1"/>
                </a:solidFill>
                <a:latin typeface="Arial" panose="020B0604020202020204" pitchFamily="34" charset="0"/>
                <a:cs typeface="Arial" panose="020B0604020202020204" pitchFamily="34" charset="0"/>
              </a:rPr>
              <a:t>Sources and tools for data collection</a:t>
            </a:r>
          </a:p>
        </p:txBody>
      </p:sp>
      <p:sp>
        <p:nvSpPr>
          <p:cNvPr id="2" name="TextBox 2">
            <a:extLst>
              <a:ext uri="{FF2B5EF4-FFF2-40B4-BE49-F238E27FC236}">
                <a16:creationId xmlns:a16="http://schemas.microsoft.com/office/drawing/2014/main" id="{8E8927AF-F7AD-8C4D-B75C-A3618A5AB6C2}"/>
              </a:ext>
            </a:extLst>
          </p:cNvPr>
          <p:cNvSpPr txBox="1"/>
          <p:nvPr/>
        </p:nvSpPr>
        <p:spPr>
          <a:xfrm>
            <a:off x="-4" y="1732386"/>
            <a:ext cx="12192000" cy="4607095"/>
          </a:xfrm>
          <a:prstGeom prst="rect">
            <a:avLst/>
          </a:prstGeom>
          <a:noFill/>
        </p:spPr>
        <p:txBody>
          <a:bodyPr wrap="square" rtlCol="0">
            <a:spAutoFit/>
          </a:bodyPr>
          <a:lstStyle/>
          <a:p>
            <a:pPr marL="380990" indent="-380990" algn="just" defTabSz="914377">
              <a:buFont typeface="Arial" panose="020B0604020202020204" pitchFamily="34" charset="0"/>
              <a:buChar char="•"/>
            </a:pPr>
            <a:r>
              <a:rPr lang="en-US" sz="2667" b="1" dirty="0">
                <a:solidFill>
                  <a:srgbClr val="000000"/>
                </a:solidFill>
                <a:latin typeface="Arial" panose="020B0604020202020204" pitchFamily="34" charset="0"/>
                <a:cs typeface="Arial" panose="020B0604020202020204" pitchFamily="34" charset="0"/>
              </a:rPr>
              <a:t>Washington Group Questions</a:t>
            </a:r>
          </a:p>
          <a:p>
            <a:pPr marL="838179" lvl="1" indent="-380990" algn="just" defTabSz="914377">
              <a:buFont typeface="Arial" panose="020B0604020202020204" pitchFamily="34" charset="0"/>
              <a:buChar char="•"/>
            </a:pPr>
            <a:r>
              <a:rPr lang="en-US" sz="2667" dirty="0">
                <a:solidFill>
                  <a:srgbClr val="000000"/>
                </a:solidFill>
                <a:latin typeface="Arial" panose="020B0604020202020204" pitchFamily="34" charset="0"/>
                <a:cs typeface="Arial" panose="020B0604020202020204" pitchFamily="34" charset="0"/>
              </a:rPr>
              <a:t>The short set on Functioning (WG-SS): six questions on functioning in core domains (for adults)</a:t>
            </a:r>
          </a:p>
          <a:p>
            <a:pPr marL="838179" lvl="1" indent="-380990" algn="just" defTabSz="914377">
              <a:buFont typeface="Arial" panose="020B0604020202020204" pitchFamily="34" charset="0"/>
              <a:buChar char="•"/>
            </a:pPr>
            <a:r>
              <a:rPr lang="en-US" sz="2667" dirty="0">
                <a:solidFill>
                  <a:srgbClr val="000000"/>
                </a:solidFill>
                <a:latin typeface="Arial" panose="020B0604020202020204" pitchFamily="34" charset="0"/>
                <a:cs typeface="Arial" panose="020B0604020202020204" pitchFamily="34" charset="0"/>
              </a:rPr>
              <a:t>The Child Functioning Module (CFM): While the WG-SS, WG-ES and WG-SS Enhanced are all useful for adult populations, questions were needed for the children. There are two CFM versions: one for children aged 2 - 4 and a second for children aged 5 - 17.</a:t>
            </a:r>
            <a:endParaRPr lang="en-US" sz="2667" dirty="0">
              <a:solidFill>
                <a:srgbClr val="313537"/>
              </a:solidFill>
              <a:latin typeface="Arial" panose="020B0604020202020204" pitchFamily="34" charset="0"/>
              <a:cs typeface="Arial" panose="020B0604020202020204" pitchFamily="34" charset="0"/>
            </a:endParaRPr>
          </a:p>
          <a:p>
            <a:pPr marL="380990" indent="-380990" algn="just" defTabSz="914377">
              <a:buFont typeface="Arial" panose="020B0604020202020204" pitchFamily="34" charset="0"/>
              <a:buChar char="•"/>
            </a:pPr>
            <a:r>
              <a:rPr lang="en-US" sz="2667" b="1" dirty="0">
                <a:solidFill>
                  <a:srgbClr val="000000"/>
                </a:solidFill>
                <a:latin typeface="Arial" panose="020B0604020202020204" pitchFamily="34" charset="0"/>
                <a:cs typeface="Arial" panose="020B0604020202020204" pitchFamily="34" charset="0"/>
              </a:rPr>
              <a:t>Safety and accessibility audit </a:t>
            </a:r>
            <a:r>
              <a:rPr lang="en-US" sz="2667" dirty="0">
                <a:solidFill>
                  <a:srgbClr val="000000"/>
                </a:solidFill>
                <a:latin typeface="Arial" panose="020B0604020202020204" pitchFamily="34" charset="0"/>
                <a:cs typeface="Arial" panose="020B0604020202020204" pitchFamily="34" charset="0"/>
              </a:rPr>
              <a:t>(checklists following R.E.C.U. approach)</a:t>
            </a:r>
          </a:p>
          <a:p>
            <a:pPr marL="380990" indent="-380990" algn="just" defTabSz="914377">
              <a:buFont typeface="Arial" panose="020B0604020202020204" pitchFamily="34" charset="0"/>
              <a:buChar char="•"/>
            </a:pPr>
            <a:r>
              <a:rPr lang="en-US" sz="2667" b="1" dirty="0">
                <a:solidFill>
                  <a:srgbClr val="000000"/>
                </a:solidFill>
                <a:latin typeface="Arial" panose="020B0604020202020204" pitchFamily="34" charset="0"/>
                <a:cs typeface="Arial" panose="020B0604020202020204" pitchFamily="34" charset="0"/>
              </a:rPr>
              <a:t>KAP survey</a:t>
            </a:r>
          </a:p>
          <a:p>
            <a:pPr marL="380990" indent="-380990" algn="just" defTabSz="914377">
              <a:buFont typeface="Arial" panose="020B0604020202020204" pitchFamily="34" charset="0"/>
              <a:buChar char="•"/>
            </a:pPr>
            <a:r>
              <a:rPr lang="en-US" sz="2667" b="1" dirty="0">
                <a:solidFill>
                  <a:srgbClr val="000000"/>
                </a:solidFill>
                <a:latin typeface="Arial" panose="020B0604020202020204" pitchFamily="34" charset="0"/>
                <a:cs typeface="Arial" panose="020B0604020202020204" pitchFamily="34" charset="0"/>
              </a:rPr>
              <a:t>School survey</a:t>
            </a:r>
          </a:p>
          <a:p>
            <a:pPr marL="380990" indent="-380990" algn="just" defTabSz="914377">
              <a:buFont typeface="Arial" panose="020B0604020202020204" pitchFamily="34" charset="0"/>
              <a:buChar char="•"/>
            </a:pPr>
            <a:r>
              <a:rPr lang="en-US" sz="2667" b="1" dirty="0" err="1">
                <a:solidFill>
                  <a:srgbClr val="000000"/>
                </a:solidFill>
                <a:latin typeface="Arial" panose="020B0604020202020204" pitchFamily="34" charset="0"/>
                <a:cs typeface="Arial" panose="020B0604020202020204" pitchFamily="34" charset="0"/>
              </a:rPr>
              <a:t>Programme</a:t>
            </a:r>
            <a:r>
              <a:rPr lang="en-US" sz="2667" b="1" dirty="0">
                <a:solidFill>
                  <a:srgbClr val="000000"/>
                </a:solidFill>
                <a:latin typeface="Arial" panose="020B0604020202020204" pitchFamily="34" charset="0"/>
                <a:cs typeface="Arial" panose="020B0604020202020204" pitchFamily="34" charset="0"/>
              </a:rPr>
              <a:t> monitoring </a:t>
            </a:r>
            <a:r>
              <a:rPr lang="en-US" sz="2667"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1907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F733D13-050D-5D48-85CA-D6D195060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312984"/>
          </a:xfrm>
          <a:prstGeom prst="rect">
            <a:avLst/>
          </a:prstGeom>
        </p:spPr>
      </p:pic>
      <p:sp>
        <p:nvSpPr>
          <p:cNvPr id="3" name="TextBox 2"/>
          <p:cNvSpPr txBox="1"/>
          <p:nvPr/>
        </p:nvSpPr>
        <p:spPr>
          <a:xfrm>
            <a:off x="1" y="966283"/>
            <a:ext cx="12192000" cy="543675"/>
          </a:xfrm>
          <a:prstGeom prst="rect">
            <a:avLst/>
          </a:prstGeom>
          <a:noFill/>
        </p:spPr>
        <p:txBody>
          <a:bodyPr wrap="square" rtlCol="0">
            <a:spAutoFit/>
          </a:bodyPr>
          <a:lstStyle/>
          <a:p>
            <a:pPr algn="ctr" defTabSz="914377"/>
            <a:r>
              <a:rPr lang="en-US" sz="2933" b="1" dirty="0">
                <a:solidFill>
                  <a:prstClr val="black"/>
                </a:solidFill>
                <a:latin typeface="Arial" panose="020B0604020202020204" pitchFamily="34" charset="0"/>
                <a:cs typeface="Arial" panose="020B0604020202020204" pitchFamily="34" charset="0"/>
              </a:rPr>
              <a:t>Investing in inclusive WASH</a:t>
            </a:r>
            <a:endParaRPr lang="en-US" sz="2933" b="1" dirty="0">
              <a:solidFill>
                <a:prstClr val="black"/>
              </a:solidFill>
              <a:latin typeface="Arial" panose="020B0604020202020204" pitchFamily="34" charset="0"/>
              <a:ea typeface="Arial" charset="0"/>
              <a:cs typeface="Arial" panose="020B0604020202020204" pitchFamily="34" charset="0"/>
            </a:endParaRPr>
          </a:p>
        </p:txBody>
      </p:sp>
      <p:sp>
        <p:nvSpPr>
          <p:cNvPr id="7170" name="Rectangle 2"/>
          <p:cNvSpPr>
            <a:spLocks noGrp="1" noChangeArrowheads="1"/>
          </p:cNvSpPr>
          <p:nvPr>
            <p:ph type="title"/>
          </p:nvPr>
        </p:nvSpPr>
        <p:spPr>
          <a:xfrm>
            <a:off x="-2" y="73627"/>
            <a:ext cx="11334309" cy="805544"/>
          </a:xfrm>
          <a:noFill/>
        </p:spPr>
        <p:txBody>
          <a:bodyPr vert="horz" lIns="182880" tIns="60960" rIns="121920" bIns="60960" rtlCol="0" anchor="ctr">
            <a:normAutofit/>
          </a:bodyPr>
          <a:lstStyle/>
          <a:p>
            <a:pPr algn="ctr"/>
            <a:r>
              <a:rPr lang="en-US" altLang="en-US" sz="4800" b="1" dirty="0">
                <a:solidFill>
                  <a:schemeClr val="bg1"/>
                </a:solidFill>
                <a:latin typeface="Arial" panose="020B0604020202020204" pitchFamily="34" charset="0"/>
                <a:cs typeface="Arial" panose="020B0604020202020204" pitchFamily="34" charset="0"/>
              </a:rPr>
              <a:t>Good practices – Togo</a:t>
            </a:r>
          </a:p>
        </p:txBody>
      </p:sp>
      <p:sp>
        <p:nvSpPr>
          <p:cNvPr id="8" name="TextBox 2">
            <a:extLst>
              <a:ext uri="{FF2B5EF4-FFF2-40B4-BE49-F238E27FC236}">
                <a16:creationId xmlns:a16="http://schemas.microsoft.com/office/drawing/2014/main" id="{6353ACBA-97FB-F2E6-A243-DD286954CDFD}"/>
              </a:ext>
            </a:extLst>
          </p:cNvPr>
          <p:cNvSpPr txBox="1"/>
          <p:nvPr/>
        </p:nvSpPr>
        <p:spPr>
          <a:xfrm>
            <a:off x="2" y="1555736"/>
            <a:ext cx="7340599" cy="5057090"/>
          </a:xfrm>
          <a:prstGeom prst="rect">
            <a:avLst/>
          </a:prstGeom>
          <a:noFill/>
        </p:spPr>
        <p:txBody>
          <a:bodyPr wrap="square" rtlCol="0">
            <a:spAutoFit/>
          </a:bodyPr>
          <a:lstStyle/>
          <a:p>
            <a:pPr marL="457189" indent="-457189" defTabSz="914377">
              <a:buFont typeface="Arial" panose="020B0604020202020204" pitchFamily="34" charset="0"/>
              <a:buChar char="•"/>
            </a:pPr>
            <a:r>
              <a:rPr lang="en-US" sz="2933" dirty="0">
                <a:solidFill>
                  <a:prstClr val="black"/>
                </a:solidFill>
                <a:latin typeface="Arial" panose="020B0604020202020204" pitchFamily="34" charset="0"/>
                <a:cs typeface="Arial" panose="020B0604020202020204" pitchFamily="34" charset="0"/>
              </a:rPr>
              <a:t>Participatory assessment of girls, children and persons with disabilities toilet use</a:t>
            </a:r>
          </a:p>
          <a:p>
            <a:pPr marL="457189" indent="-457189" defTabSz="914377">
              <a:buFont typeface="Arial" panose="020B0604020202020204" pitchFamily="34" charset="0"/>
              <a:buChar char="•"/>
            </a:pPr>
            <a:r>
              <a:rPr lang="en-US" sz="2933" dirty="0">
                <a:solidFill>
                  <a:prstClr val="black"/>
                </a:solidFill>
                <a:latin typeface="Arial" panose="020B0604020202020204" pitchFamily="34" charset="0"/>
                <a:cs typeface="Arial" panose="020B0604020202020204" pitchFamily="34" charset="0"/>
              </a:rPr>
              <a:t>WinS standards (including specific needs of persons with disabilities) by Ministry of Education</a:t>
            </a:r>
          </a:p>
          <a:p>
            <a:pPr marL="457189" indent="-457189" defTabSz="914377">
              <a:buFont typeface="Arial" panose="020B0604020202020204" pitchFamily="34" charset="0"/>
              <a:buChar char="•"/>
            </a:pPr>
            <a:r>
              <a:rPr lang="en-US" sz="2933" dirty="0">
                <a:solidFill>
                  <a:prstClr val="black"/>
                </a:solidFill>
                <a:latin typeface="Arial" panose="020B0604020202020204" pitchFamily="34" charset="0"/>
                <a:cs typeface="Arial" panose="020B0604020202020204" pitchFamily="34" charset="0"/>
              </a:rPr>
              <a:t>Indicators to measure impact:</a:t>
            </a:r>
          </a:p>
          <a:p>
            <a:pPr defTabSz="914377"/>
            <a:r>
              <a:rPr lang="fr-FR" sz="2933" i="1" dirty="0">
                <a:solidFill>
                  <a:prstClr val="black"/>
                </a:solidFill>
                <a:latin typeface="Arial" panose="020B0604020202020204" pitchFamily="34" charset="0"/>
                <a:cs typeface="Arial" panose="020B0604020202020204" pitchFamily="34" charset="0"/>
              </a:rPr>
              <a:t>% of </a:t>
            </a:r>
            <a:r>
              <a:rPr lang="fr-FR" sz="2933" i="1" dirty="0" err="1">
                <a:solidFill>
                  <a:prstClr val="black"/>
                </a:solidFill>
                <a:latin typeface="Arial" panose="020B0604020202020204" pitchFamily="34" charset="0"/>
                <a:cs typeface="Arial" panose="020B0604020202020204" pitchFamily="34" charset="0"/>
              </a:rPr>
              <a:t>persons</a:t>
            </a:r>
            <a:r>
              <a:rPr lang="fr-FR" sz="2933" i="1" dirty="0">
                <a:solidFill>
                  <a:prstClr val="black"/>
                </a:solidFill>
                <a:latin typeface="Arial" panose="020B0604020202020204" pitchFamily="34" charset="0"/>
                <a:cs typeface="Arial" panose="020B0604020202020204" pitchFamily="34" charset="0"/>
              </a:rPr>
              <a:t> </a:t>
            </a:r>
            <a:r>
              <a:rPr lang="fr-FR" sz="2933" i="1" dirty="0" err="1">
                <a:solidFill>
                  <a:prstClr val="black"/>
                </a:solidFill>
                <a:latin typeface="Arial" panose="020B0604020202020204" pitchFamily="34" charset="0"/>
                <a:cs typeface="Arial" panose="020B0604020202020204" pitchFamily="34" charset="0"/>
              </a:rPr>
              <a:t>with</a:t>
            </a:r>
            <a:r>
              <a:rPr lang="fr-FR" sz="2933" i="1" dirty="0">
                <a:solidFill>
                  <a:prstClr val="black"/>
                </a:solidFill>
                <a:latin typeface="Arial" panose="020B0604020202020204" pitchFamily="34" charset="0"/>
                <a:cs typeface="Arial" panose="020B0604020202020204" pitchFamily="34" charset="0"/>
              </a:rPr>
              <a:t> </a:t>
            </a:r>
            <a:r>
              <a:rPr lang="fr-FR" sz="2933" i="1" dirty="0" err="1">
                <a:solidFill>
                  <a:prstClr val="black"/>
                </a:solidFill>
                <a:latin typeface="Arial" panose="020B0604020202020204" pitchFamily="34" charset="0"/>
                <a:cs typeface="Arial" panose="020B0604020202020204" pitchFamily="34" charset="0"/>
              </a:rPr>
              <a:t>physical</a:t>
            </a:r>
            <a:r>
              <a:rPr lang="fr-FR" sz="2933" i="1" dirty="0">
                <a:solidFill>
                  <a:prstClr val="black"/>
                </a:solidFill>
                <a:latin typeface="Arial" panose="020B0604020202020204" pitchFamily="34" charset="0"/>
                <a:cs typeface="Arial" panose="020B0604020202020204" pitchFamily="34" charset="0"/>
              </a:rPr>
              <a:t> </a:t>
            </a:r>
            <a:r>
              <a:rPr lang="fr-FR" sz="2933" i="1" dirty="0" err="1">
                <a:solidFill>
                  <a:prstClr val="black"/>
                </a:solidFill>
                <a:latin typeface="Arial" panose="020B0604020202020204" pitchFamily="34" charset="0"/>
                <a:cs typeface="Arial" panose="020B0604020202020204" pitchFamily="34" charset="0"/>
              </a:rPr>
              <a:t>disability</a:t>
            </a:r>
            <a:r>
              <a:rPr lang="fr-FR" sz="2933" i="1" dirty="0">
                <a:solidFill>
                  <a:prstClr val="black"/>
                </a:solidFill>
                <a:latin typeface="Arial" panose="020B0604020202020204" pitchFamily="34" charset="0"/>
                <a:cs typeface="Arial" panose="020B0604020202020204" pitchFamily="34" charset="0"/>
              </a:rPr>
              <a:t> </a:t>
            </a:r>
            <a:r>
              <a:rPr lang="fr-FR" sz="2933" i="1" dirty="0" err="1">
                <a:solidFill>
                  <a:prstClr val="black"/>
                </a:solidFill>
                <a:latin typeface="Arial" panose="020B0604020202020204" pitchFamily="34" charset="0"/>
                <a:cs typeface="Arial" panose="020B0604020202020204" pitchFamily="34" charset="0"/>
              </a:rPr>
              <a:t>gaining</a:t>
            </a:r>
            <a:r>
              <a:rPr lang="fr-FR" sz="2933" i="1" dirty="0">
                <a:solidFill>
                  <a:prstClr val="black"/>
                </a:solidFill>
                <a:latin typeface="Arial" panose="020B0604020202020204" pitchFamily="34" charset="0"/>
                <a:cs typeface="Arial" panose="020B0604020202020204" pitchFamily="34" charset="0"/>
              </a:rPr>
              <a:t> </a:t>
            </a:r>
            <a:r>
              <a:rPr lang="fr-FR" sz="2933" i="1" dirty="0" err="1">
                <a:solidFill>
                  <a:prstClr val="black"/>
                </a:solidFill>
                <a:latin typeface="Arial" panose="020B0604020202020204" pitchFamily="34" charset="0"/>
                <a:cs typeface="Arial" panose="020B0604020202020204" pitchFamily="34" charset="0"/>
              </a:rPr>
              <a:t>access</a:t>
            </a:r>
            <a:r>
              <a:rPr lang="fr-FR" sz="2933" i="1" dirty="0">
                <a:solidFill>
                  <a:prstClr val="black"/>
                </a:solidFill>
                <a:latin typeface="Arial" panose="020B0604020202020204" pitchFamily="34" charset="0"/>
                <a:cs typeface="Arial" panose="020B0604020202020204" pitchFamily="34" charset="0"/>
              </a:rPr>
              <a:t> to </a:t>
            </a:r>
            <a:r>
              <a:rPr lang="fr-FR" sz="2933" i="1" dirty="0" err="1">
                <a:solidFill>
                  <a:prstClr val="black"/>
                </a:solidFill>
                <a:latin typeface="Arial" panose="020B0604020202020204" pitchFamily="34" charset="0"/>
                <a:cs typeface="Arial" panose="020B0604020202020204" pitchFamily="34" charset="0"/>
              </a:rPr>
              <a:t>improved</a:t>
            </a:r>
            <a:r>
              <a:rPr lang="fr-FR" sz="2933" i="1" dirty="0">
                <a:solidFill>
                  <a:prstClr val="black"/>
                </a:solidFill>
                <a:latin typeface="Arial" panose="020B0604020202020204" pitchFamily="34" charset="0"/>
                <a:cs typeface="Arial" panose="020B0604020202020204" pitchFamily="34" charset="0"/>
              </a:rPr>
              <a:t> </a:t>
            </a:r>
            <a:r>
              <a:rPr lang="fr-FR" sz="2933" i="1" dirty="0" err="1">
                <a:solidFill>
                  <a:prstClr val="black"/>
                </a:solidFill>
                <a:latin typeface="Arial" panose="020B0604020202020204" pitchFamily="34" charset="0"/>
                <a:cs typeface="Arial" panose="020B0604020202020204" pitchFamily="34" charset="0"/>
              </a:rPr>
              <a:t>toilet</a:t>
            </a:r>
            <a:r>
              <a:rPr lang="fr-FR" sz="2933" i="1" dirty="0">
                <a:solidFill>
                  <a:prstClr val="black"/>
                </a:solidFill>
                <a:latin typeface="Arial" panose="020B0604020202020204" pitchFamily="34" charset="0"/>
                <a:cs typeface="Arial" panose="020B0604020202020204" pitchFamily="34" charset="0"/>
              </a:rPr>
              <a:t> </a:t>
            </a:r>
          </a:p>
          <a:p>
            <a:pPr defTabSz="914377"/>
            <a:r>
              <a:rPr lang="fr-FR" sz="2933" i="1" dirty="0">
                <a:solidFill>
                  <a:prstClr val="black"/>
                </a:solidFill>
                <a:latin typeface="Arial" panose="020B0604020202020204" pitchFamily="34" charset="0"/>
                <a:cs typeface="Arial" panose="020B0604020202020204" pitchFamily="34" charset="0"/>
              </a:rPr>
              <a:t>% </a:t>
            </a:r>
            <a:r>
              <a:rPr lang="en-US" sz="2933" i="1" dirty="0">
                <a:solidFill>
                  <a:prstClr val="black"/>
                </a:solidFill>
                <a:latin typeface="Arial" panose="020B0604020202020204" pitchFamily="34" charset="0"/>
                <a:cs typeface="Arial" panose="020B0604020202020204" pitchFamily="34" charset="0"/>
              </a:rPr>
              <a:t>of persons with visual disability gaining access to improved toilet</a:t>
            </a:r>
            <a:endParaRPr lang="en-US" sz="2933" dirty="0">
              <a:solidFill>
                <a:prstClr val="black"/>
              </a:solidFill>
              <a:latin typeface="Arial" panose="020B0604020202020204" pitchFamily="34" charset="0"/>
              <a:cs typeface="Arial" panose="020B0604020202020204" pitchFamily="34" charset="0"/>
            </a:endParaRPr>
          </a:p>
        </p:txBody>
      </p:sp>
      <p:pic>
        <p:nvPicPr>
          <p:cNvPr id="2" name="Picture 4">
            <a:extLst>
              <a:ext uri="{FF2B5EF4-FFF2-40B4-BE49-F238E27FC236}">
                <a16:creationId xmlns:a16="http://schemas.microsoft.com/office/drawing/2014/main" id="{FFC77466-15DC-B4B7-A583-9FD6F5D609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36933" y="1597446"/>
            <a:ext cx="4114801" cy="2285057"/>
          </a:xfrm>
          <a:prstGeom prst="rect">
            <a:avLst/>
          </a:prstGeom>
          <a:ln w="12700">
            <a:solidFill>
              <a:schemeClr val="tx1"/>
            </a:solidFill>
          </a:ln>
        </p:spPr>
      </p:pic>
      <p:pic>
        <p:nvPicPr>
          <p:cNvPr id="4" name="Picture 2">
            <a:extLst>
              <a:ext uri="{FF2B5EF4-FFF2-40B4-BE49-F238E27FC236}">
                <a16:creationId xmlns:a16="http://schemas.microsoft.com/office/drawing/2014/main" id="{51F7A6BB-9EA9-0B05-54E1-6CE3C9EC02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446378" y="4019296"/>
            <a:ext cx="4495908" cy="2687019"/>
          </a:xfrm>
          <a:prstGeom prst="rect">
            <a:avLst/>
          </a:prstGeom>
          <a:ln w="12700">
            <a:solidFill>
              <a:schemeClr val="tx1"/>
            </a:solidFill>
          </a:ln>
        </p:spPr>
      </p:pic>
    </p:spTree>
    <p:extLst>
      <p:ext uri="{BB962C8B-B14F-4D97-AF65-F5344CB8AC3E}">
        <p14:creationId xmlns:p14="http://schemas.microsoft.com/office/powerpoint/2010/main" val="2431044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6EFB6-060D-4BE2-A414-1515C1CCC3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5D7C3C6-0580-4E5B-88A6-092C5091C81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74" b="89474" l="7054" r="90041">
                        <a14:foregroundMark x1="39004" y1="26316" x2="39004" y2="26316"/>
                        <a14:foregroundMark x1="40249" y1="44211" x2="40249" y2="44211"/>
                        <a14:foregroundMark x1="39834" y1="69474" x2="39834" y2="69474"/>
                        <a14:foregroundMark x1="44813" y1="32632" x2="44813" y2="32632"/>
                        <a14:foregroundMark x1="44813" y1="46316" x2="44813" y2="46316"/>
                        <a14:foregroundMark x1="43983" y1="57895" x2="43983" y2="57895"/>
                        <a14:foregroundMark x1="16598" y1="47368" x2="16598" y2="47368"/>
                        <a14:foregroundMark x1="17012" y1="43158" x2="17012" y2="43158"/>
                        <a14:foregroundMark x1="11618" y1="58947" x2="11618" y2="58947"/>
                        <a14:foregroundMark x1="13693" y1="61053" x2="13693" y2="61053"/>
                        <a14:foregroundMark x1="16183" y1="58947" x2="16183" y2="58947"/>
                        <a14:foregroundMark x1="20332" y1="62105" x2="20332" y2="62105"/>
                        <a14:foregroundMark x1="19502" y1="54737" x2="19502" y2="54737"/>
                        <a14:foregroundMark x1="23237" y1="55789" x2="23237" y2="55789"/>
                        <a14:foregroundMark x1="23237" y1="58947" x2="23237" y2="58947"/>
                        <a14:foregroundMark x1="23237" y1="62105" x2="23237" y2="62105"/>
                        <a14:foregroundMark x1="26556" y1="58947" x2="26556" y2="58947"/>
                        <a14:foregroundMark x1="26556" y1="54737" x2="26556" y2="54737"/>
                        <a14:foregroundMark x1="26556" y1="46316" x2="26556" y2="46316"/>
                        <a14:foregroundMark x1="26556" y1="41053" x2="26556" y2="41053"/>
                        <a14:foregroundMark x1="28631" y1="42105" x2="28631" y2="42105"/>
                        <a14:foregroundMark x1="23651" y1="44211" x2="23651" y2="44211"/>
                        <a14:foregroundMark x1="21992" y1="44211" x2="21992" y2="44211"/>
                        <a14:foregroundMark x1="18672" y1="46316" x2="18672" y2="46316"/>
                        <a14:foregroundMark x1="19502" y1="42105" x2="19502" y2="42105"/>
                        <a14:foregroundMark x1="15768" y1="42105" x2="15768" y2="42105"/>
                        <a14:foregroundMark x1="54357" y1="65263" x2="54357" y2="65263"/>
                        <a14:foregroundMark x1="56017" y1="54737" x2="56017" y2="54737"/>
                        <a14:foregroundMark x1="56017" y1="42105" x2="56017" y2="42105"/>
                        <a14:foregroundMark x1="65975" y1="47368" x2="65975" y2="47368"/>
                        <a14:foregroundMark x1="64730" y1="52632" x2="64730" y2="52632"/>
                        <a14:foregroundMark x1="64730" y1="40000" x2="64730" y2="40000"/>
                        <a14:foregroundMark x1="68465" y1="50526" x2="68465" y2="50526"/>
                        <a14:foregroundMark x1="70124" y1="55789" x2="70124" y2="55789"/>
                        <a14:foregroundMark x1="72614" y1="52632" x2="72614" y2="52632"/>
                        <a14:foregroundMark x1="73029" y1="46316" x2="73029" y2="46316"/>
                        <a14:foregroundMark x1="73444" y1="43158" x2="73444" y2="43158"/>
                        <a14:foregroundMark x1="74689" y1="40000" x2="74689" y2="40000"/>
                        <a14:foregroundMark x1="75519" y1="53684" x2="75519" y2="53684"/>
                        <a14:foregroundMark x1="83817" y1="61053" x2="83817" y2="61053"/>
                        <a14:foregroundMark x1="84232" y1="53684" x2="84232" y2="53684"/>
                        <a14:foregroundMark x1="86307" y1="52632" x2="86307" y2="52632"/>
                        <a14:foregroundMark x1="89212" y1="51579" x2="89212" y2="51579"/>
                        <a14:foregroundMark x1="90456" y1="47368" x2="90456" y2="47368"/>
                        <a14:foregroundMark x1="7054" y1="58947" x2="7054" y2="58947"/>
                        <a14:foregroundMark x1="9544" y1="56842" x2="9544" y2="56842"/>
                        <a14:foregroundMark x1="35685" y1="30526" x2="35685" y2="30526"/>
                        <a14:foregroundMark x1="36515" y1="50526" x2="36515" y2="50526"/>
                        <a14:foregroundMark x1="36515" y1="49474" x2="36515" y2="49474"/>
                        <a14:foregroundMark x1="36929" y1="50526" x2="36929" y2="50526"/>
                        <a14:foregroundMark x1="43154" y1="49474" x2="43154" y2="49474"/>
                        <a14:foregroundMark x1="43154" y1="49474" x2="43154" y2="49474"/>
                        <a14:foregroundMark x1="43983" y1="49474" x2="43983" y2="49474"/>
                        <a14:foregroundMark x1="43154" y1="50526" x2="43154" y2="50526"/>
                        <a14:foregroundMark x1="43154" y1="49474" x2="43154" y2="49474"/>
                        <a14:foregroundMark x1="43154" y1="50526" x2="43154" y2="50526"/>
                        <a14:foregroundMark x1="84232" y1="38947" x2="84232" y2="38947"/>
                        <a14:backgroundMark x1="20332" y1="51579" x2="20332" y2="51579"/>
                        <a14:backgroundMark x1="25726" y1="58947" x2="25726" y2="58947"/>
                        <a14:backgroundMark x1="10788" y1="60000" x2="10788" y2="60000"/>
                        <a14:backgroundMark x1="37344" y1="50526" x2="37344" y2="50526"/>
                        <a14:backgroundMark x1="42739" y1="50526" x2="42739" y2="50526"/>
                      </a14:backgroundRemoval>
                    </a14:imgEffect>
                  </a14:imgLayer>
                </a14:imgProps>
              </a:ext>
              <a:ext uri="{28A0092B-C50C-407E-A947-70E740481C1C}">
                <a14:useLocalDpi xmlns:a14="http://schemas.microsoft.com/office/drawing/2010/main" val="0"/>
              </a:ext>
            </a:extLst>
          </a:blip>
          <a:stretch>
            <a:fillRect/>
          </a:stretch>
        </p:blipFill>
        <p:spPr>
          <a:xfrm>
            <a:off x="9613521" y="5715000"/>
            <a:ext cx="2290692" cy="902970"/>
          </a:xfrm>
          <a:prstGeom prst="rect">
            <a:avLst/>
          </a:prstGeom>
        </p:spPr>
      </p:pic>
      <p:sp>
        <p:nvSpPr>
          <p:cNvPr id="4" name="Content Placeholder 18">
            <a:extLst>
              <a:ext uri="{FF2B5EF4-FFF2-40B4-BE49-F238E27FC236}">
                <a16:creationId xmlns:a16="http://schemas.microsoft.com/office/drawing/2014/main" id="{1EEAD62D-1D6F-4035-A2E8-D8C24588BFE7}"/>
              </a:ext>
            </a:extLst>
          </p:cNvPr>
          <p:cNvSpPr txBox="1">
            <a:spLocks/>
          </p:cNvSpPr>
          <p:nvPr/>
        </p:nvSpPr>
        <p:spPr>
          <a:xfrm>
            <a:off x="480786" y="800258"/>
            <a:ext cx="11230428" cy="4674712"/>
          </a:xfrm>
          <a:prstGeom prst="rect">
            <a:avLst/>
          </a:prstGeom>
          <a:solidFill>
            <a:schemeClr val="bg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800"/>
              </a:spcAft>
              <a:buNone/>
            </a:pPr>
            <a:r>
              <a:rPr lang="en-GB" sz="3200" b="1" dirty="0">
                <a:solidFill>
                  <a:prstClr val="black"/>
                </a:solidFill>
                <a:latin typeface="Avenir Next LT Pro" panose="020B0504020202020204" pitchFamily="34" charset="0"/>
              </a:rPr>
              <a:t>Objectives of this side session</a:t>
            </a:r>
            <a:endParaRPr lang="en-US" sz="3200" dirty="0">
              <a:latin typeface="Avenir Next LT Pro" panose="020B0504020202020204" pitchFamily="34" charset="0"/>
            </a:endParaRPr>
          </a:p>
          <a:p>
            <a:pPr marL="514350" lvl="0" indent="-514350">
              <a:lnSpc>
                <a:spcPct val="100000"/>
              </a:lnSpc>
              <a:spcAft>
                <a:spcPts val="1800"/>
              </a:spcAft>
              <a:buFont typeface="+mj-lt"/>
              <a:buAutoNum type="arabicPeriod"/>
            </a:pPr>
            <a:r>
              <a:rPr lang="en-US" dirty="0">
                <a:latin typeface="Avenir Next LT Pro" panose="020B0504020202020204" pitchFamily="34" charset="0"/>
              </a:rPr>
              <a:t>Understand the </a:t>
            </a:r>
            <a:r>
              <a:rPr lang="en-US" b="1" dirty="0">
                <a:solidFill>
                  <a:srgbClr val="FF0000"/>
                </a:solidFill>
                <a:latin typeface="Avenir Next LT Pro" panose="020B0504020202020204" pitchFamily="34" charset="0"/>
              </a:rPr>
              <a:t>current status of WASH in schools </a:t>
            </a:r>
            <a:r>
              <a:rPr lang="en-US" dirty="0">
                <a:latin typeface="Avenir Next LT Pro" panose="020B0504020202020204" pitchFamily="34" charset="0"/>
              </a:rPr>
              <a:t>and progress needed to meet the related SDG targets by 2030  </a:t>
            </a:r>
          </a:p>
          <a:p>
            <a:pPr marL="514350" lvl="0" indent="-514350">
              <a:lnSpc>
                <a:spcPct val="100000"/>
              </a:lnSpc>
              <a:spcAft>
                <a:spcPts val="1800"/>
              </a:spcAft>
              <a:buFont typeface="+mj-lt"/>
              <a:buAutoNum type="arabicPeriod"/>
            </a:pPr>
            <a:r>
              <a:rPr lang="en-US" dirty="0">
                <a:latin typeface="Avenir Next LT Pro" panose="020B0504020202020204" pitchFamily="34" charset="0"/>
              </a:rPr>
              <a:t>Exchange practical lessons and ideas on how to further strengthen monitoring systems, including identifying key indicators for monitoring </a:t>
            </a:r>
            <a:r>
              <a:rPr lang="en-US" b="1" dirty="0">
                <a:solidFill>
                  <a:srgbClr val="FF0000"/>
                </a:solidFill>
                <a:latin typeface="Avenir Next LT Pro" panose="020B0504020202020204" pitchFamily="34" charset="0"/>
              </a:rPr>
              <a:t>pandemic preparedness </a:t>
            </a:r>
            <a:r>
              <a:rPr lang="en-US" dirty="0">
                <a:latin typeface="Avenir Next LT Pro" panose="020B0504020202020204" pitchFamily="34" charset="0"/>
              </a:rPr>
              <a:t>and </a:t>
            </a:r>
            <a:r>
              <a:rPr lang="en-US" b="1" dirty="0">
                <a:solidFill>
                  <a:srgbClr val="FF0000"/>
                </a:solidFill>
                <a:latin typeface="Avenir Next LT Pro" panose="020B0504020202020204" pitchFamily="34" charset="0"/>
              </a:rPr>
              <a:t>disability inclusive </a:t>
            </a:r>
            <a:r>
              <a:rPr lang="en-US" dirty="0">
                <a:latin typeface="Avenir Next LT Pro" panose="020B0504020202020204" pitchFamily="34" charset="0"/>
              </a:rPr>
              <a:t>WASH in schools.</a:t>
            </a:r>
          </a:p>
        </p:txBody>
      </p:sp>
    </p:spTree>
    <p:extLst>
      <p:ext uri="{BB962C8B-B14F-4D97-AF65-F5344CB8AC3E}">
        <p14:creationId xmlns:p14="http://schemas.microsoft.com/office/powerpoint/2010/main" val="973092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F733D13-050D-5D48-85CA-D6D195060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312984"/>
          </a:xfrm>
          <a:prstGeom prst="rect">
            <a:avLst/>
          </a:prstGeom>
        </p:spPr>
      </p:pic>
      <p:sp>
        <p:nvSpPr>
          <p:cNvPr id="3" name="TextBox 2"/>
          <p:cNvSpPr txBox="1"/>
          <p:nvPr/>
        </p:nvSpPr>
        <p:spPr>
          <a:xfrm>
            <a:off x="1" y="966283"/>
            <a:ext cx="12192000" cy="995016"/>
          </a:xfrm>
          <a:prstGeom prst="rect">
            <a:avLst/>
          </a:prstGeom>
          <a:noFill/>
        </p:spPr>
        <p:txBody>
          <a:bodyPr wrap="square" rtlCol="0">
            <a:spAutoFit/>
          </a:bodyPr>
          <a:lstStyle/>
          <a:p>
            <a:pPr algn="ctr" defTabSz="914377"/>
            <a:r>
              <a:rPr lang="en-US" sz="2933" b="1" dirty="0">
                <a:solidFill>
                  <a:prstClr val="black"/>
                </a:solidFill>
                <a:latin typeface="Arial" panose="020B0604020202020204" pitchFamily="34" charset="0"/>
                <a:cs typeface="Arial" panose="020B0604020202020204" pitchFamily="34" charset="0"/>
              </a:rPr>
              <a:t>School Sanitation and Hygiene Education (SHHE) </a:t>
            </a:r>
          </a:p>
          <a:p>
            <a:pPr algn="ctr" defTabSz="914377"/>
            <a:r>
              <a:rPr lang="en-US" sz="2933" b="1" dirty="0">
                <a:solidFill>
                  <a:prstClr val="black"/>
                </a:solidFill>
                <a:latin typeface="Arial" panose="020B0604020202020204" pitchFamily="34" charset="0"/>
                <a:cs typeface="Arial" panose="020B0604020202020204" pitchFamily="34" charset="0"/>
              </a:rPr>
              <a:t>Formalization of strategy, norms and designs</a:t>
            </a:r>
          </a:p>
        </p:txBody>
      </p:sp>
      <p:sp>
        <p:nvSpPr>
          <p:cNvPr id="7170" name="Rectangle 2"/>
          <p:cNvSpPr>
            <a:spLocks noGrp="1" noChangeArrowheads="1"/>
          </p:cNvSpPr>
          <p:nvPr>
            <p:ph type="title"/>
          </p:nvPr>
        </p:nvSpPr>
        <p:spPr>
          <a:xfrm>
            <a:off x="-2" y="73627"/>
            <a:ext cx="12192003" cy="805544"/>
          </a:xfrm>
          <a:noFill/>
        </p:spPr>
        <p:txBody>
          <a:bodyPr vert="horz" lIns="182880" tIns="60960" rIns="121920" bIns="60960" rtlCol="0" anchor="ctr">
            <a:normAutofit/>
          </a:bodyPr>
          <a:lstStyle/>
          <a:p>
            <a:pPr algn="ctr"/>
            <a:r>
              <a:rPr lang="en-US" altLang="en-US" sz="4800" b="1" dirty="0">
                <a:solidFill>
                  <a:schemeClr val="bg1"/>
                </a:solidFill>
                <a:latin typeface="Arial" panose="020B0604020202020204" pitchFamily="34" charset="0"/>
                <a:cs typeface="Arial" panose="020B0604020202020204" pitchFamily="34" charset="0"/>
              </a:rPr>
              <a:t>Good practices - India</a:t>
            </a:r>
          </a:p>
        </p:txBody>
      </p:sp>
      <p:pic>
        <p:nvPicPr>
          <p:cNvPr id="4" name="Image 3">
            <a:extLst>
              <a:ext uri="{FF2B5EF4-FFF2-40B4-BE49-F238E27FC236}">
                <a16:creationId xmlns:a16="http://schemas.microsoft.com/office/drawing/2014/main" id="{6A01CB99-A524-40C7-6ADD-1B2556C32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353" y="1992204"/>
            <a:ext cx="5248223" cy="4778685"/>
          </a:xfrm>
          <a:prstGeom prst="rect">
            <a:avLst/>
          </a:prstGeom>
          <a:ln w="12700">
            <a:solidFill>
              <a:schemeClr val="tx1"/>
            </a:solidFill>
          </a:ln>
        </p:spPr>
      </p:pic>
      <p:pic>
        <p:nvPicPr>
          <p:cNvPr id="6" name="Image 5">
            <a:extLst>
              <a:ext uri="{FF2B5EF4-FFF2-40B4-BE49-F238E27FC236}">
                <a16:creationId xmlns:a16="http://schemas.microsoft.com/office/drawing/2014/main" id="{90B0660E-6CB0-305F-2510-D2E17CB69D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8861" y="1992205"/>
            <a:ext cx="3549363" cy="4778684"/>
          </a:xfrm>
          <a:prstGeom prst="rect">
            <a:avLst/>
          </a:prstGeom>
          <a:ln w="12700">
            <a:solidFill>
              <a:schemeClr val="tx1"/>
            </a:solidFill>
          </a:ln>
        </p:spPr>
      </p:pic>
    </p:spTree>
    <p:extLst>
      <p:ext uri="{BB962C8B-B14F-4D97-AF65-F5344CB8AC3E}">
        <p14:creationId xmlns:p14="http://schemas.microsoft.com/office/powerpoint/2010/main" val="1624249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rrain, extérieur&#10;&#10;Description générée automatiquement">
            <a:extLst>
              <a:ext uri="{FF2B5EF4-FFF2-40B4-BE49-F238E27FC236}">
                <a16:creationId xmlns:a16="http://schemas.microsoft.com/office/drawing/2014/main" id="{D49C095B-EF4B-8A88-F149-52C9E6A87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851341BB-6033-4044-9200-A757CE2F2D13}"/>
              </a:ext>
            </a:extLst>
          </p:cNvPr>
          <p:cNvSpPr>
            <a:spLocks noGrp="1"/>
          </p:cNvSpPr>
          <p:nvPr>
            <p:ph type="title"/>
          </p:nvPr>
        </p:nvSpPr>
        <p:spPr>
          <a:xfrm>
            <a:off x="3679372" y="2185974"/>
            <a:ext cx="4833256" cy="2185973"/>
          </a:xfrm>
        </p:spPr>
        <p:txBody>
          <a:bodyPr>
            <a:noAutofit/>
          </a:bodyPr>
          <a:lstStyle/>
          <a:p>
            <a:r>
              <a:rPr lang="en-GB" sz="6667" b="1" dirty="0">
                <a:solidFill>
                  <a:schemeClr val="bg1"/>
                </a:solidFill>
                <a:effectLst>
                  <a:outerShdw blurRad="38100" dist="38100" dir="2700000" algn="tl">
                    <a:srgbClr val="000000">
                      <a:alpha val="43137"/>
                    </a:srgbClr>
                  </a:outerShdw>
                </a:effectLst>
                <a:latin typeface="Arial" charset="0"/>
                <a:ea typeface="Arial" charset="0"/>
                <a:cs typeface="Arial" charset="0"/>
              </a:rPr>
              <a:t>Thank</a:t>
            </a:r>
            <a:r>
              <a:rPr lang="fr-CH" sz="6667" b="1" dirty="0">
                <a:solidFill>
                  <a:schemeClr val="bg1"/>
                </a:solidFill>
                <a:effectLst>
                  <a:outerShdw blurRad="38100" dist="38100" dir="2700000" algn="tl">
                    <a:srgbClr val="000000">
                      <a:alpha val="43137"/>
                    </a:srgbClr>
                  </a:outerShdw>
                </a:effectLst>
                <a:latin typeface="Arial" charset="0"/>
                <a:ea typeface="Arial" charset="0"/>
                <a:cs typeface="Arial" charset="0"/>
              </a:rPr>
              <a:t> </a:t>
            </a:r>
            <a:r>
              <a:rPr lang="en-GB" sz="6667" b="1" dirty="0">
                <a:solidFill>
                  <a:schemeClr val="bg1"/>
                </a:solidFill>
                <a:effectLst>
                  <a:outerShdw blurRad="38100" dist="38100" dir="2700000" algn="tl">
                    <a:srgbClr val="000000">
                      <a:alpha val="43137"/>
                    </a:srgbClr>
                  </a:outerShdw>
                </a:effectLst>
                <a:latin typeface="Arial" charset="0"/>
                <a:ea typeface="Arial" charset="0"/>
                <a:cs typeface="Arial" charset="0"/>
              </a:rPr>
              <a:t>you</a:t>
            </a:r>
            <a:r>
              <a:rPr lang="fr-CH" sz="6667" b="1" dirty="0">
                <a:solidFill>
                  <a:schemeClr val="bg1"/>
                </a:solidFill>
                <a:effectLst>
                  <a:outerShdw blurRad="38100" dist="38100" dir="2700000" algn="tl">
                    <a:srgbClr val="000000">
                      <a:alpha val="43137"/>
                    </a:srgbClr>
                  </a:outerShdw>
                </a:effectLst>
                <a:latin typeface="Arial" charset="0"/>
                <a:ea typeface="Arial" charset="0"/>
                <a:cs typeface="Arial" charset="0"/>
              </a:rPr>
              <a:t>!</a:t>
            </a:r>
            <a:endParaRPr lang="en-US" sz="6667" b="1" dirty="0">
              <a:solidFill>
                <a:schemeClr val="bg1"/>
              </a:solidFill>
              <a:effectLst>
                <a:outerShdw blurRad="38100" dist="38100" dir="2700000" algn="tl">
                  <a:srgbClr val="000000">
                    <a:alpha val="43137"/>
                  </a:srgbClr>
                </a:outerShdw>
              </a:effectLst>
              <a:latin typeface="Arial" charset="0"/>
              <a:ea typeface="Arial" charset="0"/>
              <a:cs typeface="Arial" charset="0"/>
            </a:endParaRPr>
          </a:p>
        </p:txBody>
      </p:sp>
      <p:sp>
        <p:nvSpPr>
          <p:cNvPr id="5" name="Title 11">
            <a:extLst>
              <a:ext uri="{FF2B5EF4-FFF2-40B4-BE49-F238E27FC236}">
                <a16:creationId xmlns:a16="http://schemas.microsoft.com/office/drawing/2014/main" id="{B20B8565-EAC1-032C-07B7-2AFEE5F5C104}"/>
              </a:ext>
            </a:extLst>
          </p:cNvPr>
          <p:cNvSpPr txBox="1">
            <a:spLocks/>
          </p:cNvSpPr>
          <p:nvPr/>
        </p:nvSpPr>
        <p:spPr>
          <a:xfrm>
            <a:off x="1" y="5383619"/>
            <a:ext cx="12192000" cy="1474381"/>
          </a:xfrm>
          <a:prstGeom prst="rect">
            <a:avLst/>
          </a:prstGeom>
          <a:solidFill>
            <a:srgbClr val="D9D9D9">
              <a:alpha val="50196"/>
            </a:srgbClr>
          </a:solidFill>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377"/>
            <a:r>
              <a:rPr lang="es-ES" sz="3200" b="1" dirty="0">
                <a:solidFill>
                  <a:prstClr val="white"/>
                </a:solidFill>
                <a:latin typeface="Arial" charset="0"/>
                <a:ea typeface="Arial" charset="0"/>
                <a:cs typeface="Arial" charset="0"/>
              </a:rPr>
              <a:t>William Berbon</a:t>
            </a:r>
          </a:p>
          <a:p>
            <a:pPr algn="ctr" defTabSz="914377"/>
            <a:r>
              <a:rPr lang="es-ES" sz="3200" dirty="0">
                <a:solidFill>
                  <a:prstClr val="white"/>
                </a:solidFill>
                <a:latin typeface="Arial" charset="0"/>
                <a:ea typeface="Arial" charset="0"/>
                <a:cs typeface="Arial" charset="0"/>
              </a:rPr>
              <a:t>Disability-Inclusive WASH </a:t>
            </a:r>
            <a:r>
              <a:rPr lang="es-ES" sz="3200" dirty="0" err="1">
                <a:solidFill>
                  <a:prstClr val="white"/>
                </a:solidFill>
                <a:latin typeface="Arial" charset="0"/>
                <a:ea typeface="Arial" charset="0"/>
                <a:cs typeface="Arial" charset="0"/>
              </a:rPr>
              <a:t>Consultant</a:t>
            </a:r>
            <a:endParaRPr lang="es-ES" sz="3200" dirty="0">
              <a:solidFill>
                <a:prstClr val="white"/>
              </a:solidFill>
              <a:latin typeface="Arial" charset="0"/>
              <a:ea typeface="Arial" charset="0"/>
              <a:cs typeface="Arial" charset="0"/>
            </a:endParaRPr>
          </a:p>
          <a:p>
            <a:pPr algn="ctr" defTabSz="914377"/>
            <a:r>
              <a:rPr lang="es-ES" sz="3200" dirty="0">
                <a:solidFill>
                  <a:prstClr val="white"/>
                </a:solidFill>
                <a:latin typeface="Arial" charset="0"/>
                <a:ea typeface="Arial" charset="0"/>
                <a:cs typeface="Arial" charset="0"/>
              </a:rPr>
              <a:t>wberbon@unicef.org</a:t>
            </a:r>
            <a:endParaRPr lang="en-US" sz="3200" dirty="0">
              <a:solidFill>
                <a:prstClr val="white"/>
              </a:solidFill>
              <a:latin typeface="Arial" charset="0"/>
              <a:ea typeface="Arial" charset="0"/>
              <a:cs typeface="Arial" charset="0"/>
            </a:endParaRPr>
          </a:p>
        </p:txBody>
      </p:sp>
      <p:pic>
        <p:nvPicPr>
          <p:cNvPr id="6" name="Image 5" descr="Une image contenant texte&#10;&#10;Description générée automatiquement">
            <a:extLst>
              <a:ext uri="{FF2B5EF4-FFF2-40B4-BE49-F238E27FC236}">
                <a16:creationId xmlns:a16="http://schemas.microsoft.com/office/drawing/2014/main" id="{9019B222-1EFE-144F-A070-E3517766B6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740899" y="0"/>
            <a:ext cx="2451101" cy="1922221"/>
          </a:xfrm>
          <a:prstGeom prst="rect">
            <a:avLst/>
          </a:prstGeom>
        </p:spPr>
      </p:pic>
      <p:sp>
        <p:nvSpPr>
          <p:cNvPr id="7" name="Rectangle 6">
            <a:extLst>
              <a:ext uri="{FF2B5EF4-FFF2-40B4-BE49-F238E27FC236}">
                <a16:creationId xmlns:a16="http://schemas.microsoft.com/office/drawing/2014/main" id="{927F4227-C4EA-396F-7F55-D3C3CBE8210B}"/>
              </a:ext>
            </a:extLst>
          </p:cNvPr>
          <p:cNvSpPr/>
          <p:nvPr/>
        </p:nvSpPr>
        <p:spPr>
          <a:xfrm rot="16200000">
            <a:off x="-1326158" y="1341548"/>
            <a:ext cx="3052428" cy="369332"/>
          </a:xfrm>
          <a:prstGeom prst="rect">
            <a:avLst/>
          </a:prstGeom>
          <a:noFill/>
        </p:spPr>
        <p:txBody>
          <a:bodyPr wrap="square">
            <a:spAutoFit/>
          </a:bodyPr>
          <a:lstStyle/>
          <a:p>
            <a:pPr algn="r" defTabSz="914377"/>
            <a:r>
              <a:rPr lang="en-AU" dirty="0">
                <a:solidFill>
                  <a:prstClr val="white"/>
                </a:solidFill>
                <a:latin typeface="Calibri"/>
              </a:rPr>
              <a:t>© UNICEF/UNI5298/Nesbitt</a:t>
            </a:r>
            <a:endParaRPr lang="en-US" dirty="0">
              <a:solidFill>
                <a:prstClr val="white"/>
              </a:solidFill>
              <a:latin typeface="Calibri"/>
            </a:endParaRPr>
          </a:p>
        </p:txBody>
      </p:sp>
    </p:spTree>
    <p:extLst>
      <p:ext uri="{BB962C8B-B14F-4D97-AF65-F5344CB8AC3E}">
        <p14:creationId xmlns:p14="http://schemas.microsoft.com/office/powerpoint/2010/main" val="189861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3871-3303-4684-991C-EAD0BCB109D1}"/>
              </a:ext>
            </a:extLst>
          </p:cNvPr>
          <p:cNvSpPr>
            <a:spLocks noGrp="1"/>
          </p:cNvSpPr>
          <p:nvPr>
            <p:ph type="title"/>
          </p:nvPr>
        </p:nvSpPr>
        <p:spPr>
          <a:xfrm>
            <a:off x="838200" y="2103437"/>
            <a:ext cx="10515600" cy="1325563"/>
          </a:xfrm>
        </p:spPr>
        <p:txBody>
          <a:bodyPr/>
          <a:lstStyle/>
          <a:p>
            <a:pPr algn="ctr"/>
            <a:r>
              <a:rPr lang="en-US" b="1" dirty="0">
                <a:latin typeface="Avenir Next LT Pro" panose="020B0504020202020204" pitchFamily="34" charset="0"/>
              </a:rPr>
              <a:t>Questions?</a:t>
            </a:r>
          </a:p>
        </p:txBody>
      </p:sp>
    </p:spTree>
    <p:extLst>
      <p:ext uri="{BB962C8B-B14F-4D97-AF65-F5344CB8AC3E}">
        <p14:creationId xmlns:p14="http://schemas.microsoft.com/office/powerpoint/2010/main" val="383401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398EAB0-90ED-4A6B-A35C-43258F05577A}"/>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230" y="5695672"/>
              <a:ext cx="2295525" cy="904875"/>
            </a:xfrm>
            <a:prstGeom prst="rect">
              <a:avLst/>
            </a:prstGeom>
          </p:spPr>
        </p:pic>
      </p:grpSp>
      <p:sp>
        <p:nvSpPr>
          <p:cNvPr id="9" name="Rectangle 8">
            <a:extLst>
              <a:ext uri="{FF2B5EF4-FFF2-40B4-BE49-F238E27FC236}">
                <a16:creationId xmlns:a16="http://schemas.microsoft.com/office/drawing/2014/main" id="{D0CBD204-ADB4-47B8-B23A-B70D71078759}"/>
              </a:ext>
            </a:extLst>
          </p:cNvPr>
          <p:cNvSpPr/>
          <p:nvPr/>
        </p:nvSpPr>
        <p:spPr>
          <a:xfrm>
            <a:off x="486543" y="626164"/>
            <a:ext cx="10656378" cy="4785926"/>
          </a:xfrm>
          <a:prstGeom prst="rect">
            <a:avLst/>
          </a:prstGeom>
          <a:solidFill>
            <a:schemeClr val="bg1"/>
          </a:solidFill>
        </p:spPr>
        <p:txBody>
          <a:bodyPr wrap="square">
            <a:spAutoFit/>
          </a:bodyPr>
          <a:lstStyle/>
          <a:p>
            <a:r>
              <a:rPr lang="en-US" b="1" dirty="0">
                <a:latin typeface="Avenir Next LT Pro" panose="020B0504020202020204" pitchFamily="34" charset="0"/>
              </a:rPr>
              <a:t>JMP update on WASH in schools with a focus on pandemic preparedness and disabilities</a:t>
            </a:r>
          </a:p>
          <a:p>
            <a:r>
              <a:rPr lang="en-US" sz="1600" dirty="0">
                <a:solidFill>
                  <a:srgbClr val="233238"/>
                </a:solidFill>
                <a:latin typeface="Avenir Next LT Pro" panose="020B0504020202020204" pitchFamily="34" charset="0"/>
              </a:rPr>
              <a:t>UNC Water and Health Conference, October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Bef>
                <a:spcPts val="1200"/>
              </a:spcBef>
              <a:spcAft>
                <a:spcPts val="1200"/>
              </a:spcAft>
            </a:pPr>
            <a:r>
              <a:rPr lang="en-US" dirty="0">
                <a:solidFill>
                  <a:srgbClr val="233238"/>
                </a:solidFill>
                <a:latin typeface="Avenir Next LT Pro" panose="020B0504020202020204" pitchFamily="34" charset="0"/>
              </a:rPr>
              <a:t>08:30      Introductions and session overview </a:t>
            </a:r>
          </a:p>
          <a:p>
            <a:pPr>
              <a:spcAft>
                <a:spcPts val="1200"/>
              </a:spcAft>
            </a:pPr>
            <a:r>
              <a:rPr lang="en-US" dirty="0">
                <a:solidFill>
                  <a:srgbClr val="233238"/>
                </a:solidFill>
                <a:latin typeface="Avenir Next LT Pro" panose="020B0504020202020204" pitchFamily="34" charset="0"/>
              </a:rPr>
              <a:t>08:35      Progress on WASH in schools: 2000-2021 data update (JMP)</a:t>
            </a:r>
          </a:p>
          <a:p>
            <a:pPr>
              <a:spcAft>
                <a:spcPts val="1200"/>
              </a:spcAft>
            </a:pPr>
            <a:r>
              <a:rPr lang="en-US" dirty="0">
                <a:solidFill>
                  <a:srgbClr val="233238"/>
                </a:solidFill>
                <a:latin typeface="Avenir Next LT Pro" panose="020B0504020202020204" pitchFamily="34" charset="0"/>
              </a:rPr>
              <a:t>08:50      Focus on</a:t>
            </a:r>
            <a:r>
              <a:rPr lang="en-US" b="1" dirty="0">
                <a:solidFill>
                  <a:srgbClr val="233238"/>
                </a:solidFill>
                <a:latin typeface="Avenir Next LT Pro" panose="020B0504020202020204" pitchFamily="34" charset="0"/>
              </a:rPr>
              <a:t> disability-inclusive </a:t>
            </a:r>
            <a:r>
              <a:rPr lang="en-US" dirty="0">
                <a:solidFill>
                  <a:srgbClr val="233238"/>
                </a:solidFill>
                <a:latin typeface="Avenir Next LT Pro" panose="020B0504020202020204" pitchFamily="34" charset="0"/>
              </a:rPr>
              <a:t>WASH in schools (JMP, UNICEF)</a:t>
            </a:r>
          </a:p>
          <a:p>
            <a:pPr marL="742950" indent="-742950">
              <a:spcAft>
                <a:spcPts val="1200"/>
              </a:spcAft>
            </a:pPr>
            <a:r>
              <a:rPr lang="en-US" dirty="0">
                <a:solidFill>
                  <a:srgbClr val="233238"/>
                </a:solidFill>
                <a:latin typeface="Avenir Next LT Pro" panose="020B0504020202020204" pitchFamily="34" charset="0"/>
              </a:rPr>
              <a:t>09:10      </a:t>
            </a:r>
            <a:r>
              <a:rPr lang="en-US" b="1" dirty="0">
                <a:solidFill>
                  <a:srgbClr val="FF0000"/>
                </a:solidFill>
                <a:latin typeface="Avenir Next LT Pro" panose="020B0504020202020204" pitchFamily="34" charset="0"/>
              </a:rPr>
              <a:t>Group discussion/</a:t>
            </a:r>
            <a:r>
              <a:rPr lang="en-US" b="1" dirty="0" err="1">
                <a:solidFill>
                  <a:srgbClr val="FF0000"/>
                </a:solidFill>
                <a:latin typeface="Avenir Next LT Pro" panose="020B0504020202020204" pitchFamily="34" charset="0"/>
              </a:rPr>
              <a:t>Slido</a:t>
            </a:r>
            <a:endParaRPr lang="en-US" b="1" dirty="0">
              <a:solidFill>
                <a:srgbClr val="FF0000"/>
              </a:solidFill>
              <a:latin typeface="Avenir Next LT Pro" panose="020B0504020202020204" pitchFamily="34" charset="0"/>
            </a:endParaRPr>
          </a:p>
          <a:p>
            <a:pPr marL="742950" indent="-742950">
              <a:spcAft>
                <a:spcPts val="1200"/>
              </a:spcAft>
            </a:pPr>
            <a:r>
              <a:rPr lang="en-US" dirty="0">
                <a:solidFill>
                  <a:srgbClr val="233238"/>
                </a:solidFill>
                <a:latin typeface="Avenir Next LT Pro" panose="020B0504020202020204" pitchFamily="34" charset="0"/>
              </a:rPr>
              <a:t>09:20      Focus on </a:t>
            </a:r>
            <a:r>
              <a:rPr lang="en-US" b="1" dirty="0">
                <a:solidFill>
                  <a:srgbClr val="233238"/>
                </a:solidFill>
                <a:latin typeface="Avenir Next LT Pro" panose="020B0504020202020204" pitchFamily="34" charset="0"/>
              </a:rPr>
              <a:t>pandemic preparedness </a:t>
            </a:r>
            <a:r>
              <a:rPr lang="en-US" dirty="0">
                <a:solidFill>
                  <a:srgbClr val="233238"/>
                </a:solidFill>
                <a:latin typeface="Avenir Next LT Pro" panose="020B0504020202020204" pitchFamily="34" charset="0"/>
              </a:rPr>
              <a:t>in schools (JMP, </a:t>
            </a:r>
            <a:r>
              <a:rPr lang="en-US" dirty="0" err="1">
                <a:solidFill>
                  <a:srgbClr val="233238"/>
                </a:solidFill>
                <a:latin typeface="Avenir Next LT Pro" panose="020B0504020202020204" pitchFamily="34" charset="0"/>
              </a:rPr>
              <a:t>MoE</a:t>
            </a:r>
            <a:r>
              <a:rPr lang="en-US" dirty="0">
                <a:solidFill>
                  <a:srgbClr val="233238"/>
                </a:solidFill>
                <a:latin typeface="Avenir Next LT Pro" panose="020B0504020202020204" pitchFamily="34" charset="0"/>
              </a:rPr>
              <a:t> Cambodia, Global WinS Network)</a:t>
            </a:r>
          </a:p>
          <a:p>
            <a:pPr marL="742950" indent="-742950">
              <a:spcAft>
                <a:spcPts val="1200"/>
              </a:spcAft>
            </a:pPr>
            <a:r>
              <a:rPr lang="en-US" dirty="0">
                <a:solidFill>
                  <a:srgbClr val="233238"/>
                </a:solidFill>
                <a:latin typeface="Avenir Next LT Pro" panose="020B0504020202020204" pitchFamily="34" charset="0"/>
              </a:rPr>
              <a:t>09:40      Group discussion/</a:t>
            </a:r>
            <a:r>
              <a:rPr lang="en-US" dirty="0" err="1">
                <a:solidFill>
                  <a:srgbClr val="233238"/>
                </a:solidFill>
                <a:latin typeface="Avenir Next LT Pro" panose="020B0504020202020204" pitchFamily="34" charset="0"/>
              </a:rPr>
              <a:t>Slido</a:t>
            </a:r>
            <a:endParaRPr lang="en-US" dirty="0">
              <a:solidFill>
                <a:srgbClr val="233238"/>
              </a:solidFill>
              <a:latin typeface="Avenir Next LT Pro" panose="020B0504020202020204" pitchFamily="34" charset="0"/>
            </a:endParaRPr>
          </a:p>
          <a:p>
            <a:pPr marL="742950" indent="-742950">
              <a:spcAft>
                <a:spcPts val="1200"/>
              </a:spcAft>
            </a:pPr>
            <a:r>
              <a:rPr lang="en-US" dirty="0">
                <a:solidFill>
                  <a:srgbClr val="233238"/>
                </a:solidFill>
                <a:latin typeface="Avenir Next LT Pro" panose="020B0504020202020204" pitchFamily="34" charset="0"/>
              </a:rPr>
              <a:t>09:50      Overview of the Global WinS Network</a:t>
            </a:r>
          </a:p>
          <a:p>
            <a:pPr marL="742950" indent="-742950">
              <a:spcAft>
                <a:spcPts val="1200"/>
              </a:spcAft>
            </a:pPr>
            <a:r>
              <a:rPr lang="en-US" dirty="0">
                <a:solidFill>
                  <a:srgbClr val="233238"/>
                </a:solidFill>
                <a:latin typeface="Avenir Next LT Pro" panose="020B0504020202020204" pitchFamily="34" charset="0"/>
              </a:rPr>
              <a:t>09:55      Closing remarks</a:t>
            </a:r>
            <a:endParaRPr lang="en-US" dirty="0">
              <a:solidFill>
                <a:srgbClr val="12456F"/>
              </a:solidFill>
              <a:latin typeface="Avenir Next LT Pro" panose="020B0504020202020204" pitchFamily="34" charset="0"/>
            </a:endParaRPr>
          </a:p>
        </p:txBody>
      </p:sp>
      <p:sp>
        <p:nvSpPr>
          <p:cNvPr id="10" name="TextBox 9">
            <a:extLst>
              <a:ext uri="{FF2B5EF4-FFF2-40B4-BE49-F238E27FC236}">
                <a16:creationId xmlns:a16="http://schemas.microsoft.com/office/drawing/2014/main" id="{EA1E7FB8-E96A-4951-8BE1-A362B59A9A9A}"/>
              </a:ext>
            </a:extLst>
          </p:cNvPr>
          <p:cNvSpPr txBox="1"/>
          <p:nvPr/>
        </p:nvSpPr>
        <p:spPr>
          <a:xfrm>
            <a:off x="486543" y="1471383"/>
            <a:ext cx="2743200" cy="369332"/>
          </a:xfrm>
          <a:prstGeom prst="rect">
            <a:avLst/>
          </a:prstGeom>
          <a:solidFill>
            <a:srgbClr val="F9B21E"/>
          </a:solidFill>
        </p:spPr>
        <p:txBody>
          <a:bodyPr wrap="square" rtlCol="0">
            <a:spAutoFit/>
          </a:bodyPr>
          <a:lstStyle/>
          <a:p>
            <a:r>
              <a:rPr lang="en-US" dirty="0">
                <a:solidFill>
                  <a:srgbClr val="233238"/>
                </a:solidFill>
                <a:latin typeface="Avenir Next LT Pro" panose="020B0504020202020204" pitchFamily="34" charset="0"/>
              </a:rPr>
              <a:t>Wednesday 26 October </a:t>
            </a:r>
            <a:endParaRPr lang="en-US" sz="1300" i="1" dirty="0">
              <a:solidFill>
                <a:srgbClr val="233238"/>
              </a:solidFill>
              <a:latin typeface="Avenir Next LT Pro" panose="020B0504020202020204" pitchFamily="34" charset="0"/>
            </a:endParaRP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15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23FE8D-366F-458A-8D4F-0FDD31157874}"/>
              </a:ext>
            </a:extLst>
          </p:cNvPr>
          <p:cNvSpPr>
            <a:spLocks noGrp="1"/>
          </p:cNvSpPr>
          <p:nvPr>
            <p:ph type="sldNum" sz="quarter" idx="12"/>
          </p:nvPr>
        </p:nvSpPr>
        <p:spPr/>
        <p:txBody>
          <a:bodyPr/>
          <a:lstStyle/>
          <a:p>
            <a:pPr>
              <a:defRPr/>
            </a:pPr>
            <a:fld id="{402BE56B-010E-4616-ABA9-1B499FE467B2}" type="slidenum">
              <a:rPr lang="en-GB" smtClean="0">
                <a:solidFill>
                  <a:prstClr val="white"/>
                </a:solidFill>
              </a:rPr>
              <a:pPr>
                <a:defRPr/>
              </a:pPr>
              <a:t>44</a:t>
            </a:fld>
            <a:endParaRPr lang="en-GB">
              <a:solidFill>
                <a:prstClr val="white"/>
              </a:solidFill>
            </a:endParaRPr>
          </a:p>
        </p:txBody>
      </p:sp>
      <p:pic>
        <p:nvPicPr>
          <p:cNvPr id="4" name="Picture 3">
            <a:extLst>
              <a:ext uri="{FF2B5EF4-FFF2-40B4-BE49-F238E27FC236}">
                <a16:creationId xmlns:a16="http://schemas.microsoft.com/office/drawing/2014/main" id="{33F41A15-D4EA-40DF-92B5-2646EA984C72}"/>
              </a:ext>
            </a:extLst>
          </p:cNvPr>
          <p:cNvPicPr>
            <a:picLocks/>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3200400" y="2936794"/>
            <a:ext cx="1219200" cy="510126"/>
          </a:xfrm>
          <a:prstGeom prst="rect">
            <a:avLst/>
          </a:prstGeom>
        </p:spPr>
      </p:pic>
      <p:pic>
        <p:nvPicPr>
          <p:cNvPr id="6" name="Picture 5">
            <a:extLst>
              <a:ext uri="{FF2B5EF4-FFF2-40B4-BE49-F238E27FC236}">
                <a16:creationId xmlns:a16="http://schemas.microsoft.com/office/drawing/2014/main" id="{B3E3C355-0A62-4FAC-8F07-FA8706DA6F5E}"/>
              </a:ext>
            </a:extLst>
          </p:cNvPr>
          <p:cNvPicPr>
            <a:picLocks/>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508000" y="3429000"/>
            <a:ext cx="2438400" cy="2438400"/>
          </a:xfrm>
          <a:prstGeom prst="rect">
            <a:avLst/>
          </a:prstGeom>
        </p:spPr>
      </p:pic>
      <p:sp>
        <p:nvSpPr>
          <p:cNvPr id="7" name="Rectangle 6">
            <a:extLst>
              <a:ext uri="{FF2B5EF4-FFF2-40B4-BE49-F238E27FC236}">
                <a16:creationId xmlns:a16="http://schemas.microsoft.com/office/drawing/2014/main" id="{A251F270-60EA-40E2-9454-1B3451A699F9}"/>
              </a:ext>
            </a:extLst>
          </p:cNvPr>
          <p:cNvSpPr/>
          <p:nvPr>
            <p:custDataLst>
              <p:tags r:id="rId4"/>
            </p:custDataLst>
          </p:nvPr>
        </p:nvSpPr>
        <p:spPr>
          <a:xfrm>
            <a:off x="3200400" y="3790950"/>
            <a:ext cx="8483600"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5B5B5B"/>
                </a:solidFill>
                <a:latin typeface="Avenir Next LT Pro" panose="020B0504020202020204" pitchFamily="34" charset="0"/>
              </a:rPr>
              <a:t>Based on the definitions of disability-inclusive WASH, what should be monitored to support action on disability-inclusive WASH in schools?</a:t>
            </a:r>
          </a:p>
        </p:txBody>
      </p:sp>
      <p:sp>
        <p:nvSpPr>
          <p:cNvPr id="8" name="Rectangle 7">
            <a:extLst>
              <a:ext uri="{FF2B5EF4-FFF2-40B4-BE49-F238E27FC236}">
                <a16:creationId xmlns:a16="http://schemas.microsoft.com/office/drawing/2014/main" id="{9499EE11-AE74-4902-8E6D-27223B4552DE}"/>
              </a:ext>
            </a:extLst>
          </p:cNvPr>
          <p:cNvSpPr/>
          <p:nvPr>
            <p:custDataLst>
              <p:tags r:id="rId5"/>
            </p:custDataLst>
          </p:nvPr>
        </p:nvSpPr>
        <p:spPr>
          <a:xfrm>
            <a:off x="3200400" y="6096000"/>
            <a:ext cx="8737600" cy="510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
        <p:nvSpPr>
          <p:cNvPr id="9" name="TextBox 8">
            <a:extLst>
              <a:ext uri="{FF2B5EF4-FFF2-40B4-BE49-F238E27FC236}">
                <a16:creationId xmlns:a16="http://schemas.microsoft.com/office/drawing/2014/main" id="{8E7191B9-87C5-4DC2-B19F-DD209F079E7F}"/>
              </a:ext>
            </a:extLst>
          </p:cNvPr>
          <p:cNvSpPr txBox="1"/>
          <p:nvPr/>
        </p:nvSpPr>
        <p:spPr>
          <a:xfrm>
            <a:off x="508000" y="630576"/>
            <a:ext cx="11176000" cy="1384995"/>
          </a:xfrm>
          <a:prstGeom prst="rect">
            <a:avLst/>
          </a:prstGeom>
          <a:noFill/>
        </p:spPr>
        <p:txBody>
          <a:bodyPr wrap="square" rtlCol="0">
            <a:spAutoFit/>
          </a:bodyPr>
          <a:lstStyle/>
          <a:p>
            <a:r>
              <a:rPr lang="en-US" sz="2800" b="1" dirty="0">
                <a:solidFill>
                  <a:srgbClr val="FF0066"/>
                </a:solidFill>
                <a:latin typeface="Avenir Next LT Pro" panose="020B0504020202020204" pitchFamily="34" charset="0"/>
              </a:rPr>
              <a:t>Discuss the following question with 4-5 people near you (feel free to stand up and move around!). Please have one person per group respond in </a:t>
            </a:r>
            <a:r>
              <a:rPr lang="en-US" sz="2800" b="1" dirty="0" err="1">
                <a:solidFill>
                  <a:srgbClr val="FF0066"/>
                </a:solidFill>
                <a:latin typeface="Avenir Next LT Pro" panose="020B0504020202020204" pitchFamily="34" charset="0"/>
              </a:rPr>
              <a:t>slido</a:t>
            </a:r>
            <a:r>
              <a:rPr lang="en-US" sz="2800" b="1" dirty="0">
                <a:solidFill>
                  <a:srgbClr val="FF0066"/>
                </a:solidFill>
                <a:latin typeface="Avenir Next LT Pro" panose="020B0504020202020204" pitchFamily="34" charset="0"/>
              </a:rPr>
              <a:t>.</a:t>
            </a:r>
          </a:p>
        </p:txBody>
      </p:sp>
      <p:sp>
        <p:nvSpPr>
          <p:cNvPr id="10" name="Rectangle 9">
            <a:extLst>
              <a:ext uri="{FF2B5EF4-FFF2-40B4-BE49-F238E27FC236}">
                <a16:creationId xmlns:a16="http://schemas.microsoft.com/office/drawing/2014/main" id="{608A3200-DB04-4F24-8810-82F5D3F62381}"/>
              </a:ext>
            </a:extLst>
          </p:cNvPr>
          <p:cNvSpPr/>
          <p:nvPr>
            <p:custDataLst>
              <p:tags r:id="rId6"/>
            </p:custDataLst>
          </p:nvPr>
        </p:nvSpPr>
        <p:spPr>
          <a:xfrm>
            <a:off x="9655628" y="1595677"/>
            <a:ext cx="2438400" cy="1126608"/>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b="1" dirty="0">
                <a:solidFill>
                  <a:srgbClr val="5B5B5B"/>
                </a:solidFill>
              </a:rPr>
              <a:t>Join at slido.com</a:t>
            </a:r>
            <a:br>
              <a:rPr lang="da-DK" sz="2400" b="1" dirty="0">
                <a:solidFill>
                  <a:srgbClr val="5B5B5B"/>
                </a:solidFill>
              </a:rPr>
            </a:br>
            <a:r>
              <a:rPr lang="da-DK" sz="2400" b="1" dirty="0">
                <a:solidFill>
                  <a:srgbClr val="5B5B5B"/>
                </a:solidFill>
              </a:rPr>
              <a:t>#6358366</a:t>
            </a:r>
            <a:endParaRPr lang="en-US" sz="2400" b="1" dirty="0">
              <a:solidFill>
                <a:srgbClr val="5B5B5B"/>
              </a:solidFill>
            </a:endParaRPr>
          </a:p>
        </p:txBody>
      </p:sp>
    </p:spTree>
    <p:custDataLst>
      <p:tags r:id="rId1"/>
    </p:custDataLst>
    <p:extLst>
      <p:ext uri="{BB962C8B-B14F-4D97-AF65-F5344CB8AC3E}">
        <p14:creationId xmlns:p14="http://schemas.microsoft.com/office/powerpoint/2010/main" val="479843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398EAB0-90ED-4A6B-A35C-43258F05577A}"/>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230" y="5695672"/>
              <a:ext cx="2295525" cy="904875"/>
            </a:xfrm>
            <a:prstGeom prst="rect">
              <a:avLst/>
            </a:prstGeom>
          </p:spPr>
        </p:pic>
      </p:grpSp>
      <p:sp>
        <p:nvSpPr>
          <p:cNvPr id="9" name="Rectangle 8">
            <a:extLst>
              <a:ext uri="{FF2B5EF4-FFF2-40B4-BE49-F238E27FC236}">
                <a16:creationId xmlns:a16="http://schemas.microsoft.com/office/drawing/2014/main" id="{D0CBD204-ADB4-47B8-B23A-B70D71078759}"/>
              </a:ext>
            </a:extLst>
          </p:cNvPr>
          <p:cNvSpPr/>
          <p:nvPr/>
        </p:nvSpPr>
        <p:spPr>
          <a:xfrm>
            <a:off x="486542" y="626164"/>
            <a:ext cx="11060415" cy="4785926"/>
          </a:xfrm>
          <a:prstGeom prst="rect">
            <a:avLst/>
          </a:prstGeom>
          <a:solidFill>
            <a:schemeClr val="bg1"/>
          </a:solidFill>
        </p:spPr>
        <p:txBody>
          <a:bodyPr wrap="square">
            <a:spAutoFit/>
          </a:bodyPr>
          <a:lstStyle/>
          <a:p>
            <a:r>
              <a:rPr lang="en-US" b="1" dirty="0">
                <a:latin typeface="Avenir Next LT Pro" panose="020B0504020202020204" pitchFamily="34" charset="0"/>
              </a:rPr>
              <a:t>JMP update on WASH in schools with a focus on pandemic preparedness and disabilities</a:t>
            </a:r>
          </a:p>
          <a:p>
            <a:r>
              <a:rPr lang="en-US" sz="1600" dirty="0">
                <a:solidFill>
                  <a:srgbClr val="233238"/>
                </a:solidFill>
                <a:latin typeface="Avenir Next LT Pro" panose="020B0504020202020204" pitchFamily="34" charset="0"/>
              </a:rPr>
              <a:t>UNC Water and Health Conference, October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Bef>
                <a:spcPts val="1200"/>
              </a:spcBef>
              <a:spcAft>
                <a:spcPts val="1200"/>
              </a:spcAft>
            </a:pPr>
            <a:r>
              <a:rPr lang="en-US" dirty="0">
                <a:solidFill>
                  <a:srgbClr val="233238"/>
                </a:solidFill>
                <a:latin typeface="Avenir Next LT Pro" panose="020B0504020202020204" pitchFamily="34" charset="0"/>
              </a:rPr>
              <a:t>08:30      Introductions and session overview </a:t>
            </a:r>
          </a:p>
          <a:p>
            <a:pPr>
              <a:spcAft>
                <a:spcPts val="1200"/>
              </a:spcAft>
            </a:pPr>
            <a:r>
              <a:rPr lang="en-US" dirty="0">
                <a:solidFill>
                  <a:srgbClr val="233238"/>
                </a:solidFill>
                <a:latin typeface="Avenir Next LT Pro" panose="020B0504020202020204" pitchFamily="34" charset="0"/>
              </a:rPr>
              <a:t>08:35      Progress on WASH in schools: 2000-2021 data update (JMP)</a:t>
            </a:r>
          </a:p>
          <a:p>
            <a:pPr>
              <a:spcAft>
                <a:spcPts val="1200"/>
              </a:spcAft>
            </a:pPr>
            <a:r>
              <a:rPr lang="en-US" dirty="0">
                <a:solidFill>
                  <a:srgbClr val="233238"/>
                </a:solidFill>
                <a:latin typeface="Avenir Next LT Pro" panose="020B0504020202020204" pitchFamily="34" charset="0"/>
              </a:rPr>
              <a:t>08:50      Focus on</a:t>
            </a:r>
            <a:r>
              <a:rPr lang="en-US" b="1" dirty="0">
                <a:solidFill>
                  <a:srgbClr val="233238"/>
                </a:solidFill>
                <a:latin typeface="Avenir Next LT Pro" panose="020B0504020202020204" pitchFamily="34" charset="0"/>
              </a:rPr>
              <a:t> disability-inclusive </a:t>
            </a:r>
            <a:r>
              <a:rPr lang="en-US" dirty="0">
                <a:solidFill>
                  <a:srgbClr val="233238"/>
                </a:solidFill>
                <a:latin typeface="Avenir Next LT Pro" panose="020B0504020202020204" pitchFamily="34" charset="0"/>
              </a:rPr>
              <a:t>WASH in schools (JMP, UNICEF)</a:t>
            </a:r>
          </a:p>
          <a:p>
            <a:pPr marL="742950" indent="-742950">
              <a:spcAft>
                <a:spcPts val="1200"/>
              </a:spcAft>
            </a:pPr>
            <a:r>
              <a:rPr lang="en-US" dirty="0">
                <a:solidFill>
                  <a:srgbClr val="233238"/>
                </a:solidFill>
                <a:latin typeface="Avenir Next LT Pro" panose="020B0504020202020204" pitchFamily="34" charset="0"/>
              </a:rPr>
              <a:t>09:10      Group discussion/</a:t>
            </a:r>
            <a:r>
              <a:rPr lang="en-US" dirty="0" err="1">
                <a:solidFill>
                  <a:srgbClr val="233238"/>
                </a:solidFill>
                <a:latin typeface="Avenir Next LT Pro" panose="020B0504020202020204" pitchFamily="34" charset="0"/>
              </a:rPr>
              <a:t>Slido</a:t>
            </a:r>
            <a:endParaRPr lang="en-US" dirty="0">
              <a:solidFill>
                <a:srgbClr val="233238"/>
              </a:solidFill>
              <a:latin typeface="Avenir Next LT Pro" panose="020B0504020202020204" pitchFamily="34" charset="0"/>
            </a:endParaRPr>
          </a:p>
          <a:p>
            <a:pPr marL="742950" indent="-742950">
              <a:spcAft>
                <a:spcPts val="1200"/>
              </a:spcAft>
            </a:pPr>
            <a:r>
              <a:rPr lang="en-US" dirty="0">
                <a:solidFill>
                  <a:srgbClr val="233238"/>
                </a:solidFill>
                <a:latin typeface="Avenir Next LT Pro" panose="020B0504020202020204" pitchFamily="34" charset="0"/>
              </a:rPr>
              <a:t>09:20      </a:t>
            </a:r>
            <a:r>
              <a:rPr lang="en-US" b="1" dirty="0">
                <a:solidFill>
                  <a:srgbClr val="FF0000"/>
                </a:solidFill>
                <a:latin typeface="Avenir Next LT Pro" panose="020B0504020202020204" pitchFamily="34" charset="0"/>
              </a:rPr>
              <a:t>Focus on pandemic preparedness in schools (JMP, </a:t>
            </a:r>
            <a:r>
              <a:rPr lang="en-US" b="1" dirty="0" err="1">
                <a:solidFill>
                  <a:srgbClr val="FF0000"/>
                </a:solidFill>
                <a:latin typeface="Avenir Next LT Pro" panose="020B0504020202020204" pitchFamily="34" charset="0"/>
              </a:rPr>
              <a:t>MoE</a:t>
            </a:r>
            <a:r>
              <a:rPr lang="en-US" b="1" dirty="0">
                <a:solidFill>
                  <a:srgbClr val="FF0000"/>
                </a:solidFill>
                <a:latin typeface="Avenir Next LT Pro" panose="020B0504020202020204" pitchFamily="34" charset="0"/>
              </a:rPr>
              <a:t> Cambodia, Global WinS Network)</a:t>
            </a:r>
          </a:p>
          <a:p>
            <a:pPr marL="742950" indent="-742950">
              <a:spcAft>
                <a:spcPts val="1200"/>
              </a:spcAft>
            </a:pPr>
            <a:r>
              <a:rPr lang="en-US" dirty="0">
                <a:solidFill>
                  <a:srgbClr val="233238"/>
                </a:solidFill>
                <a:latin typeface="Avenir Next LT Pro" panose="020B0504020202020204" pitchFamily="34" charset="0"/>
              </a:rPr>
              <a:t>09:40      Group discussion/</a:t>
            </a:r>
            <a:r>
              <a:rPr lang="en-US" dirty="0" err="1">
                <a:solidFill>
                  <a:srgbClr val="233238"/>
                </a:solidFill>
                <a:latin typeface="Avenir Next LT Pro" panose="020B0504020202020204" pitchFamily="34" charset="0"/>
              </a:rPr>
              <a:t>Slido</a:t>
            </a:r>
            <a:endParaRPr lang="en-US" dirty="0">
              <a:solidFill>
                <a:srgbClr val="233238"/>
              </a:solidFill>
              <a:latin typeface="Avenir Next LT Pro" panose="020B0504020202020204" pitchFamily="34" charset="0"/>
            </a:endParaRPr>
          </a:p>
          <a:p>
            <a:pPr marL="742950" indent="-742950">
              <a:spcAft>
                <a:spcPts val="1200"/>
              </a:spcAft>
            </a:pPr>
            <a:r>
              <a:rPr lang="en-US" dirty="0">
                <a:solidFill>
                  <a:srgbClr val="233238"/>
                </a:solidFill>
                <a:latin typeface="Avenir Next LT Pro" panose="020B0504020202020204" pitchFamily="34" charset="0"/>
              </a:rPr>
              <a:t>09:50      Overview of the Global WinS Network</a:t>
            </a:r>
          </a:p>
          <a:p>
            <a:pPr marL="742950" indent="-742950">
              <a:spcAft>
                <a:spcPts val="1200"/>
              </a:spcAft>
            </a:pPr>
            <a:r>
              <a:rPr lang="en-US" dirty="0">
                <a:solidFill>
                  <a:srgbClr val="233238"/>
                </a:solidFill>
                <a:latin typeface="Avenir Next LT Pro" panose="020B0504020202020204" pitchFamily="34" charset="0"/>
              </a:rPr>
              <a:t>09:55      Closing remarks</a:t>
            </a:r>
            <a:endParaRPr lang="en-US" dirty="0">
              <a:solidFill>
                <a:srgbClr val="12456F"/>
              </a:solidFill>
              <a:latin typeface="Avenir Next LT Pro" panose="020B0504020202020204" pitchFamily="34" charset="0"/>
            </a:endParaRPr>
          </a:p>
        </p:txBody>
      </p:sp>
      <p:sp>
        <p:nvSpPr>
          <p:cNvPr id="10" name="TextBox 9">
            <a:extLst>
              <a:ext uri="{FF2B5EF4-FFF2-40B4-BE49-F238E27FC236}">
                <a16:creationId xmlns:a16="http://schemas.microsoft.com/office/drawing/2014/main" id="{EA1E7FB8-E96A-4951-8BE1-A362B59A9A9A}"/>
              </a:ext>
            </a:extLst>
          </p:cNvPr>
          <p:cNvSpPr txBox="1"/>
          <p:nvPr/>
        </p:nvSpPr>
        <p:spPr>
          <a:xfrm>
            <a:off x="486543" y="1471383"/>
            <a:ext cx="2743200" cy="369332"/>
          </a:xfrm>
          <a:prstGeom prst="rect">
            <a:avLst/>
          </a:prstGeom>
          <a:solidFill>
            <a:srgbClr val="F9B21E"/>
          </a:solidFill>
        </p:spPr>
        <p:txBody>
          <a:bodyPr wrap="square" rtlCol="0">
            <a:spAutoFit/>
          </a:bodyPr>
          <a:lstStyle/>
          <a:p>
            <a:r>
              <a:rPr lang="en-US" dirty="0">
                <a:solidFill>
                  <a:srgbClr val="233238"/>
                </a:solidFill>
                <a:latin typeface="Avenir Next LT Pro" panose="020B0504020202020204" pitchFamily="34" charset="0"/>
              </a:rPr>
              <a:t>Wednesday 26 October </a:t>
            </a:r>
            <a:endParaRPr lang="en-US" sz="1300" i="1" dirty="0">
              <a:solidFill>
                <a:srgbClr val="233238"/>
              </a:solidFill>
              <a:latin typeface="Avenir Next LT Pro" panose="020B0504020202020204" pitchFamily="34" charset="0"/>
            </a:endParaRP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649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41155C-F0A7-4C19-9866-FE7C87B074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12"/>
          <a:stretch/>
        </p:blipFill>
        <p:spPr>
          <a:xfrm>
            <a:off x="2343428" y="0"/>
            <a:ext cx="9848572" cy="6858000"/>
          </a:xfrm>
          <a:prstGeom prst="rect">
            <a:avLst/>
          </a:prstGeom>
        </p:spPr>
      </p:pic>
    </p:spTree>
    <p:extLst>
      <p:ext uri="{BB962C8B-B14F-4D97-AF65-F5344CB8AC3E}">
        <p14:creationId xmlns:p14="http://schemas.microsoft.com/office/powerpoint/2010/main" val="1328751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080BE-B002-44C2-8814-D81F71875625}"/>
              </a:ext>
            </a:extLst>
          </p:cNvPr>
          <p:cNvSpPr>
            <a:spLocks noGrp="1"/>
          </p:cNvSpPr>
          <p:nvPr>
            <p:ph type="title"/>
          </p:nvPr>
        </p:nvSpPr>
        <p:spPr>
          <a:xfrm>
            <a:off x="496583" y="201344"/>
            <a:ext cx="10972800" cy="885539"/>
          </a:xfrm>
        </p:spPr>
        <p:txBody>
          <a:bodyPr/>
          <a:lstStyle/>
          <a:p>
            <a:r>
              <a:rPr lang="en-US" sz="2400" b="1" dirty="0">
                <a:solidFill>
                  <a:schemeClr val="tx1">
                    <a:lumMod val="65000"/>
                    <a:lumOff val="35000"/>
                  </a:schemeClr>
                </a:solidFill>
                <a:cs typeface="Arial" panose="020B0604020202020204" pitchFamily="34" charset="0"/>
              </a:rPr>
              <a:t>JMP progress updates on WASH in schools and pandemics</a:t>
            </a:r>
          </a:p>
        </p:txBody>
      </p:sp>
      <p:sp>
        <p:nvSpPr>
          <p:cNvPr id="3" name="Content Placeholder 2">
            <a:extLst>
              <a:ext uri="{FF2B5EF4-FFF2-40B4-BE49-F238E27FC236}">
                <a16:creationId xmlns:a16="http://schemas.microsoft.com/office/drawing/2014/main" id="{3F74BCC7-F6A3-4E17-BBA6-F04EE9B99230}"/>
              </a:ext>
            </a:extLst>
          </p:cNvPr>
          <p:cNvSpPr>
            <a:spLocks noGrp="1"/>
          </p:cNvSpPr>
          <p:nvPr>
            <p:ph idx="1"/>
          </p:nvPr>
        </p:nvSpPr>
        <p:spPr>
          <a:xfrm>
            <a:off x="609599" y="1688510"/>
            <a:ext cx="10972800" cy="1821310"/>
          </a:xfrm>
        </p:spPr>
        <p:txBody>
          <a:bodyPr/>
          <a:lstStyle/>
          <a:p>
            <a:pPr lvl="1"/>
            <a:r>
              <a:rPr lang="en-US" sz="2400" dirty="0">
                <a:latin typeface="HKGrotesk-Light"/>
              </a:rPr>
              <a:t>Focus on COVID-19 </a:t>
            </a:r>
          </a:p>
          <a:p>
            <a:pPr lvl="1"/>
            <a:r>
              <a:rPr lang="en-US" sz="2400" dirty="0">
                <a:latin typeface="HKGrotesk-Light"/>
              </a:rPr>
              <a:t>Infection prevention and control (IPC) needs to extend beyond the provision of basic WASH services while including additional measures related to hygiene, cleaning, disinfection and waste management</a:t>
            </a:r>
            <a:r>
              <a:rPr lang="en-US" sz="2400" dirty="0">
                <a:solidFill>
                  <a:srgbClr val="000A40"/>
                </a:solidFill>
                <a:latin typeface="HKGrotesk-Light"/>
              </a:rPr>
              <a:t> </a:t>
            </a:r>
          </a:p>
        </p:txBody>
      </p:sp>
      <p:sp>
        <p:nvSpPr>
          <p:cNvPr id="4" name="Slide Number Placeholder 3">
            <a:extLst>
              <a:ext uri="{FF2B5EF4-FFF2-40B4-BE49-F238E27FC236}">
                <a16:creationId xmlns:a16="http://schemas.microsoft.com/office/drawing/2014/main" id="{5F94643A-8B79-4337-B07F-725ED66EA91D}"/>
              </a:ext>
            </a:extLst>
          </p:cNvPr>
          <p:cNvSpPr>
            <a:spLocks noGrp="1"/>
          </p:cNvSpPr>
          <p:nvPr>
            <p:ph type="sldNum" sz="quarter" idx="12"/>
          </p:nvPr>
        </p:nvSpPr>
        <p:spPr/>
        <p:txBody>
          <a:bodyPr/>
          <a:lstStyle/>
          <a:p>
            <a:fld id="{89814231-C564-459E-A527-55508A559AB2}" type="slidenum">
              <a:rPr lang="en-US" smtClean="0">
                <a:solidFill>
                  <a:prstClr val="white"/>
                </a:solidFill>
              </a:rPr>
              <a:pPr/>
              <a:t>47</a:t>
            </a:fld>
            <a:endParaRPr lang="en-US">
              <a:solidFill>
                <a:prstClr val="white"/>
              </a:solidFill>
            </a:endParaRPr>
          </a:p>
        </p:txBody>
      </p:sp>
      <p:sp>
        <p:nvSpPr>
          <p:cNvPr id="11" name="Title 1">
            <a:extLst>
              <a:ext uri="{FF2B5EF4-FFF2-40B4-BE49-F238E27FC236}">
                <a16:creationId xmlns:a16="http://schemas.microsoft.com/office/drawing/2014/main" id="{A1C48CF6-BC21-45EF-A201-FDD971D2D897}"/>
              </a:ext>
            </a:extLst>
          </p:cNvPr>
          <p:cNvSpPr txBox="1">
            <a:spLocks/>
          </p:cNvSpPr>
          <p:nvPr/>
        </p:nvSpPr>
        <p:spPr bwMode="auto">
          <a:xfrm>
            <a:off x="102740" y="1104471"/>
            <a:ext cx="4099389" cy="549238"/>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800" dirty="0">
                <a:cs typeface="Arial" panose="020B0604020202020204" pitchFamily="34" charset="0"/>
              </a:rPr>
              <a:t>2020 Update</a:t>
            </a:r>
          </a:p>
        </p:txBody>
      </p:sp>
      <p:sp>
        <p:nvSpPr>
          <p:cNvPr id="12" name="Title 1">
            <a:extLst>
              <a:ext uri="{FF2B5EF4-FFF2-40B4-BE49-F238E27FC236}">
                <a16:creationId xmlns:a16="http://schemas.microsoft.com/office/drawing/2014/main" id="{57FC0711-2684-4FB2-B798-50CA3E30CF97}"/>
              </a:ext>
            </a:extLst>
          </p:cNvPr>
          <p:cNvSpPr txBox="1">
            <a:spLocks/>
          </p:cNvSpPr>
          <p:nvPr/>
        </p:nvSpPr>
        <p:spPr bwMode="auto">
          <a:xfrm>
            <a:off x="102740" y="3592308"/>
            <a:ext cx="4099389" cy="549238"/>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800" dirty="0">
                <a:cs typeface="Arial" panose="020B0604020202020204" pitchFamily="34" charset="0"/>
              </a:rPr>
              <a:t>2022 Update</a:t>
            </a:r>
          </a:p>
        </p:txBody>
      </p:sp>
      <p:sp>
        <p:nvSpPr>
          <p:cNvPr id="13" name="Content Placeholder 2">
            <a:extLst>
              <a:ext uri="{FF2B5EF4-FFF2-40B4-BE49-F238E27FC236}">
                <a16:creationId xmlns:a16="http://schemas.microsoft.com/office/drawing/2014/main" id="{7F6070BC-63ED-4CF3-809A-3FFCA312B7DC}"/>
              </a:ext>
            </a:extLst>
          </p:cNvPr>
          <p:cNvSpPr txBox="1">
            <a:spLocks/>
          </p:cNvSpPr>
          <p:nvPr/>
        </p:nvSpPr>
        <p:spPr bwMode="auto">
          <a:xfrm>
            <a:off x="609599" y="4258835"/>
            <a:ext cx="11236503" cy="182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Avenir Next LT Pro" panose="020B0504020202020204" pitchFamily="34" charset="0"/>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Avenir Next LT Pro" panose="020B0504020202020204"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Avenir Next LT Pro" panose="020B0504020202020204"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Avenir Next LT Pro" panose="020B0504020202020204"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400" dirty="0">
                <a:latin typeface="HKGrotesk-Light"/>
              </a:rPr>
              <a:t>List some of those reflections by highlighting examples of emerging national data which go beyond the basic service indicators used for global monitoring </a:t>
            </a:r>
          </a:p>
          <a:p>
            <a:pPr lvl="1"/>
            <a:r>
              <a:rPr lang="en-US" sz="2400" dirty="0">
                <a:latin typeface="HKGrotesk-Light"/>
              </a:rPr>
              <a:t>Provide additional insights into specific challenges related to improving pandemic preparedness and response in schools</a:t>
            </a:r>
            <a:endParaRPr lang="en-US" sz="2400" dirty="0">
              <a:solidFill>
                <a:srgbClr val="000A40"/>
              </a:solidFill>
              <a:latin typeface="HKGrotesk-Light"/>
            </a:endParaRPr>
          </a:p>
        </p:txBody>
      </p:sp>
      <p:pic>
        <p:nvPicPr>
          <p:cNvPr id="16" name="Picture 15">
            <a:extLst>
              <a:ext uri="{FF2B5EF4-FFF2-40B4-BE49-F238E27FC236}">
                <a16:creationId xmlns:a16="http://schemas.microsoft.com/office/drawing/2014/main" id="{466225F4-C010-4899-B06D-5984F5085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00" y="8068"/>
            <a:ext cx="600075" cy="419100"/>
          </a:xfrm>
          <a:prstGeom prst="rect">
            <a:avLst/>
          </a:prstGeom>
        </p:spPr>
      </p:pic>
    </p:spTree>
    <p:extLst>
      <p:ext uri="{BB962C8B-B14F-4D97-AF65-F5344CB8AC3E}">
        <p14:creationId xmlns:p14="http://schemas.microsoft.com/office/powerpoint/2010/main" val="867050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F222-3456-4B13-B010-4A94E18D1660}"/>
              </a:ext>
            </a:extLst>
          </p:cNvPr>
          <p:cNvSpPr>
            <a:spLocks noGrp="1"/>
          </p:cNvSpPr>
          <p:nvPr>
            <p:ph type="title"/>
          </p:nvPr>
        </p:nvSpPr>
        <p:spPr>
          <a:xfrm>
            <a:off x="179916" y="136524"/>
            <a:ext cx="10972800" cy="1143000"/>
          </a:xfrm>
        </p:spPr>
        <p:txBody>
          <a:bodyPr/>
          <a:lstStyle/>
          <a:p>
            <a:r>
              <a:rPr lang="en-US" sz="2400" b="1" dirty="0">
                <a:solidFill>
                  <a:schemeClr val="tx1">
                    <a:lumMod val="65000"/>
                    <a:lumOff val="35000"/>
                  </a:schemeClr>
                </a:solidFill>
                <a:latin typeface="Avenir Next LT Pro" panose="020B0504020202020204" pitchFamily="34" charset="0"/>
                <a:cs typeface="Arial" panose="020B0604020202020204" pitchFamily="34" charset="0"/>
              </a:rPr>
              <a:t>Universal access to basic WASH</a:t>
            </a:r>
          </a:p>
        </p:txBody>
      </p:sp>
      <p:sp>
        <p:nvSpPr>
          <p:cNvPr id="4" name="Slide Number Placeholder 3">
            <a:extLst>
              <a:ext uri="{FF2B5EF4-FFF2-40B4-BE49-F238E27FC236}">
                <a16:creationId xmlns:a16="http://schemas.microsoft.com/office/drawing/2014/main" id="{B6B1204E-CD7D-4F72-A458-BE5F02BA4342}"/>
              </a:ext>
            </a:extLst>
          </p:cNvPr>
          <p:cNvSpPr>
            <a:spLocks noGrp="1"/>
          </p:cNvSpPr>
          <p:nvPr>
            <p:ph type="sldNum" sz="quarter" idx="12"/>
          </p:nvPr>
        </p:nvSpPr>
        <p:spPr/>
        <p:txBody>
          <a:bodyPr/>
          <a:lstStyle/>
          <a:p>
            <a:fld id="{89814231-C564-459E-A527-55508A559AB2}" type="slidenum">
              <a:rPr lang="en-US" smtClean="0">
                <a:solidFill>
                  <a:prstClr val="white"/>
                </a:solidFill>
              </a:rPr>
              <a:pPr/>
              <a:t>48</a:t>
            </a:fld>
            <a:endParaRPr lang="en-US">
              <a:solidFill>
                <a:prstClr val="white"/>
              </a:solidFill>
            </a:endParaRPr>
          </a:p>
        </p:txBody>
      </p:sp>
      <p:pic>
        <p:nvPicPr>
          <p:cNvPr id="7" name="Content Placeholder 6" descr="Chart, diagram&#10;&#10;Description automatically generated">
            <a:extLst>
              <a:ext uri="{FF2B5EF4-FFF2-40B4-BE49-F238E27FC236}">
                <a16:creationId xmlns:a16="http://schemas.microsoft.com/office/drawing/2014/main" id="{BC4AEB8B-3762-4AB8-B9BD-74E2F62809C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79916" y="1438381"/>
            <a:ext cx="9785166" cy="3760387"/>
          </a:xfrm>
          <a:prstGeom prst="rect">
            <a:avLst/>
          </a:prstGeom>
        </p:spPr>
      </p:pic>
      <p:pic>
        <p:nvPicPr>
          <p:cNvPr id="5" name="Picture 4">
            <a:extLst>
              <a:ext uri="{FF2B5EF4-FFF2-40B4-BE49-F238E27FC236}">
                <a16:creationId xmlns:a16="http://schemas.microsoft.com/office/drawing/2014/main" id="{0EC284EA-CBC1-49BC-A863-CC6BC72A4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00" y="8068"/>
            <a:ext cx="600075" cy="419100"/>
          </a:xfrm>
          <a:prstGeom prst="rect">
            <a:avLst/>
          </a:prstGeom>
        </p:spPr>
      </p:pic>
      <p:sp>
        <p:nvSpPr>
          <p:cNvPr id="9" name="Title 1">
            <a:extLst>
              <a:ext uri="{FF2B5EF4-FFF2-40B4-BE49-F238E27FC236}">
                <a16:creationId xmlns:a16="http://schemas.microsoft.com/office/drawing/2014/main" id="{DCAFD5A4-8D74-4664-82E8-D56422B8B950}"/>
              </a:ext>
            </a:extLst>
          </p:cNvPr>
          <p:cNvSpPr txBox="1">
            <a:spLocks/>
          </p:cNvSpPr>
          <p:nvPr/>
        </p:nvSpPr>
        <p:spPr bwMode="auto">
          <a:xfrm>
            <a:off x="9965082" y="1222624"/>
            <a:ext cx="2047002" cy="4664468"/>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i="0" u="none" strike="noStrike" baseline="0" dirty="0">
                <a:solidFill>
                  <a:srgbClr val="C00000"/>
                </a:solidFill>
                <a:latin typeface="HKGrotesk-Bold"/>
              </a:rPr>
              <a:t>Many schools already met </a:t>
            </a:r>
            <a:r>
              <a:rPr lang="en-US" sz="2000" i="1" u="none" strike="noStrike" baseline="0" dirty="0">
                <a:solidFill>
                  <a:srgbClr val="C00000"/>
                </a:solidFill>
                <a:latin typeface="HKGrotesk-Bold"/>
              </a:rPr>
              <a:t>some</a:t>
            </a:r>
            <a:r>
              <a:rPr lang="en-US" sz="2000" i="0" u="none" strike="noStrike" baseline="0" dirty="0">
                <a:solidFill>
                  <a:srgbClr val="C00000"/>
                </a:solidFill>
                <a:latin typeface="HKGrotesk-Bold"/>
              </a:rPr>
              <a:t> of the criteria for basic WASH services </a:t>
            </a:r>
          </a:p>
          <a:p>
            <a:pPr algn="l"/>
            <a:endParaRPr lang="en-US" sz="2000" dirty="0">
              <a:solidFill>
                <a:srgbClr val="C00000"/>
              </a:solidFill>
              <a:latin typeface="HKGrotesk-Bold"/>
            </a:endParaRPr>
          </a:p>
          <a:p>
            <a:pPr algn="l"/>
            <a:r>
              <a:rPr lang="en-US" sz="2000" dirty="0">
                <a:solidFill>
                  <a:srgbClr val="C00000"/>
                </a:solidFill>
                <a:latin typeface="HKGrotesk-Bold"/>
              </a:rPr>
              <a:t>but</a:t>
            </a:r>
            <a:endParaRPr lang="en-US" sz="2000" i="0" u="none" strike="noStrike" baseline="0" dirty="0">
              <a:solidFill>
                <a:srgbClr val="C00000"/>
              </a:solidFill>
              <a:latin typeface="HKGrotesk-Bold"/>
            </a:endParaRPr>
          </a:p>
          <a:p>
            <a:pPr algn="l"/>
            <a:endParaRPr lang="en-US" sz="2000" i="0" u="none" strike="noStrike" baseline="0" dirty="0">
              <a:solidFill>
                <a:srgbClr val="C00000"/>
              </a:solidFill>
              <a:latin typeface="HKGrotesk-Bold"/>
            </a:endParaRPr>
          </a:p>
          <a:p>
            <a:pPr algn="l"/>
            <a:r>
              <a:rPr lang="en-US" sz="2000" i="0" u="none" strike="noStrike" baseline="0" dirty="0">
                <a:solidFill>
                  <a:srgbClr val="C00000"/>
                </a:solidFill>
                <a:latin typeface="HKGrotesk-Bold"/>
              </a:rPr>
              <a:t>far fewer schools meet for </a:t>
            </a:r>
            <a:r>
              <a:rPr lang="en-US" sz="2000" b="1" i="1" u="none" strike="noStrike" baseline="0" dirty="0">
                <a:solidFill>
                  <a:srgbClr val="C00000"/>
                </a:solidFill>
                <a:latin typeface="HKGrotesk-Bold"/>
              </a:rPr>
              <a:t>all three basic </a:t>
            </a:r>
            <a:r>
              <a:rPr lang="en-US" sz="2000" i="0" u="none" strike="noStrike" baseline="0" dirty="0">
                <a:solidFill>
                  <a:srgbClr val="C00000"/>
                </a:solidFill>
                <a:latin typeface="HKGrotesk-Bold"/>
              </a:rPr>
              <a:t>WASH services.</a:t>
            </a:r>
          </a:p>
          <a:p>
            <a:pPr algn="l"/>
            <a:r>
              <a:rPr lang="en-US" sz="2000" i="0" u="none" strike="noStrike" baseline="0" dirty="0">
                <a:solidFill>
                  <a:srgbClr val="C00000"/>
                </a:solidFill>
                <a:latin typeface="HKGrotesk-Bold"/>
              </a:rPr>
              <a:t> </a:t>
            </a:r>
            <a:r>
              <a:rPr lang="en-US" sz="2000" dirty="0">
                <a:solidFill>
                  <a:srgbClr val="C00000"/>
                </a:solidFill>
                <a:latin typeface="HKGrotesk-Bold"/>
                <a:cs typeface="Arial" panose="020B0604020202020204" pitchFamily="34" charset="0"/>
              </a:rPr>
              <a:t> </a:t>
            </a:r>
          </a:p>
          <a:p>
            <a:pPr algn="l"/>
            <a:r>
              <a:rPr lang="en-US" sz="1800" dirty="0">
                <a:solidFill>
                  <a:srgbClr val="C00000"/>
                </a:solidFill>
                <a:cs typeface="Arial" panose="020B0604020202020204" pitchFamily="34" charset="0"/>
              </a:rPr>
              <a:t>(multiple sources, </a:t>
            </a:r>
          </a:p>
          <a:p>
            <a:pPr algn="l"/>
            <a:r>
              <a:rPr lang="en-US" sz="1800" dirty="0">
                <a:solidFill>
                  <a:srgbClr val="C00000"/>
                </a:solidFill>
                <a:cs typeface="Arial" panose="020B0604020202020204" pitchFamily="34" charset="0"/>
              </a:rPr>
              <a:t>2017-2021)</a:t>
            </a:r>
            <a:endParaRPr lang="en-US" sz="2400" dirty="0">
              <a:solidFill>
                <a:srgbClr val="C00000"/>
              </a:solidFill>
              <a:cs typeface="Arial" panose="020B0604020202020204" pitchFamily="34" charset="0"/>
            </a:endParaRPr>
          </a:p>
        </p:txBody>
      </p:sp>
    </p:spTree>
    <p:extLst>
      <p:ext uri="{BB962C8B-B14F-4D97-AF65-F5344CB8AC3E}">
        <p14:creationId xmlns:p14="http://schemas.microsoft.com/office/powerpoint/2010/main" val="3756884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F222-3456-4B13-B010-4A94E18D1660}"/>
              </a:ext>
            </a:extLst>
          </p:cNvPr>
          <p:cNvSpPr>
            <a:spLocks noGrp="1"/>
          </p:cNvSpPr>
          <p:nvPr>
            <p:ph type="title"/>
          </p:nvPr>
        </p:nvSpPr>
        <p:spPr>
          <a:xfrm>
            <a:off x="525814" y="-8881"/>
            <a:ext cx="10972800" cy="811884"/>
          </a:xfrm>
        </p:spPr>
        <p:txBody>
          <a:bodyPr/>
          <a:lstStyle/>
          <a:p>
            <a:r>
              <a:rPr lang="en-US" sz="2400" b="1" dirty="0">
                <a:solidFill>
                  <a:schemeClr val="tx1">
                    <a:lumMod val="65000"/>
                    <a:lumOff val="35000"/>
                  </a:schemeClr>
                </a:solidFill>
                <a:latin typeface="Avenir Next LT Pro" panose="020B0504020202020204" pitchFamily="34" charset="0"/>
                <a:cs typeface="Arial" panose="020B0604020202020204" pitchFamily="34" charset="0"/>
              </a:rPr>
              <a:t>Inequalities in hygiene services</a:t>
            </a:r>
          </a:p>
        </p:txBody>
      </p:sp>
      <p:sp>
        <p:nvSpPr>
          <p:cNvPr id="4" name="Slide Number Placeholder 3">
            <a:extLst>
              <a:ext uri="{FF2B5EF4-FFF2-40B4-BE49-F238E27FC236}">
                <a16:creationId xmlns:a16="http://schemas.microsoft.com/office/drawing/2014/main" id="{B6B1204E-CD7D-4F72-A458-BE5F02BA4342}"/>
              </a:ext>
            </a:extLst>
          </p:cNvPr>
          <p:cNvSpPr>
            <a:spLocks noGrp="1"/>
          </p:cNvSpPr>
          <p:nvPr>
            <p:ph type="sldNum" sz="quarter" idx="12"/>
          </p:nvPr>
        </p:nvSpPr>
        <p:spPr/>
        <p:txBody>
          <a:bodyPr/>
          <a:lstStyle/>
          <a:p>
            <a:fld id="{89814231-C564-459E-A527-55508A559AB2}" type="slidenum">
              <a:rPr lang="en-US" smtClean="0">
                <a:solidFill>
                  <a:prstClr val="white"/>
                </a:solidFill>
              </a:rPr>
              <a:pPr/>
              <a:t>49</a:t>
            </a:fld>
            <a:endParaRPr lang="en-US">
              <a:solidFill>
                <a:prstClr val="white"/>
              </a:solidFill>
            </a:endParaRPr>
          </a:p>
        </p:txBody>
      </p:sp>
      <p:pic>
        <p:nvPicPr>
          <p:cNvPr id="7" name="Content Placeholder 6" descr="Timeline&#10;&#10;Description automatically generated">
            <a:extLst>
              <a:ext uri="{FF2B5EF4-FFF2-40B4-BE49-F238E27FC236}">
                <a16:creationId xmlns:a16="http://schemas.microsoft.com/office/drawing/2014/main" id="{81EFC284-27F7-43DB-8053-DCC8F711E28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221809" y="803003"/>
            <a:ext cx="11748382" cy="5351327"/>
          </a:xfrm>
        </p:spPr>
      </p:pic>
      <p:pic>
        <p:nvPicPr>
          <p:cNvPr id="9" name="Picture 8">
            <a:extLst>
              <a:ext uri="{FF2B5EF4-FFF2-40B4-BE49-F238E27FC236}">
                <a16:creationId xmlns:a16="http://schemas.microsoft.com/office/drawing/2014/main" id="{2BFF41AB-89CC-44BF-804B-251699A47A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00" y="8068"/>
            <a:ext cx="600075" cy="419100"/>
          </a:xfrm>
          <a:prstGeom prst="rect">
            <a:avLst/>
          </a:prstGeom>
        </p:spPr>
      </p:pic>
      <p:sp>
        <p:nvSpPr>
          <p:cNvPr id="10" name="Title 1">
            <a:extLst>
              <a:ext uri="{FF2B5EF4-FFF2-40B4-BE49-F238E27FC236}">
                <a16:creationId xmlns:a16="http://schemas.microsoft.com/office/drawing/2014/main" id="{63B95E7F-EBD4-4FE5-A241-3AD9CC979844}"/>
              </a:ext>
            </a:extLst>
          </p:cNvPr>
          <p:cNvSpPr txBox="1">
            <a:spLocks/>
          </p:cNvSpPr>
          <p:nvPr/>
        </p:nvSpPr>
        <p:spPr bwMode="auto">
          <a:xfrm>
            <a:off x="3969820" y="5531607"/>
            <a:ext cx="1448656" cy="710402"/>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800" dirty="0">
                <a:solidFill>
                  <a:srgbClr val="D40F14"/>
                </a:solidFill>
                <a:cs typeface="Arial" panose="020B0604020202020204" pitchFamily="34" charset="0"/>
              </a:rPr>
              <a:t>Subnational</a:t>
            </a:r>
          </a:p>
          <a:p>
            <a:r>
              <a:rPr lang="en-US" sz="1800" dirty="0">
                <a:solidFill>
                  <a:srgbClr val="D40F14"/>
                </a:solidFill>
                <a:cs typeface="Arial" panose="020B0604020202020204" pitchFamily="34" charset="0"/>
              </a:rPr>
              <a:t>inequalities</a:t>
            </a:r>
            <a:endParaRPr lang="en-US" sz="2400" dirty="0">
              <a:solidFill>
                <a:srgbClr val="D40F14"/>
              </a:solidFill>
              <a:cs typeface="Arial" panose="020B0604020202020204" pitchFamily="34" charset="0"/>
            </a:endParaRPr>
          </a:p>
        </p:txBody>
      </p:sp>
      <p:sp>
        <p:nvSpPr>
          <p:cNvPr id="11" name="Title 1">
            <a:extLst>
              <a:ext uri="{FF2B5EF4-FFF2-40B4-BE49-F238E27FC236}">
                <a16:creationId xmlns:a16="http://schemas.microsoft.com/office/drawing/2014/main" id="{5F0C99F3-26D9-4EC2-A7B0-7213B8CC1957}"/>
              </a:ext>
            </a:extLst>
          </p:cNvPr>
          <p:cNvSpPr txBox="1">
            <a:spLocks/>
          </p:cNvSpPr>
          <p:nvPr/>
        </p:nvSpPr>
        <p:spPr bwMode="auto">
          <a:xfrm>
            <a:off x="5753528" y="5531607"/>
            <a:ext cx="5745086" cy="710402"/>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800" dirty="0">
                <a:solidFill>
                  <a:srgbClr val="D40F14"/>
                </a:solidFill>
                <a:cs typeface="Arial" panose="020B0604020202020204" pitchFamily="34" charset="0"/>
              </a:rPr>
              <a:t>Condition and availability of water and soap at </a:t>
            </a:r>
          </a:p>
          <a:p>
            <a:r>
              <a:rPr lang="en-US" sz="1800" dirty="0">
                <a:solidFill>
                  <a:srgbClr val="D40F14"/>
                </a:solidFill>
                <a:cs typeface="Arial" panose="020B0604020202020204" pitchFamily="34" charset="0"/>
              </a:rPr>
              <a:t>group and individual handwashing facilities</a:t>
            </a:r>
            <a:endParaRPr lang="en-US" sz="2400" dirty="0">
              <a:solidFill>
                <a:srgbClr val="D40F14"/>
              </a:solidFill>
              <a:cs typeface="Arial" panose="020B0604020202020204" pitchFamily="34" charset="0"/>
            </a:endParaRPr>
          </a:p>
        </p:txBody>
      </p:sp>
      <p:sp>
        <p:nvSpPr>
          <p:cNvPr id="6" name="Arrow: Right 5">
            <a:extLst>
              <a:ext uri="{FF2B5EF4-FFF2-40B4-BE49-F238E27FC236}">
                <a16:creationId xmlns:a16="http://schemas.microsoft.com/office/drawing/2014/main" id="{7F7C6EBC-6162-4E30-8BED-C40DFC693070}"/>
              </a:ext>
            </a:extLst>
          </p:cNvPr>
          <p:cNvSpPr/>
          <p:nvPr/>
        </p:nvSpPr>
        <p:spPr>
          <a:xfrm>
            <a:off x="3969820" y="1477377"/>
            <a:ext cx="6345434" cy="24868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DE9B6A3-8B4A-4BF4-9381-0CA5B5C3FBBA}"/>
              </a:ext>
            </a:extLst>
          </p:cNvPr>
          <p:cNvSpPr txBox="1">
            <a:spLocks/>
          </p:cNvSpPr>
          <p:nvPr/>
        </p:nvSpPr>
        <p:spPr bwMode="auto">
          <a:xfrm>
            <a:off x="10387173" y="1475275"/>
            <a:ext cx="1795302" cy="365125"/>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800" i="1" dirty="0">
                <a:solidFill>
                  <a:srgbClr val="D40F14"/>
                </a:solidFill>
                <a:cs typeface="Arial" panose="020B0604020202020204" pitchFamily="34" charset="0"/>
              </a:rPr>
              <a:t>Ecuador (2020)</a:t>
            </a:r>
            <a:endParaRPr lang="en-US" sz="2400" i="1" dirty="0">
              <a:solidFill>
                <a:srgbClr val="D40F14"/>
              </a:solidFill>
              <a:cs typeface="Arial" panose="020B0604020202020204" pitchFamily="34" charset="0"/>
            </a:endParaRPr>
          </a:p>
        </p:txBody>
      </p:sp>
    </p:spTree>
    <p:extLst>
      <p:ext uri="{BB962C8B-B14F-4D97-AF65-F5344CB8AC3E}">
        <p14:creationId xmlns:p14="http://schemas.microsoft.com/office/powerpoint/2010/main" val="4110203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398EAB0-90ED-4A6B-A35C-43258F05577A}"/>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230" y="5695672"/>
              <a:ext cx="2295525" cy="904875"/>
            </a:xfrm>
            <a:prstGeom prst="rect">
              <a:avLst/>
            </a:prstGeom>
          </p:spPr>
        </p:pic>
      </p:grpSp>
      <p:sp>
        <p:nvSpPr>
          <p:cNvPr id="9" name="Rectangle 8">
            <a:extLst>
              <a:ext uri="{FF2B5EF4-FFF2-40B4-BE49-F238E27FC236}">
                <a16:creationId xmlns:a16="http://schemas.microsoft.com/office/drawing/2014/main" id="{D0CBD204-ADB4-47B8-B23A-B70D71078759}"/>
              </a:ext>
            </a:extLst>
          </p:cNvPr>
          <p:cNvSpPr/>
          <p:nvPr/>
        </p:nvSpPr>
        <p:spPr>
          <a:xfrm>
            <a:off x="486543" y="626164"/>
            <a:ext cx="10656378" cy="4785926"/>
          </a:xfrm>
          <a:prstGeom prst="rect">
            <a:avLst/>
          </a:prstGeom>
          <a:solidFill>
            <a:schemeClr val="bg1"/>
          </a:solidFill>
        </p:spPr>
        <p:txBody>
          <a:bodyPr wrap="square">
            <a:spAutoFit/>
          </a:bodyPr>
          <a:lstStyle/>
          <a:p>
            <a:r>
              <a:rPr lang="en-US" b="1" dirty="0">
                <a:latin typeface="Avenir Next LT Pro" panose="020B0504020202020204" pitchFamily="34" charset="0"/>
              </a:rPr>
              <a:t>JMP update on WASH in schools with a focus on pandemic preparedness and disabilities</a:t>
            </a:r>
          </a:p>
          <a:p>
            <a:r>
              <a:rPr lang="en-US" sz="1600" dirty="0">
                <a:solidFill>
                  <a:srgbClr val="233238"/>
                </a:solidFill>
                <a:latin typeface="Avenir Next LT Pro" panose="020B0504020202020204" pitchFamily="34" charset="0"/>
              </a:rPr>
              <a:t>UNC Water and Health Conference, October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Bef>
                <a:spcPts val="1200"/>
              </a:spcBef>
              <a:spcAft>
                <a:spcPts val="1200"/>
              </a:spcAft>
            </a:pPr>
            <a:r>
              <a:rPr lang="en-US" dirty="0">
                <a:solidFill>
                  <a:srgbClr val="233238"/>
                </a:solidFill>
                <a:latin typeface="Avenir Next LT Pro" panose="020B0504020202020204" pitchFamily="34" charset="0"/>
              </a:rPr>
              <a:t>08:30      Introductions and session overview </a:t>
            </a:r>
          </a:p>
          <a:p>
            <a:pPr>
              <a:spcAft>
                <a:spcPts val="1200"/>
              </a:spcAft>
            </a:pPr>
            <a:r>
              <a:rPr lang="en-US" dirty="0">
                <a:solidFill>
                  <a:srgbClr val="233238"/>
                </a:solidFill>
                <a:latin typeface="Avenir Next LT Pro" panose="020B0504020202020204" pitchFamily="34" charset="0"/>
              </a:rPr>
              <a:t>08:35      </a:t>
            </a:r>
            <a:r>
              <a:rPr lang="en-US" b="1" dirty="0">
                <a:solidFill>
                  <a:srgbClr val="FF0000"/>
                </a:solidFill>
                <a:latin typeface="Avenir Next LT Pro" panose="020B0504020202020204" pitchFamily="34" charset="0"/>
              </a:rPr>
              <a:t>Progress on WASH in schools: 2000-2021 data update (JMP)</a:t>
            </a:r>
          </a:p>
          <a:p>
            <a:pPr>
              <a:spcAft>
                <a:spcPts val="1200"/>
              </a:spcAft>
            </a:pPr>
            <a:r>
              <a:rPr lang="en-US" dirty="0">
                <a:solidFill>
                  <a:srgbClr val="233238"/>
                </a:solidFill>
                <a:latin typeface="Avenir Next LT Pro" panose="020B0504020202020204" pitchFamily="34" charset="0"/>
              </a:rPr>
              <a:t>08:50      Focus on</a:t>
            </a:r>
            <a:r>
              <a:rPr lang="en-US" b="1" dirty="0">
                <a:solidFill>
                  <a:srgbClr val="233238"/>
                </a:solidFill>
                <a:latin typeface="Avenir Next LT Pro" panose="020B0504020202020204" pitchFamily="34" charset="0"/>
              </a:rPr>
              <a:t> disability-inclusive </a:t>
            </a:r>
            <a:r>
              <a:rPr lang="en-US" dirty="0">
                <a:solidFill>
                  <a:srgbClr val="233238"/>
                </a:solidFill>
                <a:latin typeface="Avenir Next LT Pro" panose="020B0504020202020204" pitchFamily="34" charset="0"/>
              </a:rPr>
              <a:t>WASH in schools (JMP, UNICEF)</a:t>
            </a:r>
          </a:p>
          <a:p>
            <a:pPr marL="742950" indent="-742950">
              <a:spcAft>
                <a:spcPts val="1200"/>
              </a:spcAft>
            </a:pPr>
            <a:r>
              <a:rPr lang="en-US" dirty="0">
                <a:solidFill>
                  <a:srgbClr val="233238"/>
                </a:solidFill>
                <a:latin typeface="Avenir Next LT Pro" panose="020B0504020202020204" pitchFamily="34" charset="0"/>
              </a:rPr>
              <a:t>09:10      Group discussion/</a:t>
            </a:r>
            <a:r>
              <a:rPr lang="en-US" dirty="0" err="1">
                <a:solidFill>
                  <a:srgbClr val="233238"/>
                </a:solidFill>
                <a:latin typeface="Avenir Next LT Pro" panose="020B0504020202020204" pitchFamily="34" charset="0"/>
              </a:rPr>
              <a:t>Slido</a:t>
            </a:r>
            <a:endParaRPr lang="en-US" dirty="0">
              <a:solidFill>
                <a:srgbClr val="233238"/>
              </a:solidFill>
              <a:latin typeface="Avenir Next LT Pro" panose="020B0504020202020204" pitchFamily="34" charset="0"/>
            </a:endParaRPr>
          </a:p>
          <a:p>
            <a:pPr marL="742950" indent="-742950">
              <a:spcAft>
                <a:spcPts val="1200"/>
              </a:spcAft>
            </a:pPr>
            <a:r>
              <a:rPr lang="en-US" dirty="0">
                <a:solidFill>
                  <a:srgbClr val="233238"/>
                </a:solidFill>
                <a:latin typeface="Avenir Next LT Pro" panose="020B0504020202020204" pitchFamily="34" charset="0"/>
              </a:rPr>
              <a:t>09:20      Focus on </a:t>
            </a:r>
            <a:r>
              <a:rPr lang="en-US" b="1" dirty="0">
                <a:solidFill>
                  <a:srgbClr val="233238"/>
                </a:solidFill>
                <a:latin typeface="Avenir Next LT Pro" panose="020B0504020202020204" pitchFamily="34" charset="0"/>
              </a:rPr>
              <a:t>pandemic preparedness </a:t>
            </a:r>
            <a:r>
              <a:rPr lang="en-US" dirty="0">
                <a:solidFill>
                  <a:srgbClr val="233238"/>
                </a:solidFill>
                <a:latin typeface="Avenir Next LT Pro" panose="020B0504020202020204" pitchFamily="34" charset="0"/>
              </a:rPr>
              <a:t>in schools (JMP, </a:t>
            </a:r>
            <a:r>
              <a:rPr lang="en-US" dirty="0" err="1">
                <a:solidFill>
                  <a:srgbClr val="233238"/>
                </a:solidFill>
                <a:latin typeface="Avenir Next LT Pro" panose="020B0504020202020204" pitchFamily="34" charset="0"/>
              </a:rPr>
              <a:t>MoE</a:t>
            </a:r>
            <a:r>
              <a:rPr lang="en-US" dirty="0">
                <a:solidFill>
                  <a:srgbClr val="233238"/>
                </a:solidFill>
                <a:latin typeface="Avenir Next LT Pro" panose="020B0504020202020204" pitchFamily="34" charset="0"/>
              </a:rPr>
              <a:t> Cambodia, Global WinS Network)</a:t>
            </a:r>
          </a:p>
          <a:p>
            <a:pPr marL="742950" indent="-742950">
              <a:spcAft>
                <a:spcPts val="1200"/>
              </a:spcAft>
            </a:pPr>
            <a:r>
              <a:rPr lang="en-US" dirty="0">
                <a:solidFill>
                  <a:srgbClr val="233238"/>
                </a:solidFill>
                <a:latin typeface="Avenir Next LT Pro" panose="020B0504020202020204" pitchFamily="34" charset="0"/>
              </a:rPr>
              <a:t>09:40      Group discussion/</a:t>
            </a:r>
            <a:r>
              <a:rPr lang="en-US" dirty="0" err="1">
                <a:solidFill>
                  <a:srgbClr val="233238"/>
                </a:solidFill>
                <a:latin typeface="Avenir Next LT Pro" panose="020B0504020202020204" pitchFamily="34" charset="0"/>
              </a:rPr>
              <a:t>Slido</a:t>
            </a:r>
            <a:endParaRPr lang="en-US" dirty="0">
              <a:solidFill>
                <a:srgbClr val="233238"/>
              </a:solidFill>
              <a:latin typeface="Avenir Next LT Pro" panose="020B0504020202020204" pitchFamily="34" charset="0"/>
            </a:endParaRPr>
          </a:p>
          <a:p>
            <a:pPr marL="742950" indent="-742950">
              <a:spcAft>
                <a:spcPts val="1200"/>
              </a:spcAft>
            </a:pPr>
            <a:r>
              <a:rPr lang="en-US" dirty="0">
                <a:solidFill>
                  <a:srgbClr val="233238"/>
                </a:solidFill>
                <a:latin typeface="Avenir Next LT Pro" panose="020B0504020202020204" pitchFamily="34" charset="0"/>
              </a:rPr>
              <a:t>09:50      Overview of the Global WinS Network</a:t>
            </a:r>
          </a:p>
          <a:p>
            <a:pPr marL="742950" indent="-742950">
              <a:spcAft>
                <a:spcPts val="1200"/>
              </a:spcAft>
            </a:pPr>
            <a:r>
              <a:rPr lang="en-US" dirty="0">
                <a:solidFill>
                  <a:srgbClr val="233238"/>
                </a:solidFill>
                <a:latin typeface="Avenir Next LT Pro" panose="020B0504020202020204" pitchFamily="34" charset="0"/>
              </a:rPr>
              <a:t>09:55      Closing remarks</a:t>
            </a:r>
            <a:endParaRPr lang="en-US" dirty="0">
              <a:solidFill>
                <a:srgbClr val="12456F"/>
              </a:solidFill>
              <a:latin typeface="Avenir Next LT Pro" panose="020B0504020202020204" pitchFamily="34" charset="0"/>
            </a:endParaRPr>
          </a:p>
        </p:txBody>
      </p:sp>
      <p:sp>
        <p:nvSpPr>
          <p:cNvPr id="10" name="TextBox 9">
            <a:extLst>
              <a:ext uri="{FF2B5EF4-FFF2-40B4-BE49-F238E27FC236}">
                <a16:creationId xmlns:a16="http://schemas.microsoft.com/office/drawing/2014/main" id="{EA1E7FB8-E96A-4951-8BE1-A362B59A9A9A}"/>
              </a:ext>
            </a:extLst>
          </p:cNvPr>
          <p:cNvSpPr txBox="1"/>
          <p:nvPr/>
        </p:nvSpPr>
        <p:spPr>
          <a:xfrm>
            <a:off x="486543" y="1471383"/>
            <a:ext cx="2743200" cy="369332"/>
          </a:xfrm>
          <a:prstGeom prst="rect">
            <a:avLst/>
          </a:prstGeom>
          <a:solidFill>
            <a:srgbClr val="F9B21E"/>
          </a:solidFill>
        </p:spPr>
        <p:txBody>
          <a:bodyPr wrap="square" rtlCol="0">
            <a:spAutoFit/>
          </a:bodyPr>
          <a:lstStyle/>
          <a:p>
            <a:r>
              <a:rPr lang="en-US" dirty="0">
                <a:solidFill>
                  <a:srgbClr val="233238"/>
                </a:solidFill>
                <a:latin typeface="Avenir Next LT Pro" panose="020B0504020202020204" pitchFamily="34" charset="0"/>
              </a:rPr>
              <a:t>Wednesday 26 October </a:t>
            </a:r>
            <a:endParaRPr lang="en-US" sz="1300" i="1" dirty="0">
              <a:solidFill>
                <a:srgbClr val="233238"/>
              </a:solidFill>
              <a:latin typeface="Avenir Next LT Pro" panose="020B0504020202020204" pitchFamily="34" charset="0"/>
            </a:endParaRP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306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F222-3456-4B13-B010-4A94E18D1660}"/>
              </a:ext>
            </a:extLst>
          </p:cNvPr>
          <p:cNvSpPr>
            <a:spLocks noGrp="1"/>
          </p:cNvSpPr>
          <p:nvPr>
            <p:ph type="title"/>
          </p:nvPr>
        </p:nvSpPr>
        <p:spPr>
          <a:xfrm>
            <a:off x="551078" y="-76070"/>
            <a:ext cx="10875264" cy="1006476"/>
          </a:xfrm>
        </p:spPr>
        <p:txBody>
          <a:bodyPr/>
          <a:lstStyle/>
          <a:p>
            <a:r>
              <a:rPr lang="en-US" sz="2400" b="1" dirty="0">
                <a:solidFill>
                  <a:schemeClr val="tx1">
                    <a:lumMod val="65000"/>
                    <a:lumOff val="35000"/>
                  </a:schemeClr>
                </a:solidFill>
                <a:cs typeface="Arial" panose="020B0604020202020204" pitchFamily="34" charset="0"/>
              </a:rPr>
              <a:t>Hygiene progress over time</a:t>
            </a:r>
          </a:p>
        </p:txBody>
      </p:sp>
      <p:sp>
        <p:nvSpPr>
          <p:cNvPr id="4" name="Slide Number Placeholder 3">
            <a:extLst>
              <a:ext uri="{FF2B5EF4-FFF2-40B4-BE49-F238E27FC236}">
                <a16:creationId xmlns:a16="http://schemas.microsoft.com/office/drawing/2014/main" id="{B6B1204E-CD7D-4F72-A458-BE5F02BA4342}"/>
              </a:ext>
            </a:extLst>
          </p:cNvPr>
          <p:cNvSpPr>
            <a:spLocks noGrp="1"/>
          </p:cNvSpPr>
          <p:nvPr>
            <p:ph type="sldNum" sz="quarter" idx="12"/>
          </p:nvPr>
        </p:nvSpPr>
        <p:spPr/>
        <p:txBody>
          <a:bodyPr/>
          <a:lstStyle/>
          <a:p>
            <a:fld id="{89814231-C564-459E-A527-55508A559AB2}" type="slidenum">
              <a:rPr lang="en-US" smtClean="0">
                <a:solidFill>
                  <a:prstClr val="white"/>
                </a:solidFill>
              </a:rPr>
              <a:pPr/>
              <a:t>50</a:t>
            </a:fld>
            <a:endParaRPr lang="en-US">
              <a:solidFill>
                <a:prstClr val="white"/>
              </a:solidFill>
            </a:endParaRPr>
          </a:p>
        </p:txBody>
      </p:sp>
      <p:pic>
        <p:nvPicPr>
          <p:cNvPr id="6" name="Content Placeholder 5" descr="Chart, scatter chart&#10;&#10;Description automatically generated">
            <a:extLst>
              <a:ext uri="{FF2B5EF4-FFF2-40B4-BE49-F238E27FC236}">
                <a16:creationId xmlns:a16="http://schemas.microsoft.com/office/drawing/2014/main" id="{C8D8DCC9-8C7F-44C2-831C-B39ABC67A8E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34" y="689848"/>
            <a:ext cx="10589150" cy="5478303"/>
          </a:xfrm>
        </p:spPr>
      </p:pic>
      <p:pic>
        <p:nvPicPr>
          <p:cNvPr id="7" name="Picture 6">
            <a:extLst>
              <a:ext uri="{FF2B5EF4-FFF2-40B4-BE49-F238E27FC236}">
                <a16:creationId xmlns:a16="http://schemas.microsoft.com/office/drawing/2014/main" id="{811FEE58-1784-449F-87DF-8D4824F2C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00" y="8068"/>
            <a:ext cx="600075" cy="419100"/>
          </a:xfrm>
          <a:prstGeom prst="rect">
            <a:avLst/>
          </a:prstGeom>
        </p:spPr>
      </p:pic>
      <p:sp>
        <p:nvSpPr>
          <p:cNvPr id="9" name="Title 1">
            <a:extLst>
              <a:ext uri="{FF2B5EF4-FFF2-40B4-BE49-F238E27FC236}">
                <a16:creationId xmlns:a16="http://schemas.microsoft.com/office/drawing/2014/main" id="{578F6405-2AFC-4900-8664-014209DB53FB}"/>
              </a:ext>
            </a:extLst>
          </p:cNvPr>
          <p:cNvSpPr txBox="1">
            <a:spLocks/>
          </p:cNvSpPr>
          <p:nvPr/>
        </p:nvSpPr>
        <p:spPr bwMode="auto">
          <a:xfrm>
            <a:off x="9596062" y="1941816"/>
            <a:ext cx="2416021" cy="2393877"/>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spcAft>
                <a:spcPts val="0"/>
              </a:spcAft>
            </a:pPr>
            <a:r>
              <a:rPr lang="en-US" sz="1800" b="1" dirty="0">
                <a:solidFill>
                  <a:srgbClr val="D40F14"/>
                </a:solidFill>
                <a:latin typeface="Arial" panose="020B0604020202020204" pitchFamily="34" charset="0"/>
                <a:cs typeface="Arial" panose="020B0604020202020204" pitchFamily="34" charset="0"/>
              </a:rPr>
              <a:t>Cambodia </a:t>
            </a:r>
          </a:p>
          <a:p>
            <a:pPr algn="l">
              <a:spcAft>
                <a:spcPts val="1200"/>
              </a:spcAft>
            </a:pPr>
            <a:r>
              <a:rPr lang="en-US" sz="1800" b="1" dirty="0">
                <a:solidFill>
                  <a:srgbClr val="D40F14"/>
                </a:solidFill>
                <a:latin typeface="Arial" panose="020B0604020202020204" pitchFamily="34" charset="0"/>
                <a:cs typeface="Arial" panose="020B0604020202020204" pitchFamily="34" charset="0"/>
              </a:rPr>
              <a:t>(EMIS 2020-21):</a:t>
            </a:r>
          </a:p>
          <a:p>
            <a:pPr algn="l"/>
            <a:r>
              <a:rPr lang="en-US" sz="1800" dirty="0">
                <a:solidFill>
                  <a:srgbClr val="D40F14"/>
                </a:solidFill>
                <a:latin typeface="Arial" panose="020B0604020202020204" pitchFamily="34" charset="0"/>
                <a:cs typeface="Arial" panose="020B0604020202020204" pitchFamily="34" charset="0"/>
              </a:rPr>
              <a:t>Availability of group handwashing facilities has increased in all 25 provinces since 2020.</a:t>
            </a:r>
          </a:p>
        </p:txBody>
      </p:sp>
    </p:spTree>
    <p:extLst>
      <p:ext uri="{BB962C8B-B14F-4D97-AF65-F5344CB8AC3E}">
        <p14:creationId xmlns:p14="http://schemas.microsoft.com/office/powerpoint/2010/main" val="2549984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2F26DB-67AC-41E0-8B8F-59268038539C}"/>
              </a:ext>
            </a:extLst>
          </p:cNvPr>
          <p:cNvSpPr>
            <a:spLocks noGrp="1"/>
          </p:cNvSpPr>
          <p:nvPr>
            <p:ph type="sldNum" sz="quarter" idx="12"/>
          </p:nvPr>
        </p:nvSpPr>
        <p:spPr/>
        <p:txBody>
          <a:bodyPr/>
          <a:lstStyle/>
          <a:p>
            <a:fld id="{89814231-C564-459E-A527-55508A559AB2}" type="slidenum">
              <a:rPr lang="en-US" smtClean="0">
                <a:solidFill>
                  <a:prstClr val="white"/>
                </a:solidFill>
              </a:rPr>
              <a:pPr/>
              <a:t>51</a:t>
            </a:fld>
            <a:endParaRPr lang="en-US">
              <a:solidFill>
                <a:prstClr val="white"/>
              </a:solidFill>
            </a:endParaRPr>
          </a:p>
        </p:txBody>
      </p:sp>
      <p:pic>
        <p:nvPicPr>
          <p:cNvPr id="5" name="Picture 4">
            <a:extLst>
              <a:ext uri="{FF2B5EF4-FFF2-40B4-BE49-F238E27FC236}">
                <a16:creationId xmlns:a16="http://schemas.microsoft.com/office/drawing/2014/main" id="{5CE447ED-ED30-4108-899F-46FB6E6501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2790" y="1140816"/>
            <a:ext cx="10126894" cy="4643145"/>
          </a:xfrm>
          <a:prstGeom prst="rect">
            <a:avLst/>
          </a:prstGeom>
        </p:spPr>
      </p:pic>
      <p:sp>
        <p:nvSpPr>
          <p:cNvPr id="8" name="Title 1">
            <a:extLst>
              <a:ext uri="{FF2B5EF4-FFF2-40B4-BE49-F238E27FC236}">
                <a16:creationId xmlns:a16="http://schemas.microsoft.com/office/drawing/2014/main" id="{1F0A64D0-A022-4754-94BF-67DDD9413C2A}"/>
              </a:ext>
            </a:extLst>
          </p:cNvPr>
          <p:cNvSpPr txBox="1">
            <a:spLocks/>
          </p:cNvSpPr>
          <p:nvPr/>
        </p:nvSpPr>
        <p:spPr bwMode="auto">
          <a:xfrm>
            <a:off x="479159" y="0"/>
            <a:ext cx="10875264" cy="100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b="1" dirty="0">
                <a:solidFill>
                  <a:schemeClr val="tx1">
                    <a:lumMod val="65000"/>
                    <a:lumOff val="35000"/>
                  </a:schemeClr>
                </a:solidFill>
                <a:cs typeface="Arial" panose="020B0604020202020204" pitchFamily="34" charset="0"/>
              </a:rPr>
              <a:t>Hygiene progress over time</a:t>
            </a:r>
          </a:p>
        </p:txBody>
      </p:sp>
      <p:sp>
        <p:nvSpPr>
          <p:cNvPr id="9" name="Title 1">
            <a:extLst>
              <a:ext uri="{FF2B5EF4-FFF2-40B4-BE49-F238E27FC236}">
                <a16:creationId xmlns:a16="http://schemas.microsoft.com/office/drawing/2014/main" id="{BAA73347-3156-460C-80A8-7019DA80B34E}"/>
              </a:ext>
            </a:extLst>
          </p:cNvPr>
          <p:cNvSpPr txBox="1">
            <a:spLocks/>
          </p:cNvSpPr>
          <p:nvPr/>
        </p:nvSpPr>
        <p:spPr bwMode="auto">
          <a:xfrm>
            <a:off x="9331995" y="1921267"/>
            <a:ext cx="2565480" cy="3226086"/>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spcAft>
                <a:spcPts val="0"/>
              </a:spcAft>
            </a:pPr>
            <a:r>
              <a:rPr lang="en-US" sz="1800" b="1" dirty="0">
                <a:solidFill>
                  <a:srgbClr val="D40F14"/>
                </a:solidFill>
                <a:latin typeface="Arial" panose="020B0604020202020204" pitchFamily="34" charset="0"/>
                <a:cs typeface="Arial" panose="020B0604020202020204" pitchFamily="34" charset="0"/>
              </a:rPr>
              <a:t>Philippines </a:t>
            </a:r>
          </a:p>
          <a:p>
            <a:pPr algn="l">
              <a:spcAft>
                <a:spcPts val="1200"/>
              </a:spcAft>
            </a:pPr>
            <a:r>
              <a:rPr lang="en-US" sz="1800" b="1" dirty="0">
                <a:solidFill>
                  <a:srgbClr val="D40F14"/>
                </a:solidFill>
                <a:latin typeface="Arial" panose="020B0604020202020204" pitchFamily="34" charset="0"/>
                <a:cs typeface="Arial" panose="020B0604020202020204" pitchFamily="34" charset="0"/>
              </a:rPr>
              <a:t>(Three Star Approach 2017-20):</a:t>
            </a:r>
          </a:p>
          <a:p>
            <a:pPr algn="l"/>
            <a:r>
              <a:rPr lang="en-US" sz="1800" dirty="0">
                <a:solidFill>
                  <a:srgbClr val="D40F14"/>
                </a:solidFill>
                <a:latin typeface="Arial" panose="020B0604020202020204" pitchFamily="34" charset="0"/>
                <a:cs typeface="Arial" panose="020B0604020202020204" pitchFamily="34" charset="0"/>
              </a:rPr>
              <a:t>Availability of handwashing facilities in toilets and canteens has increased rapidly in both primary and secondary schools.</a:t>
            </a:r>
          </a:p>
        </p:txBody>
      </p:sp>
      <p:pic>
        <p:nvPicPr>
          <p:cNvPr id="10" name="Picture 9">
            <a:extLst>
              <a:ext uri="{FF2B5EF4-FFF2-40B4-BE49-F238E27FC236}">
                <a16:creationId xmlns:a16="http://schemas.microsoft.com/office/drawing/2014/main" id="{28104519-40E9-4CE8-99B2-8BBDD8118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00" y="8068"/>
            <a:ext cx="600075" cy="419100"/>
          </a:xfrm>
          <a:prstGeom prst="rect">
            <a:avLst/>
          </a:prstGeom>
        </p:spPr>
      </p:pic>
    </p:spTree>
    <p:extLst>
      <p:ext uri="{BB962C8B-B14F-4D97-AF65-F5344CB8AC3E}">
        <p14:creationId xmlns:p14="http://schemas.microsoft.com/office/powerpoint/2010/main" val="2341619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C521-8C1F-4C83-A623-437C9E08A64E}"/>
              </a:ext>
            </a:extLst>
          </p:cNvPr>
          <p:cNvSpPr>
            <a:spLocks noGrp="1"/>
          </p:cNvSpPr>
          <p:nvPr>
            <p:ph type="title"/>
          </p:nvPr>
        </p:nvSpPr>
        <p:spPr>
          <a:xfrm>
            <a:off x="208003" y="31576"/>
            <a:ext cx="11535360" cy="1320399"/>
          </a:xfrm>
        </p:spPr>
        <p:txBody>
          <a:bodyPr/>
          <a:lstStyle/>
          <a:p>
            <a:r>
              <a:rPr lang="en-US" sz="2400" b="1" dirty="0">
                <a:solidFill>
                  <a:schemeClr val="tx1">
                    <a:lumMod val="65000"/>
                    <a:lumOff val="35000"/>
                  </a:schemeClr>
                </a:solidFill>
                <a:cs typeface="Arial" panose="020B0604020202020204" pitchFamily="34" charset="0"/>
              </a:rPr>
              <a:t>Handwashing </a:t>
            </a:r>
            <a:r>
              <a:rPr lang="en-US" sz="2400" b="1" dirty="0" err="1">
                <a:solidFill>
                  <a:schemeClr val="tx1">
                    <a:lumMod val="65000"/>
                    <a:lumOff val="35000"/>
                  </a:schemeClr>
                </a:solidFill>
                <a:cs typeface="Arial" panose="020B0604020202020204" pitchFamily="34" charset="0"/>
              </a:rPr>
              <a:t>behaviour</a:t>
            </a:r>
            <a:endParaRPr lang="en-US" sz="2400" b="1" dirty="0">
              <a:solidFill>
                <a:schemeClr val="tx1">
                  <a:lumMod val="65000"/>
                  <a:lumOff val="35000"/>
                </a:schemeClr>
              </a:solidFill>
              <a:cs typeface="Arial" panose="020B0604020202020204" pitchFamily="34" charset="0"/>
            </a:endParaRPr>
          </a:p>
        </p:txBody>
      </p:sp>
      <p:sp>
        <p:nvSpPr>
          <p:cNvPr id="4" name="Slide Number Placeholder 3">
            <a:extLst>
              <a:ext uri="{FF2B5EF4-FFF2-40B4-BE49-F238E27FC236}">
                <a16:creationId xmlns:a16="http://schemas.microsoft.com/office/drawing/2014/main" id="{AB3C2CA7-FD6D-4230-89E1-DB0579F3962B}"/>
              </a:ext>
            </a:extLst>
          </p:cNvPr>
          <p:cNvSpPr>
            <a:spLocks noGrp="1"/>
          </p:cNvSpPr>
          <p:nvPr>
            <p:ph type="sldNum" sz="quarter" idx="12"/>
          </p:nvPr>
        </p:nvSpPr>
        <p:spPr/>
        <p:txBody>
          <a:bodyPr/>
          <a:lstStyle/>
          <a:p>
            <a:fld id="{89814231-C564-459E-A527-55508A559AB2}" type="slidenum">
              <a:rPr lang="en-US" smtClean="0">
                <a:solidFill>
                  <a:prstClr val="white"/>
                </a:solidFill>
              </a:rPr>
              <a:pPr/>
              <a:t>52</a:t>
            </a:fld>
            <a:endParaRPr lang="en-US">
              <a:solidFill>
                <a:prstClr val="white"/>
              </a:solidFill>
            </a:endParaRPr>
          </a:p>
        </p:txBody>
      </p:sp>
      <p:pic>
        <p:nvPicPr>
          <p:cNvPr id="5" name="Picture 4" descr="Chart, bar chart&#10;&#10;Description automatically generated">
            <a:extLst>
              <a:ext uri="{FF2B5EF4-FFF2-40B4-BE49-F238E27FC236}">
                <a16:creationId xmlns:a16="http://schemas.microsoft.com/office/drawing/2014/main" id="{596DAA31-D6BA-4E75-81C7-8B19A47228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4525" y="1205929"/>
            <a:ext cx="8574462" cy="4446141"/>
          </a:xfrm>
          <a:prstGeom prst="rect">
            <a:avLst/>
          </a:prstGeom>
        </p:spPr>
      </p:pic>
      <p:pic>
        <p:nvPicPr>
          <p:cNvPr id="8" name="Picture 7">
            <a:extLst>
              <a:ext uri="{FF2B5EF4-FFF2-40B4-BE49-F238E27FC236}">
                <a16:creationId xmlns:a16="http://schemas.microsoft.com/office/drawing/2014/main" id="{67412A30-7F2A-4BE8-91FE-3F4CA9A85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00" y="8068"/>
            <a:ext cx="600075" cy="419100"/>
          </a:xfrm>
          <a:prstGeom prst="rect">
            <a:avLst/>
          </a:prstGeom>
        </p:spPr>
      </p:pic>
      <p:sp>
        <p:nvSpPr>
          <p:cNvPr id="10" name="Title 1">
            <a:extLst>
              <a:ext uri="{FF2B5EF4-FFF2-40B4-BE49-F238E27FC236}">
                <a16:creationId xmlns:a16="http://schemas.microsoft.com/office/drawing/2014/main" id="{F0DE9553-CB11-451F-B3DF-EDE04DB71A2A}"/>
              </a:ext>
            </a:extLst>
          </p:cNvPr>
          <p:cNvSpPr txBox="1">
            <a:spLocks/>
          </p:cNvSpPr>
          <p:nvPr/>
        </p:nvSpPr>
        <p:spPr bwMode="auto">
          <a:xfrm>
            <a:off x="8373439" y="1535789"/>
            <a:ext cx="3369924" cy="2676615"/>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spcAft>
                <a:spcPts val="1200"/>
              </a:spcAft>
            </a:pPr>
            <a:r>
              <a:rPr lang="en-US" sz="1800" b="1" dirty="0">
                <a:solidFill>
                  <a:srgbClr val="D40F14"/>
                </a:solidFill>
                <a:latin typeface="Arial" panose="020B0604020202020204" pitchFamily="34" charset="0"/>
                <a:cs typeface="Arial" panose="020B0604020202020204" pitchFamily="34" charset="0"/>
              </a:rPr>
              <a:t>Iran (2016)</a:t>
            </a:r>
          </a:p>
          <a:p>
            <a:pPr algn="l">
              <a:spcAft>
                <a:spcPts val="1200"/>
              </a:spcAft>
            </a:pPr>
            <a:r>
              <a:rPr lang="en-US" sz="1800" dirty="0">
                <a:solidFill>
                  <a:srgbClr val="D40F14"/>
                </a:solidFill>
                <a:latin typeface="Arial" panose="020B0604020202020204" pitchFamily="34" charset="0"/>
                <a:cs typeface="Arial" panose="020B0604020202020204" pitchFamily="34" charset="0"/>
              </a:rPr>
              <a:t>Children were found to be more likely to wash their hands </a:t>
            </a:r>
            <a:r>
              <a:rPr lang="en-US" sz="1800" i="1" dirty="0">
                <a:solidFill>
                  <a:srgbClr val="D40F14"/>
                </a:solidFill>
                <a:latin typeface="Arial" panose="020B0604020202020204" pitchFamily="34" charset="0"/>
                <a:cs typeface="Arial" panose="020B0604020202020204" pitchFamily="34" charset="0"/>
              </a:rPr>
              <a:t>after</a:t>
            </a:r>
            <a:r>
              <a:rPr lang="en-US" sz="1800" dirty="0">
                <a:solidFill>
                  <a:srgbClr val="D40F14"/>
                </a:solidFill>
                <a:latin typeface="Arial" panose="020B0604020202020204" pitchFamily="34" charset="0"/>
                <a:cs typeface="Arial" panose="020B0604020202020204" pitchFamily="34" charset="0"/>
              </a:rPr>
              <a:t> using the bathroom than before eating</a:t>
            </a:r>
          </a:p>
          <a:p>
            <a:pPr algn="l"/>
            <a:endParaRPr lang="en-US" sz="1800" dirty="0">
              <a:solidFill>
                <a:srgbClr val="D40F1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900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E28B92-E6A7-499E-B7F0-FE0037C40DEE}"/>
              </a:ext>
            </a:extLst>
          </p:cNvPr>
          <p:cNvSpPr>
            <a:spLocks noGrp="1"/>
          </p:cNvSpPr>
          <p:nvPr>
            <p:ph type="sldNum" sz="quarter" idx="12"/>
          </p:nvPr>
        </p:nvSpPr>
        <p:spPr/>
        <p:txBody>
          <a:bodyPr/>
          <a:lstStyle/>
          <a:p>
            <a:fld id="{89814231-C564-459E-A527-55508A559AB2}" type="slidenum">
              <a:rPr lang="en-US" smtClean="0">
                <a:solidFill>
                  <a:prstClr val="white"/>
                </a:solidFill>
              </a:rPr>
              <a:pPr/>
              <a:t>53</a:t>
            </a:fld>
            <a:endParaRPr lang="en-US">
              <a:solidFill>
                <a:prstClr val="white"/>
              </a:solidFill>
            </a:endParaRPr>
          </a:p>
        </p:txBody>
      </p:sp>
      <p:pic>
        <p:nvPicPr>
          <p:cNvPr id="5" name="Picture 4">
            <a:extLst>
              <a:ext uri="{FF2B5EF4-FFF2-40B4-BE49-F238E27FC236}">
                <a16:creationId xmlns:a16="http://schemas.microsoft.com/office/drawing/2014/main" id="{6A65DA42-E32A-4100-9619-CB6319E224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8003" y="1351975"/>
            <a:ext cx="9531898" cy="4356570"/>
          </a:xfrm>
          <a:prstGeom prst="rect">
            <a:avLst/>
          </a:prstGeom>
        </p:spPr>
      </p:pic>
      <p:sp>
        <p:nvSpPr>
          <p:cNvPr id="6" name="Title 1">
            <a:extLst>
              <a:ext uri="{FF2B5EF4-FFF2-40B4-BE49-F238E27FC236}">
                <a16:creationId xmlns:a16="http://schemas.microsoft.com/office/drawing/2014/main" id="{D099212C-45FF-425A-9142-9CCD49C78850}"/>
              </a:ext>
            </a:extLst>
          </p:cNvPr>
          <p:cNvSpPr>
            <a:spLocks noGrp="1"/>
          </p:cNvSpPr>
          <p:nvPr>
            <p:ph type="title"/>
          </p:nvPr>
        </p:nvSpPr>
        <p:spPr>
          <a:xfrm>
            <a:off x="78768" y="31576"/>
            <a:ext cx="11535360" cy="1320399"/>
          </a:xfrm>
        </p:spPr>
        <p:txBody>
          <a:bodyPr/>
          <a:lstStyle/>
          <a:p>
            <a:r>
              <a:rPr lang="en-US" sz="2400" b="1" dirty="0">
                <a:solidFill>
                  <a:schemeClr val="tx1">
                    <a:lumMod val="65000"/>
                    <a:lumOff val="35000"/>
                  </a:schemeClr>
                </a:solidFill>
                <a:cs typeface="Arial" panose="020B0604020202020204" pitchFamily="34" charset="0"/>
              </a:rPr>
              <a:t>Handwashing promotion</a:t>
            </a:r>
          </a:p>
        </p:txBody>
      </p:sp>
      <p:sp>
        <p:nvSpPr>
          <p:cNvPr id="7" name="Title 1">
            <a:extLst>
              <a:ext uri="{FF2B5EF4-FFF2-40B4-BE49-F238E27FC236}">
                <a16:creationId xmlns:a16="http://schemas.microsoft.com/office/drawing/2014/main" id="{8E5D4CB5-AD22-4C12-824F-36786FBA3E76}"/>
              </a:ext>
            </a:extLst>
          </p:cNvPr>
          <p:cNvSpPr txBox="1">
            <a:spLocks/>
          </p:cNvSpPr>
          <p:nvPr/>
        </p:nvSpPr>
        <p:spPr bwMode="auto">
          <a:xfrm>
            <a:off x="9413864" y="1351975"/>
            <a:ext cx="2699368" cy="2767962"/>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spcAft>
                <a:spcPts val="1200"/>
              </a:spcAft>
            </a:pPr>
            <a:r>
              <a:rPr lang="en-US" sz="1800" b="1" dirty="0">
                <a:solidFill>
                  <a:srgbClr val="D40F14"/>
                </a:solidFill>
                <a:latin typeface="Arial" panose="020B0604020202020204" pitchFamily="34" charset="0"/>
                <a:cs typeface="Arial" panose="020B0604020202020204" pitchFamily="34" charset="0"/>
              </a:rPr>
              <a:t>Sudan (2020) </a:t>
            </a:r>
          </a:p>
          <a:p>
            <a:pPr algn="l"/>
            <a:r>
              <a:rPr lang="en-US" sz="1800" dirty="0">
                <a:solidFill>
                  <a:srgbClr val="D40F14"/>
                </a:solidFill>
                <a:latin typeface="Arial" panose="020B0604020202020204" pitchFamily="34" charset="0"/>
                <a:cs typeface="Arial" panose="020B0604020202020204" pitchFamily="34" charset="0"/>
              </a:rPr>
              <a:t>Only </a:t>
            </a:r>
            <a:r>
              <a:rPr lang="en-US" sz="1800" i="1" dirty="0">
                <a:solidFill>
                  <a:srgbClr val="D40F14"/>
                </a:solidFill>
                <a:latin typeface="Arial" panose="020B0604020202020204" pitchFamily="34" charset="0"/>
                <a:cs typeface="Arial" panose="020B0604020202020204" pitchFamily="34" charset="0"/>
              </a:rPr>
              <a:t>half</a:t>
            </a:r>
            <a:r>
              <a:rPr lang="en-US" sz="1800" dirty="0">
                <a:solidFill>
                  <a:srgbClr val="D40F14"/>
                </a:solidFill>
                <a:latin typeface="Arial" panose="020B0604020202020204" pitchFamily="34" charset="0"/>
                <a:cs typeface="Arial" panose="020B0604020202020204" pitchFamily="34" charset="0"/>
              </a:rPr>
              <a:t> of schools include hygiene within the core curriculum but </a:t>
            </a:r>
          </a:p>
          <a:p>
            <a:pPr algn="l"/>
            <a:r>
              <a:rPr lang="en-US" sz="1800" i="1" dirty="0">
                <a:solidFill>
                  <a:srgbClr val="D40F14"/>
                </a:solidFill>
                <a:latin typeface="Arial" panose="020B0604020202020204" pitchFamily="34" charset="0"/>
                <a:cs typeface="Arial" panose="020B0604020202020204" pitchFamily="34" charset="0"/>
              </a:rPr>
              <a:t>9 out of 10</a:t>
            </a:r>
            <a:r>
              <a:rPr lang="en-US" sz="1800" dirty="0">
                <a:solidFill>
                  <a:srgbClr val="D40F14"/>
                </a:solidFill>
                <a:latin typeface="Arial" panose="020B0604020202020204" pitchFamily="34" charset="0"/>
                <a:cs typeface="Arial" panose="020B0604020202020204" pitchFamily="34" charset="0"/>
              </a:rPr>
              <a:t> schools include</a:t>
            </a:r>
          </a:p>
          <a:p>
            <a:pPr algn="l"/>
            <a:r>
              <a:rPr lang="en-US" sz="1800" dirty="0">
                <a:solidFill>
                  <a:srgbClr val="D40F14"/>
                </a:solidFill>
                <a:latin typeface="Arial" panose="020B0604020202020204" pitchFamily="34" charset="0"/>
                <a:cs typeface="Arial" panose="020B0604020202020204" pitchFamily="34" charset="0"/>
              </a:rPr>
              <a:t>health messages in morning assemblies.</a:t>
            </a:r>
          </a:p>
        </p:txBody>
      </p:sp>
      <p:pic>
        <p:nvPicPr>
          <p:cNvPr id="8" name="Picture 7">
            <a:extLst>
              <a:ext uri="{FF2B5EF4-FFF2-40B4-BE49-F238E27FC236}">
                <a16:creationId xmlns:a16="http://schemas.microsoft.com/office/drawing/2014/main" id="{44825BB9-2F45-4EC6-99E6-C6F742570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00" y="8068"/>
            <a:ext cx="600075" cy="419100"/>
          </a:xfrm>
          <a:prstGeom prst="rect">
            <a:avLst/>
          </a:prstGeom>
        </p:spPr>
      </p:pic>
    </p:spTree>
    <p:extLst>
      <p:ext uri="{BB962C8B-B14F-4D97-AF65-F5344CB8AC3E}">
        <p14:creationId xmlns:p14="http://schemas.microsoft.com/office/powerpoint/2010/main" val="4055286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F222-3456-4B13-B010-4A94E18D1660}"/>
              </a:ext>
            </a:extLst>
          </p:cNvPr>
          <p:cNvSpPr>
            <a:spLocks noGrp="1"/>
          </p:cNvSpPr>
          <p:nvPr>
            <p:ph type="title"/>
          </p:nvPr>
        </p:nvSpPr>
        <p:spPr>
          <a:xfrm>
            <a:off x="609600" y="0"/>
            <a:ext cx="10972800" cy="1026597"/>
          </a:xfrm>
        </p:spPr>
        <p:txBody>
          <a:bodyPr/>
          <a:lstStyle/>
          <a:p>
            <a:r>
              <a:rPr lang="en-US" sz="2400" b="1" dirty="0">
                <a:solidFill>
                  <a:schemeClr val="tx1">
                    <a:lumMod val="65000"/>
                    <a:lumOff val="35000"/>
                  </a:schemeClr>
                </a:solidFill>
                <a:cs typeface="Arial" panose="020B0604020202020204" pitchFamily="34" charset="0"/>
              </a:rPr>
              <a:t>Cleaning of toilets</a:t>
            </a:r>
          </a:p>
        </p:txBody>
      </p:sp>
      <p:sp>
        <p:nvSpPr>
          <p:cNvPr id="4" name="Slide Number Placeholder 3">
            <a:extLst>
              <a:ext uri="{FF2B5EF4-FFF2-40B4-BE49-F238E27FC236}">
                <a16:creationId xmlns:a16="http://schemas.microsoft.com/office/drawing/2014/main" id="{B6B1204E-CD7D-4F72-A458-BE5F02BA4342}"/>
              </a:ext>
            </a:extLst>
          </p:cNvPr>
          <p:cNvSpPr>
            <a:spLocks noGrp="1"/>
          </p:cNvSpPr>
          <p:nvPr>
            <p:ph type="sldNum" sz="quarter" idx="12"/>
          </p:nvPr>
        </p:nvSpPr>
        <p:spPr/>
        <p:txBody>
          <a:bodyPr/>
          <a:lstStyle/>
          <a:p>
            <a:fld id="{89814231-C564-459E-A527-55508A559AB2}" type="slidenum">
              <a:rPr lang="en-US" smtClean="0">
                <a:solidFill>
                  <a:prstClr val="white"/>
                </a:solidFill>
              </a:rPr>
              <a:pPr/>
              <a:t>54</a:t>
            </a:fld>
            <a:endParaRPr lang="en-US">
              <a:solidFill>
                <a:prstClr val="white"/>
              </a:solidFill>
            </a:endParaRPr>
          </a:p>
        </p:txBody>
      </p:sp>
      <p:pic>
        <p:nvPicPr>
          <p:cNvPr id="7" name="Content Placeholder 6" descr="Chart, scatter chart&#10;&#10;Description automatically generated">
            <a:extLst>
              <a:ext uri="{FF2B5EF4-FFF2-40B4-BE49-F238E27FC236}">
                <a16:creationId xmlns:a16="http://schemas.microsoft.com/office/drawing/2014/main" id="{1FC39226-780E-49CB-BD73-9FDA840F515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97548" y="769698"/>
            <a:ext cx="7731360" cy="5318603"/>
          </a:xfrm>
          <a:prstGeom prst="rect">
            <a:avLst/>
          </a:prstGeom>
        </p:spPr>
      </p:pic>
      <p:pic>
        <p:nvPicPr>
          <p:cNvPr id="9" name="Picture 8">
            <a:extLst>
              <a:ext uri="{FF2B5EF4-FFF2-40B4-BE49-F238E27FC236}">
                <a16:creationId xmlns:a16="http://schemas.microsoft.com/office/drawing/2014/main" id="{B508C920-8CE1-4811-9FFC-525567386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00" y="8068"/>
            <a:ext cx="600075" cy="419100"/>
          </a:xfrm>
          <a:prstGeom prst="rect">
            <a:avLst/>
          </a:prstGeom>
        </p:spPr>
      </p:pic>
      <p:sp>
        <p:nvSpPr>
          <p:cNvPr id="8" name="Title 1">
            <a:extLst>
              <a:ext uri="{FF2B5EF4-FFF2-40B4-BE49-F238E27FC236}">
                <a16:creationId xmlns:a16="http://schemas.microsoft.com/office/drawing/2014/main" id="{8057811F-12B3-4E48-8311-FF5D65868AD6}"/>
              </a:ext>
            </a:extLst>
          </p:cNvPr>
          <p:cNvSpPr txBox="1">
            <a:spLocks/>
          </p:cNvSpPr>
          <p:nvPr/>
        </p:nvSpPr>
        <p:spPr bwMode="auto">
          <a:xfrm>
            <a:off x="7828908" y="1557458"/>
            <a:ext cx="3996647" cy="2767962"/>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spcAft>
                <a:spcPts val="1200"/>
              </a:spcAft>
            </a:pPr>
            <a:r>
              <a:rPr lang="en-US" sz="1800" dirty="0">
                <a:solidFill>
                  <a:srgbClr val="D40F14"/>
                </a:solidFill>
                <a:latin typeface="Arial" panose="020B0604020202020204" pitchFamily="34" charset="0"/>
                <a:cs typeface="Arial" panose="020B0604020202020204" pitchFamily="34" charset="0"/>
              </a:rPr>
              <a:t>In many countries with data available, more than a quarter of toilets were not clean, and the reported frequency of cleaning varied widely</a:t>
            </a:r>
          </a:p>
        </p:txBody>
      </p:sp>
    </p:spTree>
    <p:extLst>
      <p:ext uri="{BB962C8B-B14F-4D97-AF65-F5344CB8AC3E}">
        <p14:creationId xmlns:p14="http://schemas.microsoft.com/office/powerpoint/2010/main" val="930763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BC3A50-274E-4B13-818F-34A43E33C1DC}"/>
              </a:ext>
            </a:extLst>
          </p:cNvPr>
          <p:cNvSpPr>
            <a:spLocks noGrp="1"/>
          </p:cNvSpPr>
          <p:nvPr>
            <p:ph type="sldNum" sz="quarter" idx="12"/>
          </p:nvPr>
        </p:nvSpPr>
        <p:spPr/>
        <p:txBody>
          <a:bodyPr/>
          <a:lstStyle/>
          <a:p>
            <a:fld id="{89814231-C564-459E-A527-55508A559AB2}" type="slidenum">
              <a:rPr lang="en-US" smtClean="0">
                <a:solidFill>
                  <a:prstClr val="white"/>
                </a:solidFill>
              </a:rPr>
              <a:pPr/>
              <a:t>55</a:t>
            </a:fld>
            <a:endParaRPr lang="en-US">
              <a:solidFill>
                <a:prstClr val="white"/>
              </a:solidFill>
            </a:endParaRPr>
          </a:p>
        </p:txBody>
      </p:sp>
      <p:pic>
        <p:nvPicPr>
          <p:cNvPr id="5" name="Content Placeholder 4">
            <a:extLst>
              <a:ext uri="{FF2B5EF4-FFF2-40B4-BE49-F238E27FC236}">
                <a16:creationId xmlns:a16="http://schemas.microsoft.com/office/drawing/2014/main" id="{9297D5C5-0D24-4B9E-AFC3-37AE21FE0F0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249735" y="919352"/>
            <a:ext cx="9692530" cy="5307217"/>
          </a:xfrm>
          <a:prstGeom prst="rect">
            <a:avLst/>
          </a:prstGeom>
        </p:spPr>
      </p:pic>
      <p:sp>
        <p:nvSpPr>
          <p:cNvPr id="6" name="Title 1">
            <a:extLst>
              <a:ext uri="{FF2B5EF4-FFF2-40B4-BE49-F238E27FC236}">
                <a16:creationId xmlns:a16="http://schemas.microsoft.com/office/drawing/2014/main" id="{A0D37CBB-FF63-4A80-A819-D4102FABEB5A}"/>
              </a:ext>
            </a:extLst>
          </p:cNvPr>
          <p:cNvSpPr txBox="1">
            <a:spLocks/>
          </p:cNvSpPr>
          <p:nvPr/>
        </p:nvSpPr>
        <p:spPr bwMode="auto">
          <a:xfrm>
            <a:off x="6308333" y="3429000"/>
            <a:ext cx="4458984" cy="2119045"/>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spcAft>
                <a:spcPts val="1200"/>
              </a:spcAft>
            </a:pPr>
            <a:r>
              <a:rPr lang="en-US" sz="1800" dirty="0">
                <a:solidFill>
                  <a:srgbClr val="D40F14"/>
                </a:solidFill>
                <a:latin typeface="Arial" panose="020B0604020202020204" pitchFamily="34" charset="0"/>
                <a:cs typeface="Arial" panose="020B0604020202020204" pitchFamily="34" charset="0"/>
              </a:rPr>
              <a:t>In countries with data on solid waste management, many schools lacked proper systems for safe management of solid waste - </a:t>
            </a:r>
            <a:r>
              <a:rPr lang="en-US" sz="1800" i="1" dirty="0">
                <a:solidFill>
                  <a:srgbClr val="D40F14"/>
                </a:solidFill>
                <a:latin typeface="Arial" panose="020B0604020202020204" pitchFamily="34" charset="0"/>
                <a:cs typeface="Arial" panose="020B0604020202020204" pitchFamily="34" charset="0"/>
              </a:rPr>
              <a:t>burn waste</a:t>
            </a:r>
            <a:r>
              <a:rPr lang="en-US" sz="1800" dirty="0">
                <a:solidFill>
                  <a:srgbClr val="D40F14"/>
                </a:solidFill>
                <a:latin typeface="Arial" panose="020B0604020202020204" pitchFamily="34" charset="0"/>
                <a:cs typeface="Arial" panose="020B0604020202020204" pitchFamily="34" charset="0"/>
              </a:rPr>
              <a:t> on the premises.</a:t>
            </a:r>
          </a:p>
        </p:txBody>
      </p:sp>
      <p:sp>
        <p:nvSpPr>
          <p:cNvPr id="7" name="Title 1">
            <a:extLst>
              <a:ext uri="{FF2B5EF4-FFF2-40B4-BE49-F238E27FC236}">
                <a16:creationId xmlns:a16="http://schemas.microsoft.com/office/drawing/2014/main" id="{2B9090BA-606D-4905-A732-D2D7E9422AD9}"/>
              </a:ext>
            </a:extLst>
          </p:cNvPr>
          <p:cNvSpPr>
            <a:spLocks noGrp="1"/>
          </p:cNvSpPr>
          <p:nvPr>
            <p:ph type="title"/>
          </p:nvPr>
        </p:nvSpPr>
        <p:spPr>
          <a:xfrm>
            <a:off x="609600" y="0"/>
            <a:ext cx="10972800" cy="1026597"/>
          </a:xfrm>
        </p:spPr>
        <p:txBody>
          <a:bodyPr/>
          <a:lstStyle/>
          <a:p>
            <a:r>
              <a:rPr lang="en-US" sz="2400" b="1" dirty="0">
                <a:solidFill>
                  <a:schemeClr val="tx1">
                    <a:lumMod val="65000"/>
                    <a:lumOff val="35000"/>
                  </a:schemeClr>
                </a:solidFill>
                <a:cs typeface="Arial" panose="020B0604020202020204" pitchFamily="34" charset="0"/>
              </a:rPr>
              <a:t>Waste management</a:t>
            </a:r>
          </a:p>
        </p:txBody>
      </p:sp>
      <p:pic>
        <p:nvPicPr>
          <p:cNvPr id="8" name="Picture 7">
            <a:extLst>
              <a:ext uri="{FF2B5EF4-FFF2-40B4-BE49-F238E27FC236}">
                <a16:creationId xmlns:a16="http://schemas.microsoft.com/office/drawing/2014/main" id="{38FEC3F4-1E2A-4960-BBB3-09E7E04027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00" y="8068"/>
            <a:ext cx="600075" cy="419100"/>
          </a:xfrm>
          <a:prstGeom prst="rect">
            <a:avLst/>
          </a:prstGeom>
        </p:spPr>
      </p:pic>
    </p:spTree>
    <p:extLst>
      <p:ext uri="{BB962C8B-B14F-4D97-AF65-F5344CB8AC3E}">
        <p14:creationId xmlns:p14="http://schemas.microsoft.com/office/powerpoint/2010/main" val="305221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590" y="1489267"/>
            <a:ext cx="84927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Calibri Light" panose="020F0302020204030204" pitchFamily="34" charset="0"/>
              </a:rPr>
              <a:t>Resources. </a:t>
            </a:r>
            <a:r>
              <a:rPr kumimoji="0" lang="en-US" sz="2800" b="0" i="1" u="none" strike="noStrike" kern="1200" cap="none" spc="0" normalizeH="0" baseline="0" noProof="0" dirty="0">
                <a:ln>
                  <a:noFill/>
                </a:ln>
                <a:solidFill>
                  <a:prstClr val="black"/>
                </a:solidFill>
                <a:effectLst/>
                <a:uLnTx/>
                <a:uFillTx/>
                <a:latin typeface="Avenir Next LT Pro" panose="020B0504020202020204" pitchFamily="34" charset="0"/>
                <a:ea typeface="+mn-ea"/>
                <a:cs typeface="Calibri Light" panose="020F0302020204030204" pitchFamily="34" charset="0"/>
              </a:rPr>
              <a:t>Can download all at washdata.org</a:t>
            </a:r>
          </a:p>
        </p:txBody>
      </p:sp>
      <p:sp>
        <p:nvSpPr>
          <p:cNvPr id="8" name="Slide Number Placeholder 3">
            <a:extLst>
              <a:ext uri="{FF2B5EF4-FFF2-40B4-BE49-F238E27FC236}">
                <a16:creationId xmlns:a16="http://schemas.microsoft.com/office/drawing/2014/main" id="{3A061A79-DB54-4FEB-9913-B1E9F5314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F4D715A-460F-47B5-A6F2-8656650E1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987" y="2197153"/>
            <a:ext cx="2118111" cy="3017520"/>
          </a:xfrm>
          <a:prstGeom prst="rect">
            <a:avLst/>
          </a:prstGeom>
        </p:spPr>
      </p:pic>
      <p:sp>
        <p:nvSpPr>
          <p:cNvPr id="5" name="Rectangle 4">
            <a:extLst>
              <a:ext uri="{FF2B5EF4-FFF2-40B4-BE49-F238E27FC236}">
                <a16:creationId xmlns:a16="http://schemas.microsoft.com/office/drawing/2014/main" id="{0C398EB4-E5C1-4113-B2B0-1EF96C9FC00C}"/>
              </a:ext>
            </a:extLst>
          </p:cNvPr>
          <p:cNvSpPr/>
          <p:nvPr/>
        </p:nvSpPr>
        <p:spPr>
          <a:xfrm>
            <a:off x="4583087" y="5214673"/>
            <a:ext cx="220819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4"/>
              </a:rPr>
              <a:t>https://washdata.org/sites/default/files/documents/reports/2018-08/SDGs-monitoring-wash-in-schools-2018-August-web2.pdf</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3" name="Rectangle 12">
            <a:extLst>
              <a:ext uri="{FF2B5EF4-FFF2-40B4-BE49-F238E27FC236}">
                <a16:creationId xmlns:a16="http://schemas.microsoft.com/office/drawing/2014/main" id="{D5A33E66-01F2-4A3A-9E84-210B23A556E0}"/>
              </a:ext>
            </a:extLst>
          </p:cNvPr>
          <p:cNvSpPr/>
          <p:nvPr/>
        </p:nvSpPr>
        <p:spPr>
          <a:xfrm>
            <a:off x="9665752" y="5265692"/>
            <a:ext cx="2370177" cy="707886"/>
          </a:xfrm>
          <a:prstGeom prst="rect">
            <a:avLst/>
          </a:prstGeom>
        </p:spPr>
        <p:txBody>
          <a:bodyPr wrap="square">
            <a:spAutoFit/>
          </a:bodyPr>
          <a:lstStyle/>
          <a:p>
            <a:pPr lvl="0">
              <a:defRPr/>
            </a:pPr>
            <a:r>
              <a:rPr lang="en-US" sz="1000" dirty="0">
                <a:solidFill>
                  <a:prstClr val="black"/>
                </a:solidFill>
                <a:hlinkClick r:id="rId5"/>
              </a:rPr>
              <a:t>https://www.winsnetwork.org/resources/wash-schools-focus-country-examples-ppr-through-lens-enabling-environment-matrix</a:t>
            </a:r>
            <a:r>
              <a:rPr lang="en-US" sz="1000" dirty="0">
                <a:solidFill>
                  <a:prstClr val="black"/>
                </a:solidFill>
              </a:rPr>
              <a:t>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Content Placeholder 4">
            <a:extLst>
              <a:ext uri="{FF2B5EF4-FFF2-40B4-BE49-F238E27FC236}">
                <a16:creationId xmlns:a16="http://schemas.microsoft.com/office/drawing/2014/main" id="{2981D929-B4A5-4FEE-85A6-DF511932DB64}"/>
              </a:ext>
            </a:extLst>
          </p:cNvPr>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a:stretch/>
        </p:blipFill>
        <p:spPr>
          <a:xfrm>
            <a:off x="7123382" y="2221669"/>
            <a:ext cx="2293957" cy="3017520"/>
          </a:xfrm>
          <a:prstGeom prst="rect">
            <a:avLst/>
          </a:prstGeom>
        </p:spPr>
      </p:pic>
      <p:sp>
        <p:nvSpPr>
          <p:cNvPr id="15" name="Rectangle 14">
            <a:extLst>
              <a:ext uri="{FF2B5EF4-FFF2-40B4-BE49-F238E27FC236}">
                <a16:creationId xmlns:a16="http://schemas.microsoft.com/office/drawing/2014/main" id="{71C5FF84-CEB2-479D-A868-A48E4F3767F6}"/>
              </a:ext>
            </a:extLst>
          </p:cNvPr>
          <p:cNvSpPr/>
          <p:nvPr/>
        </p:nvSpPr>
        <p:spPr>
          <a:xfrm>
            <a:off x="7026170" y="5252609"/>
            <a:ext cx="2213769" cy="430887"/>
          </a:xfrm>
          <a:prstGeom prst="rect">
            <a:avLst/>
          </a:prstGeom>
        </p:spPr>
        <p:txBody>
          <a:bodyPr wrap="square">
            <a:spAutoFit/>
          </a:bodyPr>
          <a:lstStyle/>
          <a:p>
            <a:r>
              <a:rPr lang="en-US" sz="1100" dirty="0">
                <a:hlinkClick r:id="rId7"/>
              </a:rPr>
              <a:t>https://washdata.org/monitoring/wash-schools/excel</a:t>
            </a:r>
            <a:endParaRPr lang="en-US" sz="1100" dirty="0"/>
          </a:p>
        </p:txBody>
      </p:sp>
      <p:pic>
        <p:nvPicPr>
          <p:cNvPr id="16" name="Picture 15">
            <a:extLst>
              <a:ext uri="{FF2B5EF4-FFF2-40B4-BE49-F238E27FC236}">
                <a16:creationId xmlns:a16="http://schemas.microsoft.com/office/drawing/2014/main" id="{0FD86621-8413-478D-9445-475C382B89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06882" y="238352"/>
            <a:ext cx="1604858" cy="1604858"/>
          </a:xfrm>
          <a:prstGeom prst="rect">
            <a:avLst/>
          </a:prstGeom>
        </p:spPr>
      </p:pic>
      <p:sp>
        <p:nvSpPr>
          <p:cNvPr id="7" name="TextBox 6">
            <a:extLst>
              <a:ext uri="{FF2B5EF4-FFF2-40B4-BE49-F238E27FC236}">
                <a16:creationId xmlns:a16="http://schemas.microsoft.com/office/drawing/2014/main" id="{AD73299F-0FB6-43EA-BEEE-EBB5D1AB84B8}"/>
              </a:ext>
            </a:extLst>
          </p:cNvPr>
          <p:cNvSpPr txBox="1"/>
          <p:nvPr/>
        </p:nvSpPr>
        <p:spPr>
          <a:xfrm>
            <a:off x="346771" y="288938"/>
            <a:ext cx="3370521" cy="1200329"/>
          </a:xfrm>
          <a:prstGeom prst="rect">
            <a:avLst/>
          </a:prstGeom>
          <a:solidFill>
            <a:srgbClr val="EDEDED"/>
          </a:solidFill>
        </p:spPr>
        <p:txBody>
          <a:bodyPr wrap="square" rtlCol="0">
            <a:spAutoFit/>
          </a:bodyPr>
          <a:lstStyle/>
          <a:p>
            <a:pPr algn="ctr"/>
            <a:r>
              <a:rPr lang="en-US" sz="4400" dirty="0">
                <a:latin typeface="Avenir Next LT Pro" panose="020B0504020202020204" pitchFamily="34" charset="0"/>
              </a:rPr>
              <a:t>Thank you!</a:t>
            </a:r>
          </a:p>
          <a:p>
            <a:pPr algn="ctr"/>
            <a:r>
              <a:rPr lang="en-US" sz="2800" dirty="0">
                <a:latin typeface="Avenir Next LT Pro" panose="020B0504020202020204" pitchFamily="34" charset="0"/>
              </a:rPr>
              <a:t>info@washdata.org</a:t>
            </a:r>
          </a:p>
        </p:txBody>
      </p:sp>
      <p:sp>
        <p:nvSpPr>
          <p:cNvPr id="3" name="Rectangle 2">
            <a:extLst>
              <a:ext uri="{FF2B5EF4-FFF2-40B4-BE49-F238E27FC236}">
                <a16:creationId xmlns:a16="http://schemas.microsoft.com/office/drawing/2014/main" id="{115DD13A-EA0C-4580-AE77-6C3339CF966C}"/>
              </a:ext>
            </a:extLst>
          </p:cNvPr>
          <p:cNvSpPr/>
          <p:nvPr/>
        </p:nvSpPr>
        <p:spPr>
          <a:xfrm>
            <a:off x="310612" y="5234984"/>
            <a:ext cx="4008175" cy="430887"/>
          </a:xfrm>
          <a:prstGeom prst="rect">
            <a:avLst/>
          </a:prstGeom>
        </p:spPr>
        <p:txBody>
          <a:bodyPr wrap="square">
            <a:spAutoFit/>
          </a:bodyPr>
          <a:lstStyle/>
          <a:p>
            <a:r>
              <a:rPr lang="en-US" sz="1100" dirty="0">
                <a:hlinkClick r:id="rId9"/>
              </a:rPr>
              <a:t>https://washdata.org/sites/default/files/2022-08/jmp-2022-wins-data-update-pandemic-preparedness.pdf</a:t>
            </a:r>
            <a:r>
              <a:rPr lang="en-US" sz="1100" dirty="0"/>
              <a:t> </a:t>
            </a:r>
          </a:p>
        </p:txBody>
      </p:sp>
      <p:pic>
        <p:nvPicPr>
          <p:cNvPr id="9" name="Picture 8">
            <a:extLst>
              <a:ext uri="{FF2B5EF4-FFF2-40B4-BE49-F238E27FC236}">
                <a16:creationId xmlns:a16="http://schemas.microsoft.com/office/drawing/2014/main" id="{AE6DE21F-C365-4696-AB8D-2820BCA03C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027" y="2221669"/>
            <a:ext cx="3896832" cy="2993004"/>
          </a:xfrm>
          <a:prstGeom prst="rect">
            <a:avLst/>
          </a:prstGeom>
        </p:spPr>
      </p:pic>
      <p:pic>
        <p:nvPicPr>
          <p:cNvPr id="10" name="Picture 9">
            <a:extLst>
              <a:ext uri="{FF2B5EF4-FFF2-40B4-BE49-F238E27FC236}">
                <a16:creationId xmlns:a16="http://schemas.microsoft.com/office/drawing/2014/main" id="{53A755AC-521D-4FD8-BC52-BAD617CED1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62167" y="2221669"/>
            <a:ext cx="2047353" cy="3013315"/>
          </a:xfrm>
          <a:prstGeom prst="rect">
            <a:avLst/>
          </a:prstGeom>
        </p:spPr>
      </p:pic>
    </p:spTree>
    <p:extLst>
      <p:ext uri="{BB962C8B-B14F-4D97-AF65-F5344CB8AC3E}">
        <p14:creationId xmlns:p14="http://schemas.microsoft.com/office/powerpoint/2010/main" val="27698987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D3B6-6A59-24FC-2ED0-0207ACB17486}"/>
              </a:ext>
            </a:extLst>
          </p:cNvPr>
          <p:cNvSpPr>
            <a:spLocks noGrp="1"/>
          </p:cNvSpPr>
          <p:nvPr>
            <p:ph type="title"/>
          </p:nvPr>
        </p:nvSpPr>
        <p:spPr>
          <a:xfrm>
            <a:off x="4870116" y="314325"/>
            <a:ext cx="6681806" cy="1601103"/>
          </a:xfrm>
        </p:spPr>
        <p:txBody>
          <a:bodyPr vert="horz" lIns="91440" tIns="45720" rIns="91440" bIns="45720" rtlCol="0" anchor="b">
            <a:normAutofit fontScale="90000"/>
          </a:bodyPr>
          <a:lstStyle/>
          <a:p>
            <a:r>
              <a:rPr lang="en-US" sz="3600" b="1" dirty="0"/>
              <a:t>WinS in Focus: </a:t>
            </a:r>
            <a:r>
              <a:rPr lang="en-US" sz="2400" b="1" dirty="0"/>
              <a:t>New publication highlighting country examples of Pandemic Preparedness and Response (PPR) through the lens of the Enabling Environment (EE) Matrix</a:t>
            </a:r>
            <a:br>
              <a:rPr lang="en-US" sz="2400" b="1" dirty="0"/>
            </a:br>
            <a:endParaRPr lang="en-US" sz="2400" b="1" dirty="0"/>
          </a:p>
        </p:txBody>
      </p:sp>
      <p:sp>
        <p:nvSpPr>
          <p:cNvPr id="6" name="Content Placeholder 5">
            <a:extLst>
              <a:ext uri="{FF2B5EF4-FFF2-40B4-BE49-F238E27FC236}">
                <a16:creationId xmlns:a16="http://schemas.microsoft.com/office/drawing/2014/main" id="{A1FFCB97-EAF3-90A0-092A-86C6FA6B4380}"/>
              </a:ext>
            </a:extLst>
          </p:cNvPr>
          <p:cNvSpPr>
            <a:spLocks noGrp="1"/>
          </p:cNvSpPr>
          <p:nvPr>
            <p:ph sz="half" idx="2"/>
          </p:nvPr>
        </p:nvSpPr>
        <p:spPr>
          <a:xfrm>
            <a:off x="4791075" y="2265118"/>
            <a:ext cx="4998225" cy="4426421"/>
          </a:xfrm>
        </p:spPr>
        <p:txBody>
          <a:bodyPr vert="horz" lIns="91440" tIns="45720" rIns="91440" bIns="45720" rtlCol="0">
            <a:normAutofit/>
          </a:bodyPr>
          <a:lstStyle/>
          <a:p>
            <a:pPr marL="0" indent="0">
              <a:buNone/>
            </a:pPr>
            <a:r>
              <a:rPr lang="en-US" sz="1900" dirty="0"/>
              <a:t>Featured countries and EE Matrix areas are:</a:t>
            </a:r>
          </a:p>
          <a:p>
            <a:r>
              <a:rPr lang="en-US" sz="1900" dirty="0"/>
              <a:t>Ecuador and Indonesia in </a:t>
            </a:r>
            <a:r>
              <a:rPr lang="en-US" sz="1900" b="1" i="1" dirty="0"/>
              <a:t>Policy and Planning</a:t>
            </a:r>
            <a:endParaRPr lang="en-US" sz="1900" i="1" dirty="0"/>
          </a:p>
          <a:p>
            <a:r>
              <a:rPr lang="en-US" sz="1900" dirty="0"/>
              <a:t>Indonesia and Timor </a:t>
            </a:r>
            <a:r>
              <a:rPr lang="en-US" sz="1900" dirty="0" err="1"/>
              <a:t>Leste</a:t>
            </a:r>
            <a:r>
              <a:rPr lang="en-US" sz="1900" dirty="0"/>
              <a:t> in </a:t>
            </a:r>
            <a:r>
              <a:rPr lang="en-US" sz="1900" b="1" i="1" dirty="0"/>
              <a:t>Budget and Expenditure</a:t>
            </a:r>
            <a:endParaRPr lang="en-US" sz="1900" i="1" dirty="0"/>
          </a:p>
          <a:p>
            <a:r>
              <a:rPr lang="en-US" sz="1900" dirty="0"/>
              <a:t>Kenya in </a:t>
            </a:r>
            <a:r>
              <a:rPr lang="en-US" sz="1900" b="1" i="1" dirty="0"/>
              <a:t>Monitoring </a:t>
            </a:r>
            <a:r>
              <a:rPr lang="en-US" sz="2000" b="1" i="1" dirty="0"/>
              <a:t>and</a:t>
            </a:r>
            <a:r>
              <a:rPr lang="en-US" sz="1900" b="1" i="1" dirty="0"/>
              <a:t> Evaluation</a:t>
            </a:r>
            <a:endParaRPr lang="en-US" sz="1900" i="1" dirty="0"/>
          </a:p>
          <a:p>
            <a:r>
              <a:rPr lang="en-US" sz="1900" dirty="0"/>
              <a:t>India  in </a:t>
            </a:r>
            <a:r>
              <a:rPr lang="en-US" sz="1900" b="1" i="1" dirty="0"/>
              <a:t>Implementation Arrangements</a:t>
            </a:r>
            <a:endParaRPr lang="en-US" sz="1900" i="1" dirty="0"/>
          </a:p>
          <a:p>
            <a:r>
              <a:rPr lang="en-US" sz="1900" dirty="0"/>
              <a:t>South Africa, Malawi, and the Philippines in </a:t>
            </a:r>
            <a:r>
              <a:rPr lang="en-US" sz="1900" b="1" i="1" dirty="0"/>
              <a:t>Capacity Development</a:t>
            </a:r>
            <a:r>
              <a:rPr lang="en-US" sz="1900" b="1" dirty="0"/>
              <a:t>.</a:t>
            </a:r>
          </a:p>
          <a:p>
            <a:pPr marL="0" indent="0">
              <a:buNone/>
            </a:pPr>
            <a:r>
              <a:rPr lang="en-US" sz="1900" i="1" dirty="0"/>
              <a:t>Many examples from Africa, Asia and the Pacific!</a:t>
            </a:r>
          </a:p>
          <a:p>
            <a:pPr marL="0" indent="0">
              <a:buNone/>
            </a:pPr>
            <a:r>
              <a:rPr lang="en-US" sz="1900" i="1" dirty="0"/>
              <a:t>Underlines the positive momentum created for COVID-19 PPR in schools by governments, development partners and private sector</a:t>
            </a:r>
          </a:p>
        </p:txBody>
      </p:sp>
      <p:pic>
        <p:nvPicPr>
          <p:cNvPr id="5" name="Content Placeholder 4" descr="A picture containing website&#10;&#10;Description automatically generated">
            <a:extLst>
              <a:ext uri="{FF2B5EF4-FFF2-40B4-BE49-F238E27FC236}">
                <a16:creationId xmlns:a16="http://schemas.microsoft.com/office/drawing/2014/main" id="{391F4B5A-9654-0507-19AD-A8C3A13F003F}"/>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a:stretch/>
        </p:blipFill>
        <p:spPr>
          <a:xfrm>
            <a:off x="20" y="10"/>
            <a:ext cx="4635571" cy="6857990"/>
          </a:xfrm>
          <a:prstGeom prst="rect">
            <a:avLst/>
          </a:prstGeom>
          <a:solidFill>
            <a:srgbClr val="FFFFFF">
              <a:shade val="85000"/>
            </a:srgbClr>
          </a:solidFill>
          <a:effectLst/>
          <a:scene3d>
            <a:camera prst="orthographicFront"/>
            <a:lightRig rig="twoPt" dir="t">
              <a:rot lat="0" lon="0" rev="7200000"/>
            </a:lightRig>
          </a:scene3d>
          <a:sp3d>
            <a:bevelT w="25400" h="19050"/>
            <a:contourClr>
              <a:srgbClr val="FFFFFF"/>
            </a:contourClr>
          </a:sp3d>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A7AD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D35EC7-3635-48DB-D8D4-A56B71C11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6071" y="4107766"/>
            <a:ext cx="2435909" cy="2435909"/>
          </a:xfrm>
          <a:prstGeom prst="rect">
            <a:avLst/>
          </a:prstGeom>
        </p:spPr>
      </p:pic>
    </p:spTree>
    <p:extLst>
      <p:ext uri="{BB962C8B-B14F-4D97-AF65-F5344CB8AC3E}">
        <p14:creationId xmlns:p14="http://schemas.microsoft.com/office/powerpoint/2010/main" val="4109007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3871-3303-4684-991C-EAD0BCB109D1}"/>
              </a:ext>
            </a:extLst>
          </p:cNvPr>
          <p:cNvSpPr>
            <a:spLocks noGrp="1"/>
          </p:cNvSpPr>
          <p:nvPr>
            <p:ph type="title"/>
          </p:nvPr>
        </p:nvSpPr>
        <p:spPr>
          <a:xfrm>
            <a:off x="838200" y="2103437"/>
            <a:ext cx="10515600" cy="1325563"/>
          </a:xfrm>
        </p:spPr>
        <p:txBody>
          <a:bodyPr/>
          <a:lstStyle/>
          <a:p>
            <a:pPr algn="ctr"/>
            <a:r>
              <a:rPr lang="en-US" b="1" dirty="0">
                <a:latin typeface="Avenir Next LT Pro" panose="020B0504020202020204" pitchFamily="34" charset="0"/>
              </a:rPr>
              <a:t>Questions?</a:t>
            </a:r>
          </a:p>
        </p:txBody>
      </p:sp>
    </p:spTree>
    <p:extLst>
      <p:ext uri="{BB962C8B-B14F-4D97-AF65-F5344CB8AC3E}">
        <p14:creationId xmlns:p14="http://schemas.microsoft.com/office/powerpoint/2010/main" val="2370588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398EAB0-90ED-4A6B-A35C-43258F05577A}"/>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230" y="5695672"/>
              <a:ext cx="2295525" cy="904875"/>
            </a:xfrm>
            <a:prstGeom prst="rect">
              <a:avLst/>
            </a:prstGeom>
          </p:spPr>
        </p:pic>
      </p:grpSp>
      <p:sp>
        <p:nvSpPr>
          <p:cNvPr id="9" name="Rectangle 8">
            <a:extLst>
              <a:ext uri="{FF2B5EF4-FFF2-40B4-BE49-F238E27FC236}">
                <a16:creationId xmlns:a16="http://schemas.microsoft.com/office/drawing/2014/main" id="{D0CBD204-ADB4-47B8-B23A-B70D71078759}"/>
              </a:ext>
            </a:extLst>
          </p:cNvPr>
          <p:cNvSpPr/>
          <p:nvPr/>
        </p:nvSpPr>
        <p:spPr>
          <a:xfrm>
            <a:off x="486543" y="626164"/>
            <a:ext cx="10656378" cy="4785926"/>
          </a:xfrm>
          <a:prstGeom prst="rect">
            <a:avLst/>
          </a:prstGeom>
          <a:solidFill>
            <a:schemeClr val="bg1"/>
          </a:solidFill>
        </p:spPr>
        <p:txBody>
          <a:bodyPr wrap="square">
            <a:spAutoFit/>
          </a:bodyPr>
          <a:lstStyle/>
          <a:p>
            <a:r>
              <a:rPr lang="en-US" b="1" dirty="0">
                <a:latin typeface="Avenir Next LT Pro" panose="020B0504020202020204" pitchFamily="34" charset="0"/>
              </a:rPr>
              <a:t>JMP update on WASH in schools with a focus on pandemic preparedness and disabilities</a:t>
            </a:r>
          </a:p>
          <a:p>
            <a:r>
              <a:rPr lang="en-US" sz="1600" dirty="0">
                <a:solidFill>
                  <a:srgbClr val="233238"/>
                </a:solidFill>
                <a:latin typeface="Avenir Next LT Pro" panose="020B0504020202020204" pitchFamily="34" charset="0"/>
              </a:rPr>
              <a:t>UNC Water and Health Conference, October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Bef>
                <a:spcPts val="1200"/>
              </a:spcBef>
              <a:spcAft>
                <a:spcPts val="1200"/>
              </a:spcAft>
            </a:pPr>
            <a:r>
              <a:rPr lang="en-US" dirty="0">
                <a:solidFill>
                  <a:srgbClr val="233238"/>
                </a:solidFill>
                <a:latin typeface="Avenir Next LT Pro" panose="020B0504020202020204" pitchFamily="34" charset="0"/>
              </a:rPr>
              <a:t>08:30      Introductions and session overview </a:t>
            </a:r>
          </a:p>
          <a:p>
            <a:pPr>
              <a:spcAft>
                <a:spcPts val="1200"/>
              </a:spcAft>
            </a:pPr>
            <a:r>
              <a:rPr lang="en-US" dirty="0">
                <a:solidFill>
                  <a:srgbClr val="233238"/>
                </a:solidFill>
                <a:latin typeface="Avenir Next LT Pro" panose="020B0504020202020204" pitchFamily="34" charset="0"/>
              </a:rPr>
              <a:t>08:35      Progress on WASH in schools: 2000-2021 data update (JMP)</a:t>
            </a:r>
          </a:p>
          <a:p>
            <a:pPr>
              <a:spcAft>
                <a:spcPts val="1200"/>
              </a:spcAft>
            </a:pPr>
            <a:r>
              <a:rPr lang="en-US" dirty="0">
                <a:solidFill>
                  <a:srgbClr val="233238"/>
                </a:solidFill>
                <a:latin typeface="Avenir Next LT Pro" panose="020B0504020202020204" pitchFamily="34" charset="0"/>
              </a:rPr>
              <a:t>08:50      Focus on</a:t>
            </a:r>
            <a:r>
              <a:rPr lang="en-US" b="1" dirty="0">
                <a:solidFill>
                  <a:srgbClr val="233238"/>
                </a:solidFill>
                <a:latin typeface="Avenir Next LT Pro" panose="020B0504020202020204" pitchFamily="34" charset="0"/>
              </a:rPr>
              <a:t> disability-inclusive </a:t>
            </a:r>
            <a:r>
              <a:rPr lang="en-US" dirty="0">
                <a:solidFill>
                  <a:srgbClr val="233238"/>
                </a:solidFill>
                <a:latin typeface="Avenir Next LT Pro" panose="020B0504020202020204" pitchFamily="34" charset="0"/>
              </a:rPr>
              <a:t>WASH in schools (JMP, UNICEF)</a:t>
            </a:r>
          </a:p>
          <a:p>
            <a:pPr marL="742950" indent="-742950">
              <a:spcAft>
                <a:spcPts val="1200"/>
              </a:spcAft>
            </a:pPr>
            <a:r>
              <a:rPr lang="en-US" dirty="0">
                <a:solidFill>
                  <a:srgbClr val="233238"/>
                </a:solidFill>
                <a:latin typeface="Avenir Next LT Pro" panose="020B0504020202020204" pitchFamily="34" charset="0"/>
              </a:rPr>
              <a:t>09:10      Group discussion/</a:t>
            </a:r>
            <a:r>
              <a:rPr lang="en-US" dirty="0" err="1">
                <a:solidFill>
                  <a:srgbClr val="233238"/>
                </a:solidFill>
                <a:latin typeface="Avenir Next LT Pro" panose="020B0504020202020204" pitchFamily="34" charset="0"/>
              </a:rPr>
              <a:t>Slido</a:t>
            </a:r>
            <a:endParaRPr lang="en-US" dirty="0">
              <a:solidFill>
                <a:srgbClr val="233238"/>
              </a:solidFill>
              <a:latin typeface="Avenir Next LT Pro" panose="020B0504020202020204" pitchFamily="34" charset="0"/>
            </a:endParaRPr>
          </a:p>
          <a:p>
            <a:pPr marL="742950" indent="-742950">
              <a:spcAft>
                <a:spcPts val="1200"/>
              </a:spcAft>
            </a:pPr>
            <a:r>
              <a:rPr lang="en-US" dirty="0">
                <a:solidFill>
                  <a:srgbClr val="233238"/>
                </a:solidFill>
                <a:latin typeface="Avenir Next LT Pro" panose="020B0504020202020204" pitchFamily="34" charset="0"/>
              </a:rPr>
              <a:t>09:20      Focus on </a:t>
            </a:r>
            <a:r>
              <a:rPr lang="en-US" b="1" dirty="0">
                <a:solidFill>
                  <a:srgbClr val="233238"/>
                </a:solidFill>
                <a:latin typeface="Avenir Next LT Pro" panose="020B0504020202020204" pitchFamily="34" charset="0"/>
              </a:rPr>
              <a:t>pandemic preparedness </a:t>
            </a:r>
            <a:r>
              <a:rPr lang="en-US" dirty="0">
                <a:solidFill>
                  <a:srgbClr val="233238"/>
                </a:solidFill>
                <a:latin typeface="Avenir Next LT Pro" panose="020B0504020202020204" pitchFamily="34" charset="0"/>
              </a:rPr>
              <a:t>in schools (JMP, </a:t>
            </a:r>
            <a:r>
              <a:rPr lang="en-US" dirty="0" err="1">
                <a:solidFill>
                  <a:srgbClr val="233238"/>
                </a:solidFill>
                <a:latin typeface="Avenir Next LT Pro" panose="020B0504020202020204" pitchFamily="34" charset="0"/>
              </a:rPr>
              <a:t>MoE</a:t>
            </a:r>
            <a:r>
              <a:rPr lang="en-US" dirty="0">
                <a:solidFill>
                  <a:srgbClr val="233238"/>
                </a:solidFill>
                <a:latin typeface="Avenir Next LT Pro" panose="020B0504020202020204" pitchFamily="34" charset="0"/>
              </a:rPr>
              <a:t> Cambodia, Global WinS Network)</a:t>
            </a:r>
          </a:p>
          <a:p>
            <a:pPr marL="742950" indent="-742950">
              <a:spcAft>
                <a:spcPts val="1200"/>
              </a:spcAft>
            </a:pPr>
            <a:r>
              <a:rPr lang="en-US" dirty="0">
                <a:solidFill>
                  <a:srgbClr val="233238"/>
                </a:solidFill>
                <a:latin typeface="Avenir Next LT Pro" panose="020B0504020202020204" pitchFamily="34" charset="0"/>
              </a:rPr>
              <a:t>09:40      </a:t>
            </a:r>
            <a:r>
              <a:rPr lang="en-US" b="1" dirty="0">
                <a:solidFill>
                  <a:srgbClr val="FF0000"/>
                </a:solidFill>
                <a:latin typeface="Avenir Next LT Pro" panose="020B0504020202020204" pitchFamily="34" charset="0"/>
              </a:rPr>
              <a:t>Group discussion/</a:t>
            </a:r>
            <a:r>
              <a:rPr lang="en-US" b="1" dirty="0" err="1">
                <a:solidFill>
                  <a:srgbClr val="FF0000"/>
                </a:solidFill>
                <a:latin typeface="Avenir Next LT Pro" panose="020B0504020202020204" pitchFamily="34" charset="0"/>
              </a:rPr>
              <a:t>Slido</a:t>
            </a:r>
            <a:endParaRPr lang="en-US" b="1" dirty="0">
              <a:solidFill>
                <a:srgbClr val="FF0000"/>
              </a:solidFill>
              <a:latin typeface="Avenir Next LT Pro" panose="020B0504020202020204" pitchFamily="34" charset="0"/>
            </a:endParaRPr>
          </a:p>
          <a:p>
            <a:pPr marL="742950" indent="-742950">
              <a:spcAft>
                <a:spcPts val="1200"/>
              </a:spcAft>
            </a:pPr>
            <a:r>
              <a:rPr lang="en-US" dirty="0">
                <a:solidFill>
                  <a:srgbClr val="233238"/>
                </a:solidFill>
                <a:latin typeface="Avenir Next LT Pro" panose="020B0504020202020204" pitchFamily="34" charset="0"/>
              </a:rPr>
              <a:t>09:50      Overview of the Global WinS Network</a:t>
            </a:r>
          </a:p>
          <a:p>
            <a:pPr marL="742950" indent="-742950">
              <a:spcAft>
                <a:spcPts val="1200"/>
              </a:spcAft>
            </a:pPr>
            <a:r>
              <a:rPr lang="en-US" dirty="0">
                <a:solidFill>
                  <a:srgbClr val="233238"/>
                </a:solidFill>
                <a:latin typeface="Avenir Next LT Pro" panose="020B0504020202020204" pitchFamily="34" charset="0"/>
              </a:rPr>
              <a:t>09:55      Closing remarks</a:t>
            </a:r>
            <a:endParaRPr lang="en-US" dirty="0">
              <a:solidFill>
                <a:srgbClr val="12456F"/>
              </a:solidFill>
              <a:latin typeface="Avenir Next LT Pro" panose="020B0504020202020204" pitchFamily="34" charset="0"/>
            </a:endParaRPr>
          </a:p>
        </p:txBody>
      </p:sp>
      <p:sp>
        <p:nvSpPr>
          <p:cNvPr id="10" name="TextBox 9">
            <a:extLst>
              <a:ext uri="{FF2B5EF4-FFF2-40B4-BE49-F238E27FC236}">
                <a16:creationId xmlns:a16="http://schemas.microsoft.com/office/drawing/2014/main" id="{EA1E7FB8-E96A-4951-8BE1-A362B59A9A9A}"/>
              </a:ext>
            </a:extLst>
          </p:cNvPr>
          <p:cNvSpPr txBox="1"/>
          <p:nvPr/>
        </p:nvSpPr>
        <p:spPr>
          <a:xfrm>
            <a:off x="486543" y="1471383"/>
            <a:ext cx="2743200" cy="369332"/>
          </a:xfrm>
          <a:prstGeom prst="rect">
            <a:avLst/>
          </a:prstGeom>
          <a:solidFill>
            <a:srgbClr val="F9B21E"/>
          </a:solidFill>
        </p:spPr>
        <p:txBody>
          <a:bodyPr wrap="square" rtlCol="0">
            <a:spAutoFit/>
          </a:bodyPr>
          <a:lstStyle/>
          <a:p>
            <a:r>
              <a:rPr lang="en-US" dirty="0">
                <a:solidFill>
                  <a:srgbClr val="233238"/>
                </a:solidFill>
                <a:latin typeface="Avenir Next LT Pro" panose="020B0504020202020204" pitchFamily="34" charset="0"/>
              </a:rPr>
              <a:t>Wednesday 26 October </a:t>
            </a:r>
            <a:endParaRPr lang="en-US" sz="1300" i="1" dirty="0">
              <a:solidFill>
                <a:srgbClr val="233238"/>
              </a:solidFill>
              <a:latin typeface="Avenir Next LT Pro" panose="020B0504020202020204" pitchFamily="34" charset="0"/>
            </a:endParaRP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450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8086" y="5349320"/>
            <a:ext cx="4025153" cy="707886"/>
          </a:xfrm>
          <a:prstGeom prst="rect">
            <a:avLst/>
          </a:prstGeom>
        </p:spPr>
        <p:txBody>
          <a:bodyPr wrap="square">
            <a:spAutoFit/>
          </a:bodyPr>
          <a:lstStyle/>
          <a:p>
            <a:r>
              <a:rPr lang="en-US" sz="2000" dirty="0">
                <a:solidFill>
                  <a:schemeClr val="bg1"/>
                </a:solidFill>
              </a:rPr>
              <a:t>7th WASH in Schools ILE, Manila</a:t>
            </a:r>
            <a:br>
              <a:rPr lang="en-US" sz="2000" dirty="0">
                <a:solidFill>
                  <a:schemeClr val="bg1"/>
                </a:solidFill>
              </a:rPr>
            </a:br>
            <a:r>
              <a:rPr lang="en-US" sz="2000" dirty="0">
                <a:solidFill>
                  <a:schemeClr val="bg1"/>
                </a:solidFill>
              </a:rPr>
              <a:t>11 November 2019</a:t>
            </a:r>
          </a:p>
        </p:txBody>
      </p:sp>
      <p:pic>
        <p:nvPicPr>
          <p:cNvPr id="11" name="Picture 10">
            <a:extLst>
              <a:ext uri="{FF2B5EF4-FFF2-40B4-BE49-F238E27FC236}">
                <a16:creationId xmlns:a16="http://schemas.microsoft.com/office/drawing/2014/main" id="{48D1F861-9735-498F-A7C9-EDBF170D61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sp>
        <p:nvSpPr>
          <p:cNvPr id="13" name="Rectangle 12">
            <a:extLst>
              <a:ext uri="{FF2B5EF4-FFF2-40B4-BE49-F238E27FC236}">
                <a16:creationId xmlns:a16="http://schemas.microsoft.com/office/drawing/2014/main" id="{A1F640E9-CFD2-4030-8632-A11DC4D19B6B}"/>
              </a:ext>
            </a:extLst>
          </p:cNvPr>
          <p:cNvSpPr/>
          <p:nvPr/>
        </p:nvSpPr>
        <p:spPr>
          <a:xfrm>
            <a:off x="365760" y="396370"/>
            <a:ext cx="5151120" cy="1815882"/>
          </a:xfrm>
          <a:prstGeom prst="rect">
            <a:avLst/>
          </a:prstGeom>
        </p:spPr>
        <p:txBody>
          <a:bodyPr wrap="square">
            <a:spAutoFit/>
          </a:bodyPr>
          <a:lstStyle/>
          <a:p>
            <a:r>
              <a:rPr lang="en-US" sz="2800" b="1" dirty="0">
                <a:solidFill>
                  <a:schemeClr val="tx2">
                    <a:lumMod val="75000"/>
                  </a:schemeClr>
                </a:solidFill>
                <a:latin typeface="Avenir Next LT Pro" panose="020B0504020202020204" pitchFamily="34" charset="0"/>
              </a:rPr>
              <a:t>Progress on drinking water, sanitation and hygiene in schools: 2000-2021 data update</a:t>
            </a:r>
            <a:endParaRPr lang="en-US" b="1" dirty="0">
              <a:solidFill>
                <a:schemeClr val="tx2">
                  <a:lumMod val="75000"/>
                </a:schemeClr>
              </a:solidFill>
              <a:latin typeface="Avenir Next LT Pro" panose="020B0504020202020204" pitchFamily="34" charset="0"/>
            </a:endParaRPr>
          </a:p>
        </p:txBody>
      </p:sp>
      <p:sp>
        <p:nvSpPr>
          <p:cNvPr id="6" name="TextBox 5">
            <a:extLst>
              <a:ext uri="{FF2B5EF4-FFF2-40B4-BE49-F238E27FC236}">
                <a16:creationId xmlns:a16="http://schemas.microsoft.com/office/drawing/2014/main" id="{1C41ABA2-2EBB-43A9-A027-BFA3D862377C}"/>
              </a:ext>
            </a:extLst>
          </p:cNvPr>
          <p:cNvSpPr txBox="1"/>
          <p:nvPr/>
        </p:nvSpPr>
        <p:spPr>
          <a:xfrm>
            <a:off x="521078" y="4964599"/>
            <a:ext cx="5574922" cy="1477328"/>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latin typeface="Avenir Next LT Pro Light" panose="020B0304020202020204" pitchFamily="34" charset="0"/>
              </a:rPr>
              <a:t>WHO/UNICEF Joint Monitoring </a:t>
            </a:r>
            <a:r>
              <a:rPr lang="en-US" b="1" dirty="0" err="1">
                <a:solidFill>
                  <a:schemeClr val="bg1"/>
                </a:solidFill>
                <a:effectLst>
                  <a:outerShdw blurRad="38100" dist="38100" dir="2700000" algn="tl">
                    <a:srgbClr val="000000">
                      <a:alpha val="43137"/>
                    </a:srgbClr>
                  </a:outerShdw>
                </a:effectLst>
                <a:latin typeface="Avenir Next LT Pro Light" panose="020B0304020202020204" pitchFamily="34" charset="0"/>
              </a:rPr>
              <a:t>Programme</a:t>
            </a:r>
            <a:r>
              <a:rPr lang="en-US" b="1" dirty="0">
                <a:solidFill>
                  <a:schemeClr val="bg1"/>
                </a:solidFill>
                <a:effectLst>
                  <a:outerShdw blurRad="38100" dist="38100" dir="2700000" algn="tl">
                    <a:srgbClr val="000000">
                      <a:alpha val="43137"/>
                    </a:srgbClr>
                  </a:outerShdw>
                </a:effectLst>
                <a:latin typeface="Avenir Next LT Pro Light" panose="020B0304020202020204" pitchFamily="34" charset="0"/>
              </a:rPr>
              <a:t> (JMP)</a:t>
            </a:r>
          </a:p>
          <a:p>
            <a:r>
              <a:rPr lang="en-US" b="1" dirty="0">
                <a:solidFill>
                  <a:schemeClr val="bg1"/>
                </a:solidFill>
                <a:effectLst>
                  <a:outerShdw blurRad="38100" dist="38100" dir="2700000" algn="tl">
                    <a:srgbClr val="000000">
                      <a:alpha val="43137"/>
                    </a:srgbClr>
                  </a:outerShdw>
                </a:effectLst>
                <a:latin typeface="Avenir Next LT Pro Light" panose="020B0304020202020204" pitchFamily="34" charset="0"/>
              </a:rPr>
              <a:t>washdata.org</a:t>
            </a:r>
          </a:p>
          <a:p>
            <a:endParaRPr lang="en-US" b="1" dirty="0">
              <a:solidFill>
                <a:schemeClr val="bg1"/>
              </a:solidFill>
              <a:effectLst>
                <a:outerShdw blurRad="38100" dist="38100" dir="2700000" algn="tl">
                  <a:srgbClr val="000000">
                    <a:alpha val="43137"/>
                  </a:srgbClr>
                </a:outerShdw>
              </a:effectLst>
              <a:latin typeface="Avenir Next LT Pro Light" panose="020B0304020202020204" pitchFamily="34" charset="0"/>
            </a:endParaRPr>
          </a:p>
          <a:p>
            <a:r>
              <a:rPr lang="en-US" b="1" dirty="0">
                <a:solidFill>
                  <a:schemeClr val="bg1"/>
                </a:solidFill>
                <a:effectLst>
                  <a:outerShdw blurRad="38100" dist="38100" dir="2700000" algn="tl">
                    <a:srgbClr val="000000">
                      <a:alpha val="43137"/>
                    </a:srgbClr>
                  </a:outerShdw>
                </a:effectLst>
                <a:latin typeface="Avenir Next LT Pro Light" panose="020B0304020202020204" pitchFamily="34" charset="0"/>
              </a:rPr>
              <a:t>UNC Water and Health Conference</a:t>
            </a:r>
          </a:p>
          <a:p>
            <a:r>
              <a:rPr lang="en-US" b="1" dirty="0">
                <a:solidFill>
                  <a:schemeClr val="bg1"/>
                </a:solidFill>
                <a:effectLst>
                  <a:outerShdw blurRad="38100" dist="38100" dir="2700000" algn="tl">
                    <a:srgbClr val="000000">
                      <a:alpha val="43137"/>
                    </a:srgbClr>
                  </a:outerShdw>
                </a:effectLst>
                <a:latin typeface="Avenir Next LT Pro Light" panose="020B0304020202020204" pitchFamily="34" charset="0"/>
              </a:rPr>
              <a:t>26 October 2022</a:t>
            </a:r>
          </a:p>
        </p:txBody>
      </p:sp>
    </p:spTree>
    <p:extLst>
      <p:ext uri="{BB962C8B-B14F-4D97-AF65-F5344CB8AC3E}">
        <p14:creationId xmlns:p14="http://schemas.microsoft.com/office/powerpoint/2010/main" val="19126849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8FFCFA-36C8-4603-8638-D5CBE9A1B319}"/>
              </a:ext>
            </a:extLst>
          </p:cNvPr>
          <p:cNvSpPr>
            <a:spLocks noGrp="1"/>
          </p:cNvSpPr>
          <p:nvPr>
            <p:ph type="sldNum" sz="quarter" idx="12"/>
          </p:nvPr>
        </p:nvSpPr>
        <p:spPr/>
        <p:txBody>
          <a:bodyPr/>
          <a:lstStyle/>
          <a:p>
            <a:pPr>
              <a:defRPr/>
            </a:pPr>
            <a:fld id="{402BE56B-010E-4616-ABA9-1B499FE467B2}" type="slidenum">
              <a:rPr lang="en-GB" smtClean="0">
                <a:solidFill>
                  <a:prstClr val="white"/>
                </a:solidFill>
              </a:rPr>
              <a:pPr>
                <a:defRPr/>
              </a:pPr>
              <a:t>60</a:t>
            </a:fld>
            <a:endParaRPr lang="en-GB">
              <a:solidFill>
                <a:prstClr val="white"/>
              </a:solidFill>
            </a:endParaRPr>
          </a:p>
        </p:txBody>
      </p:sp>
      <p:pic>
        <p:nvPicPr>
          <p:cNvPr id="4" name="Picture 3">
            <a:extLst>
              <a:ext uri="{FF2B5EF4-FFF2-40B4-BE49-F238E27FC236}">
                <a16:creationId xmlns:a16="http://schemas.microsoft.com/office/drawing/2014/main" id="{422902B0-F5FC-4E01-89AA-ECE04A9DC43E}"/>
              </a:ext>
            </a:extLst>
          </p:cNvPr>
          <p:cNvPicPr>
            <a:picLocks/>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3200400" y="2617773"/>
            <a:ext cx="1219200" cy="510126"/>
          </a:xfrm>
          <a:prstGeom prst="rect">
            <a:avLst/>
          </a:prstGeom>
        </p:spPr>
      </p:pic>
      <p:pic>
        <p:nvPicPr>
          <p:cNvPr id="6" name="Picture 5">
            <a:extLst>
              <a:ext uri="{FF2B5EF4-FFF2-40B4-BE49-F238E27FC236}">
                <a16:creationId xmlns:a16="http://schemas.microsoft.com/office/drawing/2014/main" id="{3AE504F5-8662-4197-B103-17C003B3F91B}"/>
              </a:ext>
            </a:extLst>
          </p:cNvPr>
          <p:cNvPicPr>
            <a:picLocks/>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508000" y="3368151"/>
            <a:ext cx="2438400" cy="2438400"/>
          </a:xfrm>
          <a:prstGeom prst="rect">
            <a:avLst/>
          </a:prstGeom>
        </p:spPr>
      </p:pic>
      <p:sp>
        <p:nvSpPr>
          <p:cNvPr id="7" name="Rectangle 6">
            <a:extLst>
              <a:ext uri="{FF2B5EF4-FFF2-40B4-BE49-F238E27FC236}">
                <a16:creationId xmlns:a16="http://schemas.microsoft.com/office/drawing/2014/main" id="{AA335F9A-0F06-43E4-B4F2-8F597C2F6BA9}"/>
              </a:ext>
            </a:extLst>
          </p:cNvPr>
          <p:cNvSpPr/>
          <p:nvPr>
            <p:custDataLst>
              <p:tags r:id="rId4"/>
            </p:custDataLst>
          </p:nvPr>
        </p:nvSpPr>
        <p:spPr>
          <a:xfrm>
            <a:off x="3200400" y="3730101"/>
            <a:ext cx="8483600"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5B5B5B"/>
                </a:solidFill>
                <a:latin typeface="Avenir Next LT Pro" panose="020B0504020202020204" pitchFamily="34" charset="0"/>
              </a:rPr>
              <a:t>Based on lessons from COVID-19 and consideration of other communicable illnesses, what should we monitor at schools to better prepare for future pandemics? i.e., what are the key indicators? </a:t>
            </a:r>
          </a:p>
        </p:txBody>
      </p:sp>
      <p:sp>
        <p:nvSpPr>
          <p:cNvPr id="8" name="Rectangle 7">
            <a:extLst>
              <a:ext uri="{FF2B5EF4-FFF2-40B4-BE49-F238E27FC236}">
                <a16:creationId xmlns:a16="http://schemas.microsoft.com/office/drawing/2014/main" id="{4501A028-0B86-442D-9A14-9B24E93822D4}"/>
              </a:ext>
            </a:extLst>
          </p:cNvPr>
          <p:cNvSpPr/>
          <p:nvPr>
            <p:custDataLst>
              <p:tags r:id="rId5"/>
            </p:custDataLst>
          </p:nvPr>
        </p:nvSpPr>
        <p:spPr>
          <a:xfrm>
            <a:off x="3200400" y="6096000"/>
            <a:ext cx="8737600" cy="510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
        <p:nvSpPr>
          <p:cNvPr id="9" name="TextBox 8">
            <a:extLst>
              <a:ext uri="{FF2B5EF4-FFF2-40B4-BE49-F238E27FC236}">
                <a16:creationId xmlns:a16="http://schemas.microsoft.com/office/drawing/2014/main" id="{39A53DE7-8E94-4EAE-8C12-A7D485FE341F}"/>
              </a:ext>
            </a:extLst>
          </p:cNvPr>
          <p:cNvSpPr txBox="1"/>
          <p:nvPr/>
        </p:nvSpPr>
        <p:spPr>
          <a:xfrm>
            <a:off x="508000" y="630576"/>
            <a:ext cx="11176000" cy="1384995"/>
          </a:xfrm>
          <a:prstGeom prst="rect">
            <a:avLst/>
          </a:prstGeom>
          <a:noFill/>
        </p:spPr>
        <p:txBody>
          <a:bodyPr wrap="square" rtlCol="0">
            <a:spAutoFit/>
          </a:bodyPr>
          <a:lstStyle/>
          <a:p>
            <a:r>
              <a:rPr lang="en-US" sz="2800" b="1" dirty="0">
                <a:solidFill>
                  <a:srgbClr val="FF0066"/>
                </a:solidFill>
                <a:latin typeface="Avenir Next LT Pro" panose="020B0504020202020204" pitchFamily="34" charset="0"/>
              </a:rPr>
              <a:t>Discuss the following question with 4-5 people near you (feel free to stand up and move around!). Please have one person per group respond in </a:t>
            </a:r>
            <a:r>
              <a:rPr lang="en-US" sz="2800" b="1" dirty="0" err="1">
                <a:solidFill>
                  <a:srgbClr val="FF0066"/>
                </a:solidFill>
                <a:latin typeface="Avenir Next LT Pro" panose="020B0504020202020204" pitchFamily="34" charset="0"/>
              </a:rPr>
              <a:t>slido</a:t>
            </a:r>
            <a:r>
              <a:rPr lang="en-US" sz="2800" b="1" dirty="0">
                <a:solidFill>
                  <a:srgbClr val="FF0066"/>
                </a:solidFill>
                <a:latin typeface="Avenir Next LT Pro" panose="020B0504020202020204" pitchFamily="34" charset="0"/>
              </a:rPr>
              <a:t>.</a:t>
            </a:r>
          </a:p>
        </p:txBody>
      </p:sp>
      <p:sp>
        <p:nvSpPr>
          <p:cNvPr id="11" name="Rectangle 10">
            <a:extLst>
              <a:ext uri="{FF2B5EF4-FFF2-40B4-BE49-F238E27FC236}">
                <a16:creationId xmlns:a16="http://schemas.microsoft.com/office/drawing/2014/main" id="{4E8BAB9A-91BD-4BF0-B87F-B50C46B6BAC3}"/>
              </a:ext>
            </a:extLst>
          </p:cNvPr>
          <p:cNvSpPr/>
          <p:nvPr>
            <p:custDataLst>
              <p:tags r:id="rId6"/>
            </p:custDataLst>
          </p:nvPr>
        </p:nvSpPr>
        <p:spPr>
          <a:xfrm>
            <a:off x="9753600" y="5731392"/>
            <a:ext cx="2438400" cy="1126608"/>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b="1" dirty="0">
                <a:solidFill>
                  <a:srgbClr val="5B5B5B"/>
                </a:solidFill>
              </a:rPr>
              <a:t>Join at slido.com</a:t>
            </a:r>
            <a:br>
              <a:rPr lang="da-DK" sz="2400" b="1" dirty="0">
                <a:solidFill>
                  <a:srgbClr val="5B5B5B"/>
                </a:solidFill>
              </a:rPr>
            </a:br>
            <a:r>
              <a:rPr lang="da-DK" sz="2400" b="1" dirty="0">
                <a:solidFill>
                  <a:srgbClr val="5B5B5B"/>
                </a:solidFill>
              </a:rPr>
              <a:t>#6358366</a:t>
            </a:r>
            <a:endParaRPr lang="en-US" sz="2400" b="1" dirty="0">
              <a:solidFill>
                <a:srgbClr val="5B5B5B"/>
              </a:solidFill>
            </a:endParaRPr>
          </a:p>
        </p:txBody>
      </p:sp>
    </p:spTree>
    <p:custDataLst>
      <p:tags r:id="rId1"/>
    </p:custDataLst>
    <p:extLst>
      <p:ext uri="{BB962C8B-B14F-4D97-AF65-F5344CB8AC3E}">
        <p14:creationId xmlns:p14="http://schemas.microsoft.com/office/powerpoint/2010/main" val="1941661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91B408-0071-449E-B2A5-55349D24C3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776619"/>
            <a:ext cx="12192000" cy="6834519"/>
          </a:xfrm>
          <a:prstGeom prst="rect">
            <a:avLst/>
          </a:prstGeom>
        </p:spPr>
      </p:pic>
      <p:sp>
        <p:nvSpPr>
          <p:cNvPr id="6" name="TextBox 5"/>
          <p:cNvSpPr txBox="1"/>
          <p:nvPr/>
        </p:nvSpPr>
        <p:spPr>
          <a:xfrm>
            <a:off x="5626250" y="4454003"/>
            <a:ext cx="6316273" cy="1384995"/>
          </a:xfrm>
          <a:prstGeom prst="rect">
            <a:avLst/>
          </a:prstGeom>
          <a:noFill/>
        </p:spPr>
        <p:txBody>
          <a:bodyPr wrap="square" rtlCol="0">
            <a:spAutoFit/>
          </a:bodyPr>
          <a:lstStyle/>
          <a:p>
            <a:pPr algn="r"/>
            <a:r>
              <a:rPr lang="en-GB" sz="4400" b="1" dirty="0">
                <a:solidFill>
                  <a:schemeClr val="bg1"/>
                </a:solidFill>
                <a:latin typeface="Avenir Next LT Pro" panose="020B0504020202020204" pitchFamily="34" charset="0"/>
              </a:rPr>
              <a:t>Thank you!</a:t>
            </a:r>
          </a:p>
          <a:p>
            <a:pPr algn="r"/>
            <a:r>
              <a:rPr lang="en-GB" sz="2000" b="1" dirty="0">
                <a:solidFill>
                  <a:schemeClr val="bg1"/>
                </a:solidFill>
                <a:latin typeface="Avenir Next LT Pro" panose="020B0504020202020204" pitchFamily="34" charset="0"/>
              </a:rPr>
              <a:t>https://washdata.org/monitoring/schools</a:t>
            </a:r>
          </a:p>
          <a:p>
            <a:pPr algn="r"/>
            <a:r>
              <a:rPr lang="en-GB" sz="2000" b="1" dirty="0">
                <a:solidFill>
                  <a:schemeClr val="bg1"/>
                </a:solidFill>
                <a:latin typeface="Avenir Next LT Pro" panose="020B0504020202020204" pitchFamily="34" charset="0"/>
              </a:rPr>
              <a:t>info@washdata.org</a:t>
            </a:r>
          </a:p>
        </p:txBody>
      </p:sp>
      <p:pic>
        <p:nvPicPr>
          <p:cNvPr id="4" name="Picture 3">
            <a:extLst>
              <a:ext uri="{FF2B5EF4-FFF2-40B4-BE49-F238E27FC236}">
                <a16:creationId xmlns:a16="http://schemas.microsoft.com/office/drawing/2014/main" id="{13C0AFB0-3EC7-4BD9-8E78-9643BF49CB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8156" y="2488257"/>
            <a:ext cx="1746844" cy="1746844"/>
          </a:xfrm>
          <a:prstGeom prst="rect">
            <a:avLst/>
          </a:prstGeom>
        </p:spPr>
      </p:pic>
    </p:spTree>
    <p:extLst>
      <p:ext uri="{BB962C8B-B14F-4D97-AF65-F5344CB8AC3E}">
        <p14:creationId xmlns:p14="http://schemas.microsoft.com/office/powerpoint/2010/main" val="2660780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B0240C-095D-4EEF-8878-F556E25A952F}"/>
              </a:ext>
            </a:extLst>
          </p:cNvPr>
          <p:cNvSpPr/>
          <p:nvPr/>
        </p:nvSpPr>
        <p:spPr>
          <a:xfrm>
            <a:off x="1795917" y="518566"/>
            <a:ext cx="9858807" cy="1354217"/>
          </a:xfrm>
          <a:prstGeom prst="rect">
            <a:avLst/>
          </a:prstGeom>
          <a:ln>
            <a:solidFill>
              <a:srgbClr val="C7212F"/>
            </a:solidFill>
          </a:ln>
        </p:spPr>
        <p:txBody>
          <a:bodyPr wrap="square">
            <a:spAutoFit/>
          </a:bodyPr>
          <a:lstStyle/>
          <a:p>
            <a:pPr marL="520700" indent="-520700">
              <a:spcAft>
                <a:spcPts val="1200"/>
              </a:spcAft>
            </a:pPr>
            <a:r>
              <a:rPr lang="en-US" b="1" dirty="0"/>
              <a:t>4.a</a:t>
            </a:r>
            <a:r>
              <a:rPr lang="en-US" dirty="0"/>
              <a:t>   Build and upgrade education facilities that are child, disability and gender sensitive and provide </a:t>
            </a:r>
            <a:r>
              <a:rPr lang="en-US" b="1" dirty="0">
                <a:solidFill>
                  <a:srgbClr val="C00000"/>
                </a:solidFill>
              </a:rPr>
              <a:t>safe, </a:t>
            </a:r>
            <a:r>
              <a:rPr lang="en-US" dirty="0"/>
              <a:t>nonviolent, inclusive and effective learning environments for all</a:t>
            </a:r>
            <a:endParaRPr lang="en-US" b="1" i="1" dirty="0">
              <a:ea typeface="Times New Roman" panose="02020603050405020304" pitchFamily="18" charset="0"/>
              <a:cs typeface="Times New Roman" panose="02020603050405020304" pitchFamily="18" charset="0"/>
            </a:endParaRPr>
          </a:p>
          <a:p>
            <a:pPr marL="512763" indent="-512763">
              <a:spcAft>
                <a:spcPts val="1200"/>
              </a:spcAft>
              <a:tabLst>
                <a:tab pos="512763" algn="l"/>
              </a:tabLst>
            </a:pPr>
            <a:r>
              <a:rPr lang="en-US" b="1" i="1" dirty="0">
                <a:ea typeface="Times New Roman" panose="02020603050405020304" pitchFamily="18" charset="0"/>
                <a:cs typeface="Times New Roman" panose="02020603050405020304" pitchFamily="18" charset="0"/>
              </a:rPr>
              <a:t>4.a.1 </a:t>
            </a:r>
            <a:r>
              <a:rPr lang="en-US" i="1" dirty="0">
                <a:ea typeface="Times New Roman" panose="02020603050405020304" pitchFamily="18" charset="0"/>
                <a:cs typeface="Times New Roman" panose="02020603050405020304" pitchFamily="18" charset="0"/>
              </a:rPr>
              <a:t>Proportion of schools with: …</a:t>
            </a:r>
            <a:r>
              <a:rPr lang="en-US" b="1" i="1" dirty="0">
                <a:ea typeface="Times New Roman" panose="02020603050405020304" pitchFamily="18" charset="0"/>
                <a:cs typeface="Times New Roman" panose="02020603050405020304" pitchFamily="18" charset="0"/>
              </a:rPr>
              <a:t>(e) basic drinking water; (f) single-sex basic sanitation facilities; and (g) basic handwashing facilities</a:t>
            </a:r>
            <a:r>
              <a:rPr lang="en-US" i="1" dirty="0">
                <a:ea typeface="Times New Roman" panose="02020603050405020304" pitchFamily="18" charset="0"/>
                <a:cs typeface="Times New Roman" panose="02020603050405020304" pitchFamily="18" charset="0"/>
              </a:rPr>
              <a:t> (</a:t>
            </a:r>
            <a:r>
              <a:rPr lang="en-US" i="1" dirty="0">
                <a:solidFill>
                  <a:srgbClr val="C7212F"/>
                </a:solidFill>
                <a:ea typeface="Times New Roman" panose="02020603050405020304" pitchFamily="18" charset="0"/>
                <a:cs typeface="Times New Roman" panose="02020603050405020304" pitchFamily="18" charset="0"/>
              </a:rPr>
              <a:t>as per WASH indicator definitions</a:t>
            </a:r>
            <a:r>
              <a:rPr lang="en-US" i="1" dirty="0">
                <a:ea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A08BB690-76C6-41F3-9E63-072C67B85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18" y="518566"/>
            <a:ext cx="1371600" cy="1371600"/>
          </a:xfrm>
          <a:prstGeom prst="rect">
            <a:avLst/>
          </a:prstGeom>
        </p:spPr>
      </p:pic>
      <p:sp>
        <p:nvSpPr>
          <p:cNvPr id="8" name="Slide Number Placeholder 3">
            <a:extLst>
              <a:ext uri="{FF2B5EF4-FFF2-40B4-BE49-F238E27FC236}">
                <a16:creationId xmlns:a16="http://schemas.microsoft.com/office/drawing/2014/main" id="{15C0B71F-1B0B-4D6B-8BB5-B4DE8811C856}"/>
              </a:ext>
            </a:extLst>
          </p:cNvPr>
          <p:cNvSpPr>
            <a:spLocks noGrp="1"/>
          </p:cNvSpPr>
          <p:nvPr>
            <p:ph type="sldNum" sz="quarter" idx="12"/>
          </p:nvPr>
        </p:nvSpPr>
        <p:spPr/>
        <p:txBody>
          <a:bodyPr/>
          <a:lstStyle/>
          <a:p>
            <a:pPr>
              <a:defRPr/>
            </a:pPr>
            <a:fld id="{A73939FE-7BC6-42BD-B27E-1F76D60FE7C3}" type="slidenum">
              <a:rPr lang="en-GB" smtClean="0"/>
              <a:pPr>
                <a:defRPr/>
              </a:pPr>
              <a:t>7</a:t>
            </a:fld>
            <a:endParaRPr lang="en-GB"/>
          </a:p>
        </p:txBody>
      </p:sp>
      <p:pic>
        <p:nvPicPr>
          <p:cNvPr id="12" name="Picture 11">
            <a:extLst>
              <a:ext uri="{FF2B5EF4-FFF2-40B4-BE49-F238E27FC236}">
                <a16:creationId xmlns:a16="http://schemas.microsoft.com/office/drawing/2014/main" id="{56F4A421-FBB0-45B6-9133-9FD72FA1CB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4318" y="2117442"/>
            <a:ext cx="11343363" cy="3766974"/>
          </a:xfrm>
          <a:prstGeom prst="rect">
            <a:avLst/>
          </a:prstGeom>
        </p:spPr>
      </p:pic>
    </p:spTree>
    <p:extLst>
      <p:ext uri="{BB962C8B-B14F-4D97-AF65-F5344CB8AC3E}">
        <p14:creationId xmlns:p14="http://schemas.microsoft.com/office/powerpoint/2010/main" val="2197386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A0802C-E430-4FD1-8339-9DF2D92B2E22}"/>
              </a:ext>
            </a:extLst>
          </p:cNvPr>
          <p:cNvGrpSpPr/>
          <p:nvPr/>
        </p:nvGrpSpPr>
        <p:grpSpPr>
          <a:xfrm>
            <a:off x="7324117" y="2102189"/>
            <a:ext cx="4793784" cy="4660490"/>
            <a:chOff x="-442452" y="2290916"/>
            <a:chExt cx="4793784" cy="4660490"/>
          </a:xfrm>
        </p:grpSpPr>
        <p:pic>
          <p:nvPicPr>
            <p:cNvPr id="2" name="Picture 1">
              <a:extLst>
                <a:ext uri="{FF2B5EF4-FFF2-40B4-BE49-F238E27FC236}">
                  <a16:creationId xmlns:a16="http://schemas.microsoft.com/office/drawing/2014/main" id="{5FE6B324-D095-4299-A4BA-1480B37B1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2452" y="2290916"/>
              <a:ext cx="840796" cy="4660490"/>
            </a:xfrm>
            <a:prstGeom prst="rect">
              <a:avLst/>
            </a:prstGeom>
          </p:spPr>
        </p:pic>
        <p:pic>
          <p:nvPicPr>
            <p:cNvPr id="6" name="Picture 5">
              <a:extLst>
                <a:ext uri="{FF2B5EF4-FFF2-40B4-BE49-F238E27FC236}">
                  <a16:creationId xmlns:a16="http://schemas.microsoft.com/office/drawing/2014/main" id="{15944578-EC31-4689-9AFF-1E0BEC382D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5202" y="2290916"/>
              <a:ext cx="4066130" cy="4660490"/>
            </a:xfrm>
            <a:prstGeom prst="rect">
              <a:avLst/>
            </a:prstGeom>
          </p:spPr>
        </p:pic>
      </p:grpSp>
      <p:pic>
        <p:nvPicPr>
          <p:cNvPr id="7" name="Picture 6">
            <a:extLst>
              <a:ext uri="{FF2B5EF4-FFF2-40B4-BE49-F238E27FC236}">
                <a16:creationId xmlns:a16="http://schemas.microsoft.com/office/drawing/2014/main" id="{94B31C3D-7B79-4267-A505-D784FD85B8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6268" y="265559"/>
            <a:ext cx="2548685" cy="1967025"/>
          </a:xfrm>
          <a:prstGeom prst="rect">
            <a:avLst/>
          </a:prstGeom>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ACF7439-7CFE-4D82-A631-DF66B522F857}"/>
              </a:ext>
            </a:extLst>
          </p:cNvPr>
          <p:cNvSpPr txBox="1"/>
          <p:nvPr/>
        </p:nvSpPr>
        <p:spPr>
          <a:xfrm>
            <a:off x="10356884" y="4598181"/>
            <a:ext cx="1657907" cy="1200329"/>
          </a:xfrm>
          <a:prstGeom prst="rect">
            <a:avLst/>
          </a:prstGeom>
          <a:noFill/>
        </p:spPr>
        <p:txBody>
          <a:bodyPr wrap="square" rtlCol="0">
            <a:spAutoFit/>
          </a:bodyPr>
          <a:lstStyle/>
          <a:p>
            <a:r>
              <a:rPr lang="en-US" dirty="0">
                <a:solidFill>
                  <a:srgbClr val="FF0066"/>
                </a:solidFill>
                <a:latin typeface="Avenir Next LT Pro" panose="020B0504020202020204" pitchFamily="34" charset="0"/>
              </a:rPr>
              <a:t>National data sources used in the JMP 2022 report</a:t>
            </a:r>
          </a:p>
        </p:txBody>
      </p:sp>
      <p:sp>
        <p:nvSpPr>
          <p:cNvPr id="9" name="TextBox 8">
            <a:extLst>
              <a:ext uri="{FF2B5EF4-FFF2-40B4-BE49-F238E27FC236}">
                <a16:creationId xmlns:a16="http://schemas.microsoft.com/office/drawing/2014/main" id="{A9F7C3B9-0285-4089-8E06-F637DE493399}"/>
              </a:ext>
            </a:extLst>
          </p:cNvPr>
          <p:cNvSpPr txBox="1"/>
          <p:nvPr/>
        </p:nvSpPr>
        <p:spPr>
          <a:xfrm>
            <a:off x="186919" y="446567"/>
            <a:ext cx="6666615" cy="677108"/>
          </a:xfrm>
          <a:prstGeom prst="rect">
            <a:avLst/>
          </a:prstGeom>
          <a:noFill/>
        </p:spPr>
        <p:txBody>
          <a:bodyPr wrap="square" rtlCol="0">
            <a:spAutoFit/>
          </a:bodyPr>
          <a:lstStyle/>
          <a:p>
            <a:r>
              <a:rPr lang="en-US" sz="1900" b="1" dirty="0">
                <a:solidFill>
                  <a:srgbClr val="494A5B"/>
                </a:solidFill>
                <a:latin typeface="Avenir Next LT Pro" panose="020B0504020202020204" pitchFamily="34" charset="0"/>
              </a:rPr>
              <a:t>The JMP collects national data to track global, regional, &amp; national progress toward the SDGs for WinS</a:t>
            </a:r>
          </a:p>
        </p:txBody>
      </p:sp>
      <p:sp>
        <p:nvSpPr>
          <p:cNvPr id="8" name="Rectangle 7">
            <a:extLst>
              <a:ext uri="{FF2B5EF4-FFF2-40B4-BE49-F238E27FC236}">
                <a16:creationId xmlns:a16="http://schemas.microsoft.com/office/drawing/2014/main" id="{94346FD8-1FB8-4E34-9992-631836DD09BA}"/>
              </a:ext>
            </a:extLst>
          </p:cNvPr>
          <p:cNvSpPr/>
          <p:nvPr/>
        </p:nvSpPr>
        <p:spPr>
          <a:xfrm>
            <a:off x="285781" y="1416490"/>
            <a:ext cx="6468887" cy="909483"/>
          </a:xfrm>
          <a:prstGeom prst="rect">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latin typeface="Avenir Next LT Pro" panose="020B0504020202020204" pitchFamily="34" charset="0"/>
              </a:rPr>
              <a:t>The WHO/UNICEF JMP is responsible for tracking progress of </a:t>
            </a:r>
            <a:r>
              <a:rPr lang="en-US" b="1" dirty="0">
                <a:solidFill>
                  <a:srgbClr val="FF0000"/>
                </a:solidFill>
                <a:latin typeface="Avenir Next LT Pro" panose="020B0504020202020204" pitchFamily="34" charset="0"/>
              </a:rPr>
              <a:t>WASH-related SDGs </a:t>
            </a:r>
          </a:p>
        </p:txBody>
      </p:sp>
      <p:sp>
        <p:nvSpPr>
          <p:cNvPr id="10" name="Rectangle 9">
            <a:extLst>
              <a:ext uri="{FF2B5EF4-FFF2-40B4-BE49-F238E27FC236}">
                <a16:creationId xmlns:a16="http://schemas.microsoft.com/office/drawing/2014/main" id="{CD044E01-80DA-4B4D-8F81-3E1AF4073216}"/>
              </a:ext>
            </a:extLst>
          </p:cNvPr>
          <p:cNvSpPr/>
          <p:nvPr/>
        </p:nvSpPr>
        <p:spPr>
          <a:xfrm>
            <a:off x="285781" y="2614151"/>
            <a:ext cx="6468887" cy="909483"/>
          </a:xfrm>
          <a:prstGeom prst="rect">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0"/>
              </a:spcAft>
            </a:pPr>
            <a:r>
              <a:rPr lang="en-US" dirty="0">
                <a:solidFill>
                  <a:schemeClr val="tx1">
                    <a:lumMod val="85000"/>
                    <a:lumOff val="15000"/>
                  </a:schemeClr>
                </a:solidFill>
                <a:latin typeface="Avenir Next LT Pro" panose="020B0504020202020204" pitchFamily="34" charset="0"/>
              </a:rPr>
              <a:t>The JMP has developed </a:t>
            </a:r>
            <a:r>
              <a:rPr lang="en-US" b="1" dirty="0">
                <a:solidFill>
                  <a:srgbClr val="FF0000"/>
                </a:solidFill>
                <a:latin typeface="Avenir Next LT Pro" panose="020B0504020202020204" pitchFamily="34" charset="0"/>
              </a:rPr>
              <a:t>methods for global monitoring</a:t>
            </a:r>
            <a:r>
              <a:rPr lang="en-US" dirty="0">
                <a:solidFill>
                  <a:schemeClr val="tx1">
                    <a:lumMod val="85000"/>
                    <a:lumOff val="15000"/>
                  </a:schemeClr>
                </a:solidFill>
                <a:latin typeface="Avenir Next LT Pro" panose="020B0504020202020204" pitchFamily="34" charset="0"/>
              </a:rPr>
              <a:t> of WASH in schools to support SDG progress tracking </a:t>
            </a:r>
          </a:p>
        </p:txBody>
      </p:sp>
      <p:sp>
        <p:nvSpPr>
          <p:cNvPr id="11" name="Rectangle 10">
            <a:extLst>
              <a:ext uri="{FF2B5EF4-FFF2-40B4-BE49-F238E27FC236}">
                <a16:creationId xmlns:a16="http://schemas.microsoft.com/office/drawing/2014/main" id="{331D2CA4-176B-44A5-99B7-2E96C49CE16A}"/>
              </a:ext>
            </a:extLst>
          </p:cNvPr>
          <p:cNvSpPr/>
          <p:nvPr/>
        </p:nvSpPr>
        <p:spPr>
          <a:xfrm>
            <a:off x="285781" y="3821112"/>
            <a:ext cx="6468887" cy="909483"/>
          </a:xfrm>
          <a:prstGeom prst="rect">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0"/>
              </a:spcAft>
            </a:pPr>
            <a:r>
              <a:rPr lang="en-US" dirty="0">
                <a:solidFill>
                  <a:schemeClr val="tx1">
                    <a:lumMod val="85000"/>
                    <a:lumOff val="15000"/>
                  </a:schemeClr>
                </a:solidFill>
                <a:latin typeface="Avenir Next LT Pro" panose="020B0504020202020204" pitchFamily="34" charset="0"/>
              </a:rPr>
              <a:t>The JMP produces </a:t>
            </a:r>
            <a:r>
              <a:rPr lang="en-US" b="1" dirty="0">
                <a:solidFill>
                  <a:srgbClr val="FF0000"/>
                </a:solidFill>
                <a:latin typeface="Avenir Next LT Pro" panose="020B0504020202020204" pitchFamily="34" charset="0"/>
              </a:rPr>
              <a:t>updated estimates </a:t>
            </a:r>
            <a:r>
              <a:rPr lang="en-US" dirty="0">
                <a:solidFill>
                  <a:schemeClr val="tx1">
                    <a:lumMod val="85000"/>
                    <a:lumOff val="15000"/>
                  </a:schemeClr>
                </a:solidFill>
                <a:latin typeface="Avenir Next LT Pro" panose="020B0504020202020204" pitchFamily="34" charset="0"/>
              </a:rPr>
              <a:t>on WASH in schools </a:t>
            </a:r>
            <a:r>
              <a:rPr lang="en-US" b="1" dirty="0">
                <a:solidFill>
                  <a:srgbClr val="FF0000"/>
                </a:solidFill>
                <a:latin typeface="Avenir Next LT Pro" panose="020B0504020202020204" pitchFamily="34" charset="0"/>
              </a:rPr>
              <a:t>every 2 years</a:t>
            </a:r>
          </a:p>
        </p:txBody>
      </p:sp>
      <p:sp>
        <p:nvSpPr>
          <p:cNvPr id="12" name="Rectangle 11">
            <a:extLst>
              <a:ext uri="{FF2B5EF4-FFF2-40B4-BE49-F238E27FC236}">
                <a16:creationId xmlns:a16="http://schemas.microsoft.com/office/drawing/2014/main" id="{66420418-7850-4344-85DE-16C0BA6D56A7}"/>
              </a:ext>
            </a:extLst>
          </p:cNvPr>
          <p:cNvSpPr/>
          <p:nvPr/>
        </p:nvSpPr>
        <p:spPr>
          <a:xfrm>
            <a:off x="256321" y="5028074"/>
            <a:ext cx="6468887" cy="909483"/>
          </a:xfrm>
          <a:prstGeom prst="rect">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0"/>
              </a:spcAft>
            </a:pPr>
            <a:r>
              <a:rPr lang="en-US" dirty="0">
                <a:solidFill>
                  <a:schemeClr val="tx1">
                    <a:lumMod val="85000"/>
                    <a:lumOff val="15000"/>
                  </a:schemeClr>
                </a:solidFill>
                <a:latin typeface="Avenir Next LT Pro" panose="020B0504020202020204" pitchFamily="34" charset="0"/>
              </a:rPr>
              <a:t>A total of </a:t>
            </a:r>
            <a:r>
              <a:rPr lang="en-US" b="1" dirty="0">
                <a:solidFill>
                  <a:schemeClr val="tx1">
                    <a:lumMod val="85000"/>
                    <a:lumOff val="15000"/>
                  </a:schemeClr>
                </a:solidFill>
                <a:latin typeface="Avenir Next LT Pro" panose="020B0504020202020204" pitchFamily="34" charset="0"/>
              </a:rPr>
              <a:t>1,029</a:t>
            </a:r>
            <a:r>
              <a:rPr lang="en-US" dirty="0">
                <a:solidFill>
                  <a:schemeClr val="tx1">
                    <a:lumMod val="85000"/>
                    <a:lumOff val="15000"/>
                  </a:schemeClr>
                </a:solidFill>
                <a:latin typeface="Avenir Next LT Pro" panose="020B0504020202020204" pitchFamily="34" charset="0"/>
              </a:rPr>
              <a:t> national data sources were used in the </a:t>
            </a:r>
            <a:r>
              <a:rPr lang="en-US" b="1" dirty="0">
                <a:solidFill>
                  <a:srgbClr val="FF0000"/>
                </a:solidFill>
                <a:latin typeface="Avenir Next LT Pro" panose="020B0504020202020204" pitchFamily="34" charset="0"/>
              </a:rPr>
              <a:t>2022 update </a:t>
            </a:r>
            <a:r>
              <a:rPr lang="en-US" dirty="0">
                <a:solidFill>
                  <a:schemeClr val="tx1">
                    <a:lumMod val="85000"/>
                    <a:lumOff val="15000"/>
                  </a:schemeClr>
                </a:solidFill>
                <a:latin typeface="Avenir Next LT Pro" panose="020B0504020202020204" pitchFamily="34" charset="0"/>
              </a:rPr>
              <a:t>(many from national systems – e.g. EMIS)</a:t>
            </a:r>
          </a:p>
        </p:txBody>
      </p:sp>
    </p:spTree>
    <p:extLst>
      <p:ext uri="{BB962C8B-B14F-4D97-AF65-F5344CB8AC3E}">
        <p14:creationId xmlns:p14="http://schemas.microsoft.com/office/powerpoint/2010/main" val="1192976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08925"/>
            <a:ext cx="11741921" cy="556897"/>
          </a:xfrm>
        </p:spPr>
        <p:txBody>
          <a:bodyPr>
            <a:noAutofit/>
          </a:bodyPr>
          <a:lstStyle/>
          <a:p>
            <a:r>
              <a:rPr lang="en-US" sz="2400" dirty="0">
                <a:latin typeface="Avenir Next LT Pro" panose="020B0504020202020204" pitchFamily="34" charset="0"/>
                <a:cs typeface="Arial" panose="020B0604020202020204" pitchFamily="34" charset="0"/>
              </a:rPr>
              <a:t>Drinking water service levels varied widely between countries and regions in 2021</a:t>
            </a:r>
            <a:endParaRPr lang="en-US" sz="2400" i="1" dirty="0">
              <a:latin typeface="Avenir Next LT Pro" panose="020B05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6980BD85-0059-432E-895D-E6D35A0C31A0}"/>
              </a:ext>
            </a:extLst>
          </p:cNvPr>
          <p:cNvSpPr>
            <a:spLocks noGrp="1"/>
          </p:cNvSpPr>
          <p:nvPr>
            <p:ph type="sldNum" sz="quarter" idx="12"/>
          </p:nvPr>
        </p:nvSpPr>
        <p:spPr/>
        <p:txBody>
          <a:bodyPr/>
          <a:lstStyle/>
          <a:p>
            <a:pPr>
              <a:defRPr/>
            </a:pPr>
            <a:fld id="{A73939FE-7BC6-42BD-B27E-1F76D60FE7C3}" type="slidenum">
              <a:rPr lang="en-GB" smtClean="0"/>
              <a:pPr>
                <a:defRPr/>
              </a:pPr>
              <a:t>9</a:t>
            </a:fld>
            <a:endParaRPr lang="en-GB"/>
          </a:p>
        </p:txBody>
      </p:sp>
      <p:sp>
        <p:nvSpPr>
          <p:cNvPr id="9" name="Content Placeholder 2"/>
          <p:cNvSpPr txBox="1">
            <a:spLocks/>
          </p:cNvSpPr>
          <p:nvPr/>
        </p:nvSpPr>
        <p:spPr bwMode="auto">
          <a:xfrm>
            <a:off x="270163" y="1027510"/>
            <a:ext cx="11538065" cy="470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endParaRPr lang="en-US" sz="2000" dirty="0"/>
          </a:p>
        </p:txBody>
      </p:sp>
      <p:pic>
        <p:nvPicPr>
          <p:cNvPr id="5" name="Picture 4" descr="Chart, bar chart&#10;&#10;Description automatically generated">
            <a:extLst>
              <a:ext uri="{FF2B5EF4-FFF2-40B4-BE49-F238E27FC236}">
                <a16:creationId xmlns:a16="http://schemas.microsoft.com/office/drawing/2014/main" id="{67FBD2DB-EE8E-4022-A7E0-2553EA35F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356" y="1005648"/>
            <a:ext cx="7622780" cy="5016664"/>
          </a:xfrm>
          <a:prstGeom prst="rect">
            <a:avLst/>
          </a:prstGeom>
        </p:spPr>
      </p:pic>
      <p:pic>
        <p:nvPicPr>
          <p:cNvPr id="11" name="Content Placeholder 5" descr="Chart, bar chart&#10;&#10;Description automatically generated">
            <a:extLst>
              <a:ext uri="{FF2B5EF4-FFF2-40B4-BE49-F238E27FC236}">
                <a16:creationId xmlns:a16="http://schemas.microsoft.com/office/drawing/2014/main" id="{09DC8448-F6F3-48D0-855F-47282317C2CD}"/>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531516" y="1206927"/>
            <a:ext cx="3291840" cy="4160750"/>
          </a:xfrm>
        </p:spPr>
      </p:pic>
      <p:pic>
        <p:nvPicPr>
          <p:cNvPr id="8" name="Picture 7">
            <a:extLst>
              <a:ext uri="{FF2B5EF4-FFF2-40B4-BE49-F238E27FC236}">
                <a16:creationId xmlns:a16="http://schemas.microsoft.com/office/drawing/2014/main" id="{FB6B3898-5570-41FC-8B12-F29C9A3AF5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005648"/>
            <a:ext cx="12161520" cy="4986485"/>
          </a:xfrm>
          <a:prstGeom prst="rect">
            <a:avLst/>
          </a:prstGeom>
        </p:spPr>
      </p:pic>
    </p:spTree>
    <p:extLst>
      <p:ext uri="{BB962C8B-B14F-4D97-AF65-F5344CB8AC3E}">
        <p14:creationId xmlns:p14="http://schemas.microsoft.com/office/powerpoint/2010/main" val="344392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5.1.3319"/>
  <p:tag name="SLIDO_PRESENTATION_ID" val="00000000-0000-0000-0000-000000000000"/>
  <p:tag name="SLIDO_EVENT_UUID" val="ac31e114-d034-4df3-ae64-dec8a2286ace"/>
  <p:tag name="SLIDO_EVENT_SECTION_UUID" val="10ef2c81-e99e-4e95-b35e-23c12c610b0a"/>
</p:tagLst>
</file>

<file path=ppt/tags/tag10.xml><?xml version="1.0" encoding="utf-8"?>
<p:tagLst xmlns:a="http://schemas.openxmlformats.org/drawingml/2006/main" xmlns:r="http://schemas.openxmlformats.org/officeDocument/2006/relationships" xmlns:p="http://schemas.openxmlformats.org/presentationml/2006/main">
  <p:tag name="TIMING" val="|53.4"/>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2NjQ3Mzk2MzJ9"/>
  <p:tag name="SLIDO_TYPE" val="SlidoPoll"/>
  <p:tag name="SLIDO_POLL_UUID" val="ab114971-08e5-4f41-a210-3ff4fac6bf6f"/>
  <p:tag name="SLIDO_TIMELINE" val="W3sicG9sbFF1ZXN0aW9uVXVpZCI6ImZjYWQwODZmLTllZjUtNGE0YS1iNzIyLWIyYTgxZGY4MjU2NSIsInNob3dSZXN1bHRzIjp0cnVlLCJzaG93Q29ycmVjdEFuc3dlcnMiOmZhbHNlLCJ2b3RpbmdMb2NrZWQiOmZhbHNlfV0="/>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6.xml><?xml version="1.0" encoding="utf-8"?>
<p:tagLst xmlns:a="http://schemas.openxmlformats.org/drawingml/2006/main" xmlns:r="http://schemas.openxmlformats.org/officeDocument/2006/relationships" xmlns:p="http://schemas.openxmlformats.org/presentationml/2006/main">
  <p:tag name="SLIDO_ELEMENT" val="title"/>
</p:tagLst>
</file>

<file path=ppt/tags/tag17.xml><?xml version="1.0" encoding="utf-8"?>
<p:tagLst xmlns:a="http://schemas.openxmlformats.org/drawingml/2006/main" xmlns:r="http://schemas.openxmlformats.org/officeDocument/2006/relationships" xmlns:p="http://schemas.openxmlformats.org/presentationml/2006/main">
  <p:tag name="SLIDO_METADATA" val="eyJUaW1lc3RhbXAiOjE2NjQ3Mzk1Mzh9"/>
  <p:tag name="SLIDO_TYPE" val="SlidoPoll"/>
  <p:tag name="SLIDO_POLL_UUID" val="262e7d68-12ff-4cda-8279-675f771eaec0"/>
  <p:tag name="SLIDO_TIMELINE" val="W3sicG9sbFF1ZXN0aW9uVXVpZCI6ImMxNmIzNDZiLWFiYTAtNDQxNC04MDg3LTA5MmE1OWJlYTNkOSIsInNob3dSZXN1bHRzIjp0cnVlLCJzaG93Q29ycmVjdEFuc3dlcnMiOmZhbHNlLCJ2b3RpbmdMb2NrZWQiOmZhbHNlfV0="/>
</p:tagLst>
</file>

<file path=ppt/tags/tag18.xml><?xml version="1.0" encoding="utf-8"?>
<p:tagLst xmlns:a="http://schemas.openxmlformats.org/drawingml/2006/main" xmlns:r="http://schemas.openxmlformats.org/officeDocument/2006/relationships" xmlns:p="http://schemas.openxmlformats.org/presentationml/2006/main">
  <p:tag name="SLIDO_ELEMENT" val="logo"/>
</p:tagLst>
</file>

<file path=ppt/tags/tag1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SLIDO_ELEMENT" val="title"/>
</p:tagLst>
</file>

<file path=ppt/tags/tag21.xml><?xml version="1.0" encoding="utf-8"?>
<p:tagLst xmlns:a="http://schemas.openxmlformats.org/drawingml/2006/main" xmlns:r="http://schemas.openxmlformats.org/officeDocument/2006/relationships" xmlns:p="http://schemas.openxmlformats.org/presentationml/2006/main">
  <p:tag name="SLIDO_ELEMENT" val="footer"/>
</p:tagLst>
</file>

<file path=ppt/tags/tag22.xml><?xml version="1.0" encoding="utf-8"?>
<p:tagLst xmlns:a="http://schemas.openxmlformats.org/drawingml/2006/main" xmlns:r="http://schemas.openxmlformats.org/officeDocument/2006/relationships" xmlns:p="http://schemas.openxmlformats.org/presentationml/2006/main">
  <p:tag name="SLIDO_ELEMENT" val="title"/>
</p:tagLst>
</file>

<file path=ppt/tags/tag3.xml><?xml version="1.0" encoding="utf-8"?>
<p:tagLst xmlns:a="http://schemas.openxmlformats.org/drawingml/2006/main" xmlns:r="http://schemas.openxmlformats.org/officeDocument/2006/relationships" xmlns:p="http://schemas.openxmlformats.org/presentationml/2006/main">
  <p:tag name="SLIDO_METADATA" val="eyJUaW1lc3RhbXAiOjE2NjQ3MzkxOTR9"/>
  <p:tag name="SLIDO_TYPE" val="SlidoJoining"/>
</p:tagLst>
</file>

<file path=ppt/tags/tag4.xml><?xml version="1.0" encoding="utf-8"?>
<p:tagLst xmlns:a="http://schemas.openxmlformats.org/drawingml/2006/main" xmlns:r="http://schemas.openxmlformats.org/officeDocument/2006/relationships" xmlns:p="http://schemas.openxmlformats.org/presentationml/2006/main">
  <p:tag name="SLIDO_ELEMENT" val="logo"/>
</p:tagLst>
</file>

<file path=ppt/tags/tag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6.xml><?xml version="1.0" encoding="utf-8"?>
<p:tagLst xmlns:a="http://schemas.openxmlformats.org/drawingml/2006/main" xmlns:r="http://schemas.openxmlformats.org/officeDocument/2006/relationships" xmlns:p="http://schemas.openxmlformats.org/presentationml/2006/main">
  <p:tag name="SLIDO_ELEMENT" val="title"/>
</p:tagLst>
</file>

<file path=ppt/tags/tag7.xml><?xml version="1.0" encoding="utf-8"?>
<p:tagLst xmlns:a="http://schemas.openxmlformats.org/drawingml/2006/main" xmlns:r="http://schemas.openxmlformats.org/officeDocument/2006/relationships" xmlns:p="http://schemas.openxmlformats.org/presentationml/2006/main">
  <p:tag name="SLIDO_ELEMENT" val="footer"/>
</p:tagLst>
</file>

<file path=ppt/tags/tag8.xml><?xml version="1.0" encoding="utf-8"?>
<p:tagLst xmlns:a="http://schemas.openxmlformats.org/drawingml/2006/main" xmlns:r="http://schemas.openxmlformats.org/officeDocument/2006/relationships" xmlns:p="http://schemas.openxmlformats.org/presentationml/2006/main">
  <p:tag name="SLIDO_ELEMENT" val="title"/>
</p:tagLst>
</file>

<file path=ppt/tags/tag9.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2_Office Theme">
  <a:themeElements>
    <a:clrScheme name="JMP palette">
      <a:dk1>
        <a:sysClr val="windowText" lastClr="000000"/>
      </a:dk1>
      <a:lt1>
        <a:sysClr val="window" lastClr="FFFFFF"/>
      </a:lt1>
      <a:dk2>
        <a:srgbClr val="1F497D"/>
      </a:dk2>
      <a:lt2>
        <a:srgbClr val="EEECE1"/>
      </a:lt2>
      <a:accent1>
        <a:srgbClr val="29B6F6"/>
      </a:accent1>
      <a:accent2>
        <a:srgbClr val="66BB6A"/>
      </a:accent2>
      <a:accent3>
        <a:srgbClr val="AB47BC"/>
      </a:accent3>
      <a:accent4>
        <a:srgbClr val="FFF176"/>
      </a:accent4>
      <a:accent5>
        <a:srgbClr val="FFCA28"/>
      </a:accent5>
      <a:accent6>
        <a:srgbClr val="0288D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JMP palette">
      <a:dk1>
        <a:sysClr val="windowText" lastClr="000000"/>
      </a:dk1>
      <a:lt1>
        <a:sysClr val="window" lastClr="FFFFFF"/>
      </a:lt1>
      <a:dk2>
        <a:srgbClr val="1F497D"/>
      </a:dk2>
      <a:lt2>
        <a:srgbClr val="EEECE1"/>
      </a:lt2>
      <a:accent1>
        <a:srgbClr val="29B6F6"/>
      </a:accent1>
      <a:accent2>
        <a:srgbClr val="66BB6A"/>
      </a:accent2>
      <a:accent3>
        <a:srgbClr val="AB47BC"/>
      </a:accent3>
      <a:accent4>
        <a:srgbClr val="FFF176"/>
      </a:accent4>
      <a:accent5>
        <a:srgbClr val="FFCA28"/>
      </a:accent5>
      <a:accent6>
        <a:srgbClr val="0288D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JMP palette">
      <a:dk1>
        <a:sysClr val="windowText" lastClr="000000"/>
      </a:dk1>
      <a:lt1>
        <a:sysClr val="window" lastClr="FFFFFF"/>
      </a:lt1>
      <a:dk2>
        <a:srgbClr val="1F497D"/>
      </a:dk2>
      <a:lt2>
        <a:srgbClr val="EEECE1"/>
      </a:lt2>
      <a:accent1>
        <a:srgbClr val="29B6F6"/>
      </a:accent1>
      <a:accent2>
        <a:srgbClr val="66BB6A"/>
      </a:accent2>
      <a:accent3>
        <a:srgbClr val="AB47BC"/>
      </a:accent3>
      <a:accent4>
        <a:srgbClr val="FFF176"/>
      </a:accent4>
      <a:accent5>
        <a:srgbClr val="FFCA28"/>
      </a:accent5>
      <a:accent6>
        <a:srgbClr val="0288D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UNICEF Power Point Template 2016 Ver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t"/>
      <a:lstStyle>
        <a:defPPr algn="l">
          <a:spcAft>
            <a:spcPts val="600"/>
          </a:spcAft>
          <a:defRPr sz="3000" b="1" dirty="0" err="1">
            <a:solidFill>
              <a:schemeClr val="bg1"/>
            </a:solidFill>
            <a:effectLst>
              <a:outerShdw blurRad="38100" dist="38100" dir="2700000" algn="tl">
                <a:srgbClr val="000000">
                  <a:alpha val="43137"/>
                </a:srgbClr>
              </a:outerShdw>
            </a:effectLst>
            <a:latin typeface="Arial" charset="0"/>
            <a:ea typeface="Arial" charset="0"/>
            <a:cs typeface="Arial" charset="0"/>
          </a:defRPr>
        </a:defPPr>
      </a:lstStyle>
    </a:txDef>
  </a:objectDefaults>
  <a:extraClrSchemeLst/>
  <a:extLst>
    <a:ext uri="{05A4C25C-085E-4340-85A3-A5531E510DB2}">
      <thm15:themeFamily xmlns:thm15="http://schemas.microsoft.com/office/thememl/2012/main" name="UNICEF Power Point Template 2016 Ver1" id="{3F7F5D43-EC16-5045-BC90-0F8BCAFD8F35}" vid="{73FB6540-1E4B-F845-8043-FEB8B9ECEC1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8697</TotalTime>
  <Words>5830</Words>
  <Application>Microsoft Office PowerPoint</Application>
  <PresentationFormat>Widescreen</PresentationFormat>
  <Paragraphs>529</Paragraphs>
  <Slides>61</Slides>
  <Notes>53</Notes>
  <HiddenSlides>2</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61</vt:i4>
      </vt:variant>
    </vt:vector>
  </HeadingPairs>
  <TitlesOfParts>
    <vt:vector size="84" baseType="lpstr">
      <vt:lpstr>Arial</vt:lpstr>
      <vt:lpstr>Arial Narrow</vt:lpstr>
      <vt:lpstr>Avenir Next LT Pro</vt:lpstr>
      <vt:lpstr>Avenir Next LT Pro Light</vt:lpstr>
      <vt:lpstr>Calibri</vt:lpstr>
      <vt:lpstr>Calibri Light</vt:lpstr>
      <vt:lpstr>Gill Sans Infant MT</vt:lpstr>
      <vt:lpstr>HelveticaNeueLT Pro 55 Roman</vt:lpstr>
      <vt:lpstr>HKGrotesk-Bold</vt:lpstr>
      <vt:lpstr>HKGrotesk-Light</vt:lpstr>
      <vt:lpstr>Impact</vt:lpstr>
      <vt:lpstr>Lucida Grande</vt:lpstr>
      <vt:lpstr>Roboto</vt:lpstr>
      <vt:lpstr>Times New Roman</vt:lpstr>
      <vt:lpstr>Wingdings</vt:lpstr>
      <vt:lpstr>2_Office Theme</vt:lpstr>
      <vt:lpstr>Custom Design</vt:lpstr>
      <vt:lpstr>1_Custom Design</vt:lpstr>
      <vt:lpstr>3_Office Theme</vt:lpstr>
      <vt:lpstr>1_Office Theme</vt:lpstr>
      <vt:lpstr>4_Office Theme</vt:lpstr>
      <vt:lpstr>UNICEF Power Point Template 2016 Ver1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Drinking water service levels varied widely between countries and regions in 2021</vt:lpstr>
      <vt:lpstr>Sanitation service levels varied widely between countries and regions in 2021</vt:lpstr>
      <vt:lpstr>Hygiene service levels varied widely between countries and regions in 2021</vt:lpstr>
      <vt:lpstr>Disaggregated data reveal significant disparities between urban and rural and between school levels </vt:lpstr>
      <vt:lpstr>PowerPoint Presentation</vt:lpstr>
      <vt:lpstr>In many countries with trend data current rates of progress are not sufficient to achieve universal access to basic services by 2030 </vt:lpstr>
      <vt:lpstr>2 out of 3 children without basic WASH services at school lived in sub-Saharan Africa and Central and Southern Asia </vt:lpstr>
      <vt:lpstr>Download JMP country files to see data used for national estimates: washdata.org/data/downloads (now in multiple languages!)</vt:lpstr>
      <vt:lpstr>PowerPoint Presentation</vt:lpstr>
      <vt:lpstr>PowerPoint Presentation</vt:lpstr>
      <vt:lpstr>PowerPoint Presentation</vt:lpstr>
      <vt:lpstr>JMP service ladders for WASH in schools</vt:lpstr>
      <vt:lpstr>PowerPoint Presentation</vt:lpstr>
      <vt:lpstr>Disability-inclusive WASH services: developing definitions and indicators </vt:lpstr>
      <vt:lpstr>Coverage of disability-accessible toilets depends on the criteria used for classification </vt:lpstr>
      <vt:lpstr>Far fewer schools had sanitation facilities that are disability accessible (multiple countries, 2013-2021)  </vt:lpstr>
      <vt:lpstr>In Costa Rica, disability-accessible toilet coverage has increased at all school levels since 2014</vt:lpstr>
      <vt:lpstr>In a third of schools in rural Tajikistan, teachers reported that students with disabilities had difficulties accessing WASH services</vt:lpstr>
      <vt:lpstr>Coverage of disability-accessible drinking water, sanitation and hygiene often varies between school levels (multiple countries, 2017-2021)</vt:lpstr>
      <vt:lpstr>PowerPoint Presentation</vt:lpstr>
      <vt:lpstr>What is Disability Inclusive WASH in Schools?</vt:lpstr>
      <vt:lpstr>What is Disability Inclusive WASH in Schools?</vt:lpstr>
      <vt:lpstr>DI WinS Key Recommendations</vt:lpstr>
      <vt:lpstr>Accessibility of WASH in Schools</vt:lpstr>
      <vt:lpstr>Accessibility continuum</vt:lpstr>
      <vt:lpstr>Universal design</vt:lpstr>
      <vt:lpstr>Accessibility</vt:lpstr>
      <vt:lpstr>Examples of disability inclusive WinS Indicators</vt:lpstr>
      <vt:lpstr>Sources and tools for data collection</vt:lpstr>
      <vt:lpstr>Sources and tools for data collection</vt:lpstr>
      <vt:lpstr>Good practices – Togo</vt:lpstr>
      <vt:lpstr>Good practices - India</vt:lpstr>
      <vt:lpstr>Thank you!</vt:lpstr>
      <vt:lpstr>Questions?</vt:lpstr>
      <vt:lpstr>PowerPoint Presentation</vt:lpstr>
      <vt:lpstr>PowerPoint Presentation</vt:lpstr>
      <vt:lpstr>PowerPoint Presentation</vt:lpstr>
      <vt:lpstr>PowerPoint Presentation</vt:lpstr>
      <vt:lpstr>JMP progress updates on WASH in schools and pandemics</vt:lpstr>
      <vt:lpstr>Universal access to basic WASH</vt:lpstr>
      <vt:lpstr>Inequalities in hygiene services</vt:lpstr>
      <vt:lpstr>Hygiene progress over time</vt:lpstr>
      <vt:lpstr>PowerPoint Presentation</vt:lpstr>
      <vt:lpstr>Handwashing behaviour</vt:lpstr>
      <vt:lpstr>Handwashing promotion</vt:lpstr>
      <vt:lpstr>Cleaning of toilets</vt:lpstr>
      <vt:lpstr>Waste management</vt:lpstr>
      <vt:lpstr>PowerPoint Presentation</vt:lpstr>
      <vt:lpstr>WinS in Focus: New publication highlighting country examples of Pandemic Preparedness and Response (PPR) through the lens of the Enabling Environment (EE) Matrix </vt:lpstr>
      <vt:lpstr>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Chatterley, Christie</dc:creator>
  <cp:lastModifiedBy>JOHNSTON, Richard Paul</cp:lastModifiedBy>
  <cp:revision>158</cp:revision>
  <cp:lastPrinted>2022-10-18T22:14:44Z</cp:lastPrinted>
  <dcterms:created xsi:type="dcterms:W3CDTF">2019-10-29T13:38:53Z</dcterms:created>
  <dcterms:modified xsi:type="dcterms:W3CDTF">2023-08-15T17:09:31Z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1.5.1.3319</vt:lpwstr>
  </property>
</Properties>
</file>