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68" r:id="rId5"/>
    <p:sldId id="269" r:id="rId6"/>
    <p:sldId id="270" r:id="rId7"/>
    <p:sldId id="271" r:id="rId8"/>
    <p:sldId id="273" r:id="rId9"/>
    <p:sldId id="274" r:id="rId10"/>
    <p:sldId id="275" r:id="rId11"/>
    <p:sldId id="276" r:id="rId12"/>
  </p:sldIdLst>
  <p:sldSz cx="12192000" cy="6858000"/>
  <p:notesSz cx="6858000" cy="9144000"/>
  <p:embeddedFontLst>
    <p:embeddedFont>
      <p:font typeface="Calibri" panose="020F0502020204030204" pitchFamily="3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80155F95-57A6-4E99-82EB-F447D97217EA}">
          <p14:sldIdLst>
            <p14:sldId id="256"/>
            <p14:sldId id="257"/>
            <p14:sldId id="258"/>
            <p14:sldId id="268"/>
            <p14:sldId id="269"/>
            <p14:sldId id="270"/>
            <p14:sldId id="271"/>
            <p14:sldId id="273"/>
            <p14:sldId id="274"/>
            <p14:sldId id="275"/>
            <p14:sldId id="276"/>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mbSLM3y7OXx48pKIt09l4Dtcl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9" d="100"/>
          <a:sy n="59" d="100"/>
        </p:scale>
        <p:origin x="10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el und Inhalt">
  <p:cSld name="2_Titel und Inhalt">
    <p:spTree>
      <p:nvGrpSpPr>
        <p:cNvPr id="1" name="Shape 17"/>
        <p:cNvGrpSpPr/>
        <p:nvPr/>
      </p:nvGrpSpPr>
      <p:grpSpPr>
        <a:xfrm>
          <a:off x="0" y="0"/>
          <a:ext cx="0" cy="0"/>
          <a:chOff x="0" y="0"/>
          <a:chExt cx="0" cy="0"/>
        </a:xfrm>
      </p:grpSpPr>
      <p:sp>
        <p:nvSpPr>
          <p:cNvPr id="18" name="Google Shape;18;p14"/>
          <p:cNvSpPr txBox="1"/>
          <p:nvPr/>
        </p:nvSpPr>
        <p:spPr>
          <a:xfrm>
            <a:off x="11061812" y="1327094"/>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 name="Google Shape;19;p1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0" name="Google Shape;20;p14"/>
          <p:cNvPicPr preferRelativeResize="0"/>
          <p:nvPr/>
        </p:nvPicPr>
        <p:blipFill rotWithShape="1">
          <a:blip r:embed="rId3">
            <a:alphaModFix/>
          </a:blip>
          <a:srcRect/>
          <a:stretch/>
        </p:blipFill>
        <p:spPr>
          <a:xfrm>
            <a:off x="0" y="10205"/>
            <a:ext cx="12192000" cy="4927600"/>
          </a:xfrm>
          <a:prstGeom prst="rect">
            <a:avLst/>
          </a:prstGeom>
          <a:noFill/>
          <a:ln>
            <a:noFill/>
          </a:ln>
        </p:spPr>
      </p:pic>
      <p:pic>
        <p:nvPicPr>
          <p:cNvPr id="21" name="Google Shape;21;p14"/>
          <p:cNvPicPr preferRelativeResize="0"/>
          <p:nvPr/>
        </p:nvPicPr>
        <p:blipFill rotWithShape="1">
          <a:blip r:embed="rId4">
            <a:alphaModFix/>
          </a:blip>
          <a:srcRect/>
          <a:stretch/>
        </p:blipFill>
        <p:spPr>
          <a:xfrm>
            <a:off x="751244" y="4948010"/>
            <a:ext cx="7092691" cy="11429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22"/>
        <p:cNvGrpSpPr/>
        <p:nvPr/>
      </p:nvGrpSpPr>
      <p:grpSpPr>
        <a:xfrm>
          <a:off x="0" y="0"/>
          <a:ext cx="0" cy="0"/>
          <a:chOff x="0" y="0"/>
          <a:chExt cx="0" cy="0"/>
        </a:xfrm>
      </p:grpSpPr>
      <p:pic>
        <p:nvPicPr>
          <p:cNvPr id="23" name="Google Shape;23;p15"/>
          <p:cNvPicPr preferRelativeResize="0"/>
          <p:nvPr/>
        </p:nvPicPr>
        <p:blipFill rotWithShape="1">
          <a:blip r:embed="rId2">
            <a:alphaModFix/>
          </a:blip>
          <a:srcRect b="16010"/>
          <a:stretch/>
        </p:blipFill>
        <p:spPr>
          <a:xfrm>
            <a:off x="0" y="0"/>
            <a:ext cx="12192000" cy="5760000"/>
          </a:xfrm>
          <a:prstGeom prst="rect">
            <a:avLst/>
          </a:prstGeom>
          <a:noFill/>
          <a:ln>
            <a:noFill/>
          </a:ln>
        </p:spPr>
      </p:pic>
      <p:sp>
        <p:nvSpPr>
          <p:cNvPr id="24" name="Google Shape;24;p15"/>
          <p:cNvSpPr txBox="1">
            <a:spLocks noGrp="1"/>
          </p:cNvSpPr>
          <p:nvPr>
            <p:ph type="ctrTitle"/>
          </p:nvPr>
        </p:nvSpPr>
        <p:spPr>
          <a:xfrm>
            <a:off x="836019" y="451803"/>
            <a:ext cx="8569238" cy="2387600"/>
          </a:xfrm>
          <a:prstGeom prst="rect">
            <a:avLst/>
          </a:prstGeom>
          <a:noFill/>
          <a:ln>
            <a:noFill/>
          </a:ln>
        </p:spPr>
        <p:txBody>
          <a:bodyPr spcFirstLastPara="1" wrap="square" lIns="0" tIns="46800" rIns="0"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subTitle" idx="1"/>
          </p:nvPr>
        </p:nvSpPr>
        <p:spPr>
          <a:xfrm>
            <a:off x="836019" y="2940187"/>
            <a:ext cx="8560530" cy="787082"/>
          </a:xfrm>
          <a:prstGeom prst="rect">
            <a:avLst/>
          </a:prstGeom>
          <a:noFill/>
          <a:ln>
            <a:noFill/>
          </a:ln>
        </p:spPr>
        <p:txBody>
          <a:bodyPr spcFirstLastPara="1" wrap="square" lIns="0" tIns="45700" rIns="0" bIns="45700" anchor="t" anchorCtr="0">
            <a:normAutofit/>
          </a:bodyPr>
          <a:lstStyle>
            <a:lvl1pPr lvl="0" algn="l">
              <a:lnSpc>
                <a:spcPct val="90000"/>
              </a:lnSpc>
              <a:spcBef>
                <a:spcPts val="1000"/>
              </a:spcBef>
              <a:spcAft>
                <a:spcPts val="0"/>
              </a:spcAft>
              <a:buSzPts val="192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15"/>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29" name="Google Shape;29;p15"/>
          <p:cNvPicPr preferRelativeResize="0"/>
          <p:nvPr/>
        </p:nvPicPr>
        <p:blipFill rotWithShape="1">
          <a:blip r:embed="rId3">
            <a:alphaModFix/>
          </a:blip>
          <a:srcRect/>
          <a:stretch/>
        </p:blipFill>
        <p:spPr>
          <a:xfrm>
            <a:off x="9720932" y="0"/>
            <a:ext cx="1938042" cy="2775777"/>
          </a:xfrm>
          <a:prstGeom prst="rect">
            <a:avLst/>
          </a:prstGeom>
          <a:noFill/>
          <a:ln>
            <a:noFill/>
          </a:ln>
        </p:spPr>
      </p:pic>
      <p:pic>
        <p:nvPicPr>
          <p:cNvPr id="30" name="Google Shape;30;p15"/>
          <p:cNvPicPr preferRelativeResize="0"/>
          <p:nvPr/>
        </p:nvPicPr>
        <p:blipFill rotWithShape="1">
          <a:blip r:embed="rId4">
            <a:alphaModFix/>
          </a:blip>
          <a:srcRect/>
          <a:stretch/>
        </p:blipFill>
        <p:spPr>
          <a:xfrm>
            <a:off x="751244" y="4948010"/>
            <a:ext cx="7092691" cy="11429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31"/>
        <p:cNvGrpSpPr/>
        <p:nvPr/>
      </p:nvGrpSpPr>
      <p:grpSpPr>
        <a:xfrm>
          <a:off x="0" y="0"/>
          <a:ext cx="0" cy="0"/>
          <a:chOff x="0" y="0"/>
          <a:chExt cx="0" cy="0"/>
        </a:xfrm>
      </p:grpSpPr>
      <p:sp>
        <p:nvSpPr>
          <p:cNvPr id="32" name="Google Shape;32;p16"/>
          <p:cNvSpPr txBox="1">
            <a:spLocks noGrp="1"/>
          </p:cNvSpPr>
          <p:nvPr>
            <p:ph type="title"/>
          </p:nvPr>
        </p:nvSpPr>
        <p:spPr>
          <a:xfrm>
            <a:off x="838200" y="422694"/>
            <a:ext cx="8419011" cy="1293963"/>
          </a:xfrm>
          <a:prstGeom prst="rect">
            <a:avLst/>
          </a:prstGeom>
          <a:noFill/>
          <a:ln>
            <a:noFill/>
          </a:ln>
        </p:spPr>
        <p:txBody>
          <a:bodyPr spcFirstLastPara="1" wrap="square" lIns="0" tIns="46800" rIns="0"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6"/>
          <p:cNvSpPr txBox="1">
            <a:spLocks noGrp="1"/>
          </p:cNvSpPr>
          <p:nvPr>
            <p:ph type="body" idx="1"/>
          </p:nvPr>
        </p:nvSpPr>
        <p:spPr>
          <a:xfrm>
            <a:off x="838200" y="1825625"/>
            <a:ext cx="10456817" cy="4351338"/>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000"/>
              </a:spcBef>
              <a:spcAft>
                <a:spcPts val="0"/>
              </a:spcAft>
              <a:buSzPts val="224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6"/>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4"/>
        <p:cNvGrpSpPr/>
        <p:nvPr/>
      </p:nvGrpSpPr>
      <p:grpSpPr>
        <a:xfrm>
          <a:off x="0" y="0"/>
          <a:ext cx="0" cy="0"/>
          <a:chOff x="0" y="0"/>
          <a:chExt cx="0" cy="0"/>
        </a:xfrm>
      </p:grpSpPr>
      <p:sp>
        <p:nvSpPr>
          <p:cNvPr id="45" name="Google Shape;45;p18"/>
          <p:cNvSpPr txBox="1">
            <a:spLocks noGrp="1"/>
          </p:cNvSpPr>
          <p:nvPr>
            <p:ph type="title"/>
          </p:nvPr>
        </p:nvSpPr>
        <p:spPr>
          <a:xfrm>
            <a:off x="838200" y="422694"/>
            <a:ext cx="8419011" cy="1293963"/>
          </a:xfrm>
          <a:prstGeom prst="rect">
            <a:avLst/>
          </a:prstGeom>
          <a:noFill/>
          <a:ln>
            <a:noFill/>
          </a:ln>
        </p:spPr>
        <p:txBody>
          <a:bodyPr spcFirstLastPara="1" wrap="square" lIns="0" tIns="46800" rIns="0"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8"/>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49"/>
        <p:cNvGrpSpPr/>
        <p:nvPr/>
      </p:nvGrpSpPr>
      <p:grpSpPr>
        <a:xfrm>
          <a:off x="0" y="0"/>
          <a:ext cx="0" cy="0"/>
          <a:chOff x="0" y="0"/>
          <a:chExt cx="0" cy="0"/>
        </a:xfrm>
      </p:grpSpPr>
      <p:sp>
        <p:nvSpPr>
          <p:cNvPr id="50" name="Google Shape;50;p19"/>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halt mit Überschrift">
  <p:cSld name="Inhalt mit Überschrift">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6826523" y="992036"/>
            <a:ext cx="3456000" cy="1091242"/>
          </a:xfrm>
          <a:prstGeom prst="rect">
            <a:avLst/>
          </a:prstGeom>
          <a:solidFill>
            <a:srgbClr val="D6DEC0"/>
          </a:solidFill>
          <a:ln>
            <a:noFill/>
          </a:ln>
        </p:spPr>
        <p:txBody>
          <a:bodyPr spcFirstLastPara="1" wrap="square" lIns="90000" tIns="90000" rIns="90000" bIns="90000" anchor="ctr"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0"/>
          <p:cNvSpPr txBox="1">
            <a:spLocks noGrp="1"/>
          </p:cNvSpPr>
          <p:nvPr>
            <p:ph type="body" idx="1"/>
          </p:nvPr>
        </p:nvSpPr>
        <p:spPr>
          <a:xfrm>
            <a:off x="837121" y="987425"/>
            <a:ext cx="5789611" cy="4873625"/>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000"/>
              </a:spcBef>
              <a:spcAft>
                <a:spcPts val="0"/>
              </a:spcAft>
              <a:buSzPts val="2560"/>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20"/>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0"/>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20"/>
          <p:cNvSpPr txBox="1">
            <a:spLocks noGrp="1"/>
          </p:cNvSpPr>
          <p:nvPr>
            <p:ph type="body" idx="2"/>
          </p:nvPr>
        </p:nvSpPr>
        <p:spPr>
          <a:xfrm>
            <a:off x="6826523" y="2086783"/>
            <a:ext cx="3456000" cy="3782002"/>
          </a:xfrm>
          <a:prstGeom prst="rect">
            <a:avLst/>
          </a:prstGeom>
          <a:solidFill>
            <a:srgbClr val="EAEEDF"/>
          </a:solidFill>
          <a:ln>
            <a:noFill/>
          </a:ln>
        </p:spPr>
        <p:txBody>
          <a:bodyPr spcFirstLastPara="1" wrap="square" lIns="90000" tIns="90000" rIns="90000" bIns="9000" anchor="t" anchorCtr="0">
            <a:noAutofit/>
          </a:bodyPr>
          <a:lstStyle>
            <a:lvl1pPr marL="457200" lvl="0" indent="-228600" algn="l">
              <a:lnSpc>
                <a:spcPct val="90000"/>
              </a:lnSpc>
              <a:spcBef>
                <a:spcPts val="1000"/>
              </a:spcBef>
              <a:spcAft>
                <a:spcPts val="0"/>
              </a:spcAft>
              <a:buSzPts val="144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60"/>
        <p:cNvGrpSpPr/>
        <p:nvPr/>
      </p:nvGrpSpPr>
      <p:grpSpPr>
        <a:xfrm>
          <a:off x="0" y="0"/>
          <a:ext cx="0" cy="0"/>
          <a:chOff x="0" y="0"/>
          <a:chExt cx="0" cy="0"/>
        </a:xfrm>
      </p:grpSpPr>
      <p:sp>
        <p:nvSpPr>
          <p:cNvPr id="61" name="Google Shape;61;p21"/>
          <p:cNvSpPr>
            <a:spLocks noGrp="1"/>
          </p:cNvSpPr>
          <p:nvPr>
            <p:ph type="pic" idx="2"/>
          </p:nvPr>
        </p:nvSpPr>
        <p:spPr>
          <a:xfrm>
            <a:off x="-1" y="-9453"/>
            <a:ext cx="10014857" cy="5870503"/>
          </a:xfrm>
          <a:prstGeom prst="rect">
            <a:avLst/>
          </a:prstGeom>
          <a:noFill/>
          <a:ln>
            <a:noFill/>
          </a:ln>
        </p:spPr>
      </p:sp>
      <p:sp>
        <p:nvSpPr>
          <p:cNvPr id="62" name="Google Shape;62;p21"/>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65"/>
        <p:cNvGrpSpPr/>
        <p:nvPr/>
      </p:nvGrpSpPr>
      <p:grpSpPr>
        <a:xfrm>
          <a:off x="0" y="0"/>
          <a:ext cx="0" cy="0"/>
          <a:chOff x="0" y="0"/>
          <a:chExt cx="0" cy="0"/>
        </a:xfrm>
      </p:grpSpPr>
      <p:pic>
        <p:nvPicPr>
          <p:cNvPr id="66" name="Google Shape;66;p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7" name="Google Shape;67;p22"/>
          <p:cNvSpPr txBox="1">
            <a:spLocks noGrp="1"/>
          </p:cNvSpPr>
          <p:nvPr>
            <p:ph type="title"/>
          </p:nvPr>
        </p:nvSpPr>
        <p:spPr>
          <a:xfrm>
            <a:off x="838200" y="422694"/>
            <a:ext cx="8419011" cy="1293963"/>
          </a:xfrm>
          <a:prstGeom prst="rect">
            <a:avLst/>
          </a:prstGeom>
          <a:noFill/>
          <a:ln>
            <a:noFill/>
          </a:ln>
        </p:spPr>
        <p:txBody>
          <a:bodyPr spcFirstLastPara="1" wrap="square" lIns="0" tIns="46800" rIns="0" bIns="45700" anchor="ctr" anchorCtr="0">
            <a:no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2"/>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2"/>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pic>
        <p:nvPicPr>
          <p:cNvPr id="71" name="Google Shape;71;p22"/>
          <p:cNvPicPr preferRelativeResize="0"/>
          <p:nvPr/>
        </p:nvPicPr>
        <p:blipFill rotWithShape="1">
          <a:blip r:embed="rId3">
            <a:alphaModFix/>
          </a:blip>
          <a:srcRect/>
          <a:stretch/>
        </p:blipFill>
        <p:spPr>
          <a:xfrm>
            <a:off x="8412480" y="1230011"/>
            <a:ext cx="3016551" cy="30573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p15="http://schemas.microsoft.com/office/powerpoint/2012/main"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22694"/>
            <a:ext cx="8419011" cy="1293963"/>
          </a:xfrm>
          <a:prstGeom prst="rect">
            <a:avLst/>
          </a:prstGeom>
          <a:noFill/>
          <a:ln>
            <a:noFill/>
          </a:ln>
        </p:spPr>
        <p:txBody>
          <a:bodyPr spcFirstLastPara="1" wrap="square" lIns="0" tIns="46800" rIns="0"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199" y="1825625"/>
            <a:ext cx="10738449" cy="4351338"/>
          </a:xfrm>
          <a:prstGeom prst="rect">
            <a:avLst/>
          </a:prstGeom>
          <a:noFill/>
          <a:ln>
            <a:noFill/>
          </a:ln>
        </p:spPr>
        <p:txBody>
          <a:bodyPr spcFirstLastPara="1" wrap="square" lIns="0" tIns="45700" rIns="0" bIns="45700" anchor="t" anchorCtr="0">
            <a:normAutofit/>
          </a:bodyPr>
          <a:lstStyle>
            <a:lvl1pPr marL="457200" marR="0" lvl="0" indent="-370840" algn="l" rtl="0">
              <a:lnSpc>
                <a:spcPct val="90000"/>
              </a:lnSpc>
              <a:spcBef>
                <a:spcPts val="1000"/>
              </a:spcBef>
              <a:spcAft>
                <a:spcPts val="0"/>
              </a:spcAft>
              <a:buClr>
                <a:schemeClr val="accent1"/>
              </a:buClr>
              <a:buSzPts val="224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12256315" y="6408604"/>
            <a:ext cx="558277" cy="365125"/>
          </a:xfrm>
          <a:prstGeom prst="rect">
            <a:avLst/>
          </a:prstGeom>
          <a:noFill/>
          <a:ln>
            <a:noFill/>
          </a:ln>
        </p:spPr>
        <p:txBody>
          <a:bodyPr spcFirstLastPara="1" wrap="square" lIns="0" tIns="45700" rIns="0" bIns="45700" anchor="ctr" anchorCtr="0">
            <a:noAutofit/>
          </a:bodyPr>
          <a:lstStyle>
            <a:lvl1pPr marR="0" lvl="0" algn="ctr" rtl="0">
              <a:spcBef>
                <a:spcPts val="0"/>
              </a:spcBef>
              <a:spcAft>
                <a:spcPts val="0"/>
              </a:spcAft>
              <a:buSzPts val="1400"/>
              <a:buNone/>
              <a:defRPr sz="1200" b="0" i="0" u="none" strike="noStrike" cap="none">
                <a:solidFill>
                  <a:srgbClr val="9898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100" b="0" i="0" u="none" strike="noStrike" cap="none">
                <a:solidFill>
                  <a:schemeClr val="dk1"/>
                </a:solidFill>
                <a:latin typeface="Calibri"/>
                <a:ea typeface="Calibri"/>
                <a:cs typeface="Calibri"/>
                <a:sym typeface="Calibri"/>
              </a:defRPr>
            </a:lvl1pPr>
            <a:lvl2pPr marL="0" marR="0" lvl="1" indent="0" algn="l" rtl="0">
              <a:spcBef>
                <a:spcPts val="0"/>
              </a:spcBef>
              <a:buNone/>
              <a:defRPr sz="1100" b="0" i="0" u="none" strike="noStrike" cap="none">
                <a:solidFill>
                  <a:schemeClr val="dk1"/>
                </a:solidFill>
                <a:latin typeface="Calibri"/>
                <a:ea typeface="Calibri"/>
                <a:cs typeface="Calibri"/>
                <a:sym typeface="Calibri"/>
              </a:defRPr>
            </a:lvl2pPr>
            <a:lvl3pPr marL="0" marR="0" lvl="2" indent="0" algn="l" rtl="0">
              <a:spcBef>
                <a:spcPts val="0"/>
              </a:spcBef>
              <a:buNone/>
              <a:defRPr sz="1100" b="0" i="0" u="none" strike="noStrike" cap="none">
                <a:solidFill>
                  <a:schemeClr val="dk1"/>
                </a:solidFill>
                <a:latin typeface="Calibri"/>
                <a:ea typeface="Calibri"/>
                <a:cs typeface="Calibri"/>
                <a:sym typeface="Calibri"/>
              </a:defRPr>
            </a:lvl3pPr>
            <a:lvl4pPr marL="0" marR="0" lvl="3" indent="0" algn="l" rtl="0">
              <a:spcBef>
                <a:spcPts val="0"/>
              </a:spcBef>
              <a:buNone/>
              <a:defRPr sz="1100" b="0" i="0" u="none" strike="noStrike" cap="none">
                <a:solidFill>
                  <a:schemeClr val="dk1"/>
                </a:solidFill>
                <a:latin typeface="Calibri"/>
                <a:ea typeface="Calibri"/>
                <a:cs typeface="Calibri"/>
                <a:sym typeface="Calibri"/>
              </a:defRPr>
            </a:lvl4pPr>
            <a:lvl5pPr marL="0" marR="0" lvl="4" indent="0" algn="l" rtl="0">
              <a:spcBef>
                <a:spcPts val="0"/>
              </a:spcBef>
              <a:buNone/>
              <a:defRPr sz="1100" b="0" i="0" u="none" strike="noStrike" cap="none">
                <a:solidFill>
                  <a:schemeClr val="dk1"/>
                </a:solidFill>
                <a:latin typeface="Calibri"/>
                <a:ea typeface="Calibri"/>
                <a:cs typeface="Calibri"/>
                <a:sym typeface="Calibri"/>
              </a:defRPr>
            </a:lvl5pPr>
            <a:lvl6pPr marL="0" marR="0" lvl="5" indent="0" algn="l" rtl="0">
              <a:spcBef>
                <a:spcPts val="0"/>
              </a:spcBef>
              <a:buNone/>
              <a:defRPr sz="1100" b="0" i="0" u="none" strike="noStrike" cap="none">
                <a:solidFill>
                  <a:schemeClr val="dk1"/>
                </a:solidFill>
                <a:latin typeface="Calibri"/>
                <a:ea typeface="Calibri"/>
                <a:cs typeface="Calibri"/>
                <a:sym typeface="Calibri"/>
              </a:defRPr>
            </a:lvl6pPr>
            <a:lvl7pPr marL="0" marR="0" lvl="6" indent="0" algn="l" rtl="0">
              <a:spcBef>
                <a:spcPts val="0"/>
              </a:spcBef>
              <a:buNone/>
              <a:defRPr sz="1100" b="0" i="0" u="none" strike="noStrike" cap="none">
                <a:solidFill>
                  <a:schemeClr val="dk1"/>
                </a:solidFill>
                <a:latin typeface="Calibri"/>
                <a:ea typeface="Calibri"/>
                <a:cs typeface="Calibri"/>
                <a:sym typeface="Calibri"/>
              </a:defRPr>
            </a:lvl7pPr>
            <a:lvl8pPr marL="0" marR="0" lvl="7" indent="0" algn="l" rtl="0">
              <a:spcBef>
                <a:spcPts val="0"/>
              </a:spcBef>
              <a:buNone/>
              <a:defRPr sz="1100" b="0" i="0" u="none" strike="noStrike" cap="none">
                <a:solidFill>
                  <a:schemeClr val="dk1"/>
                </a:solidFill>
                <a:latin typeface="Calibri"/>
                <a:ea typeface="Calibri"/>
                <a:cs typeface="Calibri"/>
                <a:sym typeface="Calibri"/>
              </a:defRPr>
            </a:lvl8pPr>
            <a:lvl9pPr marL="0" marR="0" lvl="8" indent="0" algn="l" rtl="0">
              <a:spcBef>
                <a:spcPts val="0"/>
              </a:spcBef>
              <a:buNone/>
              <a:defRPr sz="11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5" name="Google Shape;15;p13"/>
          <p:cNvCxnSpPr/>
          <p:nvPr/>
        </p:nvCxnSpPr>
        <p:spPr>
          <a:xfrm>
            <a:off x="11597662" y="6467302"/>
            <a:ext cx="0" cy="390698"/>
          </a:xfrm>
          <a:prstGeom prst="straightConnector1">
            <a:avLst/>
          </a:prstGeom>
          <a:noFill/>
          <a:ln w="9525" cap="flat" cmpd="sng">
            <a:solidFill>
              <a:schemeClr val="accent6"/>
            </a:solidFill>
            <a:prstDash val="solid"/>
            <a:miter lim="800000"/>
            <a:headEnd type="none" w="sm" len="sm"/>
            <a:tailEnd type="none" w="sm" len="sm"/>
          </a:ln>
        </p:spPr>
      </p:cxnSp>
      <p:pic>
        <p:nvPicPr>
          <p:cNvPr id="16" name="Google Shape;16;p13"/>
          <p:cNvPicPr preferRelativeResize="0"/>
          <p:nvPr/>
        </p:nvPicPr>
        <p:blipFill rotWithShape="1">
          <a:blip r:embed="rId10">
            <a:alphaModFix/>
          </a:blip>
          <a:srcRect/>
          <a:stretch/>
        </p:blipFill>
        <p:spPr>
          <a:xfrm>
            <a:off x="10489174" y="0"/>
            <a:ext cx="1187500" cy="170080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Tree>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2CBC-66C7-D8C9-4E18-06C25DF3F02A}"/>
              </a:ext>
            </a:extLst>
          </p:cNvPr>
          <p:cNvSpPr>
            <a:spLocks noGrp="1"/>
          </p:cNvSpPr>
          <p:nvPr>
            <p:ph type="title"/>
          </p:nvPr>
        </p:nvSpPr>
        <p:spPr/>
        <p:txBody>
          <a:bodyPr/>
          <a:lstStyle/>
          <a:p>
            <a:r>
              <a:rPr lang="en-US" sz="4400" b="1" dirty="0"/>
              <a:t>Conclusion et prochaines étapes</a:t>
            </a:r>
            <a:endParaRPr lang="en-PH" dirty="0"/>
          </a:p>
        </p:txBody>
      </p:sp>
      <p:sp>
        <p:nvSpPr>
          <p:cNvPr id="3" name="Text Placeholder 2">
            <a:extLst>
              <a:ext uri="{FF2B5EF4-FFF2-40B4-BE49-F238E27FC236}">
                <a16:creationId xmlns:a16="http://schemas.microsoft.com/office/drawing/2014/main" id="{0028D301-E6F1-995B-B055-BA0A3A8042AF}"/>
              </a:ext>
            </a:extLst>
          </p:cNvPr>
          <p:cNvSpPr>
            <a:spLocks noGrp="1"/>
          </p:cNvSpPr>
          <p:nvPr>
            <p:ph type="body" idx="1"/>
          </p:nvPr>
        </p:nvSpPr>
        <p:spPr/>
        <p:txBody>
          <a:bodyPr/>
          <a:lstStyle/>
          <a:p>
            <a:pPr marL="685800" indent="-457200">
              <a:lnSpc>
                <a:spcPct val="100000"/>
              </a:lnSpc>
              <a:spcAft>
                <a:spcPts val="1200"/>
              </a:spcAft>
              <a:buFont typeface="Arial" panose="020B0604020202020204" pitchFamily="34" charset="0"/>
              <a:buChar char="•"/>
            </a:pPr>
            <a:r>
              <a:rPr lang="en-US" sz="2800" dirty="0"/>
              <a:t>L'élaboration de documents a permis à WinS de s'améliorer considérablement.</a:t>
            </a:r>
          </a:p>
          <a:p>
            <a:pPr marL="685800" indent="-457200">
              <a:lnSpc>
                <a:spcPct val="100000"/>
              </a:lnSpc>
              <a:spcAft>
                <a:spcPts val="1200"/>
              </a:spcAft>
              <a:buFont typeface="Arial" panose="020B0604020202020204" pitchFamily="34" charset="0"/>
              <a:buChar char="•"/>
            </a:pPr>
            <a:r>
              <a:rPr lang="en-US" sz="2800" dirty="0"/>
              <a:t>Le soutien du gouvernement central à la fourniture de matériel MHM pour les apprenants dans le cadre du budget national a eu un impact considérable.</a:t>
            </a:r>
          </a:p>
          <a:p>
            <a:pPr marL="685800" indent="-457200">
              <a:lnSpc>
                <a:spcPct val="100000"/>
              </a:lnSpc>
              <a:spcAft>
                <a:spcPts val="1200"/>
              </a:spcAft>
              <a:buFont typeface="Arial" panose="020B0604020202020204" pitchFamily="34" charset="0"/>
              <a:buChar char="•"/>
            </a:pPr>
            <a:r>
              <a:rPr lang="en-US" sz="2800" dirty="0"/>
              <a:t>Faire pression pour obtenir un financement spécifique pour le programme WASH dans les écoles...</a:t>
            </a:r>
          </a:p>
          <a:p>
            <a:endParaRPr lang="en-PH" dirty="0"/>
          </a:p>
        </p:txBody>
      </p:sp>
      <p:sp>
        <p:nvSpPr>
          <p:cNvPr id="4" name="Slide Number Placeholder 3">
            <a:extLst>
              <a:ext uri="{FF2B5EF4-FFF2-40B4-BE49-F238E27FC236}">
                <a16:creationId xmlns:a16="http://schemas.microsoft.com/office/drawing/2014/main" id="{933D12DE-199B-882F-0C0D-D526CCABCD5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10</a:t>
            </a:fld>
            <a:endParaRPr lang="en-US"/>
          </a:p>
        </p:txBody>
      </p:sp>
    </p:spTree>
    <p:extLst>
      <p:ext uri="{BB962C8B-B14F-4D97-AF65-F5344CB8AC3E}">
        <p14:creationId xmlns:p14="http://schemas.microsoft.com/office/powerpoint/2010/main" val="1409012197"/>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DE90-1FF8-00E9-993F-CDA8176EE8F1}"/>
              </a:ext>
            </a:extLst>
          </p:cNvPr>
          <p:cNvSpPr>
            <a:spLocks noGrp="1"/>
          </p:cNvSpPr>
          <p:nvPr>
            <p:ph type="title"/>
          </p:nvPr>
        </p:nvSpPr>
        <p:spPr/>
        <p:txBody>
          <a:bodyPr/>
          <a:lstStyle/>
          <a:p>
            <a:endParaRPr lang="en-PH"/>
          </a:p>
        </p:txBody>
      </p:sp>
      <p:sp>
        <p:nvSpPr>
          <p:cNvPr id="3" name="Text Placeholder 2">
            <a:extLst>
              <a:ext uri="{FF2B5EF4-FFF2-40B4-BE49-F238E27FC236}">
                <a16:creationId xmlns:a16="http://schemas.microsoft.com/office/drawing/2014/main" id="{42B3FF34-9C83-62F8-DFD6-AF20DF88019A}"/>
              </a:ext>
            </a:extLst>
          </p:cNvPr>
          <p:cNvSpPr>
            <a:spLocks noGrp="1"/>
          </p:cNvSpPr>
          <p:nvPr>
            <p:ph type="body" idx="1"/>
          </p:nvPr>
        </p:nvSpPr>
        <p:spPr/>
        <p:txBody>
          <a:bodyPr/>
          <a:lstStyle/>
          <a:p>
            <a:endParaRPr lang="en-PH"/>
          </a:p>
        </p:txBody>
      </p:sp>
      <p:sp>
        <p:nvSpPr>
          <p:cNvPr id="4" name="Slide Number Placeholder 3">
            <a:extLst>
              <a:ext uri="{FF2B5EF4-FFF2-40B4-BE49-F238E27FC236}">
                <a16:creationId xmlns:a16="http://schemas.microsoft.com/office/drawing/2014/main" id="{1FB8A76F-6789-7830-D579-572871B6B28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276351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ctrTitle"/>
          </p:nvPr>
        </p:nvSpPr>
        <p:spPr>
          <a:xfrm>
            <a:off x="836019" y="451803"/>
            <a:ext cx="8569238" cy="2387600"/>
          </a:xfrm>
          <a:prstGeom prst="rect">
            <a:avLst/>
          </a:prstGeom>
          <a:noFill/>
          <a:ln>
            <a:noFill/>
          </a:ln>
        </p:spPr>
        <p:txBody>
          <a:bodyPr spcFirstLastPara="1" wrap="square" lIns="0" tIns="46800" rIns="0" bIns="45700" anchor="b" anchorCtr="0">
            <a:noAutofit/>
          </a:bodyPr>
          <a:lstStyle/>
          <a:p>
            <a:pPr marL="0" lvl="0" indent="0" algn="l" rtl="0">
              <a:lnSpc>
                <a:spcPct val="90000"/>
              </a:lnSpc>
              <a:spcBef>
                <a:spcPts val="0"/>
              </a:spcBef>
              <a:spcAft>
                <a:spcPts val="0"/>
              </a:spcAft>
              <a:buClr>
                <a:srgbClr val="3C592A"/>
              </a:buClr>
              <a:buSzPts val="4000"/>
              <a:buFont typeface="Calibri"/>
              <a:buNone/>
            </a:pPr>
            <a:r>
              <a:rPr lang="en-PH" dirty="0"/>
              <a:t>Suivi des ODD pour l'eau, l'assainissement et l'hygiène dans les écoles</a:t>
            </a:r>
            <a:endParaRPr dirty="0"/>
          </a:p>
        </p:txBody>
      </p:sp>
      <p:sp>
        <p:nvSpPr>
          <p:cNvPr id="81" name="Google Shape;81;p2"/>
          <p:cNvSpPr txBox="1">
            <a:spLocks noGrp="1"/>
          </p:cNvSpPr>
          <p:nvPr>
            <p:ph type="subTitle" idx="1"/>
          </p:nvPr>
        </p:nvSpPr>
        <p:spPr>
          <a:xfrm>
            <a:off x="836019" y="2940187"/>
            <a:ext cx="8560530" cy="2387600"/>
          </a:xfrm>
          <a:prstGeom prst="rect">
            <a:avLst/>
          </a:prstGeom>
          <a:noFill/>
          <a:ln>
            <a:noFill/>
          </a:ln>
        </p:spPr>
        <p:txBody>
          <a:bodyPr spcFirstLastPara="1" wrap="square" lIns="0" tIns="45700" rIns="0" bIns="45700" anchor="t" anchorCtr="0">
            <a:normAutofit/>
          </a:bodyPr>
          <a:lstStyle/>
          <a:p>
            <a:pPr marL="0" lvl="0" indent="0" algn="l" rtl="0">
              <a:lnSpc>
                <a:spcPct val="90000"/>
              </a:lnSpc>
              <a:spcBef>
                <a:spcPts val="1000"/>
              </a:spcBef>
              <a:spcAft>
                <a:spcPts val="0"/>
              </a:spcAft>
              <a:buSzPts val="2240"/>
              <a:buNone/>
            </a:pPr>
            <a:r>
              <a:rPr lang="en-PH" sz="2800" dirty="0"/>
              <a:t>Ministère de l'éducation</a:t>
            </a:r>
            <a:endParaRPr dirty="0"/>
          </a:p>
          <a:p>
            <a:pPr marL="0" lvl="0" indent="0" algn="l" rtl="0">
              <a:lnSpc>
                <a:spcPct val="90000"/>
              </a:lnSpc>
              <a:spcBef>
                <a:spcPts val="1000"/>
              </a:spcBef>
              <a:spcAft>
                <a:spcPts val="0"/>
              </a:spcAft>
              <a:buSzPts val="2240"/>
              <a:buNone/>
            </a:pPr>
            <a:r>
              <a:rPr lang="en-US" sz="2800" dirty="0"/>
              <a:t>Zambie</a:t>
            </a:r>
            <a:endParaRPr dirty="0"/>
          </a:p>
        </p:txBody>
      </p:sp>
      <p:sp>
        <p:nvSpPr>
          <p:cNvPr id="82" name="Google Shape;82;p2"/>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13 - 17 MARS 2023</a:t>
            </a:r>
            <a:endParaRPr/>
          </a:p>
        </p:txBody>
      </p:sp>
      <p:sp>
        <p:nvSpPr>
          <p:cNvPr id="83" name="Google Shape;83;p2"/>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3.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838200" y="422694"/>
            <a:ext cx="8419011" cy="1293963"/>
          </a:xfrm>
          <a:prstGeom prst="rect">
            <a:avLst/>
          </a:prstGeom>
          <a:noFill/>
          <a:ln>
            <a:noFill/>
          </a:ln>
        </p:spPr>
        <p:txBody>
          <a:bodyPr spcFirstLastPara="1" wrap="square" lIns="0" tIns="46800" rIns="0"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Informations générales</a:t>
            </a:r>
            <a:endParaRPr dirty="0"/>
          </a:p>
        </p:txBody>
      </p:sp>
      <p:sp>
        <p:nvSpPr>
          <p:cNvPr id="89" name="Google Shape;89;p3"/>
          <p:cNvSpPr txBox="1">
            <a:spLocks noGrp="1"/>
          </p:cNvSpPr>
          <p:nvPr>
            <p:ph type="body" idx="1"/>
          </p:nvPr>
        </p:nvSpPr>
        <p:spPr>
          <a:xfrm>
            <a:off x="838201" y="1716658"/>
            <a:ext cx="5382986" cy="5182984"/>
          </a:xfrm>
          <a:prstGeom prst="rect">
            <a:avLst/>
          </a:prstGeom>
          <a:noFill/>
          <a:ln>
            <a:noFill/>
          </a:ln>
        </p:spPr>
        <p:txBody>
          <a:bodyPr spcFirstLastPara="1" wrap="square" lIns="0" tIns="45700" rIns="0" bIns="45700" anchor="t" anchorCtr="0">
            <a:normAutofit fontScale="70000" lnSpcReduction="20000"/>
          </a:bodyPr>
          <a:lstStyle/>
          <a:p>
            <a:pPr marL="685800" indent="-457200">
              <a:lnSpc>
                <a:spcPct val="100000"/>
              </a:lnSpc>
              <a:spcAft>
                <a:spcPts val="1200"/>
              </a:spcAft>
              <a:buFont typeface="Wingdings" panose="05000000000000000000" pitchFamily="2" charset="2"/>
              <a:buChar char="§"/>
            </a:pPr>
            <a:r>
              <a:rPr lang="en-US" sz="2800" dirty="0"/>
              <a:t>Le ministère de l'éducation de Zambie entreprend un recensement scolaire annuel qui aboutit à la production d'un bulletin statistique sur l'éducation (ESB). </a:t>
            </a:r>
          </a:p>
          <a:p>
            <a:pPr marL="685800" indent="-457200">
              <a:lnSpc>
                <a:spcPct val="100000"/>
              </a:lnSpc>
              <a:spcAft>
                <a:spcPts val="1200"/>
              </a:spcAft>
              <a:buFont typeface="Wingdings" panose="05000000000000000000" pitchFamily="2" charset="2"/>
              <a:buChar char="§"/>
            </a:pPr>
            <a:r>
              <a:rPr lang="en-US" sz="2800" dirty="0"/>
              <a:t>Au fil des ans, une tendance a été observée, montrant des disparités flagrantes entre ce qui existait et ce qui était attendu en termes d'installations et de programmes WASH. </a:t>
            </a:r>
          </a:p>
          <a:p>
            <a:pPr marL="685800" indent="-457200">
              <a:lnSpc>
                <a:spcPct val="100000"/>
              </a:lnSpc>
              <a:spcAft>
                <a:spcPts val="1200"/>
              </a:spcAft>
              <a:buFont typeface="Wingdings" panose="05000000000000000000" pitchFamily="2" charset="2"/>
              <a:buChar char="§"/>
            </a:pPr>
            <a:r>
              <a:rPr lang="en-US" sz="2800" dirty="0"/>
              <a:t>Une analyse des taux d'abandon scolaire a permis d'identifier les insuffisances en matière d'eau, d'assainissement et d'hygiène comme l'un des facteurs contribuant à l'augmentation des taux. Cela a incité le ministère à accorder plus d'attention à la question de l'eau, de l'assainissement et de l'hygiène dans les écoles.</a:t>
            </a:r>
          </a:p>
          <a:p>
            <a:pPr marL="685800" indent="-457200">
              <a:lnSpc>
                <a:spcPct val="100000"/>
              </a:lnSpc>
              <a:spcAft>
                <a:spcPts val="1200"/>
              </a:spcAft>
              <a:buFont typeface="Wingdings" panose="05000000000000000000" pitchFamily="2" charset="2"/>
              <a:buChar char="§"/>
            </a:pPr>
            <a:r>
              <a:rPr lang="en-US" sz="2800" dirty="0"/>
              <a:t>Apprentissage Résultats en matière de santé pour nos apprenants, tels que l'accès à l'eau potable, à l'assainissement et à l'hygiène dans les établissements d'enseignement</a:t>
            </a:r>
            <a:endParaRPr dirty="0"/>
          </a:p>
        </p:txBody>
      </p:sp>
      <p:sp>
        <p:nvSpPr>
          <p:cNvPr id="90" name="Google Shape;90;p3"/>
          <p:cNvSpPr txBox="1">
            <a:spLocks noGrp="1"/>
          </p:cNvSpPr>
          <p:nvPr>
            <p:ph type="ftr" idx="11"/>
          </p:nvPr>
        </p:nvSpPr>
        <p:spPr>
          <a:xfrm>
            <a:off x="8716161" y="6408604"/>
            <a:ext cx="2843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13 - 17 MARS 2023</a:t>
            </a:r>
            <a:endParaRPr/>
          </a:p>
        </p:txBody>
      </p:sp>
      <p:sp>
        <p:nvSpPr>
          <p:cNvPr id="91" name="Google Shape;91;p3"/>
          <p:cNvSpPr txBox="1">
            <a:spLocks noGrp="1"/>
          </p:cNvSpPr>
          <p:nvPr>
            <p:ph type="sldNum" idx="12"/>
          </p:nvPr>
        </p:nvSpPr>
        <p:spPr>
          <a:xfrm>
            <a:off x="11652308" y="6408604"/>
            <a:ext cx="47817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pic>
        <p:nvPicPr>
          <p:cNvPr id="2" name="Picture 1">
            <a:extLst>
              <a:ext uri="{FF2B5EF4-FFF2-40B4-BE49-F238E27FC236}">
                <a16:creationId xmlns:a16="http://schemas.microsoft.com/office/drawing/2014/main" id="{AB5C2CC1-71D1-D28B-996D-20F32B6028BD}"/>
              </a:ext>
            </a:extLst>
          </p:cNvPr>
          <p:cNvPicPr>
            <a:picLocks noChangeAspect="1"/>
          </p:cNvPicPr>
          <p:nvPr/>
        </p:nvPicPr>
        <p:blipFill>
          <a:blip r:embed="rId3"/>
          <a:stretch>
            <a:fillRect/>
          </a:stretch>
        </p:blipFill>
        <p:spPr>
          <a:xfrm>
            <a:off x="6546374" y="1872336"/>
            <a:ext cx="6287883" cy="4380589"/>
          </a:xfrm>
          <a:prstGeom prst="rect">
            <a:avLst/>
          </a:prstGeom>
        </p:spPr>
      </p:pic>
    </p:spTree>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51B7-1AB6-9D71-55E6-EA4AF107DAE7}"/>
              </a:ext>
            </a:extLst>
          </p:cNvPr>
          <p:cNvSpPr>
            <a:spLocks noGrp="1"/>
          </p:cNvSpPr>
          <p:nvPr>
            <p:ph type="title"/>
          </p:nvPr>
        </p:nvSpPr>
        <p:spPr/>
        <p:txBody>
          <a:bodyPr/>
          <a:lstStyle/>
          <a:p>
            <a:r>
              <a:rPr lang="en-PH" dirty="0"/>
              <a:t>Informations générales</a:t>
            </a:r>
          </a:p>
        </p:txBody>
      </p:sp>
      <p:sp>
        <p:nvSpPr>
          <p:cNvPr id="3" name="Text Placeholder 2">
            <a:extLst>
              <a:ext uri="{FF2B5EF4-FFF2-40B4-BE49-F238E27FC236}">
                <a16:creationId xmlns:a16="http://schemas.microsoft.com/office/drawing/2014/main" id="{50E7838F-D787-E64F-51D9-6BFC7B2EC0D3}"/>
              </a:ext>
            </a:extLst>
          </p:cNvPr>
          <p:cNvSpPr>
            <a:spLocks noGrp="1"/>
          </p:cNvSpPr>
          <p:nvPr>
            <p:ph type="body" idx="1"/>
          </p:nvPr>
        </p:nvSpPr>
        <p:spPr/>
        <p:txBody>
          <a:bodyPr>
            <a:normAutofit fontScale="85000" lnSpcReduction="20000"/>
          </a:bodyPr>
          <a:lstStyle/>
          <a:p>
            <a:pPr marL="685800" indent="-457200">
              <a:lnSpc>
                <a:spcPct val="100000"/>
              </a:lnSpc>
              <a:spcAft>
                <a:spcPts val="1200"/>
              </a:spcAft>
              <a:buFont typeface="Arial" panose="020B0604020202020204" pitchFamily="34" charset="0"/>
              <a:buChar char="•"/>
            </a:pPr>
            <a:r>
              <a:rPr lang="en-US" sz="2800" dirty="0">
                <a:solidFill>
                  <a:prstClr val="black"/>
                </a:solidFill>
              </a:rPr>
              <a:t>En 2014, le ministère de l'éducation a engagé les parties prenantes dans le </a:t>
            </a:r>
            <a:r>
              <a:rPr lang="en-US" sz="2800" dirty="0" err="1">
                <a:solidFill>
                  <a:prstClr val="black"/>
                </a:solidFill>
              </a:rPr>
              <a:t>programme </a:t>
            </a:r>
            <a:r>
              <a:rPr lang="en-US" sz="2800" dirty="0">
                <a:solidFill>
                  <a:prstClr val="black"/>
                </a:solidFill>
              </a:rPr>
              <a:t>WASH dans les écoles (WinS) </a:t>
            </a:r>
            <a:r>
              <a:rPr lang="en-US" sz="2800" dirty="0">
                <a:solidFill>
                  <a:prstClr val="black"/>
                </a:solidFill>
              </a:rPr>
              <a:t>afin de relever les défis auxquels sont confrontées les filles dans les écoles. </a:t>
            </a:r>
          </a:p>
          <a:p>
            <a:pPr marL="685800" indent="-457200">
              <a:lnSpc>
                <a:spcPct val="100000"/>
              </a:lnSpc>
              <a:spcAft>
                <a:spcPts val="1200"/>
              </a:spcAft>
              <a:buFont typeface="Arial" panose="020B0604020202020204" pitchFamily="34" charset="0"/>
              <a:buChar char="•"/>
            </a:pPr>
            <a:r>
              <a:rPr lang="en-US" sz="2800" dirty="0">
                <a:solidFill>
                  <a:prstClr val="black"/>
                </a:solidFill>
              </a:rPr>
              <a:t>Dans le cadre du </a:t>
            </a:r>
            <a:r>
              <a:rPr lang="en-US" sz="2800" dirty="0" err="1">
                <a:solidFill>
                  <a:prstClr val="black"/>
                </a:solidFill>
              </a:rPr>
              <a:t>programme</a:t>
            </a:r>
            <a:r>
              <a:rPr lang="en-US" sz="2800" dirty="0">
                <a:solidFill>
                  <a:prstClr val="black"/>
                </a:solidFill>
              </a:rPr>
              <a:t>, une étude formative a été entreprise sur la gestion de l'hygiène menstruelle dans deux districts. Les résultats de l'étude ont conduit à l'élaboration d'un kit d'outils sur la gestion de l'hygiène menstruelle et de lignes directrices nationales. </a:t>
            </a:r>
          </a:p>
          <a:p>
            <a:pPr marL="685800" indent="-457200">
              <a:lnSpc>
                <a:spcPct val="100000"/>
              </a:lnSpc>
              <a:spcAft>
                <a:spcPts val="1200"/>
              </a:spcAft>
              <a:buFont typeface="Arial" panose="020B0604020202020204" pitchFamily="34" charset="0"/>
              <a:buChar char="•"/>
            </a:pPr>
            <a:r>
              <a:rPr lang="en-US" sz="2800" dirty="0">
                <a:solidFill>
                  <a:prstClr val="black"/>
                </a:solidFill>
              </a:rPr>
              <a:t>Afin de relever de manière globale les défis WASH dans les écoles, le ministère, en collaboration avec les partenaires WinS, a développé un </a:t>
            </a:r>
            <a:r>
              <a:rPr lang="en-US" sz="2800" dirty="0" err="1">
                <a:solidFill>
                  <a:prstClr val="black"/>
                </a:solidFill>
              </a:rPr>
              <a:t>programme d'</a:t>
            </a:r>
            <a:r>
              <a:rPr lang="en-US" sz="2800" dirty="0">
                <a:solidFill>
                  <a:prstClr val="black"/>
                </a:solidFill>
              </a:rPr>
              <a:t>assainissement total piloté par l'école (SLTS)</a:t>
            </a:r>
            <a:r>
              <a:rPr lang="en-US" sz="2800" dirty="0">
                <a:solidFill>
                  <a:prstClr val="black"/>
                </a:solidFill>
              </a:rPr>
              <a:t>. Deux documents ont été élaborés, à savoir les lignes directrices SLTS et la procédure de certification pour WinS, ainsi que le manuel de formation SLTS en 2015. </a:t>
            </a:r>
          </a:p>
          <a:p>
            <a:endParaRPr lang="en-PH" dirty="0"/>
          </a:p>
        </p:txBody>
      </p:sp>
      <p:sp>
        <p:nvSpPr>
          <p:cNvPr id="4" name="Slide Number Placeholder 3">
            <a:extLst>
              <a:ext uri="{FF2B5EF4-FFF2-40B4-BE49-F238E27FC236}">
                <a16:creationId xmlns:a16="http://schemas.microsoft.com/office/drawing/2014/main" id="{82B0980B-48C9-6A4E-39E4-02E6EA2ABB1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613576134"/>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23C3-2CAA-5363-84B0-41C97FE97CA0}"/>
              </a:ext>
            </a:extLst>
          </p:cNvPr>
          <p:cNvSpPr>
            <a:spLocks noGrp="1"/>
          </p:cNvSpPr>
          <p:nvPr>
            <p:ph type="title"/>
          </p:nvPr>
        </p:nvSpPr>
        <p:spPr/>
        <p:txBody>
          <a:bodyPr/>
          <a:lstStyle/>
          <a:p>
            <a:r>
              <a:rPr lang="en-PH" dirty="0"/>
              <a:t>Informations générales</a:t>
            </a:r>
          </a:p>
        </p:txBody>
      </p:sp>
      <p:sp>
        <p:nvSpPr>
          <p:cNvPr id="3" name="Text Placeholder 2">
            <a:extLst>
              <a:ext uri="{FF2B5EF4-FFF2-40B4-BE49-F238E27FC236}">
                <a16:creationId xmlns:a16="http://schemas.microsoft.com/office/drawing/2014/main" id="{6D64DC07-5025-40E8-0FDC-9EF6F4D77C04}"/>
              </a:ext>
            </a:extLst>
          </p:cNvPr>
          <p:cNvSpPr>
            <a:spLocks noGrp="1"/>
          </p:cNvSpPr>
          <p:nvPr>
            <p:ph type="body" idx="1"/>
          </p:nvPr>
        </p:nvSpPr>
        <p:spPr/>
        <p:txBody>
          <a:bodyPr/>
          <a:lstStyle/>
          <a:p>
            <a:pPr marL="685800" indent="-457200">
              <a:buFont typeface="Arial" panose="020B0604020202020204" pitchFamily="34" charset="0"/>
              <a:buChar char="•"/>
            </a:pPr>
            <a:r>
              <a:rPr lang="en-US" dirty="0"/>
              <a:t>Les documents susmentionnés ayant été élaborés, il est apparu nécessaire de mettre au point une stratégie et des normes connexes conçues pour informer et soutenir les processus de planification de base du gouvernement en vue de la création d'une société de l'information</a:t>
            </a:r>
            <a:r>
              <a:rPr lang="en-US" dirty="0"/>
              <a:t>,</a:t>
            </a:r>
            <a:r>
              <a:rPr lang="en-US" dirty="0"/>
              <a:t> et pour guider la mise en œuvre des </a:t>
            </a:r>
            <a:r>
              <a:rPr lang="en-US" dirty="0" err="1"/>
              <a:t>programmes </a:t>
            </a:r>
            <a:r>
              <a:rPr lang="en-US" dirty="0"/>
              <a:t>nationaux. </a:t>
            </a:r>
          </a:p>
          <a:p>
            <a:pPr marL="685800" indent="-457200">
              <a:buFont typeface="Arial" panose="020B0604020202020204" pitchFamily="34" charset="0"/>
              <a:buChar char="•"/>
            </a:pPr>
            <a:r>
              <a:rPr lang="en-US" dirty="0"/>
              <a:t>La stratégie propose une approche d'atténuation soulignant la nature interactive et l'interdépendance des facteurs externes et internes liés à l'évolution des normes sociales en matière de santé et de nutrition à l'école.</a:t>
            </a:r>
          </a:p>
          <a:p>
            <a:pPr marL="685800" indent="-457200">
              <a:buFont typeface="Arial" panose="020B0604020202020204" pitchFamily="34" charset="0"/>
              <a:buChar char="•"/>
            </a:pPr>
            <a:r>
              <a:rPr lang="en-US" dirty="0"/>
              <a:t>La stratégie WASH dans les écoles prévoit une période de mise en œuvre allant de 2019 à 2030, au cours de laquelle toutes les écoles devraient disposer d'installations WASH adéquates. </a:t>
            </a:r>
          </a:p>
          <a:p>
            <a:endParaRPr lang="en-PH" dirty="0"/>
          </a:p>
        </p:txBody>
      </p:sp>
      <p:sp>
        <p:nvSpPr>
          <p:cNvPr id="4" name="Slide Number Placeholder 3">
            <a:extLst>
              <a:ext uri="{FF2B5EF4-FFF2-40B4-BE49-F238E27FC236}">
                <a16:creationId xmlns:a16="http://schemas.microsoft.com/office/drawing/2014/main" id="{EE104D72-5D9F-09F8-6062-DE7A2EA8035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316738556"/>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9300-F37F-DAFA-84E9-494757B0BD27}"/>
              </a:ext>
            </a:extLst>
          </p:cNvPr>
          <p:cNvSpPr>
            <a:spLocks noGrp="1"/>
          </p:cNvSpPr>
          <p:nvPr>
            <p:ph type="title"/>
          </p:nvPr>
        </p:nvSpPr>
        <p:spPr/>
        <p:txBody>
          <a:bodyPr/>
          <a:lstStyle/>
          <a:p>
            <a:r>
              <a:rPr lang="en-US" b="1" dirty="0"/>
              <a:t>Informations générales Cont.</a:t>
            </a:r>
            <a:endParaRPr lang="en-PH" dirty="0"/>
          </a:p>
        </p:txBody>
      </p:sp>
      <p:sp>
        <p:nvSpPr>
          <p:cNvPr id="3" name="Text Placeholder 2">
            <a:extLst>
              <a:ext uri="{FF2B5EF4-FFF2-40B4-BE49-F238E27FC236}">
                <a16:creationId xmlns:a16="http://schemas.microsoft.com/office/drawing/2014/main" id="{97117AD2-92C2-9DD9-00FF-95D021B2027A}"/>
              </a:ext>
            </a:extLst>
          </p:cNvPr>
          <p:cNvSpPr>
            <a:spLocks noGrp="1"/>
          </p:cNvSpPr>
          <p:nvPr>
            <p:ph type="body" idx="1"/>
          </p:nvPr>
        </p:nvSpPr>
        <p:spPr/>
        <p:txBody>
          <a:bodyPr/>
          <a:lstStyle/>
          <a:p>
            <a:pPr marL="685800" indent="-457200">
              <a:buFont typeface="Arial" panose="020B0604020202020204" pitchFamily="34" charset="0"/>
              <a:buChar char="•"/>
            </a:pPr>
            <a:r>
              <a:rPr lang="en-US" dirty="0"/>
              <a:t>Les documents susmentionnés ayant été élaborés, il est apparu nécessaire de mettre au point une stratégie et des normes connexes conçues pour informer et soutenir les processus de planification de base du gouvernement en vue de la création d'une société de l'information</a:t>
            </a:r>
            <a:r>
              <a:rPr lang="en-US" dirty="0"/>
              <a:t>,</a:t>
            </a:r>
            <a:r>
              <a:rPr lang="en-US" dirty="0"/>
              <a:t> et pour guider la mise en œuvre des </a:t>
            </a:r>
            <a:r>
              <a:rPr lang="en-US" dirty="0" err="1"/>
              <a:t>programmes </a:t>
            </a:r>
            <a:r>
              <a:rPr lang="en-US" dirty="0"/>
              <a:t>nationaux. </a:t>
            </a:r>
          </a:p>
          <a:p>
            <a:pPr marL="685800" indent="-457200">
              <a:buFont typeface="Arial" panose="020B0604020202020204" pitchFamily="34" charset="0"/>
              <a:buChar char="•"/>
            </a:pPr>
            <a:r>
              <a:rPr lang="en-US" dirty="0"/>
              <a:t>La stratégie propose une approche d'atténuation soulignant la nature interactive et l'interdépendance des facteurs externes et internes liés à l'évolution des normes sociales en matière de santé et de nutrition à l'école.</a:t>
            </a:r>
          </a:p>
          <a:p>
            <a:pPr marL="685800" indent="-457200">
              <a:buFont typeface="Arial" panose="020B0604020202020204" pitchFamily="34" charset="0"/>
              <a:buChar char="•"/>
            </a:pPr>
            <a:r>
              <a:rPr lang="en-US" dirty="0"/>
              <a:t>La stratégie WASH dans les écoles prévoit une période de mise en œuvre allant de 2019 à 2030, au cours de laquelle toutes les écoles devraient disposer d'installations WASH adéquates. </a:t>
            </a:r>
          </a:p>
          <a:p>
            <a:endParaRPr lang="en-PH" dirty="0"/>
          </a:p>
        </p:txBody>
      </p:sp>
      <p:sp>
        <p:nvSpPr>
          <p:cNvPr id="4" name="Slide Number Placeholder 3">
            <a:extLst>
              <a:ext uri="{FF2B5EF4-FFF2-40B4-BE49-F238E27FC236}">
                <a16:creationId xmlns:a16="http://schemas.microsoft.com/office/drawing/2014/main" id="{56EEA6E3-D89E-826D-E9C7-59960C930AD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843455243"/>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BA3F-71F4-45D1-804F-250BF0017CB9}"/>
              </a:ext>
            </a:extLst>
          </p:cNvPr>
          <p:cNvSpPr>
            <a:spLocks noGrp="1"/>
          </p:cNvSpPr>
          <p:nvPr>
            <p:ph type="title"/>
          </p:nvPr>
        </p:nvSpPr>
        <p:spPr/>
        <p:txBody>
          <a:bodyPr/>
          <a:lstStyle/>
          <a:p>
            <a:r>
              <a:rPr lang="en-US" sz="4400" b="1" dirty="0"/>
              <a:t>Progrès dans la surveillance de WinS</a:t>
            </a:r>
            <a:endParaRPr lang="en-PH" dirty="0"/>
          </a:p>
        </p:txBody>
      </p:sp>
      <p:sp>
        <p:nvSpPr>
          <p:cNvPr id="3" name="Text Placeholder 2">
            <a:extLst>
              <a:ext uri="{FF2B5EF4-FFF2-40B4-BE49-F238E27FC236}">
                <a16:creationId xmlns:a16="http://schemas.microsoft.com/office/drawing/2014/main" id="{1ED918F5-304C-F4B8-DB8D-93EB390041B7}"/>
              </a:ext>
            </a:extLst>
          </p:cNvPr>
          <p:cNvSpPr>
            <a:spLocks noGrp="1"/>
          </p:cNvSpPr>
          <p:nvPr>
            <p:ph type="body" idx="1"/>
          </p:nvPr>
        </p:nvSpPr>
        <p:spPr>
          <a:xfrm>
            <a:off x="5642994" y="2008187"/>
            <a:ext cx="6248400" cy="4582979"/>
          </a:xfrm>
        </p:spPr>
        <p:txBody>
          <a:bodyPr>
            <a:normAutofit fontScale="92500"/>
          </a:bodyPr>
          <a:lstStyle/>
          <a:p>
            <a:pPr marL="685800" indent="-457200">
              <a:lnSpc>
                <a:spcPct val="100000"/>
              </a:lnSpc>
              <a:spcAft>
                <a:spcPts val="1200"/>
              </a:spcAft>
              <a:buFont typeface="Arial" panose="020B0604020202020204" pitchFamily="34" charset="0"/>
              <a:buChar char="•"/>
            </a:pPr>
            <a:r>
              <a:rPr lang="en-US" sz="2400" dirty="0"/>
              <a:t>Des conceptions convenues d'installations WASH adaptées à la gestion de la mortalité maternelle ont été élaborées et incluses dans les outils de suivi. </a:t>
            </a:r>
          </a:p>
          <a:p>
            <a:pPr marL="685800" indent="-457200">
              <a:lnSpc>
                <a:spcPct val="100000"/>
              </a:lnSpc>
              <a:spcAft>
                <a:spcPts val="1200"/>
              </a:spcAft>
              <a:buFont typeface="Arial" panose="020B0604020202020204" pitchFamily="34" charset="0"/>
              <a:buChar char="•"/>
            </a:pPr>
            <a:r>
              <a:rPr lang="en-US" sz="2400" dirty="0"/>
              <a:t>Les normes nationales WASH ont été élaborées </a:t>
            </a:r>
          </a:p>
          <a:p>
            <a:pPr marL="685800" indent="-457200">
              <a:lnSpc>
                <a:spcPct val="100000"/>
              </a:lnSpc>
              <a:spcAft>
                <a:spcPts val="1200"/>
              </a:spcAft>
              <a:buFont typeface="Arial" panose="020B0604020202020204" pitchFamily="34" charset="0"/>
              <a:buChar char="•"/>
            </a:pPr>
            <a:r>
              <a:rPr lang="en-US" sz="2400" dirty="0"/>
              <a:t>Atténuation et localisation Normes nationales WinS</a:t>
            </a:r>
          </a:p>
          <a:p>
            <a:pPr marL="685800" indent="-457200">
              <a:lnSpc>
                <a:spcPct val="100000"/>
              </a:lnSpc>
              <a:spcAft>
                <a:spcPts val="1200"/>
              </a:spcAft>
              <a:buFont typeface="Arial" panose="020B0604020202020204" pitchFamily="34" charset="0"/>
              <a:buChar char="•"/>
            </a:pPr>
            <a:r>
              <a:rPr lang="en-US" sz="2400" dirty="0"/>
              <a:t>Rapports mensuels des écoles</a:t>
            </a:r>
          </a:p>
          <a:p>
            <a:pPr marL="685800" indent="-457200">
              <a:lnSpc>
                <a:spcPct val="100000"/>
              </a:lnSpc>
              <a:spcAft>
                <a:spcPts val="1200"/>
              </a:spcAft>
              <a:buFont typeface="Arial" panose="020B0604020202020204" pitchFamily="34" charset="0"/>
              <a:buChar char="•"/>
            </a:pPr>
            <a:r>
              <a:rPr lang="en-US" sz="2400" dirty="0"/>
              <a:t>Covid 19 Lignes directrices pour les écoles élaborées avec le cadre M et E</a:t>
            </a:r>
          </a:p>
        </p:txBody>
      </p:sp>
      <p:sp>
        <p:nvSpPr>
          <p:cNvPr id="4" name="Slide Number Placeholder 3">
            <a:extLst>
              <a:ext uri="{FF2B5EF4-FFF2-40B4-BE49-F238E27FC236}">
                <a16:creationId xmlns:a16="http://schemas.microsoft.com/office/drawing/2014/main" id="{C4DC81AF-2CEA-FFB0-4EEA-1354505CF54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7</a:t>
            </a:fld>
            <a:endParaRPr lang="en-US"/>
          </a:p>
        </p:txBody>
      </p:sp>
      <p:pic>
        <p:nvPicPr>
          <p:cNvPr id="5" name="Picture 4">
            <a:extLst>
              <a:ext uri="{FF2B5EF4-FFF2-40B4-BE49-F238E27FC236}">
                <a16:creationId xmlns:a16="http://schemas.microsoft.com/office/drawing/2014/main" id="{DB929F0E-C3D7-E663-B82F-1062795F95B8}"/>
              </a:ext>
            </a:extLst>
          </p:cNvPr>
          <p:cNvPicPr>
            <a:picLocks noChangeAspect="1"/>
          </p:cNvPicPr>
          <p:nvPr/>
        </p:nvPicPr>
        <p:blipFill>
          <a:blip r:embed="rId2"/>
          <a:stretch>
            <a:fillRect/>
          </a:stretch>
        </p:blipFill>
        <p:spPr>
          <a:xfrm>
            <a:off x="970182" y="1438012"/>
            <a:ext cx="3691433" cy="5335717"/>
          </a:xfrm>
          <a:prstGeom prst="rect">
            <a:avLst/>
          </a:prstGeom>
        </p:spPr>
      </p:pic>
    </p:spTree>
    <p:extLst>
      <p:ext uri="{BB962C8B-B14F-4D97-AF65-F5344CB8AC3E}">
        <p14:creationId xmlns:p14="http://schemas.microsoft.com/office/powerpoint/2010/main" val="3203100318"/>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DAC4-C0FC-64B0-8321-C70884EB1EF7}"/>
              </a:ext>
            </a:extLst>
          </p:cNvPr>
          <p:cNvSpPr>
            <a:spLocks noGrp="1"/>
          </p:cNvSpPr>
          <p:nvPr>
            <p:ph type="title"/>
          </p:nvPr>
        </p:nvSpPr>
        <p:spPr/>
        <p:txBody>
          <a:bodyPr/>
          <a:lstStyle/>
          <a:p>
            <a:r>
              <a:rPr lang="en-US" sz="4400" b="1" dirty="0"/>
              <a:t>Utilisation des données WinS</a:t>
            </a:r>
            <a:endParaRPr lang="en-PH" dirty="0"/>
          </a:p>
        </p:txBody>
      </p:sp>
      <p:sp>
        <p:nvSpPr>
          <p:cNvPr id="3" name="Text Placeholder 2">
            <a:extLst>
              <a:ext uri="{FF2B5EF4-FFF2-40B4-BE49-F238E27FC236}">
                <a16:creationId xmlns:a16="http://schemas.microsoft.com/office/drawing/2014/main" id="{1249925F-72E2-C62A-A88C-40058C59CEDE}"/>
              </a:ext>
            </a:extLst>
          </p:cNvPr>
          <p:cNvSpPr>
            <a:spLocks noGrp="1"/>
          </p:cNvSpPr>
          <p:nvPr>
            <p:ph type="body" idx="1"/>
          </p:nvPr>
        </p:nvSpPr>
        <p:spPr>
          <a:xfrm>
            <a:off x="838201" y="1825625"/>
            <a:ext cx="4370614" cy="4351338"/>
          </a:xfrm>
        </p:spPr>
        <p:txBody>
          <a:bodyPr>
            <a:normAutofit fontScale="92500" lnSpcReduction="20000"/>
          </a:bodyPr>
          <a:lstStyle/>
          <a:p>
            <a:pPr marL="685800" indent="-457200">
              <a:lnSpc>
                <a:spcPct val="100000"/>
              </a:lnSpc>
              <a:spcAft>
                <a:spcPts val="1200"/>
              </a:spcAft>
              <a:buFont typeface="Arial" panose="020B0604020202020204" pitchFamily="34" charset="0"/>
              <a:buChar char="•"/>
            </a:pPr>
            <a:r>
              <a:rPr lang="en-US" sz="2800" dirty="0"/>
              <a:t>Planification des installations WASH</a:t>
            </a:r>
          </a:p>
          <a:p>
            <a:pPr marL="685800" indent="-457200">
              <a:lnSpc>
                <a:spcPct val="100000"/>
              </a:lnSpc>
              <a:spcAft>
                <a:spcPts val="1200"/>
              </a:spcAft>
              <a:buFont typeface="Arial" panose="020B0604020202020204" pitchFamily="34" charset="0"/>
              <a:buChar char="•"/>
            </a:pPr>
            <a:r>
              <a:rPr lang="en-US" sz="2800" dirty="0"/>
              <a:t>Fourniture de matériel MHM</a:t>
            </a:r>
          </a:p>
          <a:p>
            <a:pPr marL="685800" indent="-457200">
              <a:lnSpc>
                <a:spcPct val="100000"/>
              </a:lnSpc>
              <a:spcAft>
                <a:spcPts val="1200"/>
              </a:spcAft>
              <a:buFont typeface="Arial" panose="020B0604020202020204" pitchFamily="34" charset="0"/>
              <a:buChar char="•"/>
            </a:pPr>
            <a:r>
              <a:rPr lang="en-US" sz="2800" dirty="0"/>
              <a:t>Rapport entre le nombre de toilettes et le nombre d'apprenants pour déterminer les besoins</a:t>
            </a:r>
          </a:p>
          <a:p>
            <a:pPr marL="685800" indent="-457200">
              <a:lnSpc>
                <a:spcPct val="100000"/>
              </a:lnSpc>
              <a:spcAft>
                <a:spcPts val="1200"/>
              </a:spcAft>
              <a:buFont typeface="Arial" panose="020B0604020202020204" pitchFamily="34" charset="0"/>
              <a:buChar char="•"/>
            </a:pPr>
            <a:r>
              <a:rPr lang="en-US" sz="2800" dirty="0"/>
              <a:t>Planification des interventions dans les écoles</a:t>
            </a:r>
          </a:p>
          <a:p>
            <a:endParaRPr lang="en-PH" dirty="0"/>
          </a:p>
        </p:txBody>
      </p:sp>
      <p:sp>
        <p:nvSpPr>
          <p:cNvPr id="4" name="Slide Number Placeholder 3">
            <a:extLst>
              <a:ext uri="{FF2B5EF4-FFF2-40B4-BE49-F238E27FC236}">
                <a16:creationId xmlns:a16="http://schemas.microsoft.com/office/drawing/2014/main" id="{174F09D6-9312-FCDC-3245-651E78DBDD0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a:p>
        </p:txBody>
      </p:sp>
      <p:pic>
        <p:nvPicPr>
          <p:cNvPr id="5" name="Picture 4">
            <a:extLst>
              <a:ext uri="{FF2B5EF4-FFF2-40B4-BE49-F238E27FC236}">
                <a16:creationId xmlns:a16="http://schemas.microsoft.com/office/drawing/2014/main" id="{4AFF2848-0AE3-88CE-4F26-FE42FA60B67F}"/>
              </a:ext>
            </a:extLst>
          </p:cNvPr>
          <p:cNvPicPr>
            <a:picLocks noChangeAspect="1"/>
          </p:cNvPicPr>
          <p:nvPr/>
        </p:nvPicPr>
        <p:blipFill>
          <a:blip r:embed="rId2"/>
          <a:stretch>
            <a:fillRect/>
          </a:stretch>
        </p:blipFill>
        <p:spPr>
          <a:xfrm>
            <a:off x="5446253" y="2150191"/>
            <a:ext cx="5553308" cy="3702205"/>
          </a:xfrm>
          <a:prstGeom prst="rect">
            <a:avLst/>
          </a:prstGeom>
        </p:spPr>
      </p:pic>
    </p:spTree>
    <p:extLst>
      <p:ext uri="{BB962C8B-B14F-4D97-AF65-F5344CB8AC3E}">
        <p14:creationId xmlns:p14="http://schemas.microsoft.com/office/powerpoint/2010/main" val="2531082864"/>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2299-1F98-8B00-2C7F-A5EAF676805D}"/>
              </a:ext>
            </a:extLst>
          </p:cNvPr>
          <p:cNvSpPr>
            <a:spLocks noGrp="1"/>
          </p:cNvSpPr>
          <p:nvPr>
            <p:ph type="title"/>
          </p:nvPr>
        </p:nvSpPr>
        <p:spPr/>
        <p:txBody>
          <a:bodyPr/>
          <a:lstStyle/>
          <a:p>
            <a:r>
              <a:rPr lang="en-US" sz="4400" b="1" dirty="0"/>
              <a:t>Défis et opportunités</a:t>
            </a:r>
            <a:endParaRPr lang="en-PH" dirty="0"/>
          </a:p>
        </p:txBody>
      </p:sp>
      <p:sp>
        <p:nvSpPr>
          <p:cNvPr id="3" name="Text Placeholder 2">
            <a:extLst>
              <a:ext uri="{FF2B5EF4-FFF2-40B4-BE49-F238E27FC236}">
                <a16:creationId xmlns:a16="http://schemas.microsoft.com/office/drawing/2014/main" id="{3012CC65-1412-147E-E97C-B1A54026A9BE}"/>
              </a:ext>
            </a:extLst>
          </p:cNvPr>
          <p:cNvSpPr>
            <a:spLocks noGrp="1"/>
          </p:cNvSpPr>
          <p:nvPr>
            <p:ph type="body" idx="1"/>
          </p:nvPr>
        </p:nvSpPr>
        <p:spPr/>
        <p:txBody>
          <a:bodyPr>
            <a:normAutofit fontScale="92500" lnSpcReduction="20000"/>
          </a:bodyPr>
          <a:lstStyle/>
          <a:p>
            <a:pPr marL="685800" indent="-457200">
              <a:lnSpc>
                <a:spcPct val="100000"/>
              </a:lnSpc>
              <a:spcAft>
                <a:spcPts val="1200"/>
              </a:spcAft>
              <a:buFont typeface="Arial" panose="020B0604020202020204" pitchFamily="34" charset="0"/>
              <a:buChar char="•"/>
            </a:pPr>
            <a:r>
              <a:rPr lang="en-US" sz="2800" dirty="0"/>
              <a:t>La collecte des données WinS est un défi (ressources inadéquates)</a:t>
            </a:r>
          </a:p>
          <a:p>
            <a:pPr marL="685800" indent="-457200">
              <a:lnSpc>
                <a:spcPct val="100000"/>
              </a:lnSpc>
              <a:spcAft>
                <a:spcPts val="1200"/>
              </a:spcAft>
              <a:buFont typeface="Arial" panose="020B0604020202020204" pitchFamily="34" charset="0"/>
              <a:buChar char="•"/>
            </a:pPr>
            <a:r>
              <a:rPr lang="en-US" dirty="0"/>
              <a:t>D'</a:t>
            </a:r>
            <a:r>
              <a:rPr lang="en-US" sz="2800" dirty="0"/>
              <a:t>énormes </a:t>
            </a:r>
            <a:r>
              <a:rPr lang="en-US" dirty="0"/>
              <a:t>quantités de données sont disponibles sans être traitées, gérées ou </a:t>
            </a:r>
            <a:r>
              <a:rPr lang="en-US" dirty="0" err="1"/>
              <a:t>analysées.</a:t>
            </a:r>
          </a:p>
          <a:p>
            <a:pPr marL="685800" indent="-457200">
              <a:lnSpc>
                <a:spcPct val="100000"/>
              </a:lnSpc>
              <a:spcAft>
                <a:spcPts val="1200"/>
              </a:spcAft>
              <a:buFont typeface="Arial" panose="020B0604020202020204" pitchFamily="34" charset="0"/>
              <a:buChar char="•"/>
            </a:pPr>
            <a:r>
              <a:rPr lang="en-US" sz="2800" dirty="0"/>
              <a:t>Pas encore en mesure de collecter des données en temps réel </a:t>
            </a:r>
          </a:p>
          <a:p>
            <a:pPr marL="685800" indent="-457200">
              <a:lnSpc>
                <a:spcPct val="100000"/>
              </a:lnSpc>
              <a:spcAft>
                <a:spcPts val="1200"/>
              </a:spcAft>
              <a:buFont typeface="Arial" panose="020B0604020202020204" pitchFamily="34" charset="0"/>
              <a:buChar char="•"/>
            </a:pPr>
            <a:r>
              <a:rPr lang="en-US" sz="2800" dirty="0"/>
              <a:t>Personnel inadéquat</a:t>
            </a:r>
          </a:p>
          <a:p>
            <a:pPr marL="685800" indent="-457200">
              <a:lnSpc>
                <a:spcPct val="100000"/>
              </a:lnSpc>
              <a:spcAft>
                <a:spcPts val="1200"/>
              </a:spcAft>
              <a:buFont typeface="Arial" panose="020B0604020202020204" pitchFamily="34" charset="0"/>
              <a:buChar char="•"/>
            </a:pPr>
            <a:r>
              <a:rPr lang="en-US" sz="2800" dirty="0"/>
              <a:t>La disponibilité du SIGE est une opportunité</a:t>
            </a:r>
          </a:p>
          <a:p>
            <a:pPr marL="685800" indent="-457200">
              <a:lnSpc>
                <a:spcPct val="100000"/>
              </a:lnSpc>
              <a:spcAft>
                <a:spcPts val="1200"/>
              </a:spcAft>
              <a:buFont typeface="Arial" panose="020B0604020202020204" pitchFamily="34" charset="0"/>
              <a:buChar char="•"/>
            </a:pPr>
            <a:r>
              <a:rPr lang="en-US" sz="2800" dirty="0"/>
              <a:t>Introduction d'un SIGE amélioré dans le cadre du projet de renforcement de l'éducation en Zambie</a:t>
            </a:r>
          </a:p>
          <a:p>
            <a:endParaRPr lang="en-PH" dirty="0"/>
          </a:p>
        </p:txBody>
      </p:sp>
      <p:sp>
        <p:nvSpPr>
          <p:cNvPr id="4" name="Slide Number Placeholder 3">
            <a:extLst>
              <a:ext uri="{FF2B5EF4-FFF2-40B4-BE49-F238E27FC236}">
                <a16:creationId xmlns:a16="http://schemas.microsoft.com/office/drawing/2014/main" id="{11078227-9912-18BB-2ACC-202A4ED08F9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1796197551"/>
      </p:ext>
    </p:extLst>
  </p:cSld>
  <p:clrMapOvr>
    <a:masterClrMapping/>
  </p:clrMapOvr>
</p:sld>
</file>

<file path=ppt/theme/theme1.xml><?xml version="1.0" encoding="utf-8"?>
<a:theme xmlns:a="http://schemas.openxmlformats.org/drawingml/2006/main" name="Office">
  <a:themeElements>
    <a:clrScheme name="WinS ILE 1">
      <a:dk1>
        <a:srgbClr val="575756"/>
      </a:dk1>
      <a:lt1>
        <a:srgbClr val="FFFFFF"/>
      </a:lt1>
      <a:dk2>
        <a:srgbClr val="44546A"/>
      </a:dk2>
      <a:lt2>
        <a:srgbClr val="E7E6E6"/>
      </a:lt2>
      <a:accent1>
        <a:srgbClr val="D30E14"/>
      </a:accent1>
      <a:accent2>
        <a:srgbClr val="1C9CD8"/>
      </a:accent2>
      <a:accent3>
        <a:srgbClr val="15688E"/>
      </a:accent3>
      <a:accent4>
        <a:srgbClr val="9AAF65"/>
      </a:accent4>
      <a:accent5>
        <a:srgbClr val="D3A853"/>
      </a:accent5>
      <a:accent6>
        <a:srgbClr val="575756"/>
      </a:accent6>
      <a:hlink>
        <a:srgbClr val="1B80B0"/>
      </a:hlink>
      <a:folHlink>
        <a:srgbClr val="57575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ap:Properties xmlns:vt="http://schemas.openxmlformats.org/officeDocument/2006/docPropsVTypes" xmlns:ap="http://schemas.openxmlformats.org/officeDocument/2006/extended-properties">
  <ap:TotalTime>16</ap:TotalTime>
  <ap:Words>617</ap:Words>
  <ap:Application>Microsoft Office PowerPoint</ap:Application>
  <ap:PresentationFormat>Widescreen</ap:PresentationFormat>
  <ap:Paragraphs>54</ap:Paragraphs>
  <ap:Slides>11</ap:Slides>
  <ap:Notes>3</ap:Notes>
  <ap:HiddenSlides>0</ap:HiddenSlides>
  <ap:MMClips>0</ap:MMClips>
  <ap:ScaleCrop>false</ap:ScaleCrop>
  <ap:HeadingPairs>
    <vt:vector baseType="variant" size="6">
      <vt:variant>
        <vt:lpstr>Fonts Used</vt:lpstr>
      </vt:variant>
      <vt:variant>
        <vt:i4>3</vt:i4>
      </vt:variant>
      <vt:variant>
        <vt:lpstr>Theme</vt:lpstr>
      </vt:variant>
      <vt:variant>
        <vt:i4>1</vt:i4>
      </vt:variant>
      <vt:variant>
        <vt:lpstr>Slide Titles</vt:lpstr>
      </vt:variant>
      <vt:variant>
        <vt:i4>11</vt:i4>
      </vt:variant>
    </vt:vector>
  </ap:HeadingPairs>
  <ap:TitlesOfParts>
    <vt:vector baseType="lpstr" size="15">
      <vt:lpstr>Arial</vt:lpstr>
      <vt:lpstr>Calibri</vt:lpstr>
      <vt:lpstr>Wingdings</vt:lpstr>
      <vt:lpstr>Office</vt:lpstr>
      <vt:lpstr>PowerPoint Presentation</vt:lpstr>
      <vt:lpstr>Monitoring SDG for WASH in Schools</vt:lpstr>
      <vt:lpstr>Background Information</vt:lpstr>
      <vt:lpstr>Background Information</vt:lpstr>
      <vt:lpstr>Background Information</vt:lpstr>
      <vt:lpstr>Background information Cont.</vt:lpstr>
      <vt:lpstr>Progress in Monitoring WinS</vt:lpstr>
      <vt:lpstr>Using WinS data</vt:lpstr>
      <vt:lpstr>Challenges &amp; Opportunities</vt:lpstr>
      <vt:lpstr>Conclusion &amp; Next Steps</vt:lpstr>
      <vt:lpstr>PowerPoint Presentation</vt:lpstr>
    </vt:vector>
  </ap:TitlesOfParts>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Microsoft Office User</dc:creator>
  <lastModifiedBy>Marquez, Marvin GIZ PH</lastModifiedBy>
  <revision>3</revision>
  <dcterms:created xsi:type="dcterms:W3CDTF">2021-11-11T10:03:38.0000000Z</dcterms:created>
  <dcterms:modified xsi:type="dcterms:W3CDTF">2023-03-14T07:37:30.0000000Z</dcterms:modified>
  <keywords>, docId:62A30A1019186C5E4A9D42BE010112EA</keywords>
</coreProperties>
</file>