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60" r:id="rId4"/>
    <p:sldId id="283" r:id="rId5"/>
    <p:sldId id="284" r:id="rId6"/>
    <p:sldId id="261" r:id="rId7"/>
    <p:sldId id="262" r:id="rId8"/>
    <p:sldId id="286" r:id="rId9"/>
    <p:sldId id="263" r:id="rId10"/>
    <p:sldId id="287" r:id="rId11"/>
    <p:sldId id="282" r:id="rId12"/>
    <p:sldId id="289" r:id="rId13"/>
    <p:sldId id="264" r:id="rId14"/>
    <p:sldId id="290" r:id="rId15"/>
    <p:sldId id="265" r:id="rId16"/>
    <p:sldId id="291" r:id="rId17"/>
    <p:sldId id="266" r:id="rId18"/>
    <p:sldId id="288" r:id="rId19"/>
    <p:sldId id="292" r:id="rId20"/>
    <p:sldId id="267" r:id="rId21"/>
    <p:sldId id="268" r:id="rId22"/>
    <p:sldId id="269" r:id="rId23"/>
    <p:sldId id="293" r:id="rId24"/>
    <p:sldId id="270" r:id="rId25"/>
    <p:sldId id="278" r:id="rId26"/>
    <p:sldId id="279" r:id="rId27"/>
    <p:sldId id="280" r:id="rId28"/>
    <p:sldId id="271" r:id="rId29"/>
    <p:sldId id="272" r:id="rId30"/>
    <p:sldId id="285" r:id="rId31"/>
    <p:sldId id="274" r:id="rId32"/>
    <p:sldId id="275" r:id="rId33"/>
    <p:sldId id="276" r:id="rId34"/>
    <p:sldId id="294" r:id="rId35"/>
    <p:sldId id="281" r:id="rId36"/>
    <p:sldId id="273" r:id="rId37"/>
    <p:sldId id="277" r:id="rId38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1" roundtripDataSignature="AMtx7mg99tnXsLBzh+D6AFmog4q8KZxBl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AD2F7E5-ABEC-0949-B93A-3287E761D504}" v="7" dt="2023-03-14T04:28:59.64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315"/>
    <p:restoredTop sz="94704"/>
  </p:normalViewPr>
  <p:slideViewPr>
    <p:cSldViewPr snapToGrid="0">
      <p:cViewPr varScale="1">
        <p:scale>
          <a:sx n="59" d="100"/>
          <a:sy n="59" d="100"/>
        </p:scale>
        <p:origin x="122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022260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074240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8" name="Google Shape;1568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9" name="Google Shape;1569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621160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" name="Google Shape;1576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7" name="Google Shape;1577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205536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6" name="Google Shape;158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7" name="Google Shape;158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3765056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6653076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5" name="Google Shape;1595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6" name="Google Shape;1596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3" name="Google Shape;160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4" name="Google Shape;160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1" name="Google Shape;1611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2" name="Google Shape;1612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172009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" name="Google Shape;1620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1" name="Google Shape;16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0" name="Google Shape;1630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1" name="Google Shape;163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0" name="Google Shape;1640;p1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1" name="Google Shape;1641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4667643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7" name="Google Shape;1657;p1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8" name="Google Shape;1658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" name="Google Shape;1666;p1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7" name="Google Shape;1667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7" name="Google Shape;1677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78" name="Google Shape;1678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" name="Google Shape;1648;g2198541ecc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9" name="Google Shape;1649;g2198541ecc9_0_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50" name="Google Shape;1650;g2198541ecc9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7" name="Google Shape;1687;p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8" name="Google Shape;168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16619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3" name="Google Shape;1533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68387306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1" name="Google Shape;1541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2" name="Google Shape;1542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1" name="Google Shape;1551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2" name="Google Shape;1552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75005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9" name="Google Shape;1559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0" name="Google Shape;156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el und Inhalt">
  <p:cSld name="2_Titel und Inhal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23"/>
          <p:cNvSpPr txBox="1"/>
          <p:nvPr/>
        </p:nvSpPr>
        <p:spPr>
          <a:xfrm>
            <a:off x="11061812" y="1327094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" name="Google Shape;19;p23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Google Shape;20;p23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0205"/>
            <a:ext cx="12192000" cy="4927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Google Shape;21;p23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44" y="4948010"/>
            <a:ext cx="7092691" cy="114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folie">
  <p:cSld name="Titelfolie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Google Shape;23;p24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57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4" name="Google Shape;24;p24"/>
          <p:cNvSpPr txBox="1">
            <a:spLocks noGrp="1"/>
          </p:cNvSpPr>
          <p:nvPr>
            <p:ph type="ctrTitle"/>
          </p:nvPr>
        </p:nvSpPr>
        <p:spPr>
          <a:xfrm>
            <a:off x="836019" y="451803"/>
            <a:ext cx="85692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24"/>
          <p:cNvSpPr txBox="1">
            <a:spLocks noGrp="1"/>
          </p:cNvSpPr>
          <p:nvPr>
            <p:ph type="subTitle" idx="1"/>
          </p:nvPr>
        </p:nvSpPr>
        <p:spPr>
          <a:xfrm>
            <a:off x="836019" y="2940187"/>
            <a:ext cx="8560530" cy="78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92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6" name="Google Shape;26;p24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24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24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29" name="Google Shape;29;p2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720932" y="0"/>
            <a:ext cx="1938042" cy="2775777"/>
          </a:xfrm>
          <a:prstGeom prst="rect">
            <a:avLst/>
          </a:prstGeom>
          <a:noFill/>
          <a:ln>
            <a:noFill/>
          </a:ln>
        </p:spPr>
      </p:pic>
      <p:pic>
        <p:nvPicPr>
          <p:cNvPr id="30" name="Google Shape;30;p24"/>
          <p:cNvPicPr preferRelativeResize="0"/>
          <p:nvPr/>
        </p:nvPicPr>
        <p:blipFill rotWithShape="1">
          <a:blip r:embed="rId4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51244" y="4948010"/>
            <a:ext cx="7092691" cy="11429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und Inhalt" type="obj">
  <p:cSld name="OBJEC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25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2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Zwei Inhalte" type="twoObj">
  <p:cSld name="TWO_OBJECTS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6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2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2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32004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r Titel" type="titleOnly">
  <p:cSld name="TITLE_ONLY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27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27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7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ld mit Überschrift">
  <p:cSld name="Bild mit Überschrif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28"/>
          <p:cNvSpPr>
            <a:spLocks noGrp="1"/>
          </p:cNvSpPr>
          <p:nvPr>
            <p:ph type="pic" idx="2"/>
          </p:nvPr>
        </p:nvSpPr>
        <p:spPr>
          <a:xfrm>
            <a:off x="-1" y="-9453"/>
            <a:ext cx="10014857" cy="5870503"/>
          </a:xfrm>
          <a:prstGeom prst="rect">
            <a:avLst/>
          </a:prstGeom>
          <a:noFill/>
          <a:ln>
            <a:noFill/>
          </a:ln>
        </p:spPr>
      </p:sp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Leer" type="blank">
  <p:cSld name="BLANK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9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9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29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nhalt mit Überschrift">
  <p:cSld name="Inhalt mit Überschrif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0"/>
          <p:cNvSpPr txBox="1">
            <a:spLocks noGrp="1"/>
          </p:cNvSpPr>
          <p:nvPr>
            <p:ph type="title"/>
          </p:nvPr>
        </p:nvSpPr>
        <p:spPr>
          <a:xfrm>
            <a:off x="6826523" y="992036"/>
            <a:ext cx="3456000" cy="1091242"/>
          </a:xfrm>
          <a:prstGeom prst="rect">
            <a:avLst/>
          </a:prstGeom>
          <a:solidFill>
            <a:srgbClr val="D6DEC0"/>
          </a:solidFill>
          <a:ln>
            <a:noFill/>
          </a:ln>
        </p:spPr>
        <p:txBody>
          <a:bodyPr spcFirstLastPara="1" wrap="square" lIns="90000" tIns="90000" rIns="90000" bIns="900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30"/>
          <p:cNvSpPr txBox="1">
            <a:spLocks noGrp="1"/>
          </p:cNvSpPr>
          <p:nvPr>
            <p:ph type="body" idx="1"/>
          </p:nvPr>
        </p:nvSpPr>
        <p:spPr>
          <a:xfrm>
            <a:off x="837121" y="987425"/>
            <a:ext cx="5789611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30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30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30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sp>
        <p:nvSpPr>
          <p:cNvPr id="64" name="Google Shape;64;p30"/>
          <p:cNvSpPr txBox="1">
            <a:spLocks noGrp="1"/>
          </p:cNvSpPr>
          <p:nvPr>
            <p:ph type="body" idx="2"/>
          </p:nvPr>
        </p:nvSpPr>
        <p:spPr>
          <a:xfrm>
            <a:off x="6826523" y="2086783"/>
            <a:ext cx="3456000" cy="3782002"/>
          </a:xfrm>
          <a:prstGeom prst="rect">
            <a:avLst/>
          </a:prstGeom>
          <a:solidFill>
            <a:srgbClr val="EAEEDF"/>
          </a:solidFill>
          <a:ln>
            <a:noFill/>
          </a:ln>
        </p:spPr>
        <p:txBody>
          <a:bodyPr spcFirstLastPara="1" wrap="square" lIns="90000" tIns="90000" rIns="90000" bIns="90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40"/>
              <a:buNone/>
              <a:defRPr sz="1800"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el und Inhalt">
  <p:cSld name="1_Titel und Inhal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Google Shape;66;p31"/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67" name="Google Shape;67;p31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31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31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1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l">
              <a:spcBef>
                <a:spcPts val="0"/>
              </a:spcBef>
              <a:buNone/>
              <a:defRPr/>
            </a:lvl1pPr>
            <a:lvl2pPr marL="0" lvl="1" indent="0" algn="l">
              <a:spcBef>
                <a:spcPts val="0"/>
              </a:spcBef>
              <a:buNone/>
              <a:defRPr/>
            </a:lvl2pPr>
            <a:lvl3pPr marL="0" lvl="2" indent="0" algn="l">
              <a:spcBef>
                <a:spcPts val="0"/>
              </a:spcBef>
              <a:buNone/>
              <a:defRPr/>
            </a:lvl3pPr>
            <a:lvl4pPr marL="0" lvl="3" indent="0" algn="l">
              <a:spcBef>
                <a:spcPts val="0"/>
              </a:spcBef>
              <a:buNone/>
              <a:defRPr/>
            </a:lvl4pPr>
            <a:lvl5pPr marL="0" lvl="4" indent="0" algn="l">
              <a:spcBef>
                <a:spcPts val="0"/>
              </a:spcBef>
              <a:buNone/>
              <a:defRPr/>
            </a:lvl5pPr>
            <a:lvl6pPr marL="0" lvl="5" indent="0" algn="l">
              <a:spcBef>
                <a:spcPts val="0"/>
              </a:spcBef>
              <a:buNone/>
              <a:defRPr/>
            </a:lvl6pPr>
            <a:lvl7pPr marL="0" lvl="6" indent="0" algn="l">
              <a:spcBef>
                <a:spcPts val="0"/>
              </a:spcBef>
              <a:buNone/>
              <a:defRPr/>
            </a:lvl7pPr>
            <a:lvl8pPr marL="0" lvl="7" indent="0" algn="l">
              <a:spcBef>
                <a:spcPts val="0"/>
              </a:spcBef>
              <a:buNone/>
              <a:defRPr/>
            </a:lvl8pPr>
            <a:lvl9pPr marL="0" lvl="8" indent="0" algn="l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pic>
        <p:nvPicPr>
          <p:cNvPr id="71" name="Google Shape;71;p3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12480" y="1230011"/>
            <a:ext cx="3016551" cy="30573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2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2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10738449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lvl1pPr marL="457200" marR="0" lvl="0" indent="-3708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2"/>
          <p:cNvSpPr txBox="1">
            <a:spLocks noGrp="1"/>
          </p:cNvSpPr>
          <p:nvPr>
            <p:ph type="dt" idx="10"/>
          </p:nvPr>
        </p:nvSpPr>
        <p:spPr>
          <a:xfrm>
            <a:off x="12256315" y="6408604"/>
            <a:ext cx="558277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98989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2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2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  <p:cxnSp>
        <p:nvCxnSpPr>
          <p:cNvPr id="15" name="Google Shape;15;p22"/>
          <p:cNvCxnSpPr/>
          <p:nvPr/>
        </p:nvCxnSpPr>
        <p:spPr>
          <a:xfrm>
            <a:off x="11597662" y="6467302"/>
            <a:ext cx="0" cy="390698"/>
          </a:xfrm>
          <a:prstGeom prst="straightConnector1">
            <a:avLst/>
          </a:prstGeom>
          <a:noFill/>
          <a:ln w="9525" cap="flat" cmpd="sng">
            <a:solidFill>
              <a:schemeClr val="accent6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16" name="Google Shape;16;p22"/>
          <p:cNvPicPr preferRelativeResize="0"/>
          <p:nvPr/>
        </p:nvPicPr>
        <p:blipFill rotWithShape="1">
          <a:blip r:embed="rId11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489174" y="0"/>
            <a:ext cx="1187500" cy="170080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marvin.marquez@giz.de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Cambodge : Approche à trois étoiles</a:t>
            </a: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10</a:t>
            </a:fld>
            <a:endParaRPr/>
          </a:p>
        </p:txBody>
      </p:sp>
      <p:sp>
        <p:nvSpPr>
          <p:cNvPr id="2" name="Google Shape;1536;p5">
            <a:extLst>
              <a:ext uri="{FF2B5EF4-FFF2-40B4-BE49-F238E27FC236}">
                <a16:creationId xmlns:a16="http://schemas.microsoft.com/office/drawing/2014/main" id="{C27EB5C1-AF5C-293A-E0D6-245ACD317A70}"/>
              </a:ext>
            </a:extLst>
          </p:cNvPr>
          <p:cNvSpPr txBox="1">
            <a:spLocks/>
          </p:cNvSpPr>
          <p:nvPr/>
        </p:nvSpPr>
        <p:spPr>
          <a:xfrm>
            <a:off x="838199" y="2006116"/>
            <a:ext cx="9448801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>
              <a:spcBef>
                <a:spcPts val="0"/>
              </a:spcBef>
            </a:pPr>
            <a:r>
              <a:rPr lang="en-US" dirty="0">
                <a:solidFill>
                  <a:srgbClr val="201F1E"/>
                </a:solidFill>
              </a:rPr>
              <a:t>Les niveaux de l'Approche à trois étoiles (ATA) sont calculés pour 4 catégories :</a:t>
            </a:r>
            <a:endParaRPr lang="en-US" dirty="0"/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</a:rPr>
              <a:t>Eau potable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</a:rPr>
              <a:t>Latrines et urinoirs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</a:rPr>
              <a:t>Installations pour le lavage des mains</a:t>
            </a:r>
          </a:p>
          <a:p>
            <a:pPr marL="514350" indent="-5143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201F1E"/>
                </a:solidFill>
              </a:rPr>
              <a:t>Environnement et sécurité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960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A393F66D-0DDF-96BB-29AE-620B9D64B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Exemples de définitions TSA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1E93F166-C336-6714-D997-D3D6BC64C5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743FD20-D941-C58E-28CC-9FEF9C490ED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11</a:t>
            </a:fld>
            <a:endParaRPr lang="en-US"/>
          </a:p>
        </p:txBody>
      </p:sp>
      <p:pic>
        <p:nvPicPr>
          <p:cNvPr id="7" name="Google Shape;1574;p9">
            <a:extLst>
              <a:ext uri="{FF2B5EF4-FFF2-40B4-BE49-F238E27FC236}">
                <a16:creationId xmlns:a16="http://schemas.microsoft.com/office/drawing/2014/main" id="{0F1090F0-BF95-1BC9-6BDF-B5B0CC8AD9BF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1048" y="1385889"/>
            <a:ext cx="8897034" cy="506123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34333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Cambodge TSA </a:t>
            </a:r>
            <a:r>
              <a:rPr lang="en-US" dirty="0" err="1"/>
              <a:t>WinS </a:t>
            </a:r>
            <a:r>
              <a:rPr lang="en-US" dirty="0"/>
              <a:t>Monitoring</a:t>
            </a:r>
            <a:endParaRPr dirty="0"/>
          </a:p>
        </p:txBody>
      </p:sp>
      <p:sp>
        <p:nvSpPr>
          <p:cNvPr id="1563" name="Google Shape;1563;p8"/>
          <p:cNvSpPr txBox="1">
            <a:spLocks noGrp="1"/>
          </p:cNvSpPr>
          <p:nvPr>
            <p:ph type="body" idx="1"/>
          </p:nvPr>
        </p:nvSpPr>
        <p:spPr>
          <a:xfrm>
            <a:off x="838200" y="1982791"/>
            <a:ext cx="9754772" cy="494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lvl="0" indent="-4572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Le ministère de l'éducation a défini des normes minimales pour les écoles</a:t>
            </a:r>
            <a:endParaRPr dirty="0"/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Les écoles remplissent un formulaire de suivi en annexe d'EMIS.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Collecte annuelle de données (depuis 4 ans)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9036 écoles</a:t>
            </a:r>
          </a:p>
          <a:p>
            <a:pPr lvl="0" indent="-4572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Font typeface="Arial" panose="020B0604020202020204" pitchFamily="34" charset="0"/>
              <a:buChar char="•"/>
            </a:pPr>
            <a:r>
              <a:rPr lang="en-US" dirty="0"/>
              <a:t>Données agrégées disponibles en Excel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55326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B9812E-D1D1-51FF-7AD6-2628BBCB3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Exemple de formulaire d'inscription TSA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610C7B0-0CB8-8FF9-3494-B05CE5B315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571" name="Google Shape;1571;p9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72" name="Google Shape;1572;p9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13</a:t>
            </a:fld>
            <a:endParaRPr/>
          </a:p>
        </p:txBody>
      </p:sp>
      <p:pic>
        <p:nvPicPr>
          <p:cNvPr id="1573" name="Google Shape;1573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8186" y="1364166"/>
            <a:ext cx="8039358" cy="49286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Amélioration de l'école</a:t>
            </a:r>
            <a:endParaRPr dirty="0"/>
          </a:p>
        </p:txBody>
      </p:sp>
      <p:sp>
        <p:nvSpPr>
          <p:cNvPr id="1563" name="Google Shape;1563;p8"/>
          <p:cNvSpPr txBox="1">
            <a:spLocks noGrp="1"/>
          </p:cNvSpPr>
          <p:nvPr>
            <p:ph type="body" idx="1"/>
          </p:nvPr>
        </p:nvSpPr>
        <p:spPr>
          <a:xfrm>
            <a:off x="838200" y="1982791"/>
            <a:ext cx="9754772" cy="494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/>
              <a:t>Réalisation par indicateur et 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/>
              <a:t>les mesures à prendre pour atteindre le niveau suivant</a:t>
            </a:r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574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0" name="Google Shape;1580;p10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81" name="Google Shape;1581;p10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15</a:t>
            </a:fld>
            <a:endParaRPr/>
          </a:p>
        </p:txBody>
      </p:sp>
      <p:pic>
        <p:nvPicPr>
          <p:cNvPr id="2" name="Google Shape;1582;p10">
            <a:extLst>
              <a:ext uri="{FF2B5EF4-FFF2-40B4-BE49-F238E27FC236}">
                <a16:creationId xmlns:a16="http://schemas.microsoft.com/office/drawing/2014/main" id="{22802897-E389-8A97-9F92-73C04D56285E}"/>
              </a:ext>
            </a:extLst>
          </p:cNvPr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39692" y="297762"/>
            <a:ext cx="9178909" cy="62624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Reconnaissance de l'école</a:t>
            </a:r>
            <a:endParaRPr dirty="0"/>
          </a:p>
        </p:txBody>
      </p:sp>
      <p:sp>
        <p:nvSpPr>
          <p:cNvPr id="1563" name="Google Shape;1563;p8"/>
          <p:cNvSpPr txBox="1">
            <a:spLocks noGrp="1"/>
          </p:cNvSpPr>
          <p:nvPr>
            <p:ph type="body" idx="1"/>
          </p:nvPr>
        </p:nvSpPr>
        <p:spPr>
          <a:xfrm>
            <a:off x="838200" y="1982791"/>
            <a:ext cx="9754772" cy="49481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dirty="0"/>
              <a:t>Options d'attribution :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endParaRPr lang="en-US"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/>
              <a:t>0 STAR </a:t>
            </a:r>
            <a:r>
              <a:rPr lang="en-US" dirty="0"/>
              <a:t>- bulletin de notes mais pas de certificat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/>
              <a:t>1 STAR </a:t>
            </a:r>
            <a:r>
              <a:rPr lang="en-US" dirty="0"/>
              <a:t>- bulletin scolaire et certificat délivré par le district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/>
              <a:t>2 STARS </a:t>
            </a:r>
            <a:r>
              <a:rPr lang="en-US" dirty="0"/>
              <a:t>- bulletin de notes et certificat délivré par la province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b="1" dirty="0"/>
              <a:t>3 ETOILES </a:t>
            </a:r>
            <a:r>
              <a:rPr lang="en-US" dirty="0"/>
              <a:t>- bulletin de notes et certificat délivré par le ministère</a:t>
            </a: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9000365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0" name="Google Shape;1590;p11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91" name="Google Shape;1591;p11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17</a:t>
            </a:fld>
            <a:endParaRPr/>
          </a:p>
        </p:txBody>
      </p:sp>
      <p:pic>
        <p:nvPicPr>
          <p:cNvPr id="1592" name="Google Shape;1592;p11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9604" y="628650"/>
            <a:ext cx="7606413" cy="537205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3008B2-BF96-83C7-D97B-63136E28979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792971" y="0"/>
            <a:ext cx="13137352" cy="8758238"/>
          </a:xfrm>
          <a:prstGeom prst="rect">
            <a:avLst/>
          </a:prstGeom>
        </p:spPr>
      </p:pic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Exemple de pays 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Philippines - reconnaissance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446253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Philippines : Approche à trois étoiles</a:t>
            </a:r>
            <a:endParaRPr dirty="0"/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  <p:sp>
        <p:nvSpPr>
          <p:cNvPr id="3" name="Google Shape;1599;p12">
            <a:extLst>
              <a:ext uri="{FF2B5EF4-FFF2-40B4-BE49-F238E27FC236}">
                <a16:creationId xmlns:a16="http://schemas.microsoft.com/office/drawing/2014/main" id="{43DFAD96-845D-5F74-A5F1-3568B669F1C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 err="1"/>
              <a:t>WinS-OMS </a:t>
            </a:r>
            <a:r>
              <a:rPr lang="en-US" dirty="0"/>
              <a:t>basé sur l'auto-évaluation volontaire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Collecte annuelle de données, depuis 5 ans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Plus de 48 000 écoles, 94 % de taux de participation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Les écoles saisissent les données dans une feuille Excel 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Les données des écoles sont regroupées dans une base de données nationale.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7898728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2"/>
          <p:cNvSpPr txBox="1">
            <a:spLocks noGrp="1"/>
          </p:cNvSpPr>
          <p:nvPr>
            <p:ph type="ctrTitle"/>
          </p:nvPr>
        </p:nvSpPr>
        <p:spPr>
          <a:xfrm>
            <a:off x="836019" y="1227308"/>
            <a:ext cx="8569238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</a:pP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Visualiser les données </a:t>
            </a:r>
            <a:r>
              <a:rPr lang="en-US" sz="4000" dirty="0" err="1">
                <a:latin typeface="Calibri"/>
                <a:ea typeface="Calibri"/>
                <a:cs typeface="Calibri"/>
                <a:sym typeface="Calibri"/>
              </a:rPr>
              <a:t>WinS à </a:t>
            </a:r>
            <a:r>
              <a:rPr lang="en-US" sz="4000" dirty="0">
                <a:latin typeface="Calibri"/>
                <a:ea typeface="Calibri"/>
                <a:cs typeface="Calibri"/>
                <a:sym typeface="Calibri"/>
              </a:rPr>
              <a:t>l'aide de tableaux de bord pour </a:t>
            </a:r>
            <a:r>
              <a:rPr lang="en-US" sz="4000" dirty="0"/>
              <a:t>suivre les progrès, </a:t>
            </a:r>
            <a:br>
              <a:rPr lang="en-US" sz="4000" dirty="0"/>
            </a:br>
            <a:r>
              <a:rPr lang="en-US" sz="4000" dirty="0"/>
              <a:t>reconnaître les réalisations, </a:t>
            </a:r>
            <a:br>
              <a:rPr lang="en-US" sz="4000" dirty="0"/>
            </a:br>
            <a:r>
              <a:rPr lang="en-US" sz="4000" dirty="0"/>
              <a:t>et identifier les lacunes </a:t>
            </a:r>
            <a:endParaRPr dirty="0"/>
          </a:p>
        </p:txBody>
      </p:sp>
      <p:sp>
        <p:nvSpPr>
          <p:cNvPr id="81" name="Google Shape;81;p2"/>
          <p:cNvSpPr txBox="1">
            <a:spLocks noGrp="1"/>
          </p:cNvSpPr>
          <p:nvPr>
            <p:ph type="subTitle" idx="1"/>
          </p:nvPr>
        </p:nvSpPr>
        <p:spPr>
          <a:xfrm>
            <a:off x="836019" y="3715692"/>
            <a:ext cx="8560530" cy="7870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None/>
            </a:pPr>
            <a:r>
              <a:rPr lang="en-US" dirty="0" err="1"/>
              <a:t>Ubo Pakes </a:t>
            </a:r>
            <a:r>
              <a:rPr lang="en-US" dirty="0"/>
              <a:t>&amp; Marvin Marquez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r>
              <a:rPr lang="en-US" dirty="0"/>
              <a:t>GIZ - Programme régional "Fit for School</a:t>
            </a:r>
            <a:endParaRPr dirty="0"/>
          </a:p>
        </p:txBody>
      </p:sp>
      <p:sp>
        <p:nvSpPr>
          <p:cNvPr id="82" name="Google Shape;82;p2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83" name="Google Shape;83;p2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</a:t>
            </a:fld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p12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Exemples de pays : Philippines</a:t>
            </a:r>
            <a:endParaRPr/>
          </a:p>
        </p:txBody>
      </p:sp>
      <p:sp>
        <p:nvSpPr>
          <p:cNvPr id="1599" name="Google Shape;1599;p1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WINS-OMS basé sur l'auto-évaluation volontaire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Collecte annuelle de données, depuis 5 ans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Plus de 48 000 écoles, 94 % de taux de participation</a:t>
            </a:r>
            <a:endParaRPr dirty="0"/>
          </a:p>
          <a:p>
            <a:pPr marL="3429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Les écoles saisissent les données dans une feuille Excel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600" name="Google Shape;1600;p12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01" name="Google Shape;1601;p12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6" name="Google Shape;1606;p13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Comment le suivi est-il effectué au niveau de l'école ?</a:t>
            </a:r>
            <a:endParaRPr/>
          </a:p>
        </p:txBody>
      </p:sp>
      <p:sp>
        <p:nvSpPr>
          <p:cNvPr id="1607" name="Google Shape;1607;p13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08" name="Google Shape;1608;p13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  <p:pic>
        <p:nvPicPr>
          <p:cNvPr id="1609" name="Google Shape;1609;p13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2184652" y="2019817"/>
            <a:ext cx="7763958" cy="396295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4" name="Google Shape;1614;p14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Philippines : Modèles de reconnaissance</a:t>
            </a:r>
            <a:endParaRPr dirty="0"/>
          </a:p>
        </p:txBody>
      </p:sp>
      <p:sp>
        <p:nvSpPr>
          <p:cNvPr id="1616" name="Google Shape;1616;p14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17" name="Google Shape;1617;p14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22</a:t>
            </a:fld>
            <a:endParaRPr/>
          </a:p>
        </p:txBody>
      </p:sp>
      <p:sp>
        <p:nvSpPr>
          <p:cNvPr id="4" name="Google Shape;1599;p12">
            <a:extLst>
              <a:ext uri="{FF2B5EF4-FFF2-40B4-BE49-F238E27FC236}">
                <a16:creationId xmlns:a16="http://schemas.microsoft.com/office/drawing/2014/main" id="{9D2CAEC8-5DB9-F395-FA8F-4BDCBEBFA1D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Le processus de saisie des données fournit un retour d'information immédiat aux écoles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endParaRPr lang="en-US" dirty="0"/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La base de données nationale est utilisée pour fournir un tableau de bord pour la gestion </a:t>
            </a:r>
            <a:br>
              <a:rPr lang="en-US" dirty="0"/>
            </a:br>
            <a:r>
              <a:rPr lang="en-US" dirty="0"/>
              <a:t>au niveau national et infranational</a:t>
            </a:r>
          </a:p>
          <a:p>
            <a:pPr marL="342900" lvl="0" indent="-3429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6" name="Google Shape;1616;p14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17" name="Google Shape;1617;p14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  <p:pic>
        <p:nvPicPr>
          <p:cNvPr id="1618" name="Google Shape;1618;p14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1120165"/>
            <a:ext cx="6058820" cy="5074124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itle 4">
            <a:extLst>
              <a:ext uri="{FF2B5EF4-FFF2-40B4-BE49-F238E27FC236}">
                <a16:creationId xmlns:a16="http://schemas.microsoft.com/office/drawing/2014/main" id="{9F7A742D-28B0-9E23-DF42-3F56EF5154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1245"/>
            <a:ext cx="8419011" cy="1293963"/>
          </a:xfrm>
        </p:spPr>
        <p:txBody>
          <a:bodyPr/>
          <a:lstStyle/>
          <a:p>
            <a:r>
              <a:rPr lang="en-US" sz="2800" dirty="0"/>
              <a:t>Exemple de retour d'information sur la saisie des données</a:t>
            </a:r>
          </a:p>
        </p:txBody>
      </p:sp>
    </p:spTree>
    <p:extLst>
      <p:ext uri="{BB962C8B-B14F-4D97-AF65-F5344CB8AC3E}">
        <p14:creationId xmlns:p14="http://schemas.microsoft.com/office/powerpoint/2010/main" val="242582070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3" name="Google Shape;1623;p15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Et pour les offices (sub)nationaux</a:t>
            </a:r>
            <a:endParaRPr/>
          </a:p>
        </p:txBody>
      </p:sp>
      <p:sp>
        <p:nvSpPr>
          <p:cNvPr id="1624" name="Google Shape;1624;p15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</a:pPr>
            <a:r>
              <a:rPr lang="en-US" sz="2700" b="1" dirty="0"/>
              <a:t>Tableau de bord de la surveillance </a:t>
            </a:r>
            <a:r>
              <a:rPr lang="en-US" sz="2700" b="1" dirty="0" err="1"/>
              <a:t>WinS</a:t>
            </a:r>
            <a:endParaRPr sz="2700" dirty="0"/>
          </a:p>
          <a:p>
            <a:pPr marL="285750" lvl="0" indent="-285775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sz="2700" dirty="0"/>
              <a:t>Un outil de visualisation et de partage de données en ligne.</a:t>
            </a:r>
            <a:endParaRPr sz="2700" dirty="0"/>
          </a:p>
          <a:p>
            <a:pPr marL="285750" lvl="0" indent="-285775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sz="2700" dirty="0"/>
              <a:t>Accès facile à la visualisation des indicateurs </a:t>
            </a:r>
            <a:r>
              <a:rPr lang="en-US" sz="2700" dirty="0" err="1"/>
              <a:t>WinS </a:t>
            </a:r>
            <a:r>
              <a:rPr lang="en-US" sz="2700" dirty="0"/>
              <a:t>courants/importants.</a:t>
            </a:r>
            <a:endParaRPr sz="2700" dirty="0"/>
          </a:p>
          <a:p>
            <a:pPr marL="285750" lvl="0" indent="-285775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SzPct val="80000"/>
              <a:buFont typeface="Arial"/>
              <a:buChar char="•"/>
            </a:pPr>
            <a:r>
              <a:rPr lang="en-US" sz="2700" dirty="0"/>
              <a:t>Contenu :</a:t>
            </a:r>
            <a:endParaRPr sz="2700" dirty="0"/>
          </a:p>
          <a:p>
            <a:pPr marL="742950" lvl="1" indent="-285781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700" dirty="0"/>
              <a:t>Taux de participation</a:t>
            </a:r>
          </a:p>
          <a:p>
            <a:pPr marL="742950" lvl="1" indent="-285781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700" dirty="0"/>
              <a:t>Domaines thématiques (eau, assainissement, hygiène, vermifugation et éducation à la santé)</a:t>
            </a:r>
            <a:endParaRPr sz="2700" dirty="0"/>
          </a:p>
          <a:p>
            <a:pPr marL="742950" lvl="1" indent="-285781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700" dirty="0"/>
              <a:t>Classement trois étoiles </a:t>
            </a:r>
            <a:endParaRPr sz="2700" dirty="0"/>
          </a:p>
          <a:p>
            <a:pPr marL="742950" lvl="1" indent="-285781" algn="l" rtl="0">
              <a:lnSpc>
                <a:spcPct val="120000"/>
              </a:lnSpc>
              <a:spcBef>
                <a:spcPts val="351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</a:pPr>
            <a:r>
              <a:rPr lang="en-US" sz="2700" dirty="0"/>
              <a:t>Indicateurs </a:t>
            </a:r>
            <a:r>
              <a:rPr lang="en-US" sz="2700" dirty="0" err="1"/>
              <a:t>WinS </a:t>
            </a:r>
            <a:r>
              <a:rPr lang="en-US" sz="2700" dirty="0"/>
              <a:t>spécifiques</a:t>
            </a:r>
            <a:endParaRPr sz="2700" dirty="0"/>
          </a:p>
          <a:p>
            <a:pPr marL="228600" lvl="0" indent="-97028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sz="2700" dirty="0"/>
          </a:p>
        </p:txBody>
      </p:sp>
      <p:sp>
        <p:nvSpPr>
          <p:cNvPr id="1625" name="Google Shape;1625;p15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26" name="Google Shape;1626;p15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24</a:t>
            </a:fld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735679-7AB3-EAD4-7FF2-5DEE18D1C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9CF1B8-0AE7-2E67-B30B-5F58E85D009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2FFDFA-7357-6D4D-F2E0-BC140343BAA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25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8F477B5-7257-77D8-2749-4352171C10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422694"/>
            <a:ext cx="10129838" cy="6475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4321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973C7F-6AB7-F13F-E4CD-E50F9FD878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EDA9ADD-964B-FEA1-7C11-67F0AF7304B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4434F2-DBA2-2676-5892-E02B8F43CAD6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27F9F5B-17CA-BCF7-72C2-C8A4CFBFFB5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26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53F7B4A-DAA3-C69C-A703-ABB8496153D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1519" y="378224"/>
            <a:ext cx="10386625" cy="6479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868348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C038EB-9952-FFFE-BC0B-8FD861E65B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5149D8-CC89-7F9C-138F-DF145AAD809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35BD36-AE3E-DD9C-054E-6ABCCDDDCED3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4F0EC93-15B1-8031-4D2C-078AA7B5452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27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714F0FF-BADA-D62C-5EAD-0C553254B42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73335"/>
            <a:ext cx="10418164" cy="6484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879515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3" name="Google Shape;1633;p16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Reconnaissance : Sceau d'excellence</a:t>
            </a:r>
            <a:endParaRPr/>
          </a:p>
        </p:txBody>
      </p:sp>
      <p:sp>
        <p:nvSpPr>
          <p:cNvPr id="1634" name="Google Shape;1634;p16"/>
          <p:cNvSpPr txBox="1">
            <a:spLocks noGrp="1"/>
          </p:cNvSpPr>
          <p:nvPr>
            <p:ph type="body" idx="1"/>
          </p:nvPr>
        </p:nvSpPr>
        <p:spPr>
          <a:xfrm>
            <a:off x="838200" y="1825624"/>
            <a:ext cx="5181600" cy="45829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Décerné par la DEPED aux écoles qui ont conservé trois étoiles (ou les normes nationales </a:t>
            </a:r>
            <a:r>
              <a:rPr lang="en-US" dirty="0" err="1"/>
              <a:t>WinS </a:t>
            </a:r>
            <a:r>
              <a:rPr lang="en-US" dirty="0"/>
              <a:t>pendant trois années consécutives).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Les écoles qui se sont améliorées par rapport à l'année dernière et celles qui ont atteint trois étoiles au moment du suivi reçoivent un prix au niveau infranational.</a:t>
            </a:r>
            <a:endParaRPr dirty="0"/>
          </a:p>
        </p:txBody>
      </p:sp>
      <p:sp>
        <p:nvSpPr>
          <p:cNvPr id="1635" name="Google Shape;1635;p16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36" name="Google Shape;1636;p16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28</a:t>
            </a:fld>
            <a:endParaRPr/>
          </a:p>
        </p:txBody>
      </p:sp>
      <p:pic>
        <p:nvPicPr>
          <p:cNvPr id="1637" name="Google Shape;1637;p16" descr="Walang paglalarawan ng litrato na available.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745574" y="1716657"/>
            <a:ext cx="5384907" cy="40845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3" name="Google Shape;1643;p17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Enseignements tirés</a:t>
            </a:r>
            <a:endParaRPr/>
          </a:p>
        </p:txBody>
      </p:sp>
      <p:sp>
        <p:nvSpPr>
          <p:cNvPr id="1644" name="Google Shape;1644;p17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17932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Restez simple !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Utiliser des outils faciles à utiliser et à comprendre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Garder un langage visuellement cohérent 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Le retour d'information et la reconnaissance fonctionnent !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Nécessité d'une coopération étroite entre les spécialistes du contenu et de l'informatique au sein du ministère de l'éducation, mais le contenu doit être au premier plan.</a:t>
            </a:r>
            <a:endParaRPr dirty="0"/>
          </a:p>
          <a:p>
            <a:pPr marL="228600" lvl="0" indent="-217932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Soyez flexible, le monde change et votre système de suivi et d'évaluation doit en faire autant.</a:t>
            </a:r>
            <a:endParaRPr dirty="0"/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645" name="Google Shape;1645;p17"/>
          <p:cNvSpPr txBox="1">
            <a:spLocks noGrp="1"/>
          </p:cNvSpPr>
          <p:nvPr>
            <p:ph type="ftr" idx="11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46" name="Google Shape;1646;p17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29</a:t>
            </a:fld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Ce qui est mesuré est fait</a:t>
            </a:r>
            <a:endParaRPr dirty="0"/>
          </a:p>
        </p:txBody>
      </p:sp>
      <p:sp>
        <p:nvSpPr>
          <p:cNvPr id="1536" name="Google Shape;1536;p5"/>
          <p:cNvSpPr txBox="1">
            <a:spLocks noGrp="1"/>
          </p:cNvSpPr>
          <p:nvPr>
            <p:ph type="body" idx="1"/>
          </p:nvPr>
        </p:nvSpPr>
        <p:spPr>
          <a:xfrm>
            <a:off x="838199" y="2091843"/>
            <a:ext cx="86646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57175" lvl="0" indent="-25717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contrôle clarifie la responsabilité </a:t>
            </a:r>
            <a:endParaRPr dirty="0"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contrôle exerce une pression sur les responsables</a:t>
            </a:r>
            <a:endParaRPr dirty="0"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Inciter les parties prenantes à agir</a:t>
            </a:r>
            <a:endParaRPr dirty="0"/>
          </a:p>
          <a:p>
            <a:pPr marL="257175" lvl="0" indent="-25717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Il n'y a pas de réponse claire, mais ...</a:t>
            </a:r>
            <a:b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</a:br>
            <a:b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... le S&amp;E donne des orientations</a:t>
            </a:r>
            <a:endParaRPr b="0" i="0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537" name="Google Shape;1537;p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38" name="Google Shape;1538;p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6 fonction de surveillance</a:t>
            </a:r>
            <a:endParaRPr dirty="0"/>
          </a:p>
        </p:txBody>
      </p:sp>
      <p:sp>
        <p:nvSpPr>
          <p:cNvPr id="1536" name="Google Shape;1536;p5"/>
          <p:cNvSpPr txBox="1">
            <a:spLocks noGrp="1"/>
          </p:cNvSpPr>
          <p:nvPr>
            <p:ph type="body" idx="1"/>
          </p:nvPr>
        </p:nvSpPr>
        <p:spPr>
          <a:xfrm>
            <a:off x="838199" y="2091843"/>
            <a:ext cx="86646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suivi </a:t>
            </a:r>
            <a:r>
              <a:rPr lang="en-US" dirty="0">
                <a:solidFill>
                  <a:srgbClr val="201F1E"/>
                </a:solidFill>
              </a:rPr>
              <a:t>renforce les </a:t>
            </a: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capacités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contrôle reconnaît la performance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La surveillance crée des demandes pour </a:t>
            </a:r>
            <a:r>
              <a:rPr lang="en-US" dirty="0" err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WinS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1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suivi informe la planification et l'allocation des ressources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suivi crée la transparence et la responsabilité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</a:rPr>
              <a:t>Le suivi guide la prise de décision fondée sur les données</a:t>
            </a:r>
            <a:endParaRPr b="0" i="0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537" name="Google Shape;1537;p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38" name="Google Shape;1538;p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30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05755674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0" name="Google Shape;1660;p1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Allocation des ressources</a:t>
            </a:r>
            <a:endParaRPr/>
          </a:p>
        </p:txBody>
      </p:sp>
      <p:sp>
        <p:nvSpPr>
          <p:cNvPr id="1661" name="Google Shape;1661;p1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721700" cy="435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342900" lvl="0" indent="-364236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De nombreuses écoles ne répondent pas aux normes nationales </a:t>
            </a:r>
            <a:r>
              <a:rPr lang="en-US" dirty="0" err="1"/>
              <a:t>WinS</a:t>
            </a:r>
            <a:endParaRPr dirty="0"/>
          </a:p>
          <a:p>
            <a:pPr marL="342900" lvl="0" indent="-3642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Les municipalités peuvent soutenir les écoles</a:t>
            </a:r>
            <a:endParaRPr dirty="0"/>
          </a:p>
          <a:p>
            <a:pPr marL="342900" lvl="0" indent="-3642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Tableau de bord indiquant les besoins de l'école</a:t>
            </a:r>
            <a:endParaRPr dirty="0"/>
          </a:p>
          <a:p>
            <a:pPr marL="342900" lvl="0" indent="-3642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Soutien aux districts scolaires et aux directeurs d'école en matière de collecte de fonds</a:t>
            </a:r>
            <a:endParaRPr dirty="0"/>
          </a:p>
          <a:p>
            <a:pPr marL="342900" lvl="0" indent="-364236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Arial"/>
              <a:buChar char="•"/>
            </a:pPr>
            <a:r>
              <a:rPr lang="en-US" dirty="0"/>
              <a:t>Combiné avec :</a:t>
            </a:r>
            <a:endParaRPr dirty="0"/>
          </a:p>
          <a:p>
            <a:pPr marL="2857437" lvl="5" indent="-36004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</a:pPr>
            <a:endParaRPr dirty="0"/>
          </a:p>
        </p:txBody>
      </p:sp>
      <p:sp>
        <p:nvSpPr>
          <p:cNvPr id="1662" name="Google Shape;1662;p18"/>
          <p:cNvSpPr txBox="1">
            <a:spLocks noGrp="1"/>
          </p:cNvSpPr>
          <p:nvPr>
            <p:ph type="body" idx="2"/>
          </p:nvPr>
        </p:nvSpPr>
        <p:spPr>
          <a:xfrm>
            <a:off x="3518849" y="4337595"/>
            <a:ext cx="7678615" cy="13035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 UN MOOC 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Mise en œuvre des lignes directrices ;</a:t>
            </a:r>
            <a:endParaRPr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Char char="•"/>
            </a:pPr>
            <a:r>
              <a:rPr lang="en-US" dirty="0"/>
              <a:t>Application O&amp;M pour le calcul des coûts opérationnels ;</a:t>
            </a:r>
            <a:endParaRPr dirty="0"/>
          </a:p>
        </p:txBody>
      </p:sp>
      <p:sp>
        <p:nvSpPr>
          <p:cNvPr id="1663" name="Google Shape;1663;p1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64" name="Google Shape;1664;p1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" name="Google Shape;1670;p19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Lacunes dans les installations WINS</a:t>
            </a:r>
            <a:endParaRPr/>
          </a:p>
        </p:txBody>
      </p:sp>
      <p:sp>
        <p:nvSpPr>
          <p:cNvPr id="1671" name="Google Shape;1671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86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672" name="Google Shape;1672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86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673" name="Google Shape;1673;p19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74" name="Google Shape;1674;p19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32</a:t>
            </a:fld>
            <a:endParaRPr/>
          </a:p>
        </p:txBody>
      </p:sp>
      <p:pic>
        <p:nvPicPr>
          <p:cNvPr id="1675" name="Google Shape;1675;p19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681037"/>
            <a:ext cx="9018319" cy="60926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0" name="Google Shape;1680;p20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WinS Facilities GAP</a:t>
            </a:r>
            <a:endParaRPr/>
          </a:p>
        </p:txBody>
      </p:sp>
      <p:sp>
        <p:nvSpPr>
          <p:cNvPr id="1681" name="Google Shape;1681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86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sp>
        <p:nvSpPr>
          <p:cNvPr id="1682" name="Google Shape;1682;p20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8636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sp>
        <p:nvSpPr>
          <p:cNvPr id="1683" name="Google Shape;1683;p20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84" name="Google Shape;1684;p20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33</a:t>
            </a:fld>
            <a:endParaRPr/>
          </a:p>
        </p:txBody>
      </p:sp>
      <p:pic>
        <p:nvPicPr>
          <p:cNvPr id="1685" name="Google Shape;1685;p20" descr="Graphical user interface, application&#10;&#10;Description automatically generated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200" y="422694"/>
            <a:ext cx="9338953" cy="635103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person using a tablet&#10;&#10;Description automatically generated with low confidence">
            <a:extLst>
              <a:ext uri="{FF2B5EF4-FFF2-40B4-BE49-F238E27FC236}">
                <a16:creationId xmlns:a16="http://schemas.microsoft.com/office/drawing/2014/main" id="{3D5A2941-9663-6612-545F-F636ED74EAE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"/>
            <a:ext cx="12192000" cy="8122781"/>
          </a:xfrm>
          <a:prstGeom prst="rect">
            <a:avLst/>
          </a:prstGeom>
        </p:spPr>
      </p:pic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24E4D4D-E593-4ED6-E882-2BE366D80C5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598248-2EB0-8FD2-DD62-5F4C7C79BADB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pPr marL="137160" indent="0">
              <a:buNone/>
            </a:pPr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FF0979-5857-EBB6-A6E7-4E4A0BD88C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FAC304-BF69-74B0-7BCC-02DD68045373}"/>
              </a:ext>
            </a:extLst>
          </p:cNvPr>
          <p:cNvSpPr txBox="1"/>
          <p:nvPr/>
        </p:nvSpPr>
        <p:spPr>
          <a:xfrm>
            <a:off x="733302" y="528092"/>
            <a:ext cx="609797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400" dirty="0">
                <a:solidFill>
                  <a:schemeClr val="bg1"/>
                </a:solidFill>
              </a:rPr>
              <a:t>Collecte mobile de données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8894351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72D05F-7F1C-3C40-6ACB-CCBB87E452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A312B8-22DA-5B9B-D8A0-31052E7E7BE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D4E85F8-A270-C3A7-9030-8D490DCE7995}"/>
              </a:ext>
            </a:extLst>
          </p:cNvPr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380E2D2-24BA-20D1-136F-84BBE23BA89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35</a:t>
            </a:fld>
            <a:endParaRPr lang="en-US"/>
          </a:p>
        </p:txBody>
      </p:sp>
      <p:pic>
        <p:nvPicPr>
          <p:cNvPr id="6" name="Google Shape;1669;p19">
            <a:extLst>
              <a:ext uri="{FF2B5EF4-FFF2-40B4-BE49-F238E27FC236}">
                <a16:creationId xmlns:a16="http://schemas.microsoft.com/office/drawing/2014/main" id="{0A22E916-2C3F-C079-692A-A050C5B520C9}"/>
              </a:ext>
            </a:extLst>
          </p:cNvPr>
          <p:cNvPicPr preferRelativeResize="0"/>
          <p:nvPr/>
        </p:nvPicPr>
        <p:blipFill rotWithShape="1">
          <a:blip r:embed="rId2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199" y="394119"/>
            <a:ext cx="9517084" cy="637961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9404300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2" name="Google Shape;1652;g2198541ecc9_0_0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8900" cy="1293900"/>
          </a:xfrm>
          <a:prstGeom prst="rect">
            <a:avLst/>
          </a:prstGeom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Collecte de données numériques pour WINS</a:t>
            </a:r>
            <a:endParaRPr dirty="0"/>
          </a:p>
        </p:txBody>
      </p:sp>
      <p:sp>
        <p:nvSpPr>
          <p:cNvPr id="1653" name="Google Shape;1653;g2198541ecc9_0_0"/>
          <p:cNvSpPr txBox="1">
            <a:spLocks noGrp="1"/>
          </p:cNvSpPr>
          <p:nvPr>
            <p:ph type="body" idx="1"/>
          </p:nvPr>
        </p:nvSpPr>
        <p:spPr>
          <a:xfrm>
            <a:off x="838199" y="1825625"/>
            <a:ext cx="9410205" cy="4351200"/>
          </a:xfrm>
          <a:prstGeom prst="rect">
            <a:avLst/>
          </a:prstGeom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Collecte de données sous Android</a:t>
            </a:r>
          </a:p>
          <a:p>
            <a:pPr marL="0" indent="0">
              <a:buNone/>
            </a:pPr>
            <a:r>
              <a:rPr lang="en-US" dirty="0"/>
              <a:t>Boîte à outils </a:t>
            </a:r>
            <a:r>
              <a:rPr lang="en-US" dirty="0" err="1"/>
              <a:t>KoBo 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Collecte de données numériques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Flux de travail en ligne/hors ligne + Base de données numérique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Facilité d'apprentissage et investissement relativement faible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GPS + médias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Contrôles et équilibres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r>
              <a:rPr lang="en-US" dirty="0"/>
              <a:t>Le JMP dispose d'un questionnaire de base</a:t>
            </a: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55" name="Google Shape;1655;g2198541ecc9_0_0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200" cy="365100"/>
          </a:xfrm>
          <a:prstGeom prst="rect">
            <a:avLst/>
          </a:prstGeom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en-US"/>
              <a:t>36</a:t>
            </a:fld>
            <a:endParaRPr/>
          </a:p>
        </p:txBody>
      </p:sp>
      <p:pic>
        <p:nvPicPr>
          <p:cNvPr id="1026" name="Picture 2" descr="KoboToolbox">
            <a:extLst>
              <a:ext uri="{FF2B5EF4-FFF2-40B4-BE49-F238E27FC236}">
                <a16:creationId xmlns:a16="http://schemas.microsoft.com/office/drawing/2014/main" id="{DA048A4B-8997-F7F1-52B6-3840CD1C59B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80019" y="2881646"/>
            <a:ext cx="1354161" cy="193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0" name="Google Shape;1690;p21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Merci de votre attention !</a:t>
            </a:r>
            <a:endParaRPr/>
          </a:p>
        </p:txBody>
      </p:sp>
      <p:sp>
        <p:nvSpPr>
          <p:cNvPr id="1691" name="Google Shape;1691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Char char="•"/>
            </a:pPr>
            <a:r>
              <a:rPr lang="en-US"/>
              <a:t>Pour plus d'informations, veuillez contacter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Marvin Marquez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GIZ - En forme pour l'école 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2400"/>
              <a:buChar char="•"/>
            </a:pPr>
            <a:r>
              <a:rPr lang="en-US" u="sng">
                <a:solidFill>
                  <a:srgbClr val="00B0F0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marvin.marquez@giz.de</a:t>
            </a:r>
            <a:endParaRPr>
              <a:solidFill>
                <a:srgbClr val="00B0F0"/>
              </a:solidFill>
            </a:endParaRPr>
          </a:p>
          <a:p>
            <a:pPr marL="685800" lvl="1" indent="-762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Ubo Pakes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/>
              <a:t>Consultant WASH</a:t>
            </a:r>
            <a:endParaRPr/>
          </a:p>
          <a:p>
            <a:pPr marL="6858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B0F0"/>
              </a:buClr>
              <a:buSzPts val="2400"/>
              <a:buChar char="•"/>
            </a:pPr>
            <a:r>
              <a:rPr lang="en-US">
                <a:solidFill>
                  <a:srgbClr val="00B0F0"/>
                </a:solidFill>
              </a:rPr>
              <a:t>ubo@gis-tm.com</a:t>
            </a:r>
            <a:endParaRPr/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/>
          </a:p>
        </p:txBody>
      </p:sp>
      <p:sp>
        <p:nvSpPr>
          <p:cNvPr id="1692" name="Google Shape;1692;p21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693" name="Google Shape;1693;p21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37</a:t>
            </a:fld>
            <a:endParaRPr/>
          </a:p>
        </p:txBody>
      </p:sp>
      <p:pic>
        <p:nvPicPr>
          <p:cNvPr id="1694" name="Google Shape;1694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172395" y="946150"/>
            <a:ext cx="4965700" cy="4965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6 fonction de surveillance</a:t>
            </a:r>
            <a:endParaRPr dirty="0"/>
          </a:p>
        </p:txBody>
      </p:sp>
      <p:sp>
        <p:nvSpPr>
          <p:cNvPr id="1536" name="Google Shape;1536;p5"/>
          <p:cNvSpPr txBox="1">
            <a:spLocks noGrp="1"/>
          </p:cNvSpPr>
          <p:nvPr>
            <p:ph type="body" idx="1"/>
          </p:nvPr>
        </p:nvSpPr>
        <p:spPr>
          <a:xfrm>
            <a:off x="838199" y="2091843"/>
            <a:ext cx="86646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suivi </a:t>
            </a:r>
            <a:r>
              <a:rPr lang="en-US" dirty="0">
                <a:solidFill>
                  <a:srgbClr val="201F1E"/>
                </a:solidFill>
              </a:rPr>
              <a:t>renforce les </a:t>
            </a: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capacités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contrôle reconnaît la performance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La surveillance crée des demandes pour </a:t>
            </a:r>
            <a:r>
              <a:rPr lang="en-US" dirty="0" err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WinS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suivi informe la planification et l'allocation des ressources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suivi crée la transparence et la responsabilité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</a:rPr>
              <a:t>Le suivi guide la prise de décision fondée sur les données</a:t>
            </a:r>
            <a:endParaRPr b="0" i="0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537" name="Google Shape;1537;p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38" name="Google Shape;1538;p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4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952686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5" name="Google Shape;1535;p5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6 fonction de surveillance</a:t>
            </a:r>
            <a:endParaRPr dirty="0"/>
          </a:p>
        </p:txBody>
      </p:sp>
      <p:sp>
        <p:nvSpPr>
          <p:cNvPr id="1536" name="Google Shape;1536;p5"/>
          <p:cNvSpPr txBox="1">
            <a:spLocks noGrp="1"/>
          </p:cNvSpPr>
          <p:nvPr>
            <p:ph type="body" idx="1"/>
          </p:nvPr>
        </p:nvSpPr>
        <p:spPr>
          <a:xfrm>
            <a:off x="838199" y="2091843"/>
            <a:ext cx="8664615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514350" lvl="0" indent="-51435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suivi </a:t>
            </a:r>
            <a:r>
              <a:rPr lang="en-US" dirty="0">
                <a:solidFill>
                  <a:srgbClr val="201F1E"/>
                </a:solidFill>
              </a:rPr>
              <a:t>renforce les </a:t>
            </a:r>
            <a:r>
              <a:rPr lang="en-US" b="0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capacités 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b="1" i="0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contrôle reconnaît la performance</a:t>
            </a:r>
            <a:endParaRPr b="1"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La surveillance crée des demandes pour </a:t>
            </a:r>
            <a:r>
              <a:rPr lang="en-US" dirty="0" err="1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WinS</a:t>
            </a:r>
            <a:endParaRPr dirty="0"/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suivi informe la planification et l'allocation des ressources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  <a:latin typeface="Calibri"/>
                <a:ea typeface="Calibri"/>
                <a:cs typeface="Calibri"/>
                <a:sym typeface="Calibri"/>
              </a:rPr>
              <a:t>Le suivi crée la transparence et la responsabilité</a:t>
            </a:r>
          </a:p>
          <a:p>
            <a:pPr marL="514350" lvl="0" indent="-51435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Font typeface="+mj-lt"/>
              <a:buAutoNum type="arabicPeriod"/>
            </a:pPr>
            <a:r>
              <a:rPr lang="en-US" dirty="0">
                <a:solidFill>
                  <a:srgbClr val="201F1E"/>
                </a:solidFill>
              </a:rPr>
              <a:t>Le suivi guide la prise de décision fondée sur les données</a:t>
            </a:r>
            <a:endParaRPr b="0" i="0" dirty="0">
              <a:solidFill>
                <a:srgbClr val="201F1E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28600" lvl="0" indent="-8636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</a:pPr>
            <a:endParaRPr dirty="0"/>
          </a:p>
        </p:txBody>
      </p:sp>
      <p:sp>
        <p:nvSpPr>
          <p:cNvPr id="1537" name="Google Shape;1537;p5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38" name="Google Shape;1538;p5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5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513590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4" name="Google Shape;1544;p6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/>
              <a:t>Six fonctions de surveillance WinS</a:t>
            </a:r>
            <a:endParaRPr/>
          </a:p>
        </p:txBody>
      </p:sp>
      <p:sp>
        <p:nvSpPr>
          <p:cNvPr id="1545" name="Google Shape;1545;p6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46" name="Google Shape;1546;p6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  <p:pic>
        <p:nvPicPr>
          <p:cNvPr id="1547" name="Google Shape;1547;p6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47241" y="211347"/>
            <a:ext cx="10127848" cy="6435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7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 contrôle reconnaît la performance</a:t>
            </a:r>
            <a:endParaRPr dirty="0"/>
          </a:p>
        </p:txBody>
      </p:sp>
      <p:sp>
        <p:nvSpPr>
          <p:cNvPr id="1555" name="Google Shape;155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/>
          </a:bodyPr>
          <a:lstStyle/>
          <a:p>
            <a:pPr marL="17145" indent="0">
              <a:buSzPct val="100000"/>
            </a:pPr>
            <a:r>
              <a:rPr lang="en-US" dirty="0"/>
              <a:t>CAMBODGE</a:t>
            </a:r>
          </a:p>
          <a:p>
            <a:pPr marL="474345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Bulletins de notes</a:t>
            </a:r>
          </a:p>
          <a:p>
            <a:pPr marL="17145" indent="0">
              <a:buSzPct val="100000"/>
            </a:pPr>
            <a:endParaRPr lang="en-US" dirty="0"/>
          </a:p>
          <a:p>
            <a:pPr marL="17145" indent="0">
              <a:buSzPct val="100000"/>
            </a:pPr>
            <a:r>
              <a:rPr lang="en-US" dirty="0"/>
              <a:t>PHILIPPINES</a:t>
            </a:r>
          </a:p>
          <a:p>
            <a:pPr marL="474345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Boucles de rétroaction</a:t>
            </a:r>
          </a:p>
          <a:p>
            <a:pPr marL="474345" indent="-457200">
              <a:buSzPct val="100000"/>
              <a:buFont typeface="Arial" panose="020B0604020202020204" pitchFamily="34" charset="0"/>
              <a:buChar char="•"/>
            </a:pPr>
            <a:r>
              <a:rPr lang="en-US" dirty="0"/>
              <a:t>Sceau d'excellence</a:t>
            </a:r>
            <a:endParaRPr dirty="0"/>
          </a:p>
        </p:txBody>
      </p:sp>
      <p:sp>
        <p:nvSpPr>
          <p:cNvPr id="1556" name="Google Shape;1556;p7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57" name="Google Shape;1557;p7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7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Shape 1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4" name="Google Shape;1554;p7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/>
              <a:t>Le contrôle reconnaît la performance</a:t>
            </a:r>
            <a:endParaRPr dirty="0"/>
          </a:p>
        </p:txBody>
      </p:sp>
      <p:sp>
        <p:nvSpPr>
          <p:cNvPr id="1555" name="Google Shape;1555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456817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5700" rIns="0" bIns="45700" anchor="t" anchorCtr="0">
            <a:normAutofit lnSpcReduction="10000"/>
          </a:bodyPr>
          <a:lstStyle/>
          <a:p>
            <a:pPr marL="1143000" lvl="2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Philippines </a:t>
            </a:r>
            <a:endParaRPr dirty="0"/>
          </a:p>
          <a:p>
            <a:pPr marL="2514600" lvl="5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Boucles de rétroaction</a:t>
            </a:r>
            <a:endParaRPr dirty="0"/>
          </a:p>
          <a:p>
            <a:pPr marL="2514600" lvl="5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Sceau d'excellence</a:t>
            </a:r>
            <a:endParaRPr dirty="0"/>
          </a:p>
          <a:p>
            <a:pPr marL="1143000" lvl="2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Cambodge </a:t>
            </a:r>
            <a:endParaRPr dirty="0"/>
          </a:p>
          <a:p>
            <a:pPr marL="2514600" lvl="5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Bulletins de notes</a:t>
            </a:r>
            <a:endParaRPr dirty="0"/>
          </a:p>
          <a:p>
            <a:pPr marL="0" lvl="5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None/>
            </a:pPr>
            <a:endParaRPr sz="3600" dirty="0"/>
          </a:p>
          <a:p>
            <a:pPr marL="0" lvl="0" indent="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3600" dirty="0"/>
              <a:t>Allocation des ressources</a:t>
            </a:r>
            <a:endParaRPr dirty="0"/>
          </a:p>
          <a:p>
            <a:pPr marL="2514600" lvl="5" indent="-21145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ct val="100000"/>
              <a:buChar char="•"/>
            </a:pPr>
            <a:r>
              <a:rPr lang="en-US" sz="3600" dirty="0"/>
              <a:t>Installations de l'UGL Tableau de bord GAP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ct val="80000"/>
              <a:buNone/>
            </a:pPr>
            <a:endParaRPr dirty="0"/>
          </a:p>
        </p:txBody>
      </p:sp>
      <p:sp>
        <p:nvSpPr>
          <p:cNvPr id="1556" name="Google Shape;1556;p7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57" name="Google Shape;1557;p7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8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571958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66" name="Google Shape;1566;p8" descr="&#10;A person wearing a mask and reading a book"/>
          <p:cNvPicPr preferRelativeResize="0"/>
          <p:nvPr/>
        </p:nvPicPr>
        <p:blipFill rotWithShape="1">
          <a:blip r:embed="rId3" cstate="email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598223"/>
            <a:ext cx="12192000" cy="8456223"/>
          </a:xfrm>
          <a:prstGeom prst="rect">
            <a:avLst/>
          </a:prstGeom>
          <a:noFill/>
          <a:ln>
            <a:noFill/>
          </a:ln>
        </p:spPr>
      </p:pic>
      <p:sp>
        <p:nvSpPr>
          <p:cNvPr id="1562" name="Google Shape;1562;p8"/>
          <p:cNvSpPr txBox="1">
            <a:spLocks noGrp="1"/>
          </p:cNvSpPr>
          <p:nvPr>
            <p:ph type="title"/>
          </p:nvPr>
        </p:nvSpPr>
        <p:spPr>
          <a:xfrm>
            <a:off x="838200" y="422694"/>
            <a:ext cx="8419011" cy="1293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46800" rIns="0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en-US" dirty="0">
                <a:solidFill>
                  <a:schemeClr val="bg1"/>
                </a:solidFill>
              </a:rPr>
              <a:t>Exemple de pays : </a:t>
            </a:r>
            <a:br>
              <a:rPr lang="en-US" dirty="0">
                <a:solidFill>
                  <a:schemeClr val="bg1"/>
                </a:solidFill>
              </a:rPr>
            </a:br>
            <a:r>
              <a:rPr lang="en-US" dirty="0">
                <a:solidFill>
                  <a:schemeClr val="bg1"/>
                </a:solidFill>
              </a:rPr>
              <a:t>Cambodge - fiches d'évaluation</a:t>
            </a:r>
            <a:endParaRPr dirty="0">
              <a:solidFill>
                <a:schemeClr val="bg1"/>
              </a:solidFill>
            </a:endParaRPr>
          </a:p>
        </p:txBody>
      </p:sp>
      <p:sp>
        <p:nvSpPr>
          <p:cNvPr id="1564" name="Google Shape;1564;p8"/>
          <p:cNvSpPr txBox="1">
            <a:spLocks noGrp="1"/>
          </p:cNvSpPr>
          <p:nvPr>
            <p:ph type="ftr" idx="11"/>
          </p:nvPr>
        </p:nvSpPr>
        <p:spPr>
          <a:xfrm>
            <a:off x="8716161" y="6408604"/>
            <a:ext cx="2843868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13 - 17 MARS 2023</a:t>
            </a:r>
            <a:endParaRPr/>
          </a:p>
        </p:txBody>
      </p:sp>
      <p:sp>
        <p:nvSpPr>
          <p:cNvPr id="1565" name="Google Shape;1565;p8"/>
          <p:cNvSpPr txBox="1">
            <a:spLocks noGrp="1"/>
          </p:cNvSpPr>
          <p:nvPr>
            <p:ph type="sldNum" idx="12"/>
          </p:nvPr>
        </p:nvSpPr>
        <p:spPr>
          <a:xfrm>
            <a:off x="11652308" y="6408604"/>
            <a:ext cx="478173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9</a:t>
            </a:fld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WinS ILE 1">
      <a:dk1>
        <a:srgbClr val="575756"/>
      </a:dk1>
      <a:lt1>
        <a:srgbClr val="FFFFFF"/>
      </a:lt1>
      <a:dk2>
        <a:srgbClr val="44546A"/>
      </a:dk2>
      <a:lt2>
        <a:srgbClr val="E7E6E6"/>
      </a:lt2>
      <a:accent1>
        <a:srgbClr val="D30E14"/>
      </a:accent1>
      <a:accent2>
        <a:srgbClr val="1C9CD8"/>
      </a:accent2>
      <a:accent3>
        <a:srgbClr val="15688E"/>
      </a:accent3>
      <a:accent4>
        <a:srgbClr val="9AAF65"/>
      </a:accent4>
      <a:accent5>
        <a:srgbClr val="D3A853"/>
      </a:accent5>
      <a:accent6>
        <a:srgbClr val="575756"/>
      </a:accent6>
      <a:hlink>
        <a:srgbClr val="1B80B0"/>
      </a:hlink>
      <a:folHlink>
        <a:srgbClr val="57575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323</TotalTime>
  <Words>1138</Words>
  <Application>Microsoft Office PowerPoint</Application>
  <PresentationFormat>Widescreen</PresentationFormat>
  <Paragraphs>205</Paragraphs>
  <Slides>37</Slides>
  <Notes>31</Notes>
  <HiddenSlides>4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0" baseType="lpstr">
      <vt:lpstr>Arial</vt:lpstr>
      <vt:lpstr>Calibri</vt:lpstr>
      <vt:lpstr>Office</vt:lpstr>
      <vt:lpstr>PowerPoint Presentation</vt:lpstr>
      <vt:lpstr>Visualiser les données WinS à l'aide de tableaux de bord pour suivre les progrès,  reconnaître les réalisations,  et identifier les lacunes </vt:lpstr>
      <vt:lpstr>Ce qui est mesuré est fait</vt:lpstr>
      <vt:lpstr>6 fonction de surveillance</vt:lpstr>
      <vt:lpstr>6 fonction de surveillance</vt:lpstr>
      <vt:lpstr>Six fonctions de surveillance WinS</vt:lpstr>
      <vt:lpstr>Le contrôle reconnaît la performance</vt:lpstr>
      <vt:lpstr>Le contrôle reconnaît la performance</vt:lpstr>
      <vt:lpstr>Exemple de pays :  Cambodge - fiches d'évaluation</vt:lpstr>
      <vt:lpstr>Cambodge : Approche à trois étoiles</vt:lpstr>
      <vt:lpstr>Exemples de définitions TSA</vt:lpstr>
      <vt:lpstr>Cambodge TSA WinS Monitoring</vt:lpstr>
      <vt:lpstr>Exemple de formulaire d'inscription TSA</vt:lpstr>
      <vt:lpstr>Amélioration de l'école</vt:lpstr>
      <vt:lpstr>PowerPoint Presentation</vt:lpstr>
      <vt:lpstr>Reconnaissance de l'école</vt:lpstr>
      <vt:lpstr>PowerPoint Presentation</vt:lpstr>
      <vt:lpstr>Exemple de pays :  Philippines - reconnaissance</vt:lpstr>
      <vt:lpstr>Philippines : Approche à trois étoiles</vt:lpstr>
      <vt:lpstr>Exemples de pays : Philippines</vt:lpstr>
      <vt:lpstr>Comment le suivi est-il effectué au niveau de l'école ?</vt:lpstr>
      <vt:lpstr>Philippines : Modèles de reconnaissance</vt:lpstr>
      <vt:lpstr>Exemple de retour d'information sur la saisie des données</vt:lpstr>
      <vt:lpstr>Et pour les offices (sub)nationaux</vt:lpstr>
      <vt:lpstr>PowerPoint Presentation</vt:lpstr>
      <vt:lpstr>PowerPoint Presentation</vt:lpstr>
      <vt:lpstr>PowerPoint Presentation</vt:lpstr>
      <vt:lpstr>Reconnaissance : Sceau d'excellence</vt:lpstr>
      <vt:lpstr>Enseignements tirés</vt:lpstr>
      <vt:lpstr>6 fonction de surveillance</vt:lpstr>
      <vt:lpstr>Allocation des ressources</vt:lpstr>
      <vt:lpstr>Lacunes dans les installations WINS</vt:lpstr>
      <vt:lpstr>WinS Facilities GAP</vt:lpstr>
      <vt:lpstr>PowerPoint Presentation</vt:lpstr>
      <vt:lpstr>PowerPoint Presentation</vt:lpstr>
      <vt:lpstr>Collecte de données numériques pour WINS</vt:lpstr>
      <vt:lpstr>Merci de votre attention 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keywords>, docId:143E6C621727588E67AA988CA1D1E591</cp:keywords>
  <cp:lastModifiedBy>Madrid, Frederick GIZ PH</cp:lastModifiedBy>
  <cp:revision>6</cp:revision>
  <dcterms:created xsi:type="dcterms:W3CDTF">2021-11-11T10:03:38Z</dcterms:created>
  <dcterms:modified xsi:type="dcterms:W3CDTF">2023-03-14T08:19:18Z</dcterms:modified>
</cp:coreProperties>
</file>