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60" r:id="rId4"/>
    <p:sldId id="283" r:id="rId5"/>
    <p:sldId id="284" r:id="rId6"/>
    <p:sldId id="261" r:id="rId7"/>
    <p:sldId id="262" r:id="rId8"/>
    <p:sldId id="286" r:id="rId9"/>
    <p:sldId id="263" r:id="rId10"/>
    <p:sldId id="287" r:id="rId11"/>
    <p:sldId id="282" r:id="rId12"/>
    <p:sldId id="289" r:id="rId13"/>
    <p:sldId id="264" r:id="rId14"/>
    <p:sldId id="290" r:id="rId15"/>
    <p:sldId id="265" r:id="rId16"/>
    <p:sldId id="291" r:id="rId17"/>
    <p:sldId id="266" r:id="rId18"/>
    <p:sldId id="288" r:id="rId19"/>
    <p:sldId id="292" r:id="rId20"/>
    <p:sldId id="267" r:id="rId21"/>
    <p:sldId id="268" r:id="rId22"/>
    <p:sldId id="269" r:id="rId23"/>
    <p:sldId id="293" r:id="rId24"/>
    <p:sldId id="270" r:id="rId25"/>
    <p:sldId id="278" r:id="rId26"/>
    <p:sldId id="279" r:id="rId27"/>
    <p:sldId id="280" r:id="rId28"/>
    <p:sldId id="271" r:id="rId29"/>
    <p:sldId id="272" r:id="rId30"/>
    <p:sldId id="285" r:id="rId31"/>
    <p:sldId id="274" r:id="rId32"/>
    <p:sldId id="275" r:id="rId33"/>
    <p:sldId id="276" r:id="rId34"/>
    <p:sldId id="294" r:id="rId35"/>
    <p:sldId id="281" r:id="rId36"/>
    <p:sldId id="273" r:id="rId37"/>
    <p:sldId id="277" r:id="rId3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g99tnXsLBzh+D6AFmog4q8KZxB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D2F7E5-ABEC-0949-B93A-3287E761D504}" v="7" dt="2023-03-14T04:28:59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15"/>
    <p:restoredTop sz="94704"/>
  </p:normalViewPr>
  <p:slideViewPr>
    <p:cSldViewPr snapToGrid="0">
      <p:cViewPr varScale="1">
        <p:scale>
          <a:sx n="59" d="100"/>
          <a:sy n="59" d="100"/>
        </p:scale>
        <p:origin x="12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222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7424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2116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0553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7650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6530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1720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66764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2198541ec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2198541ecc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g2198541ecc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6619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3873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7500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 und Inhalt">
  <p:cSld name="2_Titel und Inhal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/>
          <p:nvPr/>
        </p:nvSpPr>
        <p:spPr>
          <a:xfrm>
            <a:off x="11061812" y="132709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2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205"/>
            <a:ext cx="12192000" cy="49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244" y="4948010"/>
            <a:ext cx="7092691" cy="114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4"/>
          <p:cNvSpPr txBox="1">
            <a:spLocks noGrp="1"/>
          </p:cNvSpPr>
          <p:nvPr>
            <p:ph type="ctrTitle"/>
          </p:nvPr>
        </p:nvSpPr>
        <p:spPr>
          <a:xfrm>
            <a:off x="836019" y="451803"/>
            <a:ext cx="85692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subTitle" idx="1"/>
          </p:nvPr>
        </p:nvSpPr>
        <p:spPr>
          <a:xfrm>
            <a:off x="836019" y="2940187"/>
            <a:ext cx="8560530" cy="78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dt" idx="10"/>
          </p:nvPr>
        </p:nvSpPr>
        <p:spPr>
          <a:xfrm>
            <a:off x="12256315" y="6408604"/>
            <a:ext cx="5582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932" y="0"/>
            <a:ext cx="1938042" cy="277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244" y="4948010"/>
            <a:ext cx="7092691" cy="114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45681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12256315" y="6408604"/>
            <a:ext cx="5582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12256315" y="6408604"/>
            <a:ext cx="5582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12256315" y="6408604"/>
            <a:ext cx="5582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>
  <p:cSld name="Bild mit Überschrif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>
            <a:spLocks noGrp="1"/>
          </p:cNvSpPr>
          <p:nvPr>
            <p:ph type="pic" idx="2"/>
          </p:nvPr>
        </p:nvSpPr>
        <p:spPr>
          <a:xfrm>
            <a:off x="-1" y="-9453"/>
            <a:ext cx="10014857" cy="5870503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12256315" y="6408604"/>
            <a:ext cx="5582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12256315" y="6408604"/>
            <a:ext cx="5582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>
  <p:cSld name="Inhalt mit Überschrif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6826523" y="992036"/>
            <a:ext cx="3456000" cy="1091242"/>
          </a:xfrm>
          <a:prstGeom prst="rect">
            <a:avLst/>
          </a:prstGeom>
          <a:solidFill>
            <a:srgbClr val="D6DEC0"/>
          </a:solidFill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837121" y="987425"/>
            <a:ext cx="578961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dt" idx="10"/>
          </p:nvPr>
        </p:nvSpPr>
        <p:spPr>
          <a:xfrm>
            <a:off x="12256315" y="6408604"/>
            <a:ext cx="5582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2"/>
          </p:nvPr>
        </p:nvSpPr>
        <p:spPr>
          <a:xfrm>
            <a:off x="6826523" y="2086783"/>
            <a:ext cx="3456000" cy="3782002"/>
          </a:xfrm>
          <a:prstGeom prst="rect">
            <a:avLst/>
          </a:prstGeom>
          <a:solidFill>
            <a:srgbClr val="EAEEDF"/>
          </a:solidFill>
          <a:ln>
            <a:noFill/>
          </a:ln>
        </p:spPr>
        <p:txBody>
          <a:bodyPr spcFirstLastPara="1" wrap="square" lIns="90000" tIns="90000" rIns="90000" bIns="90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>
  <p:cSld name="1_Titel und Inhal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1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dt" idx="10"/>
          </p:nvPr>
        </p:nvSpPr>
        <p:spPr>
          <a:xfrm>
            <a:off x="12256315" y="6408604"/>
            <a:ext cx="5582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2480" y="1230011"/>
            <a:ext cx="3016551" cy="3057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73844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12256315" y="6408604"/>
            <a:ext cx="5582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898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22"/>
          <p:cNvCxnSpPr/>
          <p:nvPr/>
        </p:nvCxnSpPr>
        <p:spPr>
          <a:xfrm>
            <a:off x="11597662" y="6467302"/>
            <a:ext cx="0" cy="390698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2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9174" y="0"/>
            <a:ext cx="1187500" cy="170080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marvin.marquez@giz.d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8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Cambodia: Three Star Approach</a:t>
            </a:r>
            <a:endParaRPr dirty="0"/>
          </a:p>
        </p:txBody>
      </p:sp>
      <p:sp>
        <p:nvSpPr>
          <p:cNvPr id="1564" name="Google Shape;1564;p8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565" name="Google Shape;1565;p8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" name="Google Shape;1536;p5">
            <a:extLst>
              <a:ext uri="{FF2B5EF4-FFF2-40B4-BE49-F238E27FC236}">
                <a16:creationId xmlns:a16="http://schemas.microsoft.com/office/drawing/2014/main" id="{C27EB5C1-AF5C-293A-E0D6-245ACD317A70}"/>
              </a:ext>
            </a:extLst>
          </p:cNvPr>
          <p:cNvSpPr txBox="1">
            <a:spLocks/>
          </p:cNvSpPr>
          <p:nvPr/>
        </p:nvSpPr>
        <p:spPr>
          <a:xfrm>
            <a:off x="838199" y="2006116"/>
            <a:ext cx="9448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dirty="0">
                <a:solidFill>
                  <a:srgbClr val="201F1E"/>
                </a:solidFill>
              </a:rPr>
              <a:t>Three Star Approach (TSA) levels are calculated for 4 categories: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1F1E"/>
                </a:solidFill>
              </a:rPr>
              <a:t>Drinking water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1F1E"/>
                </a:solidFill>
              </a:rPr>
              <a:t>Latrines and urinals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1F1E"/>
                </a:solidFill>
              </a:rPr>
              <a:t>Handwashing facilities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1F1E"/>
                </a:solidFill>
              </a:rPr>
              <a:t>Environment and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93F66D-0DDF-96BB-29AE-620B9D64B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Example TSA definitions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93F166-C336-6714-D997-D3D6BC64C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3FD20-D941-C58E-28CC-9FEF9C490E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7" name="Google Shape;1574;p9">
            <a:extLst>
              <a:ext uri="{FF2B5EF4-FFF2-40B4-BE49-F238E27FC236}">
                <a16:creationId xmlns:a16="http://schemas.microsoft.com/office/drawing/2014/main" id="{0F1090F0-BF95-1BC9-6BDF-B5B0CC8AD9BF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048" y="1385889"/>
            <a:ext cx="8897034" cy="5061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433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8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Cambodia TSA </a:t>
            </a:r>
            <a:r>
              <a:rPr lang="en-US" dirty="0" err="1"/>
              <a:t>WinS</a:t>
            </a:r>
            <a:r>
              <a:rPr lang="en-US" dirty="0"/>
              <a:t> Monitoring</a:t>
            </a:r>
            <a:endParaRPr dirty="0"/>
          </a:p>
        </p:txBody>
      </p:sp>
      <p:sp>
        <p:nvSpPr>
          <p:cNvPr id="1563" name="Google Shape;1563;p8"/>
          <p:cNvSpPr txBox="1">
            <a:spLocks noGrp="1"/>
          </p:cNvSpPr>
          <p:nvPr>
            <p:ph type="body" idx="1"/>
          </p:nvPr>
        </p:nvSpPr>
        <p:spPr>
          <a:xfrm>
            <a:off x="838200" y="1982791"/>
            <a:ext cx="9754772" cy="494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/>
              <a:t>MOE has defined minimum requirement standards for schools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/>
              <a:t>Schools fill in a monitoring form as appendix to the EMIS</a:t>
            </a: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/>
              <a:t>Annual data collection (now 4 years)</a:t>
            </a: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/>
              <a:t>9036 schools</a:t>
            </a: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/>
              <a:t>Aggregated data available in Excel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dirty="0"/>
          </a:p>
        </p:txBody>
      </p:sp>
      <p:sp>
        <p:nvSpPr>
          <p:cNvPr id="1564" name="Google Shape;1564;p8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565" name="Google Shape;1565;p8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5532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9812E-D1D1-51FF-7AD6-2628BBCB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Example TSA entry 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0C7B0-0CB8-8FF9-3494-B05CE5B31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71" name="Google Shape;1571;p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572" name="Google Shape;1572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573" name="Google Shape;157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186" y="1364166"/>
            <a:ext cx="8039358" cy="4928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8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School improvement</a:t>
            </a:r>
            <a:endParaRPr dirty="0"/>
          </a:p>
        </p:txBody>
      </p:sp>
      <p:sp>
        <p:nvSpPr>
          <p:cNvPr id="1563" name="Google Shape;1563;p8"/>
          <p:cNvSpPr txBox="1">
            <a:spLocks noGrp="1"/>
          </p:cNvSpPr>
          <p:nvPr>
            <p:ph type="body" idx="1"/>
          </p:nvPr>
        </p:nvSpPr>
        <p:spPr>
          <a:xfrm>
            <a:off x="838200" y="1982791"/>
            <a:ext cx="9754772" cy="494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dirty="0"/>
              <a:t>Achievement per indicator and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dirty="0"/>
              <a:t>steps needed to take to reach the next level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dirty="0"/>
          </a:p>
        </p:txBody>
      </p:sp>
      <p:sp>
        <p:nvSpPr>
          <p:cNvPr id="1564" name="Google Shape;1564;p8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565" name="Google Shape;1565;p8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74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10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581" name="Google Shape;1581;p10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" name="Google Shape;1582;p10">
            <a:extLst>
              <a:ext uri="{FF2B5EF4-FFF2-40B4-BE49-F238E27FC236}">
                <a16:creationId xmlns:a16="http://schemas.microsoft.com/office/drawing/2014/main" id="{22802897-E389-8A97-9F92-73C04D56285E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92" y="297762"/>
            <a:ext cx="9178909" cy="626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8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School recognition</a:t>
            </a:r>
            <a:endParaRPr dirty="0"/>
          </a:p>
        </p:txBody>
      </p:sp>
      <p:sp>
        <p:nvSpPr>
          <p:cNvPr id="1563" name="Google Shape;1563;p8"/>
          <p:cNvSpPr txBox="1">
            <a:spLocks noGrp="1"/>
          </p:cNvSpPr>
          <p:nvPr>
            <p:ph type="body" idx="1"/>
          </p:nvPr>
        </p:nvSpPr>
        <p:spPr>
          <a:xfrm>
            <a:off x="838200" y="1982791"/>
            <a:ext cx="9754772" cy="494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dirty="0"/>
              <a:t>Awarding options: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b="1" dirty="0"/>
              <a:t>0 STAR </a:t>
            </a:r>
            <a:r>
              <a:rPr lang="en-US" dirty="0"/>
              <a:t>– report card but no certificate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b="1" dirty="0"/>
              <a:t>1 STAR </a:t>
            </a:r>
            <a:r>
              <a:rPr lang="en-US" dirty="0"/>
              <a:t>– report card and certificate issued by the district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b="1" dirty="0"/>
              <a:t>2 STARS </a:t>
            </a:r>
            <a:r>
              <a:rPr lang="en-US" dirty="0"/>
              <a:t>– report card and certificate issued by the province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b="1" dirty="0"/>
              <a:t>3 STARS </a:t>
            </a:r>
            <a:r>
              <a:rPr lang="en-US" dirty="0"/>
              <a:t>– report card and certificate issued by the ministry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dirty="0"/>
          </a:p>
        </p:txBody>
      </p:sp>
      <p:sp>
        <p:nvSpPr>
          <p:cNvPr id="1564" name="Google Shape;1564;p8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565" name="Google Shape;1565;p8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0036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1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591" name="Google Shape;1591;p11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1592" name="Google Shape;1592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9604" y="628650"/>
            <a:ext cx="7606413" cy="5372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3008B2-BF96-83C7-D97B-63136E2897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2971" y="0"/>
            <a:ext cx="13137352" cy="8758238"/>
          </a:xfrm>
          <a:prstGeom prst="rect">
            <a:avLst/>
          </a:prstGeom>
        </p:spPr>
      </p:pic>
      <p:sp>
        <p:nvSpPr>
          <p:cNvPr id="1562" name="Google Shape;1562;p8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bg1"/>
                </a:solidFill>
              </a:rPr>
              <a:t>Country Example: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Philippines – recognition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64" name="Google Shape;1564;p8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565" name="Google Shape;1565;p8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625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8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Philippines: Three Star Approach</a:t>
            </a:r>
            <a:endParaRPr dirty="0"/>
          </a:p>
        </p:txBody>
      </p:sp>
      <p:sp>
        <p:nvSpPr>
          <p:cNvPr id="1564" name="Google Shape;1564;p8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565" name="Google Shape;1565;p8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" name="Google Shape;1599;p12">
            <a:extLst>
              <a:ext uri="{FF2B5EF4-FFF2-40B4-BE49-F238E27FC236}">
                <a16:creationId xmlns:a16="http://schemas.microsoft.com/office/drawing/2014/main" id="{43DFAD96-845D-5F74-A5F1-3568B669F1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45681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 err="1"/>
              <a:t>WinS</a:t>
            </a:r>
            <a:r>
              <a:rPr lang="en-US" dirty="0"/>
              <a:t>-OMS based on voluntary self assessment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Annual data collection, now 5 years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More than 48,000 schools, 94% participation rate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Schools enter data in an Excel sheet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School data are aggregated into a national data base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9872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ctrTitle"/>
          </p:nvPr>
        </p:nvSpPr>
        <p:spPr>
          <a:xfrm>
            <a:off x="836019" y="1227308"/>
            <a:ext cx="85692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Visualizing </a:t>
            </a:r>
            <a:r>
              <a:rPr lang="en-US" sz="4000" dirty="0" err="1">
                <a:latin typeface="Calibri"/>
                <a:ea typeface="Calibri"/>
                <a:cs typeface="Calibri"/>
                <a:sym typeface="Calibri"/>
              </a:rPr>
              <a:t>WinS</a:t>
            </a: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 data through dashboards to</a:t>
            </a:r>
            <a:r>
              <a:rPr lang="en-US" sz="4000" dirty="0"/>
              <a:t> track progress, </a:t>
            </a:r>
            <a:br>
              <a:rPr lang="en-US" sz="4000" dirty="0"/>
            </a:br>
            <a:r>
              <a:rPr lang="en-US" sz="4000" dirty="0"/>
              <a:t>recognize achievements, </a:t>
            </a:r>
            <a:br>
              <a:rPr lang="en-US" sz="4000" dirty="0"/>
            </a:br>
            <a:r>
              <a:rPr lang="en-US" sz="4000" dirty="0"/>
              <a:t>and identify gaps </a:t>
            </a:r>
            <a:endParaRPr dirty="0"/>
          </a:p>
        </p:txBody>
      </p:sp>
      <p:sp>
        <p:nvSpPr>
          <p:cNvPr id="81" name="Google Shape;81;p2"/>
          <p:cNvSpPr txBox="1">
            <a:spLocks noGrp="1"/>
          </p:cNvSpPr>
          <p:nvPr>
            <p:ph type="subTitle" idx="1"/>
          </p:nvPr>
        </p:nvSpPr>
        <p:spPr>
          <a:xfrm>
            <a:off x="836019" y="3715692"/>
            <a:ext cx="8560530" cy="78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dirty="0" err="1"/>
              <a:t>Ubo</a:t>
            </a:r>
            <a:r>
              <a:rPr lang="en-US" dirty="0"/>
              <a:t> </a:t>
            </a:r>
            <a:r>
              <a:rPr lang="en-US" dirty="0" err="1"/>
              <a:t>Pakes</a:t>
            </a:r>
            <a:r>
              <a:rPr lang="en-US" dirty="0"/>
              <a:t> &amp; Marvin Marquez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US" dirty="0"/>
              <a:t>GIZ – Regional Fit for School Program</a:t>
            </a:r>
            <a:endParaRPr dirty="0"/>
          </a:p>
        </p:txBody>
      </p:sp>
      <p:sp>
        <p:nvSpPr>
          <p:cNvPr id="82" name="Google Shape;82;p2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12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Country examples: Philippines</a:t>
            </a:r>
            <a:endParaRPr/>
          </a:p>
        </p:txBody>
      </p:sp>
      <p:sp>
        <p:nvSpPr>
          <p:cNvPr id="1599" name="Google Shape;159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45681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WINS-OMS based on voluntary self assessment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Annual data collection, now 5 years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More than 48,000  schools, 94% participation rate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Schools enter data in an Excel sheet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  <p:sp>
        <p:nvSpPr>
          <p:cNvPr id="1600" name="Google Shape;1600;p12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601" name="Google Shape;1601;p12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3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monitoring is done at School Level?</a:t>
            </a:r>
            <a:endParaRPr/>
          </a:p>
        </p:txBody>
      </p:sp>
      <p:sp>
        <p:nvSpPr>
          <p:cNvPr id="1607" name="Google Shape;1607;p13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608" name="Google Shape;1608;p13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1609" name="Google Shape;1609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84652" y="2019817"/>
            <a:ext cx="7763958" cy="3962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14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Philippines: Recognition models</a:t>
            </a:r>
            <a:endParaRPr dirty="0"/>
          </a:p>
        </p:txBody>
      </p:sp>
      <p:sp>
        <p:nvSpPr>
          <p:cNvPr id="1616" name="Google Shape;1616;p14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617" name="Google Shape;1617;p14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4" name="Google Shape;1599;p12">
            <a:extLst>
              <a:ext uri="{FF2B5EF4-FFF2-40B4-BE49-F238E27FC236}">
                <a16:creationId xmlns:a16="http://schemas.microsoft.com/office/drawing/2014/main" id="{9D2CAEC8-5DB9-F395-FA8F-4BDCBEBFA1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45681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Data entry process provides immediate feedback for schools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Arial"/>
              <a:buChar char="•"/>
            </a:pPr>
            <a:endParaRPr lang="en-US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National data base is used to provide dashboard for management </a:t>
            </a:r>
            <a:br>
              <a:rPr lang="en-US" dirty="0"/>
            </a:br>
            <a:r>
              <a:rPr lang="en-US" dirty="0"/>
              <a:t>on national and subnational level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Arial"/>
              <a:buChar char="•"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14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617" name="Google Shape;1617;p14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1618" name="Google Shape;1618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120165"/>
            <a:ext cx="6058820" cy="50741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9F7A742D-28B0-9E23-DF42-3F56EF51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45"/>
            <a:ext cx="8419011" cy="1293963"/>
          </a:xfrm>
        </p:spPr>
        <p:txBody>
          <a:bodyPr/>
          <a:lstStyle/>
          <a:p>
            <a:r>
              <a:rPr lang="en-US" sz="2800" dirty="0"/>
              <a:t>Example data entry feedback</a:t>
            </a:r>
          </a:p>
        </p:txBody>
      </p:sp>
    </p:spTree>
    <p:extLst>
      <p:ext uri="{BB962C8B-B14F-4D97-AF65-F5344CB8AC3E}">
        <p14:creationId xmlns:p14="http://schemas.microsoft.com/office/powerpoint/2010/main" val="2425820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And for (sub) national offices</a:t>
            </a:r>
            <a:endParaRPr/>
          </a:p>
        </p:txBody>
      </p:sp>
      <p:sp>
        <p:nvSpPr>
          <p:cNvPr id="1624" name="Google Shape;1624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b="1" dirty="0" err="1"/>
              <a:t>WinS</a:t>
            </a:r>
            <a:r>
              <a:rPr lang="en-US" b="1" dirty="0"/>
              <a:t> Monitoring Dashboard</a:t>
            </a:r>
            <a:endParaRPr dirty="0"/>
          </a:p>
          <a:p>
            <a:pPr marL="285750" lvl="0" indent="-285775" algn="l" rtl="0">
              <a:lnSpc>
                <a:spcPct val="120000"/>
              </a:lnSpc>
              <a:spcBef>
                <a:spcPts val="351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 dirty="0"/>
              <a:t>A tool for online data visualization and sharing of data.</a:t>
            </a:r>
            <a:endParaRPr dirty="0"/>
          </a:p>
          <a:p>
            <a:pPr marL="285750" lvl="0" indent="-285775" algn="l" rtl="0">
              <a:lnSpc>
                <a:spcPct val="120000"/>
              </a:lnSpc>
              <a:spcBef>
                <a:spcPts val="351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 dirty="0"/>
              <a:t>Easy access to visualization of common/important </a:t>
            </a:r>
            <a:r>
              <a:rPr lang="en-US" dirty="0" err="1"/>
              <a:t>WinS</a:t>
            </a:r>
            <a:r>
              <a:rPr lang="en-US" dirty="0"/>
              <a:t> indicators.</a:t>
            </a:r>
            <a:endParaRPr dirty="0"/>
          </a:p>
          <a:p>
            <a:pPr marL="285750" lvl="0" indent="-285775" algn="l" rtl="0">
              <a:lnSpc>
                <a:spcPct val="120000"/>
              </a:lnSpc>
              <a:spcBef>
                <a:spcPts val="351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 dirty="0"/>
              <a:t>Contents:</a:t>
            </a:r>
            <a:endParaRPr dirty="0"/>
          </a:p>
          <a:p>
            <a:pPr marL="742950" lvl="1" indent="-285781" algn="l" rtl="0">
              <a:lnSpc>
                <a:spcPct val="12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/>
              <a:t>Participation Rate</a:t>
            </a:r>
          </a:p>
          <a:p>
            <a:pPr marL="742950" lvl="1" indent="-285781" algn="l" rtl="0">
              <a:lnSpc>
                <a:spcPct val="12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/>
              <a:t>Thematic areas (water, sanitation, hygiene, deworming &amp; health education)</a:t>
            </a:r>
            <a:endParaRPr sz="2800" dirty="0"/>
          </a:p>
          <a:p>
            <a:pPr marL="742950" lvl="1" indent="-285781" algn="l" rtl="0">
              <a:lnSpc>
                <a:spcPct val="12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/>
              <a:t>Three-Star Rating </a:t>
            </a:r>
            <a:endParaRPr sz="2800" dirty="0"/>
          </a:p>
          <a:p>
            <a:pPr marL="742950" lvl="1" indent="-285781" algn="l" rtl="0">
              <a:lnSpc>
                <a:spcPct val="12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/>
              <a:t>Specific </a:t>
            </a:r>
            <a:r>
              <a:rPr lang="en-US" sz="2800" dirty="0" err="1"/>
              <a:t>WinS</a:t>
            </a:r>
            <a:r>
              <a:rPr lang="en-US" sz="2800" dirty="0"/>
              <a:t> indicators</a:t>
            </a:r>
            <a:endParaRPr sz="2800" dirty="0"/>
          </a:p>
          <a:p>
            <a:pPr marL="228600" lvl="0" indent="-9702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dirty="0"/>
          </a:p>
        </p:txBody>
      </p:sp>
      <p:sp>
        <p:nvSpPr>
          <p:cNvPr id="1625" name="Google Shape;1625;p1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626" name="Google Shape;1626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5679-7AB3-EAD4-7FF2-5DEE18D1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CF1B8-0AE7-2E67-B30B-5F58E85D00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FFDFA-7357-6D4D-F2E0-BC140343BA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477B5-7257-77D8-2749-4352171C10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2694"/>
            <a:ext cx="10129838" cy="647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32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73C7F-6AB7-F13F-E4CD-E50F9FD8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A9ADD-964B-FEA1-7C11-67F0AF7304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434F2-DBA2-2676-5892-E02B8F43CAD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F9F5B-17CA-BCF7-72C2-C8A4CFBFFB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F7B4A-DAA3-C69C-A703-ABB8496153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19" y="378224"/>
            <a:ext cx="10386625" cy="64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83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038EB-9952-FFFE-BC0B-8FD861E6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149D8-CC89-7F9C-138F-DF145AAD8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5BD36-AE3E-DD9C-054E-6ABCCDDDCED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0EC93-15B1-8031-4D2C-078AA7B545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14F0FF-BADA-D62C-5EAD-0C553254B4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3335"/>
            <a:ext cx="10418164" cy="648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95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16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Recognition: Seal of Excellence</a:t>
            </a:r>
            <a:endParaRPr/>
          </a:p>
        </p:txBody>
      </p:sp>
      <p:sp>
        <p:nvSpPr>
          <p:cNvPr id="1634" name="Google Shape;1634;p1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5181600" cy="458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Char char="•"/>
            </a:pPr>
            <a:r>
              <a:rPr lang="en-US" dirty="0"/>
              <a:t>Awarded by DEPED to schools that maintained three star ratings (or the National </a:t>
            </a:r>
            <a:r>
              <a:rPr lang="en-US" dirty="0" err="1"/>
              <a:t>WinS</a:t>
            </a:r>
            <a:r>
              <a:rPr lang="en-US" dirty="0"/>
              <a:t> standards for 3 consecutive years).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•"/>
            </a:pPr>
            <a:r>
              <a:rPr lang="en-US" dirty="0"/>
              <a:t>Schools with improvement from last year as well as those who reached three stars at the time of monitoring are given an award at the subnational level.</a:t>
            </a:r>
            <a:endParaRPr dirty="0"/>
          </a:p>
        </p:txBody>
      </p:sp>
      <p:sp>
        <p:nvSpPr>
          <p:cNvPr id="1635" name="Google Shape;1635;p16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636" name="Google Shape;1636;p16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1637" name="Google Shape;1637;p16" descr="Walang paglalarawan ng litrato na available.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5574" y="1716657"/>
            <a:ext cx="5384907" cy="408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Lessons learned</a:t>
            </a:r>
            <a:endParaRPr/>
          </a:p>
        </p:txBody>
      </p:sp>
      <p:sp>
        <p:nvSpPr>
          <p:cNvPr id="1644" name="Google Shape;1644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28600" lvl="0" indent="-2179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Char char="•"/>
            </a:pPr>
            <a:r>
              <a:rPr lang="en-US" dirty="0"/>
              <a:t>Keep it simple!</a:t>
            </a:r>
            <a:endParaRPr dirty="0"/>
          </a:p>
          <a:p>
            <a:pPr marL="228600" lvl="0" indent="-2179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•"/>
            </a:pPr>
            <a:r>
              <a:rPr lang="en-US" dirty="0"/>
              <a:t>Use tools that are easy to use and understand</a:t>
            </a:r>
            <a:endParaRPr dirty="0"/>
          </a:p>
          <a:p>
            <a:pPr marL="228600" lvl="0" indent="-2179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•"/>
            </a:pPr>
            <a:r>
              <a:rPr lang="en-US" dirty="0"/>
              <a:t>Keep a visually consistent language </a:t>
            </a:r>
            <a:endParaRPr dirty="0"/>
          </a:p>
          <a:p>
            <a:pPr marL="228600" lvl="0" indent="-2179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•"/>
            </a:pPr>
            <a:r>
              <a:rPr lang="en-US" dirty="0"/>
              <a:t>Feedback and recognition work!</a:t>
            </a:r>
            <a:endParaRPr dirty="0"/>
          </a:p>
          <a:p>
            <a:pPr marL="228600" lvl="0" indent="-2179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•"/>
            </a:pPr>
            <a:r>
              <a:rPr lang="en-US" dirty="0"/>
              <a:t>Need close cooperation between content and IT specialists at MOE, but content should be in the lead</a:t>
            </a:r>
            <a:endParaRPr dirty="0"/>
          </a:p>
          <a:p>
            <a:pPr marL="228600" lvl="0" indent="-2179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•"/>
            </a:pPr>
            <a:r>
              <a:rPr lang="en-US" dirty="0"/>
              <a:t>Be flexible, the world changes, and so should your M&amp;E system</a:t>
            </a:r>
            <a:endParaRPr dirty="0"/>
          </a:p>
          <a:p>
            <a:pPr marL="228600" lvl="0" indent="-863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dirty="0"/>
          </a:p>
        </p:txBody>
      </p:sp>
      <p:sp>
        <p:nvSpPr>
          <p:cNvPr id="1645" name="Google Shape;1645;p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646" name="Google Shape;1646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5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gets measured gets done</a:t>
            </a:r>
            <a:endParaRPr dirty="0"/>
          </a:p>
        </p:txBody>
      </p:sp>
      <p:sp>
        <p:nvSpPr>
          <p:cNvPr id="1536" name="Google Shape;1536;p5"/>
          <p:cNvSpPr txBox="1">
            <a:spLocks noGrp="1"/>
          </p:cNvSpPr>
          <p:nvPr>
            <p:ph type="body" idx="1"/>
          </p:nvPr>
        </p:nvSpPr>
        <p:spPr>
          <a:xfrm>
            <a:off x="838199" y="2091843"/>
            <a:ext cx="866461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57175" lvl="0" indent="-257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b="0" i="0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Monitoring  clarifies responsibility </a:t>
            </a:r>
            <a:endParaRPr dirty="0"/>
          </a:p>
          <a:p>
            <a:pPr marL="257175" lvl="0" indent="-2571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b="0" i="0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Monitoring puts pressure on the duty bearers</a:t>
            </a:r>
            <a:endParaRPr dirty="0"/>
          </a:p>
          <a:p>
            <a:pPr marL="257175" lvl="0" indent="-2571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Entices stakeholders to act</a:t>
            </a:r>
            <a:endParaRPr dirty="0"/>
          </a:p>
          <a:p>
            <a:pPr marL="257175" lvl="0" indent="-2571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There is no clear answer, but …</a:t>
            </a:r>
            <a:b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… M&amp;E gives directions</a:t>
            </a:r>
            <a:endParaRPr b="0" i="0"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863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  <p:sp>
        <p:nvSpPr>
          <p:cNvPr id="1537" name="Google Shape;1537;p5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538" name="Google Shape;1538;p5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5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6 function of monitoring</a:t>
            </a:r>
            <a:endParaRPr dirty="0"/>
          </a:p>
        </p:txBody>
      </p:sp>
      <p:sp>
        <p:nvSpPr>
          <p:cNvPr id="1536" name="Google Shape;1536;p5"/>
          <p:cNvSpPr txBox="1">
            <a:spLocks noGrp="1"/>
          </p:cNvSpPr>
          <p:nvPr>
            <p:ph type="body" idx="1"/>
          </p:nvPr>
        </p:nvSpPr>
        <p:spPr>
          <a:xfrm>
            <a:off x="838199" y="2091843"/>
            <a:ext cx="866461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b="0" i="0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Monitoring </a:t>
            </a:r>
            <a:r>
              <a:rPr lang="en-US" dirty="0">
                <a:solidFill>
                  <a:srgbClr val="201F1E"/>
                </a:solidFill>
              </a:rPr>
              <a:t>builds capacity</a:t>
            </a:r>
            <a:r>
              <a:rPr lang="en-US" b="0" i="0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i="0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Monitoring recognizes performance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Monitoring creates demands for </a:t>
            </a:r>
            <a:r>
              <a:rPr lang="en-US" dirty="0" err="1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WinS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b="1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Monitoring informs planning and resource allocation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Monitoring creates transparency and accountability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dirty="0">
                <a:solidFill>
                  <a:srgbClr val="201F1E"/>
                </a:solidFill>
              </a:rPr>
              <a:t>Monitoring guides data driven decision making</a:t>
            </a:r>
            <a:endParaRPr b="0" i="0"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863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  <p:sp>
        <p:nvSpPr>
          <p:cNvPr id="1537" name="Google Shape;1537;p5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538" name="Google Shape;1538;p5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7556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18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Resource Allocation</a:t>
            </a:r>
            <a:endParaRPr/>
          </a:p>
        </p:txBody>
      </p:sp>
      <p:sp>
        <p:nvSpPr>
          <p:cNvPr id="1661" name="Google Shape;166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7217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42900" lvl="0" indent="-36423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Many schools do not meet national </a:t>
            </a:r>
            <a:r>
              <a:rPr lang="en-US" dirty="0" err="1"/>
              <a:t>WinS</a:t>
            </a:r>
            <a:r>
              <a:rPr lang="en-US" dirty="0"/>
              <a:t> standards</a:t>
            </a:r>
            <a:endParaRPr dirty="0"/>
          </a:p>
          <a:p>
            <a:pPr marL="342900" lvl="0" indent="-3642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Municipalities can support schools</a:t>
            </a:r>
            <a:endParaRPr dirty="0"/>
          </a:p>
          <a:p>
            <a:pPr marL="342900" lvl="0" indent="-3642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Dashboard that shows the school needs</a:t>
            </a:r>
            <a:endParaRPr dirty="0"/>
          </a:p>
          <a:p>
            <a:pPr marL="342900" lvl="0" indent="-3642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Supports School Districts and School Directors with Fund Raising</a:t>
            </a:r>
            <a:endParaRPr dirty="0"/>
          </a:p>
          <a:p>
            <a:pPr marL="342900" lvl="0" indent="-3642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Combined with:</a:t>
            </a:r>
            <a:endParaRPr dirty="0"/>
          </a:p>
          <a:p>
            <a:pPr marL="2857437" lvl="5" indent="-36004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dirty="0"/>
          </a:p>
        </p:txBody>
      </p:sp>
      <p:sp>
        <p:nvSpPr>
          <p:cNvPr id="1662" name="Google Shape;1662;p18"/>
          <p:cNvSpPr txBox="1">
            <a:spLocks noGrp="1"/>
          </p:cNvSpPr>
          <p:nvPr>
            <p:ph type="body" idx="2"/>
          </p:nvPr>
        </p:nvSpPr>
        <p:spPr>
          <a:xfrm>
            <a:off x="3518849" y="4337595"/>
            <a:ext cx="7678615" cy="130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Char char="•"/>
            </a:pPr>
            <a:r>
              <a:rPr lang="en-US" dirty="0"/>
              <a:t> A MOOC;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•"/>
            </a:pPr>
            <a:r>
              <a:rPr lang="en-US" dirty="0"/>
              <a:t>Implementing guidelines;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•"/>
            </a:pPr>
            <a:r>
              <a:rPr lang="en-US" dirty="0"/>
              <a:t>O&amp;M app for calculation operational costs;</a:t>
            </a:r>
            <a:endParaRPr dirty="0"/>
          </a:p>
        </p:txBody>
      </p:sp>
      <p:sp>
        <p:nvSpPr>
          <p:cNvPr id="1663" name="Google Shape;1663;p18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664" name="Google Shape;1664;p18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19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WINS Facilities Gap</a:t>
            </a:r>
            <a:endParaRPr/>
          </a:p>
        </p:txBody>
      </p:sp>
      <p:sp>
        <p:nvSpPr>
          <p:cNvPr id="1671" name="Google Shape;167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28600" lvl="0" indent="-863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  <p:sp>
        <p:nvSpPr>
          <p:cNvPr id="1672" name="Google Shape;167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28600" lvl="0" indent="-863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  <p:sp>
        <p:nvSpPr>
          <p:cNvPr id="1673" name="Google Shape;1673;p19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674" name="Google Shape;1674;p19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pic>
        <p:nvPicPr>
          <p:cNvPr id="1675" name="Google Shape;1675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681037"/>
            <a:ext cx="9018319" cy="6092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20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WinS Facilities GAP</a:t>
            </a:r>
            <a:endParaRPr/>
          </a:p>
        </p:txBody>
      </p:sp>
      <p:sp>
        <p:nvSpPr>
          <p:cNvPr id="1681" name="Google Shape;168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28600" lvl="0" indent="-863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  <p:sp>
        <p:nvSpPr>
          <p:cNvPr id="1682" name="Google Shape;1682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28600" lvl="0" indent="-863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  <p:sp>
        <p:nvSpPr>
          <p:cNvPr id="1683" name="Google Shape;1683;p20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684" name="Google Shape;1684;p20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pic>
        <p:nvPicPr>
          <p:cNvPr id="1685" name="Google Shape;1685;p20" descr="Graphical user interface, application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22694"/>
            <a:ext cx="9338953" cy="6351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using a tablet&#10;&#10;Description automatically generated with low confidence">
            <a:extLst>
              <a:ext uri="{FF2B5EF4-FFF2-40B4-BE49-F238E27FC236}">
                <a16:creationId xmlns:a16="http://schemas.microsoft.com/office/drawing/2014/main" id="{3D5A2941-9663-6612-545F-F636ED74EA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81227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E4D4D-E593-4ED6-E882-2BE366D80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98248-2EB0-8FD2-DD62-5F4C7C79BAD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716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F0979-5857-EBB6-A6E7-4E4A0BD88C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AC304-BF69-74B0-7BCC-02DD68045373}"/>
              </a:ext>
            </a:extLst>
          </p:cNvPr>
          <p:cNvSpPr txBox="1"/>
          <p:nvPr/>
        </p:nvSpPr>
        <p:spPr>
          <a:xfrm>
            <a:off x="733302" y="528092"/>
            <a:ext cx="60979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Mobile data collection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88943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2D05F-7F1C-3C40-6ACB-CCBB87E4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312B8-22DA-5B9B-D8A0-31052E7E7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E85F8-A270-C3A7-9030-8D490DCE799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0E2D2-24BA-20D1-136F-84BBE23BA8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pic>
        <p:nvPicPr>
          <p:cNvPr id="6" name="Google Shape;1669;p19">
            <a:extLst>
              <a:ext uri="{FF2B5EF4-FFF2-40B4-BE49-F238E27FC236}">
                <a16:creationId xmlns:a16="http://schemas.microsoft.com/office/drawing/2014/main" id="{0A22E916-2C3F-C079-692A-A050C5B520C9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394119"/>
            <a:ext cx="9517084" cy="6379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043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198541ecc9_0_0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8900" cy="1293900"/>
          </a:xfrm>
          <a:prstGeom prst="rect">
            <a:avLst/>
          </a:prstGeom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Digital data collection for WINS</a:t>
            </a:r>
            <a:endParaRPr dirty="0"/>
          </a:p>
        </p:txBody>
      </p:sp>
      <p:sp>
        <p:nvSpPr>
          <p:cNvPr id="1653" name="Google Shape;1653;g2198541ecc9_0_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9410205" cy="43512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Android based data collection</a:t>
            </a:r>
          </a:p>
          <a:p>
            <a:pPr marL="0" indent="0">
              <a:buNone/>
            </a:pPr>
            <a:r>
              <a:rPr lang="en-US" dirty="0" err="1"/>
              <a:t>KoBo</a:t>
            </a:r>
            <a:r>
              <a:rPr lang="en-US" dirty="0"/>
              <a:t> toolbox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Digital data collection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Online/offline workflow + Digital database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Easy to learn and relative low investment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GPS + media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Checks and balances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JMP has basic questionnaire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5" name="Google Shape;1655;g2198541ecc9_0_0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pic>
        <p:nvPicPr>
          <p:cNvPr id="1026" name="Picture 2" descr="KoboToolbox">
            <a:extLst>
              <a:ext uri="{FF2B5EF4-FFF2-40B4-BE49-F238E27FC236}">
                <a16:creationId xmlns:a16="http://schemas.microsoft.com/office/drawing/2014/main" id="{DA048A4B-8997-F7F1-52B6-3840CD1C5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019" y="2881646"/>
            <a:ext cx="1354161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21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1691" name="Google Shape;169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For more information please contact: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Marvin Marquez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GIZ – Fit for School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Pts val="2400"/>
              <a:buChar char="•"/>
            </a:pPr>
            <a:r>
              <a:rPr lang="en-US" u="sng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marvin.marquez@giz.de</a:t>
            </a:r>
            <a:endParaRPr>
              <a:solidFill>
                <a:srgbClr val="00B0F0"/>
              </a:solidFill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Ubo Pakes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WASH Consultant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Pts val="2400"/>
              <a:buChar char="•"/>
            </a:pPr>
            <a:r>
              <a:rPr lang="en-US">
                <a:solidFill>
                  <a:srgbClr val="00B0F0"/>
                </a:solidFill>
              </a:rPr>
              <a:t>ubo@gis-tm.com</a:t>
            </a:r>
            <a:endParaRPr/>
          </a:p>
          <a:p>
            <a:pPr marL="228600" lvl="0" indent="-863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  <p:sp>
        <p:nvSpPr>
          <p:cNvPr id="1692" name="Google Shape;1692;p21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693" name="Google Shape;1693;p21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pic>
        <p:nvPicPr>
          <p:cNvPr id="1694" name="Google Shape;169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2395" y="946150"/>
            <a:ext cx="4965700" cy="49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5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6 function of monitoring</a:t>
            </a:r>
            <a:endParaRPr dirty="0"/>
          </a:p>
        </p:txBody>
      </p:sp>
      <p:sp>
        <p:nvSpPr>
          <p:cNvPr id="1536" name="Google Shape;1536;p5"/>
          <p:cNvSpPr txBox="1">
            <a:spLocks noGrp="1"/>
          </p:cNvSpPr>
          <p:nvPr>
            <p:ph type="body" idx="1"/>
          </p:nvPr>
        </p:nvSpPr>
        <p:spPr>
          <a:xfrm>
            <a:off x="838199" y="2091843"/>
            <a:ext cx="866461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b="0" i="0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Monitoring </a:t>
            </a:r>
            <a:r>
              <a:rPr lang="en-US" dirty="0">
                <a:solidFill>
                  <a:srgbClr val="201F1E"/>
                </a:solidFill>
              </a:rPr>
              <a:t>builds capacity</a:t>
            </a:r>
            <a:r>
              <a:rPr lang="en-US" b="0" i="0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b="0" i="0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Monitoring recognizes performance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Monitoring creates demands for </a:t>
            </a:r>
            <a:r>
              <a:rPr lang="en-US" dirty="0" err="1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WinS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Monitoring informs planning and resource allocation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Monitoring creates transparency and accountability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dirty="0">
                <a:solidFill>
                  <a:srgbClr val="201F1E"/>
                </a:solidFill>
              </a:rPr>
              <a:t>Monitoring guides data driven decision making</a:t>
            </a:r>
            <a:endParaRPr b="0" i="0"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863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  <p:sp>
        <p:nvSpPr>
          <p:cNvPr id="1537" name="Google Shape;1537;p5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538" name="Google Shape;1538;p5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526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5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6 function of monitoring</a:t>
            </a:r>
            <a:endParaRPr dirty="0"/>
          </a:p>
        </p:txBody>
      </p:sp>
      <p:sp>
        <p:nvSpPr>
          <p:cNvPr id="1536" name="Google Shape;1536;p5"/>
          <p:cNvSpPr txBox="1">
            <a:spLocks noGrp="1"/>
          </p:cNvSpPr>
          <p:nvPr>
            <p:ph type="body" idx="1"/>
          </p:nvPr>
        </p:nvSpPr>
        <p:spPr>
          <a:xfrm>
            <a:off x="838199" y="2091843"/>
            <a:ext cx="866461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b="0" i="0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Monitoring </a:t>
            </a:r>
            <a:r>
              <a:rPr lang="en-US" dirty="0">
                <a:solidFill>
                  <a:srgbClr val="201F1E"/>
                </a:solidFill>
              </a:rPr>
              <a:t>builds capacity</a:t>
            </a:r>
            <a:r>
              <a:rPr lang="en-US" b="0" i="0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b="1" i="0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Monitoring recognizes performance</a:t>
            </a:r>
            <a:endParaRPr b="1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Monitoring creates demands for </a:t>
            </a:r>
            <a:r>
              <a:rPr lang="en-US" dirty="0" err="1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WinS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Monitoring informs planning and resource allocation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Monitoring creates transparency and accountability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dirty="0">
                <a:solidFill>
                  <a:srgbClr val="201F1E"/>
                </a:solidFill>
              </a:rPr>
              <a:t>Monitoring guides data driven decision making</a:t>
            </a:r>
            <a:endParaRPr b="0" i="0"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863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  <p:sp>
        <p:nvSpPr>
          <p:cNvPr id="1537" name="Google Shape;1537;p5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538" name="Google Shape;1538;p5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135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6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Six functions of WinS monitoring</a:t>
            </a:r>
            <a:endParaRPr/>
          </a:p>
        </p:txBody>
      </p:sp>
      <p:sp>
        <p:nvSpPr>
          <p:cNvPr id="1545" name="Google Shape;1545;p6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546" name="Google Shape;1546;p6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547" name="Google Shape;1547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241" y="211347"/>
            <a:ext cx="10127848" cy="64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7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Monitoring recognizes performance</a:t>
            </a:r>
            <a:endParaRPr dirty="0"/>
          </a:p>
        </p:txBody>
      </p:sp>
      <p:sp>
        <p:nvSpPr>
          <p:cNvPr id="1555" name="Google Shape;155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45681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17145" indent="0">
              <a:buSzPct val="100000"/>
            </a:pPr>
            <a:r>
              <a:rPr lang="en-US" dirty="0"/>
              <a:t>CAMBODIA</a:t>
            </a:r>
          </a:p>
          <a:p>
            <a:pPr marL="474345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Report cards</a:t>
            </a:r>
          </a:p>
          <a:p>
            <a:pPr marL="17145" indent="0">
              <a:buSzPct val="100000"/>
            </a:pPr>
            <a:endParaRPr lang="en-US" dirty="0"/>
          </a:p>
          <a:p>
            <a:pPr marL="17145" indent="0">
              <a:buSzPct val="100000"/>
            </a:pPr>
            <a:r>
              <a:rPr lang="en-US" dirty="0"/>
              <a:t>PHILIPPINES</a:t>
            </a:r>
          </a:p>
          <a:p>
            <a:pPr marL="474345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Feedback loops</a:t>
            </a:r>
          </a:p>
          <a:p>
            <a:pPr marL="474345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Seal of excellence</a:t>
            </a:r>
            <a:endParaRPr dirty="0"/>
          </a:p>
        </p:txBody>
      </p:sp>
      <p:sp>
        <p:nvSpPr>
          <p:cNvPr id="1556" name="Google Shape;1556;p7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557" name="Google Shape;1557;p7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7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Monitoring recognizes performance</a:t>
            </a:r>
            <a:endParaRPr dirty="0"/>
          </a:p>
        </p:txBody>
      </p:sp>
      <p:sp>
        <p:nvSpPr>
          <p:cNvPr id="1555" name="Google Shape;155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45681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1143000" lvl="2" indent="-21145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 dirty="0"/>
              <a:t>Philippines </a:t>
            </a:r>
            <a:endParaRPr dirty="0"/>
          </a:p>
          <a:p>
            <a:pPr marL="2514600" lvl="5" indent="-21145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 dirty="0"/>
              <a:t>Feedback loops</a:t>
            </a:r>
            <a:endParaRPr dirty="0"/>
          </a:p>
          <a:p>
            <a:pPr marL="2514600" lvl="5" indent="-21145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 dirty="0"/>
              <a:t>Seal of Excellence</a:t>
            </a:r>
            <a:endParaRPr dirty="0"/>
          </a:p>
          <a:p>
            <a:pPr marL="1143000" lvl="2" indent="-21145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 dirty="0"/>
              <a:t>Cambodia </a:t>
            </a:r>
            <a:endParaRPr dirty="0"/>
          </a:p>
          <a:p>
            <a:pPr marL="2514600" lvl="5" indent="-21145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 dirty="0"/>
              <a:t>Report cards</a:t>
            </a:r>
            <a:endParaRPr dirty="0"/>
          </a:p>
          <a:p>
            <a:pPr marL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600" dirty="0"/>
              <a:t>Resource allocation</a:t>
            </a:r>
            <a:endParaRPr dirty="0"/>
          </a:p>
          <a:p>
            <a:pPr marL="2514600" lvl="5" indent="-21145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 dirty="0"/>
              <a:t>LGU facilities GAP Dashboard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dirty="0"/>
          </a:p>
        </p:txBody>
      </p:sp>
      <p:sp>
        <p:nvSpPr>
          <p:cNvPr id="1556" name="Google Shape;1556;p7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557" name="Google Shape;1557;p7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19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" name="Google Shape;1566;p8" descr="&#10;A person wearing a mask and reading a book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98223"/>
            <a:ext cx="12192000" cy="8456223"/>
          </a:xfrm>
          <a:prstGeom prst="rect">
            <a:avLst/>
          </a:prstGeom>
          <a:noFill/>
          <a:ln>
            <a:noFill/>
          </a:ln>
        </p:spPr>
      </p:pic>
      <p:sp>
        <p:nvSpPr>
          <p:cNvPr id="1562" name="Google Shape;1562;p8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bg1"/>
                </a:solidFill>
              </a:rPr>
              <a:t>Country Example: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Cambodia – report cards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64" name="Google Shape;1564;p8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– 17 MARCH 2023</a:t>
            </a:r>
            <a:endParaRPr/>
          </a:p>
        </p:txBody>
      </p:sp>
      <p:sp>
        <p:nvSpPr>
          <p:cNvPr id="1565" name="Google Shape;1565;p8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WinS ILE 1">
      <a:dk1>
        <a:srgbClr val="575756"/>
      </a:dk1>
      <a:lt1>
        <a:srgbClr val="FFFFFF"/>
      </a:lt1>
      <a:dk2>
        <a:srgbClr val="44546A"/>
      </a:dk2>
      <a:lt2>
        <a:srgbClr val="E7E6E6"/>
      </a:lt2>
      <a:accent1>
        <a:srgbClr val="D30E14"/>
      </a:accent1>
      <a:accent2>
        <a:srgbClr val="1C9CD8"/>
      </a:accent2>
      <a:accent3>
        <a:srgbClr val="15688E"/>
      </a:accent3>
      <a:accent4>
        <a:srgbClr val="9AAF65"/>
      </a:accent4>
      <a:accent5>
        <a:srgbClr val="D3A853"/>
      </a:accent5>
      <a:accent6>
        <a:srgbClr val="575756"/>
      </a:accent6>
      <a:hlink>
        <a:srgbClr val="1B80B0"/>
      </a:hlink>
      <a:folHlink>
        <a:srgbClr val="5757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936</Words>
  <Application>Microsoft Office PowerPoint</Application>
  <PresentationFormat>Widescreen</PresentationFormat>
  <Paragraphs>205</Paragraphs>
  <Slides>37</Slides>
  <Notes>31</Notes>
  <HiddenSlides>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</vt:lpstr>
      <vt:lpstr>PowerPoint Presentation</vt:lpstr>
      <vt:lpstr>Visualizing WinS data through dashboards to track progress,  recognize achievements,  and identify gaps </vt:lpstr>
      <vt:lpstr>What gets measured gets done</vt:lpstr>
      <vt:lpstr>6 function of monitoring</vt:lpstr>
      <vt:lpstr>6 function of monitoring</vt:lpstr>
      <vt:lpstr>Six functions of WinS monitoring</vt:lpstr>
      <vt:lpstr>Monitoring recognizes performance</vt:lpstr>
      <vt:lpstr>Monitoring recognizes performance</vt:lpstr>
      <vt:lpstr>Country Example:  Cambodia – report cards</vt:lpstr>
      <vt:lpstr>Cambodia: Three Star Approach</vt:lpstr>
      <vt:lpstr>Example TSA definitions</vt:lpstr>
      <vt:lpstr>Cambodia TSA WinS Monitoring</vt:lpstr>
      <vt:lpstr>Example TSA entry form</vt:lpstr>
      <vt:lpstr>School improvement</vt:lpstr>
      <vt:lpstr>PowerPoint Presentation</vt:lpstr>
      <vt:lpstr>School recognition</vt:lpstr>
      <vt:lpstr>PowerPoint Presentation</vt:lpstr>
      <vt:lpstr>Country Example:  Philippines – recognition</vt:lpstr>
      <vt:lpstr>Philippines: Three Star Approach</vt:lpstr>
      <vt:lpstr>Country examples: Philippines</vt:lpstr>
      <vt:lpstr>How monitoring is done at School Level?</vt:lpstr>
      <vt:lpstr>Philippines: Recognition models</vt:lpstr>
      <vt:lpstr>Example data entry feedback</vt:lpstr>
      <vt:lpstr>And for (sub) national offices</vt:lpstr>
      <vt:lpstr>PowerPoint Presentation</vt:lpstr>
      <vt:lpstr>PowerPoint Presentation</vt:lpstr>
      <vt:lpstr>PowerPoint Presentation</vt:lpstr>
      <vt:lpstr>Recognition: Seal of Excellence</vt:lpstr>
      <vt:lpstr>Lessons learned</vt:lpstr>
      <vt:lpstr>6 function of monitoring</vt:lpstr>
      <vt:lpstr>Resource Allocation</vt:lpstr>
      <vt:lpstr>WINS Facilities Gap</vt:lpstr>
      <vt:lpstr>WinS Facilities GAP</vt:lpstr>
      <vt:lpstr>PowerPoint Presentation</vt:lpstr>
      <vt:lpstr>PowerPoint Presentation</vt:lpstr>
      <vt:lpstr>Digital data collection for WINS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Madrid, Frederick GIZ PH</cp:lastModifiedBy>
  <cp:revision>5</cp:revision>
  <dcterms:created xsi:type="dcterms:W3CDTF">2021-11-11T10:03:38Z</dcterms:created>
  <dcterms:modified xsi:type="dcterms:W3CDTF">2023-03-14T08:15:04Z</dcterms:modified>
</cp:coreProperties>
</file>