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56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60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888" autoAdjust="0"/>
  </p:normalViewPr>
  <p:slideViewPr>
    <p:cSldViewPr snapToGrid="0">
      <p:cViewPr varScale="1">
        <p:scale>
          <a:sx n="38" d="100"/>
          <a:sy n="38" d="100"/>
        </p:scale>
        <p:origin x="56" y="3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C7252-EC6E-4932-A2F7-22B4B69BA601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1870B-7A0A-49AB-8B02-3A185DDCD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0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41870B-7A0A-49AB-8B02-3A185DDCD0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61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BB68B-09B0-487F-B740-243D33671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DA2A31-10B7-4723-8671-D71EF55F06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F09A6-3481-463F-84E6-F5294F214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3459-62FF-47F7-A203-FD195347ABD7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CB98D-2D38-4904-9A67-E936F19EB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A8EA1-D8F0-480D-BA7A-D7B0136AE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888-9BA8-4EB2-8762-41B73AA3F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9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54B8-B009-4683-BFEB-FF4726171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D70847-F60D-40B0-B06D-E51FFEB9C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62567-9748-4D93-8691-3E6CFF541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3459-62FF-47F7-A203-FD195347ABD7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182FC-EBEF-470D-9EE6-A6750010D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796C6-81B0-4008-AB77-04C8FD2BC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888-9BA8-4EB2-8762-41B73AA3F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3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58F1C6-16F5-475B-B8F3-E2C7A03834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17D9F1-5661-4340-81C3-0F73B92CD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E09E7-B82A-4E4C-A1C1-F753A764D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3459-62FF-47F7-A203-FD195347ABD7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7AAE1-E88C-4E07-94FD-FC2F6632F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E2112-6025-4DCE-A975-6E4AA57D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888-9BA8-4EB2-8762-41B73AA3F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8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56037-E0E2-43D6-961D-F0EAC6A23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CDD2E-69E9-4D7E-80ED-DADEE9FCD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CE375-9FC0-405E-A4B5-CA5F9716A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3459-62FF-47F7-A203-FD195347ABD7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AE5AB-6437-4B1D-B0D2-24FB1D62F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F60C1-9575-47E6-9BBB-C8C93ACAD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888-9BA8-4EB2-8762-41B73AA3F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8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7C6BC-545F-4558-AF82-8C0A336D3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6FC18-243E-4BC9-A24B-E0271FECD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5E949-454B-4C87-8027-3CD20E834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3459-62FF-47F7-A203-FD195347ABD7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BCA54-994F-4889-84FE-89C835A50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5D480-D5F3-480C-BF60-EF20A856E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888-9BA8-4EB2-8762-41B73AA3F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0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5A918-ED75-43D3-B119-3A4ED21CD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ACF6E-CD7F-45C5-82E3-34E7221BE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9288E9-442B-4504-A039-8C5DE70CA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A791F-2AA8-4EB1-8FEB-8EA8D917A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3459-62FF-47F7-A203-FD195347ABD7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BC17C9-8F67-452F-AF0C-753A661D4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8EC454-C744-4284-BB4F-3097C3718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888-9BA8-4EB2-8762-41B73AA3F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C3B90-F180-4D4B-801F-E7AE52745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01921-5523-46CA-BE4A-3ECEBDB60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4CBBAC-0758-4AA1-838B-237A13127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826603-9EB2-4159-94D0-3D942B069D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DFEE83-E5E1-4E09-BB6D-FC924DC53E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0D41C4-9441-4ED2-8B85-EEEE0667D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3459-62FF-47F7-A203-FD195347ABD7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C87127-9327-4C48-BD45-71B65154E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36E74C-46F0-4816-AD76-B7638D588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888-9BA8-4EB2-8762-41B73AA3F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6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C2EC-7912-4910-A963-31664E597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7382EF-2FA1-4EFE-9AE4-45A57D91C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3459-62FF-47F7-A203-FD195347ABD7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6136C8-3609-4217-965E-1D0D10A3B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369F82-126D-4862-8BEC-997C0429C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888-9BA8-4EB2-8762-41B73AA3F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E7C784-FF6C-4BD4-887A-C1B9CA636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3459-62FF-47F7-A203-FD195347ABD7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1751A7-A962-4AF1-B14F-16AAB358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0A98A8-8075-4D96-8C42-999D80270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888-9BA8-4EB2-8762-41B73AA3F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63A19-A504-4875-8C54-3833D8A85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D96A7-C277-473E-A5D6-4EFEEE6B0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E8CBAA-76C8-4C35-B111-7FFDA09BC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E3F0B-8E87-49DB-AE94-083052DAF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3459-62FF-47F7-A203-FD195347ABD7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B98434-EB11-4849-885E-83B29B771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4950F-BA8C-4EE6-89BF-85301403E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888-9BA8-4EB2-8762-41B73AA3F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36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5B5A5-3F08-4223-8250-247EA4BF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9C3BF-67C5-4B14-A495-2A5105CFF8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BABD34-722F-4F6A-B4EF-DEEC55954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114AE-1AB9-412F-96B6-BA04299F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3459-62FF-47F7-A203-FD195347ABD7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DD99A7-5425-4C73-AA64-B3927C520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03DF20-113D-4B51-A31B-2F210CC3E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888-9BA8-4EB2-8762-41B73AA3F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7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F591A-8E59-4363-8CDC-B668AC28C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AA3EE-66C0-4AD7-988A-6610D9B74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D95ED-0073-4601-8479-E4B3E559B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53459-62FF-47F7-A203-FD195347ABD7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FCE4F-125D-46A8-AD82-589B85F228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35340-5104-4C38-8F2B-86C8FEF13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2D888-9BA8-4EB2-8762-41B73AA3F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6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0C069-E657-420E-A7D5-EE68B61E3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25673"/>
            <a:ext cx="10760241" cy="1325563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0066"/>
                </a:solidFill>
                <a:latin typeface="Avenir Next LT Pro" panose="020B0504020202020204" pitchFamily="34" charset="0"/>
              </a:rPr>
              <a:t>Please use this template/worksheet to prepare a brief (4 min max) presentation on the following information: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27E7F2-6D10-4106-A93E-E0858892FF67}"/>
              </a:ext>
            </a:extLst>
          </p:cNvPr>
          <p:cNvSpPr/>
          <p:nvPr/>
        </p:nvSpPr>
        <p:spPr>
          <a:xfrm>
            <a:off x="838200" y="2074594"/>
            <a:ext cx="10760242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venir Next LT Pro" panose="020B0504020202020204" pitchFamily="34" charset="0"/>
              </a:rPr>
              <a:t>What national WinS data are available in your country?</a:t>
            </a:r>
          </a:p>
          <a:p>
            <a:pPr marL="8001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venir Next LT Pro" panose="020B0504020202020204" pitchFamily="34" charset="0"/>
              </a:rPr>
              <a:t>How does your country </a:t>
            </a:r>
            <a:r>
              <a:rPr lang="en-US" sz="2400" b="1" dirty="0">
                <a:latin typeface="Avenir Next LT Pro" panose="020B0504020202020204" pitchFamily="34" charset="0"/>
              </a:rPr>
              <a:t>collect</a:t>
            </a:r>
            <a:r>
              <a:rPr lang="en-US" sz="2400" dirty="0">
                <a:latin typeface="Avenir Next LT Pro" panose="020B0504020202020204" pitchFamily="34" charset="0"/>
              </a:rPr>
              <a:t> WinS data?</a:t>
            </a:r>
          </a:p>
          <a:p>
            <a:pPr marL="8001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venir Next LT Pro" panose="020B0504020202020204" pitchFamily="34" charset="0"/>
              </a:rPr>
              <a:t>How does your country </a:t>
            </a:r>
            <a:r>
              <a:rPr lang="en-US" sz="2400" b="1" dirty="0" err="1">
                <a:latin typeface="Avenir Next LT Pro" panose="020B0504020202020204" pitchFamily="34" charset="0"/>
              </a:rPr>
              <a:t>analyse</a:t>
            </a:r>
            <a:r>
              <a:rPr lang="en-US" sz="2400" dirty="0">
                <a:latin typeface="Avenir Next LT Pro" panose="020B0504020202020204" pitchFamily="34" charset="0"/>
              </a:rPr>
              <a:t> WinS data?</a:t>
            </a:r>
          </a:p>
          <a:p>
            <a:pPr marL="8001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venir Next LT Pro" panose="020B0504020202020204" pitchFamily="34" charset="0"/>
              </a:rPr>
              <a:t>How does your country </a:t>
            </a:r>
            <a:r>
              <a:rPr lang="en-US" sz="2400" b="1" dirty="0">
                <a:latin typeface="Avenir Next LT Pro" panose="020B0504020202020204" pitchFamily="34" charset="0"/>
              </a:rPr>
              <a:t>report and use </a:t>
            </a:r>
            <a:r>
              <a:rPr lang="en-US" sz="2400" dirty="0">
                <a:latin typeface="Avenir Next LT Pro" panose="020B0504020202020204" pitchFamily="34" charset="0"/>
              </a:rPr>
              <a:t>WinS data?</a:t>
            </a:r>
          </a:p>
          <a:p>
            <a:pPr marL="8001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venir Next LT Pro" panose="020B0504020202020204" pitchFamily="34" charset="0"/>
              </a:rPr>
              <a:t>What is an example of a WinS monitoring success in your country?</a:t>
            </a:r>
          </a:p>
          <a:p>
            <a:pPr marL="8001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venir Next LT Pro" panose="020B0504020202020204" pitchFamily="34" charset="0"/>
              </a:rPr>
              <a:t>What is an example of a WinS monitoring challenge in your country?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829EE3-C606-4F56-ABE9-BE629415AF9E}"/>
              </a:ext>
            </a:extLst>
          </p:cNvPr>
          <p:cNvSpPr txBox="1"/>
          <p:nvPr/>
        </p:nvSpPr>
        <p:spPr>
          <a:xfrm>
            <a:off x="8265695" y="5660438"/>
            <a:ext cx="3645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Please note: the JMP would like to share your presentation slides on the JMP website ILE page if you agree</a:t>
            </a:r>
          </a:p>
        </p:txBody>
      </p:sp>
    </p:spTree>
    <p:extLst>
      <p:ext uri="{BB962C8B-B14F-4D97-AF65-F5344CB8AC3E}">
        <p14:creationId xmlns:p14="http://schemas.microsoft.com/office/powerpoint/2010/main" val="3134803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4C8AE1-6388-4EE8-B774-A63BA3B103B6}"/>
              </a:ext>
            </a:extLst>
          </p:cNvPr>
          <p:cNvSpPr txBox="1"/>
          <p:nvPr/>
        </p:nvSpPr>
        <p:spPr>
          <a:xfrm>
            <a:off x="286581" y="222557"/>
            <a:ext cx="1161883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FF0066"/>
                </a:solidFill>
              </a:rPr>
              <a:t>[Insert data directly into the table below or insert a completed table from tab W1-2 in the Excel file. Including regional disaggregation (as in the Excel file) is optional.]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99460B6-32B6-4D4C-AF12-B6FE1104EB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516169"/>
              </p:ext>
            </p:extLst>
          </p:nvPr>
        </p:nvGraphicFramePr>
        <p:xfrm>
          <a:off x="286583" y="657567"/>
          <a:ext cx="11618836" cy="5685488"/>
        </p:xfrm>
        <a:graphic>
          <a:graphicData uri="http://schemas.openxmlformats.org/drawingml/2006/table">
            <a:tbl>
              <a:tblPr/>
              <a:tblGrid>
                <a:gridCol w="1187445">
                  <a:extLst>
                    <a:ext uri="{9D8B030D-6E8A-4147-A177-3AD203B41FA5}">
                      <a16:colId xmlns:a16="http://schemas.microsoft.com/office/drawing/2014/main" val="403375858"/>
                    </a:ext>
                  </a:extLst>
                </a:gridCol>
                <a:gridCol w="593311">
                  <a:extLst>
                    <a:ext uri="{9D8B030D-6E8A-4147-A177-3AD203B41FA5}">
                      <a16:colId xmlns:a16="http://schemas.microsoft.com/office/drawing/2014/main" val="2573090383"/>
                    </a:ext>
                  </a:extLst>
                </a:gridCol>
                <a:gridCol w="913285">
                  <a:extLst>
                    <a:ext uri="{9D8B030D-6E8A-4147-A177-3AD203B41FA5}">
                      <a16:colId xmlns:a16="http://schemas.microsoft.com/office/drawing/2014/main" val="3962671618"/>
                    </a:ext>
                  </a:extLst>
                </a:gridCol>
                <a:gridCol w="935393">
                  <a:extLst>
                    <a:ext uri="{9D8B030D-6E8A-4147-A177-3AD203B41FA5}">
                      <a16:colId xmlns:a16="http://schemas.microsoft.com/office/drawing/2014/main" val="508814615"/>
                    </a:ext>
                  </a:extLst>
                </a:gridCol>
                <a:gridCol w="571203">
                  <a:extLst>
                    <a:ext uri="{9D8B030D-6E8A-4147-A177-3AD203B41FA5}">
                      <a16:colId xmlns:a16="http://schemas.microsoft.com/office/drawing/2014/main" val="3018002060"/>
                    </a:ext>
                  </a:extLst>
                </a:gridCol>
                <a:gridCol w="753298">
                  <a:extLst>
                    <a:ext uri="{9D8B030D-6E8A-4147-A177-3AD203B41FA5}">
                      <a16:colId xmlns:a16="http://schemas.microsoft.com/office/drawing/2014/main" val="2169402399"/>
                    </a:ext>
                  </a:extLst>
                </a:gridCol>
                <a:gridCol w="82283">
                  <a:extLst>
                    <a:ext uri="{9D8B030D-6E8A-4147-A177-3AD203B41FA5}">
                      <a16:colId xmlns:a16="http://schemas.microsoft.com/office/drawing/2014/main" val="3916942595"/>
                    </a:ext>
                  </a:extLst>
                </a:gridCol>
                <a:gridCol w="869277">
                  <a:extLst>
                    <a:ext uri="{9D8B030D-6E8A-4147-A177-3AD203B41FA5}">
                      <a16:colId xmlns:a16="http://schemas.microsoft.com/office/drawing/2014/main" val="3278239973"/>
                    </a:ext>
                  </a:extLst>
                </a:gridCol>
                <a:gridCol w="695739">
                  <a:extLst>
                    <a:ext uri="{9D8B030D-6E8A-4147-A177-3AD203B41FA5}">
                      <a16:colId xmlns:a16="http://schemas.microsoft.com/office/drawing/2014/main" val="354351955"/>
                    </a:ext>
                  </a:extLst>
                </a:gridCol>
                <a:gridCol w="508506">
                  <a:extLst>
                    <a:ext uri="{9D8B030D-6E8A-4147-A177-3AD203B41FA5}">
                      <a16:colId xmlns:a16="http://schemas.microsoft.com/office/drawing/2014/main" val="3315999528"/>
                    </a:ext>
                  </a:extLst>
                </a:gridCol>
                <a:gridCol w="82283">
                  <a:extLst>
                    <a:ext uri="{9D8B030D-6E8A-4147-A177-3AD203B41FA5}">
                      <a16:colId xmlns:a16="http://schemas.microsoft.com/office/drawing/2014/main" val="1649249629"/>
                    </a:ext>
                  </a:extLst>
                </a:gridCol>
                <a:gridCol w="691174">
                  <a:extLst>
                    <a:ext uri="{9D8B030D-6E8A-4147-A177-3AD203B41FA5}">
                      <a16:colId xmlns:a16="http://schemas.microsoft.com/office/drawing/2014/main" val="4169826750"/>
                    </a:ext>
                  </a:extLst>
                </a:gridCol>
                <a:gridCol w="596533">
                  <a:extLst>
                    <a:ext uri="{9D8B030D-6E8A-4147-A177-3AD203B41FA5}">
                      <a16:colId xmlns:a16="http://schemas.microsoft.com/office/drawing/2014/main" val="40630761"/>
                    </a:ext>
                  </a:extLst>
                </a:gridCol>
                <a:gridCol w="924339">
                  <a:extLst>
                    <a:ext uri="{9D8B030D-6E8A-4147-A177-3AD203B41FA5}">
                      <a16:colId xmlns:a16="http://schemas.microsoft.com/office/drawing/2014/main" val="436520032"/>
                    </a:ext>
                  </a:extLst>
                </a:gridCol>
                <a:gridCol w="1043609">
                  <a:extLst>
                    <a:ext uri="{9D8B030D-6E8A-4147-A177-3AD203B41FA5}">
                      <a16:colId xmlns:a16="http://schemas.microsoft.com/office/drawing/2014/main" val="3900884644"/>
                    </a:ext>
                  </a:extLst>
                </a:gridCol>
                <a:gridCol w="1171158">
                  <a:extLst>
                    <a:ext uri="{9D8B030D-6E8A-4147-A177-3AD203B41FA5}">
                      <a16:colId xmlns:a16="http://schemas.microsoft.com/office/drawing/2014/main" val="3696070190"/>
                    </a:ext>
                  </a:extLst>
                </a:gridCol>
              </a:tblGrid>
              <a:tr h="280535">
                <a:tc gridSpan="1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Table W1-2: Basic drinking water services at schools</a:t>
                      </a:r>
                    </a:p>
                  </a:txBody>
                  <a:tcPr marL="5243" marR="5243" marT="52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694678"/>
                  </a:ext>
                </a:extLst>
              </a:tr>
              <a:tr h="195166">
                <a:tc gridSpan="16"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Percent distribution of schools according to main source of drinking water and percentage of schools with basic drinking water services, </a:t>
                      </a:r>
                      <a:r>
                        <a:rPr lang="en-US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Survey name, Year</a:t>
                      </a:r>
                    </a:p>
                  </a:txBody>
                  <a:tcPr marL="5243" marR="5243" marT="52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042982"/>
                  </a:ext>
                </a:extLst>
              </a:tr>
              <a:tr h="226787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Main source of drinking water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No water source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Percentage with an improved source of drinking water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Percentage with water available</a:t>
                      </a:r>
                      <a:r>
                        <a:rPr lang="en-US" sz="1300" b="0" i="0" u="none" strike="noStrike" baseline="30000"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Percentage with basic water services</a:t>
                      </a:r>
                      <a:r>
                        <a:rPr lang="en-US" sz="1300" b="1" i="0" u="none" strike="noStrike" baseline="30000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535472"/>
                  </a:ext>
                </a:extLst>
              </a:tr>
              <a:tr h="1951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Improved sources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Unimproved sources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240691"/>
                  </a:ext>
                </a:extLst>
              </a:tr>
              <a:tr h="7643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Piped water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Protected well / spring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Rainwater 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Tanker truck or </a:t>
                      </a:r>
                      <a:r>
                        <a:rPr lang="en-US" sz="1300" b="0" i="0" u="none" strike="noStrike" dirty="0" err="1">
                          <a:effectLst/>
                          <a:latin typeface="Arial" panose="020B0604020202020204" pitchFamily="34" charset="0"/>
                        </a:rPr>
                        <a:t>cart</a:t>
                      </a:r>
                      <a:r>
                        <a:rPr lang="en-US" sz="1300" b="0" i="0" u="none" strike="noStrike" baseline="30000" dirty="0" err="1"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Bottled </a:t>
                      </a:r>
                      <a:r>
                        <a:rPr lang="en-US" sz="1300" b="0" i="0" u="none" strike="noStrike" dirty="0" err="1">
                          <a:effectLst/>
                          <a:latin typeface="Arial" panose="020B0604020202020204" pitchFamily="34" charset="0"/>
                        </a:rPr>
                        <a:t>water</a:t>
                      </a:r>
                      <a:r>
                        <a:rPr lang="en-US" sz="1300" b="0" i="0" u="none" strike="noStrike" baseline="30000" dirty="0" err="1"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err="1">
                          <a:effectLst/>
                          <a:latin typeface="Arial" panose="020B0604020202020204" pitchFamily="34" charset="0"/>
                        </a:rPr>
                        <a:t>Unpro-tected</a:t>
                      </a:r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 well / spring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Surface water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527445"/>
                  </a:ext>
                </a:extLst>
              </a:tr>
              <a:tr h="195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505929"/>
                  </a:ext>
                </a:extLst>
              </a:tr>
              <a:tr h="195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243" marR="5243" marT="52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466131"/>
                  </a:ext>
                </a:extLst>
              </a:tr>
              <a:tr h="195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889879"/>
                  </a:ext>
                </a:extLst>
              </a:tr>
              <a:tr h="195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Area</a:t>
                      </a:r>
                    </a:p>
                  </a:txBody>
                  <a:tcPr marL="5243" marR="5243" marT="52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138690"/>
                  </a:ext>
                </a:extLst>
              </a:tr>
              <a:tr h="195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Urban </a:t>
                      </a:r>
                    </a:p>
                  </a:txBody>
                  <a:tcPr marL="94378" marR="5243" marT="52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10374"/>
                  </a:ext>
                </a:extLst>
              </a:tr>
              <a:tr h="195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Rural</a:t>
                      </a:r>
                    </a:p>
                  </a:txBody>
                  <a:tcPr marL="94378" marR="5243" marT="52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070556"/>
                  </a:ext>
                </a:extLst>
              </a:tr>
              <a:tr h="195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4378" marR="5243" marT="52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21065"/>
                  </a:ext>
                </a:extLst>
              </a:tr>
              <a:tr h="195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School level</a:t>
                      </a:r>
                    </a:p>
                  </a:txBody>
                  <a:tcPr marL="5243" marR="5243" marT="52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035144"/>
                  </a:ext>
                </a:extLst>
              </a:tr>
              <a:tr h="195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Pre-primary</a:t>
                      </a:r>
                    </a:p>
                  </a:txBody>
                  <a:tcPr marL="94378" marR="5243" marT="52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210680"/>
                  </a:ext>
                </a:extLst>
              </a:tr>
              <a:tr h="195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Primary</a:t>
                      </a:r>
                    </a:p>
                  </a:txBody>
                  <a:tcPr marL="94378" marR="5243" marT="52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431203"/>
                  </a:ext>
                </a:extLst>
              </a:tr>
              <a:tr h="2605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Secondary</a:t>
                      </a:r>
                    </a:p>
                  </a:txBody>
                  <a:tcPr marL="94378" marR="5243" marT="52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5243" marR="5243" marT="52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3" marR="5243" marT="52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698887"/>
                  </a:ext>
                </a:extLst>
              </a:tr>
              <a:tr h="195166"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30000" dirty="0"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SDG indicator (Targets 4.a and 6.1) - Basic drinking water services in schools refers to water available at the school from an improved source</a:t>
                      </a:r>
                    </a:p>
                  </a:txBody>
                  <a:tcPr marL="5243" marR="5243" marT="52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304600"/>
                  </a:ext>
                </a:extLst>
              </a:tr>
              <a:tr h="384893">
                <a:tc gridSpan="1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A 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Delivered and packaged water considered improved sources of drinking water based on new SDG definition. </a:t>
                      </a:r>
                      <a:b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 Water availability is based on the day of the survey/questionnaire and refers to water that is available on premises either from the main source directly or stored.</a:t>
                      </a:r>
                    </a:p>
                  </a:txBody>
                  <a:tcPr marL="5243" marR="5243" marT="5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508469"/>
                  </a:ext>
                </a:extLst>
              </a:tr>
              <a:tr h="195166"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43" marR="5243" marT="52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284868"/>
                  </a:ext>
                </a:extLst>
              </a:tr>
              <a:tr h="954074">
                <a:tc gridSpan="16">
                  <a:txBody>
                    <a:bodyPr/>
                    <a:lstStyle/>
                    <a:p>
                      <a:pPr algn="l" fontAlgn="ctr"/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The values in columns B through L should sum to 100.0</a:t>
                      </a:r>
                    </a:p>
                    <a:p>
                      <a:pPr algn="l" fontAlgn="ctr"/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Schools are considered to have an improved source of drinking water if W1 = piped, protected well/spring, rainwater, packaged bottled water, or tanker-truck or cart</a:t>
                      </a:r>
                    </a:p>
                    <a:p>
                      <a:pPr algn="l" fontAlgn="ctr"/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Schools are considered to have water available if W2 = yes </a:t>
                      </a:r>
                    </a:p>
                    <a:p>
                      <a:pPr algn="l" fontAlgn="ctr"/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Schools have a basic drinking water service if both W1 = an improved source and W2 = yes</a:t>
                      </a:r>
                    </a:p>
                    <a:p>
                      <a:pPr algn="l" fontAlgn="ctr"/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Denominators are the total number of schools in each disaggregation (total, area, school level, region)</a:t>
                      </a:r>
                    </a:p>
                  </a:txBody>
                  <a:tcPr marL="5243" marR="5243" marT="5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E3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163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826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4C8AE1-6388-4EE8-B774-A63BA3B103B6}"/>
              </a:ext>
            </a:extLst>
          </p:cNvPr>
          <p:cNvSpPr txBox="1"/>
          <p:nvPr/>
        </p:nvSpPr>
        <p:spPr>
          <a:xfrm>
            <a:off x="298175" y="208722"/>
            <a:ext cx="1160724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FF0066"/>
                </a:solidFill>
              </a:rPr>
              <a:t>[Insert data directly into the table below or insert a completed table from tab S1-3 in the Excel file. Including regional disaggregation (as in the Excel file) is optional.]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62C6F2-AE41-445D-8599-4638FD47B8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559582"/>
              </p:ext>
            </p:extLst>
          </p:nvPr>
        </p:nvGraphicFramePr>
        <p:xfrm>
          <a:off x="298175" y="583019"/>
          <a:ext cx="11607243" cy="6274981"/>
        </p:xfrm>
        <a:graphic>
          <a:graphicData uri="http://schemas.openxmlformats.org/drawingml/2006/table">
            <a:tbl>
              <a:tblPr/>
              <a:tblGrid>
                <a:gridCol w="1071925">
                  <a:extLst>
                    <a:ext uri="{9D8B030D-6E8A-4147-A177-3AD203B41FA5}">
                      <a16:colId xmlns:a16="http://schemas.microsoft.com/office/drawing/2014/main" val="1343758071"/>
                    </a:ext>
                  </a:extLst>
                </a:gridCol>
                <a:gridCol w="674541">
                  <a:extLst>
                    <a:ext uri="{9D8B030D-6E8A-4147-A177-3AD203B41FA5}">
                      <a16:colId xmlns:a16="http://schemas.microsoft.com/office/drawing/2014/main" val="696193685"/>
                    </a:ext>
                  </a:extLst>
                </a:gridCol>
                <a:gridCol w="674541">
                  <a:extLst>
                    <a:ext uri="{9D8B030D-6E8A-4147-A177-3AD203B41FA5}">
                      <a16:colId xmlns:a16="http://schemas.microsoft.com/office/drawing/2014/main" val="338560382"/>
                    </a:ext>
                  </a:extLst>
                </a:gridCol>
                <a:gridCol w="674541">
                  <a:extLst>
                    <a:ext uri="{9D8B030D-6E8A-4147-A177-3AD203B41FA5}">
                      <a16:colId xmlns:a16="http://schemas.microsoft.com/office/drawing/2014/main" val="654335342"/>
                    </a:ext>
                  </a:extLst>
                </a:gridCol>
                <a:gridCol w="95998">
                  <a:extLst>
                    <a:ext uri="{9D8B030D-6E8A-4147-A177-3AD203B41FA5}">
                      <a16:colId xmlns:a16="http://schemas.microsoft.com/office/drawing/2014/main" val="1633651323"/>
                    </a:ext>
                  </a:extLst>
                </a:gridCol>
                <a:gridCol w="674541">
                  <a:extLst>
                    <a:ext uri="{9D8B030D-6E8A-4147-A177-3AD203B41FA5}">
                      <a16:colId xmlns:a16="http://schemas.microsoft.com/office/drawing/2014/main" val="730890519"/>
                    </a:ext>
                  </a:extLst>
                </a:gridCol>
                <a:gridCol w="674541">
                  <a:extLst>
                    <a:ext uri="{9D8B030D-6E8A-4147-A177-3AD203B41FA5}">
                      <a16:colId xmlns:a16="http://schemas.microsoft.com/office/drawing/2014/main" val="3604052918"/>
                    </a:ext>
                  </a:extLst>
                </a:gridCol>
                <a:gridCol w="674541">
                  <a:extLst>
                    <a:ext uri="{9D8B030D-6E8A-4147-A177-3AD203B41FA5}">
                      <a16:colId xmlns:a16="http://schemas.microsoft.com/office/drawing/2014/main" val="1044208502"/>
                    </a:ext>
                  </a:extLst>
                </a:gridCol>
                <a:gridCol w="674541">
                  <a:extLst>
                    <a:ext uri="{9D8B030D-6E8A-4147-A177-3AD203B41FA5}">
                      <a16:colId xmlns:a16="http://schemas.microsoft.com/office/drawing/2014/main" val="600039282"/>
                    </a:ext>
                  </a:extLst>
                </a:gridCol>
                <a:gridCol w="80303">
                  <a:extLst>
                    <a:ext uri="{9D8B030D-6E8A-4147-A177-3AD203B41FA5}">
                      <a16:colId xmlns:a16="http://schemas.microsoft.com/office/drawing/2014/main" val="1471117763"/>
                    </a:ext>
                  </a:extLst>
                </a:gridCol>
                <a:gridCol w="674541">
                  <a:extLst>
                    <a:ext uri="{9D8B030D-6E8A-4147-A177-3AD203B41FA5}">
                      <a16:colId xmlns:a16="http://schemas.microsoft.com/office/drawing/2014/main" val="3023291495"/>
                    </a:ext>
                  </a:extLst>
                </a:gridCol>
                <a:gridCol w="562118">
                  <a:extLst>
                    <a:ext uri="{9D8B030D-6E8A-4147-A177-3AD203B41FA5}">
                      <a16:colId xmlns:a16="http://schemas.microsoft.com/office/drawing/2014/main" val="1305069895"/>
                    </a:ext>
                  </a:extLst>
                </a:gridCol>
                <a:gridCol w="851205">
                  <a:extLst>
                    <a:ext uri="{9D8B030D-6E8A-4147-A177-3AD203B41FA5}">
                      <a16:colId xmlns:a16="http://schemas.microsoft.com/office/drawing/2014/main" val="2016738371"/>
                    </a:ext>
                  </a:extLst>
                </a:gridCol>
                <a:gridCol w="851205">
                  <a:extLst>
                    <a:ext uri="{9D8B030D-6E8A-4147-A177-3AD203B41FA5}">
                      <a16:colId xmlns:a16="http://schemas.microsoft.com/office/drawing/2014/main" val="1920878787"/>
                    </a:ext>
                  </a:extLst>
                </a:gridCol>
                <a:gridCol w="851205">
                  <a:extLst>
                    <a:ext uri="{9D8B030D-6E8A-4147-A177-3AD203B41FA5}">
                      <a16:colId xmlns:a16="http://schemas.microsoft.com/office/drawing/2014/main" val="3204875213"/>
                    </a:ext>
                  </a:extLst>
                </a:gridCol>
                <a:gridCol w="851205">
                  <a:extLst>
                    <a:ext uri="{9D8B030D-6E8A-4147-A177-3AD203B41FA5}">
                      <a16:colId xmlns:a16="http://schemas.microsoft.com/office/drawing/2014/main" val="3950261363"/>
                    </a:ext>
                  </a:extLst>
                </a:gridCol>
                <a:gridCol w="995751">
                  <a:extLst>
                    <a:ext uri="{9D8B030D-6E8A-4147-A177-3AD203B41FA5}">
                      <a16:colId xmlns:a16="http://schemas.microsoft.com/office/drawing/2014/main" val="297584940"/>
                    </a:ext>
                  </a:extLst>
                </a:gridCol>
              </a:tblGrid>
              <a:tr h="238893">
                <a:tc gridSpan="17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Table S1-3: Basic sanitation services at schools</a:t>
                      </a:r>
                    </a:p>
                  </a:txBody>
                  <a:tcPr marL="4624" marR="4624" marT="4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BB6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426884"/>
                  </a:ext>
                </a:extLst>
              </a:tr>
              <a:tr h="269522">
                <a:tc gridSpan="17">
                  <a:txBody>
                    <a:bodyPr/>
                    <a:lstStyle/>
                    <a:p>
                      <a:pPr algn="l" fontAlgn="ctr"/>
                      <a:r>
                        <a:rPr lang="en-US" sz="1250" b="0" i="0" u="none" strike="noStrike" dirty="0">
                          <a:effectLst/>
                          <a:latin typeface="Arial" panose="020B0604020202020204" pitchFamily="34" charset="0"/>
                        </a:rPr>
                        <a:t>Percent distribution of schools according to main type of toilet facilities for students and percentage of schools with basic sanitation services, </a:t>
                      </a:r>
                      <a:r>
                        <a:rPr lang="en-US" sz="12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Survey name, Year</a:t>
                      </a:r>
                    </a:p>
                  </a:txBody>
                  <a:tcPr marL="4624" marR="4624" marT="4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891701"/>
                  </a:ext>
                </a:extLst>
              </a:tr>
              <a:tr h="25727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2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50" b="1" i="0" u="none" strike="noStrike" dirty="0">
                          <a:effectLst/>
                          <a:latin typeface="Arial" panose="020B0604020202020204" pitchFamily="34" charset="0"/>
                        </a:rPr>
                        <a:t>Main type of toilet facilities for students</a:t>
                      </a:r>
                    </a:p>
                  </a:txBody>
                  <a:tcPr marL="4624" marR="4624" marT="4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5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No toilets or latrines</a:t>
                      </a:r>
                    </a:p>
                  </a:txBody>
                  <a:tcPr marL="4624" marR="4624" marT="4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4624" marR="4624" marT="4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Percentage with usable</a:t>
                      </a:r>
                      <a:r>
                        <a:rPr lang="en-US" sz="1250" b="0" i="0" u="none" strike="noStrike" baseline="30000"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  toilets / latrines</a:t>
                      </a:r>
                    </a:p>
                  </a:txBody>
                  <a:tcPr marL="4624" marR="4624" marT="4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Percentage with improved and usable  toilets / latrines</a:t>
                      </a:r>
                    </a:p>
                  </a:txBody>
                  <a:tcPr marL="4624" marR="4624" marT="4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Percentage with single-sex</a:t>
                      </a:r>
                      <a:r>
                        <a:rPr lang="en-US" sz="1250" b="0" i="0" u="none" strike="noStrike" baseline="30000"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 toilets / latrines</a:t>
                      </a:r>
                    </a:p>
                  </a:txBody>
                  <a:tcPr marL="4624" marR="4624" marT="4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Percentage with improved and single-sex toilets / latrines</a:t>
                      </a:r>
                    </a:p>
                  </a:txBody>
                  <a:tcPr marL="4624" marR="4624" marT="4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50" b="1" i="0" u="none" strike="noStrike">
                          <a:effectLst/>
                          <a:latin typeface="Arial" panose="020B0604020202020204" pitchFamily="34" charset="0"/>
                        </a:rPr>
                        <a:t>Percentage with basic sanitation services</a:t>
                      </a:r>
                      <a:r>
                        <a:rPr lang="en-US" sz="1250" b="1" i="0" u="none" strike="noStrike" baseline="3000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25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00266"/>
                  </a:ext>
                </a:extLst>
              </a:tr>
              <a:tr h="1653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50" b="1" i="0" u="none" strike="noStrike" dirty="0">
                          <a:effectLst/>
                          <a:latin typeface="Arial" panose="020B0604020202020204" pitchFamily="34" charset="0"/>
                        </a:rPr>
                        <a:t>Improved sanitation facility</a:t>
                      </a:r>
                    </a:p>
                  </a:txBody>
                  <a:tcPr marL="4624" marR="4624" marT="4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50" b="1" i="0" u="none" strike="noStrike" dirty="0">
                          <a:effectLst/>
                          <a:latin typeface="Arial" panose="020B0604020202020204" pitchFamily="34" charset="0"/>
                        </a:rPr>
                        <a:t>Unimproved sanitation facility</a:t>
                      </a:r>
                    </a:p>
                  </a:txBody>
                  <a:tcPr marL="4624" marR="4624" marT="4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5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125571"/>
                  </a:ext>
                </a:extLst>
              </a:tr>
              <a:tr h="3754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Flush/Pour flush toilets</a:t>
                      </a:r>
                    </a:p>
                  </a:txBody>
                  <a:tcPr marL="4624" marR="4624" marT="4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Pit latrines with slab</a:t>
                      </a:r>
                    </a:p>
                  </a:txBody>
                  <a:tcPr marL="4624" marR="4624" marT="4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Arial" panose="020B0604020202020204" pitchFamily="34" charset="0"/>
                        </a:rPr>
                        <a:t>Compos-ting toilets</a:t>
                      </a:r>
                    </a:p>
                  </a:txBody>
                  <a:tcPr marL="4624" marR="4624" marT="4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Arial" panose="020B0604020202020204" pitchFamily="34" charset="0"/>
                        </a:rPr>
                        <a:t>Pit latrines without slab</a:t>
                      </a:r>
                    </a:p>
                  </a:txBody>
                  <a:tcPr marL="4624" marR="4624" marT="4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Arial" panose="020B0604020202020204" pitchFamily="34" charset="0"/>
                        </a:rPr>
                        <a:t>Hanging latrines</a:t>
                      </a:r>
                    </a:p>
                  </a:txBody>
                  <a:tcPr marL="4624" marR="4624" marT="4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Bucket latrines</a:t>
                      </a:r>
                    </a:p>
                  </a:txBody>
                  <a:tcPr marL="4624" marR="4624" marT="4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4624" marR="4624" marT="4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719132"/>
                  </a:ext>
                </a:extLst>
              </a:tr>
              <a:tr h="156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816171"/>
                  </a:ext>
                </a:extLst>
              </a:tr>
              <a:tr h="156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4624" marR="4624" marT="4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1" i="0" u="none" strike="noStrike"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900677"/>
                  </a:ext>
                </a:extLst>
              </a:tr>
              <a:tr h="156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27104"/>
                  </a:ext>
                </a:extLst>
              </a:tr>
              <a:tr h="156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b="1" i="0" u="none" strike="noStrike">
                          <a:effectLst/>
                          <a:latin typeface="Arial" panose="020B0604020202020204" pitchFamily="34" charset="0"/>
                        </a:rPr>
                        <a:t>Area</a:t>
                      </a:r>
                    </a:p>
                  </a:txBody>
                  <a:tcPr marL="4624" marR="4624" marT="4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87143"/>
                  </a:ext>
                </a:extLst>
              </a:tr>
              <a:tr h="156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Urban </a:t>
                      </a:r>
                    </a:p>
                  </a:txBody>
                  <a:tcPr marL="83226" marR="4624" marT="4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91669"/>
                  </a:ext>
                </a:extLst>
              </a:tr>
              <a:tr h="156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Rural</a:t>
                      </a:r>
                    </a:p>
                  </a:txBody>
                  <a:tcPr marL="83226" marR="4624" marT="4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875644"/>
                  </a:ext>
                </a:extLst>
              </a:tr>
              <a:tr h="156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226" marR="4624" marT="4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322846"/>
                  </a:ext>
                </a:extLst>
              </a:tr>
              <a:tr h="156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b="1" i="0" u="none" strike="noStrike">
                          <a:effectLst/>
                          <a:latin typeface="Arial" panose="020B0604020202020204" pitchFamily="34" charset="0"/>
                        </a:rPr>
                        <a:t>School level</a:t>
                      </a:r>
                    </a:p>
                  </a:txBody>
                  <a:tcPr marL="4624" marR="4624" marT="4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360439"/>
                  </a:ext>
                </a:extLst>
              </a:tr>
              <a:tr h="156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Pre-primary</a:t>
                      </a:r>
                    </a:p>
                  </a:txBody>
                  <a:tcPr marL="83226" marR="4624" marT="4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389510"/>
                  </a:ext>
                </a:extLst>
              </a:tr>
              <a:tr h="156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Primary</a:t>
                      </a:r>
                    </a:p>
                  </a:txBody>
                  <a:tcPr marL="83226" marR="4624" marT="4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152638"/>
                  </a:ext>
                </a:extLst>
              </a:tr>
              <a:tr h="2593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Secondary</a:t>
                      </a:r>
                    </a:p>
                  </a:txBody>
                  <a:tcPr marL="83226" marR="4624" marT="46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0" i="0" u="none" strike="noStrike"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4624" marR="4624" marT="46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24" marR="4624" marT="46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276073"/>
                  </a:ext>
                </a:extLst>
              </a:tr>
              <a:tr h="147011">
                <a:tc gridSpan="17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30000" dirty="0"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SDG indicator (Targets 4.a and 6.2) - Basic sanitation services in schools refers to improved toilets that are usable and single-sex </a:t>
                      </a:r>
                    </a:p>
                  </a:txBody>
                  <a:tcPr marL="4624" marR="4624" marT="4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403147"/>
                  </a:ext>
                </a:extLst>
              </a:tr>
              <a:tr h="563544">
                <a:tc gridSpan="1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A 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Toilets are considered usable if they are available to students (doors are unlocked or a key is available at all times), functional (the toilet is not broken, the toilet hole is not blocked, and water is available for flush / pour-flush toilets), and private (there are closable doors that lock from the inside and no large gaps in the structure).</a:t>
                      </a:r>
                      <a:b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 Single-sex toilets refer to separate girls' and boys' toilets or toilets at a single-sex school. Depending on the local context, gender neutral toilets may be appropriate and are considered single-sex if in a private room that allows boys and girls to use the toilet separately.</a:t>
                      </a:r>
                    </a:p>
                  </a:txBody>
                  <a:tcPr marL="4624" marR="4624" marT="46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428827"/>
                  </a:ext>
                </a:extLst>
              </a:tr>
              <a:tr h="156200">
                <a:tc gridSpan="17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24" marR="4624" marT="46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43040"/>
                  </a:ext>
                </a:extLst>
              </a:tr>
              <a:tr h="779772">
                <a:tc gridSpan="17">
                  <a:txBody>
                    <a:bodyPr/>
                    <a:lstStyle/>
                    <a:p>
                      <a:pPr algn="l" fontAlgn="ctr"/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The values in columns B through K should sum to 100.0</a:t>
                      </a:r>
                      <a:b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Improved sanitation facilities are S1 = flush/pour-flush toilets, pit latrines with slab, and composting toilets</a:t>
                      </a:r>
                      <a:b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Schools are considered to have usable toilets if S2 ≥ 1</a:t>
                      </a:r>
                      <a:b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Schools are considered to have single-sex toilets if S3 = yes</a:t>
                      </a:r>
                      <a:b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Schools have a basic sanitation service if S1 = an improved type, S2 = ≥ 1, and S3 = yes</a:t>
                      </a:r>
                      <a:b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Denominators are the total number of schools in each disaggregation (total, area, school level, region)</a:t>
                      </a:r>
                    </a:p>
                  </a:txBody>
                  <a:tcPr marL="4624" marR="4624" marT="4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1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879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241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4C8AE1-6388-4EE8-B774-A63BA3B103B6}"/>
              </a:ext>
            </a:extLst>
          </p:cNvPr>
          <p:cNvSpPr txBox="1"/>
          <p:nvPr/>
        </p:nvSpPr>
        <p:spPr>
          <a:xfrm>
            <a:off x="337930" y="266138"/>
            <a:ext cx="115674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FF0066"/>
                </a:solidFill>
              </a:rPr>
              <a:t>[Insert data directly into the table below or insert a completed table from tab H1-2 in the Excel file. Including regional disaggregation (as in the Excel file) is optional.]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A4E3BE-9F80-45CD-B716-AB2D51FD55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024148"/>
              </p:ext>
            </p:extLst>
          </p:nvPr>
        </p:nvGraphicFramePr>
        <p:xfrm>
          <a:off x="337930" y="815009"/>
          <a:ext cx="11567488" cy="5630659"/>
        </p:xfrm>
        <a:graphic>
          <a:graphicData uri="http://schemas.openxmlformats.org/drawingml/2006/table">
            <a:tbl>
              <a:tblPr/>
              <a:tblGrid>
                <a:gridCol w="1897433">
                  <a:extLst>
                    <a:ext uri="{9D8B030D-6E8A-4147-A177-3AD203B41FA5}">
                      <a16:colId xmlns:a16="http://schemas.microsoft.com/office/drawing/2014/main" val="1495841463"/>
                    </a:ext>
                  </a:extLst>
                </a:gridCol>
                <a:gridCol w="1348778">
                  <a:extLst>
                    <a:ext uri="{9D8B030D-6E8A-4147-A177-3AD203B41FA5}">
                      <a16:colId xmlns:a16="http://schemas.microsoft.com/office/drawing/2014/main" val="3805784813"/>
                    </a:ext>
                  </a:extLst>
                </a:gridCol>
                <a:gridCol w="1348778">
                  <a:extLst>
                    <a:ext uri="{9D8B030D-6E8A-4147-A177-3AD203B41FA5}">
                      <a16:colId xmlns:a16="http://schemas.microsoft.com/office/drawing/2014/main" val="122643231"/>
                    </a:ext>
                  </a:extLst>
                </a:gridCol>
                <a:gridCol w="1348778">
                  <a:extLst>
                    <a:ext uri="{9D8B030D-6E8A-4147-A177-3AD203B41FA5}">
                      <a16:colId xmlns:a16="http://schemas.microsoft.com/office/drawing/2014/main" val="3691983614"/>
                    </a:ext>
                  </a:extLst>
                </a:gridCol>
                <a:gridCol w="1348778">
                  <a:extLst>
                    <a:ext uri="{9D8B030D-6E8A-4147-A177-3AD203B41FA5}">
                      <a16:colId xmlns:a16="http://schemas.microsoft.com/office/drawing/2014/main" val="358826749"/>
                    </a:ext>
                  </a:extLst>
                </a:gridCol>
                <a:gridCol w="114304">
                  <a:extLst>
                    <a:ext uri="{9D8B030D-6E8A-4147-A177-3AD203B41FA5}">
                      <a16:colId xmlns:a16="http://schemas.microsoft.com/office/drawing/2014/main" val="1458633782"/>
                    </a:ext>
                  </a:extLst>
                </a:gridCol>
                <a:gridCol w="1325917">
                  <a:extLst>
                    <a:ext uri="{9D8B030D-6E8A-4147-A177-3AD203B41FA5}">
                      <a16:colId xmlns:a16="http://schemas.microsoft.com/office/drawing/2014/main" val="79211035"/>
                    </a:ext>
                  </a:extLst>
                </a:gridCol>
                <a:gridCol w="800122">
                  <a:extLst>
                    <a:ext uri="{9D8B030D-6E8A-4147-A177-3AD203B41FA5}">
                      <a16:colId xmlns:a16="http://schemas.microsoft.com/office/drawing/2014/main" val="3134137963"/>
                    </a:ext>
                  </a:extLst>
                </a:gridCol>
                <a:gridCol w="2034600">
                  <a:extLst>
                    <a:ext uri="{9D8B030D-6E8A-4147-A177-3AD203B41FA5}">
                      <a16:colId xmlns:a16="http://schemas.microsoft.com/office/drawing/2014/main" val="1913607599"/>
                    </a:ext>
                  </a:extLst>
                </a:gridCol>
              </a:tblGrid>
              <a:tr h="228915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Table H1-2: Basic hygiene services at schools</a:t>
                      </a:r>
                    </a:p>
                  </a:txBody>
                  <a:tcPr marL="4638" marR="4638" marT="4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47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255871"/>
                  </a:ext>
                </a:extLst>
              </a:tr>
              <a:tr h="316958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Percent distribution of schools according to the presence of handwashing facilities and percentage of schools with basic hygiene services, </a:t>
                      </a:r>
                      <a:r>
                        <a:rPr lang="en-US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Survey name, Year</a:t>
                      </a:r>
                    </a:p>
                  </a:txBody>
                  <a:tcPr marL="4638" marR="4638" marT="4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086657"/>
                  </a:ext>
                </a:extLst>
              </a:tr>
              <a:tr h="15847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8" marR="4638" marT="46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Handwashing </a:t>
                      </a:r>
                      <a:r>
                        <a:rPr lang="en-US" sz="1300" b="1" i="0" u="none" strike="noStrike" dirty="0" err="1">
                          <a:effectLst/>
                          <a:latin typeface="Arial" panose="020B0604020202020204" pitchFamily="34" charset="0"/>
                        </a:rPr>
                        <a:t>facilities</a:t>
                      </a:r>
                      <a:r>
                        <a:rPr lang="en-US" sz="1300" b="1" i="0" u="none" strike="noStrike" baseline="30000" dirty="0" err="1"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 at the school</a:t>
                      </a:r>
                    </a:p>
                  </a:txBody>
                  <a:tcPr marL="4638" marR="4638" marT="46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No handwashing facilities</a:t>
                      </a:r>
                    </a:p>
                  </a:txBody>
                  <a:tcPr marL="4638" marR="4638" marT="46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4638" marR="4638" marT="46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Percentage with basic hygiene services</a:t>
                      </a:r>
                      <a:r>
                        <a:rPr lang="en-US" sz="1300" b="1" i="0" u="none" strike="noStrike" baseline="3000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875896"/>
                  </a:ext>
                </a:extLst>
              </a:tr>
              <a:tr h="3774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With no water or </a:t>
                      </a:r>
                      <a:r>
                        <a:rPr lang="en-US" sz="1300" b="0" i="0" u="none" strike="noStrike" dirty="0" err="1">
                          <a:effectLst/>
                          <a:latin typeface="Arial" panose="020B0604020202020204" pitchFamily="34" charset="0"/>
                        </a:rPr>
                        <a:t>soap</a:t>
                      </a:r>
                      <a:r>
                        <a:rPr lang="en-US" sz="1300" b="0" i="0" u="none" strike="noStrike" baseline="30000" dirty="0" err="1"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With water but no soap</a:t>
                      </a:r>
                    </a:p>
                  </a:txBody>
                  <a:tcPr marL="4638" marR="4638" marT="46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With soap but no water</a:t>
                      </a:r>
                    </a:p>
                  </a:txBody>
                  <a:tcPr marL="4638" marR="4638" marT="46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With water and soap</a:t>
                      </a:r>
                    </a:p>
                  </a:txBody>
                  <a:tcPr marL="4638" marR="4638" marT="46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229269"/>
                  </a:ext>
                </a:extLst>
              </a:tr>
              <a:tr h="1496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8" marR="4638" marT="4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72145"/>
                  </a:ext>
                </a:extLst>
              </a:tr>
              <a:tr h="1496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4638" marR="4638" marT="4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337215"/>
                  </a:ext>
                </a:extLst>
              </a:tr>
              <a:tr h="1496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8" marR="4638" marT="4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978036"/>
                  </a:ext>
                </a:extLst>
              </a:tr>
              <a:tr h="1496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Area</a:t>
                      </a:r>
                    </a:p>
                  </a:txBody>
                  <a:tcPr marL="4638" marR="4638" marT="4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859020"/>
                  </a:ext>
                </a:extLst>
              </a:tr>
              <a:tr h="1496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Urban </a:t>
                      </a:r>
                    </a:p>
                  </a:txBody>
                  <a:tcPr marL="83492" marR="4638" marT="4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737108"/>
                  </a:ext>
                </a:extLst>
              </a:tr>
              <a:tr h="1496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Rural</a:t>
                      </a:r>
                    </a:p>
                  </a:txBody>
                  <a:tcPr marL="83492" marR="4638" marT="4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64117"/>
                  </a:ext>
                </a:extLst>
              </a:tr>
              <a:tr h="1496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492" marR="4638" marT="4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642423"/>
                  </a:ext>
                </a:extLst>
              </a:tr>
              <a:tr h="1496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School level</a:t>
                      </a:r>
                    </a:p>
                  </a:txBody>
                  <a:tcPr marL="4638" marR="4638" marT="4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658540"/>
                  </a:ext>
                </a:extLst>
              </a:tr>
              <a:tr h="1496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Pre-primary</a:t>
                      </a:r>
                    </a:p>
                  </a:txBody>
                  <a:tcPr marL="83492" marR="4638" marT="4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70478"/>
                  </a:ext>
                </a:extLst>
              </a:tr>
              <a:tr h="1496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Primary</a:t>
                      </a:r>
                    </a:p>
                  </a:txBody>
                  <a:tcPr marL="83492" marR="4638" marT="4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699765"/>
                  </a:ext>
                </a:extLst>
              </a:tr>
              <a:tr h="3019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Secondary</a:t>
                      </a:r>
                    </a:p>
                  </a:txBody>
                  <a:tcPr marL="83492" marR="4638" marT="46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8" marR="4638" marT="463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4638" marR="4638" marT="463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8" marR="4638" marT="463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73796"/>
                  </a:ext>
                </a:extLst>
              </a:tr>
              <a:tr h="289371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30000" dirty="0"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SDG indicator (Targets 4.a and 6.2) - Basic hygiene services in schools refers to handwashing facilities with water and soap available</a:t>
                      </a:r>
                    </a:p>
                  </a:txBody>
                  <a:tcPr marL="4638" marR="4638" marT="4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937670"/>
                  </a:ext>
                </a:extLst>
              </a:tr>
              <a:tr h="540002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A 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Handwashing facilities are any device or infrastructure that enables students to wash their hands using running water, such as a sink with tap, water tank with tap, bucket with tap, tippy tap, or similar device. A shared bucket used for dipping hands is not considered an effective handwashing facility.</a:t>
                      </a:r>
                      <a:b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 Soap includes bar soap, liquid soap and soapy water; it does not include ash or alcohol-based hand rub.</a:t>
                      </a:r>
                    </a:p>
                  </a:txBody>
                  <a:tcPr marL="4638" marR="4638" marT="4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948395"/>
                  </a:ext>
                </a:extLst>
              </a:tr>
              <a:tr h="14967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8" marR="4638" marT="46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687551"/>
                  </a:ext>
                </a:extLst>
              </a:tr>
              <a:tr h="751308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Values in columns B through G should sum to 100.0 </a:t>
                      </a:r>
                      <a:b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Schools are considered to have handwashing facilities if H1 = yes</a:t>
                      </a:r>
                      <a:b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Schools are considered to have water for handwashing if H2 = yes, water and soap OR water only</a:t>
                      </a:r>
                      <a:b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Schools are considered to have soap for handwashing if H2 = yes, water and soap OR soap only</a:t>
                      </a:r>
                      <a:b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Schools have a basic hygiene service if H1 = yes and H2 = yes, water and soap</a:t>
                      </a:r>
                      <a:b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Denominators are the total number of schools in each disaggregation (total, area, school level, region)</a:t>
                      </a:r>
                    </a:p>
                  </a:txBody>
                  <a:tcPr marL="4638" marR="4638" marT="4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342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978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4C8AE1-6388-4EE8-B774-A63BA3B103B6}"/>
              </a:ext>
            </a:extLst>
          </p:cNvPr>
          <p:cNvSpPr txBox="1"/>
          <p:nvPr/>
        </p:nvSpPr>
        <p:spPr>
          <a:xfrm>
            <a:off x="337930" y="266138"/>
            <a:ext cx="115674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FF0066"/>
                </a:solidFill>
              </a:rPr>
              <a:t>[Insert data directly into the table below or insert a completed table from tab ‘MHH’ in the Excel file. Including regional disaggregation (as in the Excel file) is optional.]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421ACA9-470D-4CFD-86DB-736E44FB10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93943"/>
              </p:ext>
            </p:extLst>
          </p:nvPr>
        </p:nvGraphicFramePr>
        <p:xfrm>
          <a:off x="337929" y="558526"/>
          <a:ext cx="11681616" cy="6440924"/>
        </p:xfrm>
        <a:graphic>
          <a:graphicData uri="http://schemas.openxmlformats.org/drawingml/2006/table">
            <a:tbl>
              <a:tblPr/>
              <a:tblGrid>
                <a:gridCol w="1164579">
                  <a:extLst>
                    <a:ext uri="{9D8B030D-6E8A-4147-A177-3AD203B41FA5}">
                      <a16:colId xmlns:a16="http://schemas.microsoft.com/office/drawing/2014/main" val="2573453131"/>
                    </a:ext>
                  </a:extLst>
                </a:gridCol>
                <a:gridCol w="589182">
                  <a:extLst>
                    <a:ext uri="{9D8B030D-6E8A-4147-A177-3AD203B41FA5}">
                      <a16:colId xmlns:a16="http://schemas.microsoft.com/office/drawing/2014/main" val="2960809039"/>
                    </a:ext>
                  </a:extLst>
                </a:gridCol>
                <a:gridCol w="589182">
                  <a:extLst>
                    <a:ext uri="{9D8B030D-6E8A-4147-A177-3AD203B41FA5}">
                      <a16:colId xmlns:a16="http://schemas.microsoft.com/office/drawing/2014/main" val="2765589158"/>
                    </a:ext>
                  </a:extLst>
                </a:gridCol>
                <a:gridCol w="589182">
                  <a:extLst>
                    <a:ext uri="{9D8B030D-6E8A-4147-A177-3AD203B41FA5}">
                      <a16:colId xmlns:a16="http://schemas.microsoft.com/office/drawing/2014/main" val="2868054410"/>
                    </a:ext>
                  </a:extLst>
                </a:gridCol>
                <a:gridCol w="703745">
                  <a:extLst>
                    <a:ext uri="{9D8B030D-6E8A-4147-A177-3AD203B41FA5}">
                      <a16:colId xmlns:a16="http://schemas.microsoft.com/office/drawing/2014/main" val="2008879602"/>
                    </a:ext>
                  </a:extLst>
                </a:gridCol>
                <a:gridCol w="81831">
                  <a:extLst>
                    <a:ext uri="{9D8B030D-6E8A-4147-A177-3AD203B41FA5}">
                      <a16:colId xmlns:a16="http://schemas.microsoft.com/office/drawing/2014/main" val="986971016"/>
                    </a:ext>
                  </a:extLst>
                </a:gridCol>
                <a:gridCol w="703745">
                  <a:extLst>
                    <a:ext uri="{9D8B030D-6E8A-4147-A177-3AD203B41FA5}">
                      <a16:colId xmlns:a16="http://schemas.microsoft.com/office/drawing/2014/main" val="4249534727"/>
                    </a:ext>
                  </a:extLst>
                </a:gridCol>
                <a:gridCol w="703745">
                  <a:extLst>
                    <a:ext uri="{9D8B030D-6E8A-4147-A177-3AD203B41FA5}">
                      <a16:colId xmlns:a16="http://schemas.microsoft.com/office/drawing/2014/main" val="686403799"/>
                    </a:ext>
                  </a:extLst>
                </a:gridCol>
                <a:gridCol w="111357">
                  <a:extLst>
                    <a:ext uri="{9D8B030D-6E8A-4147-A177-3AD203B41FA5}">
                      <a16:colId xmlns:a16="http://schemas.microsoft.com/office/drawing/2014/main" val="60690471"/>
                    </a:ext>
                  </a:extLst>
                </a:gridCol>
                <a:gridCol w="736476">
                  <a:extLst>
                    <a:ext uri="{9D8B030D-6E8A-4147-A177-3AD203B41FA5}">
                      <a16:colId xmlns:a16="http://schemas.microsoft.com/office/drawing/2014/main" val="3144988927"/>
                    </a:ext>
                  </a:extLst>
                </a:gridCol>
                <a:gridCol w="736476">
                  <a:extLst>
                    <a:ext uri="{9D8B030D-6E8A-4147-A177-3AD203B41FA5}">
                      <a16:colId xmlns:a16="http://schemas.microsoft.com/office/drawing/2014/main" val="4249745149"/>
                    </a:ext>
                  </a:extLst>
                </a:gridCol>
                <a:gridCol w="81831">
                  <a:extLst>
                    <a:ext uri="{9D8B030D-6E8A-4147-A177-3AD203B41FA5}">
                      <a16:colId xmlns:a16="http://schemas.microsoft.com/office/drawing/2014/main" val="465437763"/>
                    </a:ext>
                  </a:extLst>
                </a:gridCol>
                <a:gridCol w="1047434">
                  <a:extLst>
                    <a:ext uri="{9D8B030D-6E8A-4147-A177-3AD203B41FA5}">
                      <a16:colId xmlns:a16="http://schemas.microsoft.com/office/drawing/2014/main" val="3694983886"/>
                    </a:ext>
                  </a:extLst>
                </a:gridCol>
                <a:gridCol w="111357">
                  <a:extLst>
                    <a:ext uri="{9D8B030D-6E8A-4147-A177-3AD203B41FA5}">
                      <a16:colId xmlns:a16="http://schemas.microsoft.com/office/drawing/2014/main" val="7258745"/>
                    </a:ext>
                  </a:extLst>
                </a:gridCol>
                <a:gridCol w="671015">
                  <a:extLst>
                    <a:ext uri="{9D8B030D-6E8A-4147-A177-3AD203B41FA5}">
                      <a16:colId xmlns:a16="http://schemas.microsoft.com/office/drawing/2014/main" val="3304904031"/>
                    </a:ext>
                  </a:extLst>
                </a:gridCol>
                <a:gridCol w="671015">
                  <a:extLst>
                    <a:ext uri="{9D8B030D-6E8A-4147-A177-3AD203B41FA5}">
                      <a16:colId xmlns:a16="http://schemas.microsoft.com/office/drawing/2014/main" val="120033161"/>
                    </a:ext>
                  </a:extLst>
                </a:gridCol>
                <a:gridCol w="671015">
                  <a:extLst>
                    <a:ext uri="{9D8B030D-6E8A-4147-A177-3AD203B41FA5}">
                      <a16:colId xmlns:a16="http://schemas.microsoft.com/office/drawing/2014/main" val="963824774"/>
                    </a:ext>
                  </a:extLst>
                </a:gridCol>
                <a:gridCol w="671015">
                  <a:extLst>
                    <a:ext uri="{9D8B030D-6E8A-4147-A177-3AD203B41FA5}">
                      <a16:colId xmlns:a16="http://schemas.microsoft.com/office/drawing/2014/main" val="1027751203"/>
                    </a:ext>
                  </a:extLst>
                </a:gridCol>
                <a:gridCol w="81831">
                  <a:extLst>
                    <a:ext uri="{9D8B030D-6E8A-4147-A177-3AD203B41FA5}">
                      <a16:colId xmlns:a16="http://schemas.microsoft.com/office/drawing/2014/main" val="375903941"/>
                    </a:ext>
                  </a:extLst>
                </a:gridCol>
                <a:gridCol w="965603">
                  <a:extLst>
                    <a:ext uri="{9D8B030D-6E8A-4147-A177-3AD203B41FA5}">
                      <a16:colId xmlns:a16="http://schemas.microsoft.com/office/drawing/2014/main" val="3216488321"/>
                    </a:ext>
                  </a:extLst>
                </a:gridCol>
              </a:tblGrid>
              <a:tr h="270591">
                <a:tc gridSpan="20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Table XMHH: Menstrual hygiene management services at schools</a:t>
                      </a:r>
                    </a:p>
                  </a:txBody>
                  <a:tcPr marL="4910" marR="4910" marT="4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059789"/>
                  </a:ext>
                </a:extLst>
              </a:tr>
              <a:tr h="235005">
                <a:tc gridSpan="20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Percent distribution of schools with water and soap in a private space, disposal bins in girls' toilets, mechanisms for hygiene waste management, and provisions for menstrual hygiene management by type,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Survey name, Year</a:t>
                      </a:r>
                    </a:p>
                  </a:txBody>
                  <a:tcPr marL="4910" marR="4910" marT="4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708429"/>
                  </a:ext>
                </a:extLst>
              </a:tr>
              <a:tr h="52238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Water and soap available in a private space</a:t>
                      </a: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Covered bins in girls' toilets for disposal of menstrual materials</a:t>
                      </a: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Disposal mechanisms for menstrual hygiene waste at the school</a:t>
                      </a: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Percentage with water and soap in a private place, bins, and disposal mechanisms</a:t>
                      </a: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Proportion of schools with provisions for menstrual hygiene management (MHM) by type of provision</a:t>
                      </a: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Percentage of schools with all three provisions for menstrual hygiene management (MHM)</a:t>
                      </a:r>
                    </a:p>
                  </a:txBody>
                  <a:tcPr marL="4910" marR="4910" marT="49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1967405"/>
                  </a:ext>
                </a:extLst>
              </a:tr>
              <a:tr h="5223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Water and soap</a:t>
                      </a: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Water, but not soap</a:t>
                      </a: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No water</a:t>
                      </a: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No private space</a:t>
                      </a:r>
                      <a:r>
                        <a:rPr lang="en-US" sz="1200" b="0" i="0" u="none" strike="noStrike" baseline="30000"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Bathing areas</a:t>
                      </a: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effectLst/>
                          <a:latin typeface="Arial" panose="020B0604020202020204" pitchFamily="34" charset="0"/>
                        </a:rPr>
                        <a:t>MHM materials (e.g. pads)</a:t>
                      </a: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MHM education</a:t>
                      </a: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effectLst/>
                          <a:latin typeface="Arial" panose="020B0604020202020204" pitchFamily="34" charset="0"/>
                        </a:rPr>
                        <a:t>N/A, no provisions for MHM</a:t>
                      </a: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341289"/>
                  </a:ext>
                </a:extLst>
              </a:tr>
              <a:tr h="1611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388729"/>
                  </a:ext>
                </a:extLst>
              </a:tr>
              <a:tr h="1611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4910" marR="4910" marT="4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521233"/>
                  </a:ext>
                </a:extLst>
              </a:tr>
              <a:tr h="1611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604801"/>
                  </a:ext>
                </a:extLst>
              </a:tr>
              <a:tr h="1611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Area</a:t>
                      </a:r>
                    </a:p>
                  </a:txBody>
                  <a:tcPr marL="4910" marR="4910" marT="4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050562"/>
                  </a:ext>
                </a:extLst>
              </a:tr>
              <a:tr h="1611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Urban </a:t>
                      </a:r>
                    </a:p>
                  </a:txBody>
                  <a:tcPr marL="88382" marR="4910" marT="4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102866"/>
                  </a:ext>
                </a:extLst>
              </a:tr>
              <a:tr h="1611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Rural</a:t>
                      </a:r>
                    </a:p>
                  </a:txBody>
                  <a:tcPr marL="88382" marR="4910" marT="4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596095"/>
                  </a:ext>
                </a:extLst>
              </a:tr>
              <a:tr h="1611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382" marR="4910" marT="4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576035"/>
                  </a:ext>
                </a:extLst>
              </a:tr>
              <a:tr h="1611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School level</a:t>
                      </a:r>
                      <a:r>
                        <a:rPr lang="en-US" sz="1200" b="1" i="0" u="none" strike="noStrike" baseline="30000"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989334"/>
                  </a:ext>
                </a:extLst>
              </a:tr>
              <a:tr h="1611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Primary</a:t>
                      </a:r>
                    </a:p>
                  </a:txBody>
                  <a:tcPr marL="88382" marR="4910" marT="4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217392"/>
                  </a:ext>
                </a:extLst>
              </a:tr>
              <a:tr h="2438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Secondary</a:t>
                      </a:r>
                    </a:p>
                  </a:txBody>
                  <a:tcPr marL="88382" marR="4910" marT="49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0" marR="4910" marT="491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1929"/>
                  </a:ext>
                </a:extLst>
              </a:tr>
              <a:tr h="371308">
                <a:tc gridSpan="20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A 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Spaces can include toilets/latrines and do not need to be specifically designated for menstrual hygiene management. </a:t>
                      </a:r>
                      <a:b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 Menstrual hygiene services are not applicable in pre-primary schools.</a:t>
                      </a:r>
                    </a:p>
                  </a:txBody>
                  <a:tcPr marL="4910" marR="4910" marT="49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224385"/>
                  </a:ext>
                </a:extLst>
              </a:tr>
              <a:tr h="161147">
                <a:tc gridSpan="20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10" marR="4910" marT="4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60597"/>
                  </a:ext>
                </a:extLst>
              </a:tr>
              <a:tr h="1128021">
                <a:tc gridSpan="20">
                  <a:txBody>
                    <a:bodyPr/>
                    <a:lstStyle/>
                    <a:p>
                      <a:pPr algn="l" fontAlgn="ctr"/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Indicators can be adapted based on national priorities and emerging recommendations for monitoring menstrual health and hygiene for adolescents (i.e. tab 'Global MHH Monitoring Group' in this Excel file.</a:t>
                      </a:r>
                      <a:b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These indicators are not applicable to pre-primary schools</a:t>
                      </a:r>
                      <a:b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Schools with water and soap available in a private space are from question XS1 </a:t>
                      </a:r>
                      <a:b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Schools with covered bins for disposal of menstrual hygiene materials are from question XS2</a:t>
                      </a:r>
                      <a:b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Schools with disposal mechanisms for menstrual hygiene waste are from question XS3</a:t>
                      </a:r>
                      <a:b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Schools with basic sanitation are determined in tab S1-3</a:t>
                      </a:r>
                      <a:b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Schools with provisions for menstrual hygiene management by type are from question XS3</a:t>
                      </a:r>
                      <a:b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1" u="none" strike="noStrike" dirty="0">
                          <a:effectLst/>
                          <a:latin typeface="Arial" panose="020B0604020202020204" pitchFamily="34" charset="0"/>
                        </a:rPr>
                        <a:t>• Denominators are the total number of schools in each disaggregation (total, area, school level, region) excluding schools that only offer pre-primary level</a:t>
                      </a:r>
                    </a:p>
                  </a:txBody>
                  <a:tcPr marL="4910" marR="4910" marT="4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FF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996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85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4C8AE1-6388-4EE8-B774-A63BA3B103B6}"/>
              </a:ext>
            </a:extLst>
          </p:cNvPr>
          <p:cNvSpPr txBox="1"/>
          <p:nvPr/>
        </p:nvSpPr>
        <p:spPr>
          <a:xfrm>
            <a:off x="337930" y="266138"/>
            <a:ext cx="115674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FF0066"/>
                </a:solidFill>
              </a:rPr>
              <a:t>[Insert data directly into the table below or insert a completed table from tab ‘DIS’ in the Excel file. Including regional disaggregation (as in the Excel file) is optional.]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850D925-C494-42DB-91C3-3A7D6511C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266870"/>
              </p:ext>
            </p:extLst>
          </p:nvPr>
        </p:nvGraphicFramePr>
        <p:xfrm>
          <a:off x="337930" y="726603"/>
          <a:ext cx="11567486" cy="5973074"/>
        </p:xfrm>
        <a:graphic>
          <a:graphicData uri="http://schemas.openxmlformats.org/drawingml/2006/table">
            <a:tbl>
              <a:tblPr/>
              <a:tblGrid>
                <a:gridCol w="2978752">
                  <a:extLst>
                    <a:ext uri="{9D8B030D-6E8A-4147-A177-3AD203B41FA5}">
                      <a16:colId xmlns:a16="http://schemas.microsoft.com/office/drawing/2014/main" val="3573252945"/>
                    </a:ext>
                  </a:extLst>
                </a:gridCol>
                <a:gridCol w="1006841">
                  <a:extLst>
                    <a:ext uri="{9D8B030D-6E8A-4147-A177-3AD203B41FA5}">
                      <a16:colId xmlns:a16="http://schemas.microsoft.com/office/drawing/2014/main" val="3235405907"/>
                    </a:ext>
                  </a:extLst>
                </a:gridCol>
                <a:gridCol w="1782781">
                  <a:extLst>
                    <a:ext uri="{9D8B030D-6E8A-4147-A177-3AD203B41FA5}">
                      <a16:colId xmlns:a16="http://schemas.microsoft.com/office/drawing/2014/main" val="4263245879"/>
                    </a:ext>
                  </a:extLst>
                </a:gridCol>
                <a:gridCol w="118206">
                  <a:extLst>
                    <a:ext uri="{9D8B030D-6E8A-4147-A177-3AD203B41FA5}">
                      <a16:colId xmlns:a16="http://schemas.microsoft.com/office/drawing/2014/main" val="1723538918"/>
                    </a:ext>
                  </a:extLst>
                </a:gridCol>
                <a:gridCol w="1080752">
                  <a:extLst>
                    <a:ext uri="{9D8B030D-6E8A-4147-A177-3AD203B41FA5}">
                      <a16:colId xmlns:a16="http://schemas.microsoft.com/office/drawing/2014/main" val="4171636849"/>
                    </a:ext>
                  </a:extLst>
                </a:gridCol>
                <a:gridCol w="1708870">
                  <a:extLst>
                    <a:ext uri="{9D8B030D-6E8A-4147-A177-3AD203B41FA5}">
                      <a16:colId xmlns:a16="http://schemas.microsoft.com/office/drawing/2014/main" val="948224100"/>
                    </a:ext>
                  </a:extLst>
                </a:gridCol>
                <a:gridCol w="101662">
                  <a:extLst>
                    <a:ext uri="{9D8B030D-6E8A-4147-A177-3AD203B41FA5}">
                      <a16:colId xmlns:a16="http://schemas.microsoft.com/office/drawing/2014/main" val="3072660808"/>
                    </a:ext>
                  </a:extLst>
                </a:gridCol>
                <a:gridCol w="1101633">
                  <a:extLst>
                    <a:ext uri="{9D8B030D-6E8A-4147-A177-3AD203B41FA5}">
                      <a16:colId xmlns:a16="http://schemas.microsoft.com/office/drawing/2014/main" val="1728362951"/>
                    </a:ext>
                  </a:extLst>
                </a:gridCol>
                <a:gridCol w="1687989">
                  <a:extLst>
                    <a:ext uri="{9D8B030D-6E8A-4147-A177-3AD203B41FA5}">
                      <a16:colId xmlns:a16="http://schemas.microsoft.com/office/drawing/2014/main" val="1602088687"/>
                    </a:ext>
                  </a:extLst>
                </a:gridCol>
              </a:tblGrid>
              <a:tr h="249550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Table XDIS: Disability inclusive drinking water, sanitation and hygiene services at schools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798031"/>
                  </a:ext>
                </a:extLst>
              </a:tr>
              <a:tr h="278653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Percent distribution of schools with drinking water, sanitation, and hygiene services accessible to students with limited mobility or vision, </a:t>
                      </a:r>
                      <a:r>
                        <a:rPr lang="en-US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Survey name, Year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731312"/>
                  </a:ext>
                </a:extLst>
              </a:tr>
              <a:tr h="15480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Drinking water</a:t>
                      </a:r>
                    </a:p>
                  </a:txBody>
                  <a:tcPr marL="4680" marR="4680" marT="46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Sanitation</a:t>
                      </a:r>
                    </a:p>
                  </a:txBody>
                  <a:tcPr marL="4680" marR="4680" marT="46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1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Hygiene</a:t>
                      </a:r>
                    </a:p>
                  </a:txBody>
                  <a:tcPr marL="4680" marR="4680" marT="46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A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0733"/>
                  </a:ext>
                </a:extLst>
              </a:tr>
              <a:tr h="838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Any source</a:t>
                      </a:r>
                    </a:p>
                  </a:txBody>
                  <a:tcPr marL="4680" marR="4680" marT="46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Source accessible to students with limited mobility or </a:t>
                      </a:r>
                      <a:r>
                        <a:rPr lang="en-US" sz="1300" b="0" i="0" u="none" strike="noStrike" dirty="0" err="1">
                          <a:effectLst/>
                          <a:latin typeface="Arial" panose="020B0604020202020204" pitchFamily="34" charset="0"/>
                        </a:rPr>
                        <a:t>vision</a:t>
                      </a:r>
                      <a:r>
                        <a:rPr lang="en-US" sz="1300" b="0" i="0" u="none" strike="noStrike" baseline="30000" dirty="0" err="1"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Any toilet</a:t>
                      </a:r>
                    </a:p>
                  </a:txBody>
                  <a:tcPr marL="4680" marR="4680" marT="46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Toilet accessible to students with limited mobility or </a:t>
                      </a:r>
                      <a:r>
                        <a:rPr lang="en-US" sz="1300" b="0" i="0" u="none" strike="noStrike" dirty="0" err="1">
                          <a:effectLst/>
                          <a:latin typeface="Arial" panose="020B0604020202020204" pitchFamily="34" charset="0"/>
                        </a:rPr>
                        <a:t>vision</a:t>
                      </a:r>
                      <a:r>
                        <a:rPr lang="en-US" sz="1300" b="0" i="0" u="none" strike="noStrike" baseline="30000" dirty="0" err="1"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Any toilet</a:t>
                      </a:r>
                    </a:p>
                  </a:txBody>
                  <a:tcPr marL="4680" marR="4680" marT="46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Handwashing facilities accessible to students with limited mobility or </a:t>
                      </a:r>
                      <a:r>
                        <a:rPr lang="en-US" sz="1300" b="0" i="0" u="none" strike="noStrike" dirty="0" err="1">
                          <a:effectLst/>
                          <a:latin typeface="Arial" panose="020B0604020202020204" pitchFamily="34" charset="0"/>
                        </a:rPr>
                        <a:t>vision</a:t>
                      </a:r>
                      <a:r>
                        <a:rPr lang="en-US" sz="1300" b="0" i="0" u="none" strike="noStrike" baseline="30000" dirty="0" err="1"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277016"/>
                  </a:ext>
                </a:extLst>
              </a:tr>
              <a:tr h="148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019253"/>
                  </a:ext>
                </a:extLst>
              </a:tr>
              <a:tr h="148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776092"/>
                  </a:ext>
                </a:extLst>
              </a:tr>
              <a:tr h="148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7327750"/>
                  </a:ext>
                </a:extLst>
              </a:tr>
              <a:tr h="148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Area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904883"/>
                  </a:ext>
                </a:extLst>
              </a:tr>
              <a:tr h="148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Urban </a:t>
                      </a:r>
                    </a:p>
                  </a:txBody>
                  <a:tcPr marL="84247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74896"/>
                  </a:ext>
                </a:extLst>
              </a:tr>
              <a:tr h="148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Rural</a:t>
                      </a:r>
                    </a:p>
                  </a:txBody>
                  <a:tcPr marL="84247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764722"/>
                  </a:ext>
                </a:extLst>
              </a:tr>
              <a:tr h="148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247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055136"/>
                  </a:ext>
                </a:extLst>
              </a:tr>
              <a:tr h="148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School level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492130"/>
                  </a:ext>
                </a:extLst>
              </a:tr>
              <a:tr h="148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Pre-primary</a:t>
                      </a:r>
                    </a:p>
                  </a:txBody>
                  <a:tcPr marL="84247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536489"/>
                  </a:ext>
                </a:extLst>
              </a:tr>
              <a:tr h="148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Primary</a:t>
                      </a:r>
                    </a:p>
                  </a:txBody>
                  <a:tcPr marL="84247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232895"/>
                  </a:ext>
                </a:extLst>
              </a:tr>
              <a:tr h="2737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Secondary</a:t>
                      </a:r>
                    </a:p>
                  </a:txBody>
                  <a:tcPr marL="84247" marR="4680" marT="4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538918"/>
                  </a:ext>
                </a:extLst>
              </a:tr>
              <a:tr h="489191">
                <a:tc gridSpan="9">
                  <a:txBody>
                    <a:bodyPr/>
                    <a:lstStyle/>
                    <a:p>
                      <a:pPr algn="l" fontAlgn="t"/>
                      <a:r>
                        <a:rPr lang="en-US" sz="13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A </a:t>
                      </a:r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The national definition for disability accessible drinking water facilities in schools is </a:t>
                      </a:r>
                      <a:r>
                        <a:rPr lang="en-US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b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3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 The national definition for disability accessible toilets in schools is </a:t>
                      </a:r>
                      <a:r>
                        <a:rPr lang="en-US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b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3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 The national definition for disability accessible handwashing facilities in schools is </a:t>
                      </a:r>
                      <a:r>
                        <a:rPr lang="en-US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4680" marR="4680" marT="4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682374"/>
                  </a:ext>
                </a:extLst>
              </a:tr>
              <a:tr h="148615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80" marR="4680" marT="46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245501"/>
                  </a:ext>
                </a:extLst>
              </a:tr>
              <a:tr h="922651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1300" b="0" i="1" u="none" strike="noStrike" dirty="0">
                          <a:effectLst/>
                          <a:latin typeface="Arial" panose="020B0604020202020204" pitchFamily="34" charset="0"/>
                        </a:rPr>
                        <a:t>• Schools have any water source if W1 is not 'no water source'</a:t>
                      </a:r>
                      <a:br>
                        <a:rPr lang="en-US" sz="13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300" b="0" i="1" u="none" strike="noStrike" dirty="0">
                          <a:effectLst/>
                          <a:latin typeface="Arial" panose="020B0604020202020204" pitchFamily="34" charset="0"/>
                        </a:rPr>
                        <a:t>• Schools have water accessible to students with limited mobility or vision if XW3 = yes </a:t>
                      </a:r>
                      <a:br>
                        <a:rPr lang="en-US" sz="13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300" b="0" i="1" u="none" strike="noStrike" dirty="0">
                          <a:effectLst/>
                          <a:latin typeface="Arial" panose="020B0604020202020204" pitchFamily="34" charset="0"/>
                        </a:rPr>
                        <a:t>• Schools have any toilet if S1 is not 'no toilets or latrines'</a:t>
                      </a:r>
                      <a:br>
                        <a:rPr lang="en-US" sz="13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300" b="0" i="1" u="none" strike="noStrike" dirty="0">
                          <a:effectLst/>
                          <a:latin typeface="Arial" panose="020B0604020202020204" pitchFamily="34" charset="0"/>
                        </a:rPr>
                        <a:t>• Schools have toilets accessible to students with limited mobility or vision if XS7 = yes </a:t>
                      </a:r>
                      <a:br>
                        <a:rPr lang="en-US" sz="13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300" b="0" i="1" u="none" strike="noStrike" dirty="0">
                          <a:effectLst/>
                          <a:latin typeface="Arial" panose="020B0604020202020204" pitchFamily="34" charset="0"/>
                        </a:rPr>
                        <a:t>• Schools have any handwashing facilities if H1 = yes</a:t>
                      </a:r>
                      <a:br>
                        <a:rPr lang="en-US" sz="13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300" b="0" i="1" u="none" strike="noStrike" dirty="0">
                          <a:effectLst/>
                          <a:latin typeface="Arial" panose="020B0604020202020204" pitchFamily="34" charset="0"/>
                        </a:rPr>
                        <a:t>• Schools have handwashing facilities accessible to students with limited mobility or vision if XH1 = yes </a:t>
                      </a:r>
                      <a:br>
                        <a:rPr lang="en-US" sz="1300" b="0" i="1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300" b="0" i="1" u="none" strike="noStrike" dirty="0">
                          <a:effectLst/>
                          <a:latin typeface="Arial" panose="020B0604020202020204" pitchFamily="34" charset="0"/>
                        </a:rPr>
                        <a:t>• Denominators are the total number of schools in each disaggregation (total, area, school level, region)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810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14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FC79E-165F-48F3-B34F-A1CC8A1756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WASH in schools data in </a:t>
            </a:r>
            <a:r>
              <a:rPr lang="en-US" dirty="0">
                <a:solidFill>
                  <a:srgbClr val="FF0066"/>
                </a:solidFill>
              </a:rPr>
              <a:t>[Insert Country]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638C1-4AA8-4A15-8C91-37AD468A3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3156"/>
            <a:ext cx="9144000" cy="874643"/>
          </a:xfrm>
        </p:spPr>
        <p:txBody>
          <a:bodyPr/>
          <a:lstStyle/>
          <a:p>
            <a:r>
              <a:rPr lang="en-US" dirty="0"/>
              <a:t>Country presentation at the WinS ILE 2022 JMP side session</a:t>
            </a:r>
          </a:p>
          <a:p>
            <a:r>
              <a:rPr lang="en-US" i="1" dirty="0"/>
              <a:t>20 September 2022</a:t>
            </a:r>
          </a:p>
        </p:txBody>
      </p:sp>
      <p:pic>
        <p:nvPicPr>
          <p:cNvPr id="4" name="Content Placeholder 21">
            <a:extLst>
              <a:ext uri="{FF2B5EF4-FFF2-40B4-BE49-F238E27FC236}">
                <a16:creationId xmlns:a16="http://schemas.microsoft.com/office/drawing/2014/main" id="{41A5D780-3E7B-49C6-9396-9479E3E5E8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94" y="5257799"/>
            <a:ext cx="1155268" cy="117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75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7506B-B32C-46D3-BE58-B3CC81A4B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4211"/>
            <a:ext cx="10515600" cy="741780"/>
          </a:xfrm>
        </p:spPr>
        <p:txBody>
          <a:bodyPr/>
          <a:lstStyle/>
          <a:p>
            <a:pPr lvl="1">
              <a:spcAft>
                <a:spcPts val="1800"/>
              </a:spcAft>
            </a:pPr>
            <a:r>
              <a:rPr lang="en-US" sz="2800" dirty="0">
                <a:latin typeface="Avenir Next LT Pro" panose="020B0504020202020204" pitchFamily="34" charset="0"/>
              </a:rPr>
              <a:t>What national WinS data are available in your country?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7E41CE26-7550-400F-992B-CA327D8F4A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306365"/>
              </p:ext>
            </p:extLst>
          </p:nvPr>
        </p:nvGraphicFramePr>
        <p:xfrm>
          <a:off x="838199" y="1897097"/>
          <a:ext cx="9701466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911">
                  <a:extLst>
                    <a:ext uri="{9D8B030D-6E8A-4147-A177-3AD203B41FA5}">
                      <a16:colId xmlns:a16="http://schemas.microsoft.com/office/drawing/2014/main" val="4248205325"/>
                    </a:ext>
                  </a:extLst>
                </a:gridCol>
                <a:gridCol w="1616911">
                  <a:extLst>
                    <a:ext uri="{9D8B030D-6E8A-4147-A177-3AD203B41FA5}">
                      <a16:colId xmlns:a16="http://schemas.microsoft.com/office/drawing/2014/main" val="2251843591"/>
                    </a:ext>
                  </a:extLst>
                </a:gridCol>
                <a:gridCol w="1616911">
                  <a:extLst>
                    <a:ext uri="{9D8B030D-6E8A-4147-A177-3AD203B41FA5}">
                      <a16:colId xmlns:a16="http://schemas.microsoft.com/office/drawing/2014/main" val="3204854126"/>
                    </a:ext>
                  </a:extLst>
                </a:gridCol>
                <a:gridCol w="1616911">
                  <a:extLst>
                    <a:ext uri="{9D8B030D-6E8A-4147-A177-3AD203B41FA5}">
                      <a16:colId xmlns:a16="http://schemas.microsoft.com/office/drawing/2014/main" val="3421388893"/>
                    </a:ext>
                  </a:extLst>
                </a:gridCol>
                <a:gridCol w="1616911">
                  <a:extLst>
                    <a:ext uri="{9D8B030D-6E8A-4147-A177-3AD203B41FA5}">
                      <a16:colId xmlns:a16="http://schemas.microsoft.com/office/drawing/2014/main" val="2198637512"/>
                    </a:ext>
                  </a:extLst>
                </a:gridCol>
                <a:gridCol w="1616911">
                  <a:extLst>
                    <a:ext uri="{9D8B030D-6E8A-4147-A177-3AD203B41FA5}">
                      <a16:colId xmlns:a16="http://schemas.microsoft.com/office/drawing/2014/main" val="7106925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Basic Water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Basic Sanitation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Basic Hygiene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MHH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Disabilities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456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Other*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45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60366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venir Next LT Pro" panose="020B05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venir Next LT Pro" panose="020B05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venir Next LT Pro" panose="020B05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venir Next LT Pro" panose="020B05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venir Next LT Pro" panose="020B05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042958"/>
                  </a:ext>
                </a:extLst>
              </a:tr>
            </a:tbl>
          </a:graphicData>
        </a:graphic>
      </p:graphicFrame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AFB51CE3-7CF4-4911-BAD4-94761E4259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3954395"/>
              </p:ext>
            </p:extLst>
          </p:nvPr>
        </p:nvGraphicFramePr>
        <p:xfrm>
          <a:off x="838199" y="4527336"/>
          <a:ext cx="9725527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361">
                  <a:extLst>
                    <a:ext uri="{9D8B030D-6E8A-4147-A177-3AD203B41FA5}">
                      <a16:colId xmlns:a16="http://schemas.microsoft.com/office/drawing/2014/main" val="1154391534"/>
                    </a:ext>
                  </a:extLst>
                </a:gridCol>
                <a:gridCol w="1389361">
                  <a:extLst>
                    <a:ext uri="{9D8B030D-6E8A-4147-A177-3AD203B41FA5}">
                      <a16:colId xmlns:a16="http://schemas.microsoft.com/office/drawing/2014/main" val="4248205325"/>
                    </a:ext>
                  </a:extLst>
                </a:gridCol>
                <a:gridCol w="1389361">
                  <a:extLst>
                    <a:ext uri="{9D8B030D-6E8A-4147-A177-3AD203B41FA5}">
                      <a16:colId xmlns:a16="http://schemas.microsoft.com/office/drawing/2014/main" val="2251843591"/>
                    </a:ext>
                  </a:extLst>
                </a:gridCol>
                <a:gridCol w="1389361">
                  <a:extLst>
                    <a:ext uri="{9D8B030D-6E8A-4147-A177-3AD203B41FA5}">
                      <a16:colId xmlns:a16="http://schemas.microsoft.com/office/drawing/2014/main" val="3204854126"/>
                    </a:ext>
                  </a:extLst>
                </a:gridCol>
                <a:gridCol w="1389361">
                  <a:extLst>
                    <a:ext uri="{9D8B030D-6E8A-4147-A177-3AD203B41FA5}">
                      <a16:colId xmlns:a16="http://schemas.microsoft.com/office/drawing/2014/main" val="3421388893"/>
                    </a:ext>
                  </a:extLst>
                </a:gridCol>
                <a:gridCol w="1389361">
                  <a:extLst>
                    <a:ext uri="{9D8B030D-6E8A-4147-A177-3AD203B41FA5}">
                      <a16:colId xmlns:a16="http://schemas.microsoft.com/office/drawing/2014/main" val="2198637512"/>
                    </a:ext>
                  </a:extLst>
                </a:gridCol>
                <a:gridCol w="1389361">
                  <a:extLst>
                    <a:ext uri="{9D8B030D-6E8A-4147-A177-3AD203B41FA5}">
                      <a16:colId xmlns:a16="http://schemas.microsoft.com/office/drawing/2014/main" val="710692530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National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Urban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Rural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Pre-primary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Primary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Secondary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Other*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60366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042958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195CC2C5-A7A8-47A4-BF48-33F049FAB7A1}"/>
              </a:ext>
            </a:extLst>
          </p:cNvPr>
          <p:cNvSpPr txBox="1">
            <a:spLocks/>
          </p:cNvSpPr>
          <p:nvPr/>
        </p:nvSpPr>
        <p:spPr>
          <a:xfrm>
            <a:off x="838200" y="1234583"/>
            <a:ext cx="10515600" cy="741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spcAft>
                <a:spcPts val="1800"/>
              </a:spcAft>
            </a:pPr>
            <a:r>
              <a:rPr lang="en-US" sz="2000" b="1" kern="0" dirty="0">
                <a:solidFill>
                  <a:sysClr val="windowText" lastClr="000000"/>
                </a:solidFill>
                <a:latin typeface="Avenir Next LT Pro" panose="020B0504020202020204" pitchFamily="34" charset="0"/>
              </a:rPr>
              <a:t>National data are available on the following elements of WinS: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B129B5-4E86-4B76-9D66-B5F564FA58F9}"/>
              </a:ext>
            </a:extLst>
          </p:cNvPr>
          <p:cNvSpPr txBox="1"/>
          <p:nvPr/>
        </p:nvSpPr>
        <p:spPr>
          <a:xfrm>
            <a:off x="286581" y="222557"/>
            <a:ext cx="11618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66"/>
                </a:solidFill>
              </a:rPr>
              <a:t>[Insert an ‘X’ directly into the table below based on what national WinS data are available in your country]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159FBC3-B213-4514-A071-871AF79F06E6}"/>
              </a:ext>
            </a:extLst>
          </p:cNvPr>
          <p:cNvSpPr txBox="1">
            <a:spLocks/>
          </p:cNvSpPr>
          <p:nvPr/>
        </p:nvSpPr>
        <p:spPr>
          <a:xfrm>
            <a:off x="838199" y="3839771"/>
            <a:ext cx="10515600" cy="741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spcAft>
                <a:spcPts val="1800"/>
              </a:spcAft>
            </a:pPr>
            <a:r>
              <a:rPr lang="en-US" sz="2000" b="1" kern="0" dirty="0">
                <a:solidFill>
                  <a:sysClr val="windowText" lastClr="000000"/>
                </a:solidFill>
                <a:latin typeface="Avenir Next LT Pro" panose="020B0504020202020204" pitchFamily="34" charset="0"/>
              </a:rPr>
              <a:t>Disaggregated data are available for the following settings: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28FFA88-26B9-4EFC-8B76-2E07154C065E}"/>
              </a:ext>
            </a:extLst>
          </p:cNvPr>
          <p:cNvSpPr txBox="1">
            <a:spLocks/>
          </p:cNvSpPr>
          <p:nvPr/>
        </p:nvSpPr>
        <p:spPr>
          <a:xfrm>
            <a:off x="838199" y="5763176"/>
            <a:ext cx="10515600" cy="483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spcAft>
                <a:spcPts val="180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venir Next LT Pro" panose="020B0504020202020204" pitchFamily="34" charset="0"/>
              </a:rPr>
              <a:t>*Other (if applicable) =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A97C8B8-598F-4B66-AC03-722573369C20}"/>
              </a:ext>
            </a:extLst>
          </p:cNvPr>
          <p:cNvSpPr txBox="1">
            <a:spLocks/>
          </p:cNvSpPr>
          <p:nvPr/>
        </p:nvSpPr>
        <p:spPr>
          <a:xfrm>
            <a:off x="838199" y="3149882"/>
            <a:ext cx="10515600" cy="483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spcAft>
                <a:spcPts val="180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venir Next LT Pro" panose="020B0504020202020204" pitchFamily="34" charset="0"/>
              </a:rPr>
              <a:t>*Other (if applicable) = </a:t>
            </a:r>
          </a:p>
        </p:txBody>
      </p:sp>
    </p:spTree>
    <p:extLst>
      <p:ext uri="{BB962C8B-B14F-4D97-AF65-F5344CB8AC3E}">
        <p14:creationId xmlns:p14="http://schemas.microsoft.com/office/powerpoint/2010/main" val="2802936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7506B-B32C-46D3-BE58-B3CC81A4B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4211"/>
            <a:ext cx="10515600" cy="741780"/>
          </a:xfrm>
        </p:spPr>
        <p:txBody>
          <a:bodyPr/>
          <a:lstStyle/>
          <a:p>
            <a:pPr lvl="1">
              <a:spcAft>
                <a:spcPts val="1800"/>
              </a:spcAft>
            </a:pPr>
            <a:r>
              <a:rPr lang="en-US" sz="2800" dirty="0">
                <a:latin typeface="Avenir Next LT Pro" panose="020B0504020202020204" pitchFamily="34" charset="0"/>
              </a:rPr>
              <a:t>How does your country </a:t>
            </a:r>
            <a:r>
              <a:rPr lang="en-US" sz="2800" b="1" dirty="0">
                <a:latin typeface="Avenir Next LT Pro" panose="020B0504020202020204" pitchFamily="34" charset="0"/>
              </a:rPr>
              <a:t>collect</a:t>
            </a:r>
            <a:r>
              <a:rPr lang="en-US" sz="2800" dirty="0">
                <a:latin typeface="Avenir Next LT Pro" panose="020B0504020202020204" pitchFamily="34" charset="0"/>
              </a:rPr>
              <a:t> WinS data?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7E41CE26-7550-400F-992B-CA327D8F4A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02603"/>
              </p:ext>
            </p:extLst>
          </p:nvPr>
        </p:nvGraphicFramePr>
        <p:xfrm>
          <a:off x="838199" y="1897097"/>
          <a:ext cx="4850733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911">
                  <a:extLst>
                    <a:ext uri="{9D8B030D-6E8A-4147-A177-3AD203B41FA5}">
                      <a16:colId xmlns:a16="http://schemas.microsoft.com/office/drawing/2014/main" val="4248205325"/>
                    </a:ext>
                  </a:extLst>
                </a:gridCol>
                <a:gridCol w="1616911">
                  <a:extLst>
                    <a:ext uri="{9D8B030D-6E8A-4147-A177-3AD203B41FA5}">
                      <a16:colId xmlns:a16="http://schemas.microsoft.com/office/drawing/2014/main" val="2251843591"/>
                    </a:ext>
                  </a:extLst>
                </a:gridCol>
                <a:gridCol w="1616911">
                  <a:extLst>
                    <a:ext uri="{9D8B030D-6E8A-4147-A177-3AD203B41FA5}">
                      <a16:colId xmlns:a16="http://schemas.microsoft.com/office/drawing/2014/main" val="3204854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EMIS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Survey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Other*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60366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venir Next LT Pro" panose="020B05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venir Next LT Pro" panose="020B05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042958"/>
                  </a:ext>
                </a:extLst>
              </a:tr>
            </a:tbl>
          </a:graphicData>
        </a:graphic>
      </p:graphicFrame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AFB51CE3-7CF4-4911-BAD4-94761E4259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325082"/>
              </p:ext>
            </p:extLst>
          </p:nvPr>
        </p:nvGraphicFramePr>
        <p:xfrm>
          <a:off x="838199" y="4527336"/>
          <a:ext cx="5557444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361">
                  <a:extLst>
                    <a:ext uri="{9D8B030D-6E8A-4147-A177-3AD203B41FA5}">
                      <a16:colId xmlns:a16="http://schemas.microsoft.com/office/drawing/2014/main" val="1154391534"/>
                    </a:ext>
                  </a:extLst>
                </a:gridCol>
                <a:gridCol w="1389361">
                  <a:extLst>
                    <a:ext uri="{9D8B030D-6E8A-4147-A177-3AD203B41FA5}">
                      <a16:colId xmlns:a16="http://schemas.microsoft.com/office/drawing/2014/main" val="4248205325"/>
                    </a:ext>
                  </a:extLst>
                </a:gridCol>
                <a:gridCol w="1389361">
                  <a:extLst>
                    <a:ext uri="{9D8B030D-6E8A-4147-A177-3AD203B41FA5}">
                      <a16:colId xmlns:a16="http://schemas.microsoft.com/office/drawing/2014/main" val="2251843591"/>
                    </a:ext>
                  </a:extLst>
                </a:gridCol>
                <a:gridCol w="1389361">
                  <a:extLst>
                    <a:ext uri="{9D8B030D-6E8A-4147-A177-3AD203B41FA5}">
                      <a16:colId xmlns:a16="http://schemas.microsoft.com/office/drawing/2014/main" val="3204854126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One-time survey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Every few years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Annually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Other*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60366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042958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195CC2C5-A7A8-47A4-BF48-33F049FAB7A1}"/>
              </a:ext>
            </a:extLst>
          </p:cNvPr>
          <p:cNvSpPr txBox="1">
            <a:spLocks/>
          </p:cNvSpPr>
          <p:nvPr/>
        </p:nvSpPr>
        <p:spPr>
          <a:xfrm>
            <a:off x="838200" y="1234583"/>
            <a:ext cx="10515600" cy="741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spcAft>
                <a:spcPts val="1800"/>
              </a:spcAft>
            </a:pPr>
            <a:r>
              <a:rPr lang="en-US" sz="2000" b="1" kern="0" dirty="0">
                <a:solidFill>
                  <a:sysClr val="windowText" lastClr="000000"/>
                </a:solidFill>
                <a:latin typeface="Avenir Next LT Pro" panose="020B0504020202020204" pitchFamily="34" charset="0"/>
              </a:rPr>
              <a:t>National data on WinS are collected through the following sources: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B129B5-4E86-4B76-9D66-B5F564FA58F9}"/>
              </a:ext>
            </a:extLst>
          </p:cNvPr>
          <p:cNvSpPr txBox="1"/>
          <p:nvPr/>
        </p:nvSpPr>
        <p:spPr>
          <a:xfrm>
            <a:off x="286581" y="222557"/>
            <a:ext cx="11618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66"/>
                </a:solidFill>
              </a:rPr>
              <a:t>[Insert an ‘X’ directly into the table below based on what national WinS data are available in your country]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159FBC3-B213-4514-A071-871AF79F06E6}"/>
              </a:ext>
            </a:extLst>
          </p:cNvPr>
          <p:cNvSpPr txBox="1">
            <a:spLocks/>
          </p:cNvSpPr>
          <p:nvPr/>
        </p:nvSpPr>
        <p:spPr>
          <a:xfrm>
            <a:off x="838199" y="3839771"/>
            <a:ext cx="10515600" cy="741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spcAft>
                <a:spcPts val="1800"/>
              </a:spcAft>
            </a:pPr>
            <a:r>
              <a:rPr lang="en-US" sz="2000" b="1" kern="0" dirty="0">
                <a:solidFill>
                  <a:sysClr val="windowText" lastClr="000000"/>
                </a:solidFill>
                <a:latin typeface="Avenir Next LT Pro" panose="020B0504020202020204" pitchFamily="34" charset="0"/>
              </a:rPr>
              <a:t>Data are collected with the following frequency: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28FFA88-26B9-4EFC-8B76-2E07154C065E}"/>
              </a:ext>
            </a:extLst>
          </p:cNvPr>
          <p:cNvSpPr txBox="1">
            <a:spLocks/>
          </p:cNvSpPr>
          <p:nvPr/>
        </p:nvSpPr>
        <p:spPr>
          <a:xfrm>
            <a:off x="838199" y="5763176"/>
            <a:ext cx="10515600" cy="483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spcAft>
                <a:spcPts val="180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venir Next LT Pro" panose="020B0504020202020204" pitchFamily="34" charset="0"/>
              </a:rPr>
              <a:t>*Other (if applicable) =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A97C8B8-598F-4B66-AC03-722573369C20}"/>
              </a:ext>
            </a:extLst>
          </p:cNvPr>
          <p:cNvSpPr txBox="1">
            <a:spLocks/>
          </p:cNvSpPr>
          <p:nvPr/>
        </p:nvSpPr>
        <p:spPr>
          <a:xfrm>
            <a:off x="838199" y="2856067"/>
            <a:ext cx="10515600" cy="483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spcAft>
                <a:spcPts val="180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venir Next LT Pro" panose="020B0504020202020204" pitchFamily="34" charset="0"/>
              </a:rPr>
              <a:t>*Other (if applicable) = </a:t>
            </a:r>
          </a:p>
        </p:txBody>
      </p:sp>
    </p:spTree>
    <p:extLst>
      <p:ext uri="{BB962C8B-B14F-4D97-AF65-F5344CB8AC3E}">
        <p14:creationId xmlns:p14="http://schemas.microsoft.com/office/powerpoint/2010/main" val="11379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7506B-B32C-46D3-BE58-B3CC81A4B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4211"/>
            <a:ext cx="10515600" cy="741780"/>
          </a:xfrm>
        </p:spPr>
        <p:txBody>
          <a:bodyPr/>
          <a:lstStyle/>
          <a:p>
            <a:pPr lvl="1">
              <a:spcAft>
                <a:spcPts val="1800"/>
              </a:spcAft>
            </a:pPr>
            <a:r>
              <a:rPr lang="en-US" sz="2800" dirty="0">
                <a:latin typeface="Avenir Next LT Pro" panose="020B0504020202020204" pitchFamily="34" charset="0"/>
              </a:rPr>
              <a:t>How does your country </a:t>
            </a:r>
            <a:r>
              <a:rPr lang="en-US" sz="2800" b="1" dirty="0" err="1">
                <a:latin typeface="Avenir Next LT Pro" panose="020B0504020202020204" pitchFamily="34" charset="0"/>
              </a:rPr>
              <a:t>analyse</a:t>
            </a:r>
            <a:r>
              <a:rPr lang="en-US" sz="2800" dirty="0">
                <a:latin typeface="Avenir Next LT Pro" panose="020B0504020202020204" pitchFamily="34" charset="0"/>
              </a:rPr>
              <a:t> WinS data?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7E41CE26-7550-400F-992B-CA327D8F4A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37294"/>
              </p:ext>
            </p:extLst>
          </p:nvPr>
        </p:nvGraphicFramePr>
        <p:xfrm>
          <a:off x="838199" y="1897097"/>
          <a:ext cx="5141496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832">
                  <a:extLst>
                    <a:ext uri="{9D8B030D-6E8A-4147-A177-3AD203B41FA5}">
                      <a16:colId xmlns:a16="http://schemas.microsoft.com/office/drawing/2014/main" val="4248205325"/>
                    </a:ext>
                  </a:extLst>
                </a:gridCol>
                <a:gridCol w="1713832">
                  <a:extLst>
                    <a:ext uri="{9D8B030D-6E8A-4147-A177-3AD203B41FA5}">
                      <a16:colId xmlns:a16="http://schemas.microsoft.com/office/drawing/2014/main" val="2251843591"/>
                    </a:ext>
                  </a:extLst>
                </a:gridCol>
                <a:gridCol w="1713832">
                  <a:extLst>
                    <a:ext uri="{9D8B030D-6E8A-4147-A177-3AD203B41FA5}">
                      <a16:colId xmlns:a16="http://schemas.microsoft.com/office/drawing/2014/main" val="3204854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Ministry of Education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Non-profit Organization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Other*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60366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venir Next LT Pro" panose="020B05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venir Next LT Pro" panose="020B05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042958"/>
                  </a:ext>
                </a:extLst>
              </a:tr>
            </a:tbl>
          </a:graphicData>
        </a:graphic>
      </p:graphicFrame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AFB51CE3-7CF4-4911-BAD4-94761E4259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5197550"/>
              </p:ext>
            </p:extLst>
          </p:nvPr>
        </p:nvGraphicFramePr>
        <p:xfrm>
          <a:off x="838199" y="4527336"/>
          <a:ext cx="5557444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361">
                  <a:extLst>
                    <a:ext uri="{9D8B030D-6E8A-4147-A177-3AD203B41FA5}">
                      <a16:colId xmlns:a16="http://schemas.microsoft.com/office/drawing/2014/main" val="1154391534"/>
                    </a:ext>
                  </a:extLst>
                </a:gridCol>
                <a:gridCol w="1389361">
                  <a:extLst>
                    <a:ext uri="{9D8B030D-6E8A-4147-A177-3AD203B41FA5}">
                      <a16:colId xmlns:a16="http://schemas.microsoft.com/office/drawing/2014/main" val="4248205325"/>
                    </a:ext>
                  </a:extLst>
                </a:gridCol>
                <a:gridCol w="1389361">
                  <a:extLst>
                    <a:ext uri="{9D8B030D-6E8A-4147-A177-3AD203B41FA5}">
                      <a16:colId xmlns:a16="http://schemas.microsoft.com/office/drawing/2014/main" val="2251843591"/>
                    </a:ext>
                  </a:extLst>
                </a:gridCol>
                <a:gridCol w="1389361">
                  <a:extLst>
                    <a:ext uri="{9D8B030D-6E8A-4147-A177-3AD203B41FA5}">
                      <a16:colId xmlns:a16="http://schemas.microsoft.com/office/drawing/2014/main" val="3204854126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Excel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STATA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SPSS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Other*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60366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042958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195CC2C5-A7A8-47A4-BF48-33F049FAB7A1}"/>
              </a:ext>
            </a:extLst>
          </p:cNvPr>
          <p:cNvSpPr txBox="1">
            <a:spLocks/>
          </p:cNvSpPr>
          <p:nvPr/>
        </p:nvSpPr>
        <p:spPr>
          <a:xfrm>
            <a:off x="838200" y="1234583"/>
            <a:ext cx="10515600" cy="741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spcAft>
                <a:spcPts val="1800"/>
              </a:spcAft>
            </a:pPr>
            <a:r>
              <a:rPr lang="en-US" sz="2000" b="1" kern="0" dirty="0">
                <a:solidFill>
                  <a:sysClr val="windowText" lastClr="000000"/>
                </a:solidFill>
                <a:latin typeface="Avenir Next LT Pro" panose="020B0504020202020204" pitchFamily="34" charset="0"/>
              </a:rPr>
              <a:t>National data on WinS are </a:t>
            </a:r>
            <a:r>
              <a:rPr lang="en-US" sz="2000" b="1" kern="0" dirty="0" err="1">
                <a:solidFill>
                  <a:sysClr val="windowText" lastClr="000000"/>
                </a:solidFill>
                <a:latin typeface="Avenir Next LT Pro" panose="020B0504020202020204" pitchFamily="34" charset="0"/>
              </a:rPr>
              <a:t>analysed</a:t>
            </a:r>
            <a:r>
              <a:rPr lang="en-US" sz="2000" b="1" kern="0" dirty="0">
                <a:solidFill>
                  <a:sysClr val="windowText" lastClr="000000"/>
                </a:solidFill>
                <a:latin typeface="Avenir Next LT Pro" panose="020B0504020202020204" pitchFamily="34" charset="0"/>
              </a:rPr>
              <a:t> by: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B129B5-4E86-4B76-9D66-B5F564FA58F9}"/>
              </a:ext>
            </a:extLst>
          </p:cNvPr>
          <p:cNvSpPr txBox="1"/>
          <p:nvPr/>
        </p:nvSpPr>
        <p:spPr>
          <a:xfrm>
            <a:off x="286581" y="222557"/>
            <a:ext cx="11618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66"/>
                </a:solidFill>
              </a:rPr>
              <a:t>[Insert an ‘X’ directly into the table below based on what national WinS data are available in your country]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159FBC3-B213-4514-A071-871AF79F06E6}"/>
              </a:ext>
            </a:extLst>
          </p:cNvPr>
          <p:cNvSpPr txBox="1">
            <a:spLocks/>
          </p:cNvSpPr>
          <p:nvPr/>
        </p:nvSpPr>
        <p:spPr>
          <a:xfrm>
            <a:off x="838199" y="3839771"/>
            <a:ext cx="10515600" cy="741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spcAft>
                <a:spcPts val="1800"/>
              </a:spcAft>
            </a:pPr>
            <a:r>
              <a:rPr lang="en-US" sz="2000" b="1" kern="0" dirty="0">
                <a:solidFill>
                  <a:sysClr val="windowText" lastClr="000000"/>
                </a:solidFill>
                <a:latin typeface="Avenir Next LT Pro" panose="020B0504020202020204" pitchFamily="34" charset="0"/>
              </a:rPr>
              <a:t>Data are </a:t>
            </a:r>
            <a:r>
              <a:rPr lang="en-US" sz="2000" b="1" kern="0" dirty="0" err="1">
                <a:solidFill>
                  <a:sysClr val="windowText" lastClr="000000"/>
                </a:solidFill>
                <a:latin typeface="Avenir Next LT Pro" panose="020B0504020202020204" pitchFamily="34" charset="0"/>
              </a:rPr>
              <a:t>analysed</a:t>
            </a:r>
            <a:r>
              <a:rPr lang="en-US" sz="2000" b="1" kern="0" dirty="0">
                <a:solidFill>
                  <a:sysClr val="windowText" lastClr="000000"/>
                </a:solidFill>
                <a:latin typeface="Avenir Next LT Pro" panose="020B0504020202020204" pitchFamily="34" charset="0"/>
              </a:rPr>
              <a:t> using: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28FFA88-26B9-4EFC-8B76-2E07154C065E}"/>
              </a:ext>
            </a:extLst>
          </p:cNvPr>
          <p:cNvSpPr txBox="1">
            <a:spLocks/>
          </p:cNvSpPr>
          <p:nvPr/>
        </p:nvSpPr>
        <p:spPr>
          <a:xfrm>
            <a:off x="838199" y="5763176"/>
            <a:ext cx="10515600" cy="483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spcAft>
                <a:spcPts val="180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venir Next LT Pro" panose="020B0504020202020204" pitchFamily="34" charset="0"/>
              </a:rPr>
              <a:t>*Other (if applicable) =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A97C8B8-598F-4B66-AC03-722573369C20}"/>
              </a:ext>
            </a:extLst>
          </p:cNvPr>
          <p:cNvSpPr txBox="1">
            <a:spLocks/>
          </p:cNvSpPr>
          <p:nvPr/>
        </p:nvSpPr>
        <p:spPr>
          <a:xfrm>
            <a:off x="838199" y="3158214"/>
            <a:ext cx="10515600" cy="483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spcAft>
                <a:spcPts val="180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venir Next LT Pro" panose="020B0504020202020204" pitchFamily="34" charset="0"/>
              </a:rPr>
              <a:t>*Other (if applicable) = </a:t>
            </a:r>
          </a:p>
        </p:txBody>
      </p:sp>
    </p:spTree>
    <p:extLst>
      <p:ext uri="{BB962C8B-B14F-4D97-AF65-F5344CB8AC3E}">
        <p14:creationId xmlns:p14="http://schemas.microsoft.com/office/powerpoint/2010/main" val="144039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7506B-B32C-46D3-BE58-B3CC81A4B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4211"/>
            <a:ext cx="10515600" cy="741780"/>
          </a:xfrm>
        </p:spPr>
        <p:txBody>
          <a:bodyPr/>
          <a:lstStyle/>
          <a:p>
            <a:pPr lvl="1">
              <a:spcAft>
                <a:spcPts val="1800"/>
              </a:spcAft>
            </a:pPr>
            <a:r>
              <a:rPr lang="en-US" sz="2800" dirty="0">
                <a:latin typeface="Avenir Next LT Pro" panose="020B0504020202020204" pitchFamily="34" charset="0"/>
              </a:rPr>
              <a:t>How does your country </a:t>
            </a:r>
            <a:r>
              <a:rPr lang="en-US" sz="2800" b="1" dirty="0">
                <a:latin typeface="Avenir Next LT Pro" panose="020B0504020202020204" pitchFamily="34" charset="0"/>
              </a:rPr>
              <a:t>report and use</a:t>
            </a:r>
            <a:r>
              <a:rPr lang="en-US" sz="2800" dirty="0">
                <a:latin typeface="Avenir Next LT Pro" panose="020B0504020202020204" pitchFamily="34" charset="0"/>
              </a:rPr>
              <a:t> WinS data?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7E41CE26-7550-400F-992B-CA327D8F4A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554542"/>
              </p:ext>
            </p:extLst>
          </p:nvPr>
        </p:nvGraphicFramePr>
        <p:xfrm>
          <a:off x="838199" y="1897097"/>
          <a:ext cx="662138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345">
                  <a:extLst>
                    <a:ext uri="{9D8B030D-6E8A-4147-A177-3AD203B41FA5}">
                      <a16:colId xmlns:a16="http://schemas.microsoft.com/office/drawing/2014/main" val="4248205325"/>
                    </a:ext>
                  </a:extLst>
                </a:gridCol>
                <a:gridCol w="1655345">
                  <a:extLst>
                    <a:ext uri="{9D8B030D-6E8A-4147-A177-3AD203B41FA5}">
                      <a16:colId xmlns:a16="http://schemas.microsoft.com/office/drawing/2014/main" val="2251843591"/>
                    </a:ext>
                  </a:extLst>
                </a:gridCol>
                <a:gridCol w="1655345">
                  <a:extLst>
                    <a:ext uri="{9D8B030D-6E8A-4147-A177-3AD203B41FA5}">
                      <a16:colId xmlns:a16="http://schemas.microsoft.com/office/drawing/2014/main" val="3204854126"/>
                    </a:ext>
                  </a:extLst>
                </a:gridCol>
                <a:gridCol w="1655345">
                  <a:extLst>
                    <a:ext uri="{9D8B030D-6E8A-4147-A177-3AD203B41FA5}">
                      <a16:colId xmlns:a16="http://schemas.microsoft.com/office/drawing/2014/main" val="28831921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Public website**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Locked website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Annual reports**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Other*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60366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venir Next LT Pro" panose="020B05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venir Next LT Pro" panose="020B05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venir Next LT Pro" panose="020B05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042958"/>
                  </a:ext>
                </a:extLst>
              </a:tr>
            </a:tbl>
          </a:graphicData>
        </a:graphic>
      </p:graphicFrame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AFB51CE3-7CF4-4911-BAD4-94761E4259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153918"/>
              </p:ext>
            </p:extLst>
          </p:nvPr>
        </p:nvGraphicFramePr>
        <p:xfrm>
          <a:off x="838199" y="4831277"/>
          <a:ext cx="7427496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874">
                  <a:extLst>
                    <a:ext uri="{9D8B030D-6E8A-4147-A177-3AD203B41FA5}">
                      <a16:colId xmlns:a16="http://schemas.microsoft.com/office/drawing/2014/main" val="1154391534"/>
                    </a:ext>
                  </a:extLst>
                </a:gridCol>
                <a:gridCol w="1856874">
                  <a:extLst>
                    <a:ext uri="{9D8B030D-6E8A-4147-A177-3AD203B41FA5}">
                      <a16:colId xmlns:a16="http://schemas.microsoft.com/office/drawing/2014/main" val="4248205325"/>
                    </a:ext>
                  </a:extLst>
                </a:gridCol>
                <a:gridCol w="1856874">
                  <a:extLst>
                    <a:ext uri="{9D8B030D-6E8A-4147-A177-3AD203B41FA5}">
                      <a16:colId xmlns:a16="http://schemas.microsoft.com/office/drawing/2014/main" val="2251843591"/>
                    </a:ext>
                  </a:extLst>
                </a:gridCol>
                <a:gridCol w="1856874">
                  <a:extLst>
                    <a:ext uri="{9D8B030D-6E8A-4147-A177-3AD203B41FA5}">
                      <a16:colId xmlns:a16="http://schemas.microsoft.com/office/drawing/2014/main" val="3204854126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Everyone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School administrators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Government officials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Other*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60366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042958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195CC2C5-A7A8-47A4-BF48-33F049FAB7A1}"/>
              </a:ext>
            </a:extLst>
          </p:cNvPr>
          <p:cNvSpPr txBox="1">
            <a:spLocks/>
          </p:cNvSpPr>
          <p:nvPr/>
        </p:nvSpPr>
        <p:spPr>
          <a:xfrm>
            <a:off x="838200" y="1234583"/>
            <a:ext cx="10515600" cy="741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spcAft>
                <a:spcPts val="1800"/>
              </a:spcAft>
            </a:pPr>
            <a:r>
              <a:rPr lang="en-US" sz="2000" b="1" kern="0" dirty="0">
                <a:solidFill>
                  <a:sysClr val="windowText" lastClr="000000"/>
                </a:solidFill>
                <a:latin typeface="Avenir Next LT Pro" panose="020B0504020202020204" pitchFamily="34" charset="0"/>
              </a:rPr>
              <a:t>WinS data are reported via: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B129B5-4E86-4B76-9D66-B5F564FA58F9}"/>
              </a:ext>
            </a:extLst>
          </p:cNvPr>
          <p:cNvSpPr txBox="1"/>
          <p:nvPr/>
        </p:nvSpPr>
        <p:spPr>
          <a:xfrm>
            <a:off x="286581" y="222557"/>
            <a:ext cx="11618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66"/>
                </a:solidFill>
              </a:rPr>
              <a:t>[Insert an ‘X’ directly into the table below based on what national WinS data are available in your country]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159FBC3-B213-4514-A071-871AF79F06E6}"/>
              </a:ext>
            </a:extLst>
          </p:cNvPr>
          <p:cNvSpPr txBox="1">
            <a:spLocks/>
          </p:cNvSpPr>
          <p:nvPr/>
        </p:nvSpPr>
        <p:spPr>
          <a:xfrm>
            <a:off x="838199" y="4143712"/>
            <a:ext cx="10515600" cy="741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spcAft>
                <a:spcPts val="1800"/>
              </a:spcAft>
            </a:pPr>
            <a:r>
              <a:rPr lang="en-US" sz="2000" b="1" kern="0" dirty="0">
                <a:solidFill>
                  <a:sysClr val="windowText" lastClr="000000"/>
                </a:solidFill>
                <a:latin typeface="Avenir Next LT Pro" panose="020B0504020202020204" pitchFamily="34" charset="0"/>
              </a:rPr>
              <a:t>WinS data are available to: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28FFA88-26B9-4EFC-8B76-2E07154C065E}"/>
              </a:ext>
            </a:extLst>
          </p:cNvPr>
          <p:cNvSpPr txBox="1">
            <a:spLocks/>
          </p:cNvSpPr>
          <p:nvPr/>
        </p:nvSpPr>
        <p:spPr>
          <a:xfrm>
            <a:off x="838199" y="6067117"/>
            <a:ext cx="10515600" cy="483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spcAft>
                <a:spcPts val="180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venir Next LT Pro" panose="020B0504020202020204" pitchFamily="34" charset="0"/>
              </a:rPr>
              <a:t>*Other (if applicable) =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A97C8B8-598F-4B66-AC03-722573369C20}"/>
              </a:ext>
            </a:extLst>
          </p:cNvPr>
          <p:cNvSpPr txBox="1">
            <a:spLocks/>
          </p:cNvSpPr>
          <p:nvPr/>
        </p:nvSpPr>
        <p:spPr>
          <a:xfrm>
            <a:off x="838199" y="3158214"/>
            <a:ext cx="10515600" cy="883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spcAft>
                <a:spcPts val="180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venir Next LT Pro" panose="020B0504020202020204" pitchFamily="34" charset="0"/>
              </a:rPr>
              <a:t>*Other (if applicable) =</a:t>
            </a:r>
          </a:p>
          <a:p>
            <a:pPr marL="0" lvl="1">
              <a:spcAft>
                <a:spcPts val="180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venir Next LT Pro" panose="020B0504020202020204" pitchFamily="34" charset="0"/>
              </a:rPr>
              <a:t>**URL (web) links to publicly available reports and datasets: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A95E6A-B4D6-4D12-807B-444FD0402C4B}"/>
              </a:ext>
            </a:extLst>
          </p:cNvPr>
          <p:cNvSpPr txBox="1"/>
          <p:nvPr/>
        </p:nvSpPr>
        <p:spPr>
          <a:xfrm>
            <a:off x="7593314" y="1844402"/>
            <a:ext cx="41245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66"/>
                </a:solidFill>
              </a:rPr>
              <a:t>If available, please provide URL (web) links to publicly available reports and dataset here:</a:t>
            </a:r>
          </a:p>
        </p:txBody>
      </p:sp>
    </p:spTree>
    <p:extLst>
      <p:ext uri="{BB962C8B-B14F-4D97-AF65-F5344CB8AC3E}">
        <p14:creationId xmlns:p14="http://schemas.microsoft.com/office/powerpoint/2010/main" val="1833553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7506B-B32C-46D3-BE58-B3CC81A4B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4211"/>
            <a:ext cx="10515600" cy="741780"/>
          </a:xfrm>
        </p:spPr>
        <p:txBody>
          <a:bodyPr/>
          <a:lstStyle/>
          <a:p>
            <a:pPr lvl="1">
              <a:spcAft>
                <a:spcPts val="1800"/>
              </a:spcAft>
            </a:pPr>
            <a:r>
              <a:rPr lang="en-US" sz="2800" dirty="0">
                <a:latin typeface="Avenir Next LT Pro" panose="020B0504020202020204" pitchFamily="34" charset="0"/>
              </a:rPr>
              <a:t>Example of WinS Monitoring Success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B129B5-4E86-4B76-9D66-B5F564FA58F9}"/>
              </a:ext>
            </a:extLst>
          </p:cNvPr>
          <p:cNvSpPr txBox="1"/>
          <p:nvPr/>
        </p:nvSpPr>
        <p:spPr>
          <a:xfrm>
            <a:off x="286581" y="222557"/>
            <a:ext cx="11618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66"/>
                </a:solidFill>
              </a:rPr>
              <a:t>[Please highlight an example of a WinS monitoring success in your country to share with other countries. You can focus on data collection, analysis, or reporting and use.]</a:t>
            </a:r>
          </a:p>
        </p:txBody>
      </p:sp>
    </p:spTree>
    <p:extLst>
      <p:ext uri="{BB962C8B-B14F-4D97-AF65-F5344CB8AC3E}">
        <p14:creationId xmlns:p14="http://schemas.microsoft.com/office/powerpoint/2010/main" val="1854560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7506B-B32C-46D3-BE58-B3CC81A4B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4211"/>
            <a:ext cx="10515600" cy="741780"/>
          </a:xfrm>
        </p:spPr>
        <p:txBody>
          <a:bodyPr/>
          <a:lstStyle/>
          <a:p>
            <a:pPr lvl="1">
              <a:spcAft>
                <a:spcPts val="1800"/>
              </a:spcAft>
            </a:pPr>
            <a:r>
              <a:rPr lang="en-US" sz="2800" dirty="0">
                <a:latin typeface="Avenir Next LT Pro" panose="020B0504020202020204" pitchFamily="34" charset="0"/>
              </a:rPr>
              <a:t>Example of WinS Monitoring Challenge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B129B5-4E86-4B76-9D66-B5F564FA58F9}"/>
              </a:ext>
            </a:extLst>
          </p:cNvPr>
          <p:cNvSpPr txBox="1"/>
          <p:nvPr/>
        </p:nvSpPr>
        <p:spPr>
          <a:xfrm>
            <a:off x="286581" y="222557"/>
            <a:ext cx="11618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66"/>
                </a:solidFill>
              </a:rPr>
              <a:t>[Please highlight an example of a WinS monitoring challenge in your country to share with other countries. You can focus on data collection, analysis, or reporting and use.]</a:t>
            </a:r>
          </a:p>
        </p:txBody>
      </p:sp>
    </p:spTree>
    <p:extLst>
      <p:ext uri="{BB962C8B-B14F-4D97-AF65-F5344CB8AC3E}">
        <p14:creationId xmlns:p14="http://schemas.microsoft.com/office/powerpoint/2010/main" val="2524216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5E17D-6F95-4988-B4FE-7DCD7C52B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venir Next LT Pro" panose="020B0504020202020204" pitchFamily="34" charset="0"/>
              </a:rPr>
              <a:t>Extra slides</a:t>
            </a:r>
            <a:br>
              <a:rPr lang="en-US" b="1" dirty="0">
                <a:solidFill>
                  <a:schemeClr val="bg1"/>
                </a:solidFill>
                <a:latin typeface="Avenir Next LT Pro" panose="020B05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These are </a:t>
            </a:r>
            <a:r>
              <a:rPr lang="en-US" u="sng" dirty="0">
                <a:solidFill>
                  <a:schemeClr val="bg1"/>
                </a:solidFill>
                <a:latin typeface="Avenir Next LT Pro" panose="020B0504020202020204" pitchFamily="34" charset="0"/>
              </a:rPr>
              <a:t>optional</a:t>
            </a:r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 and will be removed before posting slides on the JMP website</a:t>
            </a:r>
          </a:p>
        </p:txBody>
      </p:sp>
    </p:spTree>
    <p:extLst>
      <p:ext uri="{BB962C8B-B14F-4D97-AF65-F5344CB8AC3E}">
        <p14:creationId xmlns:p14="http://schemas.microsoft.com/office/powerpoint/2010/main" val="1131524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MP palet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9B6F6"/>
      </a:accent1>
      <a:accent2>
        <a:srgbClr val="66BB6A"/>
      </a:accent2>
      <a:accent3>
        <a:srgbClr val="AB47BC"/>
      </a:accent3>
      <a:accent4>
        <a:srgbClr val="FFF176"/>
      </a:accent4>
      <a:accent5>
        <a:srgbClr val="FFCA28"/>
      </a:accent5>
      <a:accent6>
        <a:srgbClr val="0288D1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1698</Words>
  <Application>Microsoft Office PowerPoint</Application>
  <PresentationFormat>Widescreen</PresentationFormat>
  <Paragraphs>381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Avenir Next LT Pro</vt:lpstr>
      <vt:lpstr>Calibri</vt:lpstr>
      <vt:lpstr>Calibri Light</vt:lpstr>
      <vt:lpstr>Office Theme</vt:lpstr>
      <vt:lpstr>Please use this template/worksheet to prepare a brief (4 min max) presentation on the following information:</vt:lpstr>
      <vt:lpstr>WASH in schools data in [Insert Country]</vt:lpstr>
      <vt:lpstr>What national WinS data are available in your country?</vt:lpstr>
      <vt:lpstr>How does your country collect WinS data?</vt:lpstr>
      <vt:lpstr>How does your country analyse WinS data?</vt:lpstr>
      <vt:lpstr>How does your country report and use WinS data?</vt:lpstr>
      <vt:lpstr>Example of WinS Monitoring Success</vt:lpstr>
      <vt:lpstr>Example of WinS Monitoring Challenge</vt:lpstr>
      <vt:lpstr>Extra slides These are optional and will be removed before posting slides on the JMP website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 in schools data in [Insert Country] from [Insert Survey and Year]</dc:title>
  <dc:creator>Chatterley, Christie</dc:creator>
  <cp:lastModifiedBy>Chatterley, Christie</cp:lastModifiedBy>
  <cp:revision>16</cp:revision>
  <dcterms:created xsi:type="dcterms:W3CDTF">2022-08-23T18:07:38Z</dcterms:created>
  <dcterms:modified xsi:type="dcterms:W3CDTF">2022-09-09T22:59:05Z</dcterms:modified>
</cp:coreProperties>
</file>