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 id="2147483681" r:id="rId2"/>
    <p:sldMasterId id="2147483734" r:id="rId3"/>
    <p:sldMasterId id="2147483749" r:id="rId4"/>
    <p:sldMasterId id="2147483783" r:id="rId5"/>
    <p:sldMasterId id="2147483795" r:id="rId6"/>
  </p:sldMasterIdLst>
  <p:notesMasterIdLst>
    <p:notesMasterId r:id="rId59"/>
  </p:notesMasterIdLst>
  <p:sldIdLst>
    <p:sldId id="1158" r:id="rId7"/>
    <p:sldId id="841" r:id="rId8"/>
    <p:sldId id="840" r:id="rId9"/>
    <p:sldId id="842" r:id="rId10"/>
    <p:sldId id="527" r:id="rId11"/>
    <p:sldId id="1104" r:id="rId12"/>
    <p:sldId id="553" r:id="rId13"/>
    <p:sldId id="1150" r:id="rId14"/>
    <p:sldId id="1074" r:id="rId15"/>
    <p:sldId id="518" r:id="rId16"/>
    <p:sldId id="522" r:id="rId17"/>
    <p:sldId id="1112" r:id="rId18"/>
    <p:sldId id="1151" r:id="rId19"/>
    <p:sldId id="849" r:id="rId20"/>
    <p:sldId id="1141" r:id="rId21"/>
    <p:sldId id="267" r:id="rId22"/>
    <p:sldId id="1120" r:id="rId23"/>
    <p:sldId id="1121" r:id="rId24"/>
    <p:sldId id="414" r:id="rId25"/>
    <p:sldId id="268" r:id="rId26"/>
    <p:sldId id="415" r:id="rId27"/>
    <p:sldId id="845" r:id="rId28"/>
    <p:sldId id="1127" r:id="rId29"/>
    <p:sldId id="1128" r:id="rId30"/>
    <p:sldId id="1154" r:id="rId31"/>
    <p:sldId id="1155" r:id="rId32"/>
    <p:sldId id="1119" r:id="rId33"/>
    <p:sldId id="1122" r:id="rId34"/>
    <p:sldId id="1129" r:id="rId35"/>
    <p:sldId id="260" r:id="rId36"/>
    <p:sldId id="850" r:id="rId37"/>
    <p:sldId id="1130" r:id="rId38"/>
    <p:sldId id="1153" r:id="rId39"/>
    <p:sldId id="538" r:id="rId40"/>
    <p:sldId id="1146" r:id="rId41"/>
    <p:sldId id="1142" r:id="rId42"/>
    <p:sldId id="1135" r:id="rId43"/>
    <p:sldId id="1144" r:id="rId44"/>
    <p:sldId id="1145" r:id="rId45"/>
    <p:sldId id="1157" r:id="rId46"/>
    <p:sldId id="1147" r:id="rId47"/>
    <p:sldId id="1164" r:id="rId48"/>
    <p:sldId id="1082" r:id="rId49"/>
    <p:sldId id="1162" r:id="rId50"/>
    <p:sldId id="1143" r:id="rId51"/>
    <p:sldId id="1149" r:id="rId52"/>
    <p:sldId id="843" r:id="rId53"/>
    <p:sldId id="1163" r:id="rId54"/>
    <p:sldId id="1148" r:id="rId55"/>
    <p:sldId id="1160" r:id="rId56"/>
    <p:sldId id="1161" r:id="rId57"/>
    <p:sldId id="113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Awad" initials="CA" lastIdx="1" clrIdx="1">
    <p:extLst>
      <p:ext uri="{19B8F6BF-5375-455C-9EA6-DF929625EA0E}">
        <p15:presenceInfo xmlns:p15="http://schemas.microsoft.com/office/powerpoint/2012/main" userId="S-1-5-21-889838981-920820592-1903951286-2373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DEDFE4"/>
    <a:srgbClr val="21BEC6"/>
    <a:srgbClr val="EFF8F7"/>
    <a:srgbClr val="12456F"/>
    <a:srgbClr val="33CCCC"/>
    <a:srgbClr val="7CA9E0"/>
    <a:srgbClr val="16365C"/>
    <a:srgbClr val="FF3399"/>
    <a:srgbClr val="2332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93883" autoAdjust="0"/>
  </p:normalViewPr>
  <p:slideViewPr>
    <p:cSldViewPr snapToGrid="0">
      <p:cViewPr varScale="1">
        <p:scale>
          <a:sx n="60" d="100"/>
          <a:sy n="60" d="100"/>
        </p:scale>
        <p:origin x="828" y="52"/>
      </p:cViewPr>
      <p:guideLst>
        <p:guide orient="horz" pos="2160"/>
        <p:guide pos="3840"/>
      </p:guideLst>
    </p:cSldViewPr>
  </p:slideViewPr>
  <p:notesTextViewPr>
    <p:cViewPr>
      <p:scale>
        <a:sx n="3" d="2"/>
        <a:sy n="3" d="2"/>
      </p:scale>
      <p:origin x="0" y="0"/>
    </p:cViewPr>
  </p:notesTextViewPr>
  <p:sorterViewPr>
    <p:cViewPr>
      <p:scale>
        <a:sx n="60" d="100"/>
        <a:sy n="60" d="100"/>
      </p:scale>
      <p:origin x="0" y="-979"/>
    </p:cViewPr>
  </p:sorterViewPr>
  <p:notesViewPr>
    <p:cSldViewPr snapToGrid="0">
      <p:cViewPr varScale="1">
        <p:scale>
          <a:sx n="64" d="100"/>
          <a:sy n="64" d="100"/>
        </p:scale>
        <p:origin x="3115"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chatterley\Dropbox%20(WHOUNICEF)\WHOUNICEF%20Team%20Folder\Institutional%20settings\Schools\Data\2018_for%20reference%20(also%20in%20archives)\2018%20WinS%20data%20for%20advanced%20and%20inequiti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98255087814752"/>
          <c:y val="5.6262696400706337E-2"/>
          <c:w val="0.82245789770533695"/>
          <c:h val="0.70399393483678119"/>
        </c:manualLayout>
      </c:layout>
      <c:barChart>
        <c:barDir val="col"/>
        <c:grouping val="clustered"/>
        <c:varyColors val="0"/>
        <c:ser>
          <c:idx val="36"/>
          <c:order val="36"/>
          <c:tx>
            <c:strRef>
              <c:f>'[2018 WinS data for advanced and inequities.xlsx]MHM India'!$A$38</c:f>
              <c:strCache>
                <c:ptCount val="1"/>
                <c:pt idx="0">
                  <c:v>INDIA</c:v>
                </c:pt>
              </c:strCache>
            </c:strRef>
          </c:tx>
          <c:spPr>
            <a:solidFill>
              <a:srgbClr val="21BEC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'[2018 WinS data for advanced and inequities.xlsx]MHM India'!$B$1:$D$1</c:f>
              <c:strCache>
                <c:ptCount val="3"/>
                <c:pt idx="0">
                  <c:v>Menstrual Hygiene Education</c:v>
                </c:pt>
                <c:pt idx="1">
                  <c:v>Dustbin with lid for sanitary waste</c:v>
                </c:pt>
                <c:pt idx="2">
                  <c:v>Functional incinerator for disposal of sanitary waste</c:v>
                </c:pt>
              </c:strCache>
            </c:strRef>
          </c:cat>
          <c:val>
            <c:numRef>
              <c:f>'[2018 WinS data for advanced and inequities.xlsx]MHM India'!$B$38:$D$38</c:f>
              <c:numCache>
                <c:formatCode>0</c:formatCode>
                <c:ptCount val="3"/>
                <c:pt idx="0">
                  <c:v>64.371702046363595</c:v>
                </c:pt>
                <c:pt idx="1">
                  <c:v>62</c:v>
                </c:pt>
                <c:pt idx="2">
                  <c:v>35.799999999999997</c:v>
                </c:pt>
              </c:numCache>
            </c:numRef>
          </c:val>
          <c:extLst>
            <c:ext xmlns:c16="http://schemas.microsoft.com/office/drawing/2014/chart" uri="{C3380CC4-5D6E-409C-BE32-E72D297353CC}">
              <c16:uniqueId val="{00000000-FD5F-4E4F-B264-55DC326F3F1B}"/>
            </c:ext>
          </c:extLst>
        </c:ser>
        <c:dLbls>
          <c:showLegendKey val="0"/>
          <c:showVal val="0"/>
          <c:showCatName val="0"/>
          <c:showSerName val="0"/>
          <c:showPercent val="0"/>
          <c:showBubbleSize val="0"/>
        </c:dLbls>
        <c:gapWidth val="85"/>
        <c:overlap val="-27"/>
        <c:axId val="474608848"/>
        <c:axId val="474608432"/>
        <c:extLst>
          <c:ext xmlns:c15="http://schemas.microsoft.com/office/drawing/2012/chart" uri="{02D57815-91ED-43cb-92C2-25804820EDAC}">
            <c15:filteredBarSeries>
              <c15:ser>
                <c:idx val="0"/>
                <c:order val="0"/>
                <c:tx>
                  <c:strRef>
                    <c:extLst>
                      <c:ext uri="{02D57815-91ED-43cb-92C2-25804820EDAC}">
                        <c15:formulaRef>
                          <c15:sqref>'[2018 WinS data for advanced and inequities.xlsx]MHM India'!$A$2</c15:sqref>
                        </c15:formulaRef>
                      </c:ext>
                    </c:extLst>
                    <c:strCache>
                      <c:ptCount val="1"/>
                      <c:pt idx="0">
                        <c:v>Chandigarh</c:v>
                      </c:pt>
                    </c:strCache>
                  </c:strRef>
                </c:tx>
                <c:spPr>
                  <a:solidFill>
                    <a:schemeClr val="accent1"/>
                  </a:solidFill>
                  <a:ln>
                    <a:noFill/>
                  </a:ln>
                  <a:effectLst/>
                </c:spPr>
                <c:invertIfNegative val="0"/>
                <c:cat>
                  <c:strRef>
                    <c:extLst>
                      <c:ex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c:ext uri="{02D57815-91ED-43cb-92C2-25804820EDAC}">
                        <c15:formulaRef>
                          <c15:sqref>'[2018 WinS data for advanced and inequities.xlsx]MHM India'!$B$2:$D$2</c15:sqref>
                        </c15:formulaRef>
                      </c:ext>
                    </c:extLst>
                    <c:numCache>
                      <c:formatCode>0.0</c:formatCode>
                      <c:ptCount val="3"/>
                      <c:pt idx="0">
                        <c:v>100</c:v>
                      </c:pt>
                      <c:pt idx="1">
                        <c:v>98.05825242718447</c:v>
                      </c:pt>
                      <c:pt idx="2">
                        <c:v>15.53398058252427</c:v>
                      </c:pt>
                    </c:numCache>
                  </c:numRef>
                </c:val>
                <c:extLst>
                  <c:ext xmlns:c16="http://schemas.microsoft.com/office/drawing/2014/chart" uri="{C3380CC4-5D6E-409C-BE32-E72D297353CC}">
                    <c16:uniqueId val="{00000001-FD5F-4E4F-B264-55DC326F3F1B}"/>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'[2018 WinS data for advanced and inequities.xlsx]MHM India'!$A$3</c15:sqref>
                        </c15:formulaRef>
                      </c:ext>
                    </c:extLst>
                    <c:strCache>
                      <c:ptCount val="1"/>
                      <c:pt idx="0">
                        <c:v>Jammu &amp; Kashmir</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India'!$B$3:$D$3</c15:sqref>
                        </c15:formulaRef>
                      </c:ext>
                    </c:extLst>
                    <c:numCache>
                      <c:formatCode>0.0</c:formatCode>
                      <c:ptCount val="3"/>
                      <c:pt idx="0">
                        <c:v>100</c:v>
                      </c:pt>
                      <c:pt idx="1">
                        <c:v>100</c:v>
                      </c:pt>
                      <c:pt idx="2">
                        <c:v>0</c:v>
                      </c:pt>
                    </c:numCache>
                  </c:numRef>
                </c:val>
                <c:extLst xmlns:c15="http://schemas.microsoft.com/office/drawing/2012/chart">
                  <c:ext xmlns:c16="http://schemas.microsoft.com/office/drawing/2014/chart" uri="{C3380CC4-5D6E-409C-BE32-E72D297353CC}">
                    <c16:uniqueId val="{00000002-FD5F-4E4F-B264-55DC326F3F1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'[2018 WinS data for advanced and inequities.xlsx]MHM India'!$A$4</c15:sqref>
                        </c15:formulaRef>
                      </c:ext>
                    </c:extLst>
                    <c:strCache>
                      <c:ptCount val="1"/>
                      <c:pt idx="0">
                        <c:v>Delhi</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India'!$B$4:$D$4</c15:sqref>
                        </c15:formulaRef>
                      </c:ext>
                    </c:extLst>
                    <c:numCache>
                      <c:formatCode>0.0</c:formatCode>
                      <c:ptCount val="3"/>
                      <c:pt idx="0">
                        <c:v>99.230769230769226</c:v>
                      </c:pt>
                      <c:pt idx="1">
                        <c:v>97.093023255813947</c:v>
                      </c:pt>
                      <c:pt idx="2">
                        <c:v>31.395348837209301</c:v>
                      </c:pt>
                    </c:numCache>
                  </c:numRef>
                </c:val>
                <c:extLst xmlns:c15="http://schemas.microsoft.com/office/drawing/2012/chart">
                  <c:ext xmlns:c16="http://schemas.microsoft.com/office/drawing/2014/chart" uri="{C3380CC4-5D6E-409C-BE32-E72D297353CC}">
                    <c16:uniqueId val="{00000003-FD5F-4E4F-B264-55DC326F3F1B}"/>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'[2018 WinS data for advanced and inequities.xlsx]MHM India'!$A$5</c15:sqref>
                        </c15:formulaRef>
                      </c:ext>
                    </c:extLst>
                    <c:strCache>
                      <c:ptCount val="1"/>
                      <c:pt idx="0">
                        <c:v>Karnataka</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India'!$B$5:$D$5</c15:sqref>
                        </c15:formulaRef>
                      </c:ext>
                    </c:extLst>
                    <c:numCache>
                      <c:formatCode>0.0</c:formatCode>
                      <c:ptCount val="3"/>
                      <c:pt idx="0">
                        <c:v>85.277907519850544</c:v>
                      </c:pt>
                      <c:pt idx="1">
                        <c:v>75.707017806374381</c:v>
                      </c:pt>
                      <c:pt idx="2">
                        <c:v>45.421218015861143</c:v>
                      </c:pt>
                    </c:numCache>
                  </c:numRef>
                </c:val>
                <c:extLst xmlns:c15="http://schemas.microsoft.com/office/drawing/2012/chart">
                  <c:ext xmlns:c16="http://schemas.microsoft.com/office/drawing/2014/chart" uri="{C3380CC4-5D6E-409C-BE32-E72D297353CC}">
                    <c16:uniqueId val="{00000004-FD5F-4E4F-B264-55DC326F3F1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'[2018 WinS data for advanced and inequities.xlsx]MHM India'!$A$6</c15:sqref>
                        </c15:formulaRef>
                      </c:ext>
                    </c:extLst>
                    <c:strCache>
                      <c:ptCount val="1"/>
                      <c:pt idx="0">
                        <c:v>Andaman &amp; Nicobar Islands</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India'!$B$6:$D$6</c15:sqref>
                        </c15:formulaRef>
                      </c:ext>
                    </c:extLst>
                    <c:numCache>
                      <c:formatCode>0.0</c:formatCode>
                      <c:ptCount val="3"/>
                      <c:pt idx="0">
                        <c:v>85</c:v>
                      </c:pt>
                      <c:pt idx="1">
                        <c:v>86.36363636363636</c:v>
                      </c:pt>
                      <c:pt idx="2">
                        <c:v>31.818181818181817</c:v>
                      </c:pt>
                    </c:numCache>
                  </c:numRef>
                </c:val>
                <c:extLst xmlns:c15="http://schemas.microsoft.com/office/drawing/2012/chart">
                  <c:ext xmlns:c16="http://schemas.microsoft.com/office/drawing/2014/chart" uri="{C3380CC4-5D6E-409C-BE32-E72D297353CC}">
                    <c16:uniqueId val="{00000005-FD5F-4E4F-B264-55DC326F3F1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'[2018 WinS data for advanced and inequities.xlsx]MHM India'!$A$7</c15:sqref>
                        </c15:formulaRef>
                      </c:ext>
                    </c:extLst>
                    <c:strCache>
                      <c:ptCount val="1"/>
                      <c:pt idx="0">
                        <c:v>Gujarat</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India'!$B$7:$D$7</c15:sqref>
                        </c15:formulaRef>
                      </c:ext>
                    </c:extLst>
                    <c:numCache>
                      <c:formatCode>0.0</c:formatCode>
                      <c:ptCount val="3"/>
                      <c:pt idx="0">
                        <c:v>84.956465656239928</c:v>
                      </c:pt>
                      <c:pt idx="1">
                        <c:v>56.983639351289561</c:v>
                      </c:pt>
                      <c:pt idx="2">
                        <c:v>29.284846752875616</c:v>
                      </c:pt>
                    </c:numCache>
                  </c:numRef>
                </c:val>
                <c:extLst xmlns:c15="http://schemas.microsoft.com/office/drawing/2012/chart">
                  <c:ext xmlns:c16="http://schemas.microsoft.com/office/drawing/2014/chart" uri="{C3380CC4-5D6E-409C-BE32-E72D297353CC}">
                    <c16:uniqueId val="{00000006-FD5F-4E4F-B264-55DC326F3F1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'[2018 WinS data for advanced and inequities.xlsx]MHM India'!$A$8</c15:sqref>
                        </c15:formulaRef>
                      </c:ext>
                    </c:extLst>
                    <c:strCache>
                      <c:ptCount val="1"/>
                      <c:pt idx="0">
                        <c:v>Dadra &amp; Nagar Haveli</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India'!$B$8:$D$8</c15:sqref>
                        </c15:formulaRef>
                      </c:ext>
                    </c:extLst>
                    <c:numCache>
                      <c:formatCode>0.0</c:formatCode>
                      <c:ptCount val="3"/>
                      <c:pt idx="0">
                        <c:v>84.615384615384613</c:v>
                      </c:pt>
                      <c:pt idx="1">
                        <c:v>57.446808510638306</c:v>
                      </c:pt>
                      <c:pt idx="2">
                        <c:v>18.439716312056735</c:v>
                      </c:pt>
                    </c:numCache>
                  </c:numRef>
                </c:val>
                <c:extLst xmlns:c15="http://schemas.microsoft.com/office/drawing/2012/chart">
                  <c:ext xmlns:c16="http://schemas.microsoft.com/office/drawing/2014/chart" uri="{C3380CC4-5D6E-409C-BE32-E72D297353CC}">
                    <c16:uniqueId val="{00000007-FD5F-4E4F-B264-55DC326F3F1B}"/>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'[2018 WinS data for advanced and inequities.xlsx]MHM India'!$A$9</c15:sqref>
                        </c15:formulaRef>
                      </c:ext>
                    </c:extLst>
                    <c:strCache>
                      <c:ptCount val="1"/>
                      <c:pt idx="0">
                        <c:v>Kerala</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India'!$B$9:$D$9</c15:sqref>
                        </c15:formulaRef>
                      </c:ext>
                    </c:extLst>
                    <c:numCache>
                      <c:formatCode>0.0</c:formatCode>
                      <c:ptCount val="3"/>
                      <c:pt idx="0">
                        <c:v>82.022471910112358</c:v>
                      </c:pt>
                      <c:pt idx="1">
                        <c:v>69.827586206896555</c:v>
                      </c:pt>
                      <c:pt idx="2">
                        <c:v>43.53448275862069</c:v>
                      </c:pt>
                    </c:numCache>
                  </c:numRef>
                </c:val>
                <c:extLst xmlns:c15="http://schemas.microsoft.com/office/drawing/2012/chart">
                  <c:ext xmlns:c16="http://schemas.microsoft.com/office/drawing/2014/chart" uri="{C3380CC4-5D6E-409C-BE32-E72D297353CC}">
                    <c16:uniqueId val="{00000008-FD5F-4E4F-B264-55DC326F3F1B}"/>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'[2018 WinS data for advanced and inequities.xlsx]MHM India'!$A$10</c15:sqref>
                        </c15:formulaRef>
                      </c:ext>
                    </c:extLst>
                    <c:strCache>
                      <c:ptCount val="1"/>
                      <c:pt idx="0">
                        <c:v>Rajasthan</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India'!$B$10:$D$10</c15:sqref>
                        </c15:formulaRef>
                      </c:ext>
                    </c:extLst>
                    <c:numCache>
                      <c:formatCode>0.0</c:formatCode>
                      <c:ptCount val="3"/>
                      <c:pt idx="0">
                        <c:v>72.140350877192986</c:v>
                      </c:pt>
                      <c:pt idx="1">
                        <c:v>72.334468407113121</c:v>
                      </c:pt>
                      <c:pt idx="2">
                        <c:v>43.011729095724554</c:v>
                      </c:pt>
                    </c:numCache>
                  </c:numRef>
                </c:val>
                <c:extLst xmlns:c15="http://schemas.microsoft.com/office/drawing/2012/chart">
                  <c:ext xmlns:c16="http://schemas.microsoft.com/office/drawing/2014/chart" uri="{C3380CC4-5D6E-409C-BE32-E72D297353CC}">
                    <c16:uniqueId val="{00000009-FD5F-4E4F-B264-55DC326F3F1B}"/>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'[2018 WinS data for advanced and inequities.xlsx]MHM India'!$A$11</c15:sqref>
                        </c15:formulaRef>
                      </c:ext>
                    </c:extLst>
                    <c:strCache>
                      <c:ptCount val="1"/>
                      <c:pt idx="0">
                        <c:v>Daman &amp; Diu</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India'!$B$11:$D$11</c15:sqref>
                        </c15:formulaRef>
                      </c:ext>
                    </c:extLst>
                    <c:numCache>
                      <c:formatCode>0.0</c:formatCode>
                      <c:ptCount val="3"/>
                      <c:pt idx="0">
                        <c:v>70.833333333333329</c:v>
                      </c:pt>
                      <c:pt idx="1">
                        <c:v>55.696202531645568</c:v>
                      </c:pt>
                      <c:pt idx="2">
                        <c:v>8.8607594936708853</c:v>
                      </c:pt>
                    </c:numCache>
                  </c:numRef>
                </c:val>
                <c:extLst xmlns:c15="http://schemas.microsoft.com/office/drawing/2012/chart">
                  <c:ext xmlns:c16="http://schemas.microsoft.com/office/drawing/2014/chart" uri="{C3380CC4-5D6E-409C-BE32-E72D297353CC}">
                    <c16:uniqueId val="{0000000A-FD5F-4E4F-B264-55DC326F3F1B}"/>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'[2018 WinS data for advanced and inequities.xlsx]MHM India'!$A$12</c15:sqref>
                        </c15:formulaRef>
                      </c:ext>
                    </c:extLst>
                    <c:strCache>
                      <c:ptCount val="1"/>
                      <c:pt idx="0">
                        <c:v>Maharashtra</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India'!$B$12:$D$12</c15:sqref>
                        </c15:formulaRef>
                      </c:ext>
                    </c:extLst>
                    <c:numCache>
                      <c:formatCode>0.0</c:formatCode>
                      <c:ptCount val="3"/>
                      <c:pt idx="0">
                        <c:v>70.58100558659217</c:v>
                      </c:pt>
                      <c:pt idx="1">
                        <c:v>72.192156076702076</c:v>
                      </c:pt>
                      <c:pt idx="2">
                        <c:v>49.615821473909264</c:v>
                      </c:pt>
                    </c:numCache>
                  </c:numRef>
                </c:val>
                <c:extLst xmlns:c15="http://schemas.microsoft.com/office/drawing/2012/chart">
                  <c:ext xmlns:c16="http://schemas.microsoft.com/office/drawing/2014/chart" uri="{C3380CC4-5D6E-409C-BE32-E72D297353CC}">
                    <c16:uniqueId val="{0000000B-FD5F-4E4F-B264-55DC326F3F1B}"/>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'[2018 WinS data for advanced and inequities.xlsx]MHM India'!$A$13</c15:sqref>
                        </c15:formulaRef>
                      </c:ext>
                    </c:extLst>
                    <c:strCache>
                      <c:ptCount val="1"/>
                      <c:pt idx="0">
                        <c:v>Tamil Nadu</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India'!$B$13:$D$13</c15:sqref>
                        </c15:formulaRef>
                      </c:ext>
                    </c:extLst>
                    <c:numCache>
                      <c:formatCode>0.0</c:formatCode>
                      <c:ptCount val="3"/>
                      <c:pt idx="0">
                        <c:v>69.015388175402052</c:v>
                      </c:pt>
                      <c:pt idx="1">
                        <c:v>66.018423746161716</c:v>
                      </c:pt>
                      <c:pt idx="2">
                        <c:v>31.368852017454074</c:v>
                      </c:pt>
                    </c:numCache>
                  </c:numRef>
                </c:val>
                <c:extLst xmlns:c15="http://schemas.microsoft.com/office/drawing/2012/chart">
                  <c:ext xmlns:c16="http://schemas.microsoft.com/office/drawing/2014/chart" uri="{C3380CC4-5D6E-409C-BE32-E72D297353CC}">
                    <c16:uniqueId val="{0000000C-FD5F-4E4F-B264-55DC326F3F1B}"/>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'[2018 WinS data for advanced and inequities.xlsx]MHM India'!$A$14</c15:sqref>
                        </c15:formulaRef>
                      </c:ext>
                    </c:extLst>
                    <c:strCache>
                      <c:ptCount val="1"/>
                      <c:pt idx="0">
                        <c:v>Sikkim</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India'!$B$14:$D$14</c15:sqref>
                        </c15:formulaRef>
                      </c:ext>
                    </c:extLst>
                    <c:numCache>
                      <c:formatCode>0.0</c:formatCode>
                      <c:ptCount val="3"/>
                      <c:pt idx="0">
                        <c:v>68.978102189781026</c:v>
                      </c:pt>
                      <c:pt idx="1">
                        <c:v>77.926421404682273</c:v>
                      </c:pt>
                      <c:pt idx="2">
                        <c:v>38.461538461538467</c:v>
                      </c:pt>
                    </c:numCache>
                  </c:numRef>
                </c:val>
                <c:extLst xmlns:c15="http://schemas.microsoft.com/office/drawing/2012/chart">
                  <c:ext xmlns:c16="http://schemas.microsoft.com/office/drawing/2014/chart" uri="{C3380CC4-5D6E-409C-BE32-E72D297353CC}">
                    <c16:uniqueId val="{0000000D-FD5F-4E4F-B264-55DC326F3F1B}"/>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'[2018 WinS data for advanced and inequities.xlsx]MHM India'!$A$15</c15:sqref>
                        </c15:formulaRef>
                      </c:ext>
                    </c:extLst>
                    <c:strCache>
                      <c:ptCount val="1"/>
                      <c:pt idx="0">
                        <c:v>Punjab</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India'!$B$15:$D$15</c15:sqref>
                        </c15:formulaRef>
                      </c:ext>
                    </c:extLst>
                    <c:numCache>
                      <c:formatCode>0.0</c:formatCode>
                      <c:ptCount val="3"/>
                      <c:pt idx="0">
                        <c:v>67.88990825688073</c:v>
                      </c:pt>
                      <c:pt idx="1">
                        <c:v>77.198102882159787</c:v>
                      </c:pt>
                      <c:pt idx="2">
                        <c:v>40.386720175118569</c:v>
                      </c:pt>
                    </c:numCache>
                  </c:numRef>
                </c:val>
                <c:extLst xmlns:c15="http://schemas.microsoft.com/office/drawing/2012/chart">
                  <c:ext xmlns:c16="http://schemas.microsoft.com/office/drawing/2014/chart" uri="{C3380CC4-5D6E-409C-BE32-E72D297353CC}">
                    <c16:uniqueId val="{0000000E-FD5F-4E4F-B264-55DC326F3F1B}"/>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'[2018 WinS data for advanced and inequities.xlsx]MHM India'!$A$16</c15:sqref>
                        </c15:formulaRef>
                      </c:ext>
                    </c:extLst>
                    <c:strCache>
                      <c:ptCount val="1"/>
                      <c:pt idx="0">
                        <c:v>Orissa</c:v>
                      </c:pt>
                    </c:strCache>
                  </c:strRef>
                </c:tx>
                <c:spPr>
                  <a:solidFill>
                    <a:schemeClr val="accent3">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India'!$B$16:$D$16</c15:sqref>
                        </c15:formulaRef>
                      </c:ext>
                    </c:extLst>
                    <c:numCache>
                      <c:formatCode>0.0</c:formatCode>
                      <c:ptCount val="3"/>
                      <c:pt idx="0">
                        <c:v>67.009966777408636</c:v>
                      </c:pt>
                      <c:pt idx="1">
                        <c:v>84.972116231288524</c:v>
                      </c:pt>
                      <c:pt idx="2">
                        <c:v>46.844731435280309</c:v>
                      </c:pt>
                    </c:numCache>
                  </c:numRef>
                </c:val>
                <c:extLst xmlns:c15="http://schemas.microsoft.com/office/drawing/2012/chart">
                  <c:ext xmlns:c16="http://schemas.microsoft.com/office/drawing/2014/chart" uri="{C3380CC4-5D6E-409C-BE32-E72D297353CC}">
                    <c16:uniqueId val="{0000000F-FD5F-4E4F-B264-55DC326F3F1B}"/>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'[2018 WinS data for advanced and inequities.xlsx]MHM India'!$A$17</c15:sqref>
                        </c15:formulaRef>
                      </c:ext>
                    </c:extLst>
                    <c:strCache>
                      <c:ptCount val="1"/>
                      <c:pt idx="0">
                        <c:v>Arunachal Pradesh</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India'!$B$17:$D$17</c15:sqref>
                        </c15:formulaRef>
                      </c:ext>
                    </c:extLst>
                    <c:numCache>
                      <c:formatCode>0.0</c:formatCode>
                      <c:ptCount val="3"/>
                      <c:pt idx="0">
                        <c:v>66.666666666666671</c:v>
                      </c:pt>
                      <c:pt idx="1">
                        <c:v>0</c:v>
                      </c:pt>
                      <c:pt idx="2">
                        <c:v>0</c:v>
                      </c:pt>
                    </c:numCache>
                  </c:numRef>
                </c:val>
                <c:extLst xmlns:c15="http://schemas.microsoft.com/office/drawing/2012/chart">
                  <c:ext xmlns:c16="http://schemas.microsoft.com/office/drawing/2014/chart" uri="{C3380CC4-5D6E-409C-BE32-E72D297353CC}">
                    <c16:uniqueId val="{00000010-FD5F-4E4F-B264-55DC326F3F1B}"/>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'[2018 WinS data for advanced and inequities.xlsx]MHM India'!$A$18</c15:sqref>
                        </c15:formulaRef>
                      </c:ext>
                    </c:extLst>
                    <c:strCache>
                      <c:ptCount val="1"/>
                      <c:pt idx="0">
                        <c:v>Manipur</c:v>
                      </c:pt>
                    </c:strCache>
                  </c:strRef>
                </c:tx>
                <c:spPr>
                  <a:solidFill>
                    <a:schemeClr val="accent5">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India'!$B$18:$D$18</c15:sqref>
                        </c15:formulaRef>
                      </c:ext>
                    </c:extLst>
                    <c:numCache>
                      <c:formatCode>0.0</c:formatCode>
                      <c:ptCount val="3"/>
                      <c:pt idx="0">
                        <c:v>66.666666666666671</c:v>
                      </c:pt>
                      <c:pt idx="1">
                        <c:v>75</c:v>
                      </c:pt>
                      <c:pt idx="2">
                        <c:v>50</c:v>
                      </c:pt>
                    </c:numCache>
                  </c:numRef>
                </c:val>
                <c:extLst xmlns:c15="http://schemas.microsoft.com/office/drawing/2012/chart">
                  <c:ext xmlns:c16="http://schemas.microsoft.com/office/drawing/2014/chart" uri="{C3380CC4-5D6E-409C-BE32-E72D297353CC}">
                    <c16:uniqueId val="{00000011-FD5F-4E4F-B264-55DC326F3F1B}"/>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'[2018 WinS data for advanced and inequities.xlsx]MHM India'!$A$19</c15:sqref>
                        </c15:formulaRef>
                      </c:ext>
                    </c:extLst>
                    <c:strCache>
                      <c:ptCount val="1"/>
                      <c:pt idx="0">
                        <c:v>Andhra Pradesh</c:v>
                      </c:pt>
                    </c:strCache>
                  </c:strRef>
                </c:tx>
                <c:spPr>
                  <a:solidFill>
                    <a:schemeClr val="accent6">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India'!$B$19:$D$19</c15:sqref>
                        </c15:formulaRef>
                      </c:ext>
                    </c:extLst>
                    <c:numCache>
                      <c:formatCode>0.0</c:formatCode>
                      <c:ptCount val="3"/>
                      <c:pt idx="0">
                        <c:v>66.013628620102224</c:v>
                      </c:pt>
                      <c:pt idx="1">
                        <c:v>78.552698791077816</c:v>
                      </c:pt>
                      <c:pt idx="2">
                        <c:v>50.308190022135193</c:v>
                      </c:pt>
                    </c:numCache>
                  </c:numRef>
                </c:val>
                <c:extLst xmlns:c15="http://schemas.microsoft.com/office/drawing/2012/chart">
                  <c:ext xmlns:c16="http://schemas.microsoft.com/office/drawing/2014/chart" uri="{C3380CC4-5D6E-409C-BE32-E72D297353CC}">
                    <c16:uniqueId val="{00000012-FD5F-4E4F-B264-55DC326F3F1B}"/>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'[2018 WinS data for advanced and inequities.xlsx]MHM India'!$A$20</c15:sqref>
                        </c15:formulaRef>
                      </c:ext>
                    </c:extLst>
                    <c:strCache>
                      <c:ptCount val="1"/>
                      <c:pt idx="0">
                        <c:v>Madhya Pradesh</c:v>
                      </c:pt>
                    </c:strCache>
                  </c:strRef>
                </c:tx>
                <c:spPr>
                  <a:solidFill>
                    <a:schemeClr val="accent1">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India'!$B$20:$D$20</c15:sqref>
                        </c15:formulaRef>
                      </c:ext>
                    </c:extLst>
                    <c:numCache>
                      <c:formatCode>0.0</c:formatCode>
                      <c:ptCount val="3"/>
                      <c:pt idx="0">
                        <c:v>64.869096285987652</c:v>
                      </c:pt>
                      <c:pt idx="1">
                        <c:v>70.39198731805736</c:v>
                      </c:pt>
                      <c:pt idx="2">
                        <c:v>43.269923620118171</c:v>
                      </c:pt>
                    </c:numCache>
                  </c:numRef>
                </c:val>
                <c:extLst xmlns:c15="http://schemas.microsoft.com/office/drawing/2012/chart">
                  <c:ext xmlns:c16="http://schemas.microsoft.com/office/drawing/2014/chart" uri="{C3380CC4-5D6E-409C-BE32-E72D297353CC}">
                    <c16:uniqueId val="{00000013-FD5F-4E4F-B264-55DC326F3F1B}"/>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'[2018 WinS data for advanced and inequities.xlsx]MHM India'!$A$21</c15:sqref>
                        </c15:formulaRef>
                      </c:ext>
                    </c:extLst>
                    <c:strCache>
                      <c:ptCount val="1"/>
                      <c:pt idx="0">
                        <c:v>Himachal Pradesh</c:v>
                      </c:pt>
                    </c:strCache>
                  </c:strRef>
                </c:tx>
                <c:spPr>
                  <a:solidFill>
                    <a:schemeClr val="accent2">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India'!$B$21:$D$21</c15:sqref>
                        </c15:formulaRef>
                      </c:ext>
                    </c:extLst>
                    <c:numCache>
                      <c:formatCode>0.0</c:formatCode>
                      <c:ptCount val="3"/>
                      <c:pt idx="0">
                        <c:v>64.08450704225352</c:v>
                      </c:pt>
                      <c:pt idx="1">
                        <c:v>85.620915032679733</c:v>
                      </c:pt>
                      <c:pt idx="2">
                        <c:v>49.019607843137251</c:v>
                      </c:pt>
                    </c:numCache>
                  </c:numRef>
                </c:val>
                <c:extLst xmlns:c15="http://schemas.microsoft.com/office/drawing/2012/chart">
                  <c:ext xmlns:c16="http://schemas.microsoft.com/office/drawing/2014/chart" uri="{C3380CC4-5D6E-409C-BE32-E72D297353CC}">
                    <c16:uniqueId val="{00000014-FD5F-4E4F-B264-55DC326F3F1B}"/>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'[2018 WinS data for advanced and inequities.xlsx]MHM India'!$A$22</c15:sqref>
                        </c15:formulaRef>
                      </c:ext>
                    </c:extLst>
                    <c:strCache>
                      <c:ptCount val="1"/>
                      <c:pt idx="0">
                        <c:v>Bihar</c:v>
                      </c:pt>
                    </c:strCache>
                  </c:strRef>
                </c:tx>
                <c:spPr>
                  <a:solidFill>
                    <a:schemeClr val="accent3">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India'!$B$22:$D$22</c15:sqref>
                        </c15:formulaRef>
                      </c:ext>
                    </c:extLst>
                    <c:numCache>
                      <c:formatCode>0.0</c:formatCode>
                      <c:ptCount val="3"/>
                      <c:pt idx="0">
                        <c:v>63.271253008995309</c:v>
                      </c:pt>
                      <c:pt idx="1">
                        <c:v>42.136373232003379</c:v>
                      </c:pt>
                      <c:pt idx="2">
                        <c:v>26.240236436563226</c:v>
                      </c:pt>
                    </c:numCache>
                  </c:numRef>
                </c:val>
                <c:extLst xmlns:c15="http://schemas.microsoft.com/office/drawing/2012/chart">
                  <c:ext xmlns:c16="http://schemas.microsoft.com/office/drawing/2014/chart" uri="{C3380CC4-5D6E-409C-BE32-E72D297353CC}">
                    <c16:uniqueId val="{00000015-FD5F-4E4F-B264-55DC326F3F1B}"/>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'[2018 WinS data for advanced and inequities.xlsx]MHM India'!$A$23</c15:sqref>
                        </c15:formulaRef>
                      </c:ext>
                    </c:extLst>
                    <c:strCache>
                      <c:ptCount val="1"/>
                      <c:pt idx="0">
                        <c:v>Tripura</c:v>
                      </c:pt>
                    </c:strCache>
                  </c:strRef>
                </c:tx>
                <c:spPr>
                  <a:solidFill>
                    <a:schemeClr val="accent4">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India'!$B$23:$D$23</c15:sqref>
                        </c15:formulaRef>
                      </c:ext>
                    </c:extLst>
                    <c:numCache>
                      <c:formatCode>0.0</c:formatCode>
                      <c:ptCount val="3"/>
                      <c:pt idx="0">
                        <c:v>62.416107382550337</c:v>
                      </c:pt>
                      <c:pt idx="1">
                        <c:v>59.615384615384613</c:v>
                      </c:pt>
                      <c:pt idx="2">
                        <c:v>35.897435897435898</c:v>
                      </c:pt>
                    </c:numCache>
                  </c:numRef>
                </c:val>
                <c:extLst xmlns:c15="http://schemas.microsoft.com/office/drawing/2012/chart">
                  <c:ext xmlns:c16="http://schemas.microsoft.com/office/drawing/2014/chart" uri="{C3380CC4-5D6E-409C-BE32-E72D297353CC}">
                    <c16:uniqueId val="{00000016-FD5F-4E4F-B264-55DC326F3F1B}"/>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'[2018 WinS data for advanced and inequities.xlsx]MHM India'!$A$24</c15:sqref>
                        </c15:formulaRef>
                      </c:ext>
                    </c:extLst>
                    <c:strCache>
                      <c:ptCount val="1"/>
                      <c:pt idx="0">
                        <c:v>Mizoram</c:v>
                      </c:pt>
                    </c:strCache>
                  </c:strRef>
                </c:tx>
                <c:spPr>
                  <a:solidFill>
                    <a:schemeClr val="accent5">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India'!$B$24:$D$24</c15:sqref>
                        </c15:formulaRef>
                      </c:ext>
                    </c:extLst>
                    <c:numCache>
                      <c:formatCode>0.0</c:formatCode>
                      <c:ptCount val="3"/>
                      <c:pt idx="0">
                        <c:v>60.546875</c:v>
                      </c:pt>
                      <c:pt idx="1">
                        <c:v>72.452830188679243</c:v>
                      </c:pt>
                      <c:pt idx="2">
                        <c:v>51.320754716981135</c:v>
                      </c:pt>
                    </c:numCache>
                  </c:numRef>
                </c:val>
                <c:extLst xmlns:c15="http://schemas.microsoft.com/office/drawing/2012/chart">
                  <c:ext xmlns:c16="http://schemas.microsoft.com/office/drawing/2014/chart" uri="{C3380CC4-5D6E-409C-BE32-E72D297353CC}">
                    <c16:uniqueId val="{00000017-FD5F-4E4F-B264-55DC326F3F1B}"/>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'[2018 WinS data for advanced and inequities.xlsx]MHM India'!$A$25</c15:sqref>
                        </c15:formulaRef>
                      </c:ext>
                    </c:extLst>
                    <c:strCache>
                      <c:ptCount val="1"/>
                      <c:pt idx="0">
                        <c:v>Uttar Pradesh</c:v>
                      </c:pt>
                    </c:strCache>
                  </c:strRef>
                </c:tx>
                <c:spPr>
                  <a:solidFill>
                    <a:schemeClr val="accent6">
                      <a:lumMod val="8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India'!$B$25:$D$25</c15:sqref>
                        </c15:formulaRef>
                      </c:ext>
                    </c:extLst>
                    <c:numCache>
                      <c:formatCode>0.0</c:formatCode>
                      <c:ptCount val="3"/>
                      <c:pt idx="0">
                        <c:v>60.177777777777777</c:v>
                      </c:pt>
                      <c:pt idx="1">
                        <c:v>65.169769989047097</c:v>
                      </c:pt>
                      <c:pt idx="2">
                        <c:v>34.100036509675064</c:v>
                      </c:pt>
                    </c:numCache>
                  </c:numRef>
                </c:val>
                <c:extLst xmlns:c15="http://schemas.microsoft.com/office/drawing/2012/chart">
                  <c:ext xmlns:c16="http://schemas.microsoft.com/office/drawing/2014/chart" uri="{C3380CC4-5D6E-409C-BE32-E72D297353CC}">
                    <c16:uniqueId val="{00000018-FD5F-4E4F-B264-55DC326F3F1B}"/>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'[2018 WinS data for advanced and inequities.xlsx]MHM India'!$A$26</c15:sqref>
                        </c15:formulaRef>
                      </c:ext>
                    </c:extLst>
                    <c:strCache>
                      <c:ptCount val="1"/>
                      <c:pt idx="0">
                        <c:v>Telangana</c:v>
                      </c:pt>
                    </c:strCache>
                  </c:strRef>
                </c:tx>
                <c:spPr>
                  <a:solidFill>
                    <a:schemeClr val="accent1">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India'!$B$26:$D$26</c15:sqref>
                        </c15:formulaRef>
                      </c:ext>
                    </c:extLst>
                    <c:numCache>
                      <c:formatCode>0.0</c:formatCode>
                      <c:ptCount val="3"/>
                      <c:pt idx="0">
                        <c:v>59.650225752986223</c:v>
                      </c:pt>
                      <c:pt idx="1">
                        <c:v>52.338068662269578</c:v>
                      </c:pt>
                      <c:pt idx="2">
                        <c:v>26.018941315744971</c:v>
                      </c:pt>
                    </c:numCache>
                  </c:numRef>
                </c:val>
                <c:extLst xmlns:c15="http://schemas.microsoft.com/office/drawing/2012/chart">
                  <c:ext xmlns:c16="http://schemas.microsoft.com/office/drawing/2014/chart" uri="{C3380CC4-5D6E-409C-BE32-E72D297353CC}">
                    <c16:uniqueId val="{00000019-FD5F-4E4F-B264-55DC326F3F1B}"/>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'[2018 WinS data for advanced and inequities.xlsx]MHM India'!$A$27</c15:sqref>
                        </c15:formulaRef>
                      </c:ext>
                    </c:extLst>
                    <c:strCache>
                      <c:ptCount val="1"/>
                      <c:pt idx="0">
                        <c:v>Pondicherry</c:v>
                      </c:pt>
                    </c:strCache>
                  </c:strRef>
                </c:tx>
                <c:spPr>
                  <a:solidFill>
                    <a:schemeClr val="accent2">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India'!$B$27:$D$27</c15:sqref>
                        </c15:formulaRef>
                      </c:ext>
                    </c:extLst>
                    <c:numCache>
                      <c:formatCode>0.0</c:formatCode>
                      <c:ptCount val="3"/>
                      <c:pt idx="0">
                        <c:v>57.751937984496124</c:v>
                      </c:pt>
                      <c:pt idx="1">
                        <c:v>52.538071065989847</c:v>
                      </c:pt>
                      <c:pt idx="2">
                        <c:v>10.406091370558377</c:v>
                      </c:pt>
                    </c:numCache>
                  </c:numRef>
                </c:val>
                <c:extLst xmlns:c15="http://schemas.microsoft.com/office/drawing/2012/chart">
                  <c:ext xmlns:c16="http://schemas.microsoft.com/office/drawing/2014/chart" uri="{C3380CC4-5D6E-409C-BE32-E72D297353CC}">
                    <c16:uniqueId val="{0000001A-FD5F-4E4F-B264-55DC326F3F1B}"/>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'[2018 WinS data for advanced and inequities.xlsx]MHM India'!$A$28</c15:sqref>
                        </c15:formulaRef>
                      </c:ext>
                    </c:extLst>
                    <c:strCache>
                      <c:ptCount val="1"/>
                      <c:pt idx="0">
                        <c:v>Haryana</c:v>
                      </c:pt>
                    </c:strCache>
                  </c:strRef>
                </c:tx>
                <c:spPr>
                  <a:solidFill>
                    <a:schemeClr val="accent3">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India'!$B$28:$D$28</c15:sqref>
                        </c15:formulaRef>
                      </c:ext>
                    </c:extLst>
                    <c:numCache>
                      <c:formatCode>0.0</c:formatCode>
                      <c:ptCount val="3"/>
                      <c:pt idx="0">
                        <c:v>57.180644157460712</c:v>
                      </c:pt>
                      <c:pt idx="1">
                        <c:v>56.381002918546031</c:v>
                      </c:pt>
                      <c:pt idx="2">
                        <c:v>19.915085577816107</c:v>
                      </c:pt>
                    </c:numCache>
                  </c:numRef>
                </c:val>
                <c:extLst xmlns:c15="http://schemas.microsoft.com/office/drawing/2012/chart">
                  <c:ext xmlns:c16="http://schemas.microsoft.com/office/drawing/2014/chart" uri="{C3380CC4-5D6E-409C-BE32-E72D297353CC}">
                    <c16:uniqueId val="{0000001B-FD5F-4E4F-B264-55DC326F3F1B}"/>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'[2018 WinS data for advanced and inequities.xlsx]MHM India'!$A$29</c15:sqref>
                        </c15:formulaRef>
                      </c:ext>
                    </c:extLst>
                    <c:strCache>
                      <c:ptCount val="1"/>
                      <c:pt idx="0">
                        <c:v>Chattisgarh</c:v>
                      </c:pt>
                    </c:strCache>
                  </c:strRef>
                </c:tx>
                <c:spPr>
                  <a:solidFill>
                    <a:schemeClr val="accent4">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India'!$B$29:$D$29</c15:sqref>
                        </c15:formulaRef>
                      </c:ext>
                    </c:extLst>
                    <c:numCache>
                      <c:formatCode>0.0</c:formatCode>
                      <c:ptCount val="3"/>
                      <c:pt idx="0">
                        <c:v>54.063240613695896</c:v>
                      </c:pt>
                      <c:pt idx="1">
                        <c:v>36.115516447536706</c:v>
                      </c:pt>
                      <c:pt idx="2">
                        <c:v>20.847188826929962</c:v>
                      </c:pt>
                    </c:numCache>
                  </c:numRef>
                </c:val>
                <c:extLst xmlns:c15="http://schemas.microsoft.com/office/drawing/2012/chart">
                  <c:ext xmlns:c16="http://schemas.microsoft.com/office/drawing/2014/chart" uri="{C3380CC4-5D6E-409C-BE32-E72D297353CC}">
                    <c16:uniqueId val="{0000001C-FD5F-4E4F-B264-55DC326F3F1B}"/>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'[2018 WinS data for advanced and inequities.xlsx]MHM India'!$A$30</c15:sqref>
                        </c15:formulaRef>
                      </c:ext>
                    </c:extLst>
                    <c:strCache>
                      <c:ptCount val="1"/>
                      <c:pt idx="0">
                        <c:v>West Bengal</c:v>
                      </c:pt>
                    </c:strCache>
                  </c:strRef>
                </c:tx>
                <c:spPr>
                  <a:solidFill>
                    <a:schemeClr val="accent5">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India'!$B$30:$D$30</c15:sqref>
                        </c15:formulaRef>
                      </c:ext>
                    </c:extLst>
                    <c:numCache>
                      <c:formatCode>0.0</c:formatCode>
                      <c:ptCount val="3"/>
                      <c:pt idx="0">
                        <c:v>51.247165532879819</c:v>
                      </c:pt>
                      <c:pt idx="1">
                        <c:v>69.81450252951096</c:v>
                      </c:pt>
                      <c:pt idx="2">
                        <c:v>49.578414839797638</c:v>
                      </c:pt>
                    </c:numCache>
                  </c:numRef>
                </c:val>
                <c:extLst xmlns:c15="http://schemas.microsoft.com/office/drawing/2012/chart">
                  <c:ext xmlns:c16="http://schemas.microsoft.com/office/drawing/2014/chart" uri="{C3380CC4-5D6E-409C-BE32-E72D297353CC}">
                    <c16:uniqueId val="{0000001D-FD5F-4E4F-B264-55DC326F3F1B}"/>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'[2018 WinS data for advanced and inequities.xlsx]MHM India'!$A$31</c15:sqref>
                        </c15:formulaRef>
                      </c:ext>
                    </c:extLst>
                    <c:strCache>
                      <c:ptCount val="1"/>
                      <c:pt idx="0">
                        <c:v>Uttaranchal</c:v>
                      </c:pt>
                    </c:strCache>
                  </c:strRef>
                </c:tx>
                <c:spPr>
                  <a:solidFill>
                    <a:schemeClr val="accent6">
                      <a:lumMod val="60000"/>
                      <a:lumOff val="4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India'!$B$31:$D$31</c15:sqref>
                        </c15:formulaRef>
                      </c:ext>
                    </c:extLst>
                    <c:numCache>
                      <c:formatCode>0.0</c:formatCode>
                      <c:ptCount val="3"/>
                      <c:pt idx="0">
                        <c:v>49.003056323679232</c:v>
                      </c:pt>
                      <c:pt idx="1">
                        <c:v>74.794107412133158</c:v>
                      </c:pt>
                      <c:pt idx="2">
                        <c:v>46.885512121563622</c:v>
                      </c:pt>
                    </c:numCache>
                  </c:numRef>
                </c:val>
                <c:extLst xmlns:c15="http://schemas.microsoft.com/office/drawing/2012/chart">
                  <c:ext xmlns:c16="http://schemas.microsoft.com/office/drawing/2014/chart" uri="{C3380CC4-5D6E-409C-BE32-E72D297353CC}">
                    <c16:uniqueId val="{0000001E-FD5F-4E4F-B264-55DC326F3F1B}"/>
                  </c:ext>
                </c:extLst>
              </c15:ser>
            </c15:filteredBarSeries>
            <c15:filteredBarSeries>
              <c15:ser>
                <c:idx val="30"/>
                <c:order val="30"/>
                <c:tx>
                  <c:strRef>
                    <c:extLst xmlns:c15="http://schemas.microsoft.com/office/drawing/2012/chart">
                      <c:ext xmlns:c15="http://schemas.microsoft.com/office/drawing/2012/chart" uri="{02D57815-91ED-43cb-92C2-25804820EDAC}">
                        <c15:formulaRef>
                          <c15:sqref>'[2018 WinS data for advanced and inequities.xlsx]MHM India'!$A$32</c15:sqref>
                        </c15:formulaRef>
                      </c:ext>
                    </c:extLst>
                    <c:strCache>
                      <c:ptCount val="1"/>
                      <c:pt idx="0">
                        <c:v>Jharkhand</c:v>
                      </c:pt>
                    </c:strCache>
                  </c:strRef>
                </c:tx>
                <c:spPr>
                  <a:solidFill>
                    <a:schemeClr val="accent1">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India'!$B$32:$D$32</c15:sqref>
                        </c15:formulaRef>
                      </c:ext>
                    </c:extLst>
                    <c:numCache>
                      <c:formatCode>0.0</c:formatCode>
                      <c:ptCount val="3"/>
                      <c:pt idx="0">
                        <c:v>48.875038005472796</c:v>
                      </c:pt>
                      <c:pt idx="1">
                        <c:v>53.975757575757576</c:v>
                      </c:pt>
                      <c:pt idx="2">
                        <c:v>34.56969696969697</c:v>
                      </c:pt>
                    </c:numCache>
                  </c:numRef>
                </c:val>
                <c:extLst xmlns:c15="http://schemas.microsoft.com/office/drawing/2012/chart">
                  <c:ext xmlns:c16="http://schemas.microsoft.com/office/drawing/2014/chart" uri="{C3380CC4-5D6E-409C-BE32-E72D297353CC}">
                    <c16:uniqueId val="{0000001F-FD5F-4E4F-B264-55DC326F3F1B}"/>
                  </c:ext>
                </c:extLst>
              </c15:ser>
            </c15:filteredBarSeries>
            <c15:filteredBarSeries>
              <c15:ser>
                <c:idx val="31"/>
                <c:order val="31"/>
                <c:tx>
                  <c:strRef>
                    <c:extLst xmlns:c15="http://schemas.microsoft.com/office/drawing/2012/chart">
                      <c:ext xmlns:c15="http://schemas.microsoft.com/office/drawing/2012/chart" uri="{02D57815-91ED-43cb-92C2-25804820EDAC}">
                        <c15:formulaRef>
                          <c15:sqref>'[2018 WinS data for advanced and inequities.xlsx]MHM India'!$A$33</c15:sqref>
                        </c15:formulaRef>
                      </c:ext>
                    </c:extLst>
                    <c:strCache>
                      <c:ptCount val="1"/>
                      <c:pt idx="0">
                        <c:v>Nagaland</c:v>
                      </c:pt>
                    </c:strCache>
                  </c:strRef>
                </c:tx>
                <c:spPr>
                  <a:solidFill>
                    <a:schemeClr val="accent2">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India'!$B$33:$D$33</c15:sqref>
                        </c15:formulaRef>
                      </c:ext>
                    </c:extLst>
                    <c:numCache>
                      <c:formatCode>0.0</c:formatCode>
                      <c:ptCount val="3"/>
                      <c:pt idx="0">
                        <c:v>47.752808988764038</c:v>
                      </c:pt>
                      <c:pt idx="1">
                        <c:v>62.694300518134717</c:v>
                      </c:pt>
                      <c:pt idx="2">
                        <c:v>48.704663212435236</c:v>
                      </c:pt>
                    </c:numCache>
                  </c:numRef>
                </c:val>
                <c:extLst xmlns:c15="http://schemas.microsoft.com/office/drawing/2012/chart">
                  <c:ext xmlns:c16="http://schemas.microsoft.com/office/drawing/2014/chart" uri="{C3380CC4-5D6E-409C-BE32-E72D297353CC}">
                    <c16:uniqueId val="{00000020-FD5F-4E4F-B264-55DC326F3F1B}"/>
                  </c:ext>
                </c:extLst>
              </c15:ser>
            </c15:filteredBarSeries>
            <c15:filteredBarSeries>
              <c15:ser>
                <c:idx val="32"/>
                <c:order val="32"/>
                <c:tx>
                  <c:strRef>
                    <c:extLst xmlns:c15="http://schemas.microsoft.com/office/drawing/2012/chart">
                      <c:ext xmlns:c15="http://schemas.microsoft.com/office/drawing/2012/chart" uri="{02D57815-91ED-43cb-92C2-25804820EDAC}">
                        <c15:formulaRef>
                          <c15:sqref>'[2018 WinS data for advanced and inequities.xlsx]MHM India'!$A$34</c15:sqref>
                        </c15:formulaRef>
                      </c:ext>
                    </c:extLst>
                    <c:strCache>
                      <c:ptCount val="1"/>
                      <c:pt idx="0">
                        <c:v>Assam</c:v>
                      </c:pt>
                    </c:strCache>
                  </c:strRef>
                </c:tx>
                <c:spPr>
                  <a:solidFill>
                    <a:schemeClr val="accent3">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India'!$B$34:$D$34</c15:sqref>
                        </c15:formulaRef>
                      </c:ext>
                    </c:extLst>
                    <c:numCache>
                      <c:formatCode>0.0</c:formatCode>
                      <c:ptCount val="3"/>
                      <c:pt idx="0">
                        <c:v>40.607273940607271</c:v>
                      </c:pt>
                      <c:pt idx="1">
                        <c:v>58.890881500896676</c:v>
                      </c:pt>
                      <c:pt idx="2">
                        <c:v>36.30845633880535</c:v>
                      </c:pt>
                    </c:numCache>
                  </c:numRef>
                </c:val>
                <c:extLst xmlns:c15="http://schemas.microsoft.com/office/drawing/2012/chart">
                  <c:ext xmlns:c16="http://schemas.microsoft.com/office/drawing/2014/chart" uri="{C3380CC4-5D6E-409C-BE32-E72D297353CC}">
                    <c16:uniqueId val="{00000021-FD5F-4E4F-B264-55DC326F3F1B}"/>
                  </c:ext>
                </c:extLst>
              </c15:ser>
            </c15:filteredBarSeries>
            <c15:filteredBarSeries>
              <c15:ser>
                <c:idx val="33"/>
                <c:order val="33"/>
                <c:tx>
                  <c:strRef>
                    <c:extLst xmlns:c15="http://schemas.microsoft.com/office/drawing/2012/chart">
                      <c:ext xmlns:c15="http://schemas.microsoft.com/office/drawing/2012/chart" uri="{02D57815-91ED-43cb-92C2-25804820EDAC}">
                        <c15:formulaRef>
                          <c15:sqref>'[2018 WinS data for advanced and inequities.xlsx]MHM India'!$A$35</c15:sqref>
                        </c15:formulaRef>
                      </c:ext>
                    </c:extLst>
                    <c:strCache>
                      <c:ptCount val="1"/>
                      <c:pt idx="0">
                        <c:v>Meghalaya</c:v>
                      </c:pt>
                    </c:strCache>
                  </c:strRef>
                </c:tx>
                <c:spPr>
                  <a:solidFill>
                    <a:schemeClr val="accent4">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India'!$B$35:$D$35</c15:sqref>
                        </c15:formulaRef>
                      </c:ext>
                    </c:extLst>
                    <c:numCache>
                      <c:formatCode>0.0</c:formatCode>
                      <c:ptCount val="3"/>
                      <c:pt idx="0">
                        <c:v>40.432098765432102</c:v>
                      </c:pt>
                      <c:pt idx="1">
                        <c:v>52.472527472527474</c:v>
                      </c:pt>
                      <c:pt idx="2">
                        <c:v>39.010989010989015</c:v>
                      </c:pt>
                    </c:numCache>
                  </c:numRef>
                </c:val>
                <c:extLst xmlns:c15="http://schemas.microsoft.com/office/drawing/2012/chart">
                  <c:ext xmlns:c16="http://schemas.microsoft.com/office/drawing/2014/chart" uri="{C3380CC4-5D6E-409C-BE32-E72D297353CC}">
                    <c16:uniqueId val="{00000022-FD5F-4E4F-B264-55DC326F3F1B}"/>
                  </c:ext>
                </c:extLst>
              </c15:ser>
            </c15:filteredBarSeries>
            <c15:filteredBarSeries>
              <c15:ser>
                <c:idx val="34"/>
                <c:order val="34"/>
                <c:tx>
                  <c:strRef>
                    <c:extLst xmlns:c15="http://schemas.microsoft.com/office/drawing/2012/chart">
                      <c:ext xmlns:c15="http://schemas.microsoft.com/office/drawing/2012/chart" uri="{02D57815-91ED-43cb-92C2-25804820EDAC}">
                        <c15:formulaRef>
                          <c15:sqref>'[2018 WinS data for advanced and inequities.xlsx]MHM India'!$A$36</c15:sqref>
                        </c15:formulaRef>
                      </c:ext>
                    </c:extLst>
                    <c:strCache>
                      <c:ptCount val="1"/>
                      <c:pt idx="0">
                        <c:v>Goa</c:v>
                      </c:pt>
                    </c:strCache>
                  </c:strRef>
                </c:tx>
                <c:spPr>
                  <a:solidFill>
                    <a:schemeClr val="accent5">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India'!$B$36:$D$36</c15:sqref>
                        </c15:formulaRef>
                      </c:ext>
                    </c:extLst>
                    <c:numCache>
                      <c:formatCode>0.0</c:formatCode>
                      <c:ptCount val="3"/>
                      <c:pt idx="0">
                        <c:v>28.111888111888121</c:v>
                      </c:pt>
                      <c:pt idx="1">
                        <c:v>50.412249705535928</c:v>
                      </c:pt>
                      <c:pt idx="2">
                        <c:v>10.365135453474677</c:v>
                      </c:pt>
                    </c:numCache>
                  </c:numRef>
                </c:val>
                <c:extLst xmlns:c15="http://schemas.microsoft.com/office/drawing/2012/chart">
                  <c:ext xmlns:c16="http://schemas.microsoft.com/office/drawing/2014/chart" uri="{C3380CC4-5D6E-409C-BE32-E72D297353CC}">
                    <c16:uniqueId val="{00000023-FD5F-4E4F-B264-55DC326F3F1B}"/>
                  </c:ext>
                </c:extLst>
              </c15:ser>
            </c15:filteredBarSeries>
            <c15:filteredBarSeries>
              <c15:ser>
                <c:idx val="35"/>
                <c:order val="35"/>
                <c:tx>
                  <c:strRef>
                    <c:extLst xmlns:c15="http://schemas.microsoft.com/office/drawing/2012/chart">
                      <c:ext xmlns:c15="http://schemas.microsoft.com/office/drawing/2012/chart" uri="{02D57815-91ED-43cb-92C2-25804820EDAC}">
                        <c15:formulaRef>
                          <c15:sqref>'[2018 WinS data for advanced and inequities.xlsx]MHM India'!$A$37</c15:sqref>
                        </c15:formulaRef>
                      </c:ext>
                    </c:extLst>
                    <c:strCache>
                      <c:ptCount val="1"/>
                    </c:strCache>
                  </c:strRef>
                </c:tx>
                <c:spPr>
                  <a:solidFill>
                    <a:schemeClr val="accent6">
                      <a:lumMod val="50000"/>
                    </a:schemeClr>
                  </a:solidFill>
                  <a:ln>
                    <a:noFill/>
                  </a:ln>
                  <a:effectLst/>
                </c:spPr>
                <c:invertIfNegative val="0"/>
                <c:cat>
                  <c:strRef>
                    <c:extLst xmlns:c15="http://schemas.microsoft.com/office/drawing/2012/chart">
                      <c:ext xmlns:c15="http://schemas.microsoft.com/office/drawing/2012/chart" uri="{02D57815-91ED-43cb-92C2-25804820EDAC}">
                        <c15:formulaRef>
                          <c15:sqref>'[2018 WinS data for advanced and inequities.xlsx]MHM India'!$B$1:$D$1</c15:sqref>
                        </c15:formulaRef>
                      </c:ext>
                    </c:extLst>
                    <c:strCache>
                      <c:ptCount val="3"/>
                      <c:pt idx="0">
                        <c:v>Menstrual Hygiene Education</c:v>
                      </c:pt>
                      <c:pt idx="1">
                        <c:v>Dustbin with lid for sanitary waste</c:v>
                      </c:pt>
                      <c:pt idx="2">
                        <c:v>Functional incinerator for disposal of sanitary waste</c:v>
                      </c:pt>
                    </c:strCache>
                  </c:strRef>
                </c:cat>
                <c:val>
                  <c:numRef>
                    <c:extLst xmlns:c15="http://schemas.microsoft.com/office/drawing/2012/chart">
                      <c:ext xmlns:c15="http://schemas.microsoft.com/office/drawing/2012/chart" uri="{02D57815-91ED-43cb-92C2-25804820EDAC}">
                        <c15:formulaRef>
                          <c15:sqref>'[2018 WinS data for advanced and inequities.xlsx]MHM India'!$B$37:$D$37</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24-FD5F-4E4F-B264-55DC326F3F1B}"/>
                  </c:ext>
                </c:extLst>
              </c15:ser>
            </c15:filteredBarSeries>
          </c:ext>
        </c:extLst>
      </c:barChart>
      <c:catAx>
        <c:axId val="47460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4608432"/>
        <c:crosses val="autoZero"/>
        <c:auto val="1"/>
        <c:lblAlgn val="ctr"/>
        <c:lblOffset val="100"/>
        <c:noMultiLvlLbl val="0"/>
      </c:catAx>
      <c:valAx>
        <c:axId val="474608432"/>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Proportion of schools (%)</a:t>
                </a:r>
              </a:p>
            </c:rich>
          </c:tx>
          <c:layout>
            <c:manualLayout>
              <c:xMode val="edge"/>
              <c:yMode val="edge"/>
              <c:x val="4.4763227762055664E-3"/>
              <c:y val="0.1060275002763877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608848"/>
        <c:crosses val="autoZero"/>
        <c:crossBetween val="between"/>
        <c:majorUnit val="20"/>
      </c:valAx>
      <c:spPr>
        <a:noFill/>
        <a:ln>
          <a:noFill/>
        </a:ln>
        <a:effectLst/>
      </c:spPr>
    </c:plotArea>
    <c:plotVisOnly val="1"/>
    <c:dispBlanksAs val="gap"/>
    <c:showDLblsOverMax val="0"/>
  </c:chart>
  <c:spPr>
    <a:solidFill>
      <a:srgbClr val="EFF8F7"/>
    </a:solidFill>
    <a:ln w="28575">
      <a:solidFill>
        <a:srgbClr val="21BEC6"/>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36560-45CA-4F4B-8D80-1EAC7B95C824}" type="datetimeFigureOut">
              <a:rPr lang="en-US" smtClean="0"/>
              <a:t>9/11/2022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24919-068E-49F4-A398-979F7784A2F4}" type="slidenum">
              <a:rPr lang="en-US" smtClean="0"/>
              <a:t>‹#›</a:t>
            </a:fld>
            <a:endParaRPr lang="en-US"/>
          </a:p>
        </p:txBody>
      </p:sp>
    </p:spTree>
    <p:extLst>
      <p:ext uri="{BB962C8B-B14F-4D97-AF65-F5344CB8AC3E}">
        <p14:creationId xmlns:p14="http://schemas.microsoft.com/office/powerpoint/2010/main" val="422759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SDG4 has a target on effective learning environments which includes basic drinking water, sanitation and hygiene in schools </a:t>
            </a:r>
          </a:p>
          <a:p>
            <a:pPr marL="171450" indent="-171450">
              <a:buFont typeface="Arial" panose="020B0604020202020204" pitchFamily="34" charset="0"/>
              <a:buChar char="•"/>
            </a:pPr>
            <a:r>
              <a:rPr lang="en-US" baseline="0" dirty="0"/>
              <a:t>This target </a:t>
            </a:r>
            <a:r>
              <a:rPr lang="en-US" b="1" baseline="0" dirty="0"/>
              <a:t>calls for close collaboration between WASH and Education sectors</a:t>
            </a:r>
          </a:p>
        </p:txBody>
      </p:sp>
      <p:sp>
        <p:nvSpPr>
          <p:cNvPr id="4" name="Slide Number Placeholder 3"/>
          <p:cNvSpPr>
            <a:spLocks noGrp="1"/>
          </p:cNvSpPr>
          <p:nvPr>
            <p:ph type="sldNum" sz="quarter" idx="10"/>
          </p:nvPr>
        </p:nvSpPr>
        <p:spPr/>
        <p:txBody>
          <a:bodyPr/>
          <a:lstStyle/>
          <a:p>
            <a:fld id="{F8024919-068E-49F4-A398-979F7784A2F4}" type="slidenum">
              <a:rPr lang="en-US" smtClean="0"/>
              <a:t>5</a:t>
            </a:fld>
            <a:endParaRPr lang="en-US"/>
          </a:p>
        </p:txBody>
      </p:sp>
    </p:spTree>
    <p:extLst>
      <p:ext uri="{BB962C8B-B14F-4D97-AF65-F5344CB8AC3E}">
        <p14:creationId xmlns:p14="http://schemas.microsoft.com/office/powerpoint/2010/main" val="2914327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80EE0076-A2B6-457E-8F3E-7DAD46FA0778}" type="slidenum">
              <a:rPr lang="en-GB" smtClean="0"/>
              <a:pPr>
                <a:defRPr/>
              </a:pPr>
              <a:t>17</a:t>
            </a:fld>
            <a:endParaRPr lang="en-GB"/>
          </a:p>
        </p:txBody>
      </p:sp>
    </p:spTree>
    <p:extLst>
      <p:ext uri="{BB962C8B-B14F-4D97-AF65-F5344CB8AC3E}">
        <p14:creationId xmlns:p14="http://schemas.microsoft.com/office/powerpoint/2010/main" val="3045499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80EE0076-A2B6-457E-8F3E-7DAD46FA0778}" type="slidenum">
              <a:rPr lang="en-GB" smtClean="0"/>
              <a:pPr>
                <a:defRPr/>
              </a:pPr>
              <a:t>18</a:t>
            </a:fld>
            <a:endParaRPr lang="en-GB"/>
          </a:p>
        </p:txBody>
      </p:sp>
    </p:spTree>
    <p:extLst>
      <p:ext uri="{BB962C8B-B14F-4D97-AF65-F5344CB8AC3E}">
        <p14:creationId xmlns:p14="http://schemas.microsoft.com/office/powerpoint/2010/main" val="320122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new</a:t>
            </a:r>
            <a:r>
              <a:rPr lang="en-US" baseline="0" dirty="0"/>
              <a:t> JMP ladders focus on progress towards a basic level of drinking water, sanitation and hygiene service in schools which is the indicator used for SDG monitoring</a:t>
            </a:r>
          </a:p>
          <a:p>
            <a:pPr marL="171450" indent="-171450">
              <a:buFont typeface="Arial" panose="020B0604020202020204" pitchFamily="34" charset="0"/>
              <a:buChar char="•"/>
            </a:pPr>
            <a:r>
              <a:rPr lang="en-US" baseline="0" dirty="0"/>
              <a:t>Agreed upon by Expert Group representing multiple regions and organizations, including UNESCO-UIS.</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F8024919-068E-49F4-A398-979F7784A2F4}" type="slidenum">
              <a:rPr lang="en-US" smtClean="0"/>
              <a:t>19</a:t>
            </a:fld>
            <a:endParaRPr lang="en-US"/>
          </a:p>
        </p:txBody>
      </p:sp>
    </p:spTree>
    <p:extLst>
      <p:ext uri="{BB962C8B-B14F-4D97-AF65-F5344CB8AC3E}">
        <p14:creationId xmlns:p14="http://schemas.microsoft.com/office/powerpoint/2010/main" val="328971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solidFill>
                  <a:srgbClr val="FF0000"/>
                </a:solidFill>
              </a:rPr>
              <a:t>Improve</a:t>
            </a:r>
            <a:r>
              <a:rPr lang="en-US" b="0" baseline="0" dirty="0">
                <a:solidFill>
                  <a:srgbClr val="FF0000"/>
                </a:solidFill>
              </a:rPr>
              <a:t> monitoring by moving beyond simply the presence of infrastructure</a:t>
            </a:r>
          </a:p>
          <a:p>
            <a:r>
              <a:rPr lang="en-US" b="0" baseline="0" dirty="0">
                <a:solidFill>
                  <a:srgbClr val="FF0000"/>
                </a:solidFill>
              </a:rPr>
              <a:t>Supports global monitoring of the SDGs – comparing apples to apples across countries</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189CD-4DDE-41FE-B70F-C17D29E55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836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It is </a:t>
            </a:r>
            <a:r>
              <a:rPr lang="en-US" baseline="0" dirty="0" err="1"/>
              <a:t>recognised</a:t>
            </a:r>
            <a:r>
              <a:rPr lang="en-US" baseline="0" dirty="0"/>
              <a:t> that this basic minimum level of service is not sufficient for full realization of the human rights to education, safe water and sanitation and that additional rungs may be needed in future to monitor advanced service levels</a:t>
            </a:r>
          </a:p>
          <a:p>
            <a:pPr marL="171450" indent="-171450">
              <a:buFont typeface="Arial" panose="020B0604020202020204" pitchFamily="34" charset="0"/>
              <a:buChar char="•"/>
            </a:pPr>
            <a:r>
              <a:rPr lang="en-US" baseline="0" dirty="0"/>
              <a:t>The JMP 2018 global report on WASH in schools includes a section on emerging data for enhanced monitoring of advanced service levels.</a:t>
            </a:r>
          </a:p>
          <a:p>
            <a:pPr marL="171450" indent="-171450">
              <a:buFont typeface="Arial" panose="020B0604020202020204" pitchFamily="34" charset="0"/>
              <a:buChar char="•"/>
            </a:pPr>
            <a:r>
              <a:rPr lang="en-US" baseline="0" dirty="0"/>
              <a:t>The following provides just a few examples following the normative criteria of the human rights to safe water and sanitation i.e. accessibility, availability, quality and acceptability</a:t>
            </a:r>
            <a:endParaRPr lang="en-US" dirty="0"/>
          </a:p>
        </p:txBody>
      </p:sp>
      <p:sp>
        <p:nvSpPr>
          <p:cNvPr id="4" name="Slide Number Placeholder 3"/>
          <p:cNvSpPr>
            <a:spLocks noGrp="1"/>
          </p:cNvSpPr>
          <p:nvPr>
            <p:ph type="sldNum" sz="quarter" idx="10"/>
          </p:nvPr>
        </p:nvSpPr>
        <p:spPr/>
        <p:txBody>
          <a:bodyPr/>
          <a:lstStyle/>
          <a:p>
            <a:fld id="{F8024919-068E-49F4-A398-979F7784A2F4}" type="slidenum">
              <a:rPr lang="en-US" smtClean="0"/>
              <a:t>21</a:t>
            </a:fld>
            <a:endParaRPr lang="en-US"/>
          </a:p>
        </p:txBody>
      </p:sp>
    </p:spTree>
    <p:extLst>
      <p:ext uri="{BB962C8B-B14F-4D97-AF65-F5344CB8AC3E}">
        <p14:creationId xmlns:p14="http://schemas.microsoft.com/office/powerpoint/2010/main" val="3580437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24919-068E-49F4-A398-979F7784A2F4}" type="slidenum">
              <a:rPr lang="en-US" smtClean="0"/>
              <a:t>22</a:t>
            </a:fld>
            <a:endParaRPr lang="en-US"/>
          </a:p>
        </p:txBody>
      </p:sp>
    </p:spTree>
    <p:extLst>
      <p:ext uri="{BB962C8B-B14F-4D97-AF65-F5344CB8AC3E}">
        <p14:creationId xmlns:p14="http://schemas.microsoft.com/office/powerpoint/2010/main" val="4017174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over to Excel file and walk through it.</a:t>
            </a:r>
          </a:p>
        </p:txBody>
      </p:sp>
      <p:sp>
        <p:nvSpPr>
          <p:cNvPr id="4" name="Slide Number Placeholder 3"/>
          <p:cNvSpPr>
            <a:spLocks noGrp="1"/>
          </p:cNvSpPr>
          <p:nvPr>
            <p:ph type="sldNum" sz="quarter" idx="5"/>
          </p:nvPr>
        </p:nvSpPr>
        <p:spPr/>
        <p:txBody>
          <a:bodyPr/>
          <a:lstStyle/>
          <a:p>
            <a:fld id="{F8024919-068E-49F4-A398-979F7784A2F4}" type="slidenum">
              <a:rPr lang="en-US" smtClean="0"/>
              <a:t>23</a:t>
            </a:fld>
            <a:endParaRPr lang="en-US"/>
          </a:p>
        </p:txBody>
      </p:sp>
    </p:spTree>
    <p:extLst>
      <p:ext uri="{BB962C8B-B14F-4D97-AF65-F5344CB8AC3E}">
        <p14:creationId xmlns:p14="http://schemas.microsoft.com/office/powerpoint/2010/main" val="143225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Add snapshots, side events, add to ILE page. QR code </a:t>
            </a:r>
            <a:r>
              <a:rPr lang="en-US" baseline="0"/>
              <a:t>on screen?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EE0076-A2B6-457E-8F3E-7DAD46FA07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231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80EE0076-A2B6-457E-8F3E-7DAD46FA0778}" type="slidenum">
              <a:rPr lang="en-GB" smtClean="0"/>
              <a:pPr>
                <a:defRPr/>
              </a:pPr>
              <a:t>28</a:t>
            </a:fld>
            <a:endParaRPr lang="en-GB"/>
          </a:p>
        </p:txBody>
      </p:sp>
    </p:spTree>
    <p:extLst>
      <p:ext uri="{BB962C8B-B14F-4D97-AF65-F5344CB8AC3E}">
        <p14:creationId xmlns:p14="http://schemas.microsoft.com/office/powerpoint/2010/main" val="3845845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Add snapshots, side events, add to ILE page. QR code </a:t>
            </a:r>
            <a:r>
              <a:rPr lang="en-US" baseline="0"/>
              <a:t>on screen?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EE0076-A2B6-457E-8F3E-7DAD46FA07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06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a:t>
            </a:r>
            <a:r>
              <a:rPr lang="en-US" baseline="0" dirty="0"/>
              <a:t> JMP ladders focus on progress towards a basic level of drinking water, sanitation and hygiene service in schools which is the indicator used for SDG monitoring</a:t>
            </a:r>
          </a:p>
          <a:p>
            <a:pPr marL="171450" indent="-171450">
              <a:buFont typeface="Arial" panose="020B0604020202020204" pitchFamily="34" charset="0"/>
              <a:buChar char="•"/>
            </a:pPr>
            <a:r>
              <a:rPr lang="en-US" baseline="0" dirty="0"/>
              <a:t>Agreed upon by Expert Group representing multiple regions and organizations, including UNESCO-UIS.</a:t>
            </a:r>
          </a:p>
        </p:txBody>
      </p:sp>
      <p:sp>
        <p:nvSpPr>
          <p:cNvPr id="4" name="Slide Number Placeholder 3"/>
          <p:cNvSpPr>
            <a:spLocks noGrp="1"/>
          </p:cNvSpPr>
          <p:nvPr>
            <p:ph type="sldNum" sz="quarter" idx="10"/>
          </p:nvPr>
        </p:nvSpPr>
        <p:spPr/>
        <p:txBody>
          <a:bodyPr/>
          <a:lstStyle/>
          <a:p>
            <a:fld id="{F8024919-068E-49F4-A398-979F7784A2F4}" type="slidenum">
              <a:rPr lang="en-US" smtClean="0"/>
              <a:t>6</a:t>
            </a:fld>
            <a:endParaRPr lang="en-US"/>
          </a:p>
        </p:txBody>
      </p:sp>
    </p:spTree>
    <p:extLst>
      <p:ext uri="{BB962C8B-B14F-4D97-AF65-F5344CB8AC3E}">
        <p14:creationId xmlns:p14="http://schemas.microsoft.com/office/powerpoint/2010/main" val="1418368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Not just in the questionnaire but analyzed and reported, including local and global levels</a:t>
            </a:r>
          </a:p>
        </p:txBody>
      </p:sp>
      <p:sp>
        <p:nvSpPr>
          <p:cNvPr id="4" name="Slide Number Placeholder 3"/>
          <p:cNvSpPr>
            <a:spLocks noGrp="1"/>
          </p:cNvSpPr>
          <p:nvPr>
            <p:ph type="sldNum" sz="quarter" idx="10"/>
          </p:nvPr>
        </p:nvSpPr>
        <p:spPr/>
        <p:txBody>
          <a:bodyPr/>
          <a:lstStyle/>
          <a:p>
            <a:pPr>
              <a:defRPr/>
            </a:pPr>
            <a:fld id="{80EE0076-A2B6-457E-8F3E-7DAD46FA0778}" type="slidenum">
              <a:rPr lang="en-GB" smtClean="0"/>
              <a:pPr>
                <a:defRPr/>
              </a:pPr>
              <a:t>34</a:t>
            </a:fld>
            <a:endParaRPr lang="en-GB"/>
          </a:p>
        </p:txBody>
      </p:sp>
    </p:spTree>
    <p:extLst>
      <p:ext uri="{BB962C8B-B14F-4D97-AF65-F5344CB8AC3E}">
        <p14:creationId xmlns:p14="http://schemas.microsoft.com/office/powerpoint/2010/main" val="58833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total of 1,029 national data sources were used for the</a:t>
            </a:r>
            <a:r>
              <a:rPr lang="en-US" baseline="0" dirty="0"/>
              <a:t> 2022 update report</a:t>
            </a:r>
          </a:p>
          <a:p>
            <a:pPr marL="171450" indent="-171450">
              <a:buFont typeface="Arial" panose="020B0604020202020204" pitchFamily="34" charset="0"/>
              <a:buChar char="•"/>
            </a:pPr>
            <a:r>
              <a:rPr lang="en-US" baseline="0" dirty="0"/>
              <a:t>Average of 5.6 datasets per country (182 countries)</a:t>
            </a:r>
          </a:p>
          <a:p>
            <a:pPr marL="171450" indent="-171450">
              <a:buFont typeface="Arial" panose="020B0604020202020204" pitchFamily="34" charset="0"/>
              <a:buChar char="•"/>
            </a:pPr>
            <a:r>
              <a:rPr lang="en-US" baseline="0" dirty="0"/>
              <a:t>Data sources include EMIS, periodic censuses, UNESCO Institute for Statistics data, and surveys </a:t>
            </a:r>
          </a:p>
          <a:p>
            <a:pPr marL="171450" indent="-171450">
              <a:buFont typeface="Arial" panose="020B0604020202020204" pitchFamily="34" charset="0"/>
              <a:buChar char="•"/>
            </a:pPr>
            <a:r>
              <a:rPr lang="en-US" baseline="0" dirty="0"/>
              <a:t>Data were mapped to the indicator elements to standardize results between surveys and countries to the extent possible</a:t>
            </a:r>
          </a:p>
        </p:txBody>
      </p:sp>
      <p:sp>
        <p:nvSpPr>
          <p:cNvPr id="4" name="Slide Number Placeholder 3"/>
          <p:cNvSpPr>
            <a:spLocks noGrp="1"/>
          </p:cNvSpPr>
          <p:nvPr>
            <p:ph type="sldNum" sz="quarter" idx="10"/>
          </p:nvPr>
        </p:nvSpPr>
        <p:spPr/>
        <p:txBody>
          <a:bodyPr/>
          <a:lstStyle/>
          <a:p>
            <a:pPr>
              <a:defRPr/>
            </a:pPr>
            <a:fld id="{80EE0076-A2B6-457E-8F3E-7DAD46FA0778}" type="slidenum">
              <a:rPr lang="en-GB" smtClean="0"/>
              <a:pPr>
                <a:defRPr/>
              </a:pPr>
              <a:t>7</a:t>
            </a:fld>
            <a:endParaRPr lang="en-GB"/>
          </a:p>
        </p:txBody>
      </p:sp>
    </p:spTree>
    <p:extLst>
      <p:ext uri="{BB962C8B-B14F-4D97-AF65-F5344CB8AC3E}">
        <p14:creationId xmlns:p14="http://schemas.microsoft.com/office/powerpoint/2010/main" val="45125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b="0" baseline="0" dirty="0"/>
              <a:t>30 countries in EAP and SA had sufficient data to estimate coverage of basic services in 2021 (up from 22 in the previous update). &lt;50% of schools in four of the 30 countries. 8 are below the global average.</a:t>
            </a:r>
            <a:endParaRPr lang="en-US" sz="10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189CD-4DDE-41FE-B70F-C17D29E55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37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b="0" baseline="0" dirty="0"/>
              <a:t>28 countries in EAP and SA had sufficient data to estimate coverage of basic services in 2021 (up from 21 in 2019). Coverage is less than 50% in 6 of the 28. 7 are below the global average.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189CD-4DDE-41FE-B70F-C17D29E55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437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b="0" baseline="0" dirty="0"/>
              <a:t>24 countries in EAP and SA had sufficient data to estimate coverage of basic hygiene services in 2021 (up from 18 for 2019). 5 of which are &lt;50% and 7 are below the global average.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189CD-4DDE-41FE-B70F-C17D29E55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2389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Next LT Pro Light" panose="020B0304020202020204" pitchFamily="34" charset="0"/>
              </a:rPr>
              <a:t>And, the provision of disability-accessible infrastructure in schools goes far beyond WASH services</a:t>
            </a:r>
          </a:p>
          <a:p>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12</a:t>
            </a:fld>
            <a:endParaRPr lang="en-US"/>
          </a:p>
        </p:txBody>
      </p:sp>
    </p:spTree>
    <p:extLst>
      <p:ext uri="{BB962C8B-B14F-4D97-AF65-F5344CB8AC3E}">
        <p14:creationId xmlns:p14="http://schemas.microsoft.com/office/powerpoint/2010/main" val="413393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Next LT Pro Light" panose="020B0304020202020204" pitchFamily="34" charset="0"/>
              </a:rPr>
              <a:t>And, the provision of disability-accessible infrastructure in schools goes far beyond WASH services</a:t>
            </a:r>
          </a:p>
          <a:p>
            <a:endParaRPr lang="en-US" dirty="0"/>
          </a:p>
        </p:txBody>
      </p:sp>
      <p:sp>
        <p:nvSpPr>
          <p:cNvPr id="4" name="Slide Number Placeholder 3"/>
          <p:cNvSpPr>
            <a:spLocks noGrp="1"/>
          </p:cNvSpPr>
          <p:nvPr>
            <p:ph type="sldNum" sz="quarter" idx="5"/>
          </p:nvPr>
        </p:nvSpPr>
        <p:spPr/>
        <p:txBody>
          <a:bodyPr/>
          <a:lstStyle/>
          <a:p>
            <a:fld id="{F8024919-068E-49F4-A398-979F7784A2F4}" type="slidenum">
              <a:rPr lang="en-US" smtClean="0"/>
              <a:t>13</a:t>
            </a:fld>
            <a:endParaRPr lang="en-US"/>
          </a:p>
        </p:txBody>
      </p:sp>
    </p:spTree>
    <p:extLst>
      <p:ext uri="{BB962C8B-B14F-4D97-AF65-F5344CB8AC3E}">
        <p14:creationId xmlns:p14="http://schemas.microsoft.com/office/powerpoint/2010/main" val="1994822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0" dirty="0"/>
          </a:p>
        </p:txBody>
      </p:sp>
      <p:sp>
        <p:nvSpPr>
          <p:cNvPr id="46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67C9A-1597-43EA-B33D-17813EAD734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6166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376929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5E872-734C-4F3F-A1A1-E6D3FA9D3511}" type="datetimeFigureOut">
              <a:rPr lang="en-US" smtClean="0"/>
              <a:t>9/11/2022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74348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5E872-734C-4F3F-A1A1-E6D3FA9D3511}" type="datetimeFigureOut">
              <a:rPr lang="en-US" smtClean="0"/>
              <a:t>9/11/2022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002718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E872-734C-4F3F-A1A1-E6D3FA9D3511}" type="datetimeFigureOut">
              <a:rPr lang="en-US" smtClean="0"/>
              <a:t>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51841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78758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541397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414312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712031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28 August 2018</a:t>
            </a:r>
            <a:endParaRPr lang="en-US" dirty="0"/>
          </a:p>
        </p:txBody>
      </p:sp>
      <p:sp>
        <p:nvSpPr>
          <p:cNvPr id="4" name="Footer Placeholder 3"/>
          <p:cNvSpPr>
            <a:spLocks noGrp="1"/>
          </p:cNvSpPr>
          <p:nvPr>
            <p:ph type="ftr" sz="quarter" idx="11"/>
          </p:nvPr>
        </p:nvSpPr>
        <p:spPr/>
        <p:txBody>
          <a:bodyPr/>
          <a:lstStyle/>
          <a:p>
            <a:r>
              <a:rPr lang="en-US" dirty="0"/>
              <a:t>Launch of JMP global baseline report on WinS, Stockholm</a:t>
            </a:r>
          </a:p>
        </p:txBody>
      </p:sp>
      <p:sp>
        <p:nvSpPr>
          <p:cNvPr id="5" name="Slide Number Placeholder 4"/>
          <p:cNvSpPr>
            <a:spLocks noGrp="1"/>
          </p:cNvSpPr>
          <p:nvPr>
            <p:ph type="sldNum" sz="quarter" idx="12"/>
          </p:nvPr>
        </p:nvSpPr>
        <p:spPr/>
        <p:txBody>
          <a:bodyPr/>
          <a:lstStyle/>
          <a:p>
            <a:fld id="{C3FDE51E-0052-334C-A4B2-C567FE9F326F}" type="slidenum">
              <a:rPr lang="en-US" smtClean="0"/>
              <a:pPr/>
              <a:t>‹#›</a:t>
            </a:fld>
            <a:endParaRPr lang="en-US"/>
          </a:p>
        </p:txBody>
      </p:sp>
      <p:sp>
        <p:nvSpPr>
          <p:cNvPr id="7" name="Text Placeholder 6"/>
          <p:cNvSpPr>
            <a:spLocks noGrp="1"/>
          </p:cNvSpPr>
          <p:nvPr>
            <p:ph type="body" sz="quarter" idx="13"/>
          </p:nvPr>
        </p:nvSpPr>
        <p:spPr>
          <a:xfrm>
            <a:off x="573024" y="1600200"/>
            <a:ext cx="11033760" cy="4709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dirty="0"/>
              <a:t>Click to edit Master sub-title style</a:t>
            </a:r>
          </a:p>
        </p:txBody>
      </p:sp>
    </p:spTree>
    <p:extLst>
      <p:ext uri="{BB962C8B-B14F-4D97-AF65-F5344CB8AC3E}">
        <p14:creationId xmlns:p14="http://schemas.microsoft.com/office/powerpoint/2010/main" val="3130566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842841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30700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46A99-B070-467A-90DE-A830AC3C3BF7}" type="datetime1">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814231-C564-459E-A527-55508A559AB2}"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33378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125743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5E872-734C-4F3F-A1A1-E6D3FA9D3511}"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647493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5E872-734C-4F3F-A1A1-E6D3FA9D3511}" type="datetimeFigureOut">
              <a:rPr lang="en-US" smtClean="0"/>
              <a:t>9/11/2022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207006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5E872-734C-4F3F-A1A1-E6D3FA9D3511}" type="datetimeFigureOut">
              <a:rPr lang="en-US" smtClean="0"/>
              <a:t>9/11/2022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22894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E872-734C-4F3F-A1A1-E6D3FA9D3511}" type="datetimeFigureOut">
              <a:rPr lang="en-US" smtClean="0"/>
              <a:t>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584310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534365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025016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463506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630327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28 August 2018</a:t>
            </a:r>
            <a:endParaRPr lang="en-US" dirty="0"/>
          </a:p>
        </p:txBody>
      </p:sp>
      <p:sp>
        <p:nvSpPr>
          <p:cNvPr id="4" name="Footer Placeholder 3"/>
          <p:cNvSpPr>
            <a:spLocks noGrp="1"/>
          </p:cNvSpPr>
          <p:nvPr>
            <p:ph type="ftr" sz="quarter" idx="11"/>
          </p:nvPr>
        </p:nvSpPr>
        <p:spPr/>
        <p:txBody>
          <a:bodyPr/>
          <a:lstStyle/>
          <a:p>
            <a:r>
              <a:rPr lang="en-US" dirty="0"/>
              <a:t>Launch of JMP global baseline report on WinS, Stockholm</a:t>
            </a:r>
          </a:p>
        </p:txBody>
      </p:sp>
      <p:sp>
        <p:nvSpPr>
          <p:cNvPr id="5" name="Slide Number Placeholder 4"/>
          <p:cNvSpPr>
            <a:spLocks noGrp="1"/>
          </p:cNvSpPr>
          <p:nvPr>
            <p:ph type="sldNum" sz="quarter" idx="12"/>
          </p:nvPr>
        </p:nvSpPr>
        <p:spPr/>
        <p:txBody>
          <a:bodyPr/>
          <a:lstStyle/>
          <a:p>
            <a:fld id="{C3FDE51E-0052-334C-A4B2-C567FE9F326F}" type="slidenum">
              <a:rPr lang="en-US" smtClean="0"/>
              <a:pPr/>
              <a:t>‹#›</a:t>
            </a:fld>
            <a:endParaRPr lang="en-US"/>
          </a:p>
        </p:txBody>
      </p:sp>
      <p:sp>
        <p:nvSpPr>
          <p:cNvPr id="7" name="Text Placeholder 6"/>
          <p:cNvSpPr>
            <a:spLocks noGrp="1"/>
          </p:cNvSpPr>
          <p:nvPr>
            <p:ph type="body" sz="quarter" idx="13"/>
          </p:nvPr>
        </p:nvSpPr>
        <p:spPr>
          <a:xfrm>
            <a:off x="573024" y="1600200"/>
            <a:ext cx="11033760" cy="4709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dirty="0"/>
              <a:t>Click to edit Master sub-title style</a:t>
            </a:r>
          </a:p>
        </p:txBody>
      </p:sp>
    </p:spTree>
    <p:extLst>
      <p:ext uri="{BB962C8B-B14F-4D97-AF65-F5344CB8AC3E}">
        <p14:creationId xmlns:p14="http://schemas.microsoft.com/office/powerpoint/2010/main" val="372379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userDrawn="1"/>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pPr>
              <a:defRPr/>
            </a:pPr>
            <a:fld id="{F8CB7F80-1FCA-44DE-B367-8B90B6BE6B82}" type="datetime1">
              <a:rPr lang="en-US" smtClean="0">
                <a:solidFill>
                  <a:prstClr val="black">
                    <a:tint val="75000"/>
                  </a:prstClr>
                </a:solidFill>
              </a:rPr>
              <a:t>9/11/2022</a:t>
            </a:fld>
            <a:endParaRPr lang="en-GB">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73939FE-7BC6-42BD-B27E-1F76D60FE7C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206876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912416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46A99-B070-467A-90DE-A830AC3C3BF7}" type="datetime1">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814231-C564-459E-A527-55508A559AB2}"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34970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userDrawn="1"/>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pPr>
              <a:defRPr/>
            </a:pPr>
            <a:fld id="{F8CB7F80-1FCA-44DE-B367-8B90B6BE6B82}" type="datetime1">
              <a:rPr lang="en-US" smtClean="0">
                <a:solidFill>
                  <a:prstClr val="black">
                    <a:tint val="75000"/>
                  </a:prstClr>
                </a:solidFill>
              </a:rPr>
              <a:t>9/11/2022</a:t>
            </a:fld>
            <a:endParaRPr lang="en-GB">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73939FE-7BC6-42BD-B27E-1F76D60FE7C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3025260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Divider Crisp Blue">
    <p:spTree>
      <p:nvGrpSpPr>
        <p:cNvPr id="1" name=""/>
        <p:cNvGrpSpPr/>
        <p:nvPr/>
      </p:nvGrpSpPr>
      <p:grpSpPr>
        <a:xfrm>
          <a:off x="0" y="0"/>
          <a:ext cx="0" cy="0"/>
          <a:chOff x="0" y="0"/>
          <a:chExt cx="0" cy="0"/>
        </a:xfrm>
      </p:grpSpPr>
      <p:sp>
        <p:nvSpPr>
          <p:cNvPr id="5" name="Picture Placeholder 14"/>
          <p:cNvSpPr>
            <a:spLocks noGrp="1"/>
          </p:cNvSpPr>
          <p:nvPr>
            <p:ph type="pic" sz="quarter" idx="12"/>
          </p:nvPr>
        </p:nvSpPr>
        <p:spPr>
          <a:xfrm>
            <a:off x="480000" y="480000"/>
            <a:ext cx="11232000" cy="5904000"/>
          </a:xfrm>
          <a:prstGeom prst="roundRect">
            <a:avLst>
              <a:gd name="adj" fmla="val 1457"/>
            </a:avLst>
          </a:prstGeom>
          <a:solidFill>
            <a:schemeClr val="accent5"/>
          </a:solidFill>
        </p:spPr>
        <p:txBody>
          <a:bodyPr vert="horz" anchor="b"/>
          <a:lstStyle>
            <a:lvl1pPr marL="0" indent="0" algn="ctr">
              <a:buFontTx/>
              <a:buNone/>
              <a:defRPr sz="1600" b="0">
                <a:solidFill>
                  <a:srgbClr val="FFFFFF"/>
                </a:solidFill>
                <a:latin typeface="+mj-lt"/>
              </a:defRPr>
            </a:lvl1pPr>
          </a:lstStyle>
          <a:p>
            <a:pPr marL="0" lvl="0" algn="ctr"/>
            <a:endParaRPr lang="en-GB" noProof="0" dirty="0"/>
          </a:p>
        </p:txBody>
      </p:sp>
      <p:sp>
        <p:nvSpPr>
          <p:cNvPr id="9" name="Title 8"/>
          <p:cNvSpPr>
            <a:spLocks noGrp="1"/>
          </p:cNvSpPr>
          <p:nvPr>
            <p:ph type="title" hasCustomPrompt="1"/>
          </p:nvPr>
        </p:nvSpPr>
        <p:spPr>
          <a:xfrm>
            <a:off x="738973" y="629767"/>
            <a:ext cx="5376000" cy="672000"/>
          </a:xfrm>
          <a:prstGeom prst="rect">
            <a:avLst/>
          </a:prstGeom>
        </p:spPr>
        <p:txBody>
          <a:bodyPr vert="horz" lIns="0" tIns="0" rIns="0" bIns="0"/>
          <a:lstStyle>
            <a:lvl1pPr algn="l">
              <a:lnSpc>
                <a:spcPct val="90000"/>
              </a:lnSpc>
              <a:defRPr sz="3733" b="1" baseline="0">
                <a:solidFill>
                  <a:schemeClr val="bg1"/>
                </a:solidFill>
                <a:latin typeface="Arial" pitchFamily="34" charset="0"/>
                <a:cs typeface="Arial" pitchFamily="34" charset="0"/>
              </a:defRPr>
            </a:lvl1pPr>
          </a:lstStyle>
          <a:p>
            <a:r>
              <a:rPr lang="en-GB" noProof="0" dirty="0"/>
              <a:t>Divider title</a:t>
            </a:r>
          </a:p>
        </p:txBody>
      </p:sp>
      <p:sp>
        <p:nvSpPr>
          <p:cNvPr id="4" name="Picture Placeholder 3"/>
          <p:cNvSpPr>
            <a:spLocks noGrp="1"/>
          </p:cNvSpPr>
          <p:nvPr>
            <p:ph type="pic" sz="quarter" idx="10" hasCustomPrompt="1"/>
          </p:nvPr>
        </p:nvSpPr>
        <p:spPr>
          <a:xfrm>
            <a:off x="10128484" y="4766734"/>
            <a:ext cx="1344000" cy="1372799"/>
          </a:xfrm>
          <a:prstGeom prst="rect">
            <a:avLst/>
          </a:prstGeom>
        </p:spPr>
        <p:txBody>
          <a:bodyPr vert="horz" lIns="36000" tIns="36000" bIns="36000"/>
          <a:lstStyle>
            <a:lvl1pPr marL="0" indent="0" algn="ctr">
              <a:buFontTx/>
              <a:buNone/>
              <a:defRPr sz="1200" baseline="0">
                <a:solidFill>
                  <a:srgbClr val="FFFFFF"/>
                </a:solidFill>
              </a:defRPr>
            </a:lvl1pPr>
          </a:lstStyle>
          <a:p>
            <a:r>
              <a:rPr lang="en-US" dirty="0"/>
              <a:t>Numeral if required</a:t>
            </a:r>
          </a:p>
        </p:txBody>
      </p:sp>
    </p:spTree>
    <p:extLst>
      <p:ext uri="{BB962C8B-B14F-4D97-AF65-F5344CB8AC3E}">
        <p14:creationId xmlns:p14="http://schemas.microsoft.com/office/powerpoint/2010/main" val="2837103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1265-8E4B-43CD-841E-415A04A8C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7E2847-B79C-419A-B8FC-C25A90B0C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0320B5-05AE-4554-857D-612E30270863}"/>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5" name="Footer Placeholder 4">
            <a:extLst>
              <a:ext uri="{FF2B5EF4-FFF2-40B4-BE49-F238E27FC236}">
                <a16:creationId xmlns:a16="http://schemas.microsoft.com/office/drawing/2014/main" id="{BB317CEE-F1DF-4741-93E0-69D49FC5C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1F4D4-1F54-4E4B-96DF-9A7BFE70CDCE}"/>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2449021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4104-2A5D-482D-8D59-A8BC0D4BB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B0E28-4E66-47C5-A02C-B6E0A84DA4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736CB-746D-44E8-891B-B8FE98C77772}"/>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5" name="Footer Placeholder 4">
            <a:extLst>
              <a:ext uri="{FF2B5EF4-FFF2-40B4-BE49-F238E27FC236}">
                <a16:creationId xmlns:a16="http://schemas.microsoft.com/office/drawing/2014/main" id="{BDCB5751-E1A2-4E29-AC06-1D1E9EE9F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87C96-EF98-4C1E-BED5-0613D252696E}"/>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604446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D17C-8479-4D70-AAA1-EE40867456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6C15-3A18-4553-ABE4-3440541270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F11621-F852-4281-9582-7ABDC51AAD8D}"/>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5" name="Footer Placeholder 4">
            <a:extLst>
              <a:ext uri="{FF2B5EF4-FFF2-40B4-BE49-F238E27FC236}">
                <a16:creationId xmlns:a16="http://schemas.microsoft.com/office/drawing/2014/main" id="{96DFE8C5-DD4B-4F2B-B7A0-6735BFD53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97231-C630-40D1-9315-C3729072AECC}"/>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3717310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61BE-BAA1-4779-81F7-01332CDAC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5A602-294E-469C-9781-CA4537B5B4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C1164B-5B37-47C3-84D9-6C862F52E5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B6E847-0E85-4E04-91CA-B88EFEF3D650}"/>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6" name="Footer Placeholder 5">
            <a:extLst>
              <a:ext uri="{FF2B5EF4-FFF2-40B4-BE49-F238E27FC236}">
                <a16:creationId xmlns:a16="http://schemas.microsoft.com/office/drawing/2014/main" id="{50FB932F-8142-4CA9-A036-088D0FDF1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0F3E7-F8E7-4A5B-B31D-F5234FBE5355}"/>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2197712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EA02-74C9-4C4D-A046-22FDEBFB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06F7-FF54-4B98-9B44-A04F0AFA1E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D22E41-04E4-41AB-B1BC-228223388A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9665E-9595-4891-B48B-7EBF6EA5F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D069B5-75D9-4B85-9F02-D32B5AB0FD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A46FC-2EDD-4707-BA4C-00F78734812E}"/>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8" name="Footer Placeholder 7">
            <a:extLst>
              <a:ext uri="{FF2B5EF4-FFF2-40B4-BE49-F238E27FC236}">
                <a16:creationId xmlns:a16="http://schemas.microsoft.com/office/drawing/2014/main" id="{BE2C24A0-E45B-4B39-AB19-17B22FB41C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CFC427-E72E-4681-9D56-2AD29A546621}"/>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1095420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32A6-C85E-4610-AC2A-217F8276A6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0396E7-4D2D-4701-A14B-982814E7B450}"/>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4" name="Footer Placeholder 3">
            <a:extLst>
              <a:ext uri="{FF2B5EF4-FFF2-40B4-BE49-F238E27FC236}">
                <a16:creationId xmlns:a16="http://schemas.microsoft.com/office/drawing/2014/main" id="{BE18820E-3FBC-4804-9F58-7D5283D086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C06EF4-9212-4D9E-8573-929621BD019D}"/>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404369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grpSp>
        <p:nvGrpSpPr>
          <p:cNvPr id="4" name="Grouper 4"/>
          <p:cNvGrpSpPr>
            <a:grpSpLocks/>
          </p:cNvGrpSpPr>
          <p:nvPr userDrawn="1"/>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grpSp>
        <p:nvGrpSpPr>
          <p:cNvPr id="7" name="Group 4"/>
          <p:cNvGrpSpPr>
            <a:grpSpLocks/>
          </p:cNvGrpSpPr>
          <p:nvPr userDrawn="1"/>
        </p:nvGrpSpPr>
        <p:grpSpPr bwMode="auto">
          <a:xfrm>
            <a:off x="7234046" y="312664"/>
            <a:ext cx="4863901" cy="447943"/>
            <a:chOff x="12820541" y="554324"/>
            <a:chExt cx="8619758" cy="794236"/>
          </a:xfrm>
        </p:grpSpPr>
        <p:pic>
          <p:nvPicPr>
            <p:cNvPr id="8" name="Picture 2" descr="D:\Dropbox (WHOUNICEF)\WHOUNICEF Team Folder\Communications\Logos\JMP\JMP Logo - July 2017\JMP-logo-2017-7-4-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439642" y="554324"/>
              <a:ext cx="2993093" cy="7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D:\Dropbox (WHOUNICEF)\WHOUNICEF Team Folder\Communications\Logos\UNICEF\Black\UNICEF_logo_black.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697903" y="565513"/>
              <a:ext cx="2742396" cy="66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Dropbox (WHOUNICEF)\WHOUNICEF Team Folder\Communications\Logos\WHO\EN\WHO-EN-B-H.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820541" y="556876"/>
              <a:ext cx="2335321" cy="72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fr-CH" dirty="0"/>
              <a:t>Click to edit Master text styles</a:t>
            </a:r>
          </a:p>
          <a:p>
            <a:pPr lvl="1"/>
            <a:r>
              <a:rPr lang="fr-CH" dirty="0"/>
              <a:t>Second level</a:t>
            </a:r>
          </a:p>
          <a:p>
            <a:pPr lvl="2"/>
            <a:r>
              <a:rPr lang="fr-CH" dirty="0"/>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fr-CH" dirty="0"/>
              <a:t>Cliquez et modifiez le titre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pPr>
              <a:defRPr/>
            </a:pPr>
            <a:fld id="{1D9E6990-7552-46B4-99D4-3120155BA7BD}" type="slidenum">
              <a:rPr lang="en-US" altLang="en-US"/>
              <a:pPr>
                <a:defRPr/>
              </a:pPr>
              <a:t>‹#›</a:t>
            </a:fld>
            <a:endParaRPr lang="en-US" alt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pPr>
              <a:defRPr/>
            </a:pPr>
            <a:r>
              <a:rPr lang="en-US" dirty="0"/>
              <a:t>Strengthening WinS Monitoring (ILE 2017) |</a:t>
            </a:r>
          </a:p>
        </p:txBody>
      </p:sp>
    </p:spTree>
    <p:extLst>
      <p:ext uri="{BB962C8B-B14F-4D97-AF65-F5344CB8AC3E}">
        <p14:creationId xmlns:p14="http://schemas.microsoft.com/office/powerpoint/2010/main" val="3100705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5C79F-96DE-40DA-A539-2F970A8AAA22}"/>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3" name="Footer Placeholder 2">
            <a:extLst>
              <a:ext uri="{FF2B5EF4-FFF2-40B4-BE49-F238E27FC236}">
                <a16:creationId xmlns:a16="http://schemas.microsoft.com/office/drawing/2014/main" id="{F2BA25A2-4387-460D-8C37-A7DBFF2F52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0C1B9-3D6B-431D-9672-AF15900FDCE0}"/>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1510746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E654D-21AC-446A-AFD0-3D3A88A5C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6FF184-E31B-4D06-AE62-E1C54B9AC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E196F1-C198-4C15-AC4F-2E15525EA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C4DE82-2F0E-4EEA-91BB-4323FCCA53E3}"/>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6" name="Footer Placeholder 5">
            <a:extLst>
              <a:ext uri="{FF2B5EF4-FFF2-40B4-BE49-F238E27FC236}">
                <a16:creationId xmlns:a16="http://schemas.microsoft.com/office/drawing/2014/main" id="{0C982962-DE2C-4621-A86D-1494FFC38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60C0B-9EF7-4241-A736-9FECBA13185D}"/>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1616111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70C6-0F33-4218-9F14-33F87B40C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E0EB7-74F4-493B-BFD3-0892CAC6CD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F0D03D-D39A-49D0-92AA-84682795C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80B5A6-221A-49D7-B20F-40B81BBA9884}"/>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6" name="Footer Placeholder 5">
            <a:extLst>
              <a:ext uri="{FF2B5EF4-FFF2-40B4-BE49-F238E27FC236}">
                <a16:creationId xmlns:a16="http://schemas.microsoft.com/office/drawing/2014/main" id="{131DA55B-7C3C-4D13-9A6C-AD7BEB189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57B7CA-08C2-471F-B23C-A854D294CAD3}"/>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953384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54E5-5913-4AD6-AD5F-D8E2AFB7E8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7E17BA-068A-4A95-A836-EC3E8B2F45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EA470-466E-4D03-9D62-2DE15E68BAD0}"/>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5" name="Footer Placeholder 4">
            <a:extLst>
              <a:ext uri="{FF2B5EF4-FFF2-40B4-BE49-F238E27FC236}">
                <a16:creationId xmlns:a16="http://schemas.microsoft.com/office/drawing/2014/main" id="{022EE2FB-C6AE-4E1D-874E-DC5FED7A1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A13F5-EF8B-4D68-A5C0-E2E1CBBB3C5E}"/>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4140267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DCE4A-AFAC-47A2-BDB6-C85B27DDC7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BCC5B7-A6BF-43D7-9B7C-5440B9D6BD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30995-5866-4933-BB4E-4C399EF6F956}"/>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5" name="Footer Placeholder 4">
            <a:extLst>
              <a:ext uri="{FF2B5EF4-FFF2-40B4-BE49-F238E27FC236}">
                <a16:creationId xmlns:a16="http://schemas.microsoft.com/office/drawing/2014/main" id="{E2549980-D8FD-4704-B216-C6C7B0A8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C1141-7303-493D-9A47-4C3E7343DAC4}"/>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443443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884708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46A99-B070-467A-90DE-A830AC3C3BF7}" type="datetime1">
              <a:rPr lang="en-US" smtClean="0">
                <a:solidFill>
                  <a:prstClr val="black">
                    <a:tint val="75000"/>
                  </a:prstClr>
                </a:solidFill>
              </a:rPr>
              <a:t>9/11/2022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814231-C564-459E-A527-55508A559AB2}"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44424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Rectangle 3"/>
          <p:cNvSpPr/>
          <p:nvPr userDrawn="1"/>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pPr>
              <a:defRPr/>
            </a:pPr>
            <a:fld id="{F8CB7F80-1FCA-44DE-B367-8B90B6BE6B82}" type="datetime1">
              <a:rPr lang="en-US" smtClean="0">
                <a:solidFill>
                  <a:prstClr val="black">
                    <a:tint val="75000"/>
                  </a:prstClr>
                </a:solidFill>
              </a:rPr>
              <a:t>9/11/2022</a:t>
            </a:fld>
            <a:endParaRPr lang="en-GB">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73939FE-7BC6-42BD-B27E-1F76D60FE7C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3658561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09D2-BF79-4526-A68C-7AC823EBD3C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4A5E14B-62D1-48BA-BC44-B6C1F12BF3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D6DA308-23E0-4889-A809-B6F9F63D9F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66622811-1B16-4B99-8485-39BC88B16E32}"/>
              </a:ext>
            </a:extLst>
          </p:cNvPr>
          <p:cNvSpPr>
            <a:spLocks noGrp="1"/>
          </p:cNvSpPr>
          <p:nvPr>
            <p:ph type="dt" sz="half" idx="10"/>
          </p:nvPr>
        </p:nvSpPr>
        <p:spPr/>
        <p:txBody>
          <a:bodyPr/>
          <a:lstStyle/>
          <a:p>
            <a:fld id="{42FFFC71-E040-4FD0-8E95-555B9C55FADC}" type="datetimeFigureOut">
              <a:rPr lang="en-SG" smtClean="0"/>
              <a:t>11/9/2022</a:t>
            </a:fld>
            <a:endParaRPr lang="en-SG"/>
          </a:p>
        </p:txBody>
      </p:sp>
      <p:sp>
        <p:nvSpPr>
          <p:cNvPr id="6" name="Footer Placeholder 5">
            <a:extLst>
              <a:ext uri="{FF2B5EF4-FFF2-40B4-BE49-F238E27FC236}">
                <a16:creationId xmlns:a16="http://schemas.microsoft.com/office/drawing/2014/main" id="{B0A56DA4-BB2E-4A3D-8711-3A8BDB880DE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113E3DD-71F0-4CBC-BFC7-229E93A64589}"/>
              </a:ext>
            </a:extLst>
          </p:cNvPr>
          <p:cNvSpPr>
            <a:spLocks noGrp="1"/>
          </p:cNvSpPr>
          <p:nvPr>
            <p:ph type="sldNum" sz="quarter" idx="12"/>
          </p:nvPr>
        </p:nvSpPr>
        <p:spPr/>
        <p:txBody>
          <a:bodyPr/>
          <a:lstStyle/>
          <a:p>
            <a:fld id="{D10CBB3E-7249-478B-B176-36FCCDF46292}" type="slidenum">
              <a:rPr lang="en-SG" smtClean="0"/>
              <a:t>‹#›</a:t>
            </a:fld>
            <a:endParaRPr lang="en-SG"/>
          </a:p>
        </p:txBody>
      </p:sp>
    </p:spTree>
    <p:extLst>
      <p:ext uri="{BB962C8B-B14F-4D97-AF65-F5344CB8AC3E}">
        <p14:creationId xmlns:p14="http://schemas.microsoft.com/office/powerpoint/2010/main" val="1928756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5C79F-96DE-40DA-A539-2F970A8AAA22}"/>
              </a:ext>
            </a:extLst>
          </p:cNvPr>
          <p:cNvSpPr>
            <a:spLocks noGrp="1"/>
          </p:cNvSpPr>
          <p:nvPr>
            <p:ph type="dt" sz="half" idx="10"/>
          </p:nvPr>
        </p:nvSpPr>
        <p:spPr/>
        <p:txBody>
          <a:bodyPr/>
          <a:lstStyle/>
          <a:p>
            <a:fld id="{7C50FC05-3277-490A-B33F-AEB05C2199D4}" type="datetimeFigureOut">
              <a:rPr lang="en-US" smtClean="0"/>
              <a:t>9/11/2022</a:t>
            </a:fld>
            <a:endParaRPr lang="en-US"/>
          </a:p>
        </p:txBody>
      </p:sp>
      <p:sp>
        <p:nvSpPr>
          <p:cNvPr id="3" name="Footer Placeholder 2">
            <a:extLst>
              <a:ext uri="{FF2B5EF4-FFF2-40B4-BE49-F238E27FC236}">
                <a16:creationId xmlns:a16="http://schemas.microsoft.com/office/drawing/2014/main" id="{F2BA25A2-4387-460D-8C37-A7DBFF2F52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0C1B9-3D6B-431D-9672-AF15900FDCE0}"/>
              </a:ext>
            </a:extLst>
          </p:cNvPr>
          <p:cNvSpPr>
            <a:spLocks noGrp="1"/>
          </p:cNvSpPr>
          <p:nvPr>
            <p:ph type="sldNum" sz="quarter" idx="12"/>
          </p:nvPr>
        </p:nvSpPr>
        <p:spPr/>
        <p:txBody>
          <a:bodyPr/>
          <a:lstStyle/>
          <a:p>
            <a:fld id="{7DB5F225-838B-4EB2-93C1-2598F3540D4F}" type="slidenum">
              <a:rPr lang="en-US" smtClean="0"/>
              <a:t>‹#›</a:t>
            </a:fld>
            <a:endParaRPr lang="en-US"/>
          </a:p>
        </p:txBody>
      </p:sp>
    </p:spTree>
    <p:extLst>
      <p:ext uri="{BB962C8B-B14F-4D97-AF65-F5344CB8AC3E}">
        <p14:creationId xmlns:p14="http://schemas.microsoft.com/office/powerpoint/2010/main" val="281732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E872-734C-4F3F-A1A1-E6D3FA9D3511}" type="datetimeFigureOut">
              <a:rPr lang="en-US" smtClean="0"/>
              <a:t>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0375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51533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61556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65E872-734C-4F3F-A1A1-E6D3FA9D3511}" type="datetimeFigureOut">
              <a:rPr lang="en-US" smtClean="0"/>
              <a:t>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463019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5E872-734C-4F3F-A1A1-E6D3FA9D3511}" type="datetimeFigureOut">
              <a:rPr lang="en-US" smtClean="0"/>
              <a:t>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628134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CE7E3C6-8B07-4DAC-8889-8EFBFA7B9351}" type="datetime1">
              <a:rPr lang="en-US" smtClean="0">
                <a:solidFill>
                  <a:prstClr val="black">
                    <a:tint val="75000"/>
                  </a:prstClr>
                </a:solidFill>
              </a:rPr>
              <a:t>9/11/2022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pPr>
              <a:defRPr/>
            </a:pPr>
            <a:fld id="{402BE56B-010E-4616-ABA9-1B499FE467B2}" type="slidenum">
              <a:rPr lang="en-GB">
                <a:solidFill>
                  <a:prstClr val="white"/>
                </a:solidFill>
              </a:rPr>
              <a:pPr>
                <a:defRPr/>
              </a:pPr>
              <a:t>‹#›</a:t>
            </a:fld>
            <a:endParaRPr lang="en-GB">
              <a:solidFill>
                <a:prstClr val="white"/>
              </a:solidFill>
            </a:endParaRPr>
          </a:p>
        </p:txBody>
      </p:sp>
      <p:pic>
        <p:nvPicPr>
          <p:cNvPr id="1033" name="Picture 1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27384686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748" r:id="rId4"/>
    <p:sldLayoutId id="2147483755" r:id="rId5"/>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5E872-734C-4F3F-A1A1-E6D3FA9D3511}" type="datetimeFigureOut">
              <a:rPr lang="en-US" smtClean="0"/>
              <a:t>9/11/2022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C999E-D81C-454A-99D6-3117554FF7B7}" type="slidenum">
              <a:rPr lang="en-US" smtClean="0"/>
              <a:t>‹#›</a:t>
            </a:fld>
            <a:endParaRPr lang="en-US"/>
          </a:p>
        </p:txBody>
      </p:sp>
    </p:spTree>
    <p:extLst>
      <p:ext uri="{BB962C8B-B14F-4D97-AF65-F5344CB8AC3E}">
        <p14:creationId xmlns:p14="http://schemas.microsoft.com/office/powerpoint/2010/main" val="22796850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5E872-734C-4F3F-A1A1-E6D3FA9D3511}" type="datetimeFigureOut">
              <a:rPr lang="en-US" smtClean="0"/>
              <a:t>9/11/2022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C999E-D81C-454A-99D6-3117554FF7B7}" type="slidenum">
              <a:rPr lang="en-US" smtClean="0"/>
              <a:t>‹#›</a:t>
            </a:fld>
            <a:endParaRPr lang="en-US"/>
          </a:p>
        </p:txBody>
      </p:sp>
    </p:spTree>
    <p:extLst>
      <p:ext uri="{BB962C8B-B14F-4D97-AF65-F5344CB8AC3E}">
        <p14:creationId xmlns:p14="http://schemas.microsoft.com/office/powerpoint/2010/main" val="118078517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CE7E3C6-8B07-4DAC-8889-8EFBFA7B9351}" type="datetime1">
              <a:rPr lang="en-US" smtClean="0">
                <a:solidFill>
                  <a:prstClr val="black">
                    <a:tint val="75000"/>
                  </a:prstClr>
                </a:solidFill>
              </a:rPr>
              <a:t>9/11/2022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pPr>
              <a:defRPr/>
            </a:pPr>
            <a:fld id="{402BE56B-010E-4616-ABA9-1B499FE467B2}" type="slidenum">
              <a:rPr lang="en-GB">
                <a:solidFill>
                  <a:prstClr val="white"/>
                </a:solidFill>
              </a:rPr>
              <a:pPr>
                <a:defRPr/>
              </a:pPr>
              <a:t>‹#›</a:t>
            </a:fld>
            <a:endParaRPr lang="en-GB">
              <a:solidFill>
                <a:prstClr val="white"/>
              </a:solidFill>
            </a:endParaRPr>
          </a:p>
        </p:txBody>
      </p:sp>
      <p:pic>
        <p:nvPicPr>
          <p:cNvPr id="1033"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252003863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3DF19-0639-4D71-B1C3-D53ABFBC1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E4F01-251C-4BA3-BADD-6E85DE3B2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198B4-E935-40CA-B1E0-9BA7143130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0FC05-3277-490A-B33F-AEB05C2199D4}" type="datetimeFigureOut">
              <a:rPr lang="en-US" smtClean="0"/>
              <a:t>9/11/2022</a:t>
            </a:fld>
            <a:endParaRPr lang="en-US"/>
          </a:p>
        </p:txBody>
      </p:sp>
      <p:sp>
        <p:nvSpPr>
          <p:cNvPr id="5" name="Footer Placeholder 4">
            <a:extLst>
              <a:ext uri="{FF2B5EF4-FFF2-40B4-BE49-F238E27FC236}">
                <a16:creationId xmlns:a16="http://schemas.microsoft.com/office/drawing/2014/main" id="{270B2ADC-8882-4C19-893D-06DCDF74D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A33928-2181-40AF-AB70-C93DCDD8E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5F225-838B-4EB2-93C1-2598F3540D4F}" type="slidenum">
              <a:rPr lang="en-US" smtClean="0"/>
              <a:t>‹#›</a:t>
            </a:fld>
            <a:endParaRPr lang="en-US"/>
          </a:p>
        </p:txBody>
      </p:sp>
    </p:spTree>
    <p:extLst>
      <p:ext uri="{BB962C8B-B14F-4D97-AF65-F5344CB8AC3E}">
        <p14:creationId xmlns:p14="http://schemas.microsoft.com/office/powerpoint/2010/main" val="128178860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CE7E3C6-8B07-4DAC-8889-8EFBFA7B9351}" type="datetime1">
              <a:rPr lang="en-US" smtClean="0">
                <a:solidFill>
                  <a:prstClr val="black">
                    <a:tint val="75000"/>
                  </a:prstClr>
                </a:solidFill>
              </a:rPr>
              <a:t>9/11/2022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pPr>
              <a:defRPr/>
            </a:pPr>
            <a:fld id="{402BE56B-010E-4616-ABA9-1B499FE467B2}" type="slidenum">
              <a:rPr lang="en-GB">
                <a:solidFill>
                  <a:prstClr val="white"/>
                </a:solidFill>
              </a:rPr>
              <a:pPr>
                <a:defRPr/>
              </a:pPr>
              <a:t>‹#›</a:t>
            </a:fld>
            <a:endParaRPr lang="en-GB">
              <a:solidFill>
                <a:prstClr val="white"/>
              </a:solidFill>
            </a:endParaRPr>
          </a:p>
        </p:txBody>
      </p:sp>
      <p:pic>
        <p:nvPicPr>
          <p:cNvPr id="1033" name="Picture 11"/>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9" cstate="screen">
            <a:extLst>
              <a:ext uri="{28A0092B-C50C-407E-A947-70E740481C1C}">
                <a14:useLocalDpi xmlns:a14="http://schemas.microsoft.com/office/drawing/2010/main" val="0"/>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285634129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Lst>
  <p:hf hdr="0" ftr="0" dt="0"/>
  <p:txStyles>
    <p:titleStyle>
      <a:lvl1pPr algn="ctr" rtl="0" fontAlgn="base">
        <a:spcBef>
          <a:spcPct val="0"/>
        </a:spcBef>
        <a:spcAft>
          <a:spcPct val="0"/>
        </a:spcAft>
        <a:defRPr sz="4000" kern="1200">
          <a:solidFill>
            <a:schemeClr val="tx1"/>
          </a:solidFill>
          <a:latin typeface="Avenir Next LT Pro" panose="020B05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venir Next LT Pro" panose="020B050402020202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Avenir Next LT Pro" panose="020B050402020202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Avenir Next LT Pro" panose="020B050402020202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Avenir Next LT Pro" panose="020B050402020202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0.xml"/><Relationship Id="rId5" Type="http://schemas.microsoft.com/office/2007/relationships/hdphoto" Target="../media/hdphoto2.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jpe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hyperlink" Target="https://washdata.org/sites/default/files/documents/reports/2018-08/SDGs-monitoring-wash-in-schools-2018-August-web2.pdf" TargetMode="External"/><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ashdata.org/monitoring/wash-schools/exce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washdata.org/monitoring/wash-schools/excel" TargetMode="External"/><Relationship Id="rId5" Type="http://schemas.openxmlformats.org/officeDocument/2006/relationships/image" Target="../media/image46.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hyperlink" Target="https://xlsform.org/en/" TargetMode="External"/><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8" Type="http://schemas.openxmlformats.org/officeDocument/2006/relationships/hyperlink" Target="https://www.publichealth.columbia.edu/sites/default/files/priority_list_of_indicators_for_girls_menstrual_health_and_hygiene-_technical_guidance_for_national_monitoring.pdf" TargetMode="External"/><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45.png"/><Relationship Id="rId12" Type="http://schemas.openxmlformats.org/officeDocument/2006/relationships/hyperlink" Target="https://washdata.org/monitoring/wash-schools/excel" TargetMode="External"/><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hyperlink" Target="https://washdata.org/sites/default/files/2020-11/UNICEF-2020-guidance-monitoring-MHH-v1.pdf" TargetMode="External"/><Relationship Id="rId11" Type="http://schemas.openxmlformats.org/officeDocument/2006/relationships/image" Target="../media/image46.png"/><Relationship Id="rId5" Type="http://schemas.openxmlformats.org/officeDocument/2006/relationships/image" Target="../media/image52.png"/><Relationship Id="rId10" Type="http://schemas.openxmlformats.org/officeDocument/2006/relationships/hyperlink" Target="https://www.unicef.org/media/114921/file/WASH%20Disability%20Toolkit.pdf" TargetMode="External"/><Relationship Id="rId4" Type="http://schemas.openxmlformats.org/officeDocument/2006/relationships/hyperlink" Target="https://washdata.org/sites/default/files/documents/reports/2018-08/SDGs-monitoring-wash-in-schools-2018-August-web2.pdf" TargetMode="External"/><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8" Type="http://schemas.openxmlformats.org/officeDocument/2006/relationships/hyperlink" Target="https://www.unicef.org/media/114921/file/WASH%20Disability%20Toolkit.pdf" TargetMode="External"/><Relationship Id="rId13" Type="http://schemas.openxmlformats.org/officeDocument/2006/relationships/hyperlink" Target="https://washdata.org/sites/default/files/2022-07/jmp-2022-wins-data-update.pdf" TargetMode="External"/><Relationship Id="rId3" Type="http://schemas.openxmlformats.org/officeDocument/2006/relationships/image" Target="../media/image52.png"/><Relationship Id="rId7" Type="http://schemas.openxmlformats.org/officeDocument/2006/relationships/image" Target="../media/image53.png"/><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publichealth.columbia.edu/sites/default/files/priority_list_of_indicators_for_girls_menstrual_health_and_hygiene-_technical_guidance_for_national_monitoring.pdf" TargetMode="External"/><Relationship Id="rId11" Type="http://schemas.openxmlformats.org/officeDocument/2006/relationships/image" Target="../media/image54.png"/><Relationship Id="rId5" Type="http://schemas.openxmlformats.org/officeDocument/2006/relationships/image" Target="../media/image45.png"/><Relationship Id="rId10" Type="http://schemas.openxmlformats.org/officeDocument/2006/relationships/hyperlink" Target="https://washdata.org/monitoring/wash-schools/excel" TargetMode="External"/><Relationship Id="rId4" Type="http://schemas.openxmlformats.org/officeDocument/2006/relationships/hyperlink" Target="https://washdata.org/sites/default/files/2020-11/UNICEF-2020-guidance-monitoring-MHH-v1.pdf" TargetMode="External"/><Relationship Id="rId9" Type="http://schemas.openxmlformats.org/officeDocument/2006/relationships/image" Target="../media/image46.png"/><Relationship Id="rId1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hyperlink" Target="https://washdata.org/monitoring/wash-schools/wins-ile/template" TargetMode="External"/><Relationship Id="rId2" Type="http://schemas.openxmlformats.org/officeDocument/2006/relationships/hyperlink" Target="https://washdata.org/monitoring/wash-schools/exce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ashdata.org/monitoring/wash-schools/wins-ile/templat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0.xml"/><Relationship Id="rId5" Type="http://schemas.openxmlformats.org/officeDocument/2006/relationships/image" Target="../media/image12.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hyperlink" Target="https://washdata.org/monitoring/wash-schools/wins-ile/template" TargetMode="External"/><Relationship Id="rId2" Type="http://schemas.openxmlformats.org/officeDocument/2006/relationships/hyperlink" Target="https://washdata.org/monitoring/wash-schools/excel" TargetMode="Externa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D865-C1EE-45D7-BAC2-E0F784105683}"/>
              </a:ext>
            </a:extLst>
          </p:cNvPr>
          <p:cNvSpPr>
            <a:spLocks noGrp="1"/>
          </p:cNvSpPr>
          <p:nvPr>
            <p:ph type="title"/>
          </p:nvPr>
        </p:nvSpPr>
        <p:spPr>
          <a:xfrm>
            <a:off x="3349256" y="2245964"/>
            <a:ext cx="8325293" cy="769441"/>
          </a:xfrm>
        </p:spPr>
        <p:txBody>
          <a:bodyPr anchor="t">
            <a:noAutofit/>
          </a:bodyPr>
          <a:lstStyle/>
          <a:p>
            <a:pPr marL="509588" indent="-509588">
              <a:buFont typeface="+mj-lt"/>
              <a:buAutoNum type="arabicPeriod"/>
            </a:pPr>
            <a:r>
              <a:rPr lang="en-US" sz="2800" dirty="0">
                <a:latin typeface="Avenir Next LT Pro" panose="020B0504020202020204" pitchFamily="34" charset="0"/>
              </a:rPr>
              <a:t>Please change your name on Zoom to include your country delegation</a:t>
            </a:r>
            <a:br>
              <a:rPr lang="en-US" sz="2800" dirty="0">
                <a:latin typeface="Avenir Next LT Pro" panose="020B0504020202020204" pitchFamily="34" charset="0"/>
              </a:rPr>
            </a:br>
            <a:br>
              <a:rPr lang="en-US" sz="2800" dirty="0">
                <a:latin typeface="Avenir Next LT Pro" panose="020B0504020202020204" pitchFamily="34" charset="0"/>
              </a:rPr>
            </a:br>
            <a:endParaRPr lang="en-US" sz="2800" dirty="0">
              <a:latin typeface="Avenir Next LT Pro" panose="020B0504020202020204" pitchFamily="34" charset="0"/>
            </a:endParaRPr>
          </a:p>
        </p:txBody>
      </p:sp>
      <p:sp>
        <p:nvSpPr>
          <p:cNvPr id="4" name="Rectangle 3">
            <a:extLst>
              <a:ext uri="{FF2B5EF4-FFF2-40B4-BE49-F238E27FC236}">
                <a16:creationId xmlns:a16="http://schemas.microsoft.com/office/drawing/2014/main" id="{AB3A32D6-D9E1-4F7C-A5CA-4B6585D88F58}"/>
              </a:ext>
            </a:extLst>
          </p:cNvPr>
          <p:cNvSpPr/>
          <p:nvPr/>
        </p:nvSpPr>
        <p:spPr>
          <a:xfrm>
            <a:off x="3349256" y="3276231"/>
            <a:ext cx="8412534" cy="523220"/>
          </a:xfrm>
          <a:prstGeom prst="rect">
            <a:avLst/>
          </a:prstGeom>
        </p:spPr>
        <p:txBody>
          <a:bodyPr wrap="square">
            <a:spAutoFit/>
          </a:bodyPr>
          <a:lstStyle/>
          <a:p>
            <a:pPr marL="508000" indent="-508000">
              <a:buFont typeface="+mj-lt"/>
              <a:buAutoNum type="arabicPeriod" startAt="2"/>
            </a:pPr>
            <a:r>
              <a:rPr lang="en-US" sz="2800" dirty="0">
                <a:latin typeface="Avenir Next LT Pro" panose="020B0504020202020204" pitchFamily="34" charset="0"/>
              </a:rPr>
              <a:t>Please introduce yourself in the </a:t>
            </a:r>
            <a:r>
              <a:rPr lang="en-US" sz="2800" dirty="0" err="1">
                <a:latin typeface="Avenir Next LT Pro" panose="020B0504020202020204" pitchFamily="34" charset="0"/>
              </a:rPr>
              <a:t>chatbox</a:t>
            </a:r>
            <a:endParaRPr lang="en-US" sz="2800" dirty="0"/>
          </a:p>
        </p:txBody>
      </p:sp>
      <p:sp>
        <p:nvSpPr>
          <p:cNvPr id="5" name="TextBox 4">
            <a:extLst>
              <a:ext uri="{FF2B5EF4-FFF2-40B4-BE49-F238E27FC236}">
                <a16:creationId xmlns:a16="http://schemas.microsoft.com/office/drawing/2014/main" id="{9F82AA53-0BBC-4C9B-9C93-51C6D698854A}"/>
              </a:ext>
            </a:extLst>
          </p:cNvPr>
          <p:cNvSpPr txBox="1"/>
          <p:nvPr/>
        </p:nvSpPr>
        <p:spPr>
          <a:xfrm>
            <a:off x="3175303" y="960534"/>
            <a:ext cx="8760439" cy="907941"/>
          </a:xfrm>
          <a:prstGeom prst="rect">
            <a:avLst/>
          </a:prstGeom>
          <a:noFill/>
        </p:spPr>
        <p:txBody>
          <a:bodyPr wrap="square" rtlCol="0">
            <a:spAutoFit/>
          </a:bodyPr>
          <a:lstStyle/>
          <a:p>
            <a:pPr algn="ctr"/>
            <a:r>
              <a:rPr lang="en-US" sz="2650" b="1" dirty="0">
                <a:latin typeface="Avenir Next LT Pro" panose="020B0504020202020204" pitchFamily="34" charset="0"/>
              </a:rPr>
              <a:t>Welcome to day 1 of the JMP side session on monitoring basic and inclusive WinS at the 2022 ILE</a:t>
            </a:r>
          </a:p>
        </p:txBody>
      </p:sp>
    </p:spTree>
    <p:extLst>
      <p:ext uri="{BB962C8B-B14F-4D97-AF65-F5344CB8AC3E}">
        <p14:creationId xmlns:p14="http://schemas.microsoft.com/office/powerpoint/2010/main" val="397710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184" y="308925"/>
            <a:ext cx="8788998" cy="556897"/>
          </a:xfrm>
        </p:spPr>
        <p:txBody>
          <a:bodyPr>
            <a:noAutofit/>
          </a:bodyPr>
          <a:lstStyle/>
          <a:p>
            <a:r>
              <a:rPr lang="en-US" sz="3200" dirty="0">
                <a:cs typeface="Arial" panose="020B0604020202020204" pitchFamily="34" charset="0"/>
              </a:rPr>
              <a:t>Basic sanitation in schools (2021)</a:t>
            </a:r>
            <a:endParaRPr lang="en-US" sz="3200" i="1" dirty="0">
              <a:cs typeface="Arial" panose="020B0604020202020204" pitchFamily="34" charset="0"/>
            </a:endParaRPr>
          </a:p>
        </p:txBody>
      </p:sp>
      <p:sp>
        <p:nvSpPr>
          <p:cNvPr id="7" name="Slide Number Placeholder 3">
            <a:extLst>
              <a:ext uri="{FF2B5EF4-FFF2-40B4-BE49-F238E27FC236}">
                <a16:creationId xmlns:a16="http://schemas.microsoft.com/office/drawing/2014/main" id="{4BF47432-3232-4199-B6BA-1E611F4163FE}"/>
              </a:ext>
            </a:extLst>
          </p:cNvPr>
          <p:cNvSpPr>
            <a:spLocks noGrp="1"/>
          </p:cNvSpPr>
          <p:nvPr>
            <p:ph type="sldNum" sz="quarter" idx="12"/>
          </p:nvPr>
        </p:nvSpPr>
        <p:spPr/>
        <p:txBody>
          <a:bodyPr/>
          <a:lstStyle/>
          <a:p>
            <a:pPr>
              <a:defRPr/>
            </a:pPr>
            <a:fld id="{A73939FE-7BC6-42BD-B27E-1F76D60FE7C3}" type="slidenum">
              <a:rPr lang="en-GB" smtClean="0"/>
              <a:pPr>
                <a:defRPr/>
              </a:pPr>
              <a:t>10</a:t>
            </a:fld>
            <a:endParaRPr lang="en-GB"/>
          </a:p>
        </p:txBody>
      </p:sp>
      <p:sp>
        <p:nvSpPr>
          <p:cNvPr id="9" name="Content Placeholder 2"/>
          <p:cNvSpPr txBox="1">
            <a:spLocks/>
          </p:cNvSpPr>
          <p:nvPr/>
        </p:nvSpPr>
        <p:spPr bwMode="auto">
          <a:xfrm>
            <a:off x="270163" y="990363"/>
            <a:ext cx="11538065" cy="47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GB" sz="2400" dirty="0"/>
              <a:t>Estimates for </a:t>
            </a:r>
            <a:r>
              <a:rPr lang="en-GB" sz="2400" b="1" dirty="0"/>
              <a:t>28 countries </a:t>
            </a:r>
            <a:r>
              <a:rPr lang="en-GB" sz="2400" dirty="0"/>
              <a:t>in the EAP and SA regions</a:t>
            </a:r>
          </a:p>
        </p:txBody>
      </p:sp>
      <p:pic>
        <p:nvPicPr>
          <p:cNvPr id="3" name="Picture 2">
            <a:extLst>
              <a:ext uri="{FF2B5EF4-FFF2-40B4-BE49-F238E27FC236}">
                <a16:creationId xmlns:a16="http://schemas.microsoft.com/office/drawing/2014/main" id="{4B477EE3-CA2F-440A-9929-A6D2027C05E8}"/>
              </a:ext>
            </a:extLst>
          </p:cNvPr>
          <p:cNvPicPr>
            <a:picLocks noChangeAspect="1"/>
          </p:cNvPicPr>
          <p:nvPr/>
        </p:nvPicPr>
        <p:blipFill>
          <a:blip r:embed="rId3"/>
          <a:stretch>
            <a:fillRect/>
          </a:stretch>
        </p:blipFill>
        <p:spPr>
          <a:xfrm>
            <a:off x="126282" y="1721199"/>
            <a:ext cx="11939436" cy="5000277"/>
          </a:xfrm>
          <a:prstGeom prst="rect">
            <a:avLst/>
          </a:prstGeom>
        </p:spPr>
      </p:pic>
      <p:pic>
        <p:nvPicPr>
          <p:cNvPr id="10" name="Picture 9">
            <a:extLst>
              <a:ext uri="{FF2B5EF4-FFF2-40B4-BE49-F238E27FC236}">
                <a16:creationId xmlns:a16="http://schemas.microsoft.com/office/drawing/2014/main" id="{603ABF31-9B8A-4171-A2DF-E904D8A14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530" y="865822"/>
            <a:ext cx="1665307" cy="940752"/>
          </a:xfrm>
          <a:prstGeom prst="rect">
            <a:avLst/>
          </a:prstGeom>
        </p:spPr>
      </p:pic>
    </p:spTree>
    <p:extLst>
      <p:ext uri="{BB962C8B-B14F-4D97-AF65-F5344CB8AC3E}">
        <p14:creationId xmlns:p14="http://schemas.microsoft.com/office/powerpoint/2010/main" val="2200109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184" y="308925"/>
            <a:ext cx="8788998" cy="556897"/>
          </a:xfrm>
        </p:spPr>
        <p:txBody>
          <a:bodyPr>
            <a:noAutofit/>
          </a:bodyPr>
          <a:lstStyle/>
          <a:p>
            <a:r>
              <a:rPr lang="en-US" sz="3200" dirty="0">
                <a:cs typeface="Arial" panose="020B0604020202020204" pitchFamily="34" charset="0"/>
              </a:rPr>
              <a:t>Basic hygiene in schools (2021)</a:t>
            </a:r>
            <a:endParaRPr lang="en-US" sz="3200" i="1" dirty="0">
              <a:cs typeface="Arial" panose="020B0604020202020204" pitchFamily="34" charset="0"/>
            </a:endParaRPr>
          </a:p>
        </p:txBody>
      </p:sp>
      <p:sp>
        <p:nvSpPr>
          <p:cNvPr id="6" name="Slide Number Placeholder 3">
            <a:extLst>
              <a:ext uri="{FF2B5EF4-FFF2-40B4-BE49-F238E27FC236}">
                <a16:creationId xmlns:a16="http://schemas.microsoft.com/office/drawing/2014/main" id="{49C71BE6-B3BA-46B0-A4FD-9C8C19C3D373}"/>
              </a:ext>
            </a:extLst>
          </p:cNvPr>
          <p:cNvSpPr>
            <a:spLocks noGrp="1"/>
          </p:cNvSpPr>
          <p:nvPr>
            <p:ph type="sldNum" sz="quarter" idx="12"/>
          </p:nvPr>
        </p:nvSpPr>
        <p:spPr/>
        <p:txBody>
          <a:bodyPr/>
          <a:lstStyle/>
          <a:p>
            <a:pPr>
              <a:defRPr/>
            </a:pPr>
            <a:fld id="{A73939FE-7BC6-42BD-B27E-1F76D60FE7C3}" type="slidenum">
              <a:rPr lang="en-GB" smtClean="0"/>
              <a:pPr>
                <a:defRPr/>
              </a:pPr>
              <a:t>11</a:t>
            </a:fld>
            <a:endParaRPr lang="en-GB"/>
          </a:p>
        </p:txBody>
      </p:sp>
      <p:sp>
        <p:nvSpPr>
          <p:cNvPr id="9" name="Content Placeholder 2"/>
          <p:cNvSpPr txBox="1">
            <a:spLocks/>
          </p:cNvSpPr>
          <p:nvPr/>
        </p:nvSpPr>
        <p:spPr bwMode="auto">
          <a:xfrm>
            <a:off x="202213" y="990363"/>
            <a:ext cx="11538065" cy="47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GB" sz="2400" dirty="0"/>
              <a:t>Estimates for </a:t>
            </a:r>
            <a:r>
              <a:rPr lang="en-GB" sz="2400" b="1" dirty="0"/>
              <a:t>24 countries </a:t>
            </a:r>
            <a:r>
              <a:rPr lang="en-GB" sz="2400" dirty="0"/>
              <a:t>in the EAP and SA regions</a:t>
            </a:r>
            <a:endParaRPr lang="en-US" sz="2400" dirty="0"/>
          </a:p>
        </p:txBody>
      </p:sp>
      <p:pic>
        <p:nvPicPr>
          <p:cNvPr id="8" name="Picture 7">
            <a:extLst>
              <a:ext uri="{FF2B5EF4-FFF2-40B4-BE49-F238E27FC236}">
                <a16:creationId xmlns:a16="http://schemas.microsoft.com/office/drawing/2014/main" id="{386D73B6-BA18-4976-B97D-C3D535B02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8555" y="729305"/>
            <a:ext cx="1646477" cy="937577"/>
          </a:xfrm>
          <a:prstGeom prst="rect">
            <a:avLst/>
          </a:prstGeom>
        </p:spPr>
      </p:pic>
      <p:pic>
        <p:nvPicPr>
          <p:cNvPr id="3" name="Picture 2">
            <a:extLst>
              <a:ext uri="{FF2B5EF4-FFF2-40B4-BE49-F238E27FC236}">
                <a16:creationId xmlns:a16="http://schemas.microsoft.com/office/drawing/2014/main" id="{45E382FB-3219-40A6-868C-15688731EE23}"/>
              </a:ext>
            </a:extLst>
          </p:cNvPr>
          <p:cNvPicPr>
            <a:picLocks noChangeAspect="1"/>
          </p:cNvPicPr>
          <p:nvPr/>
        </p:nvPicPr>
        <p:blipFill>
          <a:blip r:embed="rId4"/>
          <a:stretch>
            <a:fillRect/>
          </a:stretch>
        </p:blipFill>
        <p:spPr>
          <a:xfrm>
            <a:off x="179917" y="1782084"/>
            <a:ext cx="11832167" cy="4955353"/>
          </a:xfrm>
          <a:prstGeom prst="rect">
            <a:avLst/>
          </a:prstGeom>
        </p:spPr>
      </p:pic>
    </p:spTree>
    <p:extLst>
      <p:ext uri="{BB962C8B-B14F-4D97-AF65-F5344CB8AC3E}">
        <p14:creationId xmlns:p14="http://schemas.microsoft.com/office/powerpoint/2010/main" val="76049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3ABD0C2E-CB30-4B79-A252-CFC3AD083A24}"/>
              </a:ext>
            </a:extLst>
          </p:cNvPr>
          <p:cNvSpPr/>
          <p:nvPr/>
        </p:nvSpPr>
        <p:spPr>
          <a:xfrm>
            <a:off x="0" y="5772211"/>
            <a:ext cx="12192000" cy="1160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8144295-C212-4C9C-9832-432D33A732A5}"/>
              </a:ext>
            </a:extLst>
          </p:cNvPr>
          <p:cNvSpPr>
            <a:spLocks noGrp="1"/>
          </p:cNvSpPr>
          <p:nvPr>
            <p:ph type="sldNum" sz="quarter" idx="12"/>
          </p:nvPr>
        </p:nvSpPr>
        <p:spPr/>
        <p:txBody>
          <a:bodyPr/>
          <a:lstStyle/>
          <a:p>
            <a:fld id="{89814231-C564-459E-A527-55508A559AB2}" type="slidenum">
              <a:rPr lang="en-US" smtClean="0">
                <a:solidFill>
                  <a:prstClr val="white"/>
                </a:solidFill>
              </a:rPr>
              <a:pPr/>
              <a:t>12</a:t>
            </a:fld>
            <a:endParaRPr lang="en-US">
              <a:solidFill>
                <a:prstClr val="white"/>
              </a:solidFill>
            </a:endParaRPr>
          </a:p>
        </p:txBody>
      </p:sp>
      <p:sp>
        <p:nvSpPr>
          <p:cNvPr id="45" name="Title 1">
            <a:extLst>
              <a:ext uri="{FF2B5EF4-FFF2-40B4-BE49-F238E27FC236}">
                <a16:creationId xmlns:a16="http://schemas.microsoft.com/office/drawing/2014/main" id="{01CB6B18-654A-448E-9A52-E8BA10010C7D}"/>
              </a:ext>
            </a:extLst>
          </p:cNvPr>
          <p:cNvSpPr txBox="1">
            <a:spLocks/>
          </p:cNvSpPr>
          <p:nvPr/>
        </p:nvSpPr>
        <p:spPr bwMode="auto">
          <a:xfrm>
            <a:off x="238715" y="1532023"/>
            <a:ext cx="3323514" cy="80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dirty="0">
                <a:latin typeface="Avenir Next LT Pro" panose="020B0504020202020204" pitchFamily="34" charset="0"/>
              </a:rPr>
              <a:t>Examples of monitoring disability inclusive WASH</a:t>
            </a:r>
          </a:p>
          <a:p>
            <a:r>
              <a:rPr lang="en-GB" sz="2400" i="1" dirty="0">
                <a:latin typeface="Avenir Next LT Pro" panose="020B0504020202020204" pitchFamily="34" charset="0"/>
              </a:rPr>
              <a:t>(2022 Report)</a:t>
            </a:r>
          </a:p>
        </p:txBody>
      </p:sp>
      <p:grpSp>
        <p:nvGrpSpPr>
          <p:cNvPr id="77" name="Group 76">
            <a:extLst>
              <a:ext uri="{FF2B5EF4-FFF2-40B4-BE49-F238E27FC236}">
                <a16:creationId xmlns:a16="http://schemas.microsoft.com/office/drawing/2014/main" id="{6A07822B-B95A-498B-9C56-3D46E1525722}"/>
              </a:ext>
            </a:extLst>
          </p:cNvPr>
          <p:cNvGrpSpPr/>
          <p:nvPr/>
        </p:nvGrpSpPr>
        <p:grpSpPr>
          <a:xfrm>
            <a:off x="3624012" y="5313483"/>
            <a:ext cx="8413399" cy="1485306"/>
            <a:chOff x="5654019" y="4999098"/>
            <a:chExt cx="6439615" cy="1000502"/>
          </a:xfrm>
        </p:grpSpPr>
        <p:pic>
          <p:nvPicPr>
            <p:cNvPr id="76" name="Picture 75">
              <a:extLst>
                <a:ext uri="{FF2B5EF4-FFF2-40B4-BE49-F238E27FC236}">
                  <a16:creationId xmlns:a16="http://schemas.microsoft.com/office/drawing/2014/main" id="{19B44C87-7237-455A-8306-ABC64623964A}"/>
                </a:ext>
              </a:extLst>
            </p:cNvPr>
            <p:cNvPicPr>
              <a:picLocks noChangeAspect="1"/>
            </p:cNvPicPr>
            <p:nvPr/>
          </p:nvPicPr>
          <p:blipFill rotWithShape="1">
            <a:blip r:embed="rId3"/>
            <a:srcRect l="1" t="68239" r="40947" b="4939"/>
            <a:stretch/>
          </p:blipFill>
          <p:spPr>
            <a:xfrm>
              <a:off x="5654019" y="5025968"/>
              <a:ext cx="5164074" cy="827528"/>
            </a:xfrm>
            <a:prstGeom prst="rect">
              <a:avLst/>
            </a:prstGeom>
          </p:spPr>
        </p:pic>
        <p:pic>
          <p:nvPicPr>
            <p:cNvPr id="24" name="Picture 23">
              <a:extLst>
                <a:ext uri="{FF2B5EF4-FFF2-40B4-BE49-F238E27FC236}">
                  <a16:creationId xmlns:a16="http://schemas.microsoft.com/office/drawing/2014/main" id="{FB511610-94DE-4C45-BF87-E450B07A6BF9}"/>
                </a:ext>
              </a:extLst>
            </p:cNvPr>
            <p:cNvPicPr>
              <a:picLocks noChangeAspect="1"/>
            </p:cNvPicPr>
            <p:nvPr/>
          </p:nvPicPr>
          <p:blipFill rotWithShape="1">
            <a:blip r:embed="rId3"/>
            <a:srcRect l="67898" t="68574" r="14975" b="4605"/>
            <a:stretch/>
          </p:blipFill>
          <p:spPr>
            <a:xfrm>
              <a:off x="10595883" y="4999098"/>
              <a:ext cx="1497751" cy="1000502"/>
            </a:xfrm>
            <a:prstGeom prst="rect">
              <a:avLst/>
            </a:prstGeom>
          </p:spPr>
        </p:pic>
      </p:grpSp>
      <p:grpSp>
        <p:nvGrpSpPr>
          <p:cNvPr id="51" name="Group 50">
            <a:extLst>
              <a:ext uri="{FF2B5EF4-FFF2-40B4-BE49-F238E27FC236}">
                <a16:creationId xmlns:a16="http://schemas.microsoft.com/office/drawing/2014/main" id="{2A59DA1B-2044-4164-AAB2-3FA3139A4EA0}"/>
              </a:ext>
            </a:extLst>
          </p:cNvPr>
          <p:cNvGrpSpPr/>
          <p:nvPr/>
        </p:nvGrpSpPr>
        <p:grpSpPr>
          <a:xfrm>
            <a:off x="3590273" y="751716"/>
            <a:ext cx="5856310" cy="4302119"/>
            <a:chOff x="5235461" y="583167"/>
            <a:chExt cx="5517552" cy="4047817"/>
          </a:xfrm>
        </p:grpSpPr>
        <p:pic>
          <p:nvPicPr>
            <p:cNvPr id="44" name="Picture 43">
              <a:extLst>
                <a:ext uri="{FF2B5EF4-FFF2-40B4-BE49-F238E27FC236}">
                  <a16:creationId xmlns:a16="http://schemas.microsoft.com/office/drawing/2014/main" id="{C2116A80-3921-450A-8B73-701194E97648}"/>
                </a:ext>
              </a:extLst>
            </p:cNvPr>
            <p:cNvPicPr>
              <a:picLocks noChangeAspect="1"/>
            </p:cNvPicPr>
            <p:nvPr/>
          </p:nvPicPr>
          <p:blipFill rotWithShape="1">
            <a:blip r:embed="rId4"/>
            <a:srcRect t="10955" r="89978" b="6106"/>
            <a:stretch/>
          </p:blipFill>
          <p:spPr>
            <a:xfrm>
              <a:off x="8497654" y="617880"/>
              <a:ext cx="1221921" cy="3484260"/>
            </a:xfrm>
            <a:prstGeom prst="rect">
              <a:avLst/>
            </a:prstGeom>
          </p:spPr>
        </p:pic>
        <p:grpSp>
          <p:nvGrpSpPr>
            <p:cNvPr id="40" name="Group 39">
              <a:extLst>
                <a:ext uri="{FF2B5EF4-FFF2-40B4-BE49-F238E27FC236}">
                  <a16:creationId xmlns:a16="http://schemas.microsoft.com/office/drawing/2014/main" id="{2DB46375-687D-4AB0-937D-03592C67892E}"/>
                </a:ext>
              </a:extLst>
            </p:cNvPr>
            <p:cNvGrpSpPr/>
            <p:nvPr/>
          </p:nvGrpSpPr>
          <p:grpSpPr>
            <a:xfrm>
              <a:off x="5846239" y="583167"/>
              <a:ext cx="3091400" cy="4047817"/>
              <a:chOff x="4907611" y="2598516"/>
              <a:chExt cx="3091400" cy="4047817"/>
            </a:xfrm>
          </p:grpSpPr>
          <p:pic>
            <p:nvPicPr>
              <p:cNvPr id="35" name="Picture 34">
                <a:extLst>
                  <a:ext uri="{FF2B5EF4-FFF2-40B4-BE49-F238E27FC236}">
                    <a16:creationId xmlns:a16="http://schemas.microsoft.com/office/drawing/2014/main" id="{7346E50B-46EA-44F4-9AAD-47733356AF8B}"/>
                  </a:ext>
                </a:extLst>
              </p:cNvPr>
              <p:cNvPicPr>
                <a:picLocks noChangeAspect="1"/>
              </p:cNvPicPr>
              <p:nvPr/>
            </p:nvPicPr>
            <p:blipFill rotWithShape="1">
              <a:blip r:embed="rId5"/>
              <a:srcRect l="37763" t="12176" r="57063"/>
              <a:stretch/>
            </p:blipFill>
            <p:spPr>
              <a:xfrm>
                <a:off x="6132517" y="2598516"/>
                <a:ext cx="630816" cy="4045043"/>
              </a:xfrm>
              <a:prstGeom prst="rect">
                <a:avLst/>
              </a:prstGeom>
            </p:spPr>
          </p:pic>
          <p:pic>
            <p:nvPicPr>
              <p:cNvPr id="36" name="Picture 35">
                <a:extLst>
                  <a:ext uri="{FF2B5EF4-FFF2-40B4-BE49-F238E27FC236}">
                    <a16:creationId xmlns:a16="http://schemas.microsoft.com/office/drawing/2014/main" id="{2A259188-9C0F-45F3-A925-4D979314B583}"/>
                  </a:ext>
                </a:extLst>
              </p:cNvPr>
              <p:cNvPicPr>
                <a:picLocks noChangeAspect="1"/>
              </p:cNvPicPr>
              <p:nvPr/>
            </p:nvPicPr>
            <p:blipFill rotWithShape="1">
              <a:blip r:embed="rId5"/>
              <a:srcRect l="45384" t="12116" r="49516"/>
              <a:stretch/>
            </p:blipFill>
            <p:spPr>
              <a:xfrm>
                <a:off x="6758800" y="2598516"/>
                <a:ext cx="621750" cy="4047817"/>
              </a:xfrm>
              <a:prstGeom prst="rect">
                <a:avLst/>
              </a:prstGeom>
            </p:spPr>
          </p:pic>
          <p:pic>
            <p:nvPicPr>
              <p:cNvPr id="37" name="Picture 36">
                <a:extLst>
                  <a:ext uri="{FF2B5EF4-FFF2-40B4-BE49-F238E27FC236}">
                    <a16:creationId xmlns:a16="http://schemas.microsoft.com/office/drawing/2014/main" id="{EAB54D48-CB92-4615-AB92-77A4BC923A9F}"/>
                  </a:ext>
                </a:extLst>
              </p:cNvPr>
              <p:cNvPicPr>
                <a:picLocks noChangeAspect="1"/>
              </p:cNvPicPr>
              <p:nvPr/>
            </p:nvPicPr>
            <p:blipFill rotWithShape="1">
              <a:blip r:embed="rId5"/>
              <a:srcRect l="53036" t="12116" r="41891"/>
              <a:stretch/>
            </p:blipFill>
            <p:spPr>
              <a:xfrm>
                <a:off x="7380550" y="2598516"/>
                <a:ext cx="618461" cy="4047817"/>
              </a:xfrm>
              <a:prstGeom prst="rect">
                <a:avLst/>
              </a:prstGeom>
            </p:spPr>
          </p:pic>
          <p:pic>
            <p:nvPicPr>
              <p:cNvPr id="38" name="Picture 37">
                <a:extLst>
                  <a:ext uri="{FF2B5EF4-FFF2-40B4-BE49-F238E27FC236}">
                    <a16:creationId xmlns:a16="http://schemas.microsoft.com/office/drawing/2014/main" id="{E5370092-43F1-4DA0-92C8-062F71A21F0A}"/>
                  </a:ext>
                </a:extLst>
              </p:cNvPr>
              <p:cNvPicPr>
                <a:picLocks noChangeAspect="1"/>
              </p:cNvPicPr>
              <p:nvPr/>
            </p:nvPicPr>
            <p:blipFill rotWithShape="1">
              <a:blip r:embed="rId5"/>
              <a:srcRect l="10713" t="12176" r="84014"/>
              <a:stretch/>
            </p:blipFill>
            <p:spPr>
              <a:xfrm>
                <a:off x="5489658" y="2598516"/>
                <a:ext cx="642859" cy="4045043"/>
              </a:xfrm>
              <a:prstGeom prst="rect">
                <a:avLst/>
              </a:prstGeom>
            </p:spPr>
          </p:pic>
          <p:pic>
            <p:nvPicPr>
              <p:cNvPr id="39" name="Picture 38">
                <a:extLst>
                  <a:ext uri="{FF2B5EF4-FFF2-40B4-BE49-F238E27FC236}">
                    <a16:creationId xmlns:a16="http://schemas.microsoft.com/office/drawing/2014/main" id="{FA996F56-6151-45BD-A579-97253D7F236D}"/>
                  </a:ext>
                </a:extLst>
              </p:cNvPr>
              <p:cNvPicPr>
                <a:picLocks noChangeAspect="1"/>
              </p:cNvPicPr>
              <p:nvPr/>
            </p:nvPicPr>
            <p:blipFill rotWithShape="1">
              <a:blip r:embed="rId5"/>
              <a:srcRect t="12176" r="95195"/>
              <a:stretch/>
            </p:blipFill>
            <p:spPr>
              <a:xfrm>
                <a:off x="4907611" y="2598516"/>
                <a:ext cx="585809" cy="4045043"/>
              </a:xfrm>
              <a:prstGeom prst="rect">
                <a:avLst/>
              </a:prstGeom>
            </p:spPr>
          </p:pic>
        </p:grpSp>
        <p:grpSp>
          <p:nvGrpSpPr>
            <p:cNvPr id="41" name="Group 40">
              <a:extLst>
                <a:ext uri="{FF2B5EF4-FFF2-40B4-BE49-F238E27FC236}">
                  <a16:creationId xmlns:a16="http://schemas.microsoft.com/office/drawing/2014/main" id="{BF2170C0-3B9D-4E26-9010-C336C177F195}"/>
                </a:ext>
              </a:extLst>
            </p:cNvPr>
            <p:cNvGrpSpPr/>
            <p:nvPr/>
          </p:nvGrpSpPr>
          <p:grpSpPr>
            <a:xfrm>
              <a:off x="5235461" y="583167"/>
              <a:ext cx="1340063" cy="3617775"/>
              <a:chOff x="292806" y="2163536"/>
              <a:chExt cx="1340063" cy="3617775"/>
            </a:xfrm>
          </p:grpSpPr>
          <p:pic>
            <p:nvPicPr>
              <p:cNvPr id="27" name="Picture 26">
                <a:extLst>
                  <a:ext uri="{FF2B5EF4-FFF2-40B4-BE49-F238E27FC236}">
                    <a16:creationId xmlns:a16="http://schemas.microsoft.com/office/drawing/2014/main" id="{A943CBBD-35AE-4180-96DE-45E059BE1B02}"/>
                  </a:ext>
                </a:extLst>
              </p:cNvPr>
              <p:cNvPicPr>
                <a:picLocks noChangeAspect="1"/>
              </p:cNvPicPr>
              <p:nvPr/>
            </p:nvPicPr>
            <p:blipFill rotWithShape="1">
              <a:blip r:embed="rId6"/>
              <a:srcRect l="13950" t="11655" r="78764"/>
              <a:stretch/>
            </p:blipFill>
            <p:spPr>
              <a:xfrm>
                <a:off x="744538" y="2163536"/>
                <a:ext cx="888331" cy="3617775"/>
              </a:xfrm>
              <a:prstGeom prst="rect">
                <a:avLst/>
              </a:prstGeom>
            </p:spPr>
          </p:pic>
          <p:pic>
            <p:nvPicPr>
              <p:cNvPr id="28" name="Picture 27">
                <a:extLst>
                  <a:ext uri="{FF2B5EF4-FFF2-40B4-BE49-F238E27FC236}">
                    <a16:creationId xmlns:a16="http://schemas.microsoft.com/office/drawing/2014/main" id="{BB913E51-9DEC-465F-B82A-7C6954CE5D4D}"/>
                  </a:ext>
                </a:extLst>
              </p:cNvPr>
              <p:cNvPicPr>
                <a:picLocks noChangeAspect="1"/>
              </p:cNvPicPr>
              <p:nvPr/>
            </p:nvPicPr>
            <p:blipFill rotWithShape="1">
              <a:blip r:embed="rId6"/>
              <a:srcRect l="-98" t="11655" r="95901"/>
              <a:stretch/>
            </p:blipFill>
            <p:spPr>
              <a:xfrm>
                <a:off x="292806" y="2163536"/>
                <a:ext cx="511757" cy="3617775"/>
              </a:xfrm>
              <a:prstGeom prst="rect">
                <a:avLst/>
              </a:prstGeom>
            </p:spPr>
          </p:pic>
        </p:grpSp>
        <p:pic>
          <p:nvPicPr>
            <p:cNvPr id="29" name="Picture 28">
              <a:extLst>
                <a:ext uri="{FF2B5EF4-FFF2-40B4-BE49-F238E27FC236}">
                  <a16:creationId xmlns:a16="http://schemas.microsoft.com/office/drawing/2014/main" id="{68C89F62-44EF-413B-B153-650CB61F721D}"/>
                </a:ext>
              </a:extLst>
            </p:cNvPr>
            <p:cNvPicPr>
              <a:picLocks noChangeAspect="1"/>
            </p:cNvPicPr>
            <p:nvPr/>
          </p:nvPicPr>
          <p:blipFill rotWithShape="1">
            <a:blip r:embed="rId6"/>
            <a:srcRect l="89793" t="13221" b="55323"/>
            <a:stretch/>
          </p:blipFill>
          <p:spPr>
            <a:xfrm>
              <a:off x="9766627" y="631079"/>
              <a:ext cx="814514" cy="843140"/>
            </a:xfrm>
            <a:prstGeom prst="rect">
              <a:avLst/>
            </a:prstGeom>
          </p:spPr>
        </p:pic>
        <p:pic>
          <p:nvPicPr>
            <p:cNvPr id="34" name="Picture 33">
              <a:extLst>
                <a:ext uri="{FF2B5EF4-FFF2-40B4-BE49-F238E27FC236}">
                  <a16:creationId xmlns:a16="http://schemas.microsoft.com/office/drawing/2014/main" id="{3E5FF4FD-2E8F-412C-B577-1D7D67536C3D}"/>
                </a:ext>
              </a:extLst>
            </p:cNvPr>
            <p:cNvPicPr>
              <a:picLocks noChangeAspect="1"/>
            </p:cNvPicPr>
            <p:nvPr/>
          </p:nvPicPr>
          <p:blipFill rotWithShape="1">
            <a:blip r:embed="rId5"/>
            <a:srcRect l="90520" t="11547" b="67195"/>
            <a:stretch/>
          </p:blipFill>
          <p:spPr>
            <a:xfrm>
              <a:off x="9766627" y="1559737"/>
              <a:ext cx="767462" cy="650161"/>
            </a:xfrm>
            <a:prstGeom prst="rect">
              <a:avLst/>
            </a:prstGeom>
          </p:spPr>
        </p:pic>
        <p:pic>
          <p:nvPicPr>
            <p:cNvPr id="43" name="Picture 42">
              <a:extLst>
                <a:ext uri="{FF2B5EF4-FFF2-40B4-BE49-F238E27FC236}">
                  <a16:creationId xmlns:a16="http://schemas.microsoft.com/office/drawing/2014/main" id="{F605F0A4-AE01-44F3-B952-21474558CD4E}"/>
                </a:ext>
              </a:extLst>
            </p:cNvPr>
            <p:cNvPicPr>
              <a:picLocks noChangeAspect="1"/>
            </p:cNvPicPr>
            <p:nvPr/>
          </p:nvPicPr>
          <p:blipFill rotWithShape="1">
            <a:blip r:embed="rId4"/>
            <a:srcRect l="88214" t="11196" b="47214"/>
            <a:stretch/>
          </p:blipFill>
          <p:spPr>
            <a:xfrm>
              <a:off x="9766627" y="2223374"/>
              <a:ext cx="986386" cy="1199356"/>
            </a:xfrm>
            <a:prstGeom prst="rect">
              <a:avLst/>
            </a:prstGeom>
          </p:spPr>
        </p:pic>
      </p:grpSp>
      <p:grpSp>
        <p:nvGrpSpPr>
          <p:cNvPr id="73" name="Group 72">
            <a:extLst>
              <a:ext uri="{FF2B5EF4-FFF2-40B4-BE49-F238E27FC236}">
                <a16:creationId xmlns:a16="http://schemas.microsoft.com/office/drawing/2014/main" id="{D6544711-F06B-4057-B897-75B92D2B7341}"/>
              </a:ext>
            </a:extLst>
          </p:cNvPr>
          <p:cNvGrpSpPr/>
          <p:nvPr/>
        </p:nvGrpSpPr>
        <p:grpSpPr>
          <a:xfrm>
            <a:off x="9908057" y="394884"/>
            <a:ext cx="1971723" cy="4841286"/>
            <a:chOff x="4646088" y="1373798"/>
            <a:chExt cx="1576900" cy="3685324"/>
          </a:xfrm>
          <a:solidFill>
            <a:srgbClr val="DEDFE4"/>
          </a:solidFill>
        </p:grpSpPr>
        <p:grpSp>
          <p:nvGrpSpPr>
            <p:cNvPr id="64" name="Group 63">
              <a:extLst>
                <a:ext uri="{FF2B5EF4-FFF2-40B4-BE49-F238E27FC236}">
                  <a16:creationId xmlns:a16="http://schemas.microsoft.com/office/drawing/2014/main" id="{B5A8B9D9-FF22-47D2-8CCD-03E06F5A38E9}"/>
                </a:ext>
              </a:extLst>
            </p:cNvPr>
            <p:cNvGrpSpPr/>
            <p:nvPr/>
          </p:nvGrpSpPr>
          <p:grpSpPr>
            <a:xfrm>
              <a:off x="4646088" y="1373798"/>
              <a:ext cx="1576900" cy="3274895"/>
              <a:chOff x="4646088" y="1373798"/>
              <a:chExt cx="1576900" cy="3274895"/>
            </a:xfrm>
            <a:grpFill/>
          </p:grpSpPr>
          <p:grpSp>
            <p:nvGrpSpPr>
              <p:cNvPr id="52" name="Group 51">
                <a:extLst>
                  <a:ext uri="{FF2B5EF4-FFF2-40B4-BE49-F238E27FC236}">
                    <a16:creationId xmlns:a16="http://schemas.microsoft.com/office/drawing/2014/main" id="{F315F204-DD33-48E2-87BD-817D509CBFA7}"/>
                  </a:ext>
                </a:extLst>
              </p:cNvPr>
              <p:cNvGrpSpPr/>
              <p:nvPr/>
            </p:nvGrpSpPr>
            <p:grpSpPr>
              <a:xfrm>
                <a:off x="4646088" y="1373798"/>
                <a:ext cx="1576900" cy="3274895"/>
                <a:chOff x="304801" y="1520049"/>
                <a:chExt cx="1576900" cy="3274895"/>
              </a:xfrm>
              <a:grpFill/>
            </p:grpSpPr>
            <p:grpSp>
              <p:nvGrpSpPr>
                <p:cNvPr id="53" name="Group 52">
                  <a:extLst>
                    <a:ext uri="{FF2B5EF4-FFF2-40B4-BE49-F238E27FC236}">
                      <a16:creationId xmlns:a16="http://schemas.microsoft.com/office/drawing/2014/main" id="{834102EC-F868-467B-91C5-4906A6FCE311}"/>
                    </a:ext>
                  </a:extLst>
                </p:cNvPr>
                <p:cNvGrpSpPr/>
                <p:nvPr/>
              </p:nvGrpSpPr>
              <p:grpSpPr>
                <a:xfrm>
                  <a:off x="304801" y="1520049"/>
                  <a:ext cx="1366016" cy="3274895"/>
                  <a:chOff x="304801" y="1520049"/>
                  <a:chExt cx="1366016" cy="3274895"/>
                </a:xfrm>
                <a:grpFill/>
              </p:grpSpPr>
              <p:pic>
                <p:nvPicPr>
                  <p:cNvPr id="59" name="Picture 58">
                    <a:extLst>
                      <a:ext uri="{FF2B5EF4-FFF2-40B4-BE49-F238E27FC236}">
                        <a16:creationId xmlns:a16="http://schemas.microsoft.com/office/drawing/2014/main" id="{8242E80E-640B-4C2E-8EFF-624A189C1E43}"/>
                      </a:ext>
                    </a:extLst>
                  </p:cNvPr>
                  <p:cNvPicPr>
                    <a:picLocks noChangeAspect="1"/>
                  </p:cNvPicPr>
                  <p:nvPr/>
                </p:nvPicPr>
                <p:blipFill rotWithShape="1">
                  <a:blip r:embed="rId7"/>
                  <a:srcRect t="8177" r="92706" b="29952"/>
                  <a:stretch/>
                </p:blipFill>
                <p:spPr>
                  <a:xfrm>
                    <a:off x="304801" y="1520050"/>
                    <a:ext cx="889251" cy="3274894"/>
                  </a:xfrm>
                  <a:prstGeom prst="rect">
                    <a:avLst/>
                  </a:prstGeom>
                  <a:grpFill/>
                </p:spPr>
              </p:pic>
              <p:pic>
                <p:nvPicPr>
                  <p:cNvPr id="58" name="Picture 57">
                    <a:extLst>
                      <a:ext uri="{FF2B5EF4-FFF2-40B4-BE49-F238E27FC236}">
                        <a16:creationId xmlns:a16="http://schemas.microsoft.com/office/drawing/2014/main" id="{A47FC0E9-2D4A-4679-9010-D1F55671CAED}"/>
                      </a:ext>
                    </a:extLst>
                  </p:cNvPr>
                  <p:cNvPicPr>
                    <a:picLocks noChangeAspect="1"/>
                  </p:cNvPicPr>
                  <p:nvPr/>
                </p:nvPicPr>
                <p:blipFill rotWithShape="1">
                  <a:blip r:embed="rId7"/>
                  <a:srcRect l="88479" t="8177" r="5417" b="29953"/>
                  <a:stretch/>
                </p:blipFill>
                <p:spPr>
                  <a:xfrm>
                    <a:off x="926662" y="1520049"/>
                    <a:ext cx="744155" cy="3274895"/>
                  </a:xfrm>
                  <a:prstGeom prst="rect">
                    <a:avLst/>
                  </a:prstGeom>
                  <a:grpFill/>
                </p:spPr>
              </p:pic>
            </p:grpSp>
            <p:grpSp>
              <p:nvGrpSpPr>
                <p:cNvPr id="54" name="Group 53">
                  <a:extLst>
                    <a:ext uri="{FF2B5EF4-FFF2-40B4-BE49-F238E27FC236}">
                      <a16:creationId xmlns:a16="http://schemas.microsoft.com/office/drawing/2014/main" id="{2E356C2E-27CC-452C-8276-EB6C458EA735}"/>
                    </a:ext>
                  </a:extLst>
                </p:cNvPr>
                <p:cNvGrpSpPr/>
                <p:nvPr/>
              </p:nvGrpSpPr>
              <p:grpSpPr>
                <a:xfrm>
                  <a:off x="1172742" y="1576881"/>
                  <a:ext cx="708959" cy="522740"/>
                  <a:chOff x="1172742" y="1576881"/>
                  <a:chExt cx="708959" cy="522740"/>
                </a:xfrm>
                <a:grpFill/>
              </p:grpSpPr>
              <p:pic>
                <p:nvPicPr>
                  <p:cNvPr id="55" name="Picture 54">
                    <a:extLst>
                      <a:ext uri="{FF2B5EF4-FFF2-40B4-BE49-F238E27FC236}">
                        <a16:creationId xmlns:a16="http://schemas.microsoft.com/office/drawing/2014/main" id="{FEB17A3F-39E4-4E6D-B39D-66AECA8F8D9C}"/>
                      </a:ext>
                    </a:extLst>
                  </p:cNvPr>
                  <p:cNvPicPr>
                    <a:picLocks noChangeAspect="1"/>
                  </p:cNvPicPr>
                  <p:nvPr/>
                </p:nvPicPr>
                <p:blipFill rotWithShape="1">
                  <a:blip r:embed="rId7"/>
                  <a:srcRect l="52412" t="9692" r="42905" b="86928"/>
                  <a:stretch/>
                </p:blipFill>
                <p:spPr>
                  <a:xfrm>
                    <a:off x="1193119" y="1783490"/>
                    <a:ext cx="570848" cy="178902"/>
                  </a:xfrm>
                  <a:prstGeom prst="rect">
                    <a:avLst/>
                  </a:prstGeom>
                  <a:grpFill/>
                </p:spPr>
              </p:pic>
              <p:pic>
                <p:nvPicPr>
                  <p:cNvPr id="56" name="Picture 55">
                    <a:extLst>
                      <a:ext uri="{FF2B5EF4-FFF2-40B4-BE49-F238E27FC236}">
                        <a16:creationId xmlns:a16="http://schemas.microsoft.com/office/drawing/2014/main" id="{EA040C8C-4C3D-4939-A265-4584CC28861D}"/>
                      </a:ext>
                    </a:extLst>
                  </p:cNvPr>
                  <p:cNvPicPr>
                    <a:picLocks noChangeAspect="1"/>
                  </p:cNvPicPr>
                  <p:nvPr/>
                </p:nvPicPr>
                <p:blipFill rotWithShape="1">
                  <a:blip r:embed="rId7"/>
                  <a:srcRect l="62451" t="9622" r="31902" b="87309"/>
                  <a:stretch/>
                </p:blipFill>
                <p:spPr>
                  <a:xfrm>
                    <a:off x="1176928" y="1937230"/>
                    <a:ext cx="688439" cy="162391"/>
                  </a:xfrm>
                  <a:prstGeom prst="rect">
                    <a:avLst/>
                  </a:prstGeom>
                  <a:grpFill/>
                </p:spPr>
              </p:pic>
              <p:pic>
                <p:nvPicPr>
                  <p:cNvPr id="57" name="Picture 56">
                    <a:extLst>
                      <a:ext uri="{FF2B5EF4-FFF2-40B4-BE49-F238E27FC236}">
                        <a16:creationId xmlns:a16="http://schemas.microsoft.com/office/drawing/2014/main" id="{DF60AA15-71C3-4034-B725-B232BE821C24}"/>
                      </a:ext>
                    </a:extLst>
                  </p:cNvPr>
                  <p:cNvPicPr>
                    <a:picLocks noChangeAspect="1"/>
                  </p:cNvPicPr>
                  <p:nvPr/>
                </p:nvPicPr>
                <p:blipFill rotWithShape="1">
                  <a:blip r:embed="rId7"/>
                  <a:srcRect l="40394" t="9122" r="53791" b="86358"/>
                  <a:stretch/>
                </p:blipFill>
                <p:spPr>
                  <a:xfrm>
                    <a:off x="1172742" y="1576881"/>
                    <a:ext cx="708959" cy="239229"/>
                  </a:xfrm>
                  <a:prstGeom prst="rect">
                    <a:avLst/>
                  </a:prstGeom>
                  <a:grpFill/>
                </p:spPr>
              </p:pic>
            </p:grpSp>
          </p:grpSp>
          <p:grpSp>
            <p:nvGrpSpPr>
              <p:cNvPr id="63" name="Group 62">
                <a:extLst>
                  <a:ext uri="{FF2B5EF4-FFF2-40B4-BE49-F238E27FC236}">
                    <a16:creationId xmlns:a16="http://schemas.microsoft.com/office/drawing/2014/main" id="{769B5447-39B2-478E-A824-9F7ACC781255}"/>
                  </a:ext>
                </a:extLst>
              </p:cNvPr>
              <p:cNvGrpSpPr/>
              <p:nvPr/>
            </p:nvGrpSpPr>
            <p:grpSpPr>
              <a:xfrm>
                <a:off x="5350534" y="1431049"/>
                <a:ext cx="146527" cy="547636"/>
                <a:chOff x="5350534" y="1431049"/>
                <a:chExt cx="146527" cy="547636"/>
              </a:xfrm>
              <a:grpFill/>
            </p:grpSpPr>
            <p:pic>
              <p:nvPicPr>
                <p:cNvPr id="60" name="Picture 59">
                  <a:extLst>
                    <a:ext uri="{FF2B5EF4-FFF2-40B4-BE49-F238E27FC236}">
                      <a16:creationId xmlns:a16="http://schemas.microsoft.com/office/drawing/2014/main" id="{822166BA-321C-4DC4-AAB9-F05928390712}"/>
                    </a:ext>
                  </a:extLst>
                </p:cNvPr>
                <p:cNvPicPr>
                  <a:picLocks noChangeAspect="1"/>
                </p:cNvPicPr>
                <p:nvPr/>
              </p:nvPicPr>
              <p:blipFill rotWithShape="1">
                <a:blip r:embed="rId7"/>
                <a:srcRect l="49979" t="9692" r="49025" b="87429"/>
                <a:stretch/>
              </p:blipFill>
              <p:spPr>
                <a:xfrm>
                  <a:off x="5367021" y="1635739"/>
                  <a:ext cx="121440" cy="152400"/>
                </a:xfrm>
                <a:prstGeom prst="rect">
                  <a:avLst/>
                </a:prstGeom>
                <a:grpFill/>
              </p:spPr>
            </p:pic>
            <p:pic>
              <p:nvPicPr>
                <p:cNvPr id="61" name="Picture 60">
                  <a:extLst>
                    <a:ext uri="{FF2B5EF4-FFF2-40B4-BE49-F238E27FC236}">
                      <a16:creationId xmlns:a16="http://schemas.microsoft.com/office/drawing/2014/main" id="{7D896E6A-5774-4CC0-9DF7-885A19D8F0A2}"/>
                    </a:ext>
                  </a:extLst>
                </p:cNvPr>
                <p:cNvPicPr>
                  <a:picLocks noChangeAspect="1"/>
                </p:cNvPicPr>
                <p:nvPr/>
              </p:nvPicPr>
              <p:blipFill rotWithShape="1">
                <a:blip r:embed="rId7"/>
                <a:srcRect l="37785" t="9122" r="61219" b="86929"/>
                <a:stretch/>
              </p:blipFill>
              <p:spPr>
                <a:xfrm>
                  <a:off x="5367021" y="1431049"/>
                  <a:ext cx="121440" cy="209015"/>
                </a:xfrm>
                <a:prstGeom prst="rect">
                  <a:avLst/>
                </a:prstGeom>
                <a:grpFill/>
              </p:spPr>
            </p:pic>
            <p:pic>
              <p:nvPicPr>
                <p:cNvPr id="62" name="Picture 61">
                  <a:extLst>
                    <a:ext uri="{FF2B5EF4-FFF2-40B4-BE49-F238E27FC236}">
                      <a16:creationId xmlns:a16="http://schemas.microsoft.com/office/drawing/2014/main" id="{65A2E7C6-0036-4439-A398-D561515B854F}"/>
                    </a:ext>
                  </a:extLst>
                </p:cNvPr>
                <p:cNvPicPr>
                  <a:picLocks noChangeAspect="1"/>
                </p:cNvPicPr>
                <p:nvPr/>
              </p:nvPicPr>
              <p:blipFill rotWithShape="1">
                <a:blip r:embed="rId7"/>
                <a:srcRect l="60000" t="9122" r="38798" b="86928"/>
                <a:stretch/>
              </p:blipFill>
              <p:spPr>
                <a:xfrm>
                  <a:off x="5350534" y="1769619"/>
                  <a:ext cx="146527" cy="209066"/>
                </a:xfrm>
                <a:prstGeom prst="rect">
                  <a:avLst/>
                </a:prstGeom>
                <a:grpFill/>
              </p:spPr>
            </p:pic>
          </p:grpSp>
        </p:grpSp>
        <p:pic>
          <p:nvPicPr>
            <p:cNvPr id="71" name="Picture 70">
              <a:extLst>
                <a:ext uri="{FF2B5EF4-FFF2-40B4-BE49-F238E27FC236}">
                  <a16:creationId xmlns:a16="http://schemas.microsoft.com/office/drawing/2014/main" id="{5E161C5D-3A9B-4341-AB3D-D12635E71752}"/>
                </a:ext>
              </a:extLst>
            </p:cNvPr>
            <p:cNvPicPr>
              <a:picLocks noChangeAspect="1"/>
            </p:cNvPicPr>
            <p:nvPr/>
          </p:nvPicPr>
          <p:blipFill rotWithShape="1">
            <a:blip r:embed="rId7"/>
            <a:srcRect l="86984" t="83634" r="1933" b="8641"/>
            <a:stretch/>
          </p:blipFill>
          <p:spPr>
            <a:xfrm>
              <a:off x="4847611" y="4650243"/>
              <a:ext cx="1351257" cy="408879"/>
            </a:xfrm>
            <a:prstGeom prst="rect">
              <a:avLst/>
            </a:prstGeom>
            <a:grpFill/>
          </p:spPr>
        </p:pic>
      </p:grpSp>
    </p:spTree>
    <p:extLst>
      <p:ext uri="{BB962C8B-B14F-4D97-AF65-F5344CB8AC3E}">
        <p14:creationId xmlns:p14="http://schemas.microsoft.com/office/powerpoint/2010/main" val="41749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3ABD0C2E-CB30-4B79-A252-CFC3AD083A24}"/>
              </a:ext>
            </a:extLst>
          </p:cNvPr>
          <p:cNvSpPr/>
          <p:nvPr/>
        </p:nvSpPr>
        <p:spPr>
          <a:xfrm>
            <a:off x="0" y="5772211"/>
            <a:ext cx="12192000" cy="1160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8144295-C212-4C9C-9832-432D33A732A5}"/>
              </a:ext>
            </a:extLst>
          </p:cNvPr>
          <p:cNvSpPr>
            <a:spLocks noGrp="1"/>
          </p:cNvSpPr>
          <p:nvPr>
            <p:ph type="sldNum" sz="quarter" idx="12"/>
          </p:nvPr>
        </p:nvSpPr>
        <p:spPr/>
        <p:txBody>
          <a:bodyPr/>
          <a:lstStyle/>
          <a:p>
            <a:fld id="{89814231-C564-459E-A527-55508A559AB2}" type="slidenum">
              <a:rPr lang="en-US" smtClean="0">
                <a:solidFill>
                  <a:prstClr val="white"/>
                </a:solidFill>
              </a:rPr>
              <a:pPr/>
              <a:t>13</a:t>
            </a:fld>
            <a:endParaRPr lang="en-US">
              <a:solidFill>
                <a:prstClr val="white"/>
              </a:solidFill>
            </a:endParaRPr>
          </a:p>
        </p:txBody>
      </p:sp>
      <p:sp>
        <p:nvSpPr>
          <p:cNvPr id="45" name="Title 1">
            <a:extLst>
              <a:ext uri="{FF2B5EF4-FFF2-40B4-BE49-F238E27FC236}">
                <a16:creationId xmlns:a16="http://schemas.microsoft.com/office/drawing/2014/main" id="{01CB6B18-654A-448E-9A52-E8BA10010C7D}"/>
              </a:ext>
            </a:extLst>
          </p:cNvPr>
          <p:cNvSpPr txBox="1">
            <a:spLocks/>
          </p:cNvSpPr>
          <p:nvPr/>
        </p:nvSpPr>
        <p:spPr bwMode="auto">
          <a:xfrm>
            <a:off x="746605" y="1247856"/>
            <a:ext cx="3984883" cy="80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dirty="0">
                <a:latin typeface="Avenir Next LT Pro" panose="020B0504020202020204" pitchFamily="34" charset="0"/>
              </a:rPr>
              <a:t>Examples of monitoring school services for MHH</a:t>
            </a:r>
          </a:p>
          <a:p>
            <a:r>
              <a:rPr lang="en-GB" sz="2400" i="1" dirty="0">
                <a:latin typeface="Avenir Next LT Pro" panose="020B0504020202020204" pitchFamily="34" charset="0"/>
              </a:rPr>
              <a:t>(2020 Report)</a:t>
            </a:r>
          </a:p>
        </p:txBody>
      </p:sp>
      <p:pic>
        <p:nvPicPr>
          <p:cNvPr id="42" name="Picture 41">
            <a:extLst>
              <a:ext uri="{FF2B5EF4-FFF2-40B4-BE49-F238E27FC236}">
                <a16:creationId xmlns:a16="http://schemas.microsoft.com/office/drawing/2014/main" id="{E8BA3A0B-8631-4F11-A77D-DF9639DCCB0D}"/>
              </a:ext>
            </a:extLst>
          </p:cNvPr>
          <p:cNvPicPr>
            <a:picLocks noChangeAspect="1"/>
          </p:cNvPicPr>
          <p:nvPr/>
        </p:nvPicPr>
        <p:blipFill rotWithShape="1">
          <a:blip r:embed="rId3"/>
          <a:srcRect l="1412"/>
          <a:stretch/>
        </p:blipFill>
        <p:spPr>
          <a:xfrm>
            <a:off x="5098472" y="3858585"/>
            <a:ext cx="6913611" cy="2862891"/>
          </a:xfrm>
          <a:prstGeom prst="rect">
            <a:avLst/>
          </a:prstGeom>
          <a:ln w="28575">
            <a:solidFill>
              <a:srgbClr val="04A5AF"/>
            </a:solidFill>
          </a:ln>
        </p:spPr>
      </p:pic>
      <p:pic>
        <p:nvPicPr>
          <p:cNvPr id="2" name="Picture 1">
            <a:extLst>
              <a:ext uri="{FF2B5EF4-FFF2-40B4-BE49-F238E27FC236}">
                <a16:creationId xmlns:a16="http://schemas.microsoft.com/office/drawing/2014/main" id="{6A36C31C-AC76-4903-BF6B-822565AE06BD}"/>
              </a:ext>
            </a:extLst>
          </p:cNvPr>
          <p:cNvPicPr>
            <a:picLocks noChangeAspect="1"/>
          </p:cNvPicPr>
          <p:nvPr/>
        </p:nvPicPr>
        <p:blipFill>
          <a:blip r:embed="rId4"/>
          <a:stretch>
            <a:fillRect/>
          </a:stretch>
        </p:blipFill>
        <p:spPr>
          <a:xfrm>
            <a:off x="653071" y="3111501"/>
            <a:ext cx="4171950" cy="3609975"/>
          </a:xfrm>
          <a:prstGeom prst="rect">
            <a:avLst/>
          </a:prstGeom>
          <a:ln w="28575">
            <a:solidFill>
              <a:srgbClr val="21BEC6"/>
            </a:solidFill>
          </a:ln>
        </p:spPr>
      </p:pic>
      <p:grpSp>
        <p:nvGrpSpPr>
          <p:cNvPr id="5" name="Group 4">
            <a:extLst>
              <a:ext uri="{FF2B5EF4-FFF2-40B4-BE49-F238E27FC236}">
                <a16:creationId xmlns:a16="http://schemas.microsoft.com/office/drawing/2014/main" id="{073A8EE4-A108-42F4-BB94-FB1BBA69E561}"/>
              </a:ext>
            </a:extLst>
          </p:cNvPr>
          <p:cNvGrpSpPr/>
          <p:nvPr/>
        </p:nvGrpSpPr>
        <p:grpSpPr>
          <a:xfrm>
            <a:off x="6020765" y="528672"/>
            <a:ext cx="5069023" cy="3057462"/>
            <a:chOff x="6129688" y="136524"/>
            <a:chExt cx="5560075" cy="3292477"/>
          </a:xfrm>
        </p:grpSpPr>
        <p:graphicFrame>
          <p:nvGraphicFramePr>
            <p:cNvPr id="47" name="Chart 46">
              <a:extLst>
                <a:ext uri="{FF2B5EF4-FFF2-40B4-BE49-F238E27FC236}">
                  <a16:creationId xmlns:a16="http://schemas.microsoft.com/office/drawing/2014/main" id="{638BFC24-F839-41A4-A4CF-EBF588BE4C64}"/>
                </a:ext>
              </a:extLst>
            </p:cNvPr>
            <p:cNvGraphicFramePr>
              <a:graphicFrameLocks/>
            </p:cNvGraphicFramePr>
            <p:nvPr>
              <p:extLst>
                <p:ext uri="{D42A27DB-BD31-4B8C-83A1-F6EECF244321}">
                  <p14:modId xmlns:p14="http://schemas.microsoft.com/office/powerpoint/2010/main" val="3567404945"/>
                </p:ext>
              </p:extLst>
            </p:nvPr>
          </p:nvGraphicFramePr>
          <p:xfrm>
            <a:off x="6129688" y="136525"/>
            <a:ext cx="5560075" cy="3292476"/>
          </p:xfrm>
          <a:graphic>
            <a:graphicData uri="http://schemas.openxmlformats.org/drawingml/2006/chart">
              <c:chart xmlns:c="http://schemas.openxmlformats.org/drawingml/2006/chart" xmlns:r="http://schemas.openxmlformats.org/officeDocument/2006/relationships" r:id="rId5"/>
            </a:graphicData>
          </a:graphic>
        </p:graphicFrame>
        <p:sp>
          <p:nvSpPr>
            <p:cNvPr id="46" name="TextBox 45">
              <a:extLst>
                <a:ext uri="{FF2B5EF4-FFF2-40B4-BE49-F238E27FC236}">
                  <a16:creationId xmlns:a16="http://schemas.microsoft.com/office/drawing/2014/main" id="{5511BF39-400F-4BD6-ACBD-7DAE12C29A52}"/>
                </a:ext>
              </a:extLst>
            </p:cNvPr>
            <p:cNvSpPr txBox="1"/>
            <p:nvPr/>
          </p:nvSpPr>
          <p:spPr>
            <a:xfrm>
              <a:off x="6911082" y="136524"/>
              <a:ext cx="4748653" cy="795442"/>
            </a:xfrm>
            <a:prstGeom prst="rect">
              <a:avLst/>
            </a:prstGeom>
            <a:noFill/>
          </p:spPr>
          <p:txBody>
            <a:bodyPr wrap="square" rtlCol="0">
              <a:spAutoFit/>
            </a:bodyPr>
            <a:lstStyle/>
            <a:p>
              <a:pPr>
                <a:spcAft>
                  <a:spcPts val="2400"/>
                </a:spcAft>
              </a:pPr>
              <a:r>
                <a:rPr lang="en-GB" sz="1400" b="1" dirty="0">
                  <a:solidFill>
                    <a:schemeClr val="tx1">
                      <a:lumMod val="65000"/>
                      <a:lumOff val="35000"/>
                    </a:schemeClr>
                  </a:solidFill>
                  <a:latin typeface="Arial" panose="020B0604020202020204" pitchFamily="34" charset="0"/>
                  <a:cs typeface="Arial" panose="020B0604020202020204" pitchFamily="34" charset="0"/>
                </a:rPr>
                <a:t>In India, Nearly 2 out of 3 schools provided MHM education, and more than 1 in 3 had a functional incinerator for disposal of sanitary waste in 2017</a:t>
              </a:r>
            </a:p>
          </p:txBody>
        </p:sp>
      </p:grpSp>
    </p:spTree>
    <p:extLst>
      <p:ext uri="{BB962C8B-B14F-4D97-AF65-F5344CB8AC3E}">
        <p14:creationId xmlns:p14="http://schemas.microsoft.com/office/powerpoint/2010/main" val="15408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A23A72-3912-4428-A7D9-ED7BB9A19EBD}"/>
              </a:ext>
            </a:extLst>
          </p:cNvPr>
          <p:cNvSpPr/>
          <p:nvPr/>
        </p:nvSpPr>
        <p:spPr>
          <a:xfrm>
            <a:off x="0" y="0"/>
            <a:ext cx="12192000" cy="6858000"/>
          </a:xfrm>
          <a:prstGeom prst="rect">
            <a:avLst/>
          </a:prstGeom>
          <a:solidFill>
            <a:srgbClr val="16365C"/>
          </a:solidFill>
          <a:ln>
            <a:solidFill>
              <a:srgbClr val="1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D7C3C6-0580-4E5B-88A6-092C5091C81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74" b="89474" l="7054" r="90041">
                        <a14:foregroundMark x1="39004" y1="26316" x2="39004" y2="26316"/>
                        <a14:foregroundMark x1="40249" y1="44211" x2="40249" y2="44211"/>
                        <a14:foregroundMark x1="39834" y1="69474" x2="39834" y2="69474"/>
                        <a14:foregroundMark x1="44813" y1="32632" x2="44813" y2="32632"/>
                        <a14:foregroundMark x1="44813" y1="46316" x2="44813" y2="46316"/>
                        <a14:foregroundMark x1="43983" y1="57895" x2="43983" y2="57895"/>
                        <a14:foregroundMark x1="16598" y1="47368" x2="16598" y2="47368"/>
                        <a14:foregroundMark x1="17012" y1="43158" x2="17012" y2="43158"/>
                        <a14:foregroundMark x1="11618" y1="58947" x2="11618" y2="58947"/>
                        <a14:foregroundMark x1="13693" y1="61053" x2="13693" y2="61053"/>
                        <a14:foregroundMark x1="16183" y1="58947" x2="16183" y2="58947"/>
                        <a14:foregroundMark x1="20332" y1="62105" x2="20332" y2="62105"/>
                        <a14:foregroundMark x1="19502" y1="54737" x2="19502" y2="54737"/>
                        <a14:foregroundMark x1="23237" y1="55789" x2="23237" y2="55789"/>
                        <a14:foregroundMark x1="23237" y1="58947" x2="23237" y2="58947"/>
                        <a14:foregroundMark x1="23237" y1="62105" x2="23237" y2="62105"/>
                        <a14:foregroundMark x1="26556" y1="58947" x2="26556" y2="58947"/>
                        <a14:foregroundMark x1="26556" y1="54737" x2="26556" y2="54737"/>
                        <a14:foregroundMark x1="26556" y1="46316" x2="26556" y2="46316"/>
                        <a14:foregroundMark x1="26556" y1="41053" x2="26556" y2="41053"/>
                        <a14:foregroundMark x1="28631" y1="42105" x2="28631" y2="42105"/>
                        <a14:foregroundMark x1="23651" y1="44211" x2="23651" y2="44211"/>
                        <a14:foregroundMark x1="21992" y1="44211" x2="21992" y2="44211"/>
                        <a14:foregroundMark x1="18672" y1="46316" x2="18672" y2="46316"/>
                        <a14:foregroundMark x1="19502" y1="42105" x2="19502" y2="42105"/>
                        <a14:foregroundMark x1="15768" y1="42105" x2="15768" y2="42105"/>
                        <a14:foregroundMark x1="54357" y1="65263" x2="54357" y2="65263"/>
                        <a14:foregroundMark x1="56017" y1="54737" x2="56017" y2="54737"/>
                        <a14:foregroundMark x1="56017" y1="42105" x2="56017" y2="42105"/>
                        <a14:foregroundMark x1="65975" y1="47368" x2="65975" y2="47368"/>
                        <a14:foregroundMark x1="64730" y1="52632" x2="64730" y2="52632"/>
                        <a14:foregroundMark x1="64730" y1="40000" x2="64730" y2="40000"/>
                        <a14:foregroundMark x1="68465" y1="50526" x2="68465" y2="50526"/>
                        <a14:foregroundMark x1="70124" y1="55789" x2="70124" y2="55789"/>
                        <a14:foregroundMark x1="72614" y1="52632" x2="72614" y2="52632"/>
                        <a14:foregroundMark x1="73029" y1="46316" x2="73029" y2="46316"/>
                        <a14:foregroundMark x1="73444" y1="43158" x2="73444" y2="43158"/>
                        <a14:foregroundMark x1="74689" y1="40000" x2="74689" y2="40000"/>
                        <a14:foregroundMark x1="75519" y1="53684" x2="75519" y2="53684"/>
                        <a14:foregroundMark x1="83817" y1="61053" x2="83817" y2="61053"/>
                        <a14:foregroundMark x1="84232" y1="53684" x2="84232" y2="53684"/>
                        <a14:foregroundMark x1="86307" y1="52632" x2="86307" y2="52632"/>
                        <a14:foregroundMark x1="89212" y1="51579" x2="89212" y2="51579"/>
                        <a14:foregroundMark x1="90456" y1="47368" x2="90456" y2="47368"/>
                        <a14:foregroundMark x1="7054" y1="58947" x2="7054" y2="58947"/>
                        <a14:foregroundMark x1="9544" y1="56842" x2="9544" y2="56842"/>
                        <a14:foregroundMark x1="35685" y1="30526" x2="35685" y2="30526"/>
                        <a14:foregroundMark x1="36515" y1="50526" x2="36515" y2="50526"/>
                        <a14:foregroundMark x1="36515" y1="49474" x2="36515" y2="49474"/>
                        <a14:foregroundMark x1="36929" y1="50526" x2="36929" y2="50526"/>
                        <a14:foregroundMark x1="43154" y1="49474" x2="43154" y2="49474"/>
                        <a14:foregroundMark x1="43154" y1="49474" x2="43154" y2="49474"/>
                        <a14:foregroundMark x1="43983" y1="49474" x2="43983" y2="49474"/>
                        <a14:foregroundMark x1="43154" y1="50526" x2="43154" y2="50526"/>
                        <a14:foregroundMark x1="43154" y1="49474" x2="43154" y2="49474"/>
                        <a14:foregroundMark x1="43154" y1="50526" x2="43154" y2="50526"/>
                        <a14:foregroundMark x1="84232" y1="38947" x2="84232" y2="38947"/>
                        <a14:backgroundMark x1="20332" y1="51579" x2="20332" y2="51579"/>
                        <a14:backgroundMark x1="25726" y1="58947" x2="25726" y2="58947"/>
                        <a14:backgroundMark x1="10788" y1="60000" x2="10788" y2="60000"/>
                        <a14:backgroundMark x1="37344" y1="50526" x2="37344" y2="50526"/>
                        <a14:backgroundMark x1="42739" y1="50526" x2="42739" y2="50526"/>
                      </a14:backgroundRemoval>
                    </a14:imgEffect>
                  </a14:imgLayer>
                </a14:imgProps>
              </a:ext>
            </a:extLst>
          </a:blip>
          <a:stretch>
            <a:fillRect/>
          </a:stretch>
        </p:blipFill>
        <p:spPr>
          <a:xfrm>
            <a:off x="9613521" y="5715000"/>
            <a:ext cx="2290692" cy="902970"/>
          </a:xfrm>
          <a:prstGeom prst="rect">
            <a:avLst/>
          </a:prstGeom>
        </p:spPr>
      </p:pic>
      <p:sp>
        <p:nvSpPr>
          <p:cNvPr id="4" name="Content Placeholder 18">
            <a:extLst>
              <a:ext uri="{FF2B5EF4-FFF2-40B4-BE49-F238E27FC236}">
                <a16:creationId xmlns:a16="http://schemas.microsoft.com/office/drawing/2014/main" id="{1EEAD62D-1D6F-4035-A2E8-D8C24588BFE7}"/>
              </a:ext>
            </a:extLst>
          </p:cNvPr>
          <p:cNvSpPr txBox="1">
            <a:spLocks/>
          </p:cNvSpPr>
          <p:nvPr/>
        </p:nvSpPr>
        <p:spPr>
          <a:xfrm>
            <a:off x="480786" y="925988"/>
            <a:ext cx="11230428" cy="4674712"/>
          </a:xfrm>
          <a:prstGeom prst="rect">
            <a:avLst/>
          </a:prstGeom>
          <a:solidFill>
            <a:schemeClr val="bg1"/>
          </a:solidFill>
        </p:spPr>
        <p:txBody>
          <a:bodyPr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dirty="0">
                <a:latin typeface="Avenir Next LT Pro Light" panose="020B0304020202020204" pitchFamily="34" charset="0"/>
              </a:rPr>
              <a:t>What percentage of schools in your country have </a:t>
            </a:r>
            <a:r>
              <a:rPr lang="en-US" b="1" dirty="0">
                <a:latin typeface="Avenir Next LT Pro Light" panose="020B0304020202020204" pitchFamily="34" charset="0"/>
              </a:rPr>
              <a:t>basic </a:t>
            </a:r>
            <a:r>
              <a:rPr lang="en-US" b="1" dirty="0">
                <a:solidFill>
                  <a:schemeClr val="accent1"/>
                </a:solidFill>
                <a:latin typeface="Avenir Next LT Pro Light" panose="020B0304020202020204" pitchFamily="34" charset="0"/>
              </a:rPr>
              <a:t>drinking water</a:t>
            </a:r>
            <a:r>
              <a:rPr lang="en-US" b="1" dirty="0">
                <a:latin typeface="Avenir Next LT Pro Light" panose="020B0304020202020204" pitchFamily="34" charset="0"/>
              </a:rPr>
              <a:t>, </a:t>
            </a:r>
            <a:r>
              <a:rPr lang="en-US" b="1" dirty="0">
                <a:solidFill>
                  <a:schemeClr val="accent2"/>
                </a:solidFill>
                <a:latin typeface="Avenir Next LT Pro Light" panose="020B0304020202020204" pitchFamily="34" charset="0"/>
              </a:rPr>
              <a:t>sanitation</a:t>
            </a:r>
            <a:r>
              <a:rPr lang="en-US" b="1" dirty="0">
                <a:latin typeface="Avenir Next LT Pro Light" panose="020B0304020202020204" pitchFamily="34" charset="0"/>
              </a:rPr>
              <a:t> </a:t>
            </a:r>
            <a:r>
              <a:rPr lang="en-US" dirty="0">
                <a:latin typeface="Avenir Next LT Pro Light" panose="020B0304020202020204" pitchFamily="34" charset="0"/>
              </a:rPr>
              <a:t>and</a:t>
            </a:r>
            <a:r>
              <a:rPr lang="en-US" b="1" dirty="0">
                <a:latin typeface="Avenir Next LT Pro Light" panose="020B0304020202020204" pitchFamily="34" charset="0"/>
              </a:rPr>
              <a:t> </a:t>
            </a:r>
            <a:r>
              <a:rPr lang="en-US" b="1" dirty="0">
                <a:solidFill>
                  <a:schemeClr val="accent3"/>
                </a:solidFill>
                <a:latin typeface="Avenir Next LT Pro Light" panose="020B0304020202020204" pitchFamily="34" charset="0"/>
              </a:rPr>
              <a:t>hygiene</a:t>
            </a:r>
            <a:r>
              <a:rPr lang="en-US" dirty="0">
                <a:latin typeface="Avenir Next LT Pro Light" panose="020B0304020202020204" pitchFamily="34" charset="0"/>
              </a:rPr>
              <a:t> services? </a:t>
            </a:r>
          </a:p>
          <a:p>
            <a:pPr>
              <a:lnSpc>
                <a:spcPct val="120000"/>
              </a:lnSpc>
              <a:spcBef>
                <a:spcPts val="0"/>
              </a:spcBef>
              <a:spcAft>
                <a:spcPts val="1200"/>
              </a:spcAft>
            </a:pPr>
            <a:r>
              <a:rPr lang="en-US" dirty="0">
                <a:latin typeface="Avenir Next LT Pro Light" panose="020B0304020202020204" pitchFamily="34" charset="0"/>
              </a:rPr>
              <a:t>How many schools in your country have </a:t>
            </a:r>
            <a:r>
              <a:rPr lang="en-US" b="1" dirty="0">
                <a:solidFill>
                  <a:schemeClr val="accent2">
                    <a:lumMod val="75000"/>
                  </a:schemeClr>
                </a:solidFill>
                <a:latin typeface="Avenir Next LT Pro Light" panose="020B0304020202020204" pitchFamily="34" charset="0"/>
              </a:rPr>
              <a:t>disability-accessible toilets</a:t>
            </a:r>
            <a:r>
              <a:rPr lang="en-US" dirty="0">
                <a:latin typeface="Avenir Next LT Pro Light" panose="020B0304020202020204" pitchFamily="34" charset="0"/>
              </a:rPr>
              <a:t>? </a:t>
            </a:r>
          </a:p>
          <a:p>
            <a:pPr>
              <a:lnSpc>
                <a:spcPct val="120000"/>
              </a:lnSpc>
              <a:spcBef>
                <a:spcPts val="0"/>
              </a:spcBef>
              <a:spcAft>
                <a:spcPts val="1200"/>
              </a:spcAft>
            </a:pPr>
            <a:r>
              <a:rPr lang="en-US" dirty="0">
                <a:latin typeface="Avenir Next LT Pro Light" panose="020B0304020202020204" pitchFamily="34" charset="0"/>
              </a:rPr>
              <a:t>How many schools in your country have services to support </a:t>
            </a:r>
            <a:r>
              <a:rPr lang="en-US" b="1" dirty="0">
                <a:solidFill>
                  <a:srgbClr val="33CCCC"/>
                </a:solidFill>
                <a:latin typeface="Avenir Next LT Pro Light" panose="020B0304020202020204" pitchFamily="34" charset="0"/>
              </a:rPr>
              <a:t>menstrual health and hygiene (MHH)</a:t>
            </a:r>
            <a:r>
              <a:rPr lang="en-US" dirty="0">
                <a:latin typeface="Avenir Next LT Pro Light" panose="020B0304020202020204" pitchFamily="34" charset="0"/>
              </a:rPr>
              <a:t>? </a:t>
            </a:r>
          </a:p>
          <a:p>
            <a:pPr marL="0" indent="0">
              <a:lnSpc>
                <a:spcPct val="120000"/>
              </a:lnSpc>
              <a:spcBef>
                <a:spcPts val="0"/>
              </a:spcBef>
              <a:spcAft>
                <a:spcPts val="1200"/>
              </a:spcAft>
              <a:buNone/>
            </a:pPr>
            <a:endParaRPr lang="en-US" dirty="0">
              <a:latin typeface="Avenir Next LT Pro Light" panose="020B0304020202020204" pitchFamily="34" charset="0"/>
            </a:endParaRPr>
          </a:p>
          <a:p>
            <a:pPr marL="0" indent="0">
              <a:lnSpc>
                <a:spcPct val="120000"/>
              </a:lnSpc>
              <a:spcBef>
                <a:spcPts val="0"/>
              </a:spcBef>
              <a:spcAft>
                <a:spcPts val="1800"/>
              </a:spcAft>
              <a:buNone/>
            </a:pPr>
            <a:r>
              <a:rPr lang="en-US" dirty="0">
                <a:latin typeface="Calibri" panose="020F0502020204030204" pitchFamily="34" charset="0"/>
                <a:cs typeface="Calibri" panose="020F0502020204030204" pitchFamily="34" charset="0"/>
              </a:rPr>
              <a:t>→ </a:t>
            </a:r>
            <a:r>
              <a:rPr lang="en-US" dirty="0">
                <a:latin typeface="Avenir Next LT Pro Light" panose="020B0304020202020204" pitchFamily="34" charset="0"/>
              </a:rPr>
              <a:t>If you have answers to some of all of these questions, we want to learn how you collect, </a:t>
            </a:r>
            <a:r>
              <a:rPr lang="en-US" dirty="0" err="1">
                <a:latin typeface="Avenir Next LT Pro Light" panose="020B0304020202020204" pitchFamily="34" charset="0"/>
              </a:rPr>
              <a:t>analyse</a:t>
            </a:r>
            <a:r>
              <a:rPr lang="en-US" dirty="0">
                <a:latin typeface="Avenir Next LT Pro Light" panose="020B0304020202020204" pitchFamily="34" charset="0"/>
              </a:rPr>
              <a:t> and report these data! </a:t>
            </a:r>
          </a:p>
          <a:p>
            <a:pPr marL="0" indent="0">
              <a:lnSpc>
                <a:spcPct val="120000"/>
              </a:lnSpc>
              <a:spcBef>
                <a:spcPts val="0"/>
              </a:spcBef>
              <a:spcAft>
                <a:spcPts val="1200"/>
              </a:spcAft>
              <a:buNone/>
            </a:pPr>
            <a:r>
              <a:rPr lang="en-US" dirty="0">
                <a:latin typeface="Calibri" panose="020F0502020204030204" pitchFamily="34" charset="0"/>
                <a:cs typeface="Calibri" panose="020F0502020204030204" pitchFamily="34" charset="0"/>
              </a:rPr>
              <a:t>→ </a:t>
            </a:r>
            <a:r>
              <a:rPr lang="en-US" dirty="0">
                <a:latin typeface="Avenir Next LT Pro Light" panose="020B0304020202020204" pitchFamily="34" charset="0"/>
              </a:rPr>
              <a:t>If you don’t have answers, we want to learn about your challenges and share ideas across countries! </a:t>
            </a:r>
          </a:p>
        </p:txBody>
      </p:sp>
      <p:pic>
        <p:nvPicPr>
          <p:cNvPr id="6" name="Picture 5" descr="A drawing of a person&#10;&#10;Description generated with high confidence">
            <a:extLst>
              <a:ext uri="{FF2B5EF4-FFF2-40B4-BE49-F238E27FC236}">
                <a16:creationId xmlns:a16="http://schemas.microsoft.com/office/drawing/2014/main" id="{3147D539-6B00-443C-975C-ABB26545DC7F}"/>
              </a:ext>
            </a:extLst>
          </p:cNvPr>
          <p:cNvPicPr/>
          <p:nvPr/>
        </p:nvPicPr>
        <p:blipFill>
          <a:blip r:embed="rId4" cstate="print">
            <a:extLst>
              <a:ext uri="{BEBA8EAE-BF5A-486C-A8C5-ECC9F3942E4B}">
                <a14:imgProps xmlns:a14="http://schemas.microsoft.com/office/drawing/2010/main">
                  <a14:imgLayer r:embed="rId5">
                    <a14:imgEffect>
                      <a14:backgroundRemoval t="4971" b="95906" l="1609" r="94370">
                        <a14:foregroundMark x1="51743" y1="4971" x2="51743" y2="4971"/>
                        <a14:foregroundMark x1="89544" y1="45614" x2="89544" y2="45614"/>
                        <a14:foregroundMark x1="94370" y1="45906" x2="94370" y2="45906"/>
                        <a14:foregroundMark x1="95710" y1="45906" x2="95710" y2="45906"/>
                        <a14:foregroundMark x1="33244" y1="41228" x2="33244" y2="41228"/>
                        <a14:foregroundMark x1="49866" y1="46199" x2="49866" y2="46199"/>
                        <a14:foregroundMark x1="53887" y1="45906" x2="53887" y2="45906"/>
                        <a14:foregroundMark x1="49330" y1="40351" x2="49330" y2="40351"/>
                        <a14:foregroundMark x1="49598" y1="38304" x2="49598" y2="38304"/>
                        <a14:foregroundMark x1="54155" y1="39766" x2="54155" y2="39766"/>
                        <a14:foregroundMark x1="5362" y1="39474" x2="5362" y2="39474"/>
                        <a14:foregroundMark x1="1609" y1="43860" x2="1609" y2="43860"/>
                        <a14:foregroundMark x1="29759" y1="83333" x2="29759" y2="83333"/>
                        <a14:foregroundMark x1="35657" y1="90936" x2="35657" y2="90936"/>
                        <a14:foregroundMark x1="40751" y1="89181" x2="40751" y2="89181"/>
                        <a14:foregroundMark x1="35657" y1="95322" x2="35657" y2="95322"/>
                        <a14:foregroundMark x1="63539" y1="95906" x2="63539" y2="95906"/>
                        <a14:foregroundMark x1="62466" y1="75146" x2="62466" y2="75146"/>
                        <a14:foregroundMark x1="63807" y1="74561" x2="63807" y2="74561"/>
                        <a14:foregroundMark x1="65684" y1="73684" x2="65684" y2="73684"/>
                        <a14:foregroundMark x1="77748" y1="57018" x2="77748" y2="57018"/>
                        <a14:foregroundMark x1="76408" y1="38889" x2="76408" y2="38889"/>
                        <a14:foregroundMark x1="75335" y1="36842" x2="75335" y2="36842"/>
                        <a14:foregroundMark x1="31367" y1="71345" x2="31367" y2="71345"/>
                        <a14:foregroundMark x1="21448" y1="54678" x2="21448" y2="54678"/>
                        <a14:foregroundMark x1="40751" y1="57895" x2="40751" y2="57895"/>
                        <a14:foregroundMark x1="35925" y1="54386" x2="35925" y2="54386"/>
                        <a14:foregroundMark x1="37265" y1="55848" x2="37265" y2="55848"/>
                        <a14:foregroundMark x1="38070" y1="54094" x2="38070" y2="54094"/>
                        <a14:foregroundMark x1="46649" y1="58187" x2="46649" y2="58187"/>
                        <a14:foregroundMark x1="50670" y1="68713" x2="50670" y2="68713"/>
                        <a14:foregroundMark x1="54692" y1="58772" x2="54692" y2="58772"/>
                        <a14:foregroundMark x1="24933" y1="35673" x2="24933" y2="35673"/>
                        <a14:foregroundMark x1="27614" y1="32164" x2="27614" y2="32164"/>
                        <a14:foregroundMark x1="30563" y1="26608" x2="30563" y2="26608"/>
                        <a14:foregroundMark x1="27078" y1="26316" x2="27078" y2="26316"/>
                        <a14:foregroundMark x1="25737" y1="26901" x2="25737" y2="26901"/>
                        <a14:foregroundMark x1="28418" y1="27193" x2="28418" y2="27193"/>
                        <a14:foregroundMark x1="30027" y1="28070" x2="30027" y2="28070"/>
                        <a14:foregroundMark x1="32172" y1="25146" x2="32172" y2="25146"/>
                        <a14:foregroundMark x1="31903" y1="22807" x2="31903" y2="22807"/>
                        <a14:foregroundMark x1="35925" y1="25146" x2="35925" y2="25146"/>
                        <a14:foregroundMark x1="38874" y1="23684" x2="38874" y2="23684"/>
                        <a14:foregroundMark x1="42359" y1="22515" x2="42359" y2="22515"/>
                        <a14:foregroundMark x1="58177" y1="22807" x2="58177" y2="22807"/>
                        <a14:foregroundMark x1="60590" y1="23684" x2="60590" y2="23684"/>
                      </a14:backgroundRemoval>
                    </a14:imgEffect>
                  </a14:imgLayer>
                </a14:imgProps>
              </a:ext>
              <a:ext uri="{28A0092B-C50C-407E-A947-70E740481C1C}">
                <a14:useLocalDpi xmlns:a14="http://schemas.microsoft.com/office/drawing/2010/main" val="0"/>
              </a:ext>
            </a:extLst>
          </a:blip>
          <a:stretch>
            <a:fillRect/>
          </a:stretch>
        </p:blipFill>
        <p:spPr>
          <a:xfrm>
            <a:off x="287787" y="5854858"/>
            <a:ext cx="822960" cy="822960"/>
          </a:xfrm>
          <a:prstGeom prst="rect">
            <a:avLst/>
          </a:prstGeom>
        </p:spPr>
      </p:pic>
    </p:spTree>
    <p:extLst>
      <p:ext uri="{BB962C8B-B14F-4D97-AF65-F5344CB8AC3E}">
        <p14:creationId xmlns:p14="http://schemas.microsoft.com/office/powerpoint/2010/main" val="2979339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9" name="Rectangle 8">
            <a:extLst>
              <a:ext uri="{FF2B5EF4-FFF2-40B4-BE49-F238E27FC236}">
                <a16:creationId xmlns:a16="http://schemas.microsoft.com/office/drawing/2014/main" id="{D0CBD204-ADB4-47B8-B23A-B70D71078759}"/>
              </a:ext>
            </a:extLst>
          </p:cNvPr>
          <p:cNvSpPr/>
          <p:nvPr/>
        </p:nvSpPr>
        <p:spPr>
          <a:xfrm>
            <a:off x="486543" y="626164"/>
            <a:ext cx="9823317" cy="5155257"/>
          </a:xfrm>
          <a:prstGeom prst="rect">
            <a:avLst/>
          </a:prstGeom>
          <a:solidFill>
            <a:schemeClr val="bg1"/>
          </a:solidFill>
        </p:spPr>
        <p:txBody>
          <a:bodyPr wrap="square">
            <a:spAutoFit/>
          </a:bodyPr>
          <a:lstStyle/>
          <a:p>
            <a:r>
              <a:rPr lang="en-US" b="1" dirty="0">
                <a:latin typeface="Avenir Next LT Pro" panose="020B0504020202020204" pitchFamily="34" charset="0"/>
              </a:rPr>
              <a:t>Monitoring basic and inclusive WinS: global guidance and cross-country sharing</a:t>
            </a:r>
          </a:p>
          <a:p>
            <a:r>
              <a:rPr lang="en-US" sz="1600" dirty="0">
                <a:solidFill>
                  <a:srgbClr val="233238"/>
                </a:solidFill>
                <a:latin typeface="Avenir Next LT Pro" panose="020B0504020202020204" pitchFamily="34" charset="0"/>
              </a:rPr>
              <a:t>9</a:t>
            </a:r>
            <a:r>
              <a:rPr lang="en-US" sz="1600" baseline="30000" dirty="0">
                <a:solidFill>
                  <a:srgbClr val="233238"/>
                </a:solidFill>
                <a:latin typeface="Avenir Next LT Pro" panose="020B0504020202020204" pitchFamily="34" charset="0"/>
              </a:rPr>
              <a:t>th</a:t>
            </a:r>
            <a:r>
              <a:rPr lang="en-US" sz="1600" dirty="0">
                <a:solidFill>
                  <a:srgbClr val="233238"/>
                </a:solidFill>
                <a:latin typeface="Avenir Next LT Pro" panose="020B0504020202020204" pitchFamily="34" charset="0"/>
              </a:rPr>
              <a:t> ILE on WinS,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Introductions and session overview </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     </a:t>
            </a:r>
            <a:r>
              <a:rPr lang="en-US" sz="2000" b="1" dirty="0">
                <a:solidFill>
                  <a:srgbClr val="FF0066"/>
                </a:solidFill>
                <a:latin typeface="Avenir Next LT Pro Light" panose="020B0304020202020204" pitchFamily="34" charset="0"/>
              </a:rPr>
              <a:t>Global recommendations and resources </a:t>
            </a:r>
            <a:r>
              <a:rPr lang="en-US" sz="2000" dirty="0">
                <a:solidFill>
                  <a:srgbClr val="FF0066"/>
                </a:solidFill>
                <a:latin typeface="Avenir Next LT Pro Light" panose="020B0304020202020204" pitchFamily="34" charset="0"/>
              </a:rPr>
              <a:t>– WHO/UNICEF JMP</a:t>
            </a:r>
          </a:p>
          <a:p>
            <a:pPr>
              <a:spcAft>
                <a:spcPts val="1200"/>
              </a:spcAft>
            </a:pPr>
            <a:r>
              <a:rPr lang="en-US" sz="1600" dirty="0">
                <a:solidFill>
                  <a:srgbClr val="233238"/>
                </a:solidFill>
                <a:latin typeface="Avenir Next LT Pro Light" panose="020B0304020202020204" pitchFamily="34" charset="0"/>
              </a:rPr>
              <a:t>09:35     </a:t>
            </a:r>
            <a:r>
              <a:rPr lang="en-US" sz="1600" b="1" dirty="0">
                <a:solidFill>
                  <a:srgbClr val="233238"/>
                </a:solidFill>
                <a:latin typeface="Avenir Next LT Pro Light" panose="020B0304020202020204" pitchFamily="34" charset="0"/>
              </a:rPr>
              <a:t> Cross-country discussion on day 2 preparation </a:t>
            </a:r>
            <a:r>
              <a:rPr lang="en-US" sz="1600" dirty="0">
                <a:solidFill>
                  <a:srgbClr val="233238"/>
                </a:solidFill>
                <a:latin typeface="Avenir Next LT Pro Light" panose="020B0304020202020204" pitchFamily="34" charset="0"/>
              </a:rPr>
              <a:t>– breakout groups (3-4 countries)</a:t>
            </a:r>
          </a:p>
          <a:p>
            <a:pPr marL="742950" indent="-742950">
              <a:spcAft>
                <a:spcPts val="1200"/>
              </a:spcAft>
            </a:pPr>
            <a:r>
              <a:rPr lang="en-US" sz="1600" dirty="0">
                <a:solidFill>
                  <a:srgbClr val="233238"/>
                </a:solidFill>
                <a:latin typeface="Avenir Next LT Pro Light" panose="020B0304020202020204" pitchFamily="34" charset="0"/>
              </a:rPr>
              <a:t>09:50	  Wrap-up</a:t>
            </a:r>
          </a:p>
          <a:p>
            <a:endParaRPr lang="en-US" sz="1600" dirty="0">
              <a:solidFill>
                <a:srgbClr val="12456F"/>
              </a:solidFill>
              <a:latin typeface="Avenir Next LT Pro" panose="020B0504020202020204" pitchFamily="34" charset="0"/>
            </a:endParaRPr>
          </a:p>
          <a:p>
            <a:pPr>
              <a:spcAft>
                <a:spcPts val="12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Session overview</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Cross-country sharing on data collection, reporting, and usage </a:t>
            </a:r>
            <a:r>
              <a:rPr lang="en-US" sz="1600" dirty="0">
                <a:solidFill>
                  <a:srgbClr val="233238"/>
                </a:solidFill>
                <a:latin typeface="Avenir Next LT Pro Light" panose="020B0304020202020204" pitchFamily="34" charset="0"/>
              </a:rPr>
              <a:t>– breakout groups (3-4 countries)</a:t>
            </a:r>
          </a:p>
          <a:p>
            <a:pPr>
              <a:spcAft>
                <a:spcPts val="1200"/>
              </a:spcAft>
            </a:pPr>
            <a:r>
              <a:rPr lang="en-US" sz="1600" dirty="0">
                <a:solidFill>
                  <a:srgbClr val="233238"/>
                </a:solidFill>
                <a:latin typeface="Avenir Next LT Pro Light" panose="020B0304020202020204" pitchFamily="34" charset="0"/>
              </a:rPr>
              <a:t>10:20</a:t>
            </a:r>
            <a:r>
              <a:rPr lang="en-US" sz="1600" b="1" dirty="0">
                <a:solidFill>
                  <a:srgbClr val="233238"/>
                </a:solidFill>
                <a:latin typeface="Avenir Next LT Pro Light" panose="020B0304020202020204" pitchFamily="34" charset="0"/>
              </a:rPr>
              <a:t>      Groups share 3 key take-aways with plenary</a:t>
            </a:r>
          </a:p>
          <a:p>
            <a:pPr>
              <a:spcAft>
                <a:spcPts val="1800"/>
              </a:spcAft>
            </a:pPr>
            <a:r>
              <a:rPr lang="en-US" sz="1600" dirty="0">
                <a:solidFill>
                  <a:srgbClr val="233238"/>
                </a:solidFill>
                <a:latin typeface="Avenir Next LT Pro Light" panose="020B0304020202020204" pitchFamily="34" charset="0"/>
              </a:rPr>
              <a:t>10:50 </a:t>
            </a:r>
            <a:r>
              <a:rPr lang="en-US" sz="1600" b="1" dirty="0">
                <a:solidFill>
                  <a:srgbClr val="233238"/>
                </a:solidFill>
                <a:latin typeface="Avenir Next LT Pro Light" panose="020B0304020202020204" pitchFamily="34" charset="0"/>
              </a:rPr>
              <a:t>     </a:t>
            </a:r>
            <a:r>
              <a:rPr lang="en-US" sz="1600" dirty="0">
                <a:solidFill>
                  <a:srgbClr val="233238"/>
                </a:solidFill>
                <a:latin typeface="Avenir Next LT Pro Light" panose="020B0304020202020204" pitchFamily="34" charset="0"/>
              </a:rPr>
              <a:t>Wrap-up</a:t>
            </a:r>
          </a:p>
        </p:txBody>
      </p:sp>
      <p:sp>
        <p:nvSpPr>
          <p:cNvPr id="10" name="TextBox 9">
            <a:extLst>
              <a:ext uri="{FF2B5EF4-FFF2-40B4-BE49-F238E27FC236}">
                <a16:creationId xmlns:a16="http://schemas.microsoft.com/office/drawing/2014/main" id="{EA1E7FB8-E96A-4951-8BE1-A362B59A9A9A}"/>
              </a:ext>
            </a:extLst>
          </p:cNvPr>
          <p:cNvSpPr txBox="1"/>
          <p:nvPr/>
        </p:nvSpPr>
        <p:spPr>
          <a:xfrm>
            <a:off x="486544" y="1471383"/>
            <a:ext cx="5319896" cy="369332"/>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13 September </a:t>
            </a:r>
            <a:r>
              <a:rPr lang="en-US" sz="1300" i="1" dirty="0">
                <a:solidFill>
                  <a:srgbClr val="233238"/>
                </a:solidFill>
                <a:latin typeface="Avenir Next LT Pro Light" panose="020B0304020202020204" pitchFamily="34" charset="0"/>
              </a:rPr>
              <a:t>(times are GMT+7 / Bangkok time)</a:t>
            </a: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B8FFDF-CB5E-4830-9EE1-ED565D9D8B7A}"/>
              </a:ext>
            </a:extLst>
          </p:cNvPr>
          <p:cNvCxnSpPr>
            <a:cxnSpLocks/>
          </p:cNvCxnSpPr>
          <p:nvPr/>
        </p:nvCxnSpPr>
        <p:spPr>
          <a:xfrm>
            <a:off x="486543" y="4070718"/>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96B95-0877-4A17-8CDC-9D11C0469F42}"/>
              </a:ext>
            </a:extLst>
          </p:cNvPr>
          <p:cNvSpPr txBox="1"/>
          <p:nvPr/>
        </p:nvSpPr>
        <p:spPr>
          <a:xfrm>
            <a:off x="486542" y="3701402"/>
            <a:ext cx="5319898" cy="369316"/>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20 September </a:t>
            </a:r>
            <a:r>
              <a:rPr lang="en-US" sz="1300" i="1" dirty="0">
                <a:solidFill>
                  <a:srgbClr val="233238"/>
                </a:solidFill>
                <a:latin typeface="Avenir Next LT Pro Light" panose="020B0304020202020204" pitchFamily="34" charset="0"/>
              </a:rPr>
              <a:t>(times are GMT+7 / Bangkok time)</a:t>
            </a:r>
          </a:p>
        </p:txBody>
      </p:sp>
      <p:pic>
        <p:nvPicPr>
          <p:cNvPr id="14" name="Content Placeholder 21">
            <a:extLst>
              <a:ext uri="{FF2B5EF4-FFF2-40B4-BE49-F238E27FC236}">
                <a16:creationId xmlns:a16="http://schemas.microsoft.com/office/drawing/2014/main" id="{186468A0-0CBD-42AC-95ED-0CF34F9E6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463" y="1069122"/>
            <a:ext cx="1155268" cy="1173854"/>
          </a:xfrm>
          <a:prstGeom prst="rect">
            <a:avLst/>
          </a:prstGeom>
        </p:spPr>
      </p:pic>
    </p:spTree>
    <p:extLst>
      <p:ext uri="{BB962C8B-B14F-4D97-AF65-F5344CB8AC3E}">
        <p14:creationId xmlns:p14="http://schemas.microsoft.com/office/powerpoint/2010/main" val="3670771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9355" b="42879"/>
          <a:stretch/>
        </p:blipFill>
        <p:spPr>
          <a:xfrm>
            <a:off x="0" y="0"/>
            <a:ext cx="12192000" cy="6865255"/>
          </a:xfrm>
          <a:prstGeom prst="rect">
            <a:avLst/>
          </a:prstGeom>
        </p:spPr>
      </p:pic>
      <p:sp>
        <p:nvSpPr>
          <p:cNvPr id="2" name="Title 1"/>
          <p:cNvSpPr>
            <a:spLocks noGrp="1"/>
          </p:cNvSpPr>
          <p:nvPr>
            <p:ph type="ctrTitle"/>
          </p:nvPr>
        </p:nvSpPr>
        <p:spPr>
          <a:xfrm>
            <a:off x="567175" y="3460449"/>
            <a:ext cx="11057649" cy="1651151"/>
          </a:xfrm>
        </p:spPr>
        <p:txBody>
          <a:bodyPr rtlCol="0" anchor="t">
            <a:noAutofit/>
          </a:bodyPr>
          <a:lstStyle/>
          <a:p>
            <a:pPr fontAlgn="auto">
              <a:spcAft>
                <a:spcPts val="0"/>
              </a:spcAft>
              <a:defRPr/>
            </a:pPr>
            <a:r>
              <a:rPr lang="en-US" sz="4400" b="1" dirty="0">
                <a:solidFill>
                  <a:schemeClr val="bg1"/>
                </a:solidFill>
                <a:latin typeface="Avenir Next LT Pro" panose="020B0504020202020204" pitchFamily="34" charset="0"/>
              </a:rPr>
              <a:t>Global recommendations &amp; resources for monitoring basic and inclusive WinS</a:t>
            </a:r>
            <a:br>
              <a:rPr lang="en-US" sz="4400" b="1" dirty="0">
                <a:solidFill>
                  <a:schemeClr val="bg1"/>
                </a:solidFill>
                <a:latin typeface="Avenir Next LT Pro" panose="020B0504020202020204" pitchFamily="34" charset="0"/>
              </a:rPr>
            </a:br>
            <a:br>
              <a:rPr lang="en-US" sz="4400" b="1" dirty="0">
                <a:solidFill>
                  <a:schemeClr val="bg1"/>
                </a:solidFill>
                <a:latin typeface="Avenir Next LT Pro" panose="020B0504020202020204" pitchFamily="34" charset="0"/>
              </a:rPr>
            </a:br>
            <a:br>
              <a:rPr lang="en-US" sz="4400" b="1" dirty="0">
                <a:solidFill>
                  <a:schemeClr val="bg1"/>
                </a:solidFill>
                <a:latin typeface="Avenir Next LT Pro" panose="020B0504020202020204" pitchFamily="34" charset="0"/>
              </a:rPr>
            </a:br>
            <a:br>
              <a:rPr lang="en-US" sz="4400" b="1" dirty="0">
                <a:solidFill>
                  <a:schemeClr val="bg1"/>
                </a:solidFill>
                <a:latin typeface="Avenir Next LT Pro" panose="020B0504020202020204" pitchFamily="34" charset="0"/>
              </a:rPr>
            </a:br>
            <a:br>
              <a:rPr lang="fr-CH" sz="4400" b="1" dirty="0">
                <a:solidFill>
                  <a:schemeClr val="bg1"/>
                </a:solidFill>
                <a:latin typeface="Avenir Next LT Pro" panose="020B0504020202020204" pitchFamily="34" charset="0"/>
              </a:rPr>
            </a:br>
            <a:endParaRPr lang="en-GB" sz="4400" b="1" dirty="0">
              <a:solidFill>
                <a:schemeClr val="bg1"/>
              </a:solidFill>
              <a:latin typeface="Avenir Next LT Pro" panose="020B0504020202020204" pitchFamily="34" charset="0"/>
            </a:endParaRPr>
          </a:p>
        </p:txBody>
      </p:sp>
      <p:sp>
        <p:nvSpPr>
          <p:cNvPr id="5" name="Subtitle 4"/>
          <p:cNvSpPr>
            <a:spLocks noGrp="1"/>
          </p:cNvSpPr>
          <p:nvPr>
            <p:ph type="subTitle" idx="1"/>
          </p:nvPr>
        </p:nvSpPr>
        <p:spPr>
          <a:xfrm>
            <a:off x="4615995" y="5140937"/>
            <a:ext cx="7215619" cy="646331"/>
          </a:xfrm>
        </p:spPr>
        <p:txBody>
          <a:bodyPr/>
          <a:lstStyle/>
          <a:p>
            <a:pPr algn="r"/>
            <a:r>
              <a:rPr lang="en-US" sz="1800" dirty="0">
                <a:solidFill>
                  <a:schemeClr val="bg1"/>
                </a:solidFill>
                <a:latin typeface="Avenir Next LT Pro" panose="020B0504020202020204" pitchFamily="34" charset="0"/>
              </a:rPr>
              <a:t>WHO/UNICEF Joint Monitoring Programme </a:t>
            </a:r>
          </a:p>
          <a:p>
            <a:pPr algn="r"/>
            <a:r>
              <a:rPr lang="en-US" sz="1800" dirty="0">
                <a:solidFill>
                  <a:schemeClr val="bg1"/>
                </a:solidFill>
                <a:latin typeface="Avenir Next LT Pro" panose="020B0504020202020204" pitchFamily="34" charset="0"/>
              </a:rPr>
              <a:t>info@washdata.org</a:t>
            </a:r>
          </a:p>
        </p:txBody>
      </p:sp>
      <p:sp>
        <p:nvSpPr>
          <p:cNvPr id="3" name="Rectangle 2"/>
          <p:cNvSpPr/>
          <p:nvPr/>
        </p:nvSpPr>
        <p:spPr>
          <a:xfrm>
            <a:off x="360386" y="5138374"/>
            <a:ext cx="4025153" cy="646331"/>
          </a:xfrm>
          <a:prstGeom prst="rect">
            <a:avLst/>
          </a:prstGeom>
        </p:spPr>
        <p:txBody>
          <a:bodyPr wrap="square">
            <a:spAutoFit/>
          </a:bodyPr>
          <a:lstStyle/>
          <a:p>
            <a:pPr>
              <a:spcBef>
                <a:spcPts val="432"/>
              </a:spcBef>
            </a:pPr>
            <a:r>
              <a:rPr lang="en-US" dirty="0">
                <a:solidFill>
                  <a:schemeClr val="bg1"/>
                </a:solidFill>
                <a:latin typeface="Avenir Next LT Pro" panose="020B0504020202020204" pitchFamily="34" charset="0"/>
              </a:rPr>
              <a:t>9th WinS ILE, virtual</a:t>
            </a:r>
            <a:br>
              <a:rPr lang="en-US" dirty="0">
                <a:solidFill>
                  <a:schemeClr val="bg1"/>
                </a:solidFill>
                <a:latin typeface="Avenir Next LT Pro" panose="020B0504020202020204" pitchFamily="34" charset="0"/>
              </a:rPr>
            </a:br>
            <a:r>
              <a:rPr lang="en-US" dirty="0">
                <a:solidFill>
                  <a:schemeClr val="bg1"/>
                </a:solidFill>
                <a:latin typeface="Avenir Next LT Pro" panose="020B0504020202020204" pitchFamily="34" charset="0"/>
              </a:rPr>
              <a:t>13 September 2022</a:t>
            </a:r>
          </a:p>
        </p:txBody>
      </p:sp>
      <p:pic>
        <p:nvPicPr>
          <p:cNvPr id="14" name="Picture 3" descr="D:\Admin\Logo\WHO-EN-W-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759" y="6257424"/>
            <a:ext cx="1539875" cy="47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8407" y="6257424"/>
            <a:ext cx="1554480" cy="377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8889" b="17222" l="677" r="15677">
                        <a14:foregroundMark x1="2760" y1="13056" x2="2760" y2="13056"/>
                        <a14:foregroundMark x1="2969" y1="12685" x2="2969" y2="12685"/>
                        <a14:foregroundMark x1="3177" y1="12593" x2="3177" y2="12593"/>
                        <a14:foregroundMark x1="7135" y1="11759" x2="7135" y2="11759"/>
                        <a14:foregroundMark x1="7240" y1="13981" x2="7240" y2="13981"/>
                        <a14:foregroundMark x1="8958" y1="15000" x2="8958" y2="15000"/>
                        <a14:foregroundMark x1="9063" y1="14167" x2="9063" y2="14167"/>
                        <a14:foregroundMark x1="9063" y1="13333" x2="9063" y2="13333"/>
                        <a14:foregroundMark x1="9115" y1="12685" x2="9115" y2="12685"/>
                        <a14:foregroundMark x1="8385" y1="15093" x2="8385" y2="15093"/>
                        <a14:foregroundMark x1="10469" y1="12963" x2="10469" y2="12963"/>
                        <a14:foregroundMark x1="10469" y1="12407" x2="10469" y2="12407"/>
                        <a14:foregroundMark x1="10365" y1="14259" x2="10365" y2="14259"/>
                        <a14:foregroundMark x1="10365" y1="15000" x2="10365" y2="15000"/>
                        <a14:foregroundMark x1="10938" y1="13611" x2="10938" y2="13611"/>
                        <a14:foregroundMark x1="11146" y1="14074" x2="11146" y2="14074"/>
                        <a14:foregroundMark x1="11146" y1="14444" x2="11146" y2="14444"/>
                        <a14:foregroundMark x1="11510" y1="13611" x2="11510" y2="13611"/>
                        <a14:foregroundMark x1="11667" y1="12963" x2="11667" y2="12963"/>
                        <a14:foregroundMark x1="11927" y1="12407" x2="11927" y2="12407"/>
                        <a14:foregroundMark x1="12083" y1="12037" x2="12083" y2="12037"/>
                        <a14:foregroundMark x1="12031" y1="13519" x2="12031" y2="13519"/>
                        <a14:foregroundMark x1="12031" y1="14537" x2="12031" y2="14537"/>
                        <a14:foregroundMark x1="13385" y1="12315" x2="13385" y2="12315"/>
                        <a14:foregroundMark x1="13333" y1="13148" x2="13333" y2="13148"/>
                        <a14:foregroundMark x1="13646" y1="12037" x2="13646" y2="12037"/>
                        <a14:foregroundMark x1="14167" y1="12130" x2="14167" y2="12130"/>
                        <a14:foregroundMark x1="14323" y1="12870" x2="14323" y2="12870"/>
                        <a14:foregroundMark x1="14323" y1="13426" x2="14323" y2="13426"/>
                        <a14:foregroundMark x1="13802" y1="13889" x2="13802" y2="13889"/>
                        <a14:foregroundMark x1="13385" y1="13796" x2="13385" y2="13796"/>
                        <a14:foregroundMark x1="13385" y1="14537" x2="13385" y2="14537"/>
                        <a14:foregroundMark x1="4271" y1="12778" x2="4271" y2="12778"/>
                        <a14:foregroundMark x1="4323" y1="12500" x2="4323" y2="12500"/>
                        <a14:foregroundMark x1="4531" y1="12315" x2="4531" y2="12315"/>
                        <a14:foregroundMark x1="4635" y1="12500" x2="4635" y2="12500"/>
                        <a14:foregroundMark x1="4635" y1="12963" x2="4635" y2="12963"/>
                        <a14:foregroundMark x1="3906" y1="12778" x2="3906" y2="12778"/>
                        <a14:foregroundMark x1="3594" y1="12870" x2="3594" y2="12870"/>
                        <a14:foregroundMark x1="3906" y1="12500" x2="3906" y2="12500"/>
                        <a14:foregroundMark x1="3906" y1="13148" x2="3906" y2="13148"/>
                        <a14:foregroundMark x1="3958" y1="12315" x2="3958" y2="12315"/>
                        <a14:foregroundMark x1="2604" y1="12315" x2="2604" y2="12315"/>
                        <a14:foregroundMark x1="2708" y1="12685" x2="2708" y2="12685"/>
                        <a14:foregroundMark x1="2865" y1="12870" x2="2865" y2="12870"/>
                        <a14:foregroundMark x1="3281" y1="12407" x2="3281" y2="12407"/>
                        <a14:foregroundMark x1="1667" y1="14537" x2="1667" y2="14537"/>
                        <a14:foregroundMark x1="1667" y1="14074" x2="1667" y2="14074"/>
                        <a14:foregroundMark x1="1354" y1="14074" x2="1354" y2="14074"/>
                        <a14:foregroundMark x1="1302" y1="14444" x2="1302" y2="14444"/>
                        <a14:foregroundMark x1="1406" y1="14722" x2="1406" y2="14722"/>
                        <a14:foregroundMark x1="2031" y1="14167" x2="2031" y2="14167"/>
                        <a14:foregroundMark x1="2031" y1="14722" x2="2031" y2="14722"/>
                        <a14:foregroundMark x1="2344" y1="14722" x2="2344" y2="14722"/>
                        <a14:foregroundMark x1="2760" y1="14444" x2="2760" y2="14444"/>
                        <a14:foregroundMark x1="2813" y1="13981" x2="2813" y2="13981"/>
                        <a14:foregroundMark x1="2708" y1="14722" x2="2708" y2="14722"/>
                        <a14:foregroundMark x1="2344" y1="14074" x2="2344" y2="14074"/>
                        <a14:foregroundMark x1="3125" y1="14167" x2="3125" y2="14167"/>
                        <a14:foregroundMark x1="3333" y1="13889" x2="3333" y2="13889"/>
                        <a14:foregroundMark x1="3490" y1="14074" x2="3490" y2="14074"/>
                        <a14:foregroundMark x1="3125" y1="14630" x2="3125" y2="14630"/>
                        <a14:foregroundMark x1="3333" y1="14815" x2="3333" y2="14815"/>
                        <a14:foregroundMark x1="3438" y1="14722" x2="3438" y2="14722"/>
                        <a14:foregroundMark x1="3906" y1="13981" x2="3906" y2="13981"/>
                        <a14:foregroundMark x1="3802" y1="14444" x2="3802" y2="14444"/>
                        <a14:foregroundMark x1="3958" y1="14444" x2="3958" y2="14444"/>
                        <a14:foregroundMark x1="3854" y1="14815" x2="3854" y2="14815"/>
                        <a14:foregroundMark x1="4479" y1="14074" x2="4479" y2="14074"/>
                        <a14:foregroundMark x1="4375" y1="14352" x2="4375" y2="14352"/>
                        <a14:foregroundMark x1="4375" y1="13148" x2="4375" y2="13148"/>
                        <a14:foregroundMark x1="5729" y1="11204" x2="5729" y2="11204"/>
                        <a14:foregroundMark x1="6406" y1="11481" x2="6406" y2="11481"/>
                        <a14:foregroundMark x1="6302" y1="16296" x2="6302" y2="16296"/>
                        <a14:foregroundMark x1="7135" y1="16204" x2="7135" y2="16204"/>
                        <a14:foregroundMark x1="7396" y1="16296" x2="7396" y2="16296"/>
                        <a14:backgroundMark x1="3333" y1="13333" x2="3333" y2="13333"/>
                        <a14:backgroundMark x1="1458" y1="14352" x2="1458" y2="14352"/>
                        <a14:backgroundMark x1="1875" y1="14444" x2="1875" y2="14444"/>
                        <a14:backgroundMark x1="4479" y1="12778" x2="4479" y2="12778"/>
                        <a14:backgroundMark x1="6146" y1="13611" x2="6146" y2="13611"/>
                      </a14:backgroundRemoval>
                    </a14:imgEffect>
                  </a14:imgLayer>
                </a14:imgProps>
              </a:ext>
            </a:extLst>
          </a:blip>
          <a:srcRect l="766" t="9048" r="84333" b="82799"/>
          <a:stretch/>
        </p:blipFill>
        <p:spPr>
          <a:xfrm>
            <a:off x="8223805" y="6148387"/>
            <a:ext cx="1934272" cy="595312"/>
          </a:xfrm>
          <a:prstGeom prst="rect">
            <a:avLst/>
          </a:prstGeom>
        </p:spPr>
      </p:pic>
      <p:pic>
        <p:nvPicPr>
          <p:cNvPr id="11" name="Picture 10" descr="A drawing of a person&#10;&#10;Description generated with high confidence">
            <a:extLst>
              <a:ext uri="{FF2B5EF4-FFF2-40B4-BE49-F238E27FC236}">
                <a16:creationId xmlns:a16="http://schemas.microsoft.com/office/drawing/2014/main" id="{D6B31F06-EA86-4307-9B43-38AC012B9065}"/>
              </a:ext>
            </a:extLst>
          </p:cNvPr>
          <p:cNvPicPr/>
          <p:nvPr/>
        </p:nvPicPr>
        <p:blipFill>
          <a:blip r:embed="rId8" cstate="print">
            <a:extLst>
              <a:ext uri="{BEBA8EAE-BF5A-486C-A8C5-ECC9F3942E4B}">
                <a14:imgProps xmlns:a14="http://schemas.microsoft.com/office/drawing/2010/main">
                  <a14:imgLayer r:embed="rId9">
                    <a14:imgEffect>
                      <a14:backgroundRemoval t="4971" b="95906" l="1609" r="94370">
                        <a14:foregroundMark x1="51743" y1="4971" x2="51743" y2="4971"/>
                        <a14:foregroundMark x1="89544" y1="45614" x2="89544" y2="45614"/>
                        <a14:foregroundMark x1="94370" y1="45906" x2="94370" y2="45906"/>
                        <a14:foregroundMark x1="95710" y1="45906" x2="95710" y2="45906"/>
                        <a14:foregroundMark x1="33244" y1="41228" x2="33244" y2="41228"/>
                        <a14:foregroundMark x1="49866" y1="46199" x2="49866" y2="46199"/>
                        <a14:foregroundMark x1="53887" y1="45906" x2="53887" y2="45906"/>
                        <a14:foregroundMark x1="49330" y1="40351" x2="49330" y2="40351"/>
                        <a14:foregroundMark x1="49598" y1="38304" x2="49598" y2="38304"/>
                        <a14:foregroundMark x1="54155" y1="39766" x2="54155" y2="39766"/>
                        <a14:foregroundMark x1="5362" y1="39474" x2="5362" y2="39474"/>
                        <a14:foregroundMark x1="1609" y1="43860" x2="1609" y2="43860"/>
                        <a14:foregroundMark x1="29759" y1="83333" x2="29759" y2="83333"/>
                        <a14:foregroundMark x1="35657" y1="90936" x2="35657" y2="90936"/>
                        <a14:foregroundMark x1="40751" y1="89181" x2="40751" y2="89181"/>
                        <a14:foregroundMark x1="35657" y1="95322" x2="35657" y2="95322"/>
                        <a14:foregroundMark x1="63539" y1="95906" x2="63539" y2="95906"/>
                        <a14:foregroundMark x1="62466" y1="75146" x2="62466" y2="75146"/>
                        <a14:foregroundMark x1="63807" y1="74561" x2="63807" y2="74561"/>
                        <a14:foregroundMark x1="65684" y1="73684" x2="65684" y2="73684"/>
                        <a14:foregroundMark x1="77748" y1="57018" x2="77748" y2="57018"/>
                        <a14:foregroundMark x1="76408" y1="38889" x2="76408" y2="38889"/>
                        <a14:foregroundMark x1="75335" y1="36842" x2="75335" y2="36842"/>
                        <a14:foregroundMark x1="31367" y1="71345" x2="31367" y2="71345"/>
                        <a14:foregroundMark x1="21448" y1="54678" x2="21448" y2="54678"/>
                        <a14:foregroundMark x1="40751" y1="57895" x2="40751" y2="57895"/>
                        <a14:foregroundMark x1="35925" y1="54386" x2="35925" y2="54386"/>
                        <a14:foregroundMark x1="37265" y1="55848" x2="37265" y2="55848"/>
                        <a14:foregroundMark x1="38070" y1="54094" x2="38070" y2="54094"/>
                        <a14:foregroundMark x1="46649" y1="58187" x2="46649" y2="58187"/>
                        <a14:foregroundMark x1="50670" y1="68713" x2="50670" y2="68713"/>
                        <a14:foregroundMark x1="54692" y1="58772" x2="54692" y2="58772"/>
                        <a14:foregroundMark x1="24933" y1="35673" x2="24933" y2="35673"/>
                        <a14:foregroundMark x1="27614" y1="32164" x2="27614" y2="32164"/>
                        <a14:foregroundMark x1="30563" y1="26608" x2="30563" y2="26608"/>
                        <a14:foregroundMark x1="27078" y1="26316" x2="27078" y2="26316"/>
                        <a14:foregroundMark x1="25737" y1="26901" x2="25737" y2="26901"/>
                        <a14:foregroundMark x1="28418" y1="27193" x2="28418" y2="27193"/>
                        <a14:foregroundMark x1="30027" y1="28070" x2="30027" y2="28070"/>
                        <a14:foregroundMark x1="32172" y1="25146" x2="32172" y2="25146"/>
                        <a14:foregroundMark x1="31903" y1="22807" x2="31903" y2="22807"/>
                        <a14:foregroundMark x1="35925" y1="25146" x2="35925" y2="25146"/>
                        <a14:foregroundMark x1="38874" y1="23684" x2="38874" y2="23684"/>
                        <a14:foregroundMark x1="42359" y1="22515" x2="42359" y2="22515"/>
                        <a14:foregroundMark x1="58177" y1="22807" x2="58177" y2="22807"/>
                        <a14:foregroundMark x1="60590" y1="23684" x2="60590" y2="23684"/>
                      </a14:backgroundRemoval>
                    </a14:imgEffect>
                  </a14:imgLayer>
                </a14:imgProps>
              </a:ext>
              <a:ext uri="{28A0092B-C50C-407E-A947-70E740481C1C}">
                <a14:useLocalDpi xmlns:a14="http://schemas.microsoft.com/office/drawing/2010/main" val="0"/>
              </a:ext>
            </a:extLst>
          </a:blip>
          <a:stretch>
            <a:fillRect/>
          </a:stretch>
        </p:blipFill>
        <p:spPr>
          <a:xfrm>
            <a:off x="279113" y="5920739"/>
            <a:ext cx="822960" cy="822960"/>
          </a:xfrm>
          <a:prstGeom prst="rect">
            <a:avLst/>
          </a:prstGeom>
        </p:spPr>
      </p:pic>
    </p:spTree>
    <p:extLst>
      <p:ext uri="{BB962C8B-B14F-4D97-AF65-F5344CB8AC3E}">
        <p14:creationId xmlns:p14="http://schemas.microsoft.com/office/powerpoint/2010/main" val="241176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21" y="386059"/>
            <a:ext cx="11032957" cy="1143000"/>
          </a:xfrm>
        </p:spPr>
        <p:txBody>
          <a:bodyPr/>
          <a:lstStyle/>
          <a:p>
            <a:r>
              <a:rPr lang="en-GB" sz="3600" dirty="0">
                <a:latin typeface="Avenir Next LT Pro" panose="020B0504020202020204" pitchFamily="34" charset="0"/>
              </a:rPr>
              <a:t>Global recommendations and resources for…</a:t>
            </a:r>
          </a:p>
        </p:txBody>
      </p:sp>
      <p:sp>
        <p:nvSpPr>
          <p:cNvPr id="5" name="Content Placeholder 4">
            <a:extLst>
              <a:ext uri="{FF2B5EF4-FFF2-40B4-BE49-F238E27FC236}">
                <a16:creationId xmlns:a16="http://schemas.microsoft.com/office/drawing/2014/main" id="{D064CBBC-DCCC-497E-A3DB-8C09C59D412A}"/>
              </a:ext>
            </a:extLst>
          </p:cNvPr>
          <p:cNvSpPr>
            <a:spLocks noGrp="1"/>
          </p:cNvSpPr>
          <p:nvPr>
            <p:ph idx="1"/>
          </p:nvPr>
        </p:nvSpPr>
        <p:spPr>
          <a:xfrm>
            <a:off x="579521" y="1816768"/>
            <a:ext cx="11375918" cy="3742865"/>
          </a:xfrm>
        </p:spPr>
        <p:txBody>
          <a:bodyPr/>
          <a:lstStyle/>
          <a:p>
            <a:pPr marL="514350" indent="-514350">
              <a:spcAft>
                <a:spcPts val="3600"/>
              </a:spcAft>
              <a:buFont typeface="+mj-lt"/>
              <a:buAutoNum type="arabicPeriod"/>
            </a:pPr>
            <a:r>
              <a:rPr lang="en-US" dirty="0">
                <a:latin typeface="Avenir Next LT Pro Light" panose="020B0304020202020204" pitchFamily="34" charset="0"/>
              </a:rPr>
              <a:t> Data collection</a:t>
            </a:r>
          </a:p>
          <a:p>
            <a:pPr marL="514350" indent="-514350">
              <a:spcAft>
                <a:spcPts val="3600"/>
              </a:spcAft>
              <a:buFont typeface="+mj-lt"/>
              <a:buAutoNum type="arabicPeriod"/>
            </a:pPr>
            <a:r>
              <a:rPr lang="en-US" dirty="0">
                <a:latin typeface="Avenir Next LT Pro Light" panose="020B0304020202020204" pitchFamily="34" charset="0"/>
              </a:rPr>
              <a:t> Data analysis</a:t>
            </a:r>
          </a:p>
        </p:txBody>
      </p:sp>
    </p:spTree>
    <p:extLst>
      <p:ext uri="{BB962C8B-B14F-4D97-AF65-F5344CB8AC3E}">
        <p14:creationId xmlns:p14="http://schemas.microsoft.com/office/powerpoint/2010/main" val="2809111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21" y="386059"/>
            <a:ext cx="11032957" cy="1143000"/>
          </a:xfrm>
        </p:spPr>
        <p:txBody>
          <a:bodyPr/>
          <a:lstStyle/>
          <a:p>
            <a:r>
              <a:rPr lang="en-GB" sz="3600" dirty="0">
                <a:latin typeface="Avenir Next LT Pro" panose="020B0504020202020204" pitchFamily="34" charset="0"/>
              </a:rPr>
              <a:t>Global recommendations and resources for…</a:t>
            </a:r>
          </a:p>
        </p:txBody>
      </p:sp>
      <p:sp>
        <p:nvSpPr>
          <p:cNvPr id="5" name="Content Placeholder 4">
            <a:extLst>
              <a:ext uri="{FF2B5EF4-FFF2-40B4-BE49-F238E27FC236}">
                <a16:creationId xmlns:a16="http://schemas.microsoft.com/office/drawing/2014/main" id="{D064CBBC-DCCC-497E-A3DB-8C09C59D412A}"/>
              </a:ext>
            </a:extLst>
          </p:cNvPr>
          <p:cNvSpPr>
            <a:spLocks noGrp="1"/>
          </p:cNvSpPr>
          <p:nvPr>
            <p:ph idx="1"/>
          </p:nvPr>
        </p:nvSpPr>
        <p:spPr>
          <a:xfrm>
            <a:off x="579521" y="1816768"/>
            <a:ext cx="11375918" cy="3742865"/>
          </a:xfrm>
        </p:spPr>
        <p:txBody>
          <a:bodyPr/>
          <a:lstStyle/>
          <a:p>
            <a:pPr marL="514350" indent="-514350">
              <a:spcAft>
                <a:spcPts val="3600"/>
              </a:spcAft>
              <a:buFont typeface="+mj-lt"/>
              <a:buAutoNum type="arabicPeriod"/>
            </a:pPr>
            <a:r>
              <a:rPr lang="en-US" dirty="0">
                <a:latin typeface="Avenir Next LT Pro Light" panose="020B0304020202020204" pitchFamily="34" charset="0"/>
              </a:rPr>
              <a:t> </a:t>
            </a:r>
            <a:r>
              <a:rPr lang="en-US" b="1" dirty="0">
                <a:latin typeface="Avenir Next LT Pro Light" panose="020B0304020202020204" pitchFamily="34" charset="0"/>
              </a:rPr>
              <a:t>Data collection</a:t>
            </a:r>
          </a:p>
          <a:p>
            <a:pPr marL="514350" indent="-514350">
              <a:spcAft>
                <a:spcPts val="3600"/>
              </a:spcAft>
              <a:buFont typeface="+mj-lt"/>
              <a:buAutoNum type="arabicPeriod"/>
            </a:pPr>
            <a:r>
              <a:rPr lang="en-US" dirty="0">
                <a:solidFill>
                  <a:schemeClr val="bg1">
                    <a:lumMod val="50000"/>
                  </a:schemeClr>
                </a:solidFill>
                <a:latin typeface="Avenir Next LT Pro Light" panose="020B0304020202020204" pitchFamily="34" charset="0"/>
              </a:rPr>
              <a:t> </a:t>
            </a:r>
            <a:r>
              <a:rPr lang="en-US" dirty="0">
                <a:solidFill>
                  <a:schemeClr val="bg1">
                    <a:lumMod val="65000"/>
                  </a:schemeClr>
                </a:solidFill>
                <a:latin typeface="Avenir Next LT Pro Light" panose="020B0304020202020204" pitchFamily="34" charset="0"/>
              </a:rPr>
              <a:t>Data analysis</a:t>
            </a:r>
          </a:p>
        </p:txBody>
      </p:sp>
    </p:spTree>
    <p:extLst>
      <p:ext uri="{BB962C8B-B14F-4D97-AF65-F5344CB8AC3E}">
        <p14:creationId xmlns:p14="http://schemas.microsoft.com/office/powerpoint/2010/main" val="4291839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9134"/>
            <a:ext cx="8229600" cy="1143000"/>
          </a:xfrm>
        </p:spPr>
        <p:txBody>
          <a:bodyPr/>
          <a:lstStyle/>
          <a:p>
            <a:r>
              <a:rPr lang="en-US" sz="3200" dirty="0"/>
              <a:t>Elements of basic WASH services in schools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79823272"/>
              </p:ext>
            </p:extLst>
          </p:nvPr>
        </p:nvGraphicFramePr>
        <p:xfrm>
          <a:off x="469557" y="1262134"/>
          <a:ext cx="11257004" cy="4343597"/>
        </p:xfrm>
        <a:graphic>
          <a:graphicData uri="http://schemas.openxmlformats.org/drawingml/2006/table">
            <a:tbl>
              <a:tblPr firstRow="1" firstCol="1" bandRow="1"/>
              <a:tblGrid>
                <a:gridCol w="3616600">
                  <a:extLst>
                    <a:ext uri="{9D8B030D-6E8A-4147-A177-3AD203B41FA5}">
                      <a16:colId xmlns:a16="http://schemas.microsoft.com/office/drawing/2014/main" val="20000"/>
                    </a:ext>
                  </a:extLst>
                </a:gridCol>
                <a:gridCol w="203602">
                  <a:extLst>
                    <a:ext uri="{9D8B030D-6E8A-4147-A177-3AD203B41FA5}">
                      <a16:colId xmlns:a16="http://schemas.microsoft.com/office/drawing/2014/main" val="20001"/>
                    </a:ext>
                  </a:extLst>
                </a:gridCol>
                <a:gridCol w="3616600">
                  <a:extLst>
                    <a:ext uri="{9D8B030D-6E8A-4147-A177-3AD203B41FA5}">
                      <a16:colId xmlns:a16="http://schemas.microsoft.com/office/drawing/2014/main" val="20002"/>
                    </a:ext>
                  </a:extLst>
                </a:gridCol>
                <a:gridCol w="203602">
                  <a:extLst>
                    <a:ext uri="{9D8B030D-6E8A-4147-A177-3AD203B41FA5}">
                      <a16:colId xmlns:a16="http://schemas.microsoft.com/office/drawing/2014/main" val="20003"/>
                    </a:ext>
                  </a:extLst>
                </a:gridCol>
                <a:gridCol w="3616600">
                  <a:extLst>
                    <a:ext uri="{9D8B030D-6E8A-4147-A177-3AD203B41FA5}">
                      <a16:colId xmlns:a16="http://schemas.microsoft.com/office/drawing/2014/main" val="20004"/>
                    </a:ext>
                  </a:extLst>
                </a:gridCol>
              </a:tblGrid>
              <a:tr h="368068">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Drinking Water</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rPr>
                        <a:t> </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Sanitation</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rPr>
                        <a:t> </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1000"/>
                        </a:spcAft>
                        <a:tabLst>
                          <a:tab pos="786765" algn="ctr"/>
                        </a:tabLs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Hygiene</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extLst>
                  <a:ext uri="{0D108BD9-81ED-4DB2-BD59-A6C34878D82A}">
                    <a16:rowId xmlns:a16="http://schemas.microsoft.com/office/drawing/2014/main" val="10000"/>
                  </a:ext>
                </a:extLst>
              </a:tr>
              <a:tr h="1011389">
                <a:tc>
                  <a:txBody>
                    <a:bodyPr/>
                    <a:lstStyle/>
                    <a:p>
                      <a:pPr marL="0" marR="0">
                        <a:spcBef>
                          <a:spcPts val="600"/>
                        </a:spcBef>
                        <a:spcAft>
                          <a:spcPts val="600"/>
                        </a:spcAft>
                      </a:pPr>
                      <a:r>
                        <a:rPr lang="en-GB" sz="2000" b="1"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Basic service:</a:t>
                      </a:r>
                      <a:r>
                        <a:rPr lang="en-GB" sz="20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Drinking water from an</a:t>
                      </a:r>
                      <a:r>
                        <a:rPr lang="en-GB" sz="2000" b="1" i="0" dirty="0">
                          <a:solidFill>
                            <a:srgbClr val="C00000"/>
                          </a:solidFill>
                          <a:effectLst/>
                          <a:latin typeface="Calibri" panose="020F0502020204030204" pitchFamily="34" charset="0"/>
                          <a:ea typeface="SimSun" panose="02010600030101010101" pitchFamily="2" charset="-122"/>
                          <a:cs typeface="Arial" panose="020B0604020202020204" pitchFamily="34" charset="0"/>
                        </a:rPr>
                        <a:t> </a:t>
                      </a:r>
                      <a:r>
                        <a:rPr lang="en-GB" sz="2000" b="1" i="0" dirty="0">
                          <a:solidFill>
                            <a:srgbClr val="FFFF00"/>
                          </a:solidFill>
                          <a:effectLst/>
                          <a:latin typeface="Calibri" panose="020F0502020204030204" pitchFamily="34" charset="0"/>
                          <a:ea typeface="SimSun" panose="02010600030101010101" pitchFamily="2" charset="-122"/>
                          <a:cs typeface="Arial" panose="020B0604020202020204" pitchFamily="34" charset="0"/>
                        </a:rPr>
                        <a:t>improved</a:t>
                      </a:r>
                      <a:r>
                        <a:rPr lang="en-GB" sz="2000" b="1" i="0" dirty="0">
                          <a:solidFill>
                            <a:srgbClr val="C00000"/>
                          </a:solidFill>
                          <a:effectLst/>
                          <a:latin typeface="Calibri" panose="020F0502020204030204" pitchFamily="34" charset="0"/>
                          <a:ea typeface="SimSun" panose="02010600030101010101" pitchFamily="2" charset="-122"/>
                          <a:cs typeface="Arial" panose="020B0604020202020204" pitchFamily="34" charset="0"/>
                        </a:rPr>
                        <a:t> </a:t>
                      </a:r>
                      <a:r>
                        <a:rPr lang="en-GB" sz="20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source and water is</a:t>
                      </a:r>
                      <a:r>
                        <a:rPr lang="en-GB" sz="2000" i="0" dirty="0">
                          <a:solidFill>
                            <a:srgbClr val="FFFF00"/>
                          </a:solidFill>
                          <a:effectLst/>
                          <a:latin typeface="Calibri" panose="020F0502020204030204" pitchFamily="34" charset="0"/>
                          <a:ea typeface="SimSun" panose="02010600030101010101" pitchFamily="2" charset="-122"/>
                          <a:cs typeface="Arial" panose="020B0604020202020204" pitchFamily="34" charset="0"/>
                        </a:rPr>
                        <a:t> </a:t>
                      </a:r>
                      <a:r>
                        <a:rPr lang="en-GB" sz="2000" b="1" i="0" dirty="0">
                          <a:solidFill>
                            <a:srgbClr val="FFFF00"/>
                          </a:solidFill>
                          <a:effectLst/>
                          <a:latin typeface="Calibri" panose="020F0502020204030204" pitchFamily="34" charset="0"/>
                          <a:ea typeface="SimSun" panose="02010600030101010101" pitchFamily="2" charset="-122"/>
                          <a:cs typeface="Arial" panose="020B0604020202020204" pitchFamily="34" charset="0"/>
                        </a:rPr>
                        <a:t>available</a:t>
                      </a:r>
                      <a:r>
                        <a:rPr lang="en-GB" sz="2000" i="0" dirty="0">
                          <a:solidFill>
                            <a:srgbClr val="FFFF00"/>
                          </a:solidFill>
                          <a:effectLst/>
                          <a:latin typeface="Calibri" panose="020F0502020204030204" pitchFamily="34" charset="0"/>
                          <a:ea typeface="SimSun" panose="02010600030101010101" pitchFamily="2" charset="-122"/>
                          <a:cs typeface="Arial" panose="020B0604020202020204" pitchFamily="34" charset="0"/>
                        </a:rPr>
                        <a:t> </a:t>
                      </a:r>
                      <a:r>
                        <a:rPr lang="en-GB" sz="20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at the school at the time of the survey</a:t>
                      </a:r>
                      <a:endParaRPr lang="en-US" sz="20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40B4E7"/>
                    </a:solidFill>
                  </a:tcPr>
                </a:tc>
                <a:tc>
                  <a:txBody>
                    <a:bodyPr/>
                    <a:lstStyle/>
                    <a:p>
                      <a:pPr marL="0" marR="0">
                        <a:spcBef>
                          <a:spcPts val="600"/>
                        </a:spcBef>
                        <a:spcAft>
                          <a:spcPts val="600"/>
                        </a:spcAft>
                      </a:pPr>
                      <a:r>
                        <a:rPr lang="en-GB" sz="2000" i="0">
                          <a:solidFill>
                            <a:srgbClr val="FFFFFF"/>
                          </a:solidFill>
                          <a:effectLst/>
                          <a:latin typeface="Calibri" panose="020F0502020204030204" pitchFamily="34" charset="0"/>
                          <a:ea typeface="SimSun" panose="02010600030101010101" pitchFamily="2" charset="-122"/>
                          <a:cs typeface="Arial" panose="020B0604020202020204" pitchFamily="34" charset="0"/>
                        </a:rPr>
                        <a:t> </a:t>
                      </a:r>
                      <a:endParaRPr lang="en-US" sz="20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2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Basic service: </a:t>
                      </a:r>
                      <a:r>
                        <a:rPr lang="en-GB" sz="20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Improved</a:t>
                      </a:r>
                      <a:r>
                        <a:rPr lang="en-GB" sz="20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sanitation facilities at the school that are </a:t>
                      </a:r>
                      <a:r>
                        <a:rPr lang="en-GB" sz="20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single-sex</a:t>
                      </a:r>
                      <a:r>
                        <a:rPr lang="en-GB" sz="2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r>
                        <a:rPr lang="en-GB" sz="20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and </a:t>
                      </a:r>
                      <a:r>
                        <a:rPr lang="en-GB" sz="20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usable</a:t>
                      </a:r>
                      <a:r>
                        <a:rPr lang="en-GB" sz="20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(available, functional and private) at the time of the survey</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67BC6B"/>
                    </a:solidFill>
                  </a:tcPr>
                </a:tc>
                <a:tc>
                  <a:txBody>
                    <a:bodyPr/>
                    <a:lstStyle/>
                    <a:p>
                      <a:pPr marL="0" marR="0">
                        <a:spcBef>
                          <a:spcPts val="600"/>
                        </a:spcBef>
                        <a:spcAft>
                          <a:spcPts val="600"/>
                        </a:spcAft>
                      </a:pPr>
                      <a:r>
                        <a:rPr lang="en-GB" sz="20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a:t>
                      </a:r>
                      <a:endParaRPr lang="en-US" sz="20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2000" b="1"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Basic service:</a:t>
                      </a:r>
                      <a:r>
                        <a:rPr lang="en-GB" sz="20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Handwashing </a:t>
                      </a:r>
                      <a:r>
                        <a:rPr lang="en-GB" sz="2000" b="1" i="0" dirty="0">
                          <a:solidFill>
                            <a:srgbClr val="FFFF00"/>
                          </a:solidFill>
                          <a:effectLst/>
                          <a:latin typeface="Calibri" panose="020F0502020204030204" pitchFamily="34" charset="0"/>
                          <a:ea typeface="SimSun" panose="02010600030101010101" pitchFamily="2" charset="-122"/>
                          <a:cs typeface="Arial" panose="020B0604020202020204" pitchFamily="34" charset="0"/>
                        </a:rPr>
                        <a:t>facilities</a:t>
                      </a:r>
                      <a:r>
                        <a:rPr lang="en-GB" sz="2000" i="0" dirty="0">
                          <a:solidFill>
                            <a:srgbClr val="FFFF00"/>
                          </a:solidFill>
                          <a:effectLst/>
                          <a:latin typeface="Calibri" panose="020F0502020204030204" pitchFamily="34" charset="0"/>
                          <a:ea typeface="SimSun" panose="02010600030101010101" pitchFamily="2" charset="-122"/>
                          <a:cs typeface="Arial" panose="020B0604020202020204" pitchFamily="34" charset="0"/>
                        </a:rPr>
                        <a:t> </a:t>
                      </a:r>
                      <a:r>
                        <a:rPr lang="en-GB" sz="20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with </a:t>
                      </a:r>
                      <a:r>
                        <a:rPr lang="en-GB" sz="2000" b="1" i="0" dirty="0">
                          <a:solidFill>
                            <a:srgbClr val="FFFF00"/>
                          </a:solidFill>
                          <a:effectLst/>
                          <a:latin typeface="Calibri" panose="020F0502020204030204" pitchFamily="34" charset="0"/>
                          <a:ea typeface="SimSun" panose="02010600030101010101" pitchFamily="2" charset="-122"/>
                          <a:cs typeface="Arial" panose="020B0604020202020204" pitchFamily="34" charset="0"/>
                        </a:rPr>
                        <a:t>water and soap </a:t>
                      </a:r>
                      <a:r>
                        <a:rPr lang="en-GB" sz="20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available at the school  at the time of the survey</a:t>
                      </a:r>
                      <a:endParaRPr lang="en-US" sz="20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53A95"/>
                    </a:solidFill>
                  </a:tcPr>
                </a:tc>
                <a:extLst>
                  <a:ext uri="{0D108BD9-81ED-4DB2-BD59-A6C34878D82A}">
                    <a16:rowId xmlns:a16="http://schemas.microsoft.com/office/drawing/2014/main" val="10002"/>
                  </a:ext>
                </a:extLst>
              </a:tr>
              <a:tr h="1011389">
                <a:tc>
                  <a:txBody>
                    <a:bodyPr/>
                    <a:lstStyle/>
                    <a:p>
                      <a:pPr marL="0" marR="0">
                        <a:spcBef>
                          <a:spcPts val="600"/>
                        </a:spcBef>
                        <a:spcAft>
                          <a:spcPts val="600"/>
                        </a:spcAft>
                      </a:pPr>
                      <a:r>
                        <a:rPr lang="en-GB"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Limited service</a:t>
                      </a:r>
                      <a:r>
                        <a:rPr lang="en-GB" sz="20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Drinking water from an improved source but water is unavailable at the school at the time of the survey</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tc>
                  <a:txBody>
                    <a:bodyPr/>
                    <a:lstStyle/>
                    <a:p>
                      <a:pPr marL="0" marR="0">
                        <a:spcBef>
                          <a:spcPts val="600"/>
                        </a:spcBef>
                        <a:spcAft>
                          <a:spcPts val="600"/>
                        </a:spcAft>
                      </a:pPr>
                      <a:r>
                        <a:rPr lang="en-GB" sz="20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20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20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Limited service:</a:t>
                      </a:r>
                      <a:r>
                        <a:rPr lang="en-GB" sz="20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Improved sanitation facilities at the school that are either not single-sex or not usable at the time of the survey</a:t>
                      </a:r>
                      <a:endParaRPr lang="en-US" sz="20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tc>
                  <a:txBody>
                    <a:bodyPr/>
                    <a:lstStyle/>
                    <a:p>
                      <a:pPr marL="0" marR="0">
                        <a:spcBef>
                          <a:spcPts val="600"/>
                        </a:spcBef>
                        <a:spcAft>
                          <a:spcPts val="600"/>
                        </a:spcAft>
                      </a:pPr>
                      <a:r>
                        <a:rPr lang="en-GB" sz="2000" b="1" i="0" dirty="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20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20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Limited service</a:t>
                      </a:r>
                      <a:r>
                        <a:rPr lang="en-GB" sz="20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Handwashing facilities with water but no soap available at the school at the time of the survey</a:t>
                      </a:r>
                      <a:endParaRPr lang="en-US" sz="20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extLst>
                  <a:ext uri="{0D108BD9-81ED-4DB2-BD59-A6C34878D82A}">
                    <a16:rowId xmlns:a16="http://schemas.microsoft.com/office/drawing/2014/main" val="10003"/>
                  </a:ext>
                </a:extLst>
              </a:tr>
              <a:tr h="927529">
                <a:tc>
                  <a:txBody>
                    <a:bodyPr/>
                    <a:lstStyle/>
                    <a:p>
                      <a:pPr marL="0" marR="0">
                        <a:spcBef>
                          <a:spcPts val="600"/>
                        </a:spcBef>
                        <a:spcAft>
                          <a:spcPts val="600"/>
                        </a:spcAft>
                      </a:pPr>
                      <a:r>
                        <a:rPr lang="en-GB" sz="20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No service</a:t>
                      </a:r>
                      <a:r>
                        <a:rPr lang="en-GB" sz="20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Drinking water from an unimproved source or no water source at the school</a:t>
                      </a:r>
                      <a:endParaRPr lang="en-US" sz="20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tc>
                  <a:txBody>
                    <a:bodyPr/>
                    <a:lstStyle/>
                    <a:p>
                      <a:pPr marL="0" marR="0">
                        <a:spcBef>
                          <a:spcPts val="600"/>
                        </a:spcBef>
                        <a:spcAft>
                          <a:spcPts val="600"/>
                        </a:spcAft>
                      </a:pPr>
                      <a:r>
                        <a:rPr lang="en-GB" sz="20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20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No service</a:t>
                      </a:r>
                      <a:r>
                        <a:rPr lang="en-GB" sz="20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Unimproved sanitation facilities or no sanitation facilities at the school</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tc>
                  <a:txBody>
                    <a:bodyPr/>
                    <a:lstStyle/>
                    <a:p>
                      <a:pPr marL="0" marR="0">
                        <a:spcBef>
                          <a:spcPts val="600"/>
                        </a:spcBef>
                        <a:spcAft>
                          <a:spcPts val="600"/>
                        </a:spcAft>
                      </a:pPr>
                      <a:r>
                        <a:rPr lang="en-GB" sz="20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20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20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No service:</a:t>
                      </a:r>
                      <a:r>
                        <a:rPr lang="en-GB" sz="20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No handwashing facilities available or no water available at the school </a:t>
                      </a:r>
                      <a:endParaRPr lang="en-US" sz="20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49C906DA-C142-4B20-BCCF-C5EB088C6FBF}"/>
              </a:ext>
            </a:extLst>
          </p:cNvPr>
          <p:cNvSpPr txBox="1"/>
          <p:nvPr/>
        </p:nvSpPr>
        <p:spPr>
          <a:xfrm>
            <a:off x="292100" y="3136900"/>
            <a:ext cx="11658600" cy="2862322"/>
          </a:xfrm>
          <a:prstGeom prst="rect">
            <a:avLst/>
          </a:prstGeom>
          <a:solidFill>
            <a:srgbClr val="FFFFFF"/>
          </a:solidFill>
          <a:ln>
            <a:solidFill>
              <a:schemeClr val="bg1"/>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109014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9" name="Rectangle 8">
            <a:extLst>
              <a:ext uri="{FF2B5EF4-FFF2-40B4-BE49-F238E27FC236}">
                <a16:creationId xmlns:a16="http://schemas.microsoft.com/office/drawing/2014/main" id="{D0CBD204-ADB4-47B8-B23A-B70D71078759}"/>
              </a:ext>
            </a:extLst>
          </p:cNvPr>
          <p:cNvSpPr/>
          <p:nvPr/>
        </p:nvSpPr>
        <p:spPr>
          <a:xfrm>
            <a:off x="486543" y="626164"/>
            <a:ext cx="9823317" cy="5032147"/>
          </a:xfrm>
          <a:prstGeom prst="rect">
            <a:avLst/>
          </a:prstGeom>
          <a:solidFill>
            <a:schemeClr val="bg1"/>
          </a:solidFill>
        </p:spPr>
        <p:txBody>
          <a:bodyPr wrap="square">
            <a:spAutoFit/>
          </a:bodyPr>
          <a:lstStyle/>
          <a:p>
            <a:r>
              <a:rPr lang="en-US" b="1" dirty="0">
                <a:latin typeface="Avenir Next LT Pro" panose="020B0504020202020204" pitchFamily="34" charset="0"/>
              </a:rPr>
              <a:t>Monitoring basic and inclusive WinS: global guidance and cross-country sharing</a:t>
            </a:r>
          </a:p>
          <a:p>
            <a:r>
              <a:rPr lang="en-US" sz="1600" dirty="0">
                <a:solidFill>
                  <a:srgbClr val="233238"/>
                </a:solidFill>
                <a:latin typeface="Avenir Next LT Pro" panose="020B0504020202020204" pitchFamily="34" charset="0"/>
              </a:rPr>
              <a:t>9</a:t>
            </a:r>
            <a:r>
              <a:rPr lang="en-US" sz="1600" baseline="30000" dirty="0">
                <a:solidFill>
                  <a:srgbClr val="233238"/>
                </a:solidFill>
                <a:latin typeface="Avenir Next LT Pro" panose="020B0504020202020204" pitchFamily="34" charset="0"/>
              </a:rPr>
              <a:t>th</a:t>
            </a:r>
            <a:r>
              <a:rPr lang="en-US" sz="1600" dirty="0">
                <a:solidFill>
                  <a:srgbClr val="233238"/>
                </a:solidFill>
                <a:latin typeface="Avenir Next LT Pro" panose="020B0504020202020204" pitchFamily="34" charset="0"/>
              </a:rPr>
              <a:t> ILE on WinS,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Introductions and session overview </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     Global recommendations and resources </a:t>
            </a:r>
            <a:r>
              <a:rPr lang="en-US" sz="1600" dirty="0">
                <a:solidFill>
                  <a:srgbClr val="233238"/>
                </a:solidFill>
                <a:latin typeface="Avenir Next LT Pro Light" panose="020B0304020202020204" pitchFamily="34" charset="0"/>
              </a:rPr>
              <a:t>– WHO/UNICEF JMP</a:t>
            </a:r>
          </a:p>
          <a:p>
            <a:pPr>
              <a:spcAft>
                <a:spcPts val="1200"/>
              </a:spcAft>
            </a:pPr>
            <a:r>
              <a:rPr lang="en-US" sz="1600" dirty="0">
                <a:solidFill>
                  <a:srgbClr val="233238"/>
                </a:solidFill>
                <a:latin typeface="Avenir Next LT Pro Light" panose="020B0304020202020204" pitchFamily="34" charset="0"/>
              </a:rPr>
              <a:t>09:35     </a:t>
            </a:r>
            <a:r>
              <a:rPr lang="en-US" sz="1600" b="1" dirty="0">
                <a:solidFill>
                  <a:srgbClr val="233238"/>
                </a:solidFill>
                <a:latin typeface="Avenir Next LT Pro Light" panose="020B0304020202020204" pitchFamily="34" charset="0"/>
              </a:rPr>
              <a:t> Cross-country discussion on day 2 preparation </a:t>
            </a:r>
            <a:r>
              <a:rPr lang="en-US" sz="1600" dirty="0">
                <a:solidFill>
                  <a:srgbClr val="233238"/>
                </a:solidFill>
                <a:latin typeface="Avenir Next LT Pro Light" panose="020B0304020202020204" pitchFamily="34" charset="0"/>
              </a:rPr>
              <a:t>– breakout groups (3-4 countries)</a:t>
            </a:r>
          </a:p>
          <a:p>
            <a:pPr marL="742950" indent="-742950">
              <a:spcAft>
                <a:spcPts val="1200"/>
              </a:spcAft>
            </a:pPr>
            <a:r>
              <a:rPr lang="en-US" sz="1600" dirty="0">
                <a:solidFill>
                  <a:srgbClr val="233238"/>
                </a:solidFill>
                <a:latin typeface="Avenir Next LT Pro Light" panose="020B0304020202020204" pitchFamily="34" charset="0"/>
              </a:rPr>
              <a:t>09:50	  Wrap-up</a:t>
            </a:r>
          </a:p>
          <a:p>
            <a:endParaRPr lang="en-US" sz="1600" dirty="0">
              <a:solidFill>
                <a:srgbClr val="12456F"/>
              </a:solidFill>
              <a:latin typeface="Avenir Next LT Pro" panose="020B0504020202020204" pitchFamily="34" charset="0"/>
            </a:endParaRPr>
          </a:p>
          <a:p>
            <a:pPr>
              <a:spcAft>
                <a:spcPts val="12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Session overview</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Cross-country sharing on data collection, reporting, and usage </a:t>
            </a:r>
            <a:r>
              <a:rPr lang="en-US" sz="1600" dirty="0">
                <a:solidFill>
                  <a:srgbClr val="233238"/>
                </a:solidFill>
                <a:latin typeface="Avenir Next LT Pro Light" panose="020B0304020202020204" pitchFamily="34" charset="0"/>
              </a:rPr>
              <a:t>– breakout groups (3-4 countries)</a:t>
            </a:r>
          </a:p>
          <a:p>
            <a:pPr>
              <a:spcAft>
                <a:spcPts val="1200"/>
              </a:spcAft>
            </a:pPr>
            <a:r>
              <a:rPr lang="en-US" sz="1600" dirty="0">
                <a:solidFill>
                  <a:srgbClr val="233238"/>
                </a:solidFill>
                <a:latin typeface="Avenir Next LT Pro Light" panose="020B0304020202020204" pitchFamily="34" charset="0"/>
              </a:rPr>
              <a:t>10:20</a:t>
            </a:r>
            <a:r>
              <a:rPr lang="en-US" sz="1600" b="1" dirty="0">
                <a:solidFill>
                  <a:srgbClr val="233238"/>
                </a:solidFill>
                <a:latin typeface="Avenir Next LT Pro Light" panose="020B0304020202020204" pitchFamily="34" charset="0"/>
              </a:rPr>
              <a:t>      Groups share 3 key take-aways with plenary</a:t>
            </a:r>
          </a:p>
          <a:p>
            <a:pPr>
              <a:spcAft>
                <a:spcPts val="1800"/>
              </a:spcAft>
            </a:pPr>
            <a:r>
              <a:rPr lang="en-US" sz="1600" dirty="0">
                <a:solidFill>
                  <a:srgbClr val="233238"/>
                </a:solidFill>
                <a:latin typeface="Avenir Next LT Pro Light" panose="020B0304020202020204" pitchFamily="34" charset="0"/>
              </a:rPr>
              <a:t>10:50 </a:t>
            </a:r>
            <a:r>
              <a:rPr lang="en-US" sz="1600" b="1" dirty="0">
                <a:solidFill>
                  <a:srgbClr val="233238"/>
                </a:solidFill>
                <a:latin typeface="Avenir Next LT Pro Light" panose="020B0304020202020204" pitchFamily="34" charset="0"/>
              </a:rPr>
              <a:t>     </a:t>
            </a:r>
            <a:r>
              <a:rPr lang="en-US" sz="1600" dirty="0">
                <a:solidFill>
                  <a:srgbClr val="233238"/>
                </a:solidFill>
                <a:latin typeface="Avenir Next LT Pro Light" panose="020B0304020202020204" pitchFamily="34" charset="0"/>
              </a:rPr>
              <a:t>Wrap-up</a:t>
            </a:r>
          </a:p>
        </p:txBody>
      </p:sp>
      <p:sp>
        <p:nvSpPr>
          <p:cNvPr id="10" name="TextBox 9">
            <a:extLst>
              <a:ext uri="{FF2B5EF4-FFF2-40B4-BE49-F238E27FC236}">
                <a16:creationId xmlns:a16="http://schemas.microsoft.com/office/drawing/2014/main" id="{EA1E7FB8-E96A-4951-8BE1-A362B59A9A9A}"/>
              </a:ext>
            </a:extLst>
          </p:cNvPr>
          <p:cNvSpPr txBox="1"/>
          <p:nvPr/>
        </p:nvSpPr>
        <p:spPr>
          <a:xfrm>
            <a:off x="486544" y="1471383"/>
            <a:ext cx="5319896" cy="369332"/>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13 September </a:t>
            </a:r>
            <a:r>
              <a:rPr lang="en-US" sz="1300" i="1" dirty="0">
                <a:solidFill>
                  <a:srgbClr val="233238"/>
                </a:solidFill>
                <a:latin typeface="Avenir Next LT Pro Light" panose="020B0304020202020204" pitchFamily="34" charset="0"/>
              </a:rPr>
              <a:t>(times are GMT+7 / Bangkok time)</a:t>
            </a: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B8FFDF-CB5E-4830-9EE1-ED565D9D8B7A}"/>
              </a:ext>
            </a:extLst>
          </p:cNvPr>
          <p:cNvCxnSpPr>
            <a:cxnSpLocks/>
          </p:cNvCxnSpPr>
          <p:nvPr/>
        </p:nvCxnSpPr>
        <p:spPr>
          <a:xfrm>
            <a:off x="486543" y="4070718"/>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96B95-0877-4A17-8CDC-9D11C0469F42}"/>
              </a:ext>
            </a:extLst>
          </p:cNvPr>
          <p:cNvSpPr txBox="1"/>
          <p:nvPr/>
        </p:nvSpPr>
        <p:spPr>
          <a:xfrm>
            <a:off x="486542" y="3701402"/>
            <a:ext cx="5319898" cy="369316"/>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20 September </a:t>
            </a:r>
            <a:r>
              <a:rPr lang="en-US" sz="1300" i="1" dirty="0">
                <a:solidFill>
                  <a:srgbClr val="233238"/>
                </a:solidFill>
                <a:latin typeface="Avenir Next LT Pro Light" panose="020B0304020202020204" pitchFamily="34" charset="0"/>
              </a:rPr>
              <a:t>(times are GMT+7 / Bangkok time)</a:t>
            </a:r>
          </a:p>
        </p:txBody>
      </p:sp>
      <p:pic>
        <p:nvPicPr>
          <p:cNvPr id="14" name="Content Placeholder 21">
            <a:extLst>
              <a:ext uri="{FF2B5EF4-FFF2-40B4-BE49-F238E27FC236}">
                <a16:creationId xmlns:a16="http://schemas.microsoft.com/office/drawing/2014/main" id="{186468A0-0CBD-42AC-95ED-0CF34F9E6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463" y="1069122"/>
            <a:ext cx="1155268" cy="1173854"/>
          </a:xfrm>
          <a:prstGeom prst="rect">
            <a:avLst/>
          </a:prstGeom>
        </p:spPr>
      </p:pic>
    </p:spTree>
    <p:extLst>
      <p:ext uri="{BB962C8B-B14F-4D97-AF65-F5344CB8AC3E}">
        <p14:creationId xmlns:p14="http://schemas.microsoft.com/office/powerpoint/2010/main" val="2463463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49326" cy="652462"/>
          </a:xfrm>
        </p:spPr>
        <p:txBody>
          <a:bodyPr>
            <a:noAutofit/>
          </a:bodyPr>
          <a:lstStyle/>
          <a:p>
            <a:r>
              <a:rPr lang="en-US" sz="2700" b="1" dirty="0">
                <a:latin typeface="Avenir Next LT Pro" panose="020B0504020202020204" pitchFamily="34" charset="0"/>
                <a:cs typeface="Arial" panose="020B0604020202020204" pitchFamily="34" charset="0"/>
              </a:rPr>
              <a:t>7 core questions to monitor basic service</a:t>
            </a:r>
            <a:endParaRPr lang="en-US" sz="2700" b="1" i="1" dirty="0">
              <a:latin typeface="Avenir Next LT Pro" panose="020B05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algn="r">
              <a:defRPr/>
            </a:pPr>
            <a:fld id="{1D9E6990-7552-46B4-99D4-3120155BA7BD}" type="slidenum">
              <a:rPr lang="en-US" altLang="en-US" sz="1200" smtClean="0">
                <a:solidFill>
                  <a:srgbClr val="D9D9D9"/>
                </a:solidFill>
              </a:rPr>
              <a:pPr algn="r">
                <a:defRPr/>
              </a:pPr>
              <a:t>20</a:t>
            </a:fld>
            <a:endParaRPr lang="en-US" altLang="en-US" sz="1200">
              <a:solidFill>
                <a:srgbClr val="D9D9D9"/>
              </a:solidFill>
            </a:endParaRP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899" y="979866"/>
            <a:ext cx="8279345" cy="4756585"/>
          </a:xfrm>
          <a:prstGeom prst="rect">
            <a:avLst/>
          </a:prstGeom>
          <a:noFill/>
        </p:spPr>
      </p:pic>
      <p:sp>
        <p:nvSpPr>
          <p:cNvPr id="3" name="TextBox 2"/>
          <p:cNvSpPr txBox="1"/>
          <p:nvPr/>
        </p:nvSpPr>
        <p:spPr>
          <a:xfrm>
            <a:off x="1104899" y="5740729"/>
            <a:ext cx="4407408" cy="338554"/>
          </a:xfrm>
          <a:prstGeom prst="rect">
            <a:avLst/>
          </a:prstGeom>
          <a:noFill/>
        </p:spPr>
        <p:txBody>
          <a:bodyPr wrap="square" rtlCol="0">
            <a:spAutoFit/>
          </a:bodyPr>
          <a:lstStyle/>
          <a:p>
            <a:r>
              <a:rPr lang="en-US" sz="1600" i="1" dirty="0"/>
              <a:t>Example for inclusion in EMIS questionnaires</a:t>
            </a:r>
          </a:p>
        </p:txBody>
      </p:sp>
      <p:sp>
        <p:nvSpPr>
          <p:cNvPr id="5" name="TextBox 4"/>
          <p:cNvSpPr txBox="1"/>
          <p:nvPr/>
        </p:nvSpPr>
        <p:spPr>
          <a:xfrm>
            <a:off x="8823960" y="4127447"/>
            <a:ext cx="3048890" cy="646331"/>
          </a:xfrm>
          <a:prstGeom prst="rect">
            <a:avLst/>
          </a:prstGeom>
          <a:solidFill>
            <a:srgbClr val="FF3399"/>
          </a:solidFill>
        </p:spPr>
        <p:txBody>
          <a:bodyPr wrap="square" rtlCol="0">
            <a:spAutoFit/>
          </a:bodyPr>
          <a:lstStyle/>
          <a:p>
            <a:r>
              <a:rPr lang="en-US" dirty="0">
                <a:solidFill>
                  <a:schemeClr val="bg1"/>
                </a:solidFill>
              </a:rPr>
              <a:t>Should be modified, if needed, based on country context</a:t>
            </a:r>
          </a:p>
        </p:txBody>
      </p:sp>
      <p:pic>
        <p:nvPicPr>
          <p:cNvPr id="9" name="Picture 8">
            <a:extLst>
              <a:ext uri="{FF2B5EF4-FFF2-40B4-BE49-F238E27FC236}">
                <a16:creationId xmlns:a16="http://schemas.microsoft.com/office/drawing/2014/main" id="{7069076B-BABE-4E42-9247-27C4B264DA5B}"/>
              </a:ext>
            </a:extLst>
          </p:cNvPr>
          <p:cNvPicPr>
            <a:picLocks noChangeAspect="1"/>
          </p:cNvPicPr>
          <p:nvPr/>
        </p:nvPicPr>
        <p:blipFill rotWithShape="1">
          <a:blip r:embed="rId4"/>
          <a:srcRect l="2428"/>
          <a:stretch/>
        </p:blipFill>
        <p:spPr>
          <a:xfrm>
            <a:off x="9958926" y="927100"/>
            <a:ext cx="1913924" cy="2739793"/>
          </a:xfrm>
          <a:prstGeom prst="rect">
            <a:avLst/>
          </a:prstGeom>
        </p:spPr>
      </p:pic>
    </p:spTree>
    <p:extLst>
      <p:ext uri="{BB962C8B-B14F-4D97-AF65-F5344CB8AC3E}">
        <p14:creationId xmlns:p14="http://schemas.microsoft.com/office/powerpoint/2010/main" val="1191998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9134"/>
            <a:ext cx="8229600" cy="1143000"/>
          </a:xfrm>
        </p:spPr>
        <p:txBody>
          <a:bodyPr/>
          <a:lstStyle/>
          <a:p>
            <a:r>
              <a:rPr lang="en-US" sz="3200" dirty="0"/>
              <a:t>JMP service ladders for WASH in schools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65726306"/>
              </p:ext>
            </p:extLst>
          </p:nvPr>
        </p:nvGraphicFramePr>
        <p:xfrm>
          <a:off x="759459" y="1262134"/>
          <a:ext cx="10673082" cy="4663637"/>
        </p:xfrm>
        <a:graphic>
          <a:graphicData uri="http://schemas.openxmlformats.org/drawingml/2006/table">
            <a:tbl>
              <a:tblPr firstRow="1" firstCol="1" bandRow="1"/>
              <a:tblGrid>
                <a:gridCol w="3429000">
                  <a:extLst>
                    <a:ext uri="{9D8B030D-6E8A-4147-A177-3AD203B41FA5}">
                      <a16:colId xmlns:a16="http://schemas.microsoft.com/office/drawing/2014/main" val="20000"/>
                    </a:ext>
                  </a:extLst>
                </a:gridCol>
                <a:gridCol w="193041">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gridCol w="193041">
                  <a:extLst>
                    <a:ext uri="{9D8B030D-6E8A-4147-A177-3AD203B41FA5}">
                      <a16:colId xmlns:a16="http://schemas.microsoft.com/office/drawing/2014/main" val="20003"/>
                    </a:ext>
                  </a:extLst>
                </a:gridCol>
                <a:gridCol w="3429000">
                  <a:extLst>
                    <a:ext uri="{9D8B030D-6E8A-4147-A177-3AD203B41FA5}">
                      <a16:colId xmlns:a16="http://schemas.microsoft.com/office/drawing/2014/main" val="20004"/>
                    </a:ext>
                  </a:extLst>
                </a:gridCol>
              </a:tblGrid>
              <a:tr h="368068">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Drinking Water</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rPr>
                        <a:t> </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Sanitation</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tc>
                  <a:txBody>
                    <a:bodyPr/>
                    <a:lstStyle/>
                    <a:p>
                      <a:pPr marL="0" marR="0" algn="ctr">
                        <a:spcBef>
                          <a:spcPts val="0"/>
                        </a:spcBef>
                        <a:spcAft>
                          <a:spcPts val="1000"/>
                        </a:spcAft>
                      </a:pPr>
                      <a:r>
                        <a:rPr lang="en-GB" sz="1800" b="1" i="0" cap="all"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rPr>
                        <a:t> </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1000"/>
                        </a:spcAft>
                        <a:tabLst>
                          <a:tab pos="786765" algn="ctr"/>
                        </a:tabLst>
                      </a:pPr>
                      <a:r>
                        <a:rPr lang="en-GB" sz="1800" b="1" i="0" cap="all" spc="100" baseline="0" dirty="0">
                          <a:solidFill>
                            <a:schemeClr val="tx1"/>
                          </a:solidFill>
                          <a:effectLst/>
                          <a:latin typeface="Calibri" panose="020F0502020204030204" pitchFamily="34" charset="0"/>
                          <a:ea typeface="Calibri" panose="020F0502020204030204" pitchFamily="34" charset="0"/>
                          <a:cs typeface="Open Sans"/>
                        </a:rPr>
                        <a:t>Hygiene</a:t>
                      </a:r>
                      <a:endParaRPr lang="en-US" sz="1200" i="1" spc="100" baseline="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D4D0CF"/>
                    </a:solidFill>
                  </a:tcPr>
                </a:tc>
                <a:extLst>
                  <a:ext uri="{0D108BD9-81ED-4DB2-BD59-A6C34878D82A}">
                    <a16:rowId xmlns:a16="http://schemas.microsoft.com/office/drawing/2014/main" val="10000"/>
                  </a:ext>
                </a:extLst>
              </a:tr>
              <a:tr h="1264237">
                <a:tc>
                  <a:txBody>
                    <a:bodyPr/>
                    <a:lstStyle/>
                    <a:p>
                      <a:pPr marL="0" marR="0">
                        <a:spcBef>
                          <a:spcPts val="600"/>
                        </a:spcBef>
                        <a:spcAft>
                          <a:spcPts val="600"/>
                        </a:spcAft>
                      </a:pPr>
                      <a:r>
                        <a:rPr lang="en-GB" sz="1700" b="1"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Advanced service</a:t>
                      </a:r>
                      <a:r>
                        <a:rPr lang="en-GB" sz="1700"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 Additional criteria may include quality, quantity, continuity, and accessibility to all users</a:t>
                      </a:r>
                      <a:endParaRPr lang="en-US" sz="1700" i="1"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tc>
                  <a:txBody>
                    <a:bodyPr/>
                    <a:lstStyle/>
                    <a:p>
                      <a:pPr marL="0" marR="0">
                        <a:spcBef>
                          <a:spcPts val="600"/>
                        </a:spcBef>
                        <a:spcAft>
                          <a:spcPts val="600"/>
                        </a:spcAft>
                      </a:pPr>
                      <a:r>
                        <a:rPr lang="en-GB" sz="1700"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 </a:t>
                      </a:r>
                      <a:endParaRPr lang="en-US" sz="1700" i="1"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Advanced service</a:t>
                      </a:r>
                      <a:r>
                        <a:rPr lang="en-GB" sz="17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rPr>
                        <a:t>: Additional criteria may include student per toilet ratios, menstrual hygiene facilities, cleanliness, accessibility to all users, and excreta management systems</a:t>
                      </a:r>
                      <a:endParaRPr lang="en-US" sz="1700" dirty="0">
                        <a:solidFill>
                          <a:schemeClr val="tx1">
                            <a:lumMod val="65000"/>
                            <a:lumOff val="3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tc>
                  <a:txBody>
                    <a:bodyPr/>
                    <a:lstStyle/>
                    <a:p>
                      <a:pPr marL="0" marR="0">
                        <a:spcBef>
                          <a:spcPts val="600"/>
                        </a:spcBef>
                        <a:spcAft>
                          <a:spcPts val="600"/>
                        </a:spcAft>
                      </a:pPr>
                      <a:r>
                        <a:rPr lang="en-GB" sz="1700"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 </a:t>
                      </a:r>
                      <a:endParaRPr lang="en-US" sz="1700" i="1"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Advanced service</a:t>
                      </a:r>
                      <a:r>
                        <a:rPr lang="en-GB" sz="1700" i="0"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rPr>
                        <a:t>: Additional criteria may include hygiene education, group handwashing, menstrual hygiene materials, and accessibility to all users</a:t>
                      </a:r>
                      <a:endParaRPr lang="en-US" sz="1700" i="1" dirty="0">
                        <a:solidFill>
                          <a:schemeClr val="tx1">
                            <a:lumMod val="65000"/>
                            <a:lumOff val="35000"/>
                          </a:schemeClr>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11389">
                <a:tc>
                  <a:txBody>
                    <a:bodyPr/>
                    <a:lstStyle/>
                    <a:p>
                      <a:pPr marL="0" marR="0">
                        <a:spcBef>
                          <a:spcPts val="600"/>
                        </a:spcBef>
                        <a:spcAft>
                          <a:spcPts val="600"/>
                        </a:spcAft>
                      </a:pPr>
                      <a:r>
                        <a:rPr lang="en-GB" sz="1700" b="1"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Basic service:</a:t>
                      </a:r>
                      <a:r>
                        <a:rPr lang="en-GB" sz="17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Drinking water from an improved source and water is available at the school at the time of the survey</a:t>
                      </a:r>
                      <a:endParaRPr lang="en-US" sz="17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40B4E7"/>
                    </a:solidFill>
                  </a:tcPr>
                </a:tc>
                <a:tc>
                  <a:txBody>
                    <a:bodyPr/>
                    <a:lstStyle/>
                    <a:p>
                      <a:pPr marL="0" marR="0">
                        <a:spcBef>
                          <a:spcPts val="600"/>
                        </a:spcBef>
                        <a:spcAft>
                          <a:spcPts val="600"/>
                        </a:spcAft>
                      </a:pPr>
                      <a:r>
                        <a:rPr lang="en-GB" sz="1700" i="0">
                          <a:solidFill>
                            <a:srgbClr val="FFFFFF"/>
                          </a:solidFill>
                          <a:effectLst/>
                          <a:latin typeface="Calibri" panose="020F0502020204030204" pitchFamily="34" charset="0"/>
                          <a:ea typeface="SimSun" panose="02010600030101010101" pitchFamily="2" charset="-122"/>
                          <a:cs typeface="Arial" panose="020B0604020202020204" pitchFamily="34" charset="0"/>
                        </a:rPr>
                        <a:t> </a:t>
                      </a:r>
                      <a:endParaRPr lang="en-US" sz="17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Basic service:</a:t>
                      </a:r>
                      <a:r>
                        <a:rPr lang="en-GB" sz="17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Improved sanitation facilities at the school that are single-sex and usable (available, functional and private) at the time of the survey</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67BC6B"/>
                    </a:solidFill>
                  </a:tcPr>
                </a:tc>
                <a:tc>
                  <a:txBody>
                    <a:bodyPr/>
                    <a:lstStyle/>
                    <a:p>
                      <a:pPr marL="0" marR="0">
                        <a:spcBef>
                          <a:spcPts val="600"/>
                        </a:spcBef>
                        <a:spcAft>
                          <a:spcPts val="600"/>
                        </a:spcAft>
                      </a:pPr>
                      <a:r>
                        <a:rPr lang="en-GB" sz="17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a:t>
                      </a:r>
                      <a:endParaRPr lang="en-US" sz="17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Basic service:</a:t>
                      </a:r>
                      <a:r>
                        <a:rPr lang="en-GB" sz="1700" i="0" dirty="0">
                          <a:solidFill>
                            <a:srgbClr val="FFFFFF"/>
                          </a:solidFill>
                          <a:effectLst/>
                          <a:latin typeface="Calibri" panose="020F0502020204030204" pitchFamily="34" charset="0"/>
                          <a:ea typeface="SimSun" panose="02010600030101010101" pitchFamily="2" charset="-122"/>
                          <a:cs typeface="Arial" panose="020B0604020202020204" pitchFamily="34" charset="0"/>
                        </a:rPr>
                        <a:t> Handwashing facilities with water and soap available at the school  at the time of the survey</a:t>
                      </a:r>
                      <a:endParaRPr lang="en-US" sz="17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53A95"/>
                    </a:solidFill>
                  </a:tcPr>
                </a:tc>
                <a:extLst>
                  <a:ext uri="{0D108BD9-81ED-4DB2-BD59-A6C34878D82A}">
                    <a16:rowId xmlns:a16="http://schemas.microsoft.com/office/drawing/2014/main" val="10002"/>
                  </a:ext>
                </a:extLst>
              </a:tr>
              <a:tr h="1011389">
                <a:tc>
                  <a:txBody>
                    <a:bodyPr/>
                    <a:lstStyle/>
                    <a:p>
                      <a:pPr marL="0" marR="0">
                        <a:spcBef>
                          <a:spcPts val="600"/>
                        </a:spcBef>
                        <a:spcAft>
                          <a:spcPts val="600"/>
                        </a:spcAft>
                      </a:pPr>
                      <a:r>
                        <a:rPr lang="en-GB" sz="17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Limited service</a:t>
                      </a:r>
                      <a:r>
                        <a:rPr lang="en-GB" sz="17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Drinking water from an improved source but water is unavailable at the school at the time of the survey</a:t>
                      </a:r>
                      <a:endParaRPr lang="en-US" sz="17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tc>
                  <a:txBody>
                    <a:bodyPr/>
                    <a:lstStyle/>
                    <a:p>
                      <a:pPr marL="0" marR="0">
                        <a:spcBef>
                          <a:spcPts val="600"/>
                        </a:spcBef>
                        <a:spcAft>
                          <a:spcPts val="600"/>
                        </a:spcAft>
                      </a:pPr>
                      <a:r>
                        <a:rPr lang="en-GB" sz="17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17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Limited service:</a:t>
                      </a:r>
                      <a:r>
                        <a:rPr lang="en-GB" sz="17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Improved sanitation facilities at the school that are either not single-sex or not usable at the time of the survey</a:t>
                      </a:r>
                      <a:endParaRPr lang="en-US" sz="17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tc>
                  <a:txBody>
                    <a:bodyPr/>
                    <a:lstStyle/>
                    <a:p>
                      <a:pPr marL="0" marR="0">
                        <a:spcBef>
                          <a:spcPts val="600"/>
                        </a:spcBef>
                        <a:spcAft>
                          <a:spcPts val="600"/>
                        </a:spcAft>
                      </a:pPr>
                      <a:r>
                        <a:rPr lang="en-GB" sz="1700" b="1" i="0" dirty="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1700" i="1" dirty="0">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Limited service</a:t>
                      </a:r>
                      <a:r>
                        <a:rPr lang="en-GB" sz="17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Handwashing facilities with water but no soap available at the school at the time of the survey</a:t>
                      </a:r>
                      <a:endParaRPr lang="en-US" sz="17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F477"/>
                    </a:solidFill>
                  </a:tcPr>
                </a:tc>
                <a:extLst>
                  <a:ext uri="{0D108BD9-81ED-4DB2-BD59-A6C34878D82A}">
                    <a16:rowId xmlns:a16="http://schemas.microsoft.com/office/drawing/2014/main" val="10003"/>
                  </a:ext>
                </a:extLst>
              </a:tr>
              <a:tr h="927529">
                <a:tc>
                  <a:txBody>
                    <a:bodyPr/>
                    <a:lstStyle/>
                    <a:p>
                      <a:pPr marL="0" marR="0">
                        <a:spcBef>
                          <a:spcPts val="600"/>
                        </a:spcBef>
                        <a:spcAft>
                          <a:spcPts val="600"/>
                        </a:spcAft>
                      </a:pPr>
                      <a:r>
                        <a:rPr lang="en-GB" sz="17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No service</a:t>
                      </a:r>
                      <a:r>
                        <a:rPr lang="en-GB" sz="17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Drinking water from an unimproved source or no water source at the school</a:t>
                      </a:r>
                      <a:endParaRPr lang="en-US" sz="17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tc>
                  <a:txBody>
                    <a:bodyPr/>
                    <a:lstStyle/>
                    <a:p>
                      <a:pPr marL="0" marR="0">
                        <a:spcBef>
                          <a:spcPts val="600"/>
                        </a:spcBef>
                        <a:spcAft>
                          <a:spcPts val="600"/>
                        </a:spcAft>
                      </a:pPr>
                      <a:r>
                        <a:rPr lang="en-GB" sz="17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17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No service</a:t>
                      </a:r>
                      <a:r>
                        <a:rPr lang="en-GB" sz="17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Unimproved sanitation facilities or no sanitation facilities at the school</a:t>
                      </a:r>
                      <a:endParaRPr lang="en-US" sz="17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tc>
                  <a:txBody>
                    <a:bodyPr/>
                    <a:lstStyle/>
                    <a:p>
                      <a:pPr marL="0" marR="0">
                        <a:spcBef>
                          <a:spcPts val="600"/>
                        </a:spcBef>
                        <a:spcAft>
                          <a:spcPts val="600"/>
                        </a:spcAft>
                      </a:pPr>
                      <a:r>
                        <a:rPr lang="en-GB" sz="1700" b="1" i="0">
                          <a:solidFill>
                            <a:srgbClr val="44546A"/>
                          </a:solidFill>
                          <a:effectLst/>
                          <a:latin typeface="Calibri" panose="020F0502020204030204" pitchFamily="34" charset="0"/>
                          <a:ea typeface="SimSun" panose="02010600030101010101" pitchFamily="2" charset="-122"/>
                          <a:cs typeface="Arial" panose="020B0604020202020204" pitchFamily="34" charset="0"/>
                        </a:rPr>
                        <a:t> </a:t>
                      </a:r>
                      <a:endParaRPr lang="en-US" sz="1700" i="1">
                        <a:solidFill>
                          <a:srgbClr val="44546A"/>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a:noFill/>
                    </a:lnT>
                    <a:lnB>
                      <a:noFill/>
                    </a:lnB>
                    <a:solidFill>
                      <a:srgbClr val="FFFFFF"/>
                    </a:solidFill>
                  </a:tcPr>
                </a:tc>
                <a:tc>
                  <a:txBody>
                    <a:bodyPr/>
                    <a:lstStyle/>
                    <a:p>
                      <a:pPr marL="0" marR="0">
                        <a:spcBef>
                          <a:spcPts val="600"/>
                        </a:spcBef>
                        <a:spcAft>
                          <a:spcPts val="600"/>
                        </a:spcAft>
                      </a:pPr>
                      <a:r>
                        <a:rPr lang="en-GB" sz="1700" b="1"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No service:</a:t>
                      </a:r>
                      <a:r>
                        <a:rPr lang="en-GB" sz="1700" i="0" dirty="0">
                          <a:solidFill>
                            <a:schemeClr val="tx1"/>
                          </a:solidFill>
                          <a:effectLst/>
                          <a:latin typeface="Calibri" panose="020F0502020204030204" pitchFamily="34" charset="0"/>
                          <a:ea typeface="SimSun" panose="02010600030101010101" pitchFamily="2" charset="-122"/>
                          <a:cs typeface="Arial" panose="020B0604020202020204" pitchFamily="34" charset="0"/>
                        </a:rPr>
                        <a:t> No handwashing facilities available or no water available at the school </a:t>
                      </a:r>
                      <a:endParaRPr lang="en-US" sz="1700" i="1"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CB316"/>
                    </a:solidFill>
                  </a:tcPr>
                </a:tc>
                <a:extLst>
                  <a:ext uri="{0D108BD9-81ED-4DB2-BD59-A6C34878D82A}">
                    <a16:rowId xmlns:a16="http://schemas.microsoft.com/office/drawing/2014/main" val="10004"/>
                  </a:ext>
                </a:extLst>
              </a:tr>
            </a:tbl>
          </a:graphicData>
        </a:graphic>
      </p:graphicFrame>
      <p:cxnSp>
        <p:nvCxnSpPr>
          <p:cNvPr id="9" name="Straight Connector 8"/>
          <p:cNvCxnSpPr/>
          <p:nvPr/>
        </p:nvCxnSpPr>
        <p:spPr>
          <a:xfrm flipV="1">
            <a:off x="420417" y="2903838"/>
            <a:ext cx="11330859" cy="127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24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964E72F-33E8-4F72-97C0-92EE0F70D872}"/>
              </a:ext>
            </a:extLst>
          </p:cNvPr>
          <p:cNvSpPr/>
          <p:nvPr/>
        </p:nvSpPr>
        <p:spPr>
          <a:xfrm>
            <a:off x="0" y="0"/>
            <a:ext cx="3234348" cy="6035040"/>
          </a:xfrm>
          <a:prstGeom prst="rect">
            <a:avLst/>
          </a:prstGeom>
          <a:solidFill>
            <a:srgbClr val="16365C"/>
          </a:solidFill>
          <a:ln>
            <a:solidFill>
              <a:srgbClr val="124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5509" y="1419807"/>
            <a:ext cx="2867732" cy="2811780"/>
          </a:xfrm>
        </p:spPr>
        <p:txBody>
          <a:bodyPr anchor="t"/>
          <a:lstStyle/>
          <a:p>
            <a:r>
              <a:rPr lang="en-US" sz="3600" dirty="0">
                <a:solidFill>
                  <a:schemeClr val="bg1"/>
                </a:solidFill>
                <a:latin typeface="Avenir Next LT Pro" panose="020B0504020202020204" pitchFamily="34" charset="0"/>
              </a:rPr>
              <a:t>Examples of expanded questions to monitor inclusive WinS</a:t>
            </a:r>
          </a:p>
        </p:txBody>
      </p:sp>
      <p:sp>
        <p:nvSpPr>
          <p:cNvPr id="4" name="Slide Number Placeholder 3"/>
          <p:cNvSpPr>
            <a:spLocks noGrp="1"/>
          </p:cNvSpPr>
          <p:nvPr>
            <p:ph type="sldNum" sz="quarter" idx="12"/>
          </p:nvPr>
        </p:nvSpPr>
        <p:spPr/>
        <p:txBody>
          <a:bodyPr/>
          <a:lstStyle/>
          <a:p>
            <a:fld id="{89814231-C564-459E-A527-55508A559AB2}" type="slidenum">
              <a:rPr lang="en-US" smtClean="0">
                <a:solidFill>
                  <a:prstClr val="white"/>
                </a:solidFill>
              </a:rPr>
              <a:pPr/>
              <a:t>22</a:t>
            </a:fld>
            <a:endParaRPr lang="en-US">
              <a:solidFill>
                <a:prstClr val="white"/>
              </a:solidFill>
            </a:endParaRPr>
          </a:p>
        </p:txBody>
      </p:sp>
      <p:grpSp>
        <p:nvGrpSpPr>
          <p:cNvPr id="53" name="Group 52">
            <a:extLst>
              <a:ext uri="{FF2B5EF4-FFF2-40B4-BE49-F238E27FC236}">
                <a16:creationId xmlns:a16="http://schemas.microsoft.com/office/drawing/2014/main" id="{3F779145-0E84-4B04-A8FC-58EB9366D9A4}"/>
              </a:ext>
            </a:extLst>
          </p:cNvPr>
          <p:cNvGrpSpPr/>
          <p:nvPr/>
        </p:nvGrpSpPr>
        <p:grpSpPr>
          <a:xfrm>
            <a:off x="3606204" y="594996"/>
            <a:ext cx="3017520" cy="4206240"/>
            <a:chOff x="4329400" y="629343"/>
            <a:chExt cx="3108960" cy="4340515"/>
          </a:xfrm>
        </p:grpSpPr>
        <p:pic>
          <p:nvPicPr>
            <p:cNvPr id="3" name="Picture 2">
              <a:extLst>
                <a:ext uri="{FF2B5EF4-FFF2-40B4-BE49-F238E27FC236}">
                  <a16:creationId xmlns:a16="http://schemas.microsoft.com/office/drawing/2014/main" id="{E6BCFE28-971D-482C-A592-E67A0B27DF1B}"/>
                </a:ext>
              </a:extLst>
            </p:cNvPr>
            <p:cNvPicPr>
              <a:picLocks noChangeAspect="1"/>
            </p:cNvPicPr>
            <p:nvPr/>
          </p:nvPicPr>
          <p:blipFill>
            <a:blip r:embed="rId3"/>
            <a:stretch>
              <a:fillRect/>
            </a:stretch>
          </p:blipFill>
          <p:spPr>
            <a:xfrm>
              <a:off x="4329400" y="629343"/>
              <a:ext cx="3108960" cy="1348561"/>
            </a:xfrm>
            <a:prstGeom prst="rect">
              <a:avLst/>
            </a:prstGeom>
          </p:spPr>
        </p:pic>
        <p:pic>
          <p:nvPicPr>
            <p:cNvPr id="5" name="Picture 4">
              <a:extLst>
                <a:ext uri="{FF2B5EF4-FFF2-40B4-BE49-F238E27FC236}">
                  <a16:creationId xmlns:a16="http://schemas.microsoft.com/office/drawing/2014/main" id="{5FCC4D6E-37AF-46D8-AC7C-3A4EE526D302}"/>
                </a:ext>
              </a:extLst>
            </p:cNvPr>
            <p:cNvPicPr>
              <a:picLocks noChangeAspect="1"/>
            </p:cNvPicPr>
            <p:nvPr/>
          </p:nvPicPr>
          <p:blipFill>
            <a:blip r:embed="rId4"/>
            <a:stretch>
              <a:fillRect/>
            </a:stretch>
          </p:blipFill>
          <p:spPr>
            <a:xfrm>
              <a:off x="4329400" y="1977904"/>
              <a:ext cx="3108960" cy="1589024"/>
            </a:xfrm>
            <a:prstGeom prst="rect">
              <a:avLst/>
            </a:prstGeom>
          </p:spPr>
        </p:pic>
        <p:pic>
          <p:nvPicPr>
            <p:cNvPr id="6" name="Picture 5">
              <a:extLst>
                <a:ext uri="{FF2B5EF4-FFF2-40B4-BE49-F238E27FC236}">
                  <a16:creationId xmlns:a16="http://schemas.microsoft.com/office/drawing/2014/main" id="{5576B772-9430-4AC0-8F14-626E457FD46A}"/>
                </a:ext>
              </a:extLst>
            </p:cNvPr>
            <p:cNvPicPr>
              <a:picLocks noChangeAspect="1"/>
            </p:cNvPicPr>
            <p:nvPr/>
          </p:nvPicPr>
          <p:blipFill>
            <a:blip r:embed="rId5"/>
            <a:stretch>
              <a:fillRect/>
            </a:stretch>
          </p:blipFill>
          <p:spPr>
            <a:xfrm>
              <a:off x="4329400" y="3566928"/>
              <a:ext cx="3108960" cy="1402930"/>
            </a:xfrm>
            <a:prstGeom prst="rect">
              <a:avLst/>
            </a:prstGeom>
          </p:spPr>
        </p:pic>
      </p:grpSp>
      <p:sp>
        <p:nvSpPr>
          <p:cNvPr id="46" name="Title 1">
            <a:extLst>
              <a:ext uri="{FF2B5EF4-FFF2-40B4-BE49-F238E27FC236}">
                <a16:creationId xmlns:a16="http://schemas.microsoft.com/office/drawing/2014/main" id="{4F1BBCD4-8805-4825-BF5F-D3AEC3A1512E}"/>
              </a:ext>
            </a:extLst>
          </p:cNvPr>
          <p:cNvSpPr txBox="1">
            <a:spLocks/>
          </p:cNvSpPr>
          <p:nvPr/>
        </p:nvSpPr>
        <p:spPr bwMode="auto">
          <a:xfrm>
            <a:off x="3035818" y="219729"/>
            <a:ext cx="4158292" cy="4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000" b="1" dirty="0">
                <a:latin typeface="Avenir Next LT Pro" panose="020B0504020202020204" pitchFamily="34" charset="0"/>
              </a:rPr>
              <a:t>Disability Inclusive WinS</a:t>
            </a:r>
          </a:p>
        </p:txBody>
      </p:sp>
      <p:sp>
        <p:nvSpPr>
          <p:cNvPr id="47" name="Rectangle 46">
            <a:extLst>
              <a:ext uri="{FF2B5EF4-FFF2-40B4-BE49-F238E27FC236}">
                <a16:creationId xmlns:a16="http://schemas.microsoft.com/office/drawing/2014/main" id="{ABFB5A10-F1BF-4987-8314-7CF891860497}"/>
              </a:ext>
            </a:extLst>
          </p:cNvPr>
          <p:cNvSpPr/>
          <p:nvPr/>
        </p:nvSpPr>
        <p:spPr>
          <a:xfrm>
            <a:off x="7302697" y="219729"/>
            <a:ext cx="2114681" cy="400110"/>
          </a:xfrm>
          <a:prstGeom prst="rect">
            <a:avLst/>
          </a:prstGeom>
        </p:spPr>
        <p:txBody>
          <a:bodyPr wrap="none">
            <a:spAutoFit/>
          </a:bodyPr>
          <a:lstStyle/>
          <a:p>
            <a:r>
              <a:rPr lang="en-US" sz="2000" b="1" dirty="0">
                <a:latin typeface="Avenir Next LT Pro" panose="020B0504020202020204" pitchFamily="34" charset="0"/>
              </a:rPr>
              <a:t>MHH in schools</a:t>
            </a:r>
            <a:endParaRPr lang="en-US" sz="2000" b="1" dirty="0"/>
          </a:p>
        </p:txBody>
      </p:sp>
      <p:grpSp>
        <p:nvGrpSpPr>
          <p:cNvPr id="52" name="Group 51">
            <a:extLst>
              <a:ext uri="{FF2B5EF4-FFF2-40B4-BE49-F238E27FC236}">
                <a16:creationId xmlns:a16="http://schemas.microsoft.com/office/drawing/2014/main" id="{AFCB2A58-5122-47A0-B5C6-871EDE676028}"/>
              </a:ext>
            </a:extLst>
          </p:cNvPr>
          <p:cNvGrpSpPr/>
          <p:nvPr/>
        </p:nvGrpSpPr>
        <p:grpSpPr>
          <a:xfrm>
            <a:off x="6851277" y="594996"/>
            <a:ext cx="3017520" cy="6126480"/>
            <a:chOff x="8431441" y="704293"/>
            <a:chExt cx="3108960" cy="6355342"/>
          </a:xfrm>
        </p:grpSpPr>
        <p:pic>
          <p:nvPicPr>
            <p:cNvPr id="48" name="Picture 47">
              <a:extLst>
                <a:ext uri="{FF2B5EF4-FFF2-40B4-BE49-F238E27FC236}">
                  <a16:creationId xmlns:a16="http://schemas.microsoft.com/office/drawing/2014/main" id="{66971412-0999-4528-9887-D43AF308D882}"/>
                </a:ext>
              </a:extLst>
            </p:cNvPr>
            <p:cNvPicPr>
              <a:picLocks noChangeAspect="1"/>
            </p:cNvPicPr>
            <p:nvPr/>
          </p:nvPicPr>
          <p:blipFill rotWithShape="1">
            <a:blip r:embed="rId6"/>
            <a:srcRect b="64232"/>
            <a:stretch/>
          </p:blipFill>
          <p:spPr>
            <a:xfrm>
              <a:off x="8431441" y="704293"/>
              <a:ext cx="3108960" cy="1711247"/>
            </a:xfrm>
            <a:prstGeom prst="rect">
              <a:avLst/>
            </a:prstGeom>
          </p:spPr>
        </p:pic>
        <p:pic>
          <p:nvPicPr>
            <p:cNvPr id="49" name="Picture 48">
              <a:extLst>
                <a:ext uri="{FF2B5EF4-FFF2-40B4-BE49-F238E27FC236}">
                  <a16:creationId xmlns:a16="http://schemas.microsoft.com/office/drawing/2014/main" id="{33213866-1134-4B00-89F4-E04E6DA51F6F}"/>
                </a:ext>
              </a:extLst>
            </p:cNvPr>
            <p:cNvPicPr>
              <a:picLocks noChangeAspect="1"/>
            </p:cNvPicPr>
            <p:nvPr/>
          </p:nvPicPr>
          <p:blipFill>
            <a:blip r:embed="rId7"/>
            <a:stretch>
              <a:fillRect/>
            </a:stretch>
          </p:blipFill>
          <p:spPr>
            <a:xfrm>
              <a:off x="8431441" y="5183838"/>
              <a:ext cx="3108960" cy="1875797"/>
            </a:xfrm>
            <a:prstGeom prst="rect">
              <a:avLst/>
            </a:prstGeom>
          </p:spPr>
        </p:pic>
        <p:pic>
          <p:nvPicPr>
            <p:cNvPr id="50" name="Picture 49">
              <a:extLst>
                <a:ext uri="{FF2B5EF4-FFF2-40B4-BE49-F238E27FC236}">
                  <a16:creationId xmlns:a16="http://schemas.microsoft.com/office/drawing/2014/main" id="{CFD5FB9D-E3EE-4C2E-BCF6-C9EEE5401E0A}"/>
                </a:ext>
              </a:extLst>
            </p:cNvPr>
            <p:cNvPicPr>
              <a:picLocks noChangeAspect="1"/>
            </p:cNvPicPr>
            <p:nvPr/>
          </p:nvPicPr>
          <p:blipFill rotWithShape="1">
            <a:blip r:embed="rId6"/>
            <a:srcRect t="38953" b="32299"/>
            <a:stretch/>
          </p:blipFill>
          <p:spPr>
            <a:xfrm>
              <a:off x="8431441" y="2415540"/>
              <a:ext cx="3108960" cy="1375411"/>
            </a:xfrm>
            <a:prstGeom prst="rect">
              <a:avLst/>
            </a:prstGeom>
          </p:spPr>
        </p:pic>
        <p:pic>
          <p:nvPicPr>
            <p:cNvPr id="51" name="Picture 50">
              <a:extLst>
                <a:ext uri="{FF2B5EF4-FFF2-40B4-BE49-F238E27FC236}">
                  <a16:creationId xmlns:a16="http://schemas.microsoft.com/office/drawing/2014/main" id="{582B9A81-5F1E-455F-8B31-76BA1EEFC0EC}"/>
                </a:ext>
              </a:extLst>
            </p:cNvPr>
            <p:cNvPicPr>
              <a:picLocks noChangeAspect="1"/>
            </p:cNvPicPr>
            <p:nvPr/>
          </p:nvPicPr>
          <p:blipFill rotWithShape="1">
            <a:blip r:embed="rId6"/>
            <a:srcRect t="70887"/>
            <a:stretch/>
          </p:blipFill>
          <p:spPr>
            <a:xfrm>
              <a:off x="8431441" y="3790951"/>
              <a:ext cx="3108960" cy="1392887"/>
            </a:xfrm>
            <a:prstGeom prst="rect">
              <a:avLst/>
            </a:prstGeom>
          </p:spPr>
        </p:pic>
      </p:grpSp>
      <p:pic>
        <p:nvPicPr>
          <p:cNvPr id="57" name="Content Placeholder 19">
            <a:extLst>
              <a:ext uri="{FF2B5EF4-FFF2-40B4-BE49-F238E27FC236}">
                <a16:creationId xmlns:a16="http://schemas.microsoft.com/office/drawing/2014/main" id="{20A74178-EB3D-4254-B13B-A439BC0A00D0}"/>
              </a:ext>
            </a:extLst>
          </p:cNvPr>
          <p:cNvPicPr>
            <a:picLocks noGrp="1" noChangeAspect="1"/>
          </p:cNvPicPr>
          <p:nvPr>
            <p:ph idx="1"/>
          </p:nvPr>
        </p:nvPicPr>
        <p:blipFill rotWithShape="1">
          <a:blip r:embed="rId8"/>
          <a:srcRect l="1703" t="1228" b="1518"/>
          <a:stretch/>
        </p:blipFill>
        <p:spPr>
          <a:xfrm>
            <a:off x="2588668" y="4866265"/>
            <a:ext cx="1307198" cy="1808248"/>
          </a:xfrm>
          <a:prstGeom prst="rect">
            <a:avLst/>
          </a:prstGeom>
        </p:spPr>
      </p:pic>
      <p:grpSp>
        <p:nvGrpSpPr>
          <p:cNvPr id="62" name="Group 61">
            <a:extLst>
              <a:ext uri="{FF2B5EF4-FFF2-40B4-BE49-F238E27FC236}">
                <a16:creationId xmlns:a16="http://schemas.microsoft.com/office/drawing/2014/main" id="{E4CCD63B-86E9-4EF9-8107-FE8616874125}"/>
              </a:ext>
            </a:extLst>
          </p:cNvPr>
          <p:cNvGrpSpPr/>
          <p:nvPr/>
        </p:nvGrpSpPr>
        <p:grpSpPr>
          <a:xfrm>
            <a:off x="9962256" y="629342"/>
            <a:ext cx="2323203" cy="2764456"/>
            <a:chOff x="9962256" y="629342"/>
            <a:chExt cx="2323203" cy="2764456"/>
          </a:xfrm>
        </p:grpSpPr>
        <p:sp>
          <p:nvSpPr>
            <p:cNvPr id="58" name="Rectangle 57">
              <a:extLst>
                <a:ext uri="{FF2B5EF4-FFF2-40B4-BE49-F238E27FC236}">
                  <a16:creationId xmlns:a16="http://schemas.microsoft.com/office/drawing/2014/main" id="{049982BF-DCF1-408A-9956-2E56622F2FFB}"/>
                </a:ext>
              </a:extLst>
            </p:cNvPr>
            <p:cNvSpPr/>
            <p:nvPr/>
          </p:nvSpPr>
          <p:spPr>
            <a:xfrm>
              <a:off x="9962256" y="629342"/>
              <a:ext cx="2323203" cy="1569660"/>
            </a:xfrm>
            <a:prstGeom prst="rect">
              <a:avLst/>
            </a:prstGeom>
          </p:spPr>
          <p:txBody>
            <a:bodyPr wrap="square">
              <a:spAutoFit/>
            </a:bodyPr>
            <a:lstStyle/>
            <a:p>
              <a:r>
                <a:rPr lang="en-US" sz="1600" dirty="0"/>
                <a:t>+ the Global MHH Monitoring Group recommended school-level questions (learn more at the side session on 19 Sept)</a:t>
              </a:r>
            </a:p>
          </p:txBody>
        </p:sp>
        <p:pic>
          <p:nvPicPr>
            <p:cNvPr id="59" name="Picture 58">
              <a:extLst>
                <a:ext uri="{FF2B5EF4-FFF2-40B4-BE49-F238E27FC236}">
                  <a16:creationId xmlns:a16="http://schemas.microsoft.com/office/drawing/2014/main" id="{21E74202-E3AF-4594-92DE-B8EF9A07E2B3}"/>
                </a:ext>
              </a:extLst>
            </p:cNvPr>
            <p:cNvPicPr>
              <a:picLocks noChangeAspect="1"/>
            </p:cNvPicPr>
            <p:nvPr/>
          </p:nvPicPr>
          <p:blipFill>
            <a:blip r:embed="rId9"/>
            <a:stretch>
              <a:fillRect/>
            </a:stretch>
          </p:blipFill>
          <p:spPr>
            <a:xfrm>
              <a:off x="11077128" y="1949745"/>
              <a:ext cx="1018824" cy="1444053"/>
            </a:xfrm>
            <a:prstGeom prst="rect">
              <a:avLst/>
            </a:prstGeom>
          </p:spPr>
        </p:pic>
      </p:grpSp>
      <p:sp>
        <p:nvSpPr>
          <p:cNvPr id="61" name="Rectangle 60">
            <a:extLst>
              <a:ext uri="{FF2B5EF4-FFF2-40B4-BE49-F238E27FC236}">
                <a16:creationId xmlns:a16="http://schemas.microsoft.com/office/drawing/2014/main" id="{0F52A27A-9F22-428D-BA75-E22D98DF018A}"/>
              </a:ext>
            </a:extLst>
          </p:cNvPr>
          <p:cNvSpPr/>
          <p:nvPr/>
        </p:nvSpPr>
        <p:spPr>
          <a:xfrm>
            <a:off x="3921358" y="5265599"/>
            <a:ext cx="2353617" cy="769441"/>
          </a:xfrm>
          <a:prstGeom prst="rect">
            <a:avLst/>
          </a:prstGeom>
        </p:spPr>
        <p:txBody>
          <a:bodyPr wrap="square">
            <a:spAutoFit/>
          </a:bodyPr>
          <a:lstStyle/>
          <a:p>
            <a:r>
              <a:rPr lang="en-US" sz="1100" dirty="0">
                <a:hlinkClick r:id="rId10"/>
              </a:rPr>
              <a:t>https://washdata.org/sites/default/files/documents/reports/2018-08/SDGs-monitoring-wash-in-schools-2018-August-web2.pdf</a:t>
            </a:r>
            <a:r>
              <a:rPr lang="en-US" sz="1100" dirty="0"/>
              <a:t> </a:t>
            </a:r>
          </a:p>
        </p:txBody>
      </p:sp>
    </p:spTree>
    <p:extLst>
      <p:ext uri="{BB962C8B-B14F-4D97-AF65-F5344CB8AC3E}">
        <p14:creationId xmlns:p14="http://schemas.microsoft.com/office/powerpoint/2010/main" val="17399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F9A9-4040-4CB1-9AD4-3F05F15E4A94}"/>
              </a:ext>
            </a:extLst>
          </p:cNvPr>
          <p:cNvSpPr>
            <a:spLocks noGrp="1"/>
          </p:cNvSpPr>
          <p:nvPr>
            <p:ph type="title"/>
          </p:nvPr>
        </p:nvSpPr>
        <p:spPr>
          <a:xfrm>
            <a:off x="443345" y="274638"/>
            <a:ext cx="11139055" cy="1143000"/>
          </a:xfrm>
        </p:spPr>
        <p:txBody>
          <a:bodyPr/>
          <a:lstStyle/>
          <a:p>
            <a:r>
              <a:rPr lang="en-US" sz="3800" dirty="0"/>
              <a:t>Excel-based tool to support data collection and analysis</a:t>
            </a:r>
          </a:p>
        </p:txBody>
      </p:sp>
      <p:pic>
        <p:nvPicPr>
          <p:cNvPr id="5" name="Content Placeholder 4">
            <a:extLst>
              <a:ext uri="{FF2B5EF4-FFF2-40B4-BE49-F238E27FC236}">
                <a16:creationId xmlns:a16="http://schemas.microsoft.com/office/drawing/2014/main" id="{46C84F01-41AE-4396-817E-EBDB50332492}"/>
              </a:ext>
            </a:extLst>
          </p:cNvPr>
          <p:cNvPicPr>
            <a:picLocks noGrp="1" noChangeAspect="1"/>
          </p:cNvPicPr>
          <p:nvPr>
            <p:ph idx="1"/>
          </p:nvPr>
        </p:nvPicPr>
        <p:blipFill>
          <a:blip r:embed="rId3"/>
          <a:stretch>
            <a:fillRect/>
          </a:stretch>
        </p:blipFill>
        <p:spPr>
          <a:xfrm>
            <a:off x="365051" y="1300847"/>
            <a:ext cx="7593957" cy="4525963"/>
          </a:xfrm>
          <a:prstGeom prst="rect">
            <a:avLst/>
          </a:prstGeom>
        </p:spPr>
      </p:pic>
      <p:sp>
        <p:nvSpPr>
          <p:cNvPr id="4" name="Slide Number Placeholder 3">
            <a:extLst>
              <a:ext uri="{FF2B5EF4-FFF2-40B4-BE49-F238E27FC236}">
                <a16:creationId xmlns:a16="http://schemas.microsoft.com/office/drawing/2014/main" id="{ADCB08D0-A059-455A-94EA-28B4981FD8FE}"/>
              </a:ext>
            </a:extLst>
          </p:cNvPr>
          <p:cNvSpPr>
            <a:spLocks noGrp="1"/>
          </p:cNvSpPr>
          <p:nvPr>
            <p:ph type="sldNum" sz="quarter" idx="12"/>
          </p:nvPr>
        </p:nvSpPr>
        <p:spPr/>
        <p:txBody>
          <a:bodyPr/>
          <a:lstStyle/>
          <a:p>
            <a:fld id="{89814231-C564-459E-A527-55508A559AB2}" type="slidenum">
              <a:rPr lang="en-US" smtClean="0">
                <a:solidFill>
                  <a:prstClr val="white"/>
                </a:solidFill>
              </a:rPr>
              <a:pPr/>
              <a:t>23</a:t>
            </a:fld>
            <a:endParaRPr lang="en-US">
              <a:solidFill>
                <a:prstClr val="white"/>
              </a:solidFill>
            </a:endParaRPr>
          </a:p>
        </p:txBody>
      </p:sp>
      <p:sp>
        <p:nvSpPr>
          <p:cNvPr id="6" name="TextBox 5">
            <a:extLst>
              <a:ext uri="{FF2B5EF4-FFF2-40B4-BE49-F238E27FC236}">
                <a16:creationId xmlns:a16="http://schemas.microsoft.com/office/drawing/2014/main" id="{836354BB-A0C4-4039-947F-5E2426DD044E}"/>
              </a:ext>
            </a:extLst>
          </p:cNvPr>
          <p:cNvSpPr txBox="1"/>
          <p:nvPr/>
        </p:nvSpPr>
        <p:spPr>
          <a:xfrm>
            <a:off x="6788808" y="3105834"/>
            <a:ext cx="5223276" cy="1200329"/>
          </a:xfrm>
          <a:prstGeom prst="rect">
            <a:avLst/>
          </a:prstGeom>
          <a:solidFill>
            <a:schemeClr val="bg1"/>
          </a:solidFill>
          <a:ln w="38100">
            <a:solidFill>
              <a:srgbClr val="FF0066"/>
            </a:solidFill>
          </a:ln>
        </p:spPr>
        <p:txBody>
          <a:bodyPr wrap="square" rtlCol="0">
            <a:spAutoFit/>
          </a:bodyPr>
          <a:lstStyle/>
          <a:p>
            <a:r>
              <a:rPr lang="en-US" dirty="0"/>
              <a:t>Please download the Excel file here: </a:t>
            </a:r>
            <a:r>
              <a:rPr lang="en-US" dirty="0">
                <a:hlinkClick r:id="rId4"/>
              </a:rPr>
              <a:t>https://washdata.org/monitoring/wash-schools/excel</a:t>
            </a:r>
            <a:endParaRPr lang="en-US" dirty="0"/>
          </a:p>
          <a:p>
            <a:endParaRPr lang="en-US" dirty="0"/>
          </a:p>
          <a:p>
            <a:r>
              <a:rPr lang="en-US" dirty="0"/>
              <a:t>Let’s open and explore the file together… </a:t>
            </a:r>
          </a:p>
        </p:txBody>
      </p:sp>
    </p:spTree>
    <p:extLst>
      <p:ext uri="{BB962C8B-B14F-4D97-AF65-F5344CB8AC3E}">
        <p14:creationId xmlns:p14="http://schemas.microsoft.com/office/powerpoint/2010/main" val="432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F9A9-4040-4CB1-9AD4-3F05F15E4A94}"/>
              </a:ext>
            </a:extLst>
          </p:cNvPr>
          <p:cNvSpPr>
            <a:spLocks noGrp="1"/>
          </p:cNvSpPr>
          <p:nvPr>
            <p:ph type="title"/>
          </p:nvPr>
        </p:nvSpPr>
        <p:spPr>
          <a:xfrm>
            <a:off x="609600" y="274638"/>
            <a:ext cx="10972800" cy="627730"/>
          </a:xfrm>
        </p:spPr>
        <p:txBody>
          <a:bodyPr/>
          <a:lstStyle/>
          <a:p>
            <a:r>
              <a:rPr lang="en-US" sz="3200" dirty="0"/>
              <a:t>Excel-based tool to support WinS monitoring – </a:t>
            </a:r>
            <a:r>
              <a:rPr lang="en-US" sz="3200" dirty="0">
                <a:solidFill>
                  <a:srgbClr val="FF0066"/>
                </a:solidFill>
              </a:rPr>
              <a:t>data collection</a:t>
            </a:r>
          </a:p>
        </p:txBody>
      </p:sp>
      <p:sp>
        <p:nvSpPr>
          <p:cNvPr id="4" name="Slide Number Placeholder 3">
            <a:extLst>
              <a:ext uri="{FF2B5EF4-FFF2-40B4-BE49-F238E27FC236}">
                <a16:creationId xmlns:a16="http://schemas.microsoft.com/office/drawing/2014/main" id="{ADCB08D0-A059-455A-94EA-28B4981FD8FE}"/>
              </a:ext>
            </a:extLst>
          </p:cNvPr>
          <p:cNvSpPr>
            <a:spLocks noGrp="1"/>
          </p:cNvSpPr>
          <p:nvPr>
            <p:ph type="sldNum" sz="quarter" idx="12"/>
          </p:nvPr>
        </p:nvSpPr>
        <p:spPr/>
        <p:txBody>
          <a:bodyPr/>
          <a:lstStyle/>
          <a:p>
            <a:fld id="{89814231-C564-459E-A527-55508A559AB2}" type="slidenum">
              <a:rPr lang="en-US" smtClean="0">
                <a:solidFill>
                  <a:prstClr val="white"/>
                </a:solidFill>
              </a:rPr>
              <a:pPr/>
              <a:t>24</a:t>
            </a:fld>
            <a:endParaRPr lang="en-US">
              <a:solidFill>
                <a:prstClr val="white"/>
              </a:solidFill>
            </a:endParaRPr>
          </a:p>
        </p:txBody>
      </p:sp>
      <p:pic>
        <p:nvPicPr>
          <p:cNvPr id="8" name="Picture 7">
            <a:extLst>
              <a:ext uri="{FF2B5EF4-FFF2-40B4-BE49-F238E27FC236}">
                <a16:creationId xmlns:a16="http://schemas.microsoft.com/office/drawing/2014/main" id="{905493FB-FE35-46F8-9E44-DEB02F465236}"/>
              </a:ext>
            </a:extLst>
          </p:cNvPr>
          <p:cNvPicPr>
            <a:picLocks noChangeAspect="1"/>
          </p:cNvPicPr>
          <p:nvPr/>
        </p:nvPicPr>
        <p:blipFill>
          <a:blip r:embed="rId2"/>
          <a:stretch>
            <a:fillRect/>
          </a:stretch>
        </p:blipFill>
        <p:spPr>
          <a:xfrm>
            <a:off x="8939771" y="1594104"/>
            <a:ext cx="2834640" cy="3839991"/>
          </a:xfrm>
          <a:prstGeom prst="rect">
            <a:avLst/>
          </a:prstGeom>
        </p:spPr>
      </p:pic>
      <p:pic>
        <p:nvPicPr>
          <p:cNvPr id="9" name="Picture 8">
            <a:extLst>
              <a:ext uri="{FF2B5EF4-FFF2-40B4-BE49-F238E27FC236}">
                <a16:creationId xmlns:a16="http://schemas.microsoft.com/office/drawing/2014/main" id="{5E677115-472B-4957-9BE0-997B1A4784D2}"/>
              </a:ext>
            </a:extLst>
          </p:cNvPr>
          <p:cNvPicPr>
            <a:picLocks noChangeAspect="1"/>
          </p:cNvPicPr>
          <p:nvPr/>
        </p:nvPicPr>
        <p:blipFill>
          <a:blip r:embed="rId3"/>
          <a:stretch>
            <a:fillRect/>
          </a:stretch>
        </p:blipFill>
        <p:spPr>
          <a:xfrm>
            <a:off x="366099" y="1841436"/>
            <a:ext cx="2834640" cy="3592659"/>
          </a:xfrm>
          <a:prstGeom prst="rect">
            <a:avLst/>
          </a:prstGeom>
        </p:spPr>
      </p:pic>
      <p:pic>
        <p:nvPicPr>
          <p:cNvPr id="10" name="Picture 9">
            <a:extLst>
              <a:ext uri="{FF2B5EF4-FFF2-40B4-BE49-F238E27FC236}">
                <a16:creationId xmlns:a16="http://schemas.microsoft.com/office/drawing/2014/main" id="{66CA54C5-C357-4072-B589-8A79A2A37B73}"/>
              </a:ext>
            </a:extLst>
          </p:cNvPr>
          <p:cNvPicPr>
            <a:picLocks noChangeAspect="1"/>
          </p:cNvPicPr>
          <p:nvPr/>
        </p:nvPicPr>
        <p:blipFill>
          <a:blip r:embed="rId4"/>
          <a:stretch>
            <a:fillRect/>
          </a:stretch>
        </p:blipFill>
        <p:spPr>
          <a:xfrm>
            <a:off x="3416855" y="4700160"/>
            <a:ext cx="3245712" cy="2053120"/>
          </a:xfrm>
          <a:prstGeom prst="rect">
            <a:avLst/>
          </a:prstGeom>
        </p:spPr>
      </p:pic>
      <p:pic>
        <p:nvPicPr>
          <p:cNvPr id="5" name="Content Placeholder 4">
            <a:extLst>
              <a:ext uri="{FF2B5EF4-FFF2-40B4-BE49-F238E27FC236}">
                <a16:creationId xmlns:a16="http://schemas.microsoft.com/office/drawing/2014/main" id="{46C84F01-41AE-4396-817E-EBDB50332492}"/>
              </a:ext>
            </a:extLst>
          </p:cNvPr>
          <p:cNvPicPr>
            <a:picLocks noGrp="1" noChangeAspect="1"/>
          </p:cNvPicPr>
          <p:nvPr>
            <p:ph idx="1"/>
          </p:nvPr>
        </p:nvPicPr>
        <p:blipFill>
          <a:blip r:embed="rId5"/>
          <a:stretch>
            <a:fillRect/>
          </a:stretch>
        </p:blipFill>
        <p:spPr>
          <a:xfrm>
            <a:off x="3438797" y="997178"/>
            <a:ext cx="5267154" cy="3139199"/>
          </a:xfrm>
          <a:prstGeom prst="rect">
            <a:avLst/>
          </a:prstGeom>
        </p:spPr>
      </p:pic>
      <p:sp>
        <p:nvSpPr>
          <p:cNvPr id="11" name="Oval 10">
            <a:extLst>
              <a:ext uri="{FF2B5EF4-FFF2-40B4-BE49-F238E27FC236}">
                <a16:creationId xmlns:a16="http://schemas.microsoft.com/office/drawing/2014/main" id="{80A4AACB-E621-431B-B4F9-F213078208F5}"/>
              </a:ext>
            </a:extLst>
          </p:cNvPr>
          <p:cNvSpPr/>
          <p:nvPr/>
        </p:nvSpPr>
        <p:spPr>
          <a:xfrm>
            <a:off x="4355965" y="3833948"/>
            <a:ext cx="364201" cy="27424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854187C4-EBC4-44B2-8A42-7CA2DD6F5B3B}"/>
              </a:ext>
            </a:extLst>
          </p:cNvPr>
          <p:cNvCxnSpPr>
            <a:cxnSpLocks/>
            <a:stCxn id="11" idx="1"/>
          </p:cNvCxnSpPr>
          <p:nvPr/>
        </p:nvCxnSpPr>
        <p:spPr>
          <a:xfrm flipH="1" flipV="1">
            <a:off x="3200739" y="3007898"/>
            <a:ext cx="1208562" cy="866212"/>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9286B7-245C-45BB-B9F3-695C6512CF83}"/>
              </a:ext>
            </a:extLst>
          </p:cNvPr>
          <p:cNvSpPr txBox="1"/>
          <p:nvPr/>
        </p:nvSpPr>
        <p:spPr>
          <a:xfrm>
            <a:off x="363862" y="1404143"/>
            <a:ext cx="2327590" cy="369332"/>
          </a:xfrm>
          <a:prstGeom prst="rect">
            <a:avLst/>
          </a:prstGeom>
          <a:noFill/>
        </p:spPr>
        <p:txBody>
          <a:bodyPr wrap="square" rtlCol="0">
            <a:spAutoFit/>
          </a:bodyPr>
          <a:lstStyle/>
          <a:p>
            <a:r>
              <a:rPr lang="en-US" b="1" dirty="0">
                <a:solidFill>
                  <a:srgbClr val="FF0066"/>
                </a:solidFill>
                <a:latin typeface="Avenir Next LT Pro" panose="020B0504020202020204" pitchFamily="34" charset="0"/>
              </a:rPr>
              <a:t>Core Questions</a:t>
            </a:r>
          </a:p>
        </p:txBody>
      </p:sp>
      <p:sp>
        <p:nvSpPr>
          <p:cNvPr id="15" name="Oval 14">
            <a:extLst>
              <a:ext uri="{FF2B5EF4-FFF2-40B4-BE49-F238E27FC236}">
                <a16:creationId xmlns:a16="http://schemas.microsoft.com/office/drawing/2014/main" id="{F14B38EF-72BD-4FF8-AB93-CA3A70CF30EB}"/>
              </a:ext>
            </a:extLst>
          </p:cNvPr>
          <p:cNvSpPr/>
          <p:nvPr/>
        </p:nvSpPr>
        <p:spPr>
          <a:xfrm>
            <a:off x="5361052" y="3833948"/>
            <a:ext cx="364201" cy="27424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68800A2-51BF-4CF1-B42D-012C0F102F8B}"/>
              </a:ext>
            </a:extLst>
          </p:cNvPr>
          <p:cNvCxnSpPr>
            <a:cxnSpLocks/>
            <a:stCxn id="15" idx="6"/>
          </p:cNvCxnSpPr>
          <p:nvPr/>
        </p:nvCxnSpPr>
        <p:spPr>
          <a:xfrm flipV="1">
            <a:off x="5725253" y="3007896"/>
            <a:ext cx="3081863" cy="963172"/>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8424959-1268-48B3-A8D9-D6E5D83419C1}"/>
              </a:ext>
            </a:extLst>
          </p:cNvPr>
          <p:cNvSpPr/>
          <p:nvPr/>
        </p:nvSpPr>
        <p:spPr>
          <a:xfrm>
            <a:off x="8143116" y="3851723"/>
            <a:ext cx="364201" cy="27424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1E87446-4183-440B-A32E-D1EFE6C54F19}"/>
              </a:ext>
            </a:extLst>
          </p:cNvPr>
          <p:cNvCxnSpPr>
            <a:cxnSpLocks/>
            <a:stCxn id="21" idx="3"/>
          </p:cNvCxnSpPr>
          <p:nvPr/>
        </p:nvCxnSpPr>
        <p:spPr>
          <a:xfrm flipH="1">
            <a:off x="6746028" y="4085801"/>
            <a:ext cx="1450424" cy="952011"/>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92A689-21EE-492E-A07E-718728BE603D}"/>
              </a:ext>
            </a:extLst>
          </p:cNvPr>
          <p:cNvSpPr txBox="1"/>
          <p:nvPr/>
        </p:nvSpPr>
        <p:spPr>
          <a:xfrm>
            <a:off x="8892516" y="1182350"/>
            <a:ext cx="2638391" cy="369332"/>
          </a:xfrm>
          <a:prstGeom prst="rect">
            <a:avLst/>
          </a:prstGeom>
          <a:noFill/>
        </p:spPr>
        <p:txBody>
          <a:bodyPr wrap="square" rtlCol="0">
            <a:spAutoFit/>
          </a:bodyPr>
          <a:lstStyle/>
          <a:p>
            <a:r>
              <a:rPr lang="en-US" b="1" dirty="0">
                <a:solidFill>
                  <a:srgbClr val="FF0066"/>
                </a:solidFill>
                <a:latin typeface="Avenir Next LT Pro" panose="020B0504020202020204" pitchFamily="34" charset="0"/>
              </a:rPr>
              <a:t>Expanded Questions</a:t>
            </a:r>
          </a:p>
        </p:txBody>
      </p:sp>
      <p:sp>
        <p:nvSpPr>
          <p:cNvPr id="28" name="TextBox 27">
            <a:extLst>
              <a:ext uri="{FF2B5EF4-FFF2-40B4-BE49-F238E27FC236}">
                <a16:creationId xmlns:a16="http://schemas.microsoft.com/office/drawing/2014/main" id="{0AE12B97-7AE9-4EA0-9CE4-808CDEDEC3E4}"/>
              </a:ext>
            </a:extLst>
          </p:cNvPr>
          <p:cNvSpPr txBox="1"/>
          <p:nvPr/>
        </p:nvSpPr>
        <p:spPr>
          <a:xfrm>
            <a:off x="3333394" y="4330828"/>
            <a:ext cx="4514789" cy="369332"/>
          </a:xfrm>
          <a:prstGeom prst="rect">
            <a:avLst/>
          </a:prstGeom>
          <a:noFill/>
        </p:spPr>
        <p:txBody>
          <a:bodyPr wrap="square" rtlCol="0">
            <a:spAutoFit/>
          </a:bodyPr>
          <a:lstStyle/>
          <a:p>
            <a:r>
              <a:rPr lang="en-US" b="1" dirty="0" err="1">
                <a:solidFill>
                  <a:srgbClr val="FF0066"/>
                </a:solidFill>
                <a:latin typeface="Avenir Next LT Pro" panose="020B0504020202020204" pitchFamily="34" charset="0"/>
              </a:rPr>
              <a:t>KoBo</a:t>
            </a:r>
            <a:r>
              <a:rPr lang="en-US" b="1" dirty="0">
                <a:solidFill>
                  <a:srgbClr val="FF0066"/>
                </a:solidFill>
                <a:latin typeface="Avenir Next LT Pro" panose="020B0504020202020204" pitchFamily="34" charset="0"/>
              </a:rPr>
              <a:t> Toolbox formatted Questions</a:t>
            </a:r>
          </a:p>
        </p:txBody>
      </p:sp>
      <p:sp>
        <p:nvSpPr>
          <p:cNvPr id="29" name="TextBox 28">
            <a:extLst>
              <a:ext uri="{FF2B5EF4-FFF2-40B4-BE49-F238E27FC236}">
                <a16:creationId xmlns:a16="http://schemas.microsoft.com/office/drawing/2014/main" id="{2D54874D-AA23-4C62-BB23-4841CDF5437A}"/>
              </a:ext>
            </a:extLst>
          </p:cNvPr>
          <p:cNvSpPr txBox="1"/>
          <p:nvPr/>
        </p:nvSpPr>
        <p:spPr>
          <a:xfrm>
            <a:off x="6788808" y="5636902"/>
            <a:ext cx="5223276" cy="646331"/>
          </a:xfrm>
          <a:prstGeom prst="rect">
            <a:avLst/>
          </a:prstGeom>
          <a:solidFill>
            <a:schemeClr val="bg1"/>
          </a:solidFill>
          <a:ln w="38100">
            <a:solidFill>
              <a:srgbClr val="FF0066"/>
            </a:solidFill>
          </a:ln>
        </p:spPr>
        <p:txBody>
          <a:bodyPr wrap="square" rtlCol="0">
            <a:spAutoFit/>
          </a:bodyPr>
          <a:lstStyle/>
          <a:p>
            <a:r>
              <a:rPr lang="en-US" dirty="0"/>
              <a:t>Download here: </a:t>
            </a:r>
            <a:r>
              <a:rPr lang="en-US" dirty="0">
                <a:hlinkClick r:id="rId6"/>
              </a:rPr>
              <a:t>https://washdata.org/monitoring/wash-schools/excel</a:t>
            </a:r>
            <a:r>
              <a:rPr lang="en-US" dirty="0"/>
              <a:t> </a:t>
            </a:r>
          </a:p>
        </p:txBody>
      </p:sp>
    </p:spTree>
    <p:extLst>
      <p:ext uri="{BB962C8B-B14F-4D97-AF65-F5344CB8AC3E}">
        <p14:creationId xmlns:p14="http://schemas.microsoft.com/office/powerpoint/2010/main" val="85019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21" grpId="0" animBg="1"/>
      <p:bldP spid="27" grpId="0"/>
      <p:bldP spid="28" grpId="0"/>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096E-36C2-4428-AD7A-61C63203DFC9}"/>
              </a:ext>
            </a:extLst>
          </p:cNvPr>
          <p:cNvSpPr>
            <a:spLocks noGrp="1"/>
          </p:cNvSpPr>
          <p:nvPr>
            <p:ph type="title"/>
          </p:nvPr>
        </p:nvSpPr>
        <p:spPr>
          <a:xfrm>
            <a:off x="330200" y="274638"/>
            <a:ext cx="11531600" cy="504295"/>
          </a:xfrm>
        </p:spPr>
        <p:txBody>
          <a:bodyPr/>
          <a:lstStyle/>
          <a:p>
            <a:r>
              <a:rPr lang="en-US" sz="2200" dirty="0"/>
              <a:t>Questions can be copied and pasted into EMIS questionnaires and modified as needed</a:t>
            </a:r>
          </a:p>
        </p:txBody>
      </p:sp>
      <p:sp>
        <p:nvSpPr>
          <p:cNvPr id="4" name="Slide Number Placeholder 3">
            <a:extLst>
              <a:ext uri="{FF2B5EF4-FFF2-40B4-BE49-F238E27FC236}">
                <a16:creationId xmlns:a16="http://schemas.microsoft.com/office/drawing/2014/main" id="{77A31339-B44A-4B42-B580-982DEEB9FBD7}"/>
              </a:ext>
            </a:extLst>
          </p:cNvPr>
          <p:cNvSpPr>
            <a:spLocks noGrp="1"/>
          </p:cNvSpPr>
          <p:nvPr>
            <p:ph type="sldNum" sz="quarter" idx="12"/>
          </p:nvPr>
        </p:nvSpPr>
        <p:spPr/>
        <p:txBody>
          <a:bodyPr/>
          <a:lstStyle/>
          <a:p>
            <a:fld id="{89814231-C564-459E-A527-55508A559AB2}" type="slidenum">
              <a:rPr lang="en-US" smtClean="0">
                <a:solidFill>
                  <a:prstClr val="white"/>
                </a:solidFill>
              </a:rPr>
              <a:pPr/>
              <a:t>25</a:t>
            </a:fld>
            <a:endParaRPr lang="en-US">
              <a:solidFill>
                <a:prstClr val="white"/>
              </a:solidFill>
            </a:endParaRPr>
          </a:p>
        </p:txBody>
      </p:sp>
      <p:graphicFrame>
        <p:nvGraphicFramePr>
          <p:cNvPr id="6" name="Table 5">
            <a:extLst>
              <a:ext uri="{FF2B5EF4-FFF2-40B4-BE49-F238E27FC236}">
                <a16:creationId xmlns:a16="http://schemas.microsoft.com/office/drawing/2014/main" id="{6920AEB0-BF57-49FB-97D1-532F364D5DF6}"/>
              </a:ext>
            </a:extLst>
          </p:cNvPr>
          <p:cNvGraphicFramePr>
            <a:graphicFrameLocks noGrp="1"/>
          </p:cNvGraphicFramePr>
          <p:nvPr>
            <p:extLst>
              <p:ext uri="{D42A27DB-BD31-4B8C-83A1-F6EECF244321}">
                <p14:modId xmlns:p14="http://schemas.microsoft.com/office/powerpoint/2010/main" val="2680675022"/>
              </p:ext>
            </p:extLst>
          </p:nvPr>
        </p:nvGraphicFramePr>
        <p:xfrm>
          <a:off x="330200" y="884232"/>
          <a:ext cx="11709400" cy="5302890"/>
        </p:xfrm>
        <a:graphic>
          <a:graphicData uri="http://schemas.openxmlformats.org/drawingml/2006/table">
            <a:tbl>
              <a:tblPr/>
              <a:tblGrid>
                <a:gridCol w="476824">
                  <a:extLst>
                    <a:ext uri="{9D8B030D-6E8A-4147-A177-3AD203B41FA5}">
                      <a16:colId xmlns:a16="http://schemas.microsoft.com/office/drawing/2014/main" val="2635145021"/>
                    </a:ext>
                  </a:extLst>
                </a:gridCol>
                <a:gridCol w="2054709">
                  <a:extLst>
                    <a:ext uri="{9D8B030D-6E8A-4147-A177-3AD203B41FA5}">
                      <a16:colId xmlns:a16="http://schemas.microsoft.com/office/drawing/2014/main" val="3915448582"/>
                    </a:ext>
                  </a:extLst>
                </a:gridCol>
                <a:gridCol w="2302934">
                  <a:extLst>
                    <a:ext uri="{9D8B030D-6E8A-4147-A177-3AD203B41FA5}">
                      <a16:colId xmlns:a16="http://schemas.microsoft.com/office/drawing/2014/main" val="1944694007"/>
                    </a:ext>
                  </a:extLst>
                </a:gridCol>
                <a:gridCol w="6874933">
                  <a:extLst>
                    <a:ext uri="{9D8B030D-6E8A-4147-A177-3AD203B41FA5}">
                      <a16:colId xmlns:a16="http://schemas.microsoft.com/office/drawing/2014/main" val="353880350"/>
                    </a:ext>
                  </a:extLst>
                </a:gridCol>
              </a:tblGrid>
              <a:tr h="125369">
                <a:tc>
                  <a:txBody>
                    <a:bodyPr/>
                    <a:lstStyle/>
                    <a:p>
                      <a:pPr algn="l" fontAlgn="b"/>
                      <a:endParaRPr lang="en-US" sz="1400" b="1" i="0" u="none" strike="noStrike" dirty="0">
                        <a:effectLst/>
                        <a:latin typeface="Arial" panose="020B0604020202020204" pitchFamily="34" charset="0"/>
                      </a:endParaRPr>
                    </a:p>
                  </a:txBody>
                  <a:tcPr marL="5970" marR="5970" marT="59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effectLst/>
                          <a:latin typeface="Arial" panose="020B0604020202020204" pitchFamily="34" charset="0"/>
                        </a:rPr>
                        <a:t>Question</a:t>
                      </a:r>
                    </a:p>
                  </a:txBody>
                  <a:tcPr marL="5970" marR="5970" marT="59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effectLst/>
                          <a:latin typeface="Arial" panose="020B0604020202020204" pitchFamily="34" charset="0"/>
                        </a:rPr>
                        <a:t>Responses</a:t>
                      </a:r>
                    </a:p>
                  </a:txBody>
                  <a:tcPr marL="5970" marR="5970" marT="59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1" i="0" u="none" strike="noStrike" dirty="0">
                          <a:effectLst/>
                          <a:latin typeface="Arial" panose="020B0604020202020204" pitchFamily="34" charset="0"/>
                        </a:rPr>
                        <a:t>Notes</a:t>
                      </a:r>
                    </a:p>
                  </a:txBody>
                  <a:tcPr marL="5970" marR="5970" marT="59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754659"/>
                  </a:ext>
                </a:extLst>
              </a:tr>
              <a:tr h="238799">
                <a:tc>
                  <a:txBody>
                    <a:bodyPr/>
                    <a:lstStyle/>
                    <a:p>
                      <a:pPr algn="l" fontAlgn="t"/>
                      <a:r>
                        <a:rPr lang="en-US" sz="1400" b="0" i="0" u="none" strike="noStrike">
                          <a:effectLst/>
                          <a:latin typeface="Arial" panose="020B0604020202020204" pitchFamily="34" charset="0"/>
                        </a:rPr>
                        <a:t>C1</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effectLst/>
                          <a:latin typeface="Arial" panose="020B0604020202020204" pitchFamily="34" charset="0"/>
                        </a:rPr>
                        <a:t>What area is the school located in? </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effectLst/>
                          <a:latin typeface="Arial" panose="020B0604020202020204" pitchFamily="34" charset="0"/>
                        </a:rPr>
                        <a:t>Urban</a:t>
                      </a:r>
                      <a:br>
                        <a:rPr lang="en-US" sz="1400" b="0" i="0" u="none" strike="noStrike">
                          <a:effectLst/>
                          <a:latin typeface="Arial" panose="020B0604020202020204" pitchFamily="34" charset="0"/>
                        </a:rPr>
                      </a:br>
                      <a:r>
                        <a:rPr lang="en-US" sz="1400" b="0" i="0" u="none" strike="noStrike">
                          <a:effectLst/>
                          <a:latin typeface="Arial" panose="020B0604020202020204" pitchFamily="34" charset="0"/>
                        </a:rPr>
                        <a:t>Rural</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dirty="0">
                          <a:effectLst/>
                          <a:latin typeface="Arial" panose="020B0604020202020204" pitchFamily="34" charset="0"/>
                        </a:rPr>
                        <a:t> </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1887412"/>
                  </a:ext>
                </a:extLst>
              </a:tr>
              <a:tr h="358198">
                <a:tc>
                  <a:txBody>
                    <a:bodyPr/>
                    <a:lstStyle/>
                    <a:p>
                      <a:pPr algn="l" fontAlgn="t"/>
                      <a:r>
                        <a:rPr lang="en-US" sz="1400" b="0" i="0" u="none" strike="noStrike">
                          <a:effectLst/>
                          <a:latin typeface="Arial" panose="020B0604020202020204" pitchFamily="34" charset="0"/>
                        </a:rPr>
                        <a:t>C2</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solidFill>
                            <a:srgbClr val="000000"/>
                          </a:solidFill>
                          <a:effectLst/>
                          <a:latin typeface="Arial" panose="020B0604020202020204" pitchFamily="34" charset="0"/>
                        </a:rPr>
                        <a:t>What school levels are taught at the school? (multiple response) </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400" b="0" i="0" u="none" strike="noStrike">
                          <a:effectLst/>
                          <a:latin typeface="Arial" panose="020B0604020202020204" pitchFamily="34" charset="0"/>
                        </a:rPr>
                        <a:t>Pre-primary</a:t>
                      </a:r>
                      <a:br>
                        <a:rPr lang="en-US" sz="1400" b="0" i="0" u="none" strike="noStrike">
                          <a:effectLst/>
                          <a:latin typeface="Arial" panose="020B0604020202020204" pitchFamily="34" charset="0"/>
                        </a:rPr>
                      </a:br>
                      <a:r>
                        <a:rPr lang="en-US" sz="1400" b="0" i="0" u="none" strike="noStrike">
                          <a:effectLst/>
                          <a:latin typeface="Arial" panose="020B0604020202020204" pitchFamily="34" charset="0"/>
                        </a:rPr>
                        <a:t>Primary</a:t>
                      </a:r>
                      <a:br>
                        <a:rPr lang="en-US" sz="1400" b="0" i="0" u="none" strike="noStrike">
                          <a:effectLst/>
                          <a:latin typeface="Arial" panose="020B0604020202020204" pitchFamily="34" charset="0"/>
                        </a:rPr>
                      </a:br>
                      <a:r>
                        <a:rPr lang="en-US" sz="1400" b="0" i="0" u="none" strike="noStrike">
                          <a:effectLst/>
                          <a:latin typeface="Arial" panose="020B0604020202020204" pitchFamily="34" charset="0"/>
                        </a:rPr>
                        <a:t>Secondary</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t"/>
                      <a:r>
                        <a:rPr lang="en-US" sz="1100" b="0" i="0" u="none" strike="noStrike" dirty="0">
                          <a:effectLst/>
                          <a:latin typeface="Arial" panose="020B0604020202020204" pitchFamily="34" charset="0"/>
                        </a:rPr>
                        <a:t> </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61347131"/>
                  </a:ext>
                </a:extLst>
              </a:tr>
              <a:tr h="1683531">
                <a:tc>
                  <a:txBody>
                    <a:bodyPr/>
                    <a:lstStyle/>
                    <a:p>
                      <a:pPr algn="l" fontAlgn="t"/>
                      <a:r>
                        <a:rPr lang="en-US" sz="1400" b="0" i="0" u="none" strike="noStrike">
                          <a:effectLst/>
                          <a:latin typeface="Arial" panose="020B0604020202020204" pitchFamily="34" charset="0"/>
                        </a:rPr>
                        <a:t>W1.</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tc>
                  <a:txBody>
                    <a:bodyPr/>
                    <a:lstStyle/>
                    <a:p>
                      <a:pPr algn="l" fontAlgn="t"/>
                      <a:r>
                        <a:rPr lang="en-US" sz="1400" b="0" i="0" u="none" strike="noStrike">
                          <a:effectLst/>
                          <a:latin typeface="Arial" panose="020B0604020202020204" pitchFamily="34" charset="0"/>
                        </a:rPr>
                        <a:t>What is the main source of drinking water provided by the school? (check one - most frequently used)</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tc>
                  <a:txBody>
                    <a:bodyPr/>
                    <a:lstStyle/>
                    <a:p>
                      <a:pPr algn="l" fontAlgn="t"/>
                      <a:r>
                        <a:rPr lang="en-US" sz="1400" b="0" i="0" u="none" strike="noStrike" dirty="0">
                          <a:effectLst/>
                          <a:latin typeface="Arial" panose="020B0604020202020204" pitchFamily="34" charset="0"/>
                        </a:rPr>
                        <a:t>Piped water supply</a:t>
                      </a:r>
                      <a:br>
                        <a:rPr lang="en-US" sz="1400" b="0" i="0" u="none" strike="noStrike" dirty="0">
                          <a:effectLst/>
                          <a:latin typeface="Arial" panose="020B0604020202020204" pitchFamily="34" charset="0"/>
                        </a:rPr>
                      </a:br>
                      <a:r>
                        <a:rPr lang="en-US" sz="1400" b="0" i="0" u="none" strike="noStrike" dirty="0">
                          <a:effectLst/>
                          <a:latin typeface="Arial" panose="020B0604020202020204" pitchFamily="34" charset="0"/>
                        </a:rPr>
                        <a:t>Protected well/spring</a:t>
                      </a:r>
                      <a:br>
                        <a:rPr lang="en-US" sz="1400" b="0" i="0" u="none" strike="noStrike" dirty="0">
                          <a:effectLst/>
                          <a:latin typeface="Arial" panose="020B0604020202020204" pitchFamily="34" charset="0"/>
                        </a:rPr>
                      </a:br>
                      <a:r>
                        <a:rPr lang="en-US" sz="1400" b="0" i="0" u="none" strike="noStrike" dirty="0">
                          <a:effectLst/>
                          <a:latin typeface="Arial" panose="020B0604020202020204" pitchFamily="34" charset="0"/>
                        </a:rPr>
                        <a:t>Rainwater</a:t>
                      </a:r>
                      <a:br>
                        <a:rPr lang="en-US" sz="1400" b="0" i="0" u="none" strike="noStrike" dirty="0">
                          <a:effectLst/>
                          <a:latin typeface="Arial" panose="020B0604020202020204" pitchFamily="34" charset="0"/>
                        </a:rPr>
                      </a:br>
                      <a:r>
                        <a:rPr lang="en-US" sz="1400" b="0" i="0" u="none" strike="noStrike" dirty="0">
                          <a:effectLst/>
                          <a:latin typeface="Arial" panose="020B0604020202020204" pitchFamily="34" charset="0"/>
                        </a:rPr>
                        <a:t>Unprotected well/spring</a:t>
                      </a:r>
                      <a:br>
                        <a:rPr lang="en-US" sz="1400" b="0" i="0" u="none" strike="noStrike" dirty="0">
                          <a:effectLst/>
                          <a:latin typeface="Arial" panose="020B0604020202020204" pitchFamily="34" charset="0"/>
                        </a:rPr>
                      </a:br>
                      <a:r>
                        <a:rPr lang="en-US" sz="1400" b="0" i="0" u="none" strike="noStrike" dirty="0">
                          <a:effectLst/>
                          <a:latin typeface="Arial" panose="020B0604020202020204" pitchFamily="34" charset="0"/>
                        </a:rPr>
                        <a:t>Packaged bottled water</a:t>
                      </a:r>
                      <a:br>
                        <a:rPr lang="en-US" sz="1400" b="0" i="0" u="none" strike="noStrike" dirty="0">
                          <a:effectLst/>
                          <a:latin typeface="Arial" panose="020B0604020202020204" pitchFamily="34" charset="0"/>
                        </a:rPr>
                      </a:br>
                      <a:r>
                        <a:rPr lang="en-US" sz="1400" b="0" i="0" u="none" strike="noStrike" dirty="0">
                          <a:effectLst/>
                          <a:latin typeface="Arial" panose="020B0604020202020204" pitchFamily="34" charset="0"/>
                        </a:rPr>
                        <a:t>Tanker-truck or cart</a:t>
                      </a:r>
                      <a:br>
                        <a:rPr lang="en-US" sz="1400" b="0" i="0" u="none" strike="noStrike" dirty="0">
                          <a:effectLst/>
                          <a:latin typeface="Arial" panose="020B0604020202020204" pitchFamily="34" charset="0"/>
                        </a:rPr>
                      </a:br>
                      <a:r>
                        <a:rPr lang="en-US" sz="1400" b="0" i="0" u="none" strike="noStrike" dirty="0">
                          <a:effectLst/>
                          <a:latin typeface="Arial" panose="020B0604020202020204" pitchFamily="34" charset="0"/>
                        </a:rPr>
                        <a:t>Surface water (lake, river, stream)</a:t>
                      </a:r>
                      <a:br>
                        <a:rPr lang="en-US" sz="1400" b="0" i="0" u="none" strike="noStrike" dirty="0">
                          <a:effectLst/>
                          <a:latin typeface="Arial" panose="020B0604020202020204" pitchFamily="34" charset="0"/>
                        </a:rPr>
                      </a:br>
                      <a:r>
                        <a:rPr lang="en-US" sz="1400" b="0" i="0" u="none" strike="noStrike" dirty="0">
                          <a:effectLst/>
                          <a:latin typeface="Arial" panose="020B0604020202020204" pitchFamily="34" charset="0"/>
                        </a:rPr>
                        <a:t>No water source</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tc>
                  <a:txBody>
                    <a:bodyPr/>
                    <a:lstStyle/>
                    <a:p>
                      <a:pPr algn="l" fontAlgn="t"/>
                      <a:r>
                        <a:rPr lang="en-US" sz="1100" b="0" i="0" u="none" strike="noStrike">
                          <a:effectLst/>
                          <a:latin typeface="Arial" panose="020B0604020202020204" pitchFamily="34" charset="0"/>
                        </a:rPr>
                        <a:t>Note: If there is more than one source, the one used most frequently for drinking water should be selected. If children need to bring water from home because water is not provided by the school, “no water source” should be selected.</a:t>
                      </a:r>
                      <a:br>
                        <a:rPr lang="en-US" sz="1100" b="0" i="0" u="none" strike="noStrike">
                          <a:effectLst/>
                          <a:latin typeface="Arial" panose="020B0604020202020204" pitchFamily="34" charset="0"/>
                        </a:rPr>
                      </a:br>
                      <a:br>
                        <a:rPr lang="en-US" sz="1100" b="0" i="0" u="none" strike="noStrike">
                          <a:effectLst/>
                          <a:latin typeface="Arial" panose="020B0604020202020204" pitchFamily="34" charset="0"/>
                        </a:rPr>
                      </a:br>
                      <a:r>
                        <a:rPr lang="en-US" sz="1100" b="0" i="0" u="none" strike="noStrike">
                          <a:effectLst/>
                          <a:latin typeface="Arial" panose="020B0604020202020204" pitchFamily="34" charset="0"/>
                        </a:rPr>
                        <a:t>Response options should be modified to reflect the local context and terminology such that respondents are able to clearly understand each one, and they are able to be categorized as improved, unimproved or no water source. Photos may be useful, where feasible*. An “improved” drinking water source is one that, by the nature of its construction adequately protects the source from outside contamination, particularly faecal matter (JMP definition**). “Improved” water sources in school settings include: piped, protected well/spring (including boreholes/tubewells, protected dug wells and protected springs), rainwater catchment, and packaged or delivered water. “Unimproved” sources include: unprotected well/spring, and surface water (e.g. lake, river, stream, pond). If interested in monitoring whether or not children bring drinking water from home as an interim step to water provision at schools, an additional option, “children bring water from home” could be added. This will be considered as “no water source” for the purpose of global monitoring.</a:t>
                      </a:r>
                      <a:br>
                        <a:rPr lang="en-US" sz="1100" b="0" i="0" u="none" strike="noStrike">
                          <a:effectLst/>
                          <a:latin typeface="Arial" panose="020B0604020202020204" pitchFamily="34" charset="0"/>
                        </a:rPr>
                      </a:br>
                      <a:br>
                        <a:rPr lang="en-US" sz="1100" b="0" i="0" u="none" strike="noStrike">
                          <a:effectLst/>
                          <a:latin typeface="Arial" panose="020B0604020202020204" pitchFamily="34" charset="0"/>
                        </a:rPr>
                      </a:br>
                      <a:r>
                        <a:rPr lang="en-US" sz="1100" b="0" i="0" u="none" strike="noStrike">
                          <a:effectLst/>
                          <a:latin typeface="Arial" panose="020B0604020202020204" pitchFamily="34" charset="0"/>
                        </a:rPr>
                        <a:t>*See the following example to base localized photos or drawings on: Shaw, R. (2005) Preparation of pictorial illustrations on access to water supply and sanitation facilities for use in national household surveys. WHO/UNICEF Joint Monitoring Programme.</a:t>
                      </a:r>
                      <a:br>
                        <a:rPr lang="en-US" sz="1100" b="0" i="0" u="none" strike="noStrike">
                          <a:effectLst/>
                          <a:latin typeface="Arial" panose="020B0604020202020204" pitchFamily="34" charset="0"/>
                        </a:rPr>
                      </a:br>
                      <a:r>
                        <a:rPr lang="en-US" sz="1100" b="0" i="0" u="none" strike="noStrike">
                          <a:effectLst/>
                          <a:latin typeface="Arial" panose="020B0604020202020204" pitchFamily="34" charset="0"/>
                        </a:rPr>
                        <a:t>**See washdata.org for more information on the JMP definitions for "improved" facilities, as well as current categorizations.</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extLst>
                  <a:ext uri="{0D108BD9-81ED-4DB2-BD59-A6C34878D82A}">
                    <a16:rowId xmlns:a16="http://schemas.microsoft.com/office/drawing/2014/main" val="2636696114"/>
                  </a:ext>
                </a:extLst>
              </a:tr>
              <a:tr h="358198">
                <a:tc>
                  <a:txBody>
                    <a:bodyPr/>
                    <a:lstStyle/>
                    <a:p>
                      <a:pPr algn="l" fontAlgn="t"/>
                      <a:r>
                        <a:rPr lang="en-US" sz="1400" b="0" i="0" u="none" strike="noStrike">
                          <a:effectLst/>
                          <a:latin typeface="Arial" panose="020B0604020202020204" pitchFamily="34" charset="0"/>
                        </a:rPr>
                        <a:t>W2.</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tc>
                  <a:txBody>
                    <a:bodyPr/>
                    <a:lstStyle/>
                    <a:p>
                      <a:pPr algn="l" fontAlgn="t"/>
                      <a:r>
                        <a:rPr lang="en-US" sz="1400" b="0" i="0" u="none" strike="noStrike">
                          <a:effectLst/>
                          <a:latin typeface="Arial" panose="020B0604020202020204" pitchFamily="34" charset="0"/>
                        </a:rPr>
                        <a:t>Is drinking water from the main source currently available at the school?</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tc>
                  <a:txBody>
                    <a:bodyPr/>
                    <a:lstStyle/>
                    <a:p>
                      <a:pPr algn="l" fontAlgn="t"/>
                      <a:r>
                        <a:rPr lang="en-US" sz="1400" b="0" i="0" u="none" strike="noStrike" dirty="0">
                          <a:effectLst/>
                          <a:latin typeface="Arial" panose="020B0604020202020204" pitchFamily="34" charset="0"/>
                        </a:rPr>
                        <a:t>Yes</a:t>
                      </a:r>
                      <a:br>
                        <a:rPr lang="en-US" sz="1400" b="0" i="0" u="none" strike="noStrike" dirty="0">
                          <a:effectLst/>
                          <a:latin typeface="Arial" panose="020B0604020202020204" pitchFamily="34" charset="0"/>
                        </a:rPr>
                      </a:br>
                      <a:r>
                        <a:rPr lang="en-US" sz="1400" b="0" i="0" u="none" strike="noStrike" dirty="0">
                          <a:effectLst/>
                          <a:latin typeface="Arial" panose="020B0604020202020204" pitchFamily="34" charset="0"/>
                        </a:rPr>
                        <a:t>No</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tc>
                  <a:txBody>
                    <a:bodyPr/>
                    <a:lstStyle/>
                    <a:p>
                      <a:pPr algn="l" fontAlgn="t"/>
                      <a:r>
                        <a:rPr lang="en-US" sz="1100" b="0" i="0" u="none" strike="noStrike" dirty="0">
                          <a:effectLst/>
                          <a:latin typeface="Arial" panose="020B0604020202020204" pitchFamily="34" charset="0"/>
                        </a:rPr>
                        <a:t>Note: To be considered available, water should be available at the school at the time of the survey or questionnaire, either from the main source directly or stored water originally from the main source.</a:t>
                      </a:r>
                    </a:p>
                  </a:txBody>
                  <a:tcPr marL="5970" marR="5970" marT="59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extLst>
                  <a:ext uri="{0D108BD9-81ED-4DB2-BD59-A6C34878D82A}">
                    <a16:rowId xmlns:a16="http://schemas.microsoft.com/office/drawing/2014/main" val="397418012"/>
                  </a:ext>
                </a:extLst>
              </a:tr>
            </a:tbl>
          </a:graphicData>
        </a:graphic>
      </p:graphicFrame>
    </p:spTree>
    <p:extLst>
      <p:ext uri="{BB962C8B-B14F-4D97-AF65-F5344CB8AC3E}">
        <p14:creationId xmlns:p14="http://schemas.microsoft.com/office/powerpoint/2010/main" val="2883793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8C5826-9A58-4719-A48E-2F29C5425A96}"/>
              </a:ext>
            </a:extLst>
          </p:cNvPr>
          <p:cNvPicPr>
            <a:picLocks noGrp="1" noChangeAspect="1"/>
          </p:cNvPicPr>
          <p:nvPr>
            <p:ph idx="1"/>
          </p:nvPr>
        </p:nvPicPr>
        <p:blipFill>
          <a:blip r:embed="rId2"/>
          <a:stretch>
            <a:fillRect/>
          </a:stretch>
        </p:blipFill>
        <p:spPr>
          <a:xfrm>
            <a:off x="724786" y="922875"/>
            <a:ext cx="10742427" cy="5798601"/>
          </a:xfrm>
          <a:prstGeom prst="rect">
            <a:avLst/>
          </a:prstGeom>
        </p:spPr>
      </p:pic>
      <p:sp>
        <p:nvSpPr>
          <p:cNvPr id="4" name="Slide Number Placeholder 3">
            <a:extLst>
              <a:ext uri="{FF2B5EF4-FFF2-40B4-BE49-F238E27FC236}">
                <a16:creationId xmlns:a16="http://schemas.microsoft.com/office/drawing/2014/main" id="{31922ED3-840F-46D7-B703-CDDEECFE9D8B}"/>
              </a:ext>
            </a:extLst>
          </p:cNvPr>
          <p:cNvSpPr>
            <a:spLocks noGrp="1"/>
          </p:cNvSpPr>
          <p:nvPr>
            <p:ph type="sldNum" sz="quarter" idx="12"/>
          </p:nvPr>
        </p:nvSpPr>
        <p:spPr/>
        <p:txBody>
          <a:bodyPr/>
          <a:lstStyle/>
          <a:p>
            <a:fld id="{89814231-C564-459E-A527-55508A559AB2}" type="slidenum">
              <a:rPr lang="en-US" smtClean="0">
                <a:solidFill>
                  <a:prstClr val="white"/>
                </a:solidFill>
              </a:rPr>
              <a:pPr/>
              <a:t>26</a:t>
            </a:fld>
            <a:endParaRPr lang="en-US">
              <a:solidFill>
                <a:prstClr val="white"/>
              </a:solidFill>
            </a:endParaRPr>
          </a:p>
        </p:txBody>
      </p:sp>
      <p:sp>
        <p:nvSpPr>
          <p:cNvPr id="8" name="Title 1">
            <a:extLst>
              <a:ext uri="{FF2B5EF4-FFF2-40B4-BE49-F238E27FC236}">
                <a16:creationId xmlns:a16="http://schemas.microsoft.com/office/drawing/2014/main" id="{908C4C3C-21F8-4792-B5BB-C40660BC24C4}"/>
              </a:ext>
            </a:extLst>
          </p:cNvPr>
          <p:cNvSpPr>
            <a:spLocks noGrp="1"/>
          </p:cNvSpPr>
          <p:nvPr>
            <p:ph type="title"/>
          </p:nvPr>
        </p:nvSpPr>
        <p:spPr>
          <a:xfrm>
            <a:off x="330200" y="274638"/>
            <a:ext cx="11531600" cy="504295"/>
          </a:xfrm>
        </p:spPr>
        <p:txBody>
          <a:bodyPr/>
          <a:lstStyle/>
          <a:p>
            <a:r>
              <a:rPr lang="en-US" sz="2200" dirty="0"/>
              <a:t>The last three tabs can be modified as needed, saved as a separate Excel file, and uploaded to </a:t>
            </a:r>
            <a:r>
              <a:rPr lang="en-US" sz="2200" dirty="0" err="1"/>
              <a:t>KoBo</a:t>
            </a:r>
            <a:r>
              <a:rPr lang="en-US" sz="2200" dirty="0"/>
              <a:t> Toolbox (</a:t>
            </a:r>
            <a:r>
              <a:rPr lang="en-US" sz="2200" dirty="0">
                <a:hlinkClick r:id="rId3"/>
              </a:rPr>
              <a:t>https://xlsform.org/en/</a:t>
            </a:r>
            <a:r>
              <a:rPr lang="en-US" sz="2200" dirty="0"/>
              <a:t>) </a:t>
            </a:r>
          </a:p>
        </p:txBody>
      </p:sp>
      <p:sp>
        <p:nvSpPr>
          <p:cNvPr id="9" name="Oval 8">
            <a:extLst>
              <a:ext uri="{FF2B5EF4-FFF2-40B4-BE49-F238E27FC236}">
                <a16:creationId xmlns:a16="http://schemas.microsoft.com/office/drawing/2014/main" id="{7E762486-4D6F-46F3-B2B7-39DFE85AE15B}"/>
              </a:ext>
            </a:extLst>
          </p:cNvPr>
          <p:cNvSpPr/>
          <p:nvPr/>
        </p:nvSpPr>
        <p:spPr>
          <a:xfrm>
            <a:off x="7432158" y="6124353"/>
            <a:ext cx="2094614" cy="59712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22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4391" y="298999"/>
            <a:ext cx="6958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Calibri Light" panose="020F0302020204030204" pitchFamily="34" charset="0"/>
              </a:rPr>
              <a:t>Resources for data collection</a:t>
            </a:r>
          </a:p>
        </p:txBody>
      </p:sp>
      <p:sp>
        <p:nvSpPr>
          <p:cNvPr id="8" name="Slide Number Placeholder 3">
            <a:extLst>
              <a:ext uri="{FF2B5EF4-FFF2-40B4-BE49-F238E27FC236}">
                <a16:creationId xmlns:a16="http://schemas.microsoft.com/office/drawing/2014/main" id="{3A061A79-DB54-4FEB-9913-B1E9F5314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F4D715A-460F-47B5-A6F2-8656650E1A48}"/>
              </a:ext>
            </a:extLst>
          </p:cNvPr>
          <p:cNvPicPr>
            <a:picLocks noChangeAspect="1"/>
          </p:cNvPicPr>
          <p:nvPr/>
        </p:nvPicPr>
        <p:blipFill>
          <a:blip r:embed="rId3"/>
          <a:stretch>
            <a:fillRect/>
          </a:stretch>
        </p:blipFill>
        <p:spPr>
          <a:xfrm>
            <a:off x="357666" y="1698481"/>
            <a:ext cx="2483154" cy="3537571"/>
          </a:xfrm>
          <a:prstGeom prst="rect">
            <a:avLst/>
          </a:prstGeom>
        </p:spPr>
      </p:pic>
      <p:sp>
        <p:nvSpPr>
          <p:cNvPr id="5" name="Rectangle 4">
            <a:extLst>
              <a:ext uri="{FF2B5EF4-FFF2-40B4-BE49-F238E27FC236}">
                <a16:creationId xmlns:a16="http://schemas.microsoft.com/office/drawing/2014/main" id="{0C398EB4-E5C1-4113-B2B0-1EF96C9FC00C}"/>
              </a:ext>
            </a:extLst>
          </p:cNvPr>
          <p:cNvSpPr/>
          <p:nvPr/>
        </p:nvSpPr>
        <p:spPr>
          <a:xfrm>
            <a:off x="266764" y="5220133"/>
            <a:ext cx="257405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https://washdata.org/sites/default/files/documents/reports/2018-08/SDGs-monitoring-wash-in-schools-2018-August-web2.pdf</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7" name="Picture 6">
            <a:extLst>
              <a:ext uri="{FF2B5EF4-FFF2-40B4-BE49-F238E27FC236}">
                <a16:creationId xmlns:a16="http://schemas.microsoft.com/office/drawing/2014/main" id="{AD570949-05DC-4CAB-B422-5098FA7FE8D3}"/>
              </a:ext>
            </a:extLst>
          </p:cNvPr>
          <p:cNvPicPr>
            <a:picLocks noChangeAspect="1"/>
          </p:cNvPicPr>
          <p:nvPr/>
        </p:nvPicPr>
        <p:blipFill>
          <a:blip r:embed="rId5"/>
          <a:stretch>
            <a:fillRect/>
          </a:stretch>
        </p:blipFill>
        <p:spPr>
          <a:xfrm>
            <a:off x="8867089" y="2795662"/>
            <a:ext cx="1474385" cy="2103120"/>
          </a:xfrm>
          <a:prstGeom prst="rect">
            <a:avLst/>
          </a:prstGeom>
        </p:spPr>
      </p:pic>
      <p:sp>
        <p:nvSpPr>
          <p:cNvPr id="9" name="Rectangle 8">
            <a:extLst>
              <a:ext uri="{FF2B5EF4-FFF2-40B4-BE49-F238E27FC236}">
                <a16:creationId xmlns:a16="http://schemas.microsoft.com/office/drawing/2014/main" id="{BAE7B060-D7FB-4AD7-914F-5BE12648F59D}"/>
              </a:ext>
            </a:extLst>
          </p:cNvPr>
          <p:cNvSpPr/>
          <p:nvPr/>
        </p:nvSpPr>
        <p:spPr>
          <a:xfrm>
            <a:off x="8807079" y="4910024"/>
            <a:ext cx="159440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6"/>
              </a:rPr>
              <a:t>https://washdata.org/sites/default/files/2020-11/UNICEF-2020-guidance-monitoring-MHH-v1.pdf</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0" name="Picture 9">
            <a:extLst>
              <a:ext uri="{FF2B5EF4-FFF2-40B4-BE49-F238E27FC236}">
                <a16:creationId xmlns:a16="http://schemas.microsoft.com/office/drawing/2014/main" id="{01146AD0-4A73-485B-876F-5DF1C8E37079}"/>
              </a:ext>
            </a:extLst>
          </p:cNvPr>
          <p:cNvPicPr>
            <a:picLocks noChangeAspect="1"/>
          </p:cNvPicPr>
          <p:nvPr/>
        </p:nvPicPr>
        <p:blipFill>
          <a:blip r:embed="rId7"/>
          <a:stretch>
            <a:fillRect/>
          </a:stretch>
        </p:blipFill>
        <p:spPr>
          <a:xfrm>
            <a:off x="10479316" y="2795662"/>
            <a:ext cx="1470189" cy="2083806"/>
          </a:xfrm>
          <a:prstGeom prst="rect">
            <a:avLst/>
          </a:prstGeom>
        </p:spPr>
      </p:pic>
      <p:sp>
        <p:nvSpPr>
          <p:cNvPr id="11" name="Rectangle 10">
            <a:extLst>
              <a:ext uri="{FF2B5EF4-FFF2-40B4-BE49-F238E27FC236}">
                <a16:creationId xmlns:a16="http://schemas.microsoft.com/office/drawing/2014/main" id="{57C8D1F4-8C9C-417A-B36D-123CBC7B8212}"/>
              </a:ext>
            </a:extLst>
          </p:cNvPr>
          <p:cNvSpPr/>
          <p:nvPr/>
        </p:nvSpPr>
        <p:spPr>
          <a:xfrm>
            <a:off x="10479316" y="4905009"/>
            <a:ext cx="167392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8"/>
              </a:rPr>
              <a:t>https://www.publichealth.columbia.edu/sites/default/files/priority_list_of_indicators_for_girls_menstrual_health_and_hygiene-_technical_guidance_for_national_monitoring.pdf</a:t>
            </a:r>
            <a:r>
              <a:rPr kumimoji="0" lang="en-US" sz="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2" name="Picture 11">
            <a:extLst>
              <a:ext uri="{FF2B5EF4-FFF2-40B4-BE49-F238E27FC236}">
                <a16:creationId xmlns:a16="http://schemas.microsoft.com/office/drawing/2014/main" id="{9994E644-5387-4914-BFAC-6CF01A92481E}"/>
              </a:ext>
            </a:extLst>
          </p:cNvPr>
          <p:cNvPicPr>
            <a:picLocks noChangeAspect="1"/>
          </p:cNvPicPr>
          <p:nvPr/>
        </p:nvPicPr>
        <p:blipFill rotWithShape="1">
          <a:blip r:embed="rId9"/>
          <a:srcRect l="3634" r="4139"/>
          <a:stretch/>
        </p:blipFill>
        <p:spPr>
          <a:xfrm>
            <a:off x="7251460" y="2795662"/>
            <a:ext cx="1500169" cy="2103120"/>
          </a:xfrm>
          <a:prstGeom prst="rect">
            <a:avLst/>
          </a:prstGeom>
        </p:spPr>
      </p:pic>
      <p:sp>
        <p:nvSpPr>
          <p:cNvPr id="13" name="Rectangle 12">
            <a:extLst>
              <a:ext uri="{FF2B5EF4-FFF2-40B4-BE49-F238E27FC236}">
                <a16:creationId xmlns:a16="http://schemas.microsoft.com/office/drawing/2014/main" id="{D5A33E66-01F2-4A3A-9E84-210B23A556E0}"/>
              </a:ext>
            </a:extLst>
          </p:cNvPr>
          <p:cNvSpPr/>
          <p:nvPr/>
        </p:nvSpPr>
        <p:spPr>
          <a:xfrm>
            <a:off x="7171867" y="4879468"/>
            <a:ext cx="162630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10"/>
              </a:rPr>
              <a:t>https://www.unicef.org/media/114921/file/WASH%20Disability%20Toolkit.pdf</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4" name="Content Placeholder 4">
            <a:extLst>
              <a:ext uri="{FF2B5EF4-FFF2-40B4-BE49-F238E27FC236}">
                <a16:creationId xmlns:a16="http://schemas.microsoft.com/office/drawing/2014/main" id="{2981D929-B4A5-4FEE-85A6-DF511932DB64}"/>
              </a:ext>
            </a:extLst>
          </p:cNvPr>
          <p:cNvPicPr>
            <a:picLocks noGrp="1" noChangeAspect="1"/>
          </p:cNvPicPr>
          <p:nvPr>
            <p:ph idx="1"/>
          </p:nvPr>
        </p:nvPicPr>
        <p:blipFill>
          <a:blip r:embed="rId11"/>
          <a:stretch>
            <a:fillRect/>
          </a:stretch>
        </p:blipFill>
        <p:spPr>
          <a:xfrm>
            <a:off x="3024527" y="1698481"/>
            <a:ext cx="3804898" cy="2267702"/>
          </a:xfrm>
          <a:prstGeom prst="rect">
            <a:avLst/>
          </a:prstGeom>
        </p:spPr>
      </p:pic>
      <p:sp>
        <p:nvSpPr>
          <p:cNvPr id="15" name="Rectangle 14">
            <a:extLst>
              <a:ext uri="{FF2B5EF4-FFF2-40B4-BE49-F238E27FC236}">
                <a16:creationId xmlns:a16="http://schemas.microsoft.com/office/drawing/2014/main" id="{71C5FF84-CEB2-479D-A868-A48E4F3767F6}"/>
              </a:ext>
            </a:extLst>
          </p:cNvPr>
          <p:cNvSpPr/>
          <p:nvPr/>
        </p:nvSpPr>
        <p:spPr>
          <a:xfrm>
            <a:off x="2935190" y="3966183"/>
            <a:ext cx="2915594" cy="461665"/>
          </a:xfrm>
          <a:prstGeom prst="rect">
            <a:avLst/>
          </a:prstGeom>
        </p:spPr>
        <p:txBody>
          <a:bodyPr wrap="square">
            <a:spAutoFit/>
          </a:bodyPr>
          <a:lstStyle/>
          <a:p>
            <a:r>
              <a:rPr lang="en-US" sz="1200" dirty="0">
                <a:hlinkClick r:id="rId12"/>
              </a:rPr>
              <a:t>https://washdata.org/monitoring/wash-schools/excel</a:t>
            </a:r>
            <a:endParaRPr lang="en-US" sz="1200" dirty="0"/>
          </a:p>
        </p:txBody>
      </p:sp>
      <p:pic>
        <p:nvPicPr>
          <p:cNvPr id="16" name="Picture 15">
            <a:extLst>
              <a:ext uri="{FF2B5EF4-FFF2-40B4-BE49-F238E27FC236}">
                <a16:creationId xmlns:a16="http://schemas.microsoft.com/office/drawing/2014/main" id="{D37AE9BB-5D05-49CD-81D6-1A48328678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27199" y="298999"/>
            <a:ext cx="1626300" cy="1626300"/>
          </a:xfrm>
          <a:prstGeom prst="rect">
            <a:avLst/>
          </a:prstGeom>
        </p:spPr>
      </p:pic>
      <p:sp>
        <p:nvSpPr>
          <p:cNvPr id="17" name="TextBox 16">
            <a:extLst>
              <a:ext uri="{FF2B5EF4-FFF2-40B4-BE49-F238E27FC236}">
                <a16:creationId xmlns:a16="http://schemas.microsoft.com/office/drawing/2014/main" id="{26FFAB7B-78AD-42B2-BA08-953DC43FD616}"/>
              </a:ext>
            </a:extLst>
          </p:cNvPr>
          <p:cNvSpPr txBox="1"/>
          <p:nvPr/>
        </p:nvSpPr>
        <p:spPr>
          <a:xfrm>
            <a:off x="8142319" y="360554"/>
            <a:ext cx="2049929" cy="584775"/>
          </a:xfrm>
          <a:prstGeom prst="rect">
            <a:avLst/>
          </a:prstGeom>
          <a:noFill/>
        </p:spPr>
        <p:txBody>
          <a:bodyPr wrap="square" rtlCol="0">
            <a:spAutoFit/>
          </a:bodyPr>
          <a:lstStyle/>
          <a:p>
            <a:r>
              <a:rPr lang="en-US" sz="1600" b="1" dirty="0">
                <a:solidFill>
                  <a:srgbClr val="FF0066"/>
                </a:solidFill>
                <a:latin typeface="Avenir Next LT Pro" panose="020B0504020202020204" pitchFamily="34" charset="0"/>
              </a:rPr>
              <a:t>All these resources can be found here:</a:t>
            </a:r>
          </a:p>
        </p:txBody>
      </p:sp>
      <p:sp>
        <p:nvSpPr>
          <p:cNvPr id="18" name="TextBox 17">
            <a:extLst>
              <a:ext uri="{FF2B5EF4-FFF2-40B4-BE49-F238E27FC236}">
                <a16:creationId xmlns:a16="http://schemas.microsoft.com/office/drawing/2014/main" id="{84A67D45-BD30-49E3-A2CA-737073DE7EA2}"/>
              </a:ext>
            </a:extLst>
          </p:cNvPr>
          <p:cNvSpPr txBox="1"/>
          <p:nvPr/>
        </p:nvSpPr>
        <p:spPr>
          <a:xfrm>
            <a:off x="7162057" y="2277958"/>
            <a:ext cx="1626301" cy="338554"/>
          </a:xfrm>
          <a:prstGeom prst="rect">
            <a:avLst/>
          </a:prstGeom>
          <a:noFill/>
        </p:spPr>
        <p:txBody>
          <a:bodyPr wrap="square" rtlCol="0">
            <a:spAutoFit/>
          </a:bodyPr>
          <a:lstStyle/>
          <a:p>
            <a:pPr algn="ctr"/>
            <a:r>
              <a:rPr lang="en-US" sz="1600" dirty="0">
                <a:latin typeface="Avenir Next LT Pro Light" panose="020B0304020202020204" pitchFamily="34" charset="0"/>
              </a:rPr>
              <a:t>Disabilities</a:t>
            </a:r>
          </a:p>
        </p:txBody>
      </p:sp>
      <p:sp>
        <p:nvSpPr>
          <p:cNvPr id="19" name="TextBox 18">
            <a:extLst>
              <a:ext uri="{FF2B5EF4-FFF2-40B4-BE49-F238E27FC236}">
                <a16:creationId xmlns:a16="http://schemas.microsoft.com/office/drawing/2014/main" id="{0CA0F2F4-DDCB-42D5-ACE9-26180ABE5993}"/>
              </a:ext>
            </a:extLst>
          </p:cNvPr>
          <p:cNvSpPr txBox="1"/>
          <p:nvPr/>
        </p:nvSpPr>
        <p:spPr>
          <a:xfrm>
            <a:off x="1264379" y="1082559"/>
            <a:ext cx="4679891" cy="369332"/>
          </a:xfrm>
          <a:prstGeom prst="rect">
            <a:avLst/>
          </a:prstGeom>
          <a:noFill/>
        </p:spPr>
        <p:txBody>
          <a:bodyPr wrap="square" rtlCol="0">
            <a:spAutoFit/>
          </a:bodyPr>
          <a:lstStyle/>
          <a:p>
            <a:pPr algn="ctr"/>
            <a:r>
              <a:rPr lang="en-US" dirty="0">
                <a:latin typeface="Avenir Next LT Pro Light" panose="020B0304020202020204" pitchFamily="34" charset="0"/>
              </a:rPr>
              <a:t>All elements of WASH in schools</a:t>
            </a:r>
          </a:p>
        </p:txBody>
      </p:sp>
      <p:sp>
        <p:nvSpPr>
          <p:cNvPr id="20" name="Left Brace 19">
            <a:extLst>
              <a:ext uri="{FF2B5EF4-FFF2-40B4-BE49-F238E27FC236}">
                <a16:creationId xmlns:a16="http://schemas.microsoft.com/office/drawing/2014/main" id="{A8A7EC67-1DCD-481F-AD15-19A328A8ECC2}"/>
              </a:ext>
            </a:extLst>
          </p:cNvPr>
          <p:cNvSpPr/>
          <p:nvPr/>
        </p:nvSpPr>
        <p:spPr>
          <a:xfrm rot="5400000">
            <a:off x="3540530" y="-1798398"/>
            <a:ext cx="127591" cy="6675120"/>
          </a:xfrm>
          <a:prstGeom prst="leftBrace">
            <a:avLst/>
          </a:prstGeom>
          <a:ln>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a:extLst>
              <a:ext uri="{FF2B5EF4-FFF2-40B4-BE49-F238E27FC236}">
                <a16:creationId xmlns:a16="http://schemas.microsoft.com/office/drawing/2014/main" id="{F50492A8-657B-47C5-BCE6-CF1F85955622}"/>
              </a:ext>
            </a:extLst>
          </p:cNvPr>
          <p:cNvSpPr/>
          <p:nvPr/>
        </p:nvSpPr>
        <p:spPr>
          <a:xfrm rot="5400000">
            <a:off x="7911413" y="1857348"/>
            <a:ext cx="127591" cy="1645920"/>
          </a:xfrm>
          <a:prstGeom prst="leftBrace">
            <a:avLst/>
          </a:prstGeom>
          <a:ln>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7646412A-97D5-4FE6-806A-F982ABE6A4D1}"/>
              </a:ext>
            </a:extLst>
          </p:cNvPr>
          <p:cNvSpPr txBox="1"/>
          <p:nvPr/>
        </p:nvSpPr>
        <p:spPr>
          <a:xfrm>
            <a:off x="9588331" y="2287133"/>
            <a:ext cx="1626301" cy="338554"/>
          </a:xfrm>
          <a:prstGeom prst="rect">
            <a:avLst/>
          </a:prstGeom>
          <a:noFill/>
        </p:spPr>
        <p:txBody>
          <a:bodyPr wrap="square" rtlCol="0">
            <a:spAutoFit/>
          </a:bodyPr>
          <a:lstStyle/>
          <a:p>
            <a:pPr algn="ctr"/>
            <a:r>
              <a:rPr lang="en-US" sz="1600" dirty="0">
                <a:latin typeface="Avenir Next LT Pro Light" panose="020B0304020202020204" pitchFamily="34" charset="0"/>
              </a:rPr>
              <a:t>MHH</a:t>
            </a:r>
          </a:p>
        </p:txBody>
      </p:sp>
      <p:sp>
        <p:nvSpPr>
          <p:cNvPr id="23" name="Left Brace 22">
            <a:extLst>
              <a:ext uri="{FF2B5EF4-FFF2-40B4-BE49-F238E27FC236}">
                <a16:creationId xmlns:a16="http://schemas.microsoft.com/office/drawing/2014/main" id="{78C33770-8D69-40FB-8E45-CA17B2E9DA14}"/>
              </a:ext>
            </a:extLst>
          </p:cNvPr>
          <p:cNvSpPr/>
          <p:nvPr/>
        </p:nvSpPr>
        <p:spPr>
          <a:xfrm rot="5400000">
            <a:off x="10337685" y="1113571"/>
            <a:ext cx="127591" cy="3108960"/>
          </a:xfrm>
          <a:prstGeom prst="leftBrace">
            <a:avLst/>
          </a:prstGeom>
          <a:ln>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241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21" y="386059"/>
            <a:ext cx="11032957" cy="1143000"/>
          </a:xfrm>
        </p:spPr>
        <p:txBody>
          <a:bodyPr/>
          <a:lstStyle/>
          <a:p>
            <a:r>
              <a:rPr lang="en-GB" sz="3600" dirty="0">
                <a:latin typeface="Avenir Next LT Pro" panose="020B0504020202020204" pitchFamily="34" charset="0"/>
              </a:rPr>
              <a:t>Global recommendations and resources for…</a:t>
            </a:r>
          </a:p>
        </p:txBody>
      </p:sp>
      <p:sp>
        <p:nvSpPr>
          <p:cNvPr id="5" name="Content Placeholder 4">
            <a:extLst>
              <a:ext uri="{FF2B5EF4-FFF2-40B4-BE49-F238E27FC236}">
                <a16:creationId xmlns:a16="http://schemas.microsoft.com/office/drawing/2014/main" id="{D064CBBC-DCCC-497E-A3DB-8C09C59D412A}"/>
              </a:ext>
            </a:extLst>
          </p:cNvPr>
          <p:cNvSpPr>
            <a:spLocks noGrp="1"/>
          </p:cNvSpPr>
          <p:nvPr>
            <p:ph idx="1"/>
          </p:nvPr>
        </p:nvSpPr>
        <p:spPr>
          <a:xfrm>
            <a:off x="579521" y="1816768"/>
            <a:ext cx="11375918" cy="3742865"/>
          </a:xfrm>
        </p:spPr>
        <p:txBody>
          <a:bodyPr/>
          <a:lstStyle/>
          <a:p>
            <a:pPr marL="514350" indent="-514350">
              <a:spcAft>
                <a:spcPts val="3600"/>
              </a:spcAft>
              <a:buFont typeface="+mj-lt"/>
              <a:buAutoNum type="arabicPeriod"/>
            </a:pPr>
            <a:r>
              <a:rPr lang="en-US" dirty="0">
                <a:solidFill>
                  <a:schemeClr val="bg1">
                    <a:lumMod val="65000"/>
                  </a:schemeClr>
                </a:solidFill>
                <a:latin typeface="Avenir Next LT Pro Light" panose="020B0304020202020204" pitchFamily="34" charset="0"/>
              </a:rPr>
              <a:t> Data collection</a:t>
            </a:r>
          </a:p>
          <a:p>
            <a:pPr marL="514350" indent="-514350">
              <a:spcAft>
                <a:spcPts val="3600"/>
              </a:spcAft>
              <a:buFont typeface="+mj-lt"/>
              <a:buAutoNum type="arabicPeriod"/>
            </a:pPr>
            <a:r>
              <a:rPr lang="en-US" b="1" dirty="0">
                <a:latin typeface="Avenir Next LT Pro Light" panose="020B0304020202020204" pitchFamily="34" charset="0"/>
              </a:rPr>
              <a:t> Data analysis</a:t>
            </a:r>
          </a:p>
        </p:txBody>
      </p:sp>
    </p:spTree>
    <p:extLst>
      <p:ext uri="{BB962C8B-B14F-4D97-AF65-F5344CB8AC3E}">
        <p14:creationId xmlns:p14="http://schemas.microsoft.com/office/powerpoint/2010/main" val="2873581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F9A9-4040-4CB1-9AD4-3F05F15E4A94}"/>
              </a:ext>
            </a:extLst>
          </p:cNvPr>
          <p:cNvSpPr>
            <a:spLocks noGrp="1"/>
          </p:cNvSpPr>
          <p:nvPr>
            <p:ph type="title"/>
          </p:nvPr>
        </p:nvSpPr>
        <p:spPr>
          <a:xfrm>
            <a:off x="609600" y="274638"/>
            <a:ext cx="10972800" cy="627730"/>
          </a:xfrm>
        </p:spPr>
        <p:txBody>
          <a:bodyPr/>
          <a:lstStyle/>
          <a:p>
            <a:r>
              <a:rPr lang="en-US" sz="3200" dirty="0"/>
              <a:t>Excel-based tool to support WinS monitoring – </a:t>
            </a:r>
            <a:r>
              <a:rPr lang="en-US" sz="3200" dirty="0">
                <a:solidFill>
                  <a:srgbClr val="FF0066"/>
                </a:solidFill>
              </a:rPr>
              <a:t>data analysis</a:t>
            </a:r>
          </a:p>
        </p:txBody>
      </p:sp>
      <p:sp>
        <p:nvSpPr>
          <p:cNvPr id="4" name="Slide Number Placeholder 3">
            <a:extLst>
              <a:ext uri="{FF2B5EF4-FFF2-40B4-BE49-F238E27FC236}">
                <a16:creationId xmlns:a16="http://schemas.microsoft.com/office/drawing/2014/main" id="{ADCB08D0-A059-455A-94EA-28B4981FD8FE}"/>
              </a:ext>
            </a:extLst>
          </p:cNvPr>
          <p:cNvSpPr>
            <a:spLocks noGrp="1"/>
          </p:cNvSpPr>
          <p:nvPr>
            <p:ph type="sldNum" sz="quarter" idx="12"/>
          </p:nvPr>
        </p:nvSpPr>
        <p:spPr/>
        <p:txBody>
          <a:bodyPr/>
          <a:lstStyle/>
          <a:p>
            <a:fld id="{89814231-C564-459E-A527-55508A559AB2}" type="slidenum">
              <a:rPr lang="en-US" smtClean="0">
                <a:solidFill>
                  <a:prstClr val="white"/>
                </a:solidFill>
              </a:rPr>
              <a:pPr/>
              <a:t>29</a:t>
            </a:fld>
            <a:endParaRPr lang="en-US">
              <a:solidFill>
                <a:prstClr val="white"/>
              </a:solidFill>
            </a:endParaRPr>
          </a:p>
        </p:txBody>
      </p:sp>
      <p:pic>
        <p:nvPicPr>
          <p:cNvPr id="5" name="Content Placeholder 4">
            <a:extLst>
              <a:ext uri="{FF2B5EF4-FFF2-40B4-BE49-F238E27FC236}">
                <a16:creationId xmlns:a16="http://schemas.microsoft.com/office/drawing/2014/main" id="{46C84F01-41AE-4396-817E-EBDB50332492}"/>
              </a:ext>
            </a:extLst>
          </p:cNvPr>
          <p:cNvPicPr>
            <a:picLocks noGrp="1" noChangeAspect="1"/>
          </p:cNvPicPr>
          <p:nvPr>
            <p:ph idx="1"/>
          </p:nvPr>
        </p:nvPicPr>
        <p:blipFill>
          <a:blip r:embed="rId2"/>
          <a:stretch>
            <a:fillRect/>
          </a:stretch>
        </p:blipFill>
        <p:spPr>
          <a:xfrm>
            <a:off x="3438797" y="997178"/>
            <a:ext cx="5267154" cy="3139199"/>
          </a:xfrm>
          <a:prstGeom prst="rect">
            <a:avLst/>
          </a:prstGeom>
        </p:spPr>
      </p:pic>
      <p:sp>
        <p:nvSpPr>
          <p:cNvPr id="11" name="Oval 10">
            <a:extLst>
              <a:ext uri="{FF2B5EF4-FFF2-40B4-BE49-F238E27FC236}">
                <a16:creationId xmlns:a16="http://schemas.microsoft.com/office/drawing/2014/main" id="{80A4AACB-E621-431B-B4F9-F213078208F5}"/>
              </a:ext>
            </a:extLst>
          </p:cNvPr>
          <p:cNvSpPr/>
          <p:nvPr/>
        </p:nvSpPr>
        <p:spPr>
          <a:xfrm>
            <a:off x="4617733" y="3856055"/>
            <a:ext cx="828240" cy="280321"/>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854187C4-EBC4-44B2-8A42-7CA2DD6F5B3B}"/>
              </a:ext>
            </a:extLst>
          </p:cNvPr>
          <p:cNvCxnSpPr>
            <a:cxnSpLocks/>
            <a:stCxn id="11" idx="1"/>
          </p:cNvCxnSpPr>
          <p:nvPr/>
        </p:nvCxnSpPr>
        <p:spPr>
          <a:xfrm flipH="1" flipV="1">
            <a:off x="3252232" y="3001945"/>
            <a:ext cx="1486794" cy="895162"/>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9286B7-245C-45BB-B9F3-695C6512CF83}"/>
              </a:ext>
            </a:extLst>
          </p:cNvPr>
          <p:cNvSpPr txBox="1"/>
          <p:nvPr/>
        </p:nvSpPr>
        <p:spPr>
          <a:xfrm>
            <a:off x="363861" y="1404143"/>
            <a:ext cx="2834639" cy="369332"/>
          </a:xfrm>
          <a:prstGeom prst="rect">
            <a:avLst/>
          </a:prstGeom>
          <a:noFill/>
        </p:spPr>
        <p:txBody>
          <a:bodyPr wrap="square" rtlCol="0">
            <a:spAutoFit/>
          </a:bodyPr>
          <a:lstStyle/>
          <a:p>
            <a:r>
              <a:rPr lang="en-US" b="1" dirty="0">
                <a:solidFill>
                  <a:srgbClr val="FF0066"/>
                </a:solidFill>
                <a:latin typeface="Avenir Next LT Pro" panose="020B0504020202020204" pitchFamily="34" charset="0"/>
              </a:rPr>
              <a:t>Basic WinS tabulation</a:t>
            </a:r>
          </a:p>
        </p:txBody>
      </p:sp>
      <p:sp>
        <p:nvSpPr>
          <p:cNvPr id="15" name="Oval 14">
            <a:extLst>
              <a:ext uri="{FF2B5EF4-FFF2-40B4-BE49-F238E27FC236}">
                <a16:creationId xmlns:a16="http://schemas.microsoft.com/office/drawing/2014/main" id="{F14B38EF-72BD-4FF8-AB93-CA3A70CF30EB}"/>
              </a:ext>
            </a:extLst>
          </p:cNvPr>
          <p:cNvSpPr/>
          <p:nvPr/>
        </p:nvSpPr>
        <p:spPr>
          <a:xfrm>
            <a:off x="5694665" y="3859431"/>
            <a:ext cx="755370" cy="280321"/>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68800A2-51BF-4CF1-B42D-012C0F102F8B}"/>
              </a:ext>
            </a:extLst>
          </p:cNvPr>
          <p:cNvCxnSpPr>
            <a:cxnSpLocks/>
            <a:stCxn id="15" idx="7"/>
          </p:cNvCxnSpPr>
          <p:nvPr/>
        </p:nvCxnSpPr>
        <p:spPr>
          <a:xfrm flipV="1">
            <a:off x="6339414" y="2957999"/>
            <a:ext cx="2567974" cy="94248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8424959-1268-48B3-A8D9-D6E5D83419C1}"/>
              </a:ext>
            </a:extLst>
          </p:cNvPr>
          <p:cNvSpPr/>
          <p:nvPr/>
        </p:nvSpPr>
        <p:spPr>
          <a:xfrm>
            <a:off x="6621728" y="3851722"/>
            <a:ext cx="1885589" cy="280321"/>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1E87446-4183-440B-A32E-D1EFE6C54F19}"/>
              </a:ext>
            </a:extLst>
          </p:cNvPr>
          <p:cNvCxnSpPr>
            <a:cxnSpLocks/>
            <a:stCxn id="21" idx="3"/>
          </p:cNvCxnSpPr>
          <p:nvPr/>
        </p:nvCxnSpPr>
        <p:spPr>
          <a:xfrm flipH="1">
            <a:off x="6498012" y="4090991"/>
            <a:ext cx="399854" cy="322238"/>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92A689-21EE-492E-A07E-718728BE603D}"/>
              </a:ext>
            </a:extLst>
          </p:cNvPr>
          <p:cNvSpPr txBox="1"/>
          <p:nvPr/>
        </p:nvSpPr>
        <p:spPr>
          <a:xfrm>
            <a:off x="8892516" y="1182350"/>
            <a:ext cx="2638391" cy="646331"/>
          </a:xfrm>
          <a:prstGeom prst="rect">
            <a:avLst/>
          </a:prstGeom>
          <a:noFill/>
        </p:spPr>
        <p:txBody>
          <a:bodyPr wrap="square" rtlCol="0">
            <a:spAutoFit/>
          </a:bodyPr>
          <a:lstStyle/>
          <a:p>
            <a:r>
              <a:rPr lang="en-US" b="1" dirty="0">
                <a:solidFill>
                  <a:srgbClr val="FF0066"/>
                </a:solidFill>
                <a:latin typeface="Avenir Next LT Pro" panose="020B0504020202020204" pitchFamily="34" charset="0"/>
              </a:rPr>
              <a:t>Thematic tabulations – Disabilities &amp; MHH</a:t>
            </a:r>
          </a:p>
        </p:txBody>
      </p:sp>
      <p:sp>
        <p:nvSpPr>
          <p:cNvPr id="28" name="TextBox 27">
            <a:extLst>
              <a:ext uri="{FF2B5EF4-FFF2-40B4-BE49-F238E27FC236}">
                <a16:creationId xmlns:a16="http://schemas.microsoft.com/office/drawing/2014/main" id="{0AE12B97-7AE9-4EA0-9CE4-808CDEDEC3E4}"/>
              </a:ext>
            </a:extLst>
          </p:cNvPr>
          <p:cNvSpPr txBox="1"/>
          <p:nvPr/>
        </p:nvSpPr>
        <p:spPr>
          <a:xfrm>
            <a:off x="3391773" y="4389683"/>
            <a:ext cx="3885553" cy="369331"/>
          </a:xfrm>
          <a:prstGeom prst="rect">
            <a:avLst/>
          </a:prstGeom>
          <a:noFill/>
        </p:spPr>
        <p:txBody>
          <a:bodyPr wrap="square" rtlCol="0">
            <a:spAutoFit/>
          </a:bodyPr>
          <a:lstStyle/>
          <a:p>
            <a:r>
              <a:rPr lang="en-US" b="1" dirty="0">
                <a:solidFill>
                  <a:srgbClr val="FF0066"/>
                </a:solidFill>
                <a:latin typeface="Avenir Next LT Pro" panose="020B0504020202020204" pitchFamily="34" charset="0"/>
              </a:rPr>
              <a:t>Additional expanded tabulations</a:t>
            </a:r>
          </a:p>
        </p:txBody>
      </p:sp>
      <p:sp>
        <p:nvSpPr>
          <p:cNvPr id="29" name="TextBox 28">
            <a:extLst>
              <a:ext uri="{FF2B5EF4-FFF2-40B4-BE49-F238E27FC236}">
                <a16:creationId xmlns:a16="http://schemas.microsoft.com/office/drawing/2014/main" id="{2D54874D-AA23-4C62-BB23-4841CDF5437A}"/>
              </a:ext>
            </a:extLst>
          </p:cNvPr>
          <p:cNvSpPr txBox="1"/>
          <p:nvPr/>
        </p:nvSpPr>
        <p:spPr>
          <a:xfrm>
            <a:off x="4423365" y="5291172"/>
            <a:ext cx="3345270" cy="646331"/>
          </a:xfrm>
          <a:prstGeom prst="rect">
            <a:avLst/>
          </a:prstGeom>
          <a:solidFill>
            <a:schemeClr val="bg1"/>
          </a:solidFill>
          <a:ln w="38100">
            <a:solidFill>
              <a:srgbClr val="FF0066"/>
            </a:solidFill>
          </a:ln>
        </p:spPr>
        <p:txBody>
          <a:bodyPr wrap="square" rtlCol="0">
            <a:spAutoFit/>
          </a:bodyPr>
          <a:lstStyle/>
          <a:p>
            <a:r>
              <a:rPr lang="en-US" dirty="0"/>
              <a:t>Data analysis guidance provided in the box below each table</a:t>
            </a:r>
          </a:p>
        </p:txBody>
      </p:sp>
      <p:pic>
        <p:nvPicPr>
          <p:cNvPr id="7" name="Picture 6">
            <a:extLst>
              <a:ext uri="{FF2B5EF4-FFF2-40B4-BE49-F238E27FC236}">
                <a16:creationId xmlns:a16="http://schemas.microsoft.com/office/drawing/2014/main" id="{7869E373-21FE-4564-AF7E-16F2BC91EA65}"/>
              </a:ext>
            </a:extLst>
          </p:cNvPr>
          <p:cNvPicPr>
            <a:picLocks noChangeAspect="1"/>
          </p:cNvPicPr>
          <p:nvPr/>
        </p:nvPicPr>
        <p:blipFill>
          <a:blip r:embed="rId3"/>
          <a:stretch>
            <a:fillRect/>
          </a:stretch>
        </p:blipFill>
        <p:spPr>
          <a:xfrm>
            <a:off x="417588" y="1827454"/>
            <a:ext cx="2743200" cy="1368011"/>
          </a:xfrm>
          <a:prstGeom prst="rect">
            <a:avLst/>
          </a:prstGeom>
        </p:spPr>
      </p:pic>
      <p:pic>
        <p:nvPicPr>
          <p:cNvPr id="17" name="Picture 16">
            <a:extLst>
              <a:ext uri="{FF2B5EF4-FFF2-40B4-BE49-F238E27FC236}">
                <a16:creationId xmlns:a16="http://schemas.microsoft.com/office/drawing/2014/main" id="{39C65337-EB5C-4E91-9B35-E6538EF01B7A}"/>
              </a:ext>
            </a:extLst>
          </p:cNvPr>
          <p:cNvPicPr>
            <a:picLocks noChangeAspect="1"/>
          </p:cNvPicPr>
          <p:nvPr/>
        </p:nvPicPr>
        <p:blipFill>
          <a:blip r:embed="rId4"/>
          <a:stretch>
            <a:fillRect/>
          </a:stretch>
        </p:blipFill>
        <p:spPr>
          <a:xfrm>
            <a:off x="423982" y="3254590"/>
            <a:ext cx="2743200" cy="1516016"/>
          </a:xfrm>
          <a:prstGeom prst="rect">
            <a:avLst/>
          </a:prstGeom>
        </p:spPr>
      </p:pic>
      <p:pic>
        <p:nvPicPr>
          <p:cNvPr id="18" name="Picture 17">
            <a:extLst>
              <a:ext uri="{FF2B5EF4-FFF2-40B4-BE49-F238E27FC236}">
                <a16:creationId xmlns:a16="http://schemas.microsoft.com/office/drawing/2014/main" id="{7E328546-E39C-4582-B7C0-8DCBE28094D1}"/>
              </a:ext>
            </a:extLst>
          </p:cNvPr>
          <p:cNvPicPr>
            <a:picLocks noChangeAspect="1"/>
          </p:cNvPicPr>
          <p:nvPr/>
        </p:nvPicPr>
        <p:blipFill>
          <a:blip r:embed="rId5"/>
          <a:stretch>
            <a:fillRect/>
          </a:stretch>
        </p:blipFill>
        <p:spPr>
          <a:xfrm>
            <a:off x="423982" y="4829731"/>
            <a:ext cx="2743200" cy="1370879"/>
          </a:xfrm>
          <a:prstGeom prst="rect">
            <a:avLst/>
          </a:prstGeom>
        </p:spPr>
      </p:pic>
      <p:pic>
        <p:nvPicPr>
          <p:cNvPr id="23" name="Picture 22">
            <a:extLst>
              <a:ext uri="{FF2B5EF4-FFF2-40B4-BE49-F238E27FC236}">
                <a16:creationId xmlns:a16="http://schemas.microsoft.com/office/drawing/2014/main" id="{42658FEF-5B5C-4DA1-829C-52A20570BF33}"/>
              </a:ext>
            </a:extLst>
          </p:cNvPr>
          <p:cNvPicPr>
            <a:picLocks noChangeAspect="1"/>
          </p:cNvPicPr>
          <p:nvPr/>
        </p:nvPicPr>
        <p:blipFill>
          <a:blip r:embed="rId6"/>
          <a:stretch>
            <a:fillRect/>
          </a:stretch>
        </p:blipFill>
        <p:spPr>
          <a:xfrm>
            <a:off x="8977566" y="1872700"/>
            <a:ext cx="2743200" cy="1453131"/>
          </a:xfrm>
          <a:prstGeom prst="rect">
            <a:avLst/>
          </a:prstGeom>
        </p:spPr>
      </p:pic>
      <p:pic>
        <p:nvPicPr>
          <p:cNvPr id="25" name="Picture 24">
            <a:extLst>
              <a:ext uri="{FF2B5EF4-FFF2-40B4-BE49-F238E27FC236}">
                <a16:creationId xmlns:a16="http://schemas.microsoft.com/office/drawing/2014/main" id="{63244F5C-33D2-41E5-945F-69DCED1BA9FE}"/>
              </a:ext>
            </a:extLst>
          </p:cNvPr>
          <p:cNvPicPr>
            <a:picLocks noChangeAspect="1"/>
          </p:cNvPicPr>
          <p:nvPr/>
        </p:nvPicPr>
        <p:blipFill>
          <a:blip r:embed="rId7"/>
          <a:stretch>
            <a:fillRect/>
          </a:stretch>
        </p:blipFill>
        <p:spPr>
          <a:xfrm>
            <a:off x="8976049" y="3398949"/>
            <a:ext cx="2743200" cy="1560711"/>
          </a:xfrm>
          <a:prstGeom prst="rect">
            <a:avLst/>
          </a:prstGeom>
        </p:spPr>
      </p:pic>
      <p:sp>
        <p:nvSpPr>
          <p:cNvPr id="34" name="Oval 33">
            <a:extLst>
              <a:ext uri="{FF2B5EF4-FFF2-40B4-BE49-F238E27FC236}">
                <a16:creationId xmlns:a16="http://schemas.microsoft.com/office/drawing/2014/main" id="{E448ABFF-7213-4BD1-862C-F1727FD7B64B}"/>
              </a:ext>
            </a:extLst>
          </p:cNvPr>
          <p:cNvSpPr/>
          <p:nvPr/>
        </p:nvSpPr>
        <p:spPr>
          <a:xfrm>
            <a:off x="8705951" y="4457397"/>
            <a:ext cx="3306133" cy="613308"/>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C8E0CE7-1060-4B40-A5A8-20F60FA14C88}"/>
              </a:ext>
            </a:extLst>
          </p:cNvPr>
          <p:cNvSpPr/>
          <p:nvPr/>
        </p:nvSpPr>
        <p:spPr>
          <a:xfrm>
            <a:off x="128113" y="5743043"/>
            <a:ext cx="3306133" cy="516692"/>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87208494-A844-4D8D-A4BE-955ECC47AB95}"/>
              </a:ext>
            </a:extLst>
          </p:cNvPr>
          <p:cNvCxnSpPr>
            <a:cxnSpLocks/>
          </p:cNvCxnSpPr>
          <p:nvPr/>
        </p:nvCxnSpPr>
        <p:spPr>
          <a:xfrm flipH="1">
            <a:off x="3445602" y="5698609"/>
            <a:ext cx="975938" cy="23889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811148F-E588-4CF7-BEBD-FC2DE77E344A}"/>
              </a:ext>
            </a:extLst>
          </p:cNvPr>
          <p:cNvCxnSpPr>
            <a:cxnSpLocks/>
          </p:cNvCxnSpPr>
          <p:nvPr/>
        </p:nvCxnSpPr>
        <p:spPr>
          <a:xfrm flipV="1">
            <a:off x="7768635" y="5070706"/>
            <a:ext cx="1398649" cy="67233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66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21" grpId="0" animBg="1"/>
      <p:bldP spid="27" grpId="0"/>
      <p:bldP spid="28" grpId="0"/>
      <p:bldP spid="29"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0B3201-6038-4A45-BB6A-6F34C68CA9C4}"/>
              </a:ext>
            </a:extLst>
          </p:cNvPr>
          <p:cNvSpPr/>
          <p:nvPr/>
        </p:nvSpPr>
        <p:spPr>
          <a:xfrm>
            <a:off x="2963194" y="3598606"/>
            <a:ext cx="9307464" cy="3282564"/>
          </a:xfrm>
          <a:prstGeom prst="rect">
            <a:avLst/>
          </a:prstGeom>
          <a:solidFill>
            <a:srgbClr val="233238"/>
          </a:solidFill>
          <a:ln>
            <a:solidFill>
              <a:srgbClr val="233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006A5C14-6732-47D9-83AF-D9B2F2E55C13}"/>
              </a:ext>
            </a:extLst>
          </p:cNvPr>
          <p:cNvSpPr/>
          <p:nvPr/>
        </p:nvSpPr>
        <p:spPr>
          <a:xfrm flipH="1" flipV="1">
            <a:off x="2963191" y="3598604"/>
            <a:ext cx="1027424" cy="3282563"/>
          </a:xfrm>
          <a:prstGeom prst="rtTriangle">
            <a:avLst/>
          </a:prstGeom>
          <a:solidFill>
            <a:srgbClr val="702B94"/>
          </a:solidFill>
          <a:ln>
            <a:solidFill>
              <a:srgbClr val="702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6A8C44-52D8-4C42-91EE-91BCEFF40CF4}"/>
              </a:ext>
            </a:extLst>
          </p:cNvPr>
          <p:cNvSpPr/>
          <p:nvPr/>
        </p:nvSpPr>
        <p:spPr>
          <a:xfrm>
            <a:off x="2963194" y="0"/>
            <a:ext cx="9307464" cy="3598606"/>
          </a:xfrm>
          <a:prstGeom prst="rect">
            <a:avLst/>
          </a:prstGeom>
          <a:solidFill>
            <a:srgbClr val="65C56B"/>
          </a:solidFill>
          <a:ln>
            <a:solidFill>
              <a:srgbClr val="65C5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Triangle 1">
            <a:extLst>
              <a:ext uri="{FF2B5EF4-FFF2-40B4-BE49-F238E27FC236}">
                <a16:creationId xmlns:a16="http://schemas.microsoft.com/office/drawing/2014/main" id="{7640E21E-9981-437D-B3F8-ADE480E2497F}"/>
              </a:ext>
            </a:extLst>
          </p:cNvPr>
          <p:cNvSpPr/>
          <p:nvPr/>
        </p:nvSpPr>
        <p:spPr>
          <a:xfrm rot="5400000" flipV="1">
            <a:off x="194570" y="829979"/>
            <a:ext cx="3598606" cy="1938647"/>
          </a:xfrm>
          <a:prstGeom prst="rtTriangle">
            <a:avLst/>
          </a:prstGeom>
          <a:solidFill>
            <a:srgbClr val="F59A13"/>
          </a:solidFill>
          <a:ln>
            <a:solidFill>
              <a:srgbClr val="F59A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8AF39004-FD0E-4D43-9FF2-0AC871BCEEA5}"/>
              </a:ext>
            </a:extLst>
          </p:cNvPr>
          <p:cNvSpPr/>
          <p:nvPr/>
        </p:nvSpPr>
        <p:spPr>
          <a:xfrm rot="16200000" flipH="1" flipV="1">
            <a:off x="3005598" y="-42402"/>
            <a:ext cx="3598606" cy="3683410"/>
          </a:xfrm>
          <a:prstGeom prst="rtTriangle">
            <a:avLst/>
          </a:prstGeom>
          <a:solidFill>
            <a:srgbClr val="E9F978"/>
          </a:solidFill>
          <a:ln>
            <a:solidFill>
              <a:srgbClr val="E9F9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2FFD54-B6BE-4ADE-963C-BEEA9D876ED4}"/>
              </a:ext>
            </a:extLst>
          </p:cNvPr>
          <p:cNvSpPr/>
          <p:nvPr/>
        </p:nvSpPr>
        <p:spPr>
          <a:xfrm>
            <a:off x="0" y="3598606"/>
            <a:ext cx="1061884" cy="3282564"/>
          </a:xfrm>
          <a:prstGeom prst="rect">
            <a:avLst/>
          </a:prstGeom>
          <a:solidFill>
            <a:srgbClr val="386DD6"/>
          </a:solidFill>
          <a:ln>
            <a:solidFill>
              <a:srgbClr val="386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F92D96F2-9C68-4359-9BDE-BBD78627511D}"/>
              </a:ext>
            </a:extLst>
          </p:cNvPr>
          <p:cNvSpPr/>
          <p:nvPr/>
        </p:nvSpPr>
        <p:spPr>
          <a:xfrm flipV="1">
            <a:off x="1061880" y="3598606"/>
            <a:ext cx="1901312" cy="3282564"/>
          </a:xfrm>
          <a:prstGeom prst="rtTriangle">
            <a:avLst/>
          </a:prstGeom>
          <a:solidFill>
            <a:srgbClr val="386DD6"/>
          </a:solidFill>
          <a:ln>
            <a:solidFill>
              <a:srgbClr val="386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450ACA21-93D8-421C-8996-E8A039FF3362}"/>
              </a:ext>
            </a:extLst>
          </p:cNvPr>
          <p:cNvSpPr/>
          <p:nvPr/>
        </p:nvSpPr>
        <p:spPr>
          <a:xfrm flipH="1">
            <a:off x="1053985" y="3598606"/>
            <a:ext cx="1901312" cy="3282564"/>
          </a:xfrm>
          <a:prstGeom prst="rtTriangle">
            <a:avLst/>
          </a:prstGeom>
          <a:solidFill>
            <a:srgbClr val="308634"/>
          </a:solidFill>
          <a:ln>
            <a:solidFill>
              <a:srgbClr val="308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09114412-49D9-4846-A1ED-2EE0DEA5200C}"/>
              </a:ext>
            </a:extLst>
          </p:cNvPr>
          <p:cNvSpPr/>
          <p:nvPr/>
        </p:nvSpPr>
        <p:spPr>
          <a:xfrm>
            <a:off x="2963192" y="3598606"/>
            <a:ext cx="1035320" cy="3282564"/>
          </a:xfrm>
          <a:prstGeom prst="rtTriangle">
            <a:avLst/>
          </a:prstGeom>
          <a:solidFill>
            <a:srgbClr val="308634"/>
          </a:solidFill>
          <a:ln>
            <a:solidFill>
              <a:srgbClr val="308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08D090D9-9A48-49F4-AC4B-84486FBC7B0B}"/>
              </a:ext>
            </a:extLst>
          </p:cNvPr>
          <p:cNvSpPr/>
          <p:nvPr/>
        </p:nvSpPr>
        <p:spPr>
          <a:xfrm>
            <a:off x="3998512" y="4463845"/>
            <a:ext cx="2412120" cy="2417325"/>
          </a:xfrm>
          <a:prstGeom prst="rtTriangle">
            <a:avLst/>
          </a:prstGeom>
          <a:solidFill>
            <a:srgbClr val="702B94"/>
          </a:solidFill>
          <a:ln>
            <a:solidFill>
              <a:srgbClr val="702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2A8A0AAA-8EC0-40BF-B790-FBDFA085DD27}"/>
              </a:ext>
            </a:extLst>
          </p:cNvPr>
          <p:cNvSpPr/>
          <p:nvPr/>
        </p:nvSpPr>
        <p:spPr>
          <a:xfrm flipH="1" flipV="1">
            <a:off x="2971084" y="3610184"/>
            <a:ext cx="3439547" cy="3247815"/>
          </a:xfrm>
          <a:prstGeom prst="rtTriangle">
            <a:avLst/>
          </a:prstGeom>
          <a:solidFill>
            <a:srgbClr val="233238"/>
          </a:solidFill>
          <a:ln>
            <a:solidFill>
              <a:srgbClr val="233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FE92CF02-EFE4-4EC9-AB3B-650E4C448A72}"/>
              </a:ext>
            </a:extLst>
          </p:cNvPr>
          <p:cNvSpPr/>
          <p:nvPr/>
        </p:nvSpPr>
        <p:spPr>
          <a:xfrm>
            <a:off x="1043218" y="-11580"/>
            <a:ext cx="1938647" cy="3610181"/>
          </a:xfrm>
          <a:prstGeom prst="rtTriangle">
            <a:avLst/>
          </a:prstGeom>
          <a:solidFill>
            <a:srgbClr val="58BCF8"/>
          </a:solidFill>
          <a:ln>
            <a:solidFill>
              <a:srgbClr val="58B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A2888E-CD7B-4C34-9760-BE3257992B10}"/>
              </a:ext>
            </a:extLst>
          </p:cNvPr>
          <p:cNvSpPr/>
          <p:nvPr/>
        </p:nvSpPr>
        <p:spPr>
          <a:xfrm>
            <a:off x="0" y="0"/>
            <a:ext cx="1043214" cy="3598601"/>
          </a:xfrm>
          <a:prstGeom prst="rect">
            <a:avLst/>
          </a:prstGeom>
          <a:solidFill>
            <a:srgbClr val="58BCF8"/>
          </a:solidFill>
          <a:ln>
            <a:solidFill>
              <a:srgbClr val="58B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DE91E38-59D6-4E57-AE50-C85395D72819}"/>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20" name="Title 1">
            <a:extLst>
              <a:ext uri="{FF2B5EF4-FFF2-40B4-BE49-F238E27FC236}">
                <a16:creationId xmlns:a16="http://schemas.microsoft.com/office/drawing/2014/main" id="{1E737E5E-14C8-450D-885C-8638742E38C2}"/>
              </a:ext>
            </a:extLst>
          </p:cNvPr>
          <p:cNvSpPr txBox="1">
            <a:spLocks/>
          </p:cNvSpPr>
          <p:nvPr/>
        </p:nvSpPr>
        <p:spPr>
          <a:xfrm>
            <a:off x="466299" y="2031759"/>
            <a:ext cx="11306602" cy="2882349"/>
          </a:xfrm>
          <a:prstGeom prst="rect">
            <a:avLst/>
          </a:prstGeom>
          <a:solidFill>
            <a:schemeClr val="bg1"/>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GB" sz="4200" dirty="0">
                <a:latin typeface="Avenir Next LT Pro" panose="020B0504020202020204" pitchFamily="34" charset="0"/>
              </a:rPr>
              <a:t>“What we measure is what we pay attention to… and how we judge success”</a:t>
            </a:r>
            <a:br>
              <a:rPr lang="en-GB" sz="4200" dirty="0">
                <a:latin typeface="Avenir Next LT Pro" panose="020B0504020202020204" pitchFamily="34" charset="0"/>
              </a:rPr>
            </a:br>
            <a:br>
              <a:rPr lang="en-GB" sz="4200" dirty="0">
                <a:latin typeface="Avenir Next LT Pro" panose="020B0504020202020204" pitchFamily="34" charset="0"/>
              </a:rPr>
            </a:br>
            <a:r>
              <a:rPr lang="en-US" sz="4200" dirty="0">
                <a:latin typeface="Avenir Next LT Pro" panose="020B0504020202020204" pitchFamily="34" charset="0"/>
                <a:cs typeface="Calibri" panose="020F0502020204030204" pitchFamily="34" charset="0"/>
              </a:rPr>
              <a:t>“If you can’t </a:t>
            </a:r>
            <a:r>
              <a:rPr lang="en-US" sz="4200" i="1" dirty="0">
                <a:latin typeface="Avenir Next LT Pro" panose="020B0504020202020204" pitchFamily="34" charset="0"/>
                <a:cs typeface="Calibri" panose="020F0502020204030204" pitchFamily="34" charset="0"/>
              </a:rPr>
              <a:t>measure</a:t>
            </a:r>
            <a:r>
              <a:rPr lang="en-US" sz="4200" dirty="0">
                <a:latin typeface="Avenir Next LT Pro" panose="020B0504020202020204" pitchFamily="34" charset="0"/>
                <a:cs typeface="Calibri" panose="020F0502020204030204" pitchFamily="34" charset="0"/>
              </a:rPr>
              <a:t> it, you can’t </a:t>
            </a:r>
            <a:r>
              <a:rPr lang="en-US" sz="4200" i="1" dirty="0">
                <a:latin typeface="Avenir Next LT Pro" panose="020B0504020202020204" pitchFamily="34" charset="0"/>
                <a:cs typeface="Calibri" panose="020F0502020204030204" pitchFamily="34" charset="0"/>
              </a:rPr>
              <a:t>improve</a:t>
            </a:r>
            <a:r>
              <a:rPr lang="en-US" sz="4200" dirty="0">
                <a:latin typeface="Avenir Next LT Pro" panose="020B0504020202020204" pitchFamily="34" charset="0"/>
                <a:cs typeface="Calibri" panose="020F0502020204030204" pitchFamily="34" charset="0"/>
              </a:rPr>
              <a:t> it.”</a:t>
            </a:r>
            <a:endParaRPr lang="en-US" sz="4200" dirty="0">
              <a:latin typeface="Avenir Next LT Pro" panose="020B0504020202020204" pitchFamily="34" charset="0"/>
            </a:endParaRPr>
          </a:p>
        </p:txBody>
      </p:sp>
      <p:sp>
        <p:nvSpPr>
          <p:cNvPr id="21" name="TextBox 20">
            <a:extLst>
              <a:ext uri="{FF2B5EF4-FFF2-40B4-BE49-F238E27FC236}">
                <a16:creationId xmlns:a16="http://schemas.microsoft.com/office/drawing/2014/main" id="{ADF34301-6FD5-4336-97F5-82D9820913F3}"/>
              </a:ext>
            </a:extLst>
          </p:cNvPr>
          <p:cNvSpPr txBox="1"/>
          <p:nvPr/>
        </p:nvSpPr>
        <p:spPr>
          <a:xfrm>
            <a:off x="188321" y="6500252"/>
            <a:ext cx="7428605" cy="246221"/>
          </a:xfrm>
          <a:prstGeom prst="rect">
            <a:avLst/>
          </a:prstGeom>
          <a:noFill/>
        </p:spPr>
        <p:txBody>
          <a:bodyPr wrap="square" rtlCol="0">
            <a:spAutoFit/>
          </a:bodyPr>
          <a:lstStyle/>
          <a:p>
            <a:r>
              <a:rPr lang="en-US" sz="1000" i="1" dirty="0">
                <a:solidFill>
                  <a:schemeClr val="bg1"/>
                </a:solidFill>
              </a:rPr>
              <a:t>Quotes from Julie Hennegan (Burnet Institute) and Peter Drucker (Business Management expert) </a:t>
            </a:r>
          </a:p>
        </p:txBody>
      </p:sp>
    </p:spTree>
    <p:extLst>
      <p:ext uri="{BB962C8B-B14F-4D97-AF65-F5344CB8AC3E}">
        <p14:creationId xmlns:p14="http://schemas.microsoft.com/office/powerpoint/2010/main" val="357728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99460B6-32B6-4D4C-AF12-B6FE1104EBEE}"/>
              </a:ext>
            </a:extLst>
          </p:cNvPr>
          <p:cNvGraphicFramePr>
            <a:graphicFrameLocks noGrp="1"/>
          </p:cNvGraphicFramePr>
          <p:nvPr>
            <p:extLst>
              <p:ext uri="{D42A27DB-BD31-4B8C-83A1-F6EECF244321}">
                <p14:modId xmlns:p14="http://schemas.microsoft.com/office/powerpoint/2010/main" val="2580746136"/>
              </p:ext>
            </p:extLst>
          </p:nvPr>
        </p:nvGraphicFramePr>
        <p:xfrm>
          <a:off x="286582" y="280377"/>
          <a:ext cx="11618836" cy="5685488"/>
        </p:xfrm>
        <a:graphic>
          <a:graphicData uri="http://schemas.openxmlformats.org/drawingml/2006/table">
            <a:tbl>
              <a:tblPr/>
              <a:tblGrid>
                <a:gridCol w="1187445">
                  <a:extLst>
                    <a:ext uri="{9D8B030D-6E8A-4147-A177-3AD203B41FA5}">
                      <a16:colId xmlns:a16="http://schemas.microsoft.com/office/drawing/2014/main" val="403375858"/>
                    </a:ext>
                  </a:extLst>
                </a:gridCol>
                <a:gridCol w="593311">
                  <a:extLst>
                    <a:ext uri="{9D8B030D-6E8A-4147-A177-3AD203B41FA5}">
                      <a16:colId xmlns:a16="http://schemas.microsoft.com/office/drawing/2014/main" val="2573090383"/>
                    </a:ext>
                  </a:extLst>
                </a:gridCol>
                <a:gridCol w="913285">
                  <a:extLst>
                    <a:ext uri="{9D8B030D-6E8A-4147-A177-3AD203B41FA5}">
                      <a16:colId xmlns:a16="http://schemas.microsoft.com/office/drawing/2014/main" val="3962671618"/>
                    </a:ext>
                  </a:extLst>
                </a:gridCol>
                <a:gridCol w="935393">
                  <a:extLst>
                    <a:ext uri="{9D8B030D-6E8A-4147-A177-3AD203B41FA5}">
                      <a16:colId xmlns:a16="http://schemas.microsoft.com/office/drawing/2014/main" val="508814615"/>
                    </a:ext>
                  </a:extLst>
                </a:gridCol>
                <a:gridCol w="571203">
                  <a:extLst>
                    <a:ext uri="{9D8B030D-6E8A-4147-A177-3AD203B41FA5}">
                      <a16:colId xmlns:a16="http://schemas.microsoft.com/office/drawing/2014/main" val="3018002060"/>
                    </a:ext>
                  </a:extLst>
                </a:gridCol>
                <a:gridCol w="753298">
                  <a:extLst>
                    <a:ext uri="{9D8B030D-6E8A-4147-A177-3AD203B41FA5}">
                      <a16:colId xmlns:a16="http://schemas.microsoft.com/office/drawing/2014/main" val="2169402399"/>
                    </a:ext>
                  </a:extLst>
                </a:gridCol>
                <a:gridCol w="82283">
                  <a:extLst>
                    <a:ext uri="{9D8B030D-6E8A-4147-A177-3AD203B41FA5}">
                      <a16:colId xmlns:a16="http://schemas.microsoft.com/office/drawing/2014/main" val="3916942595"/>
                    </a:ext>
                  </a:extLst>
                </a:gridCol>
                <a:gridCol w="869277">
                  <a:extLst>
                    <a:ext uri="{9D8B030D-6E8A-4147-A177-3AD203B41FA5}">
                      <a16:colId xmlns:a16="http://schemas.microsoft.com/office/drawing/2014/main" val="3278239973"/>
                    </a:ext>
                  </a:extLst>
                </a:gridCol>
                <a:gridCol w="695739">
                  <a:extLst>
                    <a:ext uri="{9D8B030D-6E8A-4147-A177-3AD203B41FA5}">
                      <a16:colId xmlns:a16="http://schemas.microsoft.com/office/drawing/2014/main" val="354351955"/>
                    </a:ext>
                  </a:extLst>
                </a:gridCol>
                <a:gridCol w="508506">
                  <a:extLst>
                    <a:ext uri="{9D8B030D-6E8A-4147-A177-3AD203B41FA5}">
                      <a16:colId xmlns:a16="http://schemas.microsoft.com/office/drawing/2014/main" val="3315999528"/>
                    </a:ext>
                  </a:extLst>
                </a:gridCol>
                <a:gridCol w="82283">
                  <a:extLst>
                    <a:ext uri="{9D8B030D-6E8A-4147-A177-3AD203B41FA5}">
                      <a16:colId xmlns:a16="http://schemas.microsoft.com/office/drawing/2014/main" val="1649249629"/>
                    </a:ext>
                  </a:extLst>
                </a:gridCol>
                <a:gridCol w="691174">
                  <a:extLst>
                    <a:ext uri="{9D8B030D-6E8A-4147-A177-3AD203B41FA5}">
                      <a16:colId xmlns:a16="http://schemas.microsoft.com/office/drawing/2014/main" val="4169826750"/>
                    </a:ext>
                  </a:extLst>
                </a:gridCol>
                <a:gridCol w="596533">
                  <a:extLst>
                    <a:ext uri="{9D8B030D-6E8A-4147-A177-3AD203B41FA5}">
                      <a16:colId xmlns:a16="http://schemas.microsoft.com/office/drawing/2014/main" val="40630761"/>
                    </a:ext>
                  </a:extLst>
                </a:gridCol>
                <a:gridCol w="924339">
                  <a:extLst>
                    <a:ext uri="{9D8B030D-6E8A-4147-A177-3AD203B41FA5}">
                      <a16:colId xmlns:a16="http://schemas.microsoft.com/office/drawing/2014/main" val="436520032"/>
                    </a:ext>
                  </a:extLst>
                </a:gridCol>
                <a:gridCol w="1043609">
                  <a:extLst>
                    <a:ext uri="{9D8B030D-6E8A-4147-A177-3AD203B41FA5}">
                      <a16:colId xmlns:a16="http://schemas.microsoft.com/office/drawing/2014/main" val="3900884644"/>
                    </a:ext>
                  </a:extLst>
                </a:gridCol>
                <a:gridCol w="1171158">
                  <a:extLst>
                    <a:ext uri="{9D8B030D-6E8A-4147-A177-3AD203B41FA5}">
                      <a16:colId xmlns:a16="http://schemas.microsoft.com/office/drawing/2014/main" val="3696070190"/>
                    </a:ext>
                  </a:extLst>
                </a:gridCol>
              </a:tblGrid>
              <a:tr h="280535">
                <a:tc gridSpan="16">
                  <a:txBody>
                    <a:bodyPr/>
                    <a:lstStyle/>
                    <a:p>
                      <a:pPr algn="l" fontAlgn="ctr"/>
                      <a:r>
                        <a:rPr lang="en-US" sz="1600" b="1" i="0" u="none" strike="noStrike" dirty="0">
                          <a:solidFill>
                            <a:srgbClr val="FFFFFF"/>
                          </a:solidFill>
                          <a:effectLst/>
                          <a:latin typeface="Arial" panose="020B0604020202020204" pitchFamily="34" charset="0"/>
                        </a:rPr>
                        <a:t>Table W1-2: Basic drinking water services at schools</a:t>
                      </a:r>
                    </a:p>
                  </a:txBody>
                  <a:tcPr marL="5243" marR="5243" marT="52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0694678"/>
                  </a:ext>
                </a:extLst>
              </a:tr>
              <a:tr h="195166">
                <a:tc gridSpan="16">
                  <a:txBody>
                    <a:bodyPr/>
                    <a:lstStyle/>
                    <a:p>
                      <a:pPr algn="l" fontAlgn="ctr"/>
                      <a:r>
                        <a:rPr lang="en-US" sz="1300" b="0" i="0" u="none" strike="noStrike" dirty="0">
                          <a:effectLst/>
                          <a:latin typeface="Arial" panose="020B0604020202020204" pitchFamily="34" charset="0"/>
                        </a:rPr>
                        <a:t>Percent distribution of schools according to main source of drinking water and percentage of schools with basic drinking water services, </a:t>
                      </a:r>
                      <a:r>
                        <a:rPr lang="en-US" sz="1300" b="0" i="0" u="none" strike="noStrike" dirty="0">
                          <a:solidFill>
                            <a:srgbClr val="FF0000"/>
                          </a:solidFill>
                          <a:effectLst/>
                          <a:latin typeface="Arial" panose="020B0604020202020204" pitchFamily="34" charset="0"/>
                        </a:rPr>
                        <a:t>Survey name, Year</a:t>
                      </a:r>
                    </a:p>
                  </a:txBody>
                  <a:tcPr marL="5243" marR="5243" marT="52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5042982"/>
                  </a:ext>
                </a:extLst>
              </a:tr>
              <a:tr h="226787">
                <a:tc rowSpan="3">
                  <a:txBody>
                    <a:bodyPr/>
                    <a:lstStyle/>
                    <a:p>
                      <a:pPr algn="ctr" fontAlgn="t"/>
                      <a:r>
                        <a:rPr lang="en-US" sz="1300" b="0" i="0" u="none" strike="noStrike" dirty="0">
                          <a:effectLst/>
                          <a:latin typeface="Arial" panose="020B0604020202020204" pitchFamily="34" charset="0"/>
                        </a:rPr>
                        <a:t> </a:t>
                      </a:r>
                    </a:p>
                  </a:txBody>
                  <a:tcPr marL="5243" marR="5243" marT="5243" marB="0">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b"/>
                      <a:r>
                        <a:rPr lang="en-US" sz="1300" b="1" i="0" u="none" strike="noStrike" dirty="0">
                          <a:effectLst/>
                          <a:latin typeface="Arial" panose="020B0604020202020204" pitchFamily="34" charset="0"/>
                        </a:rPr>
                        <a:t>Main source of drinking water</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300" b="1" i="0" u="none" strike="noStrike">
                          <a:effectLst/>
                          <a:latin typeface="Arial" panose="020B0604020202020204" pitchFamily="34" charset="0"/>
                        </a:rPr>
                        <a:t> </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300" b="0" i="0" u="none" strike="noStrike">
                          <a:effectLst/>
                          <a:latin typeface="Arial" panose="020B0604020202020204" pitchFamily="34" charset="0"/>
                        </a:rPr>
                        <a:t>No water source</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300" b="0" i="0" u="none" strike="noStrike">
                          <a:effectLst/>
                          <a:latin typeface="Arial" panose="020B0604020202020204" pitchFamily="34" charset="0"/>
                        </a:rPr>
                        <a:t>Total</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300" b="0" i="0" u="none" strike="noStrike">
                          <a:effectLst/>
                          <a:latin typeface="Arial" panose="020B0604020202020204" pitchFamily="34" charset="0"/>
                        </a:rPr>
                        <a:t>Percentage with an improved source of drinking water</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300" b="0" i="0" u="none" strike="noStrike">
                          <a:effectLst/>
                          <a:latin typeface="Arial" panose="020B0604020202020204" pitchFamily="34" charset="0"/>
                        </a:rPr>
                        <a:t>Percentage with water available</a:t>
                      </a:r>
                      <a:r>
                        <a:rPr lang="en-US" sz="1300" b="0" i="0" u="none" strike="noStrike" baseline="30000">
                          <a:effectLst/>
                          <a:latin typeface="Arial" panose="020B0604020202020204" pitchFamily="34" charset="0"/>
                        </a:rPr>
                        <a:t>B</a:t>
                      </a:r>
                      <a:endParaRPr lang="en-US" sz="1300" b="0" i="0" u="none" strike="noStrike">
                        <a:effectLst/>
                        <a:latin typeface="Arial" panose="020B0604020202020204" pitchFamily="34" charset="0"/>
                      </a:endParaRP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en-US" sz="1300" b="1" i="0" u="none" strike="noStrike" dirty="0">
                          <a:effectLst/>
                          <a:latin typeface="Arial" panose="020B0604020202020204" pitchFamily="34" charset="0"/>
                        </a:rPr>
                        <a:t>Percentage with basic water services</a:t>
                      </a:r>
                      <a:r>
                        <a:rPr lang="en-US" sz="1300" b="1" i="0" u="none" strike="noStrike" baseline="30000" dirty="0">
                          <a:effectLst/>
                          <a:latin typeface="Arial" panose="020B0604020202020204" pitchFamily="34" charset="0"/>
                        </a:rPr>
                        <a:t>1</a:t>
                      </a:r>
                      <a:endParaRPr lang="en-US" sz="1300" b="1" i="0" u="none" strike="noStrike" dirty="0">
                        <a:effectLst/>
                        <a:latin typeface="Arial" panose="020B0604020202020204" pitchFamily="34" charset="0"/>
                      </a:endParaRPr>
                    </a:p>
                  </a:txBody>
                  <a:tcPr marL="5243" marR="5243" marT="5243"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3535472"/>
                  </a:ext>
                </a:extLst>
              </a:tr>
              <a:tr h="195166">
                <a:tc vMerge="1">
                  <a:txBody>
                    <a:bodyPr/>
                    <a:lstStyle/>
                    <a:p>
                      <a:endParaRPr lang="en-US"/>
                    </a:p>
                  </a:txBody>
                  <a:tcPr/>
                </a:tc>
                <a:tc gridSpan="5">
                  <a:txBody>
                    <a:bodyPr/>
                    <a:lstStyle/>
                    <a:p>
                      <a:pPr algn="ctr" fontAlgn="b"/>
                      <a:r>
                        <a:rPr lang="en-US" sz="1300" b="1" i="0" u="none" strike="noStrike" dirty="0">
                          <a:effectLst/>
                          <a:latin typeface="Arial" panose="020B0604020202020204" pitchFamily="34" charset="0"/>
                        </a:rPr>
                        <a:t>Improved sources</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1300" b="1" i="0" u="none" strike="noStrike">
                          <a:effectLst/>
                          <a:latin typeface="Arial" panose="020B0604020202020204" pitchFamily="34" charset="0"/>
                        </a:rPr>
                        <a:t> </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300" b="1" i="0" u="none" strike="noStrike">
                          <a:effectLst/>
                          <a:latin typeface="Arial" panose="020B0604020202020204" pitchFamily="34" charset="0"/>
                        </a:rPr>
                        <a:t>Unimproved sources</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300" b="1" i="0" u="none" strike="noStrike">
                          <a:effectLst/>
                          <a:latin typeface="Arial" panose="020B0604020202020204" pitchFamily="34" charset="0"/>
                        </a:rPr>
                        <a:t> </a:t>
                      </a:r>
                    </a:p>
                  </a:txBody>
                  <a:tcPr marL="5243" marR="5243" marT="5243" marB="0" anchor="b">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09240691"/>
                  </a:ext>
                </a:extLst>
              </a:tr>
              <a:tr h="764347">
                <a:tc vMerge="1">
                  <a:txBody>
                    <a:bodyPr/>
                    <a:lstStyle/>
                    <a:p>
                      <a:endParaRPr lang="en-US"/>
                    </a:p>
                  </a:txBody>
                  <a:tcPr/>
                </a:tc>
                <a:tc>
                  <a:txBody>
                    <a:bodyPr/>
                    <a:lstStyle/>
                    <a:p>
                      <a:pPr algn="ctr" fontAlgn="b"/>
                      <a:r>
                        <a:rPr lang="en-US" sz="1300" b="0" i="0" u="none" strike="noStrike" dirty="0">
                          <a:effectLst/>
                          <a:latin typeface="Arial" panose="020B0604020202020204" pitchFamily="34" charset="0"/>
                        </a:rPr>
                        <a:t>Piped water</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panose="020B0604020202020204" pitchFamily="34" charset="0"/>
                        </a:rPr>
                        <a:t>Protected well / spring</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effectLst/>
                          <a:latin typeface="Arial" panose="020B0604020202020204" pitchFamily="34" charset="0"/>
                        </a:rPr>
                        <a:t>Rainwater </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panose="020B0604020202020204" pitchFamily="34" charset="0"/>
                        </a:rPr>
                        <a:t>Tanker truck or </a:t>
                      </a:r>
                      <a:r>
                        <a:rPr lang="en-US" sz="1300" b="0" i="0" u="none" strike="noStrike" dirty="0" err="1">
                          <a:effectLst/>
                          <a:latin typeface="Arial" panose="020B0604020202020204" pitchFamily="34" charset="0"/>
                        </a:rPr>
                        <a:t>cart</a:t>
                      </a:r>
                      <a:r>
                        <a:rPr lang="en-US" sz="1300" b="0" i="0" u="none" strike="noStrike" baseline="30000" dirty="0" err="1">
                          <a:effectLst/>
                          <a:latin typeface="Arial" panose="020B0604020202020204" pitchFamily="34" charset="0"/>
                        </a:rPr>
                        <a:t>A</a:t>
                      </a:r>
                      <a:endParaRPr lang="en-US" sz="1300" b="0" i="0" u="none" strike="noStrike" dirty="0">
                        <a:effectLst/>
                        <a:latin typeface="Arial" panose="020B0604020202020204" pitchFamily="34" charset="0"/>
                      </a:endParaRP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panose="020B0604020202020204" pitchFamily="34" charset="0"/>
                        </a:rPr>
                        <a:t>Bottled </a:t>
                      </a:r>
                      <a:r>
                        <a:rPr lang="en-US" sz="1300" b="0" i="0" u="none" strike="noStrike" dirty="0" err="1">
                          <a:effectLst/>
                          <a:latin typeface="Arial" panose="020B0604020202020204" pitchFamily="34" charset="0"/>
                        </a:rPr>
                        <a:t>water</a:t>
                      </a:r>
                      <a:r>
                        <a:rPr lang="en-US" sz="1300" b="0" i="0" u="none" strike="noStrike" baseline="30000" dirty="0" err="1">
                          <a:effectLst/>
                          <a:latin typeface="Arial" panose="020B0604020202020204" pitchFamily="34" charset="0"/>
                        </a:rPr>
                        <a:t>A</a:t>
                      </a:r>
                      <a:endParaRPr lang="en-US" sz="1300" b="0" i="0" u="none" strike="noStrike" dirty="0">
                        <a:effectLst/>
                        <a:latin typeface="Arial" panose="020B0604020202020204" pitchFamily="34" charset="0"/>
                      </a:endParaRP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300" b="0" i="0" u="none" strike="noStrike" dirty="0" err="1">
                          <a:effectLst/>
                          <a:latin typeface="Arial" panose="020B0604020202020204" pitchFamily="34" charset="0"/>
                        </a:rPr>
                        <a:t>Unpro-tected</a:t>
                      </a:r>
                      <a:r>
                        <a:rPr lang="en-US" sz="1300" b="0" i="0" u="none" strike="noStrike" dirty="0">
                          <a:effectLst/>
                          <a:latin typeface="Arial" panose="020B0604020202020204" pitchFamily="34" charset="0"/>
                        </a:rPr>
                        <a:t> well / spring</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panose="020B0604020202020204" pitchFamily="34" charset="0"/>
                        </a:rPr>
                        <a:t>Surface water</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effectLst/>
                          <a:latin typeface="Arial" panose="020B0604020202020204" pitchFamily="34" charset="0"/>
                        </a:rPr>
                        <a:t>Other</a:t>
                      </a:r>
                    </a:p>
                  </a:txBody>
                  <a:tcPr marL="5243" marR="5243" marT="52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300" b="0" i="0" u="none" strike="noStrike">
                        <a:effectLst/>
                        <a:latin typeface="Arial" panose="020B0604020202020204" pitchFamily="34" charset="0"/>
                      </a:endParaRPr>
                    </a:p>
                  </a:txBody>
                  <a:tcPr marL="5243" marR="5243" marT="5243"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56527445"/>
                  </a:ext>
                </a:extLst>
              </a:tr>
              <a:tr h="195166">
                <a:tc>
                  <a:txBody>
                    <a:bodyPr/>
                    <a:lstStyle/>
                    <a:p>
                      <a:pPr algn="l" fontAlgn="ctr"/>
                      <a:r>
                        <a:rPr lang="en-US" sz="1300" b="0" i="0" u="none" strike="noStrike">
                          <a:effectLst/>
                          <a:latin typeface="Arial" panose="020B0604020202020204" pitchFamily="34" charset="0"/>
                        </a:rPr>
                        <a:t> </a:t>
                      </a:r>
                    </a:p>
                  </a:txBody>
                  <a:tcPr marL="5243" marR="5243" marT="5243"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dirty="0">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dirty="0">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dirty="0">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dirty="0">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effectLst/>
                          <a:latin typeface="Arial" panose="020B0604020202020204" pitchFamily="34" charset="0"/>
                        </a:rPr>
                        <a:t> </a:t>
                      </a:r>
                    </a:p>
                  </a:txBody>
                  <a:tcPr marL="5243" marR="5243" marT="5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1" i="0" u="none" strike="noStrike">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1066505929"/>
                  </a:ext>
                </a:extLst>
              </a:tr>
              <a:tr h="195166">
                <a:tc>
                  <a:txBody>
                    <a:bodyPr/>
                    <a:lstStyle/>
                    <a:p>
                      <a:pPr algn="l" fontAlgn="ctr"/>
                      <a:r>
                        <a:rPr lang="en-US" sz="1300" b="1" i="0" u="none" strike="noStrike">
                          <a:effectLst/>
                          <a:latin typeface="Arial" panose="020B0604020202020204" pitchFamily="34" charset="0"/>
                        </a:rPr>
                        <a:t>Total</a:t>
                      </a:r>
                    </a:p>
                  </a:txBody>
                  <a:tcPr marL="5243"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1" i="0" u="none" strike="noStrike">
                          <a:effectLst/>
                          <a:latin typeface="Arial" panose="020B0604020202020204" pitchFamily="34" charset="0"/>
                        </a:rPr>
                        <a:t>100.0</a:t>
                      </a:r>
                    </a:p>
                  </a:txBody>
                  <a:tcPr marL="5243" marR="5243" marT="5243" marB="0" anchor="ctr">
                    <a:lnL>
                      <a:noFill/>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1"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1" i="0" u="none" strike="noStrike" dirty="0">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4014466131"/>
                  </a:ext>
                </a:extLst>
              </a:tr>
              <a:tr h="195166">
                <a:tc>
                  <a:txBody>
                    <a:bodyPr/>
                    <a:lstStyle/>
                    <a:p>
                      <a:pPr algn="l" fontAlgn="ctr"/>
                      <a:r>
                        <a:rPr lang="en-US" sz="1000" b="0" i="0" u="none" strike="noStrike">
                          <a:effectLst/>
                          <a:latin typeface="Arial" panose="020B0604020202020204" pitchFamily="34" charset="0"/>
                        </a:rPr>
                        <a:t> </a:t>
                      </a:r>
                    </a:p>
                  </a:txBody>
                  <a:tcPr marL="5243"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000" b="1" i="0" u="none" strike="noStrike" dirty="0">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2273889879"/>
                  </a:ext>
                </a:extLst>
              </a:tr>
              <a:tr h="195166">
                <a:tc>
                  <a:txBody>
                    <a:bodyPr/>
                    <a:lstStyle/>
                    <a:p>
                      <a:pPr algn="l" fontAlgn="ctr"/>
                      <a:r>
                        <a:rPr lang="en-US" sz="1300" b="1" i="0" u="none" strike="noStrike">
                          <a:effectLst/>
                          <a:latin typeface="Arial" panose="020B0604020202020204" pitchFamily="34" charset="0"/>
                        </a:rPr>
                        <a:t>Area</a:t>
                      </a:r>
                    </a:p>
                  </a:txBody>
                  <a:tcPr marL="5243"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1" i="0" u="none" strike="noStrike">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4105138690"/>
                  </a:ext>
                </a:extLst>
              </a:tr>
              <a:tr h="195166">
                <a:tc>
                  <a:txBody>
                    <a:bodyPr/>
                    <a:lstStyle/>
                    <a:p>
                      <a:pPr algn="l" fontAlgn="ctr"/>
                      <a:r>
                        <a:rPr lang="en-US" sz="1300" b="0" i="0" u="none" strike="noStrike">
                          <a:effectLst/>
                          <a:latin typeface="Arial" panose="020B0604020202020204" pitchFamily="34" charset="0"/>
                        </a:rPr>
                        <a:t>Urban </a:t>
                      </a:r>
                    </a:p>
                  </a:txBody>
                  <a:tcPr marL="94378"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0" i="0" u="none" strike="noStrike" dirty="0">
                          <a:effectLst/>
                          <a:latin typeface="Arial" panose="020B0604020202020204" pitchFamily="34" charset="0"/>
                        </a:rPr>
                        <a:t>100.0</a:t>
                      </a: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1" i="0" u="none" strike="noStrike" dirty="0">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185710374"/>
                  </a:ext>
                </a:extLst>
              </a:tr>
              <a:tr h="195166">
                <a:tc>
                  <a:txBody>
                    <a:bodyPr/>
                    <a:lstStyle/>
                    <a:p>
                      <a:pPr algn="l" fontAlgn="ctr"/>
                      <a:r>
                        <a:rPr lang="en-US" sz="1300" b="0" i="0" u="none" strike="noStrike">
                          <a:effectLst/>
                          <a:latin typeface="Arial" panose="020B0604020202020204" pitchFamily="34" charset="0"/>
                        </a:rPr>
                        <a:t>Rural</a:t>
                      </a:r>
                    </a:p>
                  </a:txBody>
                  <a:tcPr marL="94378"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0" i="0" u="none" strike="noStrike">
                          <a:effectLst/>
                          <a:latin typeface="Arial" panose="020B0604020202020204" pitchFamily="34" charset="0"/>
                        </a:rPr>
                        <a:t>100.0</a:t>
                      </a: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1" i="0" u="none" strike="noStrike">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3460070556"/>
                  </a:ext>
                </a:extLst>
              </a:tr>
              <a:tr h="195166">
                <a:tc>
                  <a:txBody>
                    <a:bodyPr/>
                    <a:lstStyle/>
                    <a:p>
                      <a:pPr algn="l" fontAlgn="ctr"/>
                      <a:r>
                        <a:rPr lang="en-US" sz="1000" b="0" i="0" u="none" strike="noStrike">
                          <a:effectLst/>
                          <a:latin typeface="Arial" panose="020B0604020202020204" pitchFamily="34" charset="0"/>
                        </a:rPr>
                        <a:t> </a:t>
                      </a:r>
                    </a:p>
                  </a:txBody>
                  <a:tcPr marL="94378"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0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000" b="1" i="0" u="none" strike="noStrike" dirty="0">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254921065"/>
                  </a:ext>
                </a:extLst>
              </a:tr>
              <a:tr h="195166">
                <a:tc>
                  <a:txBody>
                    <a:bodyPr/>
                    <a:lstStyle/>
                    <a:p>
                      <a:pPr algn="l" fontAlgn="ctr"/>
                      <a:r>
                        <a:rPr lang="en-US" sz="1300" b="1" i="0" u="none" strike="noStrike">
                          <a:effectLst/>
                          <a:latin typeface="Arial" panose="020B0604020202020204" pitchFamily="34" charset="0"/>
                        </a:rPr>
                        <a:t>School level</a:t>
                      </a:r>
                    </a:p>
                  </a:txBody>
                  <a:tcPr marL="5243"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1" i="0" u="none" strike="noStrike" dirty="0">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3433035144"/>
                  </a:ext>
                </a:extLst>
              </a:tr>
              <a:tr h="195166">
                <a:tc>
                  <a:txBody>
                    <a:bodyPr/>
                    <a:lstStyle/>
                    <a:p>
                      <a:pPr algn="l" fontAlgn="ctr"/>
                      <a:r>
                        <a:rPr lang="en-US" sz="1300" b="0" i="0" u="none" strike="noStrike" dirty="0">
                          <a:effectLst/>
                          <a:latin typeface="Arial" panose="020B0604020202020204" pitchFamily="34" charset="0"/>
                        </a:rPr>
                        <a:t>Pre-primary</a:t>
                      </a:r>
                    </a:p>
                  </a:txBody>
                  <a:tcPr marL="94378"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0" i="0" u="none" strike="noStrike">
                          <a:effectLst/>
                          <a:latin typeface="Arial" panose="020B0604020202020204" pitchFamily="34" charset="0"/>
                        </a:rPr>
                        <a:t>100.0</a:t>
                      </a: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1" i="0" u="none" strike="noStrike" dirty="0">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2490210680"/>
                  </a:ext>
                </a:extLst>
              </a:tr>
              <a:tr h="195166">
                <a:tc>
                  <a:txBody>
                    <a:bodyPr/>
                    <a:lstStyle/>
                    <a:p>
                      <a:pPr algn="l" fontAlgn="ctr"/>
                      <a:r>
                        <a:rPr lang="en-US" sz="1300" b="0" i="0" u="none" strike="noStrike" dirty="0">
                          <a:effectLst/>
                          <a:latin typeface="Arial" panose="020B0604020202020204" pitchFamily="34" charset="0"/>
                        </a:rPr>
                        <a:t>Primary</a:t>
                      </a:r>
                    </a:p>
                  </a:txBody>
                  <a:tcPr marL="94378" marR="5243" marT="5243"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dirty="0">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0" i="0" u="none" strike="noStrike">
                          <a:effectLst/>
                          <a:latin typeface="Arial" panose="020B0604020202020204" pitchFamily="34" charset="0"/>
                        </a:rPr>
                        <a:t>100.0</a:t>
                      </a: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endParaRPr lang="en-US" sz="1300" b="0" i="0" u="none" strike="noStrike">
                        <a:effectLst/>
                        <a:latin typeface="Arial" panose="020B0604020202020204" pitchFamily="34" charset="0"/>
                      </a:endParaRPr>
                    </a:p>
                  </a:txBody>
                  <a:tcPr marL="5243" marR="5243" marT="5243" marB="0" anchor="ctr">
                    <a:lnL>
                      <a:noFill/>
                    </a:lnL>
                    <a:lnR>
                      <a:noFill/>
                    </a:lnR>
                    <a:lnT>
                      <a:noFill/>
                    </a:lnT>
                    <a:lnB>
                      <a:noFill/>
                    </a:lnB>
                  </a:tcPr>
                </a:tc>
                <a:tc>
                  <a:txBody>
                    <a:bodyPr/>
                    <a:lstStyle/>
                    <a:p>
                      <a:pPr algn="r" fontAlgn="ctr"/>
                      <a:r>
                        <a:rPr lang="en-US" sz="1300" b="1" i="0" u="none" strike="noStrike" dirty="0">
                          <a:effectLst/>
                          <a:latin typeface="Arial" panose="020B0604020202020204" pitchFamily="34" charset="0"/>
                        </a:rPr>
                        <a:t> </a:t>
                      </a:r>
                    </a:p>
                  </a:txBody>
                  <a:tcPr marL="5243" marR="5243" marT="5243" marB="0"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2096431203"/>
                  </a:ext>
                </a:extLst>
              </a:tr>
              <a:tr h="260558">
                <a:tc>
                  <a:txBody>
                    <a:bodyPr/>
                    <a:lstStyle/>
                    <a:p>
                      <a:pPr algn="l" fontAlgn="ctr"/>
                      <a:r>
                        <a:rPr lang="en-US" sz="1300" b="0" i="0" u="none" strike="noStrike" dirty="0">
                          <a:effectLst/>
                          <a:latin typeface="Arial" panose="020B0604020202020204" pitchFamily="34" charset="0"/>
                        </a:rPr>
                        <a:t>Secondary</a:t>
                      </a:r>
                    </a:p>
                  </a:txBody>
                  <a:tcPr marL="94378" marR="5243" marT="5243" marB="0">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dirty="0">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dirty="0">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r>
                        <a:rPr lang="en-US" sz="1300" b="0" i="0" u="none" strike="noStrike">
                          <a:effectLst/>
                          <a:latin typeface="Arial" panose="020B0604020202020204" pitchFamily="34" charset="0"/>
                        </a:rPr>
                        <a:t>100.0</a:t>
                      </a: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dirty="0">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300" b="0" i="0" u="none" strike="noStrike">
                        <a:effectLst/>
                        <a:latin typeface="Arial" panose="020B0604020202020204" pitchFamily="34" charset="0"/>
                      </a:endParaRPr>
                    </a:p>
                  </a:txBody>
                  <a:tcPr marL="5243" marR="5243" marT="5243"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r>
                        <a:rPr lang="en-US" sz="1300" b="1" i="0" u="none" strike="noStrike" dirty="0">
                          <a:effectLst/>
                          <a:latin typeface="Arial" panose="020B0604020202020204" pitchFamily="34" charset="0"/>
                        </a:rPr>
                        <a:t> </a:t>
                      </a:r>
                    </a:p>
                  </a:txBody>
                  <a:tcPr marL="5243" marR="5243" marT="5243"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1698887"/>
                  </a:ext>
                </a:extLst>
              </a:tr>
              <a:tr h="195166">
                <a:tc gridSpan="16">
                  <a:txBody>
                    <a:bodyPr/>
                    <a:lstStyle/>
                    <a:p>
                      <a:pPr algn="ctr" fontAlgn="ctr"/>
                      <a:r>
                        <a:rPr lang="en-US" sz="1200" b="1" i="0" u="none" strike="noStrike" baseline="30000" dirty="0">
                          <a:effectLst/>
                          <a:latin typeface="Arial" panose="020B0604020202020204" pitchFamily="34" charset="0"/>
                        </a:rPr>
                        <a:t>1 </a:t>
                      </a:r>
                      <a:r>
                        <a:rPr lang="en-US" sz="1200" b="1" i="0" u="none" strike="noStrike" dirty="0">
                          <a:effectLst/>
                          <a:latin typeface="Arial" panose="020B0604020202020204" pitchFamily="34" charset="0"/>
                        </a:rPr>
                        <a:t>SDG indicator (Targets 4.a and 6.1) - Basic drinking water services in schools refers to water available at the school from an improved source</a:t>
                      </a:r>
                    </a:p>
                  </a:txBody>
                  <a:tcPr marL="5243" marR="5243" marT="52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5304600"/>
                  </a:ext>
                </a:extLst>
              </a:tr>
              <a:tr h="384893">
                <a:tc gridSpan="16">
                  <a:txBody>
                    <a:bodyPr/>
                    <a:lstStyle/>
                    <a:p>
                      <a:pPr algn="l" fontAlgn="b"/>
                      <a:r>
                        <a:rPr lang="en-US" sz="1200" b="0" i="0" u="none" strike="noStrike" baseline="30000" dirty="0">
                          <a:effectLst/>
                          <a:latin typeface="Arial" panose="020B0604020202020204" pitchFamily="34" charset="0"/>
                        </a:rPr>
                        <a:t>A </a:t>
                      </a:r>
                      <a:r>
                        <a:rPr lang="en-US" sz="1200" b="0" i="0" u="none" strike="noStrike" dirty="0">
                          <a:effectLst/>
                          <a:latin typeface="Arial" panose="020B0604020202020204" pitchFamily="34" charset="0"/>
                        </a:rPr>
                        <a:t>Delivered and packaged water considered improved sources of drinking water based on new SDG definition. </a:t>
                      </a:r>
                      <a:br>
                        <a:rPr lang="en-US" sz="1200" b="0" i="0" u="none" strike="noStrike" dirty="0">
                          <a:effectLst/>
                          <a:latin typeface="Arial" panose="020B0604020202020204" pitchFamily="34" charset="0"/>
                        </a:rPr>
                      </a:br>
                      <a:r>
                        <a:rPr lang="en-US" sz="1200" b="0" i="0" u="none" strike="noStrike" baseline="30000" dirty="0">
                          <a:effectLst/>
                          <a:latin typeface="Arial" panose="020B0604020202020204" pitchFamily="34" charset="0"/>
                        </a:rPr>
                        <a:t>B</a:t>
                      </a:r>
                      <a:r>
                        <a:rPr lang="en-US" sz="1200" b="0" i="0" u="none" strike="noStrike" dirty="0">
                          <a:effectLst/>
                          <a:latin typeface="Arial" panose="020B0604020202020204" pitchFamily="34" charset="0"/>
                        </a:rPr>
                        <a:t> Water availability is based on the day of the survey/questionnaire and refers to water that is available on premises either from the main source directly or stored.</a:t>
                      </a:r>
                    </a:p>
                  </a:txBody>
                  <a:tcPr marL="5243" marR="5243" marT="52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4508469"/>
                  </a:ext>
                </a:extLst>
              </a:tr>
              <a:tr h="195166">
                <a:tc gridSpan="16">
                  <a:txBody>
                    <a:bodyPr/>
                    <a:lstStyle/>
                    <a:p>
                      <a:pPr algn="ctr" fontAlgn="b"/>
                      <a:r>
                        <a:rPr lang="en-US" sz="1200" b="0" i="0" u="none" strike="noStrike" dirty="0">
                          <a:effectLst/>
                          <a:latin typeface="Arial" panose="020B0604020202020204" pitchFamily="34" charset="0"/>
                        </a:rPr>
                        <a:t> </a:t>
                      </a:r>
                    </a:p>
                  </a:txBody>
                  <a:tcPr marL="5243" marR="5243" marT="5243"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9284868"/>
                  </a:ext>
                </a:extLst>
              </a:tr>
              <a:tr h="954074">
                <a:tc gridSpan="16">
                  <a:txBody>
                    <a:bodyPr/>
                    <a:lstStyle/>
                    <a:p>
                      <a:pPr algn="l" fontAlgn="ctr"/>
                      <a:r>
                        <a:rPr lang="en-US" sz="1200" b="0" i="1" u="none" strike="noStrike" dirty="0">
                          <a:effectLst/>
                          <a:latin typeface="Arial" panose="020B0604020202020204" pitchFamily="34" charset="0"/>
                        </a:rPr>
                        <a:t>• The values in columns B through L should sum to 100.0</a:t>
                      </a:r>
                    </a:p>
                    <a:p>
                      <a:pPr algn="l" fontAlgn="ctr"/>
                      <a:r>
                        <a:rPr lang="en-US" sz="1200" b="0" i="1" u="none" strike="noStrike" dirty="0">
                          <a:effectLst/>
                          <a:latin typeface="Arial" panose="020B0604020202020204" pitchFamily="34" charset="0"/>
                        </a:rPr>
                        <a:t>• Schools are considered to have an improved source of drinking water if W1 = piped, protected well/spring, rainwater, packaged bottled water, or tanker-truck or cart</a:t>
                      </a:r>
                    </a:p>
                    <a:p>
                      <a:pPr algn="l" fontAlgn="ctr"/>
                      <a:r>
                        <a:rPr lang="en-US" sz="1200" b="0" i="1" u="none" strike="noStrike" dirty="0">
                          <a:effectLst/>
                          <a:latin typeface="Arial" panose="020B0604020202020204" pitchFamily="34" charset="0"/>
                        </a:rPr>
                        <a:t>• Schools are considered to have water available if W2 = yes </a:t>
                      </a:r>
                    </a:p>
                    <a:p>
                      <a:pPr algn="l" fontAlgn="ctr"/>
                      <a:r>
                        <a:rPr lang="en-US" sz="1200" b="0" i="1" u="none" strike="noStrike" dirty="0">
                          <a:effectLst/>
                          <a:latin typeface="Arial" panose="020B0604020202020204" pitchFamily="34" charset="0"/>
                        </a:rPr>
                        <a:t>• Schools have a basic drinking water service if both W1 = an improved source and W2 = yes</a:t>
                      </a:r>
                    </a:p>
                    <a:p>
                      <a:pPr algn="l" fontAlgn="ctr"/>
                      <a:r>
                        <a:rPr lang="en-US" sz="1200" b="0" i="1" u="none" strike="noStrike" dirty="0">
                          <a:effectLst/>
                          <a:latin typeface="Arial" panose="020B0604020202020204" pitchFamily="34" charset="0"/>
                        </a:rPr>
                        <a:t>• Denominators are the total number of schools in each disaggregation (total, area, school level, region)</a:t>
                      </a:r>
                    </a:p>
                  </a:txBody>
                  <a:tcPr marL="5243" marR="5243" marT="5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E3F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4163556"/>
                  </a:ext>
                </a:extLst>
              </a:tr>
            </a:tbl>
          </a:graphicData>
        </a:graphic>
      </p:graphicFrame>
    </p:spTree>
    <p:extLst>
      <p:ext uri="{BB962C8B-B14F-4D97-AF65-F5344CB8AC3E}">
        <p14:creationId xmlns:p14="http://schemas.microsoft.com/office/powerpoint/2010/main" val="605826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421ACA9-470D-4CFD-86DB-736E44FB10F9}"/>
              </a:ext>
            </a:extLst>
          </p:cNvPr>
          <p:cNvGraphicFramePr>
            <a:graphicFrameLocks noGrp="1"/>
          </p:cNvGraphicFramePr>
          <p:nvPr>
            <p:extLst>
              <p:ext uri="{D42A27DB-BD31-4B8C-83A1-F6EECF244321}">
                <p14:modId xmlns:p14="http://schemas.microsoft.com/office/powerpoint/2010/main" val="3479370460"/>
              </p:ext>
            </p:extLst>
          </p:nvPr>
        </p:nvGraphicFramePr>
        <p:xfrm>
          <a:off x="337930" y="301381"/>
          <a:ext cx="11516140" cy="6440924"/>
        </p:xfrm>
        <a:graphic>
          <a:graphicData uri="http://schemas.openxmlformats.org/drawingml/2006/table">
            <a:tbl>
              <a:tblPr/>
              <a:tblGrid>
                <a:gridCol w="1148082">
                  <a:extLst>
                    <a:ext uri="{9D8B030D-6E8A-4147-A177-3AD203B41FA5}">
                      <a16:colId xmlns:a16="http://schemas.microsoft.com/office/drawing/2014/main" val="2573453131"/>
                    </a:ext>
                  </a:extLst>
                </a:gridCol>
                <a:gridCol w="580836">
                  <a:extLst>
                    <a:ext uri="{9D8B030D-6E8A-4147-A177-3AD203B41FA5}">
                      <a16:colId xmlns:a16="http://schemas.microsoft.com/office/drawing/2014/main" val="2960809039"/>
                    </a:ext>
                  </a:extLst>
                </a:gridCol>
                <a:gridCol w="580836">
                  <a:extLst>
                    <a:ext uri="{9D8B030D-6E8A-4147-A177-3AD203B41FA5}">
                      <a16:colId xmlns:a16="http://schemas.microsoft.com/office/drawing/2014/main" val="2765589158"/>
                    </a:ext>
                  </a:extLst>
                </a:gridCol>
                <a:gridCol w="580836">
                  <a:extLst>
                    <a:ext uri="{9D8B030D-6E8A-4147-A177-3AD203B41FA5}">
                      <a16:colId xmlns:a16="http://schemas.microsoft.com/office/drawing/2014/main" val="2868054410"/>
                    </a:ext>
                  </a:extLst>
                </a:gridCol>
                <a:gridCol w="693776">
                  <a:extLst>
                    <a:ext uri="{9D8B030D-6E8A-4147-A177-3AD203B41FA5}">
                      <a16:colId xmlns:a16="http://schemas.microsoft.com/office/drawing/2014/main" val="2008879602"/>
                    </a:ext>
                  </a:extLst>
                </a:gridCol>
                <a:gridCol w="80672">
                  <a:extLst>
                    <a:ext uri="{9D8B030D-6E8A-4147-A177-3AD203B41FA5}">
                      <a16:colId xmlns:a16="http://schemas.microsoft.com/office/drawing/2014/main" val="986971016"/>
                    </a:ext>
                  </a:extLst>
                </a:gridCol>
                <a:gridCol w="693776">
                  <a:extLst>
                    <a:ext uri="{9D8B030D-6E8A-4147-A177-3AD203B41FA5}">
                      <a16:colId xmlns:a16="http://schemas.microsoft.com/office/drawing/2014/main" val="4249534727"/>
                    </a:ext>
                  </a:extLst>
                </a:gridCol>
                <a:gridCol w="693776">
                  <a:extLst>
                    <a:ext uri="{9D8B030D-6E8A-4147-A177-3AD203B41FA5}">
                      <a16:colId xmlns:a16="http://schemas.microsoft.com/office/drawing/2014/main" val="686403799"/>
                    </a:ext>
                  </a:extLst>
                </a:gridCol>
                <a:gridCol w="109780">
                  <a:extLst>
                    <a:ext uri="{9D8B030D-6E8A-4147-A177-3AD203B41FA5}">
                      <a16:colId xmlns:a16="http://schemas.microsoft.com/office/drawing/2014/main" val="60690471"/>
                    </a:ext>
                  </a:extLst>
                </a:gridCol>
                <a:gridCol w="726044">
                  <a:extLst>
                    <a:ext uri="{9D8B030D-6E8A-4147-A177-3AD203B41FA5}">
                      <a16:colId xmlns:a16="http://schemas.microsoft.com/office/drawing/2014/main" val="3144988927"/>
                    </a:ext>
                  </a:extLst>
                </a:gridCol>
                <a:gridCol w="726044">
                  <a:extLst>
                    <a:ext uri="{9D8B030D-6E8A-4147-A177-3AD203B41FA5}">
                      <a16:colId xmlns:a16="http://schemas.microsoft.com/office/drawing/2014/main" val="4249745149"/>
                    </a:ext>
                  </a:extLst>
                </a:gridCol>
                <a:gridCol w="80672">
                  <a:extLst>
                    <a:ext uri="{9D8B030D-6E8A-4147-A177-3AD203B41FA5}">
                      <a16:colId xmlns:a16="http://schemas.microsoft.com/office/drawing/2014/main" val="465437763"/>
                    </a:ext>
                  </a:extLst>
                </a:gridCol>
                <a:gridCol w="1032597">
                  <a:extLst>
                    <a:ext uri="{9D8B030D-6E8A-4147-A177-3AD203B41FA5}">
                      <a16:colId xmlns:a16="http://schemas.microsoft.com/office/drawing/2014/main" val="3694983886"/>
                    </a:ext>
                  </a:extLst>
                </a:gridCol>
                <a:gridCol w="109780">
                  <a:extLst>
                    <a:ext uri="{9D8B030D-6E8A-4147-A177-3AD203B41FA5}">
                      <a16:colId xmlns:a16="http://schemas.microsoft.com/office/drawing/2014/main" val="7258745"/>
                    </a:ext>
                  </a:extLst>
                </a:gridCol>
                <a:gridCol w="661509">
                  <a:extLst>
                    <a:ext uri="{9D8B030D-6E8A-4147-A177-3AD203B41FA5}">
                      <a16:colId xmlns:a16="http://schemas.microsoft.com/office/drawing/2014/main" val="3304904031"/>
                    </a:ext>
                  </a:extLst>
                </a:gridCol>
                <a:gridCol w="661509">
                  <a:extLst>
                    <a:ext uri="{9D8B030D-6E8A-4147-A177-3AD203B41FA5}">
                      <a16:colId xmlns:a16="http://schemas.microsoft.com/office/drawing/2014/main" val="120033161"/>
                    </a:ext>
                  </a:extLst>
                </a:gridCol>
                <a:gridCol w="661509">
                  <a:extLst>
                    <a:ext uri="{9D8B030D-6E8A-4147-A177-3AD203B41FA5}">
                      <a16:colId xmlns:a16="http://schemas.microsoft.com/office/drawing/2014/main" val="963824774"/>
                    </a:ext>
                  </a:extLst>
                </a:gridCol>
                <a:gridCol w="661509">
                  <a:extLst>
                    <a:ext uri="{9D8B030D-6E8A-4147-A177-3AD203B41FA5}">
                      <a16:colId xmlns:a16="http://schemas.microsoft.com/office/drawing/2014/main" val="1027751203"/>
                    </a:ext>
                  </a:extLst>
                </a:gridCol>
                <a:gridCol w="80672">
                  <a:extLst>
                    <a:ext uri="{9D8B030D-6E8A-4147-A177-3AD203B41FA5}">
                      <a16:colId xmlns:a16="http://schemas.microsoft.com/office/drawing/2014/main" val="375903941"/>
                    </a:ext>
                  </a:extLst>
                </a:gridCol>
                <a:gridCol w="951925">
                  <a:extLst>
                    <a:ext uri="{9D8B030D-6E8A-4147-A177-3AD203B41FA5}">
                      <a16:colId xmlns:a16="http://schemas.microsoft.com/office/drawing/2014/main" val="3216488321"/>
                    </a:ext>
                  </a:extLst>
                </a:gridCol>
              </a:tblGrid>
              <a:tr h="270591">
                <a:tc gridSpan="20">
                  <a:txBody>
                    <a:bodyPr/>
                    <a:lstStyle/>
                    <a:p>
                      <a:pPr algn="l" fontAlgn="ctr"/>
                      <a:r>
                        <a:rPr lang="en-US" sz="1400" b="1" i="0" u="none" strike="noStrike" dirty="0">
                          <a:solidFill>
                            <a:srgbClr val="FFFFFF"/>
                          </a:solidFill>
                          <a:effectLst/>
                          <a:latin typeface="Arial" panose="020B0604020202020204" pitchFamily="34" charset="0"/>
                        </a:rPr>
                        <a:t>Table XMHH: Menstrual hygiene management services at schools</a:t>
                      </a:r>
                    </a:p>
                  </a:txBody>
                  <a:tcPr marL="4910" marR="4910" marT="4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1059789"/>
                  </a:ext>
                </a:extLst>
              </a:tr>
              <a:tr h="235005">
                <a:tc gridSpan="20">
                  <a:txBody>
                    <a:bodyPr/>
                    <a:lstStyle/>
                    <a:p>
                      <a:pPr algn="l" fontAlgn="ctr"/>
                      <a:r>
                        <a:rPr lang="en-US" sz="1200" b="0" i="0" u="none" strike="noStrike">
                          <a:effectLst/>
                          <a:latin typeface="Arial" panose="020B0604020202020204" pitchFamily="34" charset="0"/>
                        </a:rPr>
                        <a:t>Percent distribution of schools with water and soap in a private space, disposal bins in girls' toilets, mechanisms for hygiene waste management, and provisions for menstrual hygiene management by type, Survey name, Year</a:t>
                      </a:r>
                    </a:p>
                  </a:txBody>
                  <a:tcPr marL="4910" marR="4910" marT="4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3708429"/>
                  </a:ext>
                </a:extLst>
              </a:tr>
              <a:tr h="522381">
                <a:tc rowSpan="2">
                  <a:txBody>
                    <a:bodyPr/>
                    <a:lstStyle/>
                    <a:p>
                      <a:pPr algn="ctr" fontAlgn="t"/>
                      <a:r>
                        <a:rPr lang="en-US" sz="1200" b="0" i="0" u="none" strike="noStrike">
                          <a:effectLst/>
                          <a:latin typeface="Arial" panose="020B0604020202020204" pitchFamily="34" charset="0"/>
                        </a:rPr>
                        <a:t> </a:t>
                      </a:r>
                    </a:p>
                  </a:txBody>
                  <a:tcPr marL="4910" marR="4910" marT="491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200" b="1" i="0" u="none" strike="noStrike">
                          <a:effectLst/>
                          <a:latin typeface="Arial" panose="020B0604020202020204" pitchFamily="34" charset="0"/>
                        </a:rPr>
                        <a:t>Water and soap available in a private space</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endParaRPr lang="en-US" sz="1200" b="1" i="0" u="none" strike="noStrike">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a:effectLst/>
                          <a:latin typeface="Arial" panose="020B0604020202020204" pitchFamily="34" charset="0"/>
                        </a:rPr>
                        <a:t>Covered bins in girls' toilets for disposal of menstrual materials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200" b="1" i="0" u="none" strike="noStrike" dirty="0">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200" b="1" i="0" u="none" strike="noStrike">
                          <a:effectLst/>
                          <a:latin typeface="Arial" panose="020B0604020202020204" pitchFamily="34" charset="0"/>
                        </a:rPr>
                        <a:t>Disposal mechanisms for menstrual hygiene waste at the school</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200" b="1" i="0" u="none" strike="noStrike">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ctr" fontAlgn="b"/>
                      <a:r>
                        <a:rPr lang="en-US" sz="1200" b="0" i="0" u="none" strike="noStrike">
                          <a:effectLst/>
                          <a:latin typeface="Arial" panose="020B0604020202020204" pitchFamily="34" charset="0"/>
                        </a:rPr>
                        <a:t>Percentage with water and soap in a private place, bins, and disposal mechanisms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1" i="0" u="none" strike="noStrike" dirty="0">
                        <a:effectLst/>
                        <a:latin typeface="Arial" panose="020B0604020202020204" pitchFamily="34" charset="0"/>
                      </a:endParaRPr>
                    </a:p>
                  </a:txBody>
                  <a:tcPr marL="4910" marR="4910" marT="4910" marB="0" anchor="b">
                    <a:lnL>
                      <a:noFill/>
                    </a:lnL>
                    <a:lnR>
                      <a:noFill/>
                    </a:lnR>
                    <a:lnB>
                      <a:noFill/>
                    </a:lnB>
                  </a:tcPr>
                </a:tc>
                <a:tc gridSpan="4">
                  <a:txBody>
                    <a:bodyPr/>
                    <a:lstStyle/>
                    <a:p>
                      <a:pPr algn="ctr" fontAlgn="b"/>
                      <a:r>
                        <a:rPr lang="en-US" sz="1200" b="1" i="0" u="none" strike="noStrike">
                          <a:effectLst/>
                          <a:latin typeface="Arial" panose="020B0604020202020204" pitchFamily="34" charset="0"/>
                        </a:rPr>
                        <a:t>Proportion of schools with provisions for menstrual hygiene management (MHM) by type of provision</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200" b="1" i="0" u="none" strike="noStrike">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ctr" fontAlgn="b"/>
                      <a:r>
                        <a:rPr lang="en-US" sz="1200" b="0" i="0" u="none" strike="noStrike">
                          <a:effectLst/>
                          <a:latin typeface="Arial" panose="020B0604020202020204" pitchFamily="34" charset="0"/>
                        </a:rPr>
                        <a:t>Percentage of schools with all three provisions for menstrual hygiene management (MHM)</a:t>
                      </a:r>
                    </a:p>
                  </a:txBody>
                  <a:tcPr marL="4910" marR="4910" marT="49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967405"/>
                  </a:ext>
                </a:extLst>
              </a:tr>
              <a:tr h="522381">
                <a:tc vMerge="1">
                  <a:txBody>
                    <a:bodyPr/>
                    <a:lstStyle/>
                    <a:p>
                      <a:endParaRPr lang="en-US"/>
                    </a:p>
                  </a:txBody>
                  <a:tcPr/>
                </a:tc>
                <a:tc>
                  <a:txBody>
                    <a:bodyPr/>
                    <a:lstStyle/>
                    <a:p>
                      <a:pPr algn="ctr" fontAlgn="b"/>
                      <a:r>
                        <a:rPr lang="en-US" sz="1200" b="0" i="0" u="none" strike="noStrike">
                          <a:effectLst/>
                          <a:latin typeface="Arial" panose="020B0604020202020204" pitchFamily="34" charset="0"/>
                        </a:rPr>
                        <a:t>Water and soap</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Water, but not soap</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No water</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No private space</a:t>
                      </a:r>
                      <a:r>
                        <a:rPr lang="en-US" sz="1200" b="0" i="0" u="none" strike="noStrike" baseline="30000">
                          <a:effectLst/>
                          <a:latin typeface="Arial" panose="020B0604020202020204" pitchFamily="34" charset="0"/>
                        </a:rPr>
                        <a:t>A</a:t>
                      </a:r>
                      <a:endParaRPr lang="en-US" sz="1200" b="0" i="0" u="none" strike="noStrike">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effectLst/>
                          <a:latin typeface="Arial" panose="020B0604020202020204" pitchFamily="34" charset="0"/>
                        </a:rPr>
                        <a:t>Yes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No</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effectLst/>
                        <a:latin typeface="Arial" panose="020B0604020202020204" pitchFamily="34" charset="0"/>
                      </a:endParaRPr>
                    </a:p>
                  </a:txBody>
                  <a:tcPr marL="4910" marR="4910" marT="49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Yes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No</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effectLst/>
                        <a:latin typeface="Arial" panose="020B0604020202020204" pitchFamily="34" charset="0"/>
                      </a:endParaRPr>
                    </a:p>
                  </a:txBody>
                  <a:tcPr marL="4910" marR="4910" marT="4910"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dirty="0">
                          <a:effectLst/>
                          <a:latin typeface="Arial" panose="020B0604020202020204" pitchFamily="34" charset="0"/>
                        </a:rPr>
                        <a:t> </a:t>
                      </a:r>
                    </a:p>
                  </a:txBody>
                  <a:tcPr marL="4910" marR="4910" marT="49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panose="020B0604020202020204" pitchFamily="34" charset="0"/>
                        </a:rPr>
                        <a:t>Bathing areas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effectLst/>
                          <a:latin typeface="Arial" panose="020B0604020202020204" pitchFamily="34" charset="0"/>
                        </a:rPr>
                        <a:t>MHM materials (e.g. pads)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MHM education</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200" b="0" i="0" u="none" strike="noStrike">
                          <a:effectLst/>
                          <a:latin typeface="Arial" panose="020B0604020202020204" pitchFamily="34" charset="0"/>
                        </a:rPr>
                        <a:t>N/A, no provisions for MHM</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effectLst/>
                        <a:latin typeface="Arial" panose="020B0604020202020204" pitchFamily="34" charset="0"/>
                      </a:endParaRPr>
                    </a:p>
                  </a:txBody>
                  <a:tcPr marL="4910" marR="4910" marT="4910"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969341289"/>
                  </a:ext>
                </a:extLst>
              </a:tr>
              <a:tr h="161147">
                <a:tc>
                  <a:txBody>
                    <a:bodyPr/>
                    <a:lstStyle/>
                    <a:p>
                      <a:pPr algn="l" fontAlgn="ctr"/>
                      <a:r>
                        <a:rPr lang="en-US" sz="1200" b="0" i="0" u="none" strike="noStrike">
                          <a:effectLst/>
                          <a:latin typeface="Arial" panose="020B0604020202020204" pitchFamily="34" charset="0"/>
                        </a:rPr>
                        <a:t> </a:t>
                      </a:r>
                    </a:p>
                  </a:txBody>
                  <a:tcPr marL="4910" marR="4910" marT="491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dirty="0">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dirty="0">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50388729"/>
                  </a:ext>
                </a:extLst>
              </a:tr>
              <a:tr h="161147">
                <a:tc>
                  <a:txBody>
                    <a:bodyPr/>
                    <a:lstStyle/>
                    <a:p>
                      <a:pPr algn="l" fontAlgn="ctr"/>
                      <a:r>
                        <a:rPr lang="en-US" sz="1200" b="1" i="0" u="none" strike="noStrike">
                          <a:effectLst/>
                          <a:latin typeface="Arial" panose="020B0604020202020204" pitchFamily="34" charset="0"/>
                        </a:rPr>
                        <a:t>Total</a:t>
                      </a:r>
                    </a:p>
                  </a:txBody>
                  <a:tcPr marL="4910"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1"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2521233"/>
                  </a:ext>
                </a:extLst>
              </a:tr>
              <a:tr h="161147">
                <a:tc>
                  <a:txBody>
                    <a:bodyPr/>
                    <a:lstStyle/>
                    <a:p>
                      <a:pPr algn="l" fontAlgn="ctr"/>
                      <a:r>
                        <a:rPr lang="en-US" sz="1200" b="0" i="0" u="none" strike="noStrike">
                          <a:effectLst/>
                          <a:latin typeface="Arial" panose="020B0604020202020204" pitchFamily="34" charset="0"/>
                        </a:rPr>
                        <a:t> </a:t>
                      </a:r>
                    </a:p>
                  </a:txBody>
                  <a:tcPr marL="4910"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3604801"/>
                  </a:ext>
                </a:extLst>
              </a:tr>
              <a:tr h="161147">
                <a:tc>
                  <a:txBody>
                    <a:bodyPr/>
                    <a:lstStyle/>
                    <a:p>
                      <a:pPr algn="l" fontAlgn="ctr"/>
                      <a:r>
                        <a:rPr lang="en-US" sz="1200" b="1" i="0" u="none" strike="noStrike">
                          <a:effectLst/>
                          <a:latin typeface="Arial" panose="020B0604020202020204" pitchFamily="34" charset="0"/>
                        </a:rPr>
                        <a:t>Area</a:t>
                      </a:r>
                    </a:p>
                  </a:txBody>
                  <a:tcPr marL="4910"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58050562"/>
                  </a:ext>
                </a:extLst>
              </a:tr>
              <a:tr h="161147">
                <a:tc>
                  <a:txBody>
                    <a:bodyPr/>
                    <a:lstStyle/>
                    <a:p>
                      <a:pPr algn="l" fontAlgn="ctr"/>
                      <a:r>
                        <a:rPr lang="en-US" sz="1200" b="0" i="0" u="none" strike="noStrike">
                          <a:effectLst/>
                          <a:latin typeface="Arial" panose="020B0604020202020204" pitchFamily="34" charset="0"/>
                        </a:rPr>
                        <a:t>Urban </a:t>
                      </a:r>
                    </a:p>
                  </a:txBody>
                  <a:tcPr marL="88382"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00102866"/>
                  </a:ext>
                </a:extLst>
              </a:tr>
              <a:tr h="161147">
                <a:tc>
                  <a:txBody>
                    <a:bodyPr/>
                    <a:lstStyle/>
                    <a:p>
                      <a:pPr algn="l" fontAlgn="ctr"/>
                      <a:r>
                        <a:rPr lang="en-US" sz="1200" b="0" i="0" u="none" strike="noStrike">
                          <a:effectLst/>
                          <a:latin typeface="Arial" panose="020B0604020202020204" pitchFamily="34" charset="0"/>
                        </a:rPr>
                        <a:t>Rural</a:t>
                      </a:r>
                    </a:p>
                  </a:txBody>
                  <a:tcPr marL="88382"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0596095"/>
                  </a:ext>
                </a:extLst>
              </a:tr>
              <a:tr h="161147">
                <a:tc>
                  <a:txBody>
                    <a:bodyPr/>
                    <a:lstStyle/>
                    <a:p>
                      <a:pPr algn="l" fontAlgn="ctr"/>
                      <a:r>
                        <a:rPr lang="en-US" sz="1200" b="0" i="0" u="none" strike="noStrike">
                          <a:effectLst/>
                          <a:latin typeface="Arial" panose="020B0604020202020204" pitchFamily="34" charset="0"/>
                        </a:rPr>
                        <a:t> </a:t>
                      </a:r>
                    </a:p>
                  </a:txBody>
                  <a:tcPr marL="88382"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04576035"/>
                  </a:ext>
                </a:extLst>
              </a:tr>
              <a:tr h="161147">
                <a:tc>
                  <a:txBody>
                    <a:bodyPr/>
                    <a:lstStyle/>
                    <a:p>
                      <a:pPr algn="l" fontAlgn="ctr"/>
                      <a:r>
                        <a:rPr lang="en-US" sz="1200" b="1" i="0" u="none" strike="noStrike">
                          <a:effectLst/>
                          <a:latin typeface="Arial" panose="020B0604020202020204" pitchFamily="34" charset="0"/>
                        </a:rPr>
                        <a:t>School level</a:t>
                      </a:r>
                      <a:r>
                        <a:rPr lang="en-US" sz="1200" b="1" i="0" u="none" strike="noStrike" baseline="30000">
                          <a:effectLst/>
                          <a:latin typeface="Arial" panose="020B0604020202020204" pitchFamily="34" charset="0"/>
                        </a:rPr>
                        <a:t>B</a:t>
                      </a:r>
                      <a:endParaRPr lang="en-US" sz="1200" b="1" i="0" u="none" strike="noStrike">
                        <a:effectLst/>
                        <a:latin typeface="Arial" panose="020B0604020202020204" pitchFamily="34" charset="0"/>
                      </a:endParaRPr>
                    </a:p>
                  </a:txBody>
                  <a:tcPr marL="4910"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55989334"/>
                  </a:ext>
                </a:extLst>
              </a:tr>
              <a:tr h="161147">
                <a:tc>
                  <a:txBody>
                    <a:bodyPr/>
                    <a:lstStyle/>
                    <a:p>
                      <a:pPr algn="l" fontAlgn="ctr"/>
                      <a:r>
                        <a:rPr lang="en-US" sz="1200" b="0" i="0" u="none" strike="noStrike">
                          <a:effectLst/>
                          <a:latin typeface="Arial" panose="020B0604020202020204" pitchFamily="34" charset="0"/>
                        </a:rPr>
                        <a:t>Primary</a:t>
                      </a:r>
                    </a:p>
                  </a:txBody>
                  <a:tcPr marL="88382"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63217392"/>
                  </a:ext>
                </a:extLst>
              </a:tr>
              <a:tr h="243885">
                <a:tc>
                  <a:txBody>
                    <a:bodyPr/>
                    <a:lstStyle/>
                    <a:p>
                      <a:pPr algn="l" fontAlgn="ctr"/>
                      <a:r>
                        <a:rPr lang="en-US" sz="1200" b="0" i="0" u="none" strike="noStrike" dirty="0">
                          <a:effectLst/>
                          <a:latin typeface="Arial" panose="020B0604020202020204" pitchFamily="34" charset="0"/>
                        </a:rPr>
                        <a:t>Secondary</a:t>
                      </a:r>
                    </a:p>
                  </a:txBody>
                  <a:tcPr marL="88382" marR="4910" marT="4910" marB="0">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dirty="0">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dirty="0">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r>
                        <a:rPr lang="en-US" sz="1200" b="0" i="0" u="none" strike="noStrike" dirty="0">
                          <a:effectLst/>
                          <a:latin typeface="Arial" panose="020B0604020202020204" pitchFamily="34" charset="0"/>
                        </a:rPr>
                        <a:t> </a:t>
                      </a:r>
                    </a:p>
                  </a:txBody>
                  <a:tcPr marL="4910" marR="4910" marT="4910" marB="0">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01929"/>
                  </a:ext>
                </a:extLst>
              </a:tr>
              <a:tr h="371308">
                <a:tc gridSpan="20">
                  <a:txBody>
                    <a:bodyPr/>
                    <a:lstStyle/>
                    <a:p>
                      <a:pPr algn="l" fontAlgn="t"/>
                      <a:r>
                        <a:rPr lang="en-US" sz="1200" b="0" i="0" u="none" strike="noStrike" baseline="30000" dirty="0">
                          <a:effectLst/>
                          <a:latin typeface="Arial" panose="020B0604020202020204" pitchFamily="34" charset="0"/>
                        </a:rPr>
                        <a:t>A </a:t>
                      </a:r>
                      <a:r>
                        <a:rPr lang="en-US" sz="1200" b="0" i="0" u="none" strike="noStrike" dirty="0">
                          <a:effectLst/>
                          <a:latin typeface="Arial" panose="020B0604020202020204" pitchFamily="34" charset="0"/>
                        </a:rPr>
                        <a:t>Spaces can include toilets/latrines and do not need to be specifically designated for menstrual hygiene management. </a:t>
                      </a:r>
                      <a:br>
                        <a:rPr lang="en-US" sz="1200" b="0" i="0" u="none" strike="noStrike" dirty="0">
                          <a:effectLst/>
                          <a:latin typeface="Arial" panose="020B0604020202020204" pitchFamily="34" charset="0"/>
                        </a:rPr>
                      </a:br>
                      <a:r>
                        <a:rPr lang="en-US" sz="1200" b="0" i="0" u="none" strike="noStrike" baseline="30000" dirty="0">
                          <a:effectLst/>
                          <a:latin typeface="Arial" panose="020B0604020202020204" pitchFamily="34" charset="0"/>
                        </a:rPr>
                        <a:t>B</a:t>
                      </a:r>
                      <a:r>
                        <a:rPr lang="en-US" sz="1200" b="0" i="0" u="none" strike="noStrike" dirty="0">
                          <a:effectLst/>
                          <a:latin typeface="Arial" panose="020B0604020202020204" pitchFamily="34" charset="0"/>
                        </a:rPr>
                        <a:t> Menstrual hygiene services are not applicable in pre-primary schools.</a:t>
                      </a:r>
                    </a:p>
                  </a:txBody>
                  <a:tcPr marL="4910" marR="4910" marT="4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1224385"/>
                  </a:ext>
                </a:extLst>
              </a:tr>
              <a:tr h="161147">
                <a:tc gridSpan="20">
                  <a:txBody>
                    <a:bodyPr/>
                    <a:lstStyle/>
                    <a:p>
                      <a:pPr algn="l" fontAlgn="b"/>
                      <a:r>
                        <a:rPr lang="en-US" sz="1200" b="0" i="0" u="none" strike="noStrike">
                          <a:effectLst/>
                          <a:latin typeface="Arial" panose="020B0604020202020204" pitchFamily="34" charset="0"/>
                        </a:rPr>
                        <a:t> </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560597"/>
                  </a:ext>
                </a:extLst>
              </a:tr>
              <a:tr h="1128021">
                <a:tc gridSpan="20">
                  <a:txBody>
                    <a:bodyPr/>
                    <a:lstStyle/>
                    <a:p>
                      <a:pPr algn="l" fontAlgn="ctr"/>
                      <a:r>
                        <a:rPr lang="en-US" sz="1200" b="0" i="1" u="none" strike="noStrike" dirty="0">
                          <a:effectLst/>
                          <a:latin typeface="Arial" panose="020B0604020202020204" pitchFamily="34" charset="0"/>
                        </a:rPr>
                        <a:t>• Indicators can be adapted based on national priorities and emerging recommendations for monitoring menstrual health and hygiene for adolescents (i.e. tab 'Global MHH Monitoring Group' in this Excel file.</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These indicators are not applicable to pre-primary schools</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water and soap available in a private space are from question XS1 </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covered bins for disposal of menstrual hygiene materials are from question XS2</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disposal mechanisms for menstrual hygiene waste are from question XS3</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basic sanitation are determined in tab S1-3</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provisions for menstrual hygiene management by type are from question XS3</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Denominators are the total number of schools in each disaggregation (total, area, school level, region) excluding schools that only offer pre-primary level</a:t>
                      </a:r>
                    </a:p>
                  </a:txBody>
                  <a:tcPr marL="4910" marR="4910" marT="4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4996294"/>
                  </a:ext>
                </a:extLst>
              </a:tr>
            </a:tbl>
          </a:graphicData>
        </a:graphic>
      </p:graphicFrame>
    </p:spTree>
    <p:extLst>
      <p:ext uri="{BB962C8B-B14F-4D97-AF65-F5344CB8AC3E}">
        <p14:creationId xmlns:p14="http://schemas.microsoft.com/office/powerpoint/2010/main" val="101685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421ACA9-470D-4CFD-86DB-736E44FB10F9}"/>
              </a:ext>
            </a:extLst>
          </p:cNvPr>
          <p:cNvGraphicFramePr>
            <a:graphicFrameLocks noGrp="1"/>
          </p:cNvGraphicFramePr>
          <p:nvPr>
            <p:extLst>
              <p:ext uri="{D42A27DB-BD31-4B8C-83A1-F6EECF244321}">
                <p14:modId xmlns:p14="http://schemas.microsoft.com/office/powerpoint/2010/main" val="630888792"/>
              </p:ext>
            </p:extLst>
          </p:nvPr>
        </p:nvGraphicFramePr>
        <p:xfrm>
          <a:off x="337930" y="301381"/>
          <a:ext cx="11516140" cy="6440924"/>
        </p:xfrm>
        <a:graphic>
          <a:graphicData uri="http://schemas.openxmlformats.org/drawingml/2006/table">
            <a:tbl>
              <a:tblPr/>
              <a:tblGrid>
                <a:gridCol w="1148082">
                  <a:extLst>
                    <a:ext uri="{9D8B030D-6E8A-4147-A177-3AD203B41FA5}">
                      <a16:colId xmlns:a16="http://schemas.microsoft.com/office/drawing/2014/main" val="2573453131"/>
                    </a:ext>
                  </a:extLst>
                </a:gridCol>
                <a:gridCol w="580836">
                  <a:extLst>
                    <a:ext uri="{9D8B030D-6E8A-4147-A177-3AD203B41FA5}">
                      <a16:colId xmlns:a16="http://schemas.microsoft.com/office/drawing/2014/main" val="2960809039"/>
                    </a:ext>
                  </a:extLst>
                </a:gridCol>
                <a:gridCol w="580836">
                  <a:extLst>
                    <a:ext uri="{9D8B030D-6E8A-4147-A177-3AD203B41FA5}">
                      <a16:colId xmlns:a16="http://schemas.microsoft.com/office/drawing/2014/main" val="2765589158"/>
                    </a:ext>
                  </a:extLst>
                </a:gridCol>
                <a:gridCol w="580836">
                  <a:extLst>
                    <a:ext uri="{9D8B030D-6E8A-4147-A177-3AD203B41FA5}">
                      <a16:colId xmlns:a16="http://schemas.microsoft.com/office/drawing/2014/main" val="2868054410"/>
                    </a:ext>
                  </a:extLst>
                </a:gridCol>
                <a:gridCol w="693776">
                  <a:extLst>
                    <a:ext uri="{9D8B030D-6E8A-4147-A177-3AD203B41FA5}">
                      <a16:colId xmlns:a16="http://schemas.microsoft.com/office/drawing/2014/main" val="2008879602"/>
                    </a:ext>
                  </a:extLst>
                </a:gridCol>
                <a:gridCol w="80672">
                  <a:extLst>
                    <a:ext uri="{9D8B030D-6E8A-4147-A177-3AD203B41FA5}">
                      <a16:colId xmlns:a16="http://schemas.microsoft.com/office/drawing/2014/main" val="986971016"/>
                    </a:ext>
                  </a:extLst>
                </a:gridCol>
                <a:gridCol w="693776">
                  <a:extLst>
                    <a:ext uri="{9D8B030D-6E8A-4147-A177-3AD203B41FA5}">
                      <a16:colId xmlns:a16="http://schemas.microsoft.com/office/drawing/2014/main" val="4249534727"/>
                    </a:ext>
                  </a:extLst>
                </a:gridCol>
                <a:gridCol w="693776">
                  <a:extLst>
                    <a:ext uri="{9D8B030D-6E8A-4147-A177-3AD203B41FA5}">
                      <a16:colId xmlns:a16="http://schemas.microsoft.com/office/drawing/2014/main" val="686403799"/>
                    </a:ext>
                  </a:extLst>
                </a:gridCol>
                <a:gridCol w="109780">
                  <a:extLst>
                    <a:ext uri="{9D8B030D-6E8A-4147-A177-3AD203B41FA5}">
                      <a16:colId xmlns:a16="http://schemas.microsoft.com/office/drawing/2014/main" val="60690471"/>
                    </a:ext>
                  </a:extLst>
                </a:gridCol>
                <a:gridCol w="726044">
                  <a:extLst>
                    <a:ext uri="{9D8B030D-6E8A-4147-A177-3AD203B41FA5}">
                      <a16:colId xmlns:a16="http://schemas.microsoft.com/office/drawing/2014/main" val="3144988927"/>
                    </a:ext>
                  </a:extLst>
                </a:gridCol>
                <a:gridCol w="726044">
                  <a:extLst>
                    <a:ext uri="{9D8B030D-6E8A-4147-A177-3AD203B41FA5}">
                      <a16:colId xmlns:a16="http://schemas.microsoft.com/office/drawing/2014/main" val="4249745149"/>
                    </a:ext>
                  </a:extLst>
                </a:gridCol>
                <a:gridCol w="80672">
                  <a:extLst>
                    <a:ext uri="{9D8B030D-6E8A-4147-A177-3AD203B41FA5}">
                      <a16:colId xmlns:a16="http://schemas.microsoft.com/office/drawing/2014/main" val="465437763"/>
                    </a:ext>
                  </a:extLst>
                </a:gridCol>
                <a:gridCol w="1032597">
                  <a:extLst>
                    <a:ext uri="{9D8B030D-6E8A-4147-A177-3AD203B41FA5}">
                      <a16:colId xmlns:a16="http://schemas.microsoft.com/office/drawing/2014/main" val="3694983886"/>
                    </a:ext>
                  </a:extLst>
                </a:gridCol>
                <a:gridCol w="109780">
                  <a:extLst>
                    <a:ext uri="{9D8B030D-6E8A-4147-A177-3AD203B41FA5}">
                      <a16:colId xmlns:a16="http://schemas.microsoft.com/office/drawing/2014/main" val="7258745"/>
                    </a:ext>
                  </a:extLst>
                </a:gridCol>
                <a:gridCol w="661509">
                  <a:extLst>
                    <a:ext uri="{9D8B030D-6E8A-4147-A177-3AD203B41FA5}">
                      <a16:colId xmlns:a16="http://schemas.microsoft.com/office/drawing/2014/main" val="3304904031"/>
                    </a:ext>
                  </a:extLst>
                </a:gridCol>
                <a:gridCol w="661509">
                  <a:extLst>
                    <a:ext uri="{9D8B030D-6E8A-4147-A177-3AD203B41FA5}">
                      <a16:colId xmlns:a16="http://schemas.microsoft.com/office/drawing/2014/main" val="120033161"/>
                    </a:ext>
                  </a:extLst>
                </a:gridCol>
                <a:gridCol w="661509">
                  <a:extLst>
                    <a:ext uri="{9D8B030D-6E8A-4147-A177-3AD203B41FA5}">
                      <a16:colId xmlns:a16="http://schemas.microsoft.com/office/drawing/2014/main" val="963824774"/>
                    </a:ext>
                  </a:extLst>
                </a:gridCol>
                <a:gridCol w="661509">
                  <a:extLst>
                    <a:ext uri="{9D8B030D-6E8A-4147-A177-3AD203B41FA5}">
                      <a16:colId xmlns:a16="http://schemas.microsoft.com/office/drawing/2014/main" val="1027751203"/>
                    </a:ext>
                  </a:extLst>
                </a:gridCol>
                <a:gridCol w="80672">
                  <a:extLst>
                    <a:ext uri="{9D8B030D-6E8A-4147-A177-3AD203B41FA5}">
                      <a16:colId xmlns:a16="http://schemas.microsoft.com/office/drawing/2014/main" val="375903941"/>
                    </a:ext>
                  </a:extLst>
                </a:gridCol>
                <a:gridCol w="951925">
                  <a:extLst>
                    <a:ext uri="{9D8B030D-6E8A-4147-A177-3AD203B41FA5}">
                      <a16:colId xmlns:a16="http://schemas.microsoft.com/office/drawing/2014/main" val="3216488321"/>
                    </a:ext>
                  </a:extLst>
                </a:gridCol>
              </a:tblGrid>
              <a:tr h="270591">
                <a:tc gridSpan="20">
                  <a:txBody>
                    <a:bodyPr/>
                    <a:lstStyle/>
                    <a:p>
                      <a:pPr algn="l" fontAlgn="ctr"/>
                      <a:r>
                        <a:rPr lang="en-US" sz="1400" b="1" i="0" u="none" strike="noStrike" dirty="0">
                          <a:solidFill>
                            <a:srgbClr val="FFFFFF"/>
                          </a:solidFill>
                          <a:effectLst/>
                          <a:latin typeface="Arial" panose="020B0604020202020204" pitchFamily="34" charset="0"/>
                        </a:rPr>
                        <a:t>Table XMHH: Menstrual hygiene management services at schools</a:t>
                      </a:r>
                    </a:p>
                  </a:txBody>
                  <a:tcPr marL="4910" marR="4910" marT="4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1059789"/>
                  </a:ext>
                </a:extLst>
              </a:tr>
              <a:tr h="235005">
                <a:tc gridSpan="20">
                  <a:txBody>
                    <a:bodyPr/>
                    <a:lstStyle/>
                    <a:p>
                      <a:pPr algn="l" fontAlgn="ctr"/>
                      <a:r>
                        <a:rPr lang="en-US" sz="1200" b="0" i="0" u="none" strike="noStrike">
                          <a:effectLst/>
                          <a:latin typeface="Arial" panose="020B0604020202020204" pitchFamily="34" charset="0"/>
                        </a:rPr>
                        <a:t>Percent distribution of schools with water and soap in a private space, disposal bins in girls' toilets, mechanisms for hygiene waste management, and provisions for menstrual hygiene management by type, Survey name, Year</a:t>
                      </a:r>
                    </a:p>
                  </a:txBody>
                  <a:tcPr marL="4910" marR="4910" marT="4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3708429"/>
                  </a:ext>
                </a:extLst>
              </a:tr>
              <a:tr h="522381">
                <a:tc rowSpan="2">
                  <a:txBody>
                    <a:bodyPr/>
                    <a:lstStyle/>
                    <a:p>
                      <a:pPr algn="ctr" fontAlgn="t"/>
                      <a:r>
                        <a:rPr lang="en-US" sz="1200" b="0" i="0" u="none" strike="noStrike">
                          <a:effectLst/>
                          <a:latin typeface="Arial" panose="020B0604020202020204" pitchFamily="34" charset="0"/>
                        </a:rPr>
                        <a:t> </a:t>
                      </a:r>
                    </a:p>
                  </a:txBody>
                  <a:tcPr marL="4910" marR="4910" marT="491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200" b="1" i="0" u="none" strike="noStrike" dirty="0">
                          <a:effectLst/>
                          <a:latin typeface="Arial" panose="020B0604020202020204" pitchFamily="34" charset="0"/>
                        </a:rPr>
                        <a:t>Water and soap available in a private space</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endParaRPr lang="en-US" sz="1200" b="1" i="0" u="none" strike="noStrike">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1" i="0" u="none" strike="noStrike">
                          <a:effectLst/>
                          <a:latin typeface="Arial" panose="020B0604020202020204" pitchFamily="34" charset="0"/>
                        </a:rPr>
                        <a:t>Covered bins in girls' toilets for disposal of menstrual materials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200" b="1" i="0" u="none" strike="noStrike" dirty="0">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r>
                        <a:rPr lang="en-US" sz="1200" b="1" i="0" u="none" strike="noStrike">
                          <a:effectLst/>
                          <a:latin typeface="Arial" panose="020B0604020202020204" pitchFamily="34" charset="0"/>
                        </a:rPr>
                        <a:t>Disposal mechanisms for menstrual hygiene waste at the school</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200" b="1" i="0" u="none" strike="noStrike">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ctr" fontAlgn="b"/>
                      <a:r>
                        <a:rPr lang="en-US" sz="1200" b="0" i="0" u="none" strike="noStrike">
                          <a:effectLst/>
                          <a:latin typeface="Arial" panose="020B0604020202020204" pitchFamily="34" charset="0"/>
                        </a:rPr>
                        <a:t>Percentage with water and soap in a private place, bins, and disposal mechanisms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1" i="0" u="none" strike="noStrike" dirty="0">
                        <a:effectLst/>
                        <a:latin typeface="Arial" panose="020B0604020202020204" pitchFamily="34" charset="0"/>
                      </a:endParaRPr>
                    </a:p>
                  </a:txBody>
                  <a:tcPr marL="4910" marR="4910" marT="4910" marB="0" anchor="b">
                    <a:lnL>
                      <a:noFill/>
                    </a:lnL>
                    <a:lnR>
                      <a:noFill/>
                    </a:lnR>
                    <a:lnB>
                      <a:noFill/>
                    </a:lnB>
                  </a:tcPr>
                </a:tc>
                <a:tc gridSpan="4">
                  <a:txBody>
                    <a:bodyPr/>
                    <a:lstStyle/>
                    <a:p>
                      <a:pPr algn="ctr" fontAlgn="b"/>
                      <a:r>
                        <a:rPr lang="en-US" sz="1200" b="1" i="0" u="none" strike="noStrike">
                          <a:effectLst/>
                          <a:latin typeface="Arial" panose="020B0604020202020204" pitchFamily="34" charset="0"/>
                        </a:rPr>
                        <a:t>Proportion of schools with provisions for menstrual hygiene management (MHM) by type of provision</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200" b="1" i="0" u="none" strike="noStrike">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a:noFill/>
                    </a:lnB>
                  </a:tcPr>
                </a:tc>
                <a:tc rowSpan="2">
                  <a:txBody>
                    <a:bodyPr/>
                    <a:lstStyle/>
                    <a:p>
                      <a:pPr algn="ctr" fontAlgn="b"/>
                      <a:r>
                        <a:rPr lang="en-US" sz="1200" b="0" i="0" u="none" strike="noStrike">
                          <a:effectLst/>
                          <a:latin typeface="Arial" panose="020B0604020202020204" pitchFamily="34" charset="0"/>
                        </a:rPr>
                        <a:t>Percentage of schools with all three provisions for menstrual hygiene management (MHM)</a:t>
                      </a:r>
                    </a:p>
                  </a:txBody>
                  <a:tcPr marL="4910" marR="4910" marT="49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967405"/>
                  </a:ext>
                </a:extLst>
              </a:tr>
              <a:tr h="522381">
                <a:tc vMerge="1">
                  <a:txBody>
                    <a:bodyPr/>
                    <a:lstStyle/>
                    <a:p>
                      <a:endParaRPr lang="en-US"/>
                    </a:p>
                  </a:txBody>
                  <a:tcPr/>
                </a:tc>
                <a:tc>
                  <a:txBody>
                    <a:bodyPr/>
                    <a:lstStyle/>
                    <a:p>
                      <a:pPr algn="ctr" fontAlgn="b"/>
                      <a:r>
                        <a:rPr lang="en-US" sz="1200" b="0" i="0" u="none" strike="noStrike">
                          <a:effectLst/>
                          <a:latin typeface="Arial" panose="020B0604020202020204" pitchFamily="34" charset="0"/>
                        </a:rPr>
                        <a:t>Water and soap</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Water, but not soap</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No water</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No private space</a:t>
                      </a:r>
                      <a:r>
                        <a:rPr lang="en-US" sz="1200" b="0" i="0" u="none" strike="noStrike" baseline="30000">
                          <a:effectLst/>
                          <a:latin typeface="Arial" panose="020B0604020202020204" pitchFamily="34" charset="0"/>
                        </a:rPr>
                        <a:t>A</a:t>
                      </a:r>
                      <a:endParaRPr lang="en-US" sz="1200" b="0" i="0" u="none" strike="noStrike">
                        <a:effectLst/>
                        <a:latin typeface="Arial" panose="020B0604020202020204" pitchFamily="34" charset="0"/>
                      </a:endParaRP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a:effectLst/>
                          <a:latin typeface="Arial" panose="020B0604020202020204" pitchFamily="34" charset="0"/>
                        </a:rPr>
                        <a:t>Yes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No</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effectLst/>
                        <a:latin typeface="Arial" panose="020B0604020202020204" pitchFamily="34" charset="0"/>
                      </a:endParaRPr>
                    </a:p>
                  </a:txBody>
                  <a:tcPr marL="4910" marR="4910" marT="49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Yes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No</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effectLst/>
                        <a:latin typeface="Arial" panose="020B0604020202020204" pitchFamily="34" charset="0"/>
                      </a:endParaRPr>
                    </a:p>
                  </a:txBody>
                  <a:tcPr marL="4910" marR="4910" marT="4910"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200" b="0" i="0" u="none" strike="noStrike" dirty="0">
                          <a:effectLst/>
                          <a:latin typeface="Arial" panose="020B0604020202020204" pitchFamily="34" charset="0"/>
                        </a:rPr>
                        <a:t> </a:t>
                      </a:r>
                    </a:p>
                  </a:txBody>
                  <a:tcPr marL="4910" marR="4910" marT="49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panose="020B0604020202020204" pitchFamily="34" charset="0"/>
                        </a:rPr>
                        <a:t>Bathing areas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effectLst/>
                          <a:latin typeface="Arial" panose="020B0604020202020204" pitchFamily="34" charset="0"/>
                        </a:rPr>
                        <a:t>MHM materials (e.g. pads)</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effectLst/>
                          <a:latin typeface="Arial" panose="020B0604020202020204" pitchFamily="34" charset="0"/>
                        </a:rPr>
                        <a:t>MHM education</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1200" b="0" i="0" u="none" strike="noStrike">
                          <a:effectLst/>
                          <a:latin typeface="Arial" panose="020B0604020202020204" pitchFamily="34" charset="0"/>
                        </a:rPr>
                        <a:t>N/A, no provisions for MHM</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a:effectLst/>
                        <a:latin typeface="Arial" panose="020B0604020202020204" pitchFamily="34" charset="0"/>
                      </a:endParaRPr>
                    </a:p>
                  </a:txBody>
                  <a:tcPr marL="4910" marR="4910" marT="4910"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969341289"/>
                  </a:ext>
                </a:extLst>
              </a:tr>
              <a:tr h="161147">
                <a:tc>
                  <a:txBody>
                    <a:bodyPr/>
                    <a:lstStyle/>
                    <a:p>
                      <a:pPr algn="l" fontAlgn="ctr"/>
                      <a:r>
                        <a:rPr lang="en-US" sz="1200" b="0" i="0" u="none" strike="noStrike">
                          <a:effectLst/>
                          <a:latin typeface="Arial" panose="020B0604020202020204" pitchFamily="34" charset="0"/>
                        </a:rPr>
                        <a:t> </a:t>
                      </a:r>
                    </a:p>
                  </a:txBody>
                  <a:tcPr marL="4910" marR="4910" marT="491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dirty="0">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dirty="0">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50388729"/>
                  </a:ext>
                </a:extLst>
              </a:tr>
              <a:tr h="161147">
                <a:tc>
                  <a:txBody>
                    <a:bodyPr/>
                    <a:lstStyle/>
                    <a:p>
                      <a:pPr algn="l" fontAlgn="ctr"/>
                      <a:r>
                        <a:rPr lang="en-US" sz="1200" b="1" i="0" u="none" strike="noStrike">
                          <a:effectLst/>
                          <a:latin typeface="Arial" panose="020B0604020202020204" pitchFamily="34" charset="0"/>
                        </a:rPr>
                        <a:t>Total</a:t>
                      </a:r>
                    </a:p>
                  </a:txBody>
                  <a:tcPr marL="4910"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1"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1"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2521233"/>
                  </a:ext>
                </a:extLst>
              </a:tr>
              <a:tr h="161147">
                <a:tc>
                  <a:txBody>
                    <a:bodyPr/>
                    <a:lstStyle/>
                    <a:p>
                      <a:pPr algn="l" fontAlgn="ctr"/>
                      <a:r>
                        <a:rPr lang="en-US" sz="1200" b="0" i="0" u="none" strike="noStrike">
                          <a:effectLst/>
                          <a:latin typeface="Arial" panose="020B0604020202020204" pitchFamily="34" charset="0"/>
                        </a:rPr>
                        <a:t> </a:t>
                      </a:r>
                    </a:p>
                  </a:txBody>
                  <a:tcPr marL="4910"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3604801"/>
                  </a:ext>
                </a:extLst>
              </a:tr>
              <a:tr h="161147">
                <a:tc>
                  <a:txBody>
                    <a:bodyPr/>
                    <a:lstStyle/>
                    <a:p>
                      <a:pPr algn="l" fontAlgn="ctr"/>
                      <a:r>
                        <a:rPr lang="en-US" sz="1200" b="1" i="0" u="none" strike="noStrike">
                          <a:effectLst/>
                          <a:latin typeface="Arial" panose="020B0604020202020204" pitchFamily="34" charset="0"/>
                        </a:rPr>
                        <a:t>Area</a:t>
                      </a:r>
                    </a:p>
                  </a:txBody>
                  <a:tcPr marL="4910"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58050562"/>
                  </a:ext>
                </a:extLst>
              </a:tr>
              <a:tr h="161147">
                <a:tc>
                  <a:txBody>
                    <a:bodyPr/>
                    <a:lstStyle/>
                    <a:p>
                      <a:pPr algn="l" fontAlgn="ctr"/>
                      <a:r>
                        <a:rPr lang="en-US" sz="1200" b="0" i="0" u="none" strike="noStrike">
                          <a:effectLst/>
                          <a:latin typeface="Arial" panose="020B0604020202020204" pitchFamily="34" charset="0"/>
                        </a:rPr>
                        <a:t>Urban </a:t>
                      </a:r>
                    </a:p>
                  </a:txBody>
                  <a:tcPr marL="88382"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00102866"/>
                  </a:ext>
                </a:extLst>
              </a:tr>
              <a:tr h="161147">
                <a:tc>
                  <a:txBody>
                    <a:bodyPr/>
                    <a:lstStyle/>
                    <a:p>
                      <a:pPr algn="l" fontAlgn="ctr"/>
                      <a:r>
                        <a:rPr lang="en-US" sz="1200" b="0" i="0" u="none" strike="noStrike">
                          <a:effectLst/>
                          <a:latin typeface="Arial" panose="020B0604020202020204" pitchFamily="34" charset="0"/>
                        </a:rPr>
                        <a:t>Rural</a:t>
                      </a:r>
                    </a:p>
                  </a:txBody>
                  <a:tcPr marL="88382"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0596095"/>
                  </a:ext>
                </a:extLst>
              </a:tr>
              <a:tr h="161147">
                <a:tc>
                  <a:txBody>
                    <a:bodyPr/>
                    <a:lstStyle/>
                    <a:p>
                      <a:pPr algn="l" fontAlgn="ctr"/>
                      <a:r>
                        <a:rPr lang="en-US" sz="1200" b="0" i="0" u="none" strike="noStrike">
                          <a:effectLst/>
                          <a:latin typeface="Arial" panose="020B0604020202020204" pitchFamily="34" charset="0"/>
                        </a:rPr>
                        <a:t> </a:t>
                      </a:r>
                    </a:p>
                  </a:txBody>
                  <a:tcPr marL="88382"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04576035"/>
                  </a:ext>
                </a:extLst>
              </a:tr>
              <a:tr h="161147">
                <a:tc>
                  <a:txBody>
                    <a:bodyPr/>
                    <a:lstStyle/>
                    <a:p>
                      <a:pPr algn="l" fontAlgn="ctr"/>
                      <a:r>
                        <a:rPr lang="en-US" sz="1200" b="1" i="0" u="none" strike="noStrike">
                          <a:effectLst/>
                          <a:latin typeface="Arial" panose="020B0604020202020204" pitchFamily="34" charset="0"/>
                        </a:rPr>
                        <a:t>School level</a:t>
                      </a:r>
                      <a:r>
                        <a:rPr lang="en-US" sz="1200" b="1" i="0" u="none" strike="noStrike" baseline="30000">
                          <a:effectLst/>
                          <a:latin typeface="Arial" panose="020B0604020202020204" pitchFamily="34" charset="0"/>
                        </a:rPr>
                        <a:t>B</a:t>
                      </a:r>
                      <a:endParaRPr lang="en-US" sz="1200" b="1" i="0" u="none" strike="noStrike">
                        <a:effectLst/>
                        <a:latin typeface="Arial" panose="020B0604020202020204" pitchFamily="34" charset="0"/>
                      </a:endParaRPr>
                    </a:p>
                  </a:txBody>
                  <a:tcPr marL="4910"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55989334"/>
                  </a:ext>
                </a:extLst>
              </a:tr>
              <a:tr h="161147">
                <a:tc>
                  <a:txBody>
                    <a:bodyPr/>
                    <a:lstStyle/>
                    <a:p>
                      <a:pPr algn="l" fontAlgn="ctr"/>
                      <a:r>
                        <a:rPr lang="en-US" sz="1200" b="0" i="0" u="none" strike="noStrike">
                          <a:effectLst/>
                          <a:latin typeface="Arial" panose="020B0604020202020204" pitchFamily="34" charset="0"/>
                        </a:rPr>
                        <a:t>Primary</a:t>
                      </a:r>
                    </a:p>
                  </a:txBody>
                  <a:tcPr marL="88382" marR="4910" marT="491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dirty="0">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endParaRPr lang="en-US" sz="1200" b="0" i="0" u="none" strike="noStrike">
                        <a:effectLst/>
                        <a:latin typeface="Arial" panose="020B0604020202020204" pitchFamily="34" charset="0"/>
                      </a:endParaRPr>
                    </a:p>
                  </a:txBody>
                  <a:tcPr marL="4910" marR="4910" marT="4910" marB="0" anchor="ctr">
                    <a:lnL>
                      <a:noFill/>
                    </a:lnL>
                    <a:lnR>
                      <a:noFill/>
                    </a:lnR>
                    <a:lnT>
                      <a:noFill/>
                    </a:lnT>
                    <a:lnB>
                      <a:noFill/>
                    </a:lnB>
                  </a:tcPr>
                </a:tc>
                <a:tc>
                  <a:txBody>
                    <a:bodyPr/>
                    <a:lstStyle/>
                    <a:p>
                      <a:pPr algn="r" fontAlgn="ctr"/>
                      <a:r>
                        <a:rPr lang="en-US" sz="1200" b="0" i="0" u="none" strike="noStrike">
                          <a:effectLst/>
                          <a:latin typeface="Arial" panose="020B0604020202020204" pitchFamily="34" charset="0"/>
                        </a:rPr>
                        <a:t> </a:t>
                      </a:r>
                    </a:p>
                  </a:txBody>
                  <a:tcPr marL="4910" marR="4910" marT="491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63217392"/>
                  </a:ext>
                </a:extLst>
              </a:tr>
              <a:tr h="243885">
                <a:tc>
                  <a:txBody>
                    <a:bodyPr/>
                    <a:lstStyle/>
                    <a:p>
                      <a:pPr algn="l" fontAlgn="ctr"/>
                      <a:r>
                        <a:rPr lang="en-US" sz="1200" b="0" i="0" u="none" strike="noStrike" dirty="0">
                          <a:effectLst/>
                          <a:latin typeface="Arial" panose="020B0604020202020204" pitchFamily="34" charset="0"/>
                        </a:rPr>
                        <a:t>Secondary</a:t>
                      </a:r>
                    </a:p>
                  </a:txBody>
                  <a:tcPr marL="88382" marR="4910" marT="4910" marB="0">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dirty="0">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dirty="0">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endParaRPr lang="en-US" sz="1200" b="0" i="0" u="none" strike="noStrike">
                        <a:effectLst/>
                        <a:latin typeface="Arial" panose="020B0604020202020204" pitchFamily="34" charset="0"/>
                      </a:endParaRPr>
                    </a:p>
                  </a:txBody>
                  <a:tcPr marL="4910" marR="4910" marT="491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ctr"/>
                      <a:r>
                        <a:rPr lang="en-US" sz="1200" b="0" i="0" u="none" strike="noStrike" dirty="0">
                          <a:effectLst/>
                          <a:latin typeface="Arial" panose="020B0604020202020204" pitchFamily="34" charset="0"/>
                        </a:rPr>
                        <a:t> </a:t>
                      </a:r>
                    </a:p>
                  </a:txBody>
                  <a:tcPr marL="4910" marR="4910" marT="4910" marB="0">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01929"/>
                  </a:ext>
                </a:extLst>
              </a:tr>
              <a:tr h="371308">
                <a:tc gridSpan="20">
                  <a:txBody>
                    <a:bodyPr/>
                    <a:lstStyle/>
                    <a:p>
                      <a:pPr algn="l" fontAlgn="t"/>
                      <a:r>
                        <a:rPr lang="en-US" sz="1200" b="0" i="0" u="none" strike="noStrike" baseline="30000" dirty="0">
                          <a:effectLst/>
                          <a:latin typeface="Arial" panose="020B0604020202020204" pitchFamily="34" charset="0"/>
                        </a:rPr>
                        <a:t>A </a:t>
                      </a:r>
                      <a:r>
                        <a:rPr lang="en-US" sz="1200" b="0" i="0" u="none" strike="noStrike" dirty="0">
                          <a:effectLst/>
                          <a:latin typeface="Arial" panose="020B0604020202020204" pitchFamily="34" charset="0"/>
                        </a:rPr>
                        <a:t>Spaces can include toilets/latrines and do not need to be specifically designated for menstrual hygiene management. </a:t>
                      </a:r>
                      <a:br>
                        <a:rPr lang="en-US" sz="1200" b="0" i="0" u="none" strike="noStrike" dirty="0">
                          <a:effectLst/>
                          <a:latin typeface="Arial" panose="020B0604020202020204" pitchFamily="34" charset="0"/>
                        </a:rPr>
                      </a:br>
                      <a:r>
                        <a:rPr lang="en-US" sz="1200" b="0" i="0" u="none" strike="noStrike" baseline="30000" dirty="0">
                          <a:effectLst/>
                          <a:latin typeface="Arial" panose="020B0604020202020204" pitchFamily="34" charset="0"/>
                        </a:rPr>
                        <a:t>B</a:t>
                      </a:r>
                      <a:r>
                        <a:rPr lang="en-US" sz="1200" b="0" i="0" u="none" strike="noStrike" dirty="0">
                          <a:effectLst/>
                          <a:latin typeface="Arial" panose="020B0604020202020204" pitchFamily="34" charset="0"/>
                        </a:rPr>
                        <a:t> Menstrual hygiene services are not applicable in pre-primary schools.</a:t>
                      </a:r>
                    </a:p>
                  </a:txBody>
                  <a:tcPr marL="4910" marR="4910" marT="4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1224385"/>
                  </a:ext>
                </a:extLst>
              </a:tr>
              <a:tr h="161147">
                <a:tc gridSpan="20">
                  <a:txBody>
                    <a:bodyPr/>
                    <a:lstStyle/>
                    <a:p>
                      <a:pPr algn="l" fontAlgn="b"/>
                      <a:r>
                        <a:rPr lang="en-US" sz="1200" b="0" i="0" u="none" strike="noStrike">
                          <a:effectLst/>
                          <a:latin typeface="Arial" panose="020B0604020202020204" pitchFamily="34" charset="0"/>
                        </a:rPr>
                        <a:t> </a:t>
                      </a:r>
                    </a:p>
                  </a:txBody>
                  <a:tcPr marL="4910" marR="4910" marT="4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560597"/>
                  </a:ext>
                </a:extLst>
              </a:tr>
              <a:tr h="1128021">
                <a:tc gridSpan="20">
                  <a:txBody>
                    <a:bodyPr/>
                    <a:lstStyle/>
                    <a:p>
                      <a:pPr algn="l" fontAlgn="ctr"/>
                      <a:r>
                        <a:rPr lang="en-US" sz="1200" b="0" i="1" u="none" strike="noStrike" dirty="0">
                          <a:effectLst/>
                          <a:latin typeface="Arial" panose="020B0604020202020204" pitchFamily="34" charset="0"/>
                        </a:rPr>
                        <a:t>• Indicators can be adapted based on national priorities and emerging recommendations for monitoring menstrual health and hygiene for adolescents (i.e. tab 'Global MHH Monitoring Group' in this Excel file.</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These indicators are not applicable to pre-primary schools</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water and soap available in a private space are from question XS1 </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covered bins for disposal of menstrual hygiene materials are from question XS2</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disposal mechanisms for menstrual hygiene waste are from question XS3</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basic sanitation are determined in tab S1-3</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Schools with provisions for menstrual hygiene management by type are from question XS3</a:t>
                      </a:r>
                      <a:br>
                        <a:rPr lang="en-US" sz="1200" b="0" i="1" u="none" strike="noStrike" dirty="0">
                          <a:effectLst/>
                          <a:latin typeface="Arial" panose="020B0604020202020204" pitchFamily="34" charset="0"/>
                        </a:rPr>
                      </a:br>
                      <a:r>
                        <a:rPr lang="en-US" sz="1200" b="0" i="1" u="none" strike="noStrike" dirty="0">
                          <a:effectLst/>
                          <a:latin typeface="Arial" panose="020B0604020202020204" pitchFamily="34" charset="0"/>
                        </a:rPr>
                        <a:t>• Denominators are the total number of schools in each disaggregation (total, area, school level, region) excluding schools that only offer pre-primary level</a:t>
                      </a:r>
                    </a:p>
                  </a:txBody>
                  <a:tcPr marL="4910" marR="4910" marT="4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4996294"/>
                  </a:ext>
                </a:extLst>
              </a:tr>
            </a:tbl>
          </a:graphicData>
        </a:graphic>
      </p:graphicFrame>
      <p:graphicFrame>
        <p:nvGraphicFramePr>
          <p:cNvPr id="3" name="Table 2">
            <a:extLst>
              <a:ext uri="{FF2B5EF4-FFF2-40B4-BE49-F238E27FC236}">
                <a16:creationId xmlns:a16="http://schemas.microsoft.com/office/drawing/2014/main" id="{B5EDD25B-F461-4B78-B15E-03C7B3D1FBD3}"/>
              </a:ext>
            </a:extLst>
          </p:cNvPr>
          <p:cNvGraphicFramePr>
            <a:graphicFrameLocks noGrp="1"/>
          </p:cNvGraphicFramePr>
          <p:nvPr>
            <p:extLst>
              <p:ext uri="{D42A27DB-BD31-4B8C-83A1-F6EECF244321}">
                <p14:modId xmlns:p14="http://schemas.microsoft.com/office/powerpoint/2010/main" val="2333861346"/>
              </p:ext>
            </p:extLst>
          </p:nvPr>
        </p:nvGraphicFramePr>
        <p:xfrm>
          <a:off x="1357747" y="2794768"/>
          <a:ext cx="2475343" cy="692150"/>
        </p:xfrm>
        <a:graphic>
          <a:graphicData uri="http://schemas.openxmlformats.org/drawingml/2006/table">
            <a:tbl>
              <a:tblPr/>
              <a:tblGrid>
                <a:gridCol w="277079">
                  <a:extLst>
                    <a:ext uri="{9D8B030D-6E8A-4147-A177-3AD203B41FA5}">
                      <a16:colId xmlns:a16="http://schemas.microsoft.com/office/drawing/2014/main" val="3376131260"/>
                    </a:ext>
                  </a:extLst>
                </a:gridCol>
                <a:gridCol w="1099138">
                  <a:extLst>
                    <a:ext uri="{9D8B030D-6E8A-4147-A177-3AD203B41FA5}">
                      <a16:colId xmlns:a16="http://schemas.microsoft.com/office/drawing/2014/main" val="4009491757"/>
                    </a:ext>
                  </a:extLst>
                </a:gridCol>
                <a:gridCol w="1099126">
                  <a:extLst>
                    <a:ext uri="{9D8B030D-6E8A-4147-A177-3AD203B41FA5}">
                      <a16:colId xmlns:a16="http://schemas.microsoft.com/office/drawing/2014/main" val="1928962246"/>
                    </a:ext>
                  </a:extLst>
                </a:gridCol>
              </a:tblGrid>
              <a:tr h="635000">
                <a:tc>
                  <a:txBody>
                    <a:bodyPr/>
                    <a:lstStyle/>
                    <a:p>
                      <a:pPr algn="l" fontAlgn="t"/>
                      <a:r>
                        <a:rPr lang="en-US" sz="900" b="0" i="0" u="none" strike="noStrike" dirty="0">
                          <a:effectLst/>
                          <a:latin typeface="Arial" panose="020B0604020202020204" pitchFamily="34" charset="0"/>
                        </a:rPr>
                        <a:t>XS1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a:txBody>
                    <a:bodyPr/>
                    <a:lstStyle/>
                    <a:p>
                      <a:pPr algn="l" fontAlgn="t"/>
                      <a:r>
                        <a:rPr lang="en-US" sz="900" b="0" i="0" u="none" strike="noStrike" dirty="0">
                          <a:effectLst/>
                          <a:latin typeface="Arial" panose="020B0604020202020204" pitchFamily="34" charset="0"/>
                        </a:rPr>
                        <a:t>Are water and soap available in a private space for girls to manage menstrual hygiene?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a:txBody>
                    <a:bodyPr/>
                    <a:lstStyle/>
                    <a:p>
                      <a:pPr algn="l" fontAlgn="t"/>
                      <a:r>
                        <a:rPr lang="en-US" sz="900" b="0" i="0" u="none" strike="noStrike" dirty="0">
                          <a:effectLst/>
                          <a:latin typeface="Arial" panose="020B0604020202020204" pitchFamily="34" charset="0"/>
                        </a:rPr>
                        <a:t>Yes, water and soap</a:t>
                      </a:r>
                      <a:br>
                        <a:rPr lang="en-US" sz="900" b="0" i="0" u="none" strike="noStrike" dirty="0">
                          <a:effectLst/>
                          <a:latin typeface="Arial" panose="020B0604020202020204" pitchFamily="34" charset="0"/>
                        </a:rPr>
                      </a:br>
                      <a:r>
                        <a:rPr lang="en-US" sz="900" b="0" i="0" u="none" strike="noStrike" dirty="0">
                          <a:effectLst/>
                          <a:latin typeface="Arial" panose="020B0604020202020204" pitchFamily="34" charset="0"/>
                        </a:rPr>
                        <a:t>Water, but no soap</a:t>
                      </a:r>
                      <a:br>
                        <a:rPr lang="en-US" sz="900" b="0" i="0" u="none" strike="noStrike" dirty="0">
                          <a:effectLst/>
                          <a:latin typeface="Arial" panose="020B0604020202020204" pitchFamily="34" charset="0"/>
                        </a:rPr>
                      </a:br>
                      <a:r>
                        <a:rPr lang="en-US" sz="900" b="0" i="0" u="none" strike="noStrike" dirty="0">
                          <a:effectLst/>
                          <a:latin typeface="Arial" panose="020B0604020202020204" pitchFamily="34" charset="0"/>
                        </a:rPr>
                        <a:t>No water</a:t>
                      </a:r>
                      <a:br>
                        <a:rPr lang="en-US" sz="900" b="0" i="0" u="none" strike="noStrike" dirty="0">
                          <a:effectLst/>
                          <a:latin typeface="Arial" panose="020B0604020202020204" pitchFamily="34" charset="0"/>
                        </a:rPr>
                      </a:br>
                      <a:r>
                        <a:rPr lang="en-US" sz="900" b="0" i="0" u="none" strike="noStrike" dirty="0">
                          <a:effectLst/>
                          <a:latin typeface="Arial" panose="020B0604020202020204" pitchFamily="34" charset="0"/>
                        </a:rPr>
                        <a:t>No private space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extLst>
                  <a:ext uri="{0D108BD9-81ED-4DB2-BD59-A6C34878D82A}">
                    <a16:rowId xmlns:a16="http://schemas.microsoft.com/office/drawing/2014/main" val="3557197508"/>
                  </a:ext>
                </a:extLst>
              </a:tr>
            </a:tbl>
          </a:graphicData>
        </a:graphic>
      </p:graphicFrame>
      <p:graphicFrame>
        <p:nvGraphicFramePr>
          <p:cNvPr id="13" name="Table 12">
            <a:extLst>
              <a:ext uri="{FF2B5EF4-FFF2-40B4-BE49-F238E27FC236}">
                <a16:creationId xmlns:a16="http://schemas.microsoft.com/office/drawing/2014/main" id="{E437326C-644C-4F90-AA70-E96D95675094}"/>
              </a:ext>
            </a:extLst>
          </p:cNvPr>
          <p:cNvGraphicFramePr>
            <a:graphicFrameLocks noGrp="1"/>
          </p:cNvGraphicFramePr>
          <p:nvPr>
            <p:extLst>
              <p:ext uri="{D42A27DB-BD31-4B8C-83A1-F6EECF244321}">
                <p14:modId xmlns:p14="http://schemas.microsoft.com/office/powerpoint/2010/main" val="56559685"/>
              </p:ext>
            </p:extLst>
          </p:nvPr>
        </p:nvGraphicFramePr>
        <p:xfrm>
          <a:off x="8155709" y="2759843"/>
          <a:ext cx="2863273" cy="762000"/>
        </p:xfrm>
        <a:graphic>
          <a:graphicData uri="http://schemas.openxmlformats.org/drawingml/2006/table">
            <a:tbl>
              <a:tblPr/>
              <a:tblGrid>
                <a:gridCol w="274532">
                  <a:extLst>
                    <a:ext uri="{9D8B030D-6E8A-4147-A177-3AD203B41FA5}">
                      <a16:colId xmlns:a16="http://schemas.microsoft.com/office/drawing/2014/main" val="3661440717"/>
                    </a:ext>
                  </a:extLst>
                </a:gridCol>
                <a:gridCol w="1229014">
                  <a:extLst>
                    <a:ext uri="{9D8B030D-6E8A-4147-A177-3AD203B41FA5}">
                      <a16:colId xmlns:a16="http://schemas.microsoft.com/office/drawing/2014/main" val="3080630848"/>
                    </a:ext>
                  </a:extLst>
                </a:gridCol>
                <a:gridCol w="1359727">
                  <a:extLst>
                    <a:ext uri="{9D8B030D-6E8A-4147-A177-3AD203B41FA5}">
                      <a16:colId xmlns:a16="http://schemas.microsoft.com/office/drawing/2014/main" val="438083677"/>
                    </a:ext>
                  </a:extLst>
                </a:gridCol>
              </a:tblGrid>
              <a:tr h="762000">
                <a:tc>
                  <a:txBody>
                    <a:bodyPr/>
                    <a:lstStyle/>
                    <a:p>
                      <a:pPr algn="l" fontAlgn="t"/>
                      <a:r>
                        <a:rPr lang="en-US" sz="900" b="0" i="0" u="none" strike="noStrike" dirty="0">
                          <a:effectLst/>
                          <a:latin typeface="Arial" panose="020B0604020202020204" pitchFamily="34" charset="0"/>
                        </a:rPr>
                        <a:t>XH6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a:txBody>
                    <a:bodyPr/>
                    <a:lstStyle/>
                    <a:p>
                      <a:pPr algn="l" fontAlgn="t"/>
                      <a:r>
                        <a:rPr lang="en-US" sz="900" b="0" i="0" u="none" strike="noStrike" dirty="0">
                          <a:effectLst/>
                          <a:latin typeface="Arial" panose="020B0604020202020204" pitchFamily="34" charset="0"/>
                        </a:rPr>
                        <a:t>Which of the following provisions for menstrual hygiene management (MHM) are available at the school?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a:txBody>
                    <a:bodyPr/>
                    <a:lstStyle/>
                    <a:p>
                      <a:pPr algn="l" fontAlgn="t"/>
                      <a:r>
                        <a:rPr lang="en-US" sz="900" b="0" i="0" u="none" strike="noStrike" dirty="0">
                          <a:effectLst/>
                          <a:latin typeface="Arial" panose="020B0604020202020204" pitchFamily="34" charset="0"/>
                        </a:rPr>
                        <a:t>Bathing areas</a:t>
                      </a:r>
                      <a:br>
                        <a:rPr lang="en-US" sz="900" b="0" i="0" u="none" strike="noStrike" dirty="0">
                          <a:effectLst/>
                          <a:latin typeface="Arial" panose="020B0604020202020204" pitchFamily="34" charset="0"/>
                        </a:rPr>
                      </a:br>
                      <a:r>
                        <a:rPr lang="en-US" sz="900" b="0" i="0" u="none" strike="noStrike" dirty="0">
                          <a:effectLst/>
                          <a:latin typeface="Arial" panose="020B0604020202020204" pitchFamily="34" charset="0"/>
                        </a:rPr>
                        <a:t>MHM materials (e.g. pads)</a:t>
                      </a:r>
                      <a:br>
                        <a:rPr lang="en-US" sz="900" b="0" i="0" u="none" strike="noStrike" dirty="0">
                          <a:effectLst/>
                          <a:latin typeface="Arial" panose="020B0604020202020204" pitchFamily="34" charset="0"/>
                        </a:rPr>
                      </a:br>
                      <a:r>
                        <a:rPr lang="en-US" sz="900" b="0" i="0" u="none" strike="noStrike" dirty="0">
                          <a:effectLst/>
                          <a:latin typeface="Arial" panose="020B0604020202020204" pitchFamily="34" charset="0"/>
                        </a:rPr>
                        <a:t>MHM education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extLst>
                  <a:ext uri="{0D108BD9-81ED-4DB2-BD59-A6C34878D82A}">
                    <a16:rowId xmlns:a16="http://schemas.microsoft.com/office/drawing/2014/main" val="1711704166"/>
                  </a:ext>
                </a:extLst>
              </a:tr>
            </a:tbl>
          </a:graphicData>
        </a:graphic>
      </p:graphicFrame>
      <p:graphicFrame>
        <p:nvGraphicFramePr>
          <p:cNvPr id="14" name="Table 13">
            <a:extLst>
              <a:ext uri="{FF2B5EF4-FFF2-40B4-BE49-F238E27FC236}">
                <a16:creationId xmlns:a16="http://schemas.microsoft.com/office/drawing/2014/main" id="{FC1DABA5-C7AE-4928-8B8C-B19D13F36F93}"/>
              </a:ext>
            </a:extLst>
          </p:cNvPr>
          <p:cNvGraphicFramePr>
            <a:graphicFrameLocks noGrp="1"/>
          </p:cNvGraphicFramePr>
          <p:nvPr>
            <p:extLst>
              <p:ext uri="{D42A27DB-BD31-4B8C-83A1-F6EECF244321}">
                <p14:modId xmlns:p14="http://schemas.microsoft.com/office/powerpoint/2010/main" val="2319373159"/>
              </p:ext>
            </p:extLst>
          </p:nvPr>
        </p:nvGraphicFramePr>
        <p:xfrm>
          <a:off x="3965114" y="2794768"/>
          <a:ext cx="1732621" cy="692150"/>
        </p:xfrm>
        <a:graphic>
          <a:graphicData uri="http://schemas.openxmlformats.org/drawingml/2006/table">
            <a:tbl>
              <a:tblPr/>
              <a:tblGrid>
                <a:gridCol w="277079">
                  <a:extLst>
                    <a:ext uri="{9D8B030D-6E8A-4147-A177-3AD203B41FA5}">
                      <a16:colId xmlns:a16="http://schemas.microsoft.com/office/drawing/2014/main" val="1824957534"/>
                    </a:ext>
                  </a:extLst>
                </a:gridCol>
                <a:gridCol w="1187688">
                  <a:extLst>
                    <a:ext uri="{9D8B030D-6E8A-4147-A177-3AD203B41FA5}">
                      <a16:colId xmlns:a16="http://schemas.microsoft.com/office/drawing/2014/main" val="3429818420"/>
                    </a:ext>
                  </a:extLst>
                </a:gridCol>
                <a:gridCol w="267854">
                  <a:extLst>
                    <a:ext uri="{9D8B030D-6E8A-4147-A177-3AD203B41FA5}">
                      <a16:colId xmlns:a16="http://schemas.microsoft.com/office/drawing/2014/main" val="1463442429"/>
                    </a:ext>
                  </a:extLst>
                </a:gridCol>
              </a:tblGrid>
              <a:tr h="381000">
                <a:tc>
                  <a:txBody>
                    <a:bodyPr/>
                    <a:lstStyle/>
                    <a:p>
                      <a:pPr algn="l" fontAlgn="t"/>
                      <a:r>
                        <a:rPr lang="en-US" sz="900" b="0" i="0" u="none" strike="noStrike" dirty="0">
                          <a:effectLst/>
                          <a:latin typeface="Arial" panose="020B0604020202020204" pitchFamily="34" charset="0"/>
                        </a:rPr>
                        <a:t>XS2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a:txBody>
                    <a:bodyPr/>
                    <a:lstStyle/>
                    <a:p>
                      <a:pPr algn="l" fontAlgn="t"/>
                      <a:r>
                        <a:rPr lang="en-US" sz="900" b="0" i="0" u="none" strike="noStrike" dirty="0">
                          <a:effectLst/>
                          <a:latin typeface="Arial" panose="020B0604020202020204" pitchFamily="34" charset="0"/>
                        </a:rPr>
                        <a:t>Are there covered bins for disposal of menstrual hygiene materials in girls’ toilets?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a:txBody>
                    <a:bodyPr/>
                    <a:lstStyle/>
                    <a:p>
                      <a:pPr algn="l" fontAlgn="t"/>
                      <a:r>
                        <a:rPr lang="en-US" sz="900" b="0" i="0" u="none" strike="noStrike" dirty="0">
                          <a:effectLst/>
                          <a:latin typeface="Arial" panose="020B0604020202020204" pitchFamily="34" charset="0"/>
                        </a:rPr>
                        <a:t>Yes</a:t>
                      </a:r>
                      <a:br>
                        <a:rPr lang="en-US" sz="900" b="0" i="0" u="none" strike="noStrike" dirty="0">
                          <a:effectLst/>
                          <a:latin typeface="Arial" panose="020B0604020202020204" pitchFamily="34" charset="0"/>
                        </a:rPr>
                      </a:br>
                      <a:r>
                        <a:rPr lang="en-US" sz="900" b="0" i="0" u="none" strike="noStrike" dirty="0">
                          <a:effectLst/>
                          <a:latin typeface="Arial" panose="020B0604020202020204" pitchFamily="34" charset="0"/>
                        </a:rPr>
                        <a:t>No</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extLst>
                  <a:ext uri="{0D108BD9-81ED-4DB2-BD59-A6C34878D82A}">
                    <a16:rowId xmlns:a16="http://schemas.microsoft.com/office/drawing/2014/main" val="1341652460"/>
                  </a:ext>
                </a:extLst>
              </a:tr>
            </a:tbl>
          </a:graphicData>
        </a:graphic>
      </p:graphicFrame>
      <p:graphicFrame>
        <p:nvGraphicFramePr>
          <p:cNvPr id="15" name="Table 14">
            <a:extLst>
              <a:ext uri="{FF2B5EF4-FFF2-40B4-BE49-F238E27FC236}">
                <a16:creationId xmlns:a16="http://schemas.microsoft.com/office/drawing/2014/main" id="{549F803B-26A1-44CE-A87A-3F776F19E90E}"/>
              </a:ext>
            </a:extLst>
          </p:cNvPr>
          <p:cNvGraphicFramePr>
            <a:graphicFrameLocks noGrp="1"/>
          </p:cNvGraphicFramePr>
          <p:nvPr>
            <p:extLst>
              <p:ext uri="{D42A27DB-BD31-4B8C-83A1-F6EECF244321}">
                <p14:modId xmlns:p14="http://schemas.microsoft.com/office/powerpoint/2010/main" val="1179938923"/>
              </p:ext>
            </p:extLst>
          </p:nvPr>
        </p:nvGraphicFramePr>
        <p:xfrm>
          <a:off x="5784678" y="2794768"/>
          <a:ext cx="1620176" cy="554990"/>
        </p:xfrm>
        <a:graphic>
          <a:graphicData uri="http://schemas.openxmlformats.org/drawingml/2006/table">
            <a:tbl>
              <a:tblPr/>
              <a:tblGrid>
                <a:gridCol w="277079">
                  <a:extLst>
                    <a:ext uri="{9D8B030D-6E8A-4147-A177-3AD203B41FA5}">
                      <a16:colId xmlns:a16="http://schemas.microsoft.com/office/drawing/2014/main" val="2098979787"/>
                    </a:ext>
                  </a:extLst>
                </a:gridCol>
                <a:gridCol w="1056770">
                  <a:extLst>
                    <a:ext uri="{9D8B030D-6E8A-4147-A177-3AD203B41FA5}">
                      <a16:colId xmlns:a16="http://schemas.microsoft.com/office/drawing/2014/main" val="959867031"/>
                    </a:ext>
                  </a:extLst>
                </a:gridCol>
                <a:gridCol w="286327">
                  <a:extLst>
                    <a:ext uri="{9D8B030D-6E8A-4147-A177-3AD203B41FA5}">
                      <a16:colId xmlns:a16="http://schemas.microsoft.com/office/drawing/2014/main" val="25151488"/>
                    </a:ext>
                  </a:extLst>
                </a:gridCol>
              </a:tblGrid>
              <a:tr h="508000">
                <a:tc>
                  <a:txBody>
                    <a:bodyPr/>
                    <a:lstStyle/>
                    <a:p>
                      <a:pPr algn="l" fontAlgn="t"/>
                      <a:r>
                        <a:rPr lang="en-US" sz="900" b="0" i="0" u="none" strike="noStrike" dirty="0">
                          <a:effectLst/>
                          <a:latin typeface="Arial" panose="020B0604020202020204" pitchFamily="34" charset="0"/>
                        </a:rPr>
                        <a:t>XS3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a:txBody>
                    <a:bodyPr/>
                    <a:lstStyle/>
                    <a:p>
                      <a:pPr algn="l" fontAlgn="t"/>
                      <a:r>
                        <a:rPr lang="en-US" sz="900" b="0" i="0" u="none" strike="noStrike" dirty="0">
                          <a:effectLst/>
                          <a:latin typeface="Arial" panose="020B0604020202020204" pitchFamily="34" charset="0"/>
                        </a:rPr>
                        <a:t>Are there disposal mechanisms for menstrual hygiene waste at the school?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tc>
                  <a:txBody>
                    <a:bodyPr/>
                    <a:lstStyle/>
                    <a:p>
                      <a:pPr algn="l" fontAlgn="t"/>
                      <a:r>
                        <a:rPr lang="en-US" sz="900" b="0" i="0" u="none" strike="noStrike" dirty="0">
                          <a:effectLst/>
                          <a:latin typeface="Arial" panose="020B0604020202020204" pitchFamily="34" charset="0"/>
                        </a:rPr>
                        <a:t>Yes</a:t>
                      </a:r>
                      <a:br>
                        <a:rPr lang="en-US" sz="900" b="0" i="0" u="none" strike="noStrike" dirty="0">
                          <a:effectLst/>
                          <a:latin typeface="Arial" panose="020B0604020202020204" pitchFamily="34" charset="0"/>
                        </a:rPr>
                      </a:br>
                      <a:r>
                        <a:rPr lang="en-US" sz="900" b="0" i="0" u="none" strike="noStrike" dirty="0">
                          <a:effectLst/>
                          <a:latin typeface="Arial" panose="020B0604020202020204" pitchFamily="34" charset="0"/>
                        </a:rPr>
                        <a:t>No</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FFFD"/>
                    </a:solidFill>
                  </a:tcPr>
                </a:tc>
                <a:extLst>
                  <a:ext uri="{0D108BD9-81ED-4DB2-BD59-A6C34878D82A}">
                    <a16:rowId xmlns:a16="http://schemas.microsoft.com/office/drawing/2014/main" val="3320008680"/>
                  </a:ext>
                </a:extLst>
              </a:tr>
            </a:tbl>
          </a:graphicData>
        </a:graphic>
      </p:graphicFrame>
      <p:sp>
        <p:nvSpPr>
          <p:cNvPr id="16" name="Rectangle: Rounded Corners 15">
            <a:extLst>
              <a:ext uri="{FF2B5EF4-FFF2-40B4-BE49-F238E27FC236}">
                <a16:creationId xmlns:a16="http://schemas.microsoft.com/office/drawing/2014/main" id="{CAE281E9-F57D-42D5-9E57-2FAC00B5FA8A}"/>
              </a:ext>
            </a:extLst>
          </p:cNvPr>
          <p:cNvSpPr/>
          <p:nvPr/>
        </p:nvSpPr>
        <p:spPr>
          <a:xfrm>
            <a:off x="1228436" y="2650836"/>
            <a:ext cx="9929091" cy="112683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FD0F2AE-57F7-4C7D-B80E-7DE2F12B0C8B}"/>
              </a:ext>
            </a:extLst>
          </p:cNvPr>
          <p:cNvSpPr txBox="1"/>
          <p:nvPr/>
        </p:nvSpPr>
        <p:spPr>
          <a:xfrm>
            <a:off x="2346036" y="3777550"/>
            <a:ext cx="7758546" cy="369332"/>
          </a:xfrm>
          <a:prstGeom prst="rect">
            <a:avLst/>
          </a:prstGeom>
          <a:noFill/>
        </p:spPr>
        <p:txBody>
          <a:bodyPr wrap="square" rtlCol="0">
            <a:spAutoFit/>
          </a:bodyPr>
          <a:lstStyle/>
          <a:p>
            <a:pPr algn="ctr"/>
            <a:r>
              <a:rPr lang="en-US" b="1" dirty="0">
                <a:solidFill>
                  <a:srgbClr val="FF0066"/>
                </a:solidFill>
                <a:latin typeface="Avenir Next LT Pro" panose="020B0504020202020204" pitchFamily="34" charset="0"/>
              </a:rPr>
              <a:t>Questions from the ‘Expanded’ tab needed to complete this table</a:t>
            </a:r>
          </a:p>
        </p:txBody>
      </p:sp>
    </p:spTree>
    <p:extLst>
      <p:ext uri="{BB962C8B-B14F-4D97-AF65-F5344CB8AC3E}">
        <p14:creationId xmlns:p14="http://schemas.microsoft.com/office/powerpoint/2010/main" val="1614673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4391" y="298999"/>
            <a:ext cx="6958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Calibri Light" panose="020F0302020204030204" pitchFamily="34" charset="0"/>
              </a:rPr>
              <a:t>Resources for data analysis</a:t>
            </a:r>
          </a:p>
        </p:txBody>
      </p:sp>
      <p:sp>
        <p:nvSpPr>
          <p:cNvPr id="8" name="Slide Number Placeholder 3">
            <a:extLst>
              <a:ext uri="{FF2B5EF4-FFF2-40B4-BE49-F238E27FC236}">
                <a16:creationId xmlns:a16="http://schemas.microsoft.com/office/drawing/2014/main" id="{3A061A79-DB54-4FEB-9913-B1E9F5314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D570949-05DC-4CAB-B422-5098FA7FE8D3}"/>
              </a:ext>
            </a:extLst>
          </p:cNvPr>
          <p:cNvPicPr>
            <a:picLocks noChangeAspect="1"/>
          </p:cNvPicPr>
          <p:nvPr/>
        </p:nvPicPr>
        <p:blipFill>
          <a:blip r:embed="rId3"/>
          <a:stretch>
            <a:fillRect/>
          </a:stretch>
        </p:blipFill>
        <p:spPr>
          <a:xfrm>
            <a:off x="8867089" y="2795662"/>
            <a:ext cx="1474385" cy="2103120"/>
          </a:xfrm>
          <a:prstGeom prst="rect">
            <a:avLst/>
          </a:prstGeom>
        </p:spPr>
      </p:pic>
      <p:sp>
        <p:nvSpPr>
          <p:cNvPr id="9" name="Rectangle 8">
            <a:extLst>
              <a:ext uri="{FF2B5EF4-FFF2-40B4-BE49-F238E27FC236}">
                <a16:creationId xmlns:a16="http://schemas.microsoft.com/office/drawing/2014/main" id="{BAE7B060-D7FB-4AD7-914F-5BE12648F59D}"/>
              </a:ext>
            </a:extLst>
          </p:cNvPr>
          <p:cNvSpPr/>
          <p:nvPr/>
        </p:nvSpPr>
        <p:spPr>
          <a:xfrm>
            <a:off x="8807079" y="4910024"/>
            <a:ext cx="159440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4"/>
              </a:rPr>
              <a:t>https://washdata.org/sites/default/files/2020-11/UNICEF-2020-guidance-monitoring-MHH-v1.pdf</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0" name="Picture 9">
            <a:extLst>
              <a:ext uri="{FF2B5EF4-FFF2-40B4-BE49-F238E27FC236}">
                <a16:creationId xmlns:a16="http://schemas.microsoft.com/office/drawing/2014/main" id="{01146AD0-4A73-485B-876F-5DF1C8E37079}"/>
              </a:ext>
            </a:extLst>
          </p:cNvPr>
          <p:cNvPicPr>
            <a:picLocks noChangeAspect="1"/>
          </p:cNvPicPr>
          <p:nvPr/>
        </p:nvPicPr>
        <p:blipFill>
          <a:blip r:embed="rId5"/>
          <a:stretch>
            <a:fillRect/>
          </a:stretch>
        </p:blipFill>
        <p:spPr>
          <a:xfrm>
            <a:off x="10479316" y="2795662"/>
            <a:ext cx="1470189" cy="2083806"/>
          </a:xfrm>
          <a:prstGeom prst="rect">
            <a:avLst/>
          </a:prstGeom>
        </p:spPr>
      </p:pic>
      <p:sp>
        <p:nvSpPr>
          <p:cNvPr id="11" name="Rectangle 10">
            <a:extLst>
              <a:ext uri="{FF2B5EF4-FFF2-40B4-BE49-F238E27FC236}">
                <a16:creationId xmlns:a16="http://schemas.microsoft.com/office/drawing/2014/main" id="{57C8D1F4-8C9C-417A-B36D-123CBC7B8212}"/>
              </a:ext>
            </a:extLst>
          </p:cNvPr>
          <p:cNvSpPr/>
          <p:nvPr/>
        </p:nvSpPr>
        <p:spPr>
          <a:xfrm>
            <a:off x="10479316" y="4905009"/>
            <a:ext cx="167392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6"/>
              </a:rPr>
              <a:t>https://www.publichealth.columbia.edu/sites/default/files/priority_list_of_indicators_for_girls_menstrual_health_and_hygiene-_technical_guidance_for_national_monitoring.pdf</a:t>
            </a:r>
            <a:r>
              <a:rPr kumimoji="0" lang="en-US" sz="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2" name="Picture 11">
            <a:extLst>
              <a:ext uri="{FF2B5EF4-FFF2-40B4-BE49-F238E27FC236}">
                <a16:creationId xmlns:a16="http://schemas.microsoft.com/office/drawing/2014/main" id="{9994E644-5387-4914-BFAC-6CF01A92481E}"/>
              </a:ext>
            </a:extLst>
          </p:cNvPr>
          <p:cNvPicPr>
            <a:picLocks noChangeAspect="1"/>
          </p:cNvPicPr>
          <p:nvPr/>
        </p:nvPicPr>
        <p:blipFill rotWithShape="1">
          <a:blip r:embed="rId7"/>
          <a:srcRect l="3634" r="4139"/>
          <a:stretch/>
        </p:blipFill>
        <p:spPr>
          <a:xfrm>
            <a:off x="7251460" y="2795662"/>
            <a:ext cx="1500169" cy="2103120"/>
          </a:xfrm>
          <a:prstGeom prst="rect">
            <a:avLst/>
          </a:prstGeom>
        </p:spPr>
      </p:pic>
      <p:sp>
        <p:nvSpPr>
          <p:cNvPr id="13" name="Rectangle 12">
            <a:extLst>
              <a:ext uri="{FF2B5EF4-FFF2-40B4-BE49-F238E27FC236}">
                <a16:creationId xmlns:a16="http://schemas.microsoft.com/office/drawing/2014/main" id="{D5A33E66-01F2-4A3A-9E84-210B23A556E0}"/>
              </a:ext>
            </a:extLst>
          </p:cNvPr>
          <p:cNvSpPr/>
          <p:nvPr/>
        </p:nvSpPr>
        <p:spPr>
          <a:xfrm>
            <a:off x="7171867" y="4879468"/>
            <a:ext cx="162630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8"/>
              </a:rPr>
              <a:t>https://www.unicef.org/media/114921/file/WASH%20Disability%20Toolkit.pdf</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14" name="Content Placeholder 4">
            <a:extLst>
              <a:ext uri="{FF2B5EF4-FFF2-40B4-BE49-F238E27FC236}">
                <a16:creationId xmlns:a16="http://schemas.microsoft.com/office/drawing/2014/main" id="{2981D929-B4A5-4FEE-85A6-DF511932DB64}"/>
              </a:ext>
            </a:extLst>
          </p:cNvPr>
          <p:cNvPicPr>
            <a:picLocks noGrp="1" noChangeAspect="1"/>
          </p:cNvPicPr>
          <p:nvPr>
            <p:ph idx="1"/>
          </p:nvPr>
        </p:nvPicPr>
        <p:blipFill>
          <a:blip r:embed="rId9"/>
          <a:stretch>
            <a:fillRect/>
          </a:stretch>
        </p:blipFill>
        <p:spPr>
          <a:xfrm>
            <a:off x="3024528" y="1698482"/>
            <a:ext cx="2753952" cy="1641343"/>
          </a:xfrm>
          <a:prstGeom prst="rect">
            <a:avLst/>
          </a:prstGeom>
        </p:spPr>
      </p:pic>
      <p:sp>
        <p:nvSpPr>
          <p:cNvPr id="15" name="Rectangle 14">
            <a:extLst>
              <a:ext uri="{FF2B5EF4-FFF2-40B4-BE49-F238E27FC236}">
                <a16:creationId xmlns:a16="http://schemas.microsoft.com/office/drawing/2014/main" id="{71C5FF84-CEB2-479D-A868-A48E4F3767F6}"/>
              </a:ext>
            </a:extLst>
          </p:cNvPr>
          <p:cNvSpPr/>
          <p:nvPr/>
        </p:nvSpPr>
        <p:spPr>
          <a:xfrm>
            <a:off x="2931238" y="3293226"/>
            <a:ext cx="3467019" cy="261610"/>
          </a:xfrm>
          <a:prstGeom prst="rect">
            <a:avLst/>
          </a:prstGeom>
        </p:spPr>
        <p:txBody>
          <a:bodyPr wrap="square">
            <a:spAutoFit/>
          </a:bodyPr>
          <a:lstStyle/>
          <a:p>
            <a:r>
              <a:rPr lang="en-US" sz="1100" dirty="0">
                <a:hlinkClick r:id="rId10"/>
              </a:rPr>
              <a:t>https://washdata.org/monitoring/wash-schools/excel</a:t>
            </a:r>
            <a:endParaRPr lang="en-US" sz="1100" dirty="0"/>
          </a:p>
        </p:txBody>
      </p:sp>
      <p:pic>
        <p:nvPicPr>
          <p:cNvPr id="16" name="Picture 15">
            <a:extLst>
              <a:ext uri="{FF2B5EF4-FFF2-40B4-BE49-F238E27FC236}">
                <a16:creationId xmlns:a16="http://schemas.microsoft.com/office/drawing/2014/main" id="{D37AE9BB-5D05-49CD-81D6-1A48328678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7199" y="298999"/>
            <a:ext cx="1626300" cy="1626300"/>
          </a:xfrm>
          <a:prstGeom prst="rect">
            <a:avLst/>
          </a:prstGeom>
        </p:spPr>
      </p:pic>
      <p:sp>
        <p:nvSpPr>
          <p:cNvPr id="17" name="TextBox 16">
            <a:extLst>
              <a:ext uri="{FF2B5EF4-FFF2-40B4-BE49-F238E27FC236}">
                <a16:creationId xmlns:a16="http://schemas.microsoft.com/office/drawing/2014/main" id="{26FFAB7B-78AD-42B2-BA08-953DC43FD616}"/>
              </a:ext>
            </a:extLst>
          </p:cNvPr>
          <p:cNvSpPr txBox="1"/>
          <p:nvPr/>
        </p:nvSpPr>
        <p:spPr>
          <a:xfrm>
            <a:off x="8142319" y="360554"/>
            <a:ext cx="2049929" cy="584775"/>
          </a:xfrm>
          <a:prstGeom prst="rect">
            <a:avLst/>
          </a:prstGeom>
          <a:noFill/>
        </p:spPr>
        <p:txBody>
          <a:bodyPr wrap="square" rtlCol="0">
            <a:spAutoFit/>
          </a:bodyPr>
          <a:lstStyle/>
          <a:p>
            <a:r>
              <a:rPr lang="en-US" sz="1600" b="1" dirty="0">
                <a:solidFill>
                  <a:srgbClr val="FF0066"/>
                </a:solidFill>
                <a:latin typeface="Avenir Next LT Pro" panose="020B0504020202020204" pitchFamily="34" charset="0"/>
              </a:rPr>
              <a:t>All these resources can be found here:</a:t>
            </a:r>
          </a:p>
        </p:txBody>
      </p:sp>
      <p:sp>
        <p:nvSpPr>
          <p:cNvPr id="18" name="TextBox 17">
            <a:extLst>
              <a:ext uri="{FF2B5EF4-FFF2-40B4-BE49-F238E27FC236}">
                <a16:creationId xmlns:a16="http://schemas.microsoft.com/office/drawing/2014/main" id="{84A67D45-BD30-49E3-A2CA-737073DE7EA2}"/>
              </a:ext>
            </a:extLst>
          </p:cNvPr>
          <p:cNvSpPr txBox="1"/>
          <p:nvPr/>
        </p:nvSpPr>
        <p:spPr>
          <a:xfrm>
            <a:off x="7162057" y="2277958"/>
            <a:ext cx="1626301" cy="338554"/>
          </a:xfrm>
          <a:prstGeom prst="rect">
            <a:avLst/>
          </a:prstGeom>
          <a:noFill/>
        </p:spPr>
        <p:txBody>
          <a:bodyPr wrap="square" rtlCol="0">
            <a:spAutoFit/>
          </a:bodyPr>
          <a:lstStyle/>
          <a:p>
            <a:pPr algn="ctr"/>
            <a:r>
              <a:rPr lang="en-US" sz="1600" dirty="0">
                <a:latin typeface="Avenir Next LT Pro Light" panose="020B0304020202020204" pitchFamily="34" charset="0"/>
              </a:rPr>
              <a:t>Disabilities</a:t>
            </a:r>
          </a:p>
        </p:txBody>
      </p:sp>
      <p:sp>
        <p:nvSpPr>
          <p:cNvPr id="19" name="TextBox 18">
            <a:extLst>
              <a:ext uri="{FF2B5EF4-FFF2-40B4-BE49-F238E27FC236}">
                <a16:creationId xmlns:a16="http://schemas.microsoft.com/office/drawing/2014/main" id="{0CA0F2F4-DDCB-42D5-ACE9-26180ABE5993}"/>
              </a:ext>
            </a:extLst>
          </p:cNvPr>
          <p:cNvSpPr txBox="1"/>
          <p:nvPr/>
        </p:nvSpPr>
        <p:spPr>
          <a:xfrm>
            <a:off x="704242" y="1122209"/>
            <a:ext cx="4679891" cy="369332"/>
          </a:xfrm>
          <a:prstGeom prst="rect">
            <a:avLst/>
          </a:prstGeom>
          <a:noFill/>
        </p:spPr>
        <p:txBody>
          <a:bodyPr wrap="square" rtlCol="0">
            <a:spAutoFit/>
          </a:bodyPr>
          <a:lstStyle/>
          <a:p>
            <a:pPr algn="ctr"/>
            <a:r>
              <a:rPr lang="en-US" dirty="0">
                <a:latin typeface="Avenir Next LT Pro Light" panose="020B0304020202020204" pitchFamily="34" charset="0"/>
              </a:rPr>
              <a:t>All elements of WASH in schools</a:t>
            </a:r>
          </a:p>
        </p:txBody>
      </p:sp>
      <p:sp>
        <p:nvSpPr>
          <p:cNvPr id="20" name="Left Brace 19">
            <a:extLst>
              <a:ext uri="{FF2B5EF4-FFF2-40B4-BE49-F238E27FC236}">
                <a16:creationId xmlns:a16="http://schemas.microsoft.com/office/drawing/2014/main" id="{A8A7EC67-1DCD-481F-AD15-19A328A8ECC2}"/>
              </a:ext>
            </a:extLst>
          </p:cNvPr>
          <p:cNvSpPr/>
          <p:nvPr/>
        </p:nvSpPr>
        <p:spPr>
          <a:xfrm rot="5400000">
            <a:off x="2980393" y="-1284458"/>
            <a:ext cx="127591" cy="5669280"/>
          </a:xfrm>
          <a:prstGeom prst="leftBrace">
            <a:avLst/>
          </a:prstGeom>
          <a:ln>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a:extLst>
              <a:ext uri="{FF2B5EF4-FFF2-40B4-BE49-F238E27FC236}">
                <a16:creationId xmlns:a16="http://schemas.microsoft.com/office/drawing/2014/main" id="{F50492A8-657B-47C5-BCE6-CF1F85955622}"/>
              </a:ext>
            </a:extLst>
          </p:cNvPr>
          <p:cNvSpPr/>
          <p:nvPr/>
        </p:nvSpPr>
        <p:spPr>
          <a:xfrm rot="5400000">
            <a:off x="7911413" y="1857348"/>
            <a:ext cx="127591" cy="1645920"/>
          </a:xfrm>
          <a:prstGeom prst="leftBrace">
            <a:avLst/>
          </a:prstGeom>
          <a:ln>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7646412A-97D5-4FE6-806A-F982ABE6A4D1}"/>
              </a:ext>
            </a:extLst>
          </p:cNvPr>
          <p:cNvSpPr txBox="1"/>
          <p:nvPr/>
        </p:nvSpPr>
        <p:spPr>
          <a:xfrm>
            <a:off x="9588331" y="2287133"/>
            <a:ext cx="1626301" cy="338554"/>
          </a:xfrm>
          <a:prstGeom prst="rect">
            <a:avLst/>
          </a:prstGeom>
          <a:noFill/>
        </p:spPr>
        <p:txBody>
          <a:bodyPr wrap="square" rtlCol="0">
            <a:spAutoFit/>
          </a:bodyPr>
          <a:lstStyle/>
          <a:p>
            <a:pPr algn="ctr"/>
            <a:r>
              <a:rPr lang="en-US" sz="1600" dirty="0">
                <a:latin typeface="Avenir Next LT Pro Light" panose="020B0304020202020204" pitchFamily="34" charset="0"/>
              </a:rPr>
              <a:t>MHH</a:t>
            </a:r>
          </a:p>
        </p:txBody>
      </p:sp>
      <p:sp>
        <p:nvSpPr>
          <p:cNvPr id="23" name="Left Brace 22">
            <a:extLst>
              <a:ext uri="{FF2B5EF4-FFF2-40B4-BE49-F238E27FC236}">
                <a16:creationId xmlns:a16="http://schemas.microsoft.com/office/drawing/2014/main" id="{78C33770-8D69-40FB-8E45-CA17B2E9DA14}"/>
              </a:ext>
            </a:extLst>
          </p:cNvPr>
          <p:cNvSpPr/>
          <p:nvPr/>
        </p:nvSpPr>
        <p:spPr>
          <a:xfrm rot="5400000">
            <a:off x="10337685" y="1113571"/>
            <a:ext cx="127591" cy="3108960"/>
          </a:xfrm>
          <a:prstGeom prst="leftBrace">
            <a:avLst/>
          </a:prstGeom>
          <a:ln>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84D77BB9-23C5-425C-AB30-C5BE3B55E261}"/>
              </a:ext>
            </a:extLst>
          </p:cNvPr>
          <p:cNvPicPr>
            <a:picLocks noChangeAspect="1"/>
          </p:cNvPicPr>
          <p:nvPr/>
        </p:nvPicPr>
        <p:blipFill>
          <a:blip r:embed="rId12"/>
          <a:stretch>
            <a:fillRect/>
          </a:stretch>
        </p:blipFill>
        <p:spPr>
          <a:xfrm>
            <a:off x="3021554" y="3551920"/>
            <a:ext cx="2771253" cy="2141663"/>
          </a:xfrm>
          <a:prstGeom prst="rect">
            <a:avLst/>
          </a:prstGeom>
        </p:spPr>
      </p:pic>
      <p:sp>
        <p:nvSpPr>
          <p:cNvPr id="25" name="Rectangle 24">
            <a:extLst>
              <a:ext uri="{FF2B5EF4-FFF2-40B4-BE49-F238E27FC236}">
                <a16:creationId xmlns:a16="http://schemas.microsoft.com/office/drawing/2014/main" id="{965D0226-C4BD-4051-91F5-5EE97F7293DE}"/>
              </a:ext>
            </a:extLst>
          </p:cNvPr>
          <p:cNvSpPr/>
          <p:nvPr/>
        </p:nvSpPr>
        <p:spPr>
          <a:xfrm>
            <a:off x="2931238" y="5654865"/>
            <a:ext cx="268237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13"/>
              </a:rPr>
              <a:t>https://washdata.org/sites/default/files/2022-07/jmp-2022-wins-data-update.pdf</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26" name="Picture 25">
            <a:extLst>
              <a:ext uri="{FF2B5EF4-FFF2-40B4-BE49-F238E27FC236}">
                <a16:creationId xmlns:a16="http://schemas.microsoft.com/office/drawing/2014/main" id="{35CA808C-11E3-45BA-A3D8-0E2841765BFB}"/>
              </a:ext>
            </a:extLst>
          </p:cNvPr>
          <p:cNvPicPr>
            <a:picLocks noChangeAspect="1"/>
          </p:cNvPicPr>
          <p:nvPr/>
        </p:nvPicPr>
        <p:blipFill rotWithShape="1">
          <a:blip r:embed="rId14"/>
          <a:srcRect r="39295"/>
          <a:stretch/>
        </p:blipFill>
        <p:spPr>
          <a:xfrm>
            <a:off x="287383" y="1698481"/>
            <a:ext cx="2596289" cy="3458310"/>
          </a:xfrm>
          <a:prstGeom prst="rect">
            <a:avLst/>
          </a:prstGeom>
        </p:spPr>
      </p:pic>
      <p:sp>
        <p:nvSpPr>
          <p:cNvPr id="27" name="Rectangle 26">
            <a:extLst>
              <a:ext uri="{FF2B5EF4-FFF2-40B4-BE49-F238E27FC236}">
                <a16:creationId xmlns:a16="http://schemas.microsoft.com/office/drawing/2014/main" id="{BC27FDA5-F6D9-4C5A-9ED2-66DFA728DBF2}"/>
              </a:ext>
            </a:extLst>
          </p:cNvPr>
          <p:cNvSpPr/>
          <p:nvPr/>
        </p:nvSpPr>
        <p:spPr>
          <a:xfrm>
            <a:off x="209548" y="5157303"/>
            <a:ext cx="267412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Customizable regional snapshot for countries participating in the ILE</a:t>
            </a:r>
          </a:p>
        </p:txBody>
      </p:sp>
    </p:spTree>
    <p:extLst>
      <p:ext uri="{BB962C8B-B14F-4D97-AF65-F5344CB8AC3E}">
        <p14:creationId xmlns:p14="http://schemas.microsoft.com/office/powerpoint/2010/main" val="2262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21" y="386059"/>
            <a:ext cx="11032957" cy="1143000"/>
          </a:xfrm>
        </p:spPr>
        <p:txBody>
          <a:bodyPr/>
          <a:lstStyle/>
          <a:p>
            <a:r>
              <a:rPr lang="en-GB" sz="3200" dirty="0">
                <a:latin typeface="Avenir Next LT Pro" panose="020B0504020202020204" pitchFamily="34" charset="0"/>
              </a:rPr>
              <a:t>Checklist for national monitoring of the SDGs for </a:t>
            </a:r>
            <a:r>
              <a:rPr lang="en-GB" sz="3200" dirty="0" err="1">
                <a:latin typeface="Avenir Next LT Pro" panose="020B0504020202020204" pitchFamily="34" charset="0"/>
              </a:rPr>
              <a:t>WinS</a:t>
            </a:r>
            <a:endParaRPr lang="en-GB" sz="3200" dirty="0">
              <a:latin typeface="Avenir Next LT Pro" panose="020B0504020202020204" pitchFamily="34" charset="0"/>
            </a:endParaRPr>
          </a:p>
        </p:txBody>
      </p:sp>
      <p:sp>
        <p:nvSpPr>
          <p:cNvPr id="5" name="Content Placeholder 4">
            <a:extLst>
              <a:ext uri="{FF2B5EF4-FFF2-40B4-BE49-F238E27FC236}">
                <a16:creationId xmlns:a16="http://schemas.microsoft.com/office/drawing/2014/main" id="{D064CBBC-DCCC-497E-A3DB-8C09C59D412A}"/>
              </a:ext>
            </a:extLst>
          </p:cNvPr>
          <p:cNvSpPr>
            <a:spLocks noGrp="1"/>
          </p:cNvSpPr>
          <p:nvPr>
            <p:ph idx="1"/>
          </p:nvPr>
        </p:nvSpPr>
        <p:spPr>
          <a:xfrm>
            <a:off x="436728" y="1816768"/>
            <a:ext cx="11518711" cy="3742865"/>
          </a:xfrm>
        </p:spPr>
        <p:txBody>
          <a:bodyPr/>
          <a:lstStyle/>
          <a:p>
            <a:pPr>
              <a:spcAft>
                <a:spcPts val="3600"/>
              </a:spcAft>
              <a:buFont typeface="Wingdings" panose="05000000000000000000" pitchFamily="2" charset="2"/>
              <a:buChar char="q"/>
            </a:pPr>
            <a:r>
              <a:rPr lang="en-US" sz="2600" dirty="0">
                <a:latin typeface="Avenir Next LT Pro Light" panose="020B0304020202020204" pitchFamily="34" charset="0"/>
              </a:rPr>
              <a:t> </a:t>
            </a:r>
            <a:r>
              <a:rPr lang="en-US" sz="2600" b="1" dirty="0">
                <a:latin typeface="Avenir Next LT Pro Light" panose="020B0304020202020204" pitchFamily="34" charset="0"/>
              </a:rPr>
              <a:t>Core questions </a:t>
            </a:r>
            <a:r>
              <a:rPr lang="en-US" sz="2600" dirty="0">
                <a:latin typeface="Avenir Next LT Pro Light" panose="020B0304020202020204" pitchFamily="34" charset="0"/>
              </a:rPr>
              <a:t>are included in a national system (e.g. EMIS)</a:t>
            </a:r>
          </a:p>
          <a:p>
            <a:pPr>
              <a:spcAft>
                <a:spcPts val="3600"/>
              </a:spcAft>
              <a:buFont typeface="Wingdings" panose="05000000000000000000" pitchFamily="2" charset="2"/>
              <a:buChar char="q"/>
            </a:pPr>
            <a:r>
              <a:rPr lang="en-US" sz="2600" dirty="0">
                <a:latin typeface="Avenir Next LT Pro Light" panose="020B0304020202020204" pitchFamily="34" charset="0"/>
              </a:rPr>
              <a:t> Some </a:t>
            </a:r>
            <a:r>
              <a:rPr lang="en-US" sz="2600" b="1" dirty="0">
                <a:latin typeface="Avenir Next LT Pro Light" panose="020B0304020202020204" pitchFamily="34" charset="0"/>
              </a:rPr>
              <a:t>advanced questions </a:t>
            </a:r>
            <a:r>
              <a:rPr lang="en-US" sz="2600" dirty="0">
                <a:latin typeface="Avenir Next LT Pro Light" panose="020B0304020202020204" pitchFamily="34" charset="0"/>
              </a:rPr>
              <a:t>are included (if appropriate)</a:t>
            </a:r>
          </a:p>
          <a:p>
            <a:pPr>
              <a:spcAft>
                <a:spcPts val="3600"/>
              </a:spcAft>
              <a:buFont typeface="Wingdings" panose="05000000000000000000" pitchFamily="2" charset="2"/>
              <a:buChar char="q"/>
            </a:pPr>
            <a:r>
              <a:rPr lang="en-US" sz="2600" dirty="0">
                <a:latin typeface="Avenir Next LT Pro Light" panose="020B0304020202020204" pitchFamily="34" charset="0"/>
              </a:rPr>
              <a:t> Core (and advanced) </a:t>
            </a:r>
            <a:r>
              <a:rPr lang="en-US" sz="2600" b="1" dirty="0">
                <a:latin typeface="Avenir Next LT Pro Light" panose="020B0304020202020204" pitchFamily="34" charset="0"/>
              </a:rPr>
              <a:t>data are </a:t>
            </a:r>
            <a:r>
              <a:rPr lang="en-US" sz="2600" b="1" dirty="0" err="1">
                <a:latin typeface="Avenir Next LT Pro Light" panose="020B0304020202020204" pitchFamily="34" charset="0"/>
              </a:rPr>
              <a:t>analysed</a:t>
            </a:r>
            <a:r>
              <a:rPr lang="en-US" sz="2600" b="1" dirty="0">
                <a:latin typeface="Avenir Next LT Pro Light" panose="020B0304020202020204" pitchFamily="34" charset="0"/>
              </a:rPr>
              <a:t>, </a:t>
            </a:r>
            <a:r>
              <a:rPr lang="en-US" sz="2600" dirty="0">
                <a:latin typeface="Avenir Next LT Pro Light" panose="020B0304020202020204" pitchFamily="34" charset="0"/>
              </a:rPr>
              <a:t>including disaggregation</a:t>
            </a:r>
          </a:p>
          <a:p>
            <a:pPr>
              <a:spcAft>
                <a:spcPts val="3600"/>
              </a:spcAft>
              <a:buFont typeface="Wingdings" panose="05000000000000000000" pitchFamily="2" charset="2"/>
              <a:buChar char="q"/>
            </a:pPr>
            <a:r>
              <a:rPr lang="en-US" sz="2600" b="1" dirty="0">
                <a:latin typeface="Avenir Next LT Pro Light" panose="020B0304020202020204" pitchFamily="34" charset="0"/>
              </a:rPr>
              <a:t> </a:t>
            </a:r>
            <a:r>
              <a:rPr lang="en-US" sz="2600" dirty="0">
                <a:latin typeface="Avenir Next LT Pro Light" panose="020B0304020202020204" pitchFamily="34" charset="0"/>
              </a:rPr>
              <a:t>Core (and advanced) </a:t>
            </a:r>
            <a:r>
              <a:rPr lang="en-US" sz="2600" b="1" dirty="0">
                <a:latin typeface="Avenir Next LT Pro Light" panose="020B0304020202020204" pitchFamily="34" charset="0"/>
              </a:rPr>
              <a:t>data are reported </a:t>
            </a:r>
            <a:r>
              <a:rPr lang="en-US" sz="2600" dirty="0">
                <a:latin typeface="Avenir Next LT Pro Light" panose="020B0304020202020204" pitchFamily="34" charset="0"/>
              </a:rPr>
              <a:t>to local, national &amp; global levels</a:t>
            </a:r>
          </a:p>
        </p:txBody>
      </p:sp>
    </p:spTree>
    <p:extLst>
      <p:ext uri="{BB962C8B-B14F-4D97-AF65-F5344CB8AC3E}">
        <p14:creationId xmlns:p14="http://schemas.microsoft.com/office/powerpoint/2010/main" val="2291065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1B408-0071-449E-B2A5-55349D24C3DB}"/>
              </a:ext>
            </a:extLst>
          </p:cNvPr>
          <p:cNvPicPr>
            <a:picLocks noChangeAspect="1"/>
          </p:cNvPicPr>
          <p:nvPr/>
        </p:nvPicPr>
        <p:blipFill rotWithShape="1">
          <a:blip r:embed="rId2"/>
          <a:srcRect l="22172" r="9249" b="371"/>
          <a:stretch/>
        </p:blipFill>
        <p:spPr>
          <a:xfrm>
            <a:off x="0" y="-776619"/>
            <a:ext cx="12192000" cy="6834519"/>
          </a:xfrm>
          <a:prstGeom prst="rect">
            <a:avLst/>
          </a:prstGeom>
        </p:spPr>
      </p:pic>
      <p:sp>
        <p:nvSpPr>
          <p:cNvPr id="6" name="TextBox 5"/>
          <p:cNvSpPr txBox="1"/>
          <p:nvPr/>
        </p:nvSpPr>
        <p:spPr>
          <a:xfrm>
            <a:off x="6376724" y="109538"/>
            <a:ext cx="4146897"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info@washdata.org</a:t>
            </a:r>
            <a:endParaRPr kumimoji="0" lang="en-GB" sz="28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3" name="TextBox 2">
            <a:extLst>
              <a:ext uri="{FF2B5EF4-FFF2-40B4-BE49-F238E27FC236}">
                <a16:creationId xmlns:a16="http://schemas.microsoft.com/office/drawing/2014/main" id="{58CF8416-911F-4454-8473-20C4AB311B8E}"/>
              </a:ext>
            </a:extLst>
          </p:cNvPr>
          <p:cNvSpPr txBox="1"/>
          <p:nvPr/>
        </p:nvSpPr>
        <p:spPr>
          <a:xfrm>
            <a:off x="6497053" y="1728443"/>
            <a:ext cx="44597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Slides and resources can be downloaded here:</a:t>
            </a:r>
          </a:p>
        </p:txBody>
      </p:sp>
      <p:pic>
        <p:nvPicPr>
          <p:cNvPr id="7" name="Picture 6">
            <a:extLst>
              <a:ext uri="{FF2B5EF4-FFF2-40B4-BE49-F238E27FC236}">
                <a16:creationId xmlns:a16="http://schemas.microsoft.com/office/drawing/2014/main" id="{C948E7E7-54F4-4881-AC7C-B5700BF2A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16" y="2734538"/>
            <a:ext cx="3148264" cy="3148264"/>
          </a:xfrm>
          <a:prstGeom prst="rect">
            <a:avLst/>
          </a:prstGeom>
        </p:spPr>
      </p:pic>
    </p:spTree>
    <p:extLst>
      <p:ext uri="{BB962C8B-B14F-4D97-AF65-F5344CB8AC3E}">
        <p14:creationId xmlns:p14="http://schemas.microsoft.com/office/powerpoint/2010/main" val="4179775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9" name="Rectangle 8">
            <a:extLst>
              <a:ext uri="{FF2B5EF4-FFF2-40B4-BE49-F238E27FC236}">
                <a16:creationId xmlns:a16="http://schemas.microsoft.com/office/drawing/2014/main" id="{D0CBD204-ADB4-47B8-B23A-B70D71078759}"/>
              </a:ext>
            </a:extLst>
          </p:cNvPr>
          <p:cNvSpPr/>
          <p:nvPr/>
        </p:nvSpPr>
        <p:spPr>
          <a:xfrm>
            <a:off x="486543" y="626164"/>
            <a:ext cx="10189077" cy="5093702"/>
          </a:xfrm>
          <a:prstGeom prst="rect">
            <a:avLst/>
          </a:prstGeom>
          <a:solidFill>
            <a:schemeClr val="bg1"/>
          </a:solidFill>
        </p:spPr>
        <p:txBody>
          <a:bodyPr wrap="square">
            <a:spAutoFit/>
          </a:bodyPr>
          <a:lstStyle/>
          <a:p>
            <a:r>
              <a:rPr lang="en-US" b="1" dirty="0">
                <a:latin typeface="Avenir Next LT Pro" panose="020B0504020202020204" pitchFamily="34" charset="0"/>
              </a:rPr>
              <a:t>Monitoring basic and inclusive WinS: global guidance and cross-country sharing</a:t>
            </a:r>
          </a:p>
          <a:p>
            <a:r>
              <a:rPr lang="en-US" sz="1600" dirty="0">
                <a:solidFill>
                  <a:srgbClr val="233238"/>
                </a:solidFill>
                <a:latin typeface="Avenir Next LT Pro" panose="020B0504020202020204" pitchFamily="34" charset="0"/>
              </a:rPr>
              <a:t>9</a:t>
            </a:r>
            <a:r>
              <a:rPr lang="en-US" sz="1600" baseline="30000" dirty="0">
                <a:solidFill>
                  <a:srgbClr val="233238"/>
                </a:solidFill>
                <a:latin typeface="Avenir Next LT Pro" panose="020B0504020202020204" pitchFamily="34" charset="0"/>
              </a:rPr>
              <a:t>th</a:t>
            </a:r>
            <a:r>
              <a:rPr lang="en-US" sz="1600" dirty="0">
                <a:solidFill>
                  <a:srgbClr val="233238"/>
                </a:solidFill>
                <a:latin typeface="Avenir Next LT Pro" panose="020B0504020202020204" pitchFamily="34" charset="0"/>
              </a:rPr>
              <a:t> ILE on WinS,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Introductions and session overview </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     Global recommendations and resources </a:t>
            </a:r>
            <a:r>
              <a:rPr lang="en-US" sz="1600" dirty="0">
                <a:solidFill>
                  <a:srgbClr val="233238"/>
                </a:solidFill>
                <a:latin typeface="Avenir Next LT Pro Light" panose="020B0304020202020204" pitchFamily="34" charset="0"/>
              </a:rPr>
              <a:t>– WHO/UNICEF JMP</a:t>
            </a:r>
          </a:p>
          <a:p>
            <a:pPr>
              <a:spcAft>
                <a:spcPts val="1200"/>
              </a:spcAft>
            </a:pPr>
            <a:r>
              <a:rPr lang="en-US" sz="1600" dirty="0">
                <a:solidFill>
                  <a:srgbClr val="233238"/>
                </a:solidFill>
                <a:latin typeface="Avenir Next LT Pro Light" panose="020B0304020202020204" pitchFamily="34" charset="0"/>
              </a:rPr>
              <a:t>09:35     </a:t>
            </a:r>
            <a:r>
              <a:rPr lang="en-US" sz="1600" b="1" dirty="0">
                <a:solidFill>
                  <a:srgbClr val="233238"/>
                </a:solidFill>
                <a:latin typeface="Avenir Next LT Pro Light" panose="020B0304020202020204" pitchFamily="34" charset="0"/>
              </a:rPr>
              <a:t> </a:t>
            </a:r>
            <a:r>
              <a:rPr lang="en-US" sz="2000" b="1" dirty="0">
                <a:solidFill>
                  <a:srgbClr val="FF0066"/>
                </a:solidFill>
                <a:latin typeface="Avenir Next LT Pro Light" panose="020B0304020202020204" pitchFamily="34" charset="0"/>
              </a:rPr>
              <a:t>Cross-country discussion on day 2 preparation </a:t>
            </a:r>
            <a:r>
              <a:rPr lang="en-US" sz="2000" dirty="0">
                <a:solidFill>
                  <a:srgbClr val="FF0066"/>
                </a:solidFill>
                <a:latin typeface="Avenir Next LT Pro Light" panose="020B0304020202020204" pitchFamily="34" charset="0"/>
              </a:rPr>
              <a:t>– breakout groups (3-4 countries)</a:t>
            </a:r>
          </a:p>
          <a:p>
            <a:pPr marL="742950" indent="-742950">
              <a:spcAft>
                <a:spcPts val="1200"/>
              </a:spcAft>
            </a:pPr>
            <a:r>
              <a:rPr lang="en-US" sz="1600" dirty="0">
                <a:solidFill>
                  <a:srgbClr val="233238"/>
                </a:solidFill>
                <a:latin typeface="Avenir Next LT Pro Light" panose="020B0304020202020204" pitchFamily="34" charset="0"/>
              </a:rPr>
              <a:t>09:50	  Wrap-up</a:t>
            </a:r>
          </a:p>
          <a:p>
            <a:endParaRPr lang="en-US" sz="1600" dirty="0">
              <a:solidFill>
                <a:srgbClr val="12456F"/>
              </a:solidFill>
              <a:latin typeface="Avenir Next LT Pro" panose="020B0504020202020204" pitchFamily="34" charset="0"/>
            </a:endParaRPr>
          </a:p>
          <a:p>
            <a:pPr>
              <a:spcAft>
                <a:spcPts val="12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Session overview</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Cross-country sharing on data collection, reporting, and usage </a:t>
            </a:r>
            <a:r>
              <a:rPr lang="en-US" sz="1600" dirty="0">
                <a:solidFill>
                  <a:srgbClr val="233238"/>
                </a:solidFill>
                <a:latin typeface="Avenir Next LT Pro Light" panose="020B0304020202020204" pitchFamily="34" charset="0"/>
              </a:rPr>
              <a:t>– breakout groups (3-4 countries)</a:t>
            </a:r>
          </a:p>
          <a:p>
            <a:pPr>
              <a:spcAft>
                <a:spcPts val="1200"/>
              </a:spcAft>
            </a:pPr>
            <a:r>
              <a:rPr lang="en-US" sz="1600" dirty="0">
                <a:solidFill>
                  <a:srgbClr val="233238"/>
                </a:solidFill>
                <a:latin typeface="Avenir Next LT Pro Light" panose="020B0304020202020204" pitchFamily="34" charset="0"/>
              </a:rPr>
              <a:t>10:20</a:t>
            </a:r>
            <a:r>
              <a:rPr lang="en-US" sz="1600" b="1" dirty="0">
                <a:solidFill>
                  <a:srgbClr val="233238"/>
                </a:solidFill>
                <a:latin typeface="Avenir Next LT Pro Light" panose="020B0304020202020204" pitchFamily="34" charset="0"/>
              </a:rPr>
              <a:t>      Groups share 3 key take-aways with plenary</a:t>
            </a:r>
          </a:p>
          <a:p>
            <a:pPr>
              <a:spcAft>
                <a:spcPts val="1800"/>
              </a:spcAft>
            </a:pPr>
            <a:r>
              <a:rPr lang="en-US" sz="1600" dirty="0">
                <a:solidFill>
                  <a:srgbClr val="233238"/>
                </a:solidFill>
                <a:latin typeface="Avenir Next LT Pro Light" panose="020B0304020202020204" pitchFamily="34" charset="0"/>
              </a:rPr>
              <a:t>10:50 </a:t>
            </a:r>
            <a:r>
              <a:rPr lang="en-US" sz="1600" b="1" dirty="0">
                <a:solidFill>
                  <a:srgbClr val="233238"/>
                </a:solidFill>
                <a:latin typeface="Avenir Next LT Pro Light" panose="020B0304020202020204" pitchFamily="34" charset="0"/>
              </a:rPr>
              <a:t>     </a:t>
            </a:r>
            <a:r>
              <a:rPr lang="en-US" sz="1600" dirty="0">
                <a:solidFill>
                  <a:srgbClr val="233238"/>
                </a:solidFill>
                <a:latin typeface="Avenir Next LT Pro Light" panose="020B0304020202020204" pitchFamily="34" charset="0"/>
              </a:rPr>
              <a:t>Wrap-up</a:t>
            </a:r>
          </a:p>
        </p:txBody>
      </p:sp>
      <p:sp>
        <p:nvSpPr>
          <p:cNvPr id="10" name="TextBox 9">
            <a:extLst>
              <a:ext uri="{FF2B5EF4-FFF2-40B4-BE49-F238E27FC236}">
                <a16:creationId xmlns:a16="http://schemas.microsoft.com/office/drawing/2014/main" id="{EA1E7FB8-E96A-4951-8BE1-A362B59A9A9A}"/>
              </a:ext>
            </a:extLst>
          </p:cNvPr>
          <p:cNvSpPr txBox="1"/>
          <p:nvPr/>
        </p:nvSpPr>
        <p:spPr>
          <a:xfrm>
            <a:off x="486544" y="1471383"/>
            <a:ext cx="5319896" cy="369332"/>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13 September </a:t>
            </a:r>
            <a:r>
              <a:rPr lang="en-US" sz="1300" i="1" dirty="0">
                <a:solidFill>
                  <a:srgbClr val="233238"/>
                </a:solidFill>
                <a:latin typeface="Avenir Next LT Pro Light" panose="020B0304020202020204" pitchFamily="34" charset="0"/>
              </a:rPr>
              <a:t>(times are GMT+7 / Bangkok time)</a:t>
            </a: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B8FFDF-CB5E-4830-9EE1-ED565D9D8B7A}"/>
              </a:ext>
            </a:extLst>
          </p:cNvPr>
          <p:cNvCxnSpPr>
            <a:cxnSpLocks/>
          </p:cNvCxnSpPr>
          <p:nvPr/>
        </p:nvCxnSpPr>
        <p:spPr>
          <a:xfrm>
            <a:off x="486543" y="4070718"/>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96B95-0877-4A17-8CDC-9D11C0469F42}"/>
              </a:ext>
            </a:extLst>
          </p:cNvPr>
          <p:cNvSpPr txBox="1"/>
          <p:nvPr/>
        </p:nvSpPr>
        <p:spPr>
          <a:xfrm>
            <a:off x="486542" y="3701402"/>
            <a:ext cx="5319898" cy="369316"/>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20 September </a:t>
            </a:r>
            <a:r>
              <a:rPr lang="en-US" sz="1300" i="1" dirty="0">
                <a:solidFill>
                  <a:srgbClr val="233238"/>
                </a:solidFill>
                <a:latin typeface="Avenir Next LT Pro Light" panose="020B0304020202020204" pitchFamily="34" charset="0"/>
              </a:rPr>
              <a:t>(times are GMT+7 / Bangkok time)</a:t>
            </a:r>
          </a:p>
        </p:txBody>
      </p:sp>
      <p:pic>
        <p:nvPicPr>
          <p:cNvPr id="14" name="Content Placeholder 21">
            <a:extLst>
              <a:ext uri="{FF2B5EF4-FFF2-40B4-BE49-F238E27FC236}">
                <a16:creationId xmlns:a16="http://schemas.microsoft.com/office/drawing/2014/main" id="{186468A0-0CBD-42AC-95ED-0CF34F9E6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463" y="1069122"/>
            <a:ext cx="1155268" cy="1173854"/>
          </a:xfrm>
          <a:prstGeom prst="rect">
            <a:avLst/>
          </a:prstGeom>
        </p:spPr>
      </p:pic>
    </p:spTree>
    <p:extLst>
      <p:ext uri="{BB962C8B-B14F-4D97-AF65-F5344CB8AC3E}">
        <p14:creationId xmlns:p14="http://schemas.microsoft.com/office/powerpoint/2010/main" val="55524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B71C-3201-451E-9CDA-151CAA81630F}"/>
              </a:ext>
            </a:extLst>
          </p:cNvPr>
          <p:cNvSpPr>
            <a:spLocks noGrp="1"/>
          </p:cNvSpPr>
          <p:nvPr>
            <p:ph type="title"/>
          </p:nvPr>
        </p:nvSpPr>
        <p:spPr>
          <a:xfrm>
            <a:off x="609600" y="383967"/>
            <a:ext cx="10972800" cy="782051"/>
          </a:xfrm>
        </p:spPr>
        <p:txBody>
          <a:bodyPr/>
          <a:lstStyle/>
          <a:p>
            <a:r>
              <a:rPr lang="en-US" sz="3600" b="1" dirty="0">
                <a:latin typeface="Avenir Next LT Pro" panose="020B0504020202020204" pitchFamily="34" charset="0"/>
              </a:rPr>
              <a:t>Preparation for Day 2</a:t>
            </a:r>
          </a:p>
        </p:txBody>
      </p:sp>
      <p:sp>
        <p:nvSpPr>
          <p:cNvPr id="3" name="Content Placeholder 2">
            <a:extLst>
              <a:ext uri="{FF2B5EF4-FFF2-40B4-BE49-F238E27FC236}">
                <a16:creationId xmlns:a16="http://schemas.microsoft.com/office/drawing/2014/main" id="{896A17D7-A3D4-4AAF-BD3A-42A8AAA3366F}"/>
              </a:ext>
            </a:extLst>
          </p:cNvPr>
          <p:cNvSpPr>
            <a:spLocks noGrp="1"/>
          </p:cNvSpPr>
          <p:nvPr>
            <p:ph idx="1"/>
          </p:nvPr>
        </p:nvSpPr>
        <p:spPr>
          <a:xfrm>
            <a:off x="394758" y="1498203"/>
            <a:ext cx="11402484" cy="4525963"/>
          </a:xfrm>
        </p:spPr>
        <p:txBody>
          <a:bodyPr/>
          <a:lstStyle/>
          <a:p>
            <a:pPr marL="514350" indent="-514350">
              <a:spcAft>
                <a:spcPts val="1800"/>
              </a:spcAft>
              <a:buFont typeface="+mj-lt"/>
              <a:buAutoNum type="arabicPeriod"/>
            </a:pPr>
            <a:r>
              <a:rPr lang="en-US" sz="2400" dirty="0">
                <a:latin typeface="Avenir Next LT Pro" panose="020B0504020202020204" pitchFamily="34" charset="0"/>
              </a:rPr>
              <a:t>Review the Excel resource: </a:t>
            </a:r>
            <a:r>
              <a:rPr lang="en-US" sz="2400" dirty="0">
                <a:latin typeface="Avenir Next LT Pro" panose="020B0504020202020204" pitchFamily="34" charset="0"/>
                <a:hlinkClick r:id="rId2"/>
              </a:rPr>
              <a:t>https://washdata.org/monitoring/wash-schools/excel</a:t>
            </a:r>
            <a:r>
              <a:rPr lang="en-US" sz="2400" dirty="0">
                <a:latin typeface="Avenir Next LT Pro" panose="020B0504020202020204" pitchFamily="34" charset="0"/>
              </a:rPr>
              <a:t> </a:t>
            </a:r>
          </a:p>
          <a:p>
            <a:pPr marL="514350" indent="-514350">
              <a:spcAft>
                <a:spcPts val="1800"/>
              </a:spcAft>
              <a:buFont typeface="+mj-lt"/>
              <a:buAutoNum type="arabicPeriod"/>
            </a:pPr>
            <a:r>
              <a:rPr lang="en-US" sz="2400" dirty="0">
                <a:latin typeface="Avenir Next LT Pro" panose="020B0504020202020204" pitchFamily="34" charset="0"/>
              </a:rPr>
              <a:t>Gather information and examples for how your country collects, analyses, and reports WinS data</a:t>
            </a:r>
          </a:p>
          <a:p>
            <a:pPr marL="514350" indent="-514350">
              <a:buFont typeface="+mj-lt"/>
              <a:buAutoNum type="arabicPeriod"/>
            </a:pPr>
            <a:r>
              <a:rPr lang="en-US" sz="2400" dirty="0">
                <a:latin typeface="Avenir Next LT Pro" panose="020B0504020202020204" pitchFamily="34" charset="0"/>
              </a:rPr>
              <a:t>Prepare a brief presentation (4 minutes MAX) to share with your group, using the </a:t>
            </a:r>
            <a:r>
              <a:rPr lang="en-US" sz="2400" b="1" dirty="0">
                <a:latin typeface="Avenir Next LT Pro" panose="020B0504020202020204" pitchFamily="34" charset="0"/>
              </a:rPr>
              <a:t>PowerPoint template: </a:t>
            </a:r>
            <a:r>
              <a:rPr lang="en-US" sz="2400" dirty="0">
                <a:latin typeface="Avenir Next LT Pro" panose="020B0504020202020204" pitchFamily="34" charset="0"/>
                <a:hlinkClick r:id="rId3"/>
              </a:rPr>
              <a:t>https://washdata.org/monitoring/wash-schools/wins-ile/template</a:t>
            </a:r>
            <a:endParaRPr lang="en-US" sz="2400" dirty="0">
              <a:latin typeface="Avenir Next LT Pro" panose="020B0504020202020204" pitchFamily="34" charset="0"/>
            </a:endParaRPr>
          </a:p>
          <a:p>
            <a:pPr marL="457200" lvl="1" indent="0">
              <a:buNone/>
            </a:pPr>
            <a:endParaRPr lang="en-US" sz="2400" dirty="0">
              <a:latin typeface="Avenir Next LT Pro" panose="020B0504020202020204" pitchFamily="34" charset="0"/>
            </a:endParaRPr>
          </a:p>
          <a:p>
            <a:pPr marL="514350" indent="-514350">
              <a:buFont typeface="+mj-lt"/>
              <a:buAutoNum type="arabicPeriod"/>
            </a:pPr>
            <a:endParaRPr lang="en-US" sz="2400"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D00E86B1-A59D-4E63-9DFC-B24D454654A9}"/>
              </a:ext>
            </a:extLst>
          </p:cNvPr>
          <p:cNvSpPr>
            <a:spLocks noGrp="1"/>
          </p:cNvSpPr>
          <p:nvPr>
            <p:ph type="sldNum" sz="quarter" idx="12"/>
          </p:nvPr>
        </p:nvSpPr>
        <p:spPr/>
        <p:txBody>
          <a:bodyPr/>
          <a:lstStyle/>
          <a:p>
            <a:fld id="{89814231-C564-459E-A527-55508A559AB2}" type="slidenum">
              <a:rPr lang="en-US" smtClean="0">
                <a:solidFill>
                  <a:prstClr val="white"/>
                </a:solidFill>
              </a:rPr>
              <a:pPr/>
              <a:t>37</a:t>
            </a:fld>
            <a:endParaRPr lang="en-US">
              <a:solidFill>
                <a:prstClr val="white"/>
              </a:solidFill>
            </a:endParaRPr>
          </a:p>
        </p:txBody>
      </p:sp>
      <p:sp>
        <p:nvSpPr>
          <p:cNvPr id="5" name="TextBox 4">
            <a:extLst>
              <a:ext uri="{FF2B5EF4-FFF2-40B4-BE49-F238E27FC236}">
                <a16:creationId xmlns:a16="http://schemas.microsoft.com/office/drawing/2014/main" id="{AEF12ECA-9551-43A2-804B-CCE2214C19D3}"/>
              </a:ext>
            </a:extLst>
          </p:cNvPr>
          <p:cNvSpPr txBox="1"/>
          <p:nvPr/>
        </p:nvSpPr>
        <p:spPr>
          <a:xfrm>
            <a:off x="8366516" y="4768651"/>
            <a:ext cx="3645568" cy="923330"/>
          </a:xfrm>
          <a:prstGeom prst="rect">
            <a:avLst/>
          </a:prstGeom>
          <a:noFill/>
        </p:spPr>
        <p:txBody>
          <a:bodyPr wrap="square" rtlCol="0">
            <a:spAutoFit/>
          </a:bodyPr>
          <a:lstStyle/>
          <a:p>
            <a:r>
              <a:rPr lang="en-US" i="1" dirty="0">
                <a:solidFill>
                  <a:schemeClr val="accent2">
                    <a:lumMod val="50000"/>
                  </a:schemeClr>
                </a:solidFill>
              </a:rPr>
              <a:t>Please note: the JMP would like to share your presentation slides on the JMP website ILE page if you agree</a:t>
            </a:r>
          </a:p>
        </p:txBody>
      </p:sp>
    </p:spTree>
    <p:extLst>
      <p:ext uri="{BB962C8B-B14F-4D97-AF65-F5344CB8AC3E}">
        <p14:creationId xmlns:p14="http://schemas.microsoft.com/office/powerpoint/2010/main" val="3561391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149D-625F-4CC1-9FA1-5A02A355BACB}"/>
              </a:ext>
            </a:extLst>
          </p:cNvPr>
          <p:cNvSpPr>
            <a:spLocks noGrp="1"/>
          </p:cNvSpPr>
          <p:nvPr>
            <p:ph type="title"/>
          </p:nvPr>
        </p:nvSpPr>
        <p:spPr/>
        <p:txBody>
          <a:bodyPr/>
          <a:lstStyle/>
          <a:p>
            <a:r>
              <a:rPr lang="en-US" dirty="0">
                <a:latin typeface="Avenir Next LT Pro" panose="020B0504020202020204" pitchFamily="34" charset="0"/>
              </a:rPr>
              <a:t>Download the presentation template</a:t>
            </a:r>
          </a:p>
        </p:txBody>
      </p:sp>
      <p:sp>
        <p:nvSpPr>
          <p:cNvPr id="3" name="Content Placeholder 2">
            <a:extLst>
              <a:ext uri="{FF2B5EF4-FFF2-40B4-BE49-F238E27FC236}">
                <a16:creationId xmlns:a16="http://schemas.microsoft.com/office/drawing/2014/main" id="{0D76C32A-19C7-478E-BEAE-6EE250068FD9}"/>
              </a:ext>
            </a:extLst>
          </p:cNvPr>
          <p:cNvSpPr>
            <a:spLocks noGrp="1"/>
          </p:cNvSpPr>
          <p:nvPr>
            <p:ph idx="1"/>
          </p:nvPr>
        </p:nvSpPr>
        <p:spPr>
          <a:xfrm>
            <a:off x="609600" y="1600201"/>
            <a:ext cx="11243310" cy="4525963"/>
          </a:xfrm>
        </p:spPr>
        <p:txBody>
          <a:bodyPr/>
          <a:lstStyle/>
          <a:p>
            <a:pPr marL="0" indent="0">
              <a:buNone/>
            </a:pPr>
            <a:r>
              <a:rPr lang="en-US" sz="2800" dirty="0">
                <a:latin typeface="Avenir Next LT Pro" panose="020B0504020202020204" pitchFamily="34" charset="0"/>
                <a:hlinkClick r:id="rId2"/>
              </a:rPr>
              <a:t>https://washdata.org/monitoring/wash-schools/wins-ile/template</a:t>
            </a:r>
            <a:r>
              <a:rPr lang="en-US" sz="2800" dirty="0">
                <a:latin typeface="Avenir Next LT Pro" panose="020B0504020202020204" pitchFamily="34" charset="0"/>
              </a:rPr>
              <a:t> </a:t>
            </a:r>
          </a:p>
        </p:txBody>
      </p:sp>
      <p:sp>
        <p:nvSpPr>
          <p:cNvPr id="4" name="Slide Number Placeholder 3">
            <a:extLst>
              <a:ext uri="{FF2B5EF4-FFF2-40B4-BE49-F238E27FC236}">
                <a16:creationId xmlns:a16="http://schemas.microsoft.com/office/drawing/2014/main" id="{37A55000-6B71-498F-AE7A-00170412F06A}"/>
              </a:ext>
            </a:extLst>
          </p:cNvPr>
          <p:cNvSpPr>
            <a:spLocks noGrp="1"/>
          </p:cNvSpPr>
          <p:nvPr>
            <p:ph type="sldNum" sz="quarter" idx="12"/>
          </p:nvPr>
        </p:nvSpPr>
        <p:spPr/>
        <p:txBody>
          <a:bodyPr/>
          <a:lstStyle/>
          <a:p>
            <a:fld id="{89814231-C564-459E-A527-55508A559AB2}" type="slidenum">
              <a:rPr lang="en-US" smtClean="0">
                <a:solidFill>
                  <a:prstClr val="white"/>
                </a:solidFill>
              </a:rPr>
              <a:pPr/>
              <a:t>38</a:t>
            </a:fld>
            <a:endParaRPr lang="en-US">
              <a:solidFill>
                <a:prstClr val="white"/>
              </a:solidFill>
            </a:endParaRPr>
          </a:p>
        </p:txBody>
      </p:sp>
      <p:pic>
        <p:nvPicPr>
          <p:cNvPr id="5" name="Picture 4">
            <a:extLst>
              <a:ext uri="{FF2B5EF4-FFF2-40B4-BE49-F238E27FC236}">
                <a16:creationId xmlns:a16="http://schemas.microsoft.com/office/drawing/2014/main" id="{2E3A3252-71B0-45B2-A439-AD5EC30B8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152" y="2471648"/>
            <a:ext cx="3148264" cy="3148264"/>
          </a:xfrm>
          <a:prstGeom prst="rect">
            <a:avLst/>
          </a:prstGeom>
        </p:spPr>
      </p:pic>
      <p:sp>
        <p:nvSpPr>
          <p:cNvPr id="6" name="TextBox 5">
            <a:extLst>
              <a:ext uri="{FF2B5EF4-FFF2-40B4-BE49-F238E27FC236}">
                <a16:creationId xmlns:a16="http://schemas.microsoft.com/office/drawing/2014/main" id="{9056C7BB-5980-4AF3-9D25-DC87212D847F}"/>
              </a:ext>
            </a:extLst>
          </p:cNvPr>
          <p:cNvSpPr txBox="1"/>
          <p:nvPr/>
        </p:nvSpPr>
        <p:spPr>
          <a:xfrm>
            <a:off x="3234690" y="2471648"/>
            <a:ext cx="4251960" cy="646331"/>
          </a:xfrm>
          <a:prstGeom prst="rect">
            <a:avLst/>
          </a:prstGeom>
          <a:noFill/>
        </p:spPr>
        <p:txBody>
          <a:bodyPr wrap="square" rtlCol="0">
            <a:spAutoFit/>
          </a:bodyPr>
          <a:lstStyle/>
          <a:p>
            <a:pPr algn="r"/>
            <a:r>
              <a:rPr lang="en-US" dirty="0">
                <a:solidFill>
                  <a:srgbClr val="FF0066"/>
                </a:solidFill>
                <a:latin typeface="Avenir Next LT Pro" panose="020B0504020202020204" pitchFamily="34" charset="0"/>
              </a:rPr>
              <a:t>Or click the </a:t>
            </a:r>
            <a:r>
              <a:rPr lang="en-US" b="1" dirty="0">
                <a:solidFill>
                  <a:srgbClr val="FF0066"/>
                </a:solidFill>
                <a:latin typeface="Avenir Next LT Pro" panose="020B0504020202020204" pitchFamily="34" charset="0"/>
              </a:rPr>
              <a:t>last link </a:t>
            </a:r>
            <a:r>
              <a:rPr lang="en-US" dirty="0">
                <a:solidFill>
                  <a:srgbClr val="FF0066"/>
                </a:solidFill>
                <a:latin typeface="Avenir Next LT Pro" panose="020B0504020202020204" pitchFamily="34" charset="0"/>
              </a:rPr>
              <a:t>on the webpage accessed through this QR code:</a:t>
            </a:r>
          </a:p>
        </p:txBody>
      </p:sp>
    </p:spTree>
    <p:extLst>
      <p:ext uri="{BB962C8B-B14F-4D97-AF65-F5344CB8AC3E}">
        <p14:creationId xmlns:p14="http://schemas.microsoft.com/office/powerpoint/2010/main" val="1774153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5A6B-608B-425B-9DCE-5D0E192142B3}"/>
              </a:ext>
            </a:extLst>
          </p:cNvPr>
          <p:cNvSpPr>
            <a:spLocks noGrp="1"/>
          </p:cNvSpPr>
          <p:nvPr>
            <p:ph type="title"/>
          </p:nvPr>
        </p:nvSpPr>
        <p:spPr>
          <a:xfrm>
            <a:off x="609600" y="446088"/>
            <a:ext cx="10972800" cy="687888"/>
          </a:xfrm>
        </p:spPr>
        <p:txBody>
          <a:bodyPr/>
          <a:lstStyle/>
          <a:p>
            <a:pPr algn="ctr"/>
            <a:r>
              <a:rPr lang="en-US" sz="3600" dirty="0">
                <a:latin typeface="Avenir Next LT Pro" panose="020B0504020202020204" pitchFamily="34" charset="0"/>
              </a:rPr>
              <a:t>Cross-country sharing – day 2 preparation</a:t>
            </a:r>
          </a:p>
        </p:txBody>
      </p:sp>
      <p:sp>
        <p:nvSpPr>
          <p:cNvPr id="3" name="Content Placeholder 2">
            <a:extLst>
              <a:ext uri="{FF2B5EF4-FFF2-40B4-BE49-F238E27FC236}">
                <a16:creationId xmlns:a16="http://schemas.microsoft.com/office/drawing/2014/main" id="{D4ED5827-474D-4548-A31E-826CE0774D7D}"/>
              </a:ext>
            </a:extLst>
          </p:cNvPr>
          <p:cNvSpPr>
            <a:spLocks noGrp="1"/>
          </p:cNvSpPr>
          <p:nvPr>
            <p:ph idx="1"/>
          </p:nvPr>
        </p:nvSpPr>
        <p:spPr>
          <a:xfrm>
            <a:off x="609600" y="1689392"/>
            <a:ext cx="11265568" cy="3479215"/>
          </a:xfrm>
        </p:spPr>
        <p:txBody>
          <a:bodyPr/>
          <a:lstStyle/>
          <a:p>
            <a:pPr marL="0" lvl="1" indent="0">
              <a:spcAft>
                <a:spcPts val="1800"/>
              </a:spcAft>
              <a:buNone/>
            </a:pPr>
            <a:r>
              <a:rPr lang="en-US" sz="2400" b="1" dirty="0">
                <a:latin typeface="Avenir Next LT Pro" panose="020B0504020202020204" pitchFamily="34" charset="0"/>
              </a:rPr>
              <a:t>As a group, review the PowerPoint template:</a:t>
            </a:r>
          </a:p>
          <a:p>
            <a:pPr marL="342900" lvl="1" indent="-342900">
              <a:spcAft>
                <a:spcPts val="1800"/>
              </a:spcAft>
              <a:buFont typeface="Arial" panose="020B0604020202020204" pitchFamily="34" charset="0"/>
              <a:buChar char="•"/>
            </a:pPr>
            <a:r>
              <a:rPr lang="en-US" dirty="0">
                <a:latin typeface="Avenir Next LT Pro" panose="020B0504020202020204" pitchFamily="34" charset="0"/>
              </a:rPr>
              <a:t>Are there questions or concerns?</a:t>
            </a:r>
          </a:p>
          <a:p>
            <a:pPr marL="342900" lvl="1" indent="-342900">
              <a:spcAft>
                <a:spcPts val="1800"/>
              </a:spcAft>
              <a:buFont typeface="Arial" panose="020B0604020202020204" pitchFamily="34" charset="0"/>
              <a:buChar char="•"/>
            </a:pPr>
            <a:r>
              <a:rPr lang="en-US" sz="2400" dirty="0">
                <a:latin typeface="Avenir Next LT Pro" panose="020B0504020202020204" pitchFamily="34" charset="0"/>
              </a:rPr>
              <a:t>Where / How will you find the information needed to complete the template?</a:t>
            </a:r>
          </a:p>
          <a:p>
            <a:pPr marL="342900" lvl="1" indent="-342900">
              <a:spcAft>
                <a:spcPts val="1800"/>
              </a:spcAft>
              <a:buFont typeface="Arial" panose="020B0604020202020204" pitchFamily="34" charset="0"/>
              <a:buChar char="•"/>
            </a:pPr>
            <a:r>
              <a:rPr lang="en-US" dirty="0">
                <a:latin typeface="Avenir Next LT Pro" panose="020B0504020202020204" pitchFamily="34" charset="0"/>
              </a:rPr>
              <a:t>Does everyone in the group have a clear idea of what to present next week?</a:t>
            </a:r>
            <a:endParaRPr lang="en-US" sz="2400"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27197E24-C430-4AB4-BDD0-403A13705CD4}"/>
              </a:ext>
            </a:extLst>
          </p:cNvPr>
          <p:cNvSpPr>
            <a:spLocks noGrp="1"/>
          </p:cNvSpPr>
          <p:nvPr>
            <p:ph type="sldNum" sz="quarter" idx="12"/>
          </p:nvPr>
        </p:nvSpPr>
        <p:spPr/>
        <p:txBody>
          <a:bodyPr/>
          <a:lstStyle/>
          <a:p>
            <a:fld id="{89814231-C564-459E-A527-55508A559AB2}" type="slidenum">
              <a:rPr lang="en-US" smtClean="0">
                <a:solidFill>
                  <a:prstClr val="white"/>
                </a:solidFill>
              </a:rPr>
              <a:pPr/>
              <a:t>39</a:t>
            </a:fld>
            <a:endParaRPr lang="en-US">
              <a:solidFill>
                <a:prstClr val="white"/>
              </a:solidFill>
            </a:endParaRPr>
          </a:p>
        </p:txBody>
      </p:sp>
    </p:spTree>
    <p:extLst>
      <p:ext uri="{BB962C8B-B14F-4D97-AF65-F5344CB8AC3E}">
        <p14:creationId xmlns:p14="http://schemas.microsoft.com/office/powerpoint/2010/main" val="144782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6EFB6-060D-4BE2-A414-1515C1CCC3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074"/>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5D7C3C6-0580-4E5B-88A6-092C5091C8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74" b="89474" l="7054" r="90041">
                        <a14:foregroundMark x1="39004" y1="26316" x2="39004" y2="26316"/>
                        <a14:foregroundMark x1="40249" y1="44211" x2="40249" y2="44211"/>
                        <a14:foregroundMark x1="39834" y1="69474" x2="39834" y2="69474"/>
                        <a14:foregroundMark x1="44813" y1="32632" x2="44813" y2="32632"/>
                        <a14:foregroundMark x1="44813" y1="46316" x2="44813" y2="46316"/>
                        <a14:foregroundMark x1="43983" y1="57895" x2="43983" y2="57895"/>
                        <a14:foregroundMark x1="16598" y1="47368" x2="16598" y2="47368"/>
                        <a14:foregroundMark x1="17012" y1="43158" x2="17012" y2="43158"/>
                        <a14:foregroundMark x1="11618" y1="58947" x2="11618" y2="58947"/>
                        <a14:foregroundMark x1="13693" y1="61053" x2="13693" y2="61053"/>
                        <a14:foregroundMark x1="16183" y1="58947" x2="16183" y2="58947"/>
                        <a14:foregroundMark x1="20332" y1="62105" x2="20332" y2="62105"/>
                        <a14:foregroundMark x1="19502" y1="54737" x2="19502" y2="54737"/>
                        <a14:foregroundMark x1="23237" y1="55789" x2="23237" y2="55789"/>
                        <a14:foregroundMark x1="23237" y1="58947" x2="23237" y2="58947"/>
                        <a14:foregroundMark x1="23237" y1="62105" x2="23237" y2="62105"/>
                        <a14:foregroundMark x1="26556" y1="58947" x2="26556" y2="58947"/>
                        <a14:foregroundMark x1="26556" y1="54737" x2="26556" y2="54737"/>
                        <a14:foregroundMark x1="26556" y1="46316" x2="26556" y2="46316"/>
                        <a14:foregroundMark x1="26556" y1="41053" x2="26556" y2="41053"/>
                        <a14:foregroundMark x1="28631" y1="42105" x2="28631" y2="42105"/>
                        <a14:foregroundMark x1="23651" y1="44211" x2="23651" y2="44211"/>
                        <a14:foregroundMark x1="21992" y1="44211" x2="21992" y2="44211"/>
                        <a14:foregroundMark x1="18672" y1="46316" x2="18672" y2="46316"/>
                        <a14:foregroundMark x1="19502" y1="42105" x2="19502" y2="42105"/>
                        <a14:foregroundMark x1="15768" y1="42105" x2="15768" y2="42105"/>
                        <a14:foregroundMark x1="54357" y1="65263" x2="54357" y2="65263"/>
                        <a14:foregroundMark x1="56017" y1="54737" x2="56017" y2="54737"/>
                        <a14:foregroundMark x1="56017" y1="42105" x2="56017" y2="42105"/>
                        <a14:foregroundMark x1="65975" y1="47368" x2="65975" y2="47368"/>
                        <a14:foregroundMark x1="64730" y1="52632" x2="64730" y2="52632"/>
                        <a14:foregroundMark x1="64730" y1="40000" x2="64730" y2="40000"/>
                        <a14:foregroundMark x1="68465" y1="50526" x2="68465" y2="50526"/>
                        <a14:foregroundMark x1="70124" y1="55789" x2="70124" y2="55789"/>
                        <a14:foregroundMark x1="72614" y1="52632" x2="72614" y2="52632"/>
                        <a14:foregroundMark x1="73029" y1="46316" x2="73029" y2="46316"/>
                        <a14:foregroundMark x1="73444" y1="43158" x2="73444" y2="43158"/>
                        <a14:foregroundMark x1="74689" y1="40000" x2="74689" y2="40000"/>
                        <a14:foregroundMark x1="75519" y1="53684" x2="75519" y2="53684"/>
                        <a14:foregroundMark x1="83817" y1="61053" x2="83817" y2="61053"/>
                        <a14:foregroundMark x1="84232" y1="53684" x2="84232" y2="53684"/>
                        <a14:foregroundMark x1="86307" y1="52632" x2="86307" y2="52632"/>
                        <a14:foregroundMark x1="89212" y1="51579" x2="89212" y2="51579"/>
                        <a14:foregroundMark x1="90456" y1="47368" x2="90456" y2="47368"/>
                        <a14:foregroundMark x1="7054" y1="58947" x2="7054" y2="58947"/>
                        <a14:foregroundMark x1="9544" y1="56842" x2="9544" y2="56842"/>
                        <a14:foregroundMark x1="35685" y1="30526" x2="35685" y2="30526"/>
                        <a14:foregroundMark x1="36515" y1="50526" x2="36515" y2="50526"/>
                        <a14:foregroundMark x1="36515" y1="49474" x2="36515" y2="49474"/>
                        <a14:foregroundMark x1="36929" y1="50526" x2="36929" y2="50526"/>
                        <a14:foregroundMark x1="43154" y1="49474" x2="43154" y2="49474"/>
                        <a14:foregroundMark x1="43154" y1="49474" x2="43154" y2="49474"/>
                        <a14:foregroundMark x1="43983" y1="49474" x2="43983" y2="49474"/>
                        <a14:foregroundMark x1="43154" y1="50526" x2="43154" y2="50526"/>
                        <a14:foregroundMark x1="43154" y1="49474" x2="43154" y2="49474"/>
                        <a14:foregroundMark x1="43154" y1="50526" x2="43154" y2="50526"/>
                        <a14:foregroundMark x1="84232" y1="38947" x2="84232" y2="38947"/>
                        <a14:backgroundMark x1="20332" y1="51579" x2="20332" y2="51579"/>
                        <a14:backgroundMark x1="25726" y1="58947" x2="25726" y2="58947"/>
                        <a14:backgroundMark x1="10788" y1="60000" x2="10788" y2="60000"/>
                        <a14:backgroundMark x1="37344" y1="50526" x2="37344" y2="50526"/>
                        <a14:backgroundMark x1="42739" y1="50526" x2="42739" y2="50526"/>
                      </a14:backgroundRemoval>
                    </a14:imgEffect>
                  </a14:imgLayer>
                </a14:imgProps>
              </a:ext>
            </a:extLst>
          </a:blip>
          <a:stretch>
            <a:fillRect/>
          </a:stretch>
        </p:blipFill>
        <p:spPr>
          <a:xfrm>
            <a:off x="9613521" y="5715000"/>
            <a:ext cx="2290692" cy="902970"/>
          </a:xfrm>
          <a:prstGeom prst="rect">
            <a:avLst/>
          </a:prstGeom>
        </p:spPr>
      </p:pic>
      <p:sp>
        <p:nvSpPr>
          <p:cNvPr id="4" name="Content Placeholder 18">
            <a:extLst>
              <a:ext uri="{FF2B5EF4-FFF2-40B4-BE49-F238E27FC236}">
                <a16:creationId xmlns:a16="http://schemas.microsoft.com/office/drawing/2014/main" id="{1EEAD62D-1D6F-4035-A2E8-D8C24588BFE7}"/>
              </a:ext>
            </a:extLst>
          </p:cNvPr>
          <p:cNvSpPr txBox="1">
            <a:spLocks/>
          </p:cNvSpPr>
          <p:nvPr/>
        </p:nvSpPr>
        <p:spPr>
          <a:xfrm>
            <a:off x="480786" y="925988"/>
            <a:ext cx="11230428" cy="4674712"/>
          </a:xfrm>
          <a:prstGeom prst="rect">
            <a:avLst/>
          </a:prstGeom>
          <a:solidFill>
            <a:schemeClr val="bg1"/>
          </a:solidFill>
        </p:spPr>
        <p:txBody>
          <a:bodyPr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spcAft>
                <a:spcPts val="3600"/>
              </a:spcAft>
              <a:buNone/>
            </a:pPr>
            <a:r>
              <a:rPr lang="en-GB" sz="3200" b="1" dirty="0">
                <a:solidFill>
                  <a:prstClr val="black"/>
                </a:solidFill>
                <a:latin typeface="Avenir Next LT Pro" panose="020B0504020202020204" pitchFamily="34" charset="0"/>
              </a:rPr>
              <a:t>Objectives of this side session</a:t>
            </a:r>
            <a:endParaRPr lang="en-US" sz="3200" dirty="0">
              <a:latin typeface="Avenir Next LT Pro" panose="020B0504020202020204" pitchFamily="34" charset="0"/>
            </a:endParaRPr>
          </a:p>
          <a:p>
            <a:pPr marL="400050" indent="-400050">
              <a:lnSpc>
                <a:spcPct val="120000"/>
              </a:lnSpc>
              <a:spcAft>
                <a:spcPts val="3600"/>
              </a:spcAft>
              <a:buFont typeface="Arial" panose="020B0604020202020204" pitchFamily="34" charset="0"/>
              <a:buAutoNum type="arabicPeriod"/>
            </a:pPr>
            <a:r>
              <a:rPr lang="en-US" sz="3200" dirty="0">
                <a:latin typeface="Avenir Next LT Pro Light" panose="020B0304020202020204" pitchFamily="34" charset="0"/>
              </a:rPr>
              <a:t>Understand the recommended core (and expanded) questions to monitor the SDGs for WinS</a:t>
            </a:r>
          </a:p>
          <a:p>
            <a:pPr marL="400050" indent="-400050">
              <a:lnSpc>
                <a:spcPct val="120000"/>
              </a:lnSpc>
              <a:spcAft>
                <a:spcPts val="3600"/>
              </a:spcAft>
              <a:buFont typeface="Arial" panose="020B0604020202020204" pitchFamily="34" charset="0"/>
              <a:buAutoNum type="arabicPeriod"/>
            </a:pPr>
            <a:r>
              <a:rPr lang="en-US" sz="3200" dirty="0">
                <a:latin typeface="Avenir Next LT Pro Light" panose="020B0304020202020204" pitchFamily="34" charset="0"/>
              </a:rPr>
              <a:t>Learn how other countries in the region are collecting, </a:t>
            </a:r>
            <a:r>
              <a:rPr lang="en-US" sz="3200" dirty="0" err="1">
                <a:latin typeface="Avenir Next LT Pro Light" panose="020B0304020202020204" pitchFamily="34" charset="0"/>
              </a:rPr>
              <a:t>analysing</a:t>
            </a:r>
            <a:r>
              <a:rPr lang="en-US" sz="3200" dirty="0">
                <a:latin typeface="Avenir Next LT Pro Light" panose="020B0304020202020204" pitchFamily="34" charset="0"/>
              </a:rPr>
              <a:t>, reporting, and using data on basic and inclusive WinS</a:t>
            </a:r>
          </a:p>
          <a:p>
            <a:pPr marL="400050" indent="-400050">
              <a:lnSpc>
                <a:spcPct val="120000"/>
              </a:lnSpc>
              <a:spcAft>
                <a:spcPts val="3600"/>
              </a:spcAft>
              <a:buFont typeface="Arial" panose="020B0604020202020204" pitchFamily="34" charset="0"/>
              <a:buAutoNum type="arabicPeriod"/>
            </a:pPr>
            <a:r>
              <a:rPr lang="en-US" sz="3200" dirty="0">
                <a:latin typeface="Avenir Next LT Pro Light" panose="020B0304020202020204" pitchFamily="34" charset="0"/>
              </a:rPr>
              <a:t>Get ideas and inspiration for how to improve WinS monitoring in your country</a:t>
            </a:r>
          </a:p>
        </p:txBody>
      </p:sp>
      <p:pic>
        <p:nvPicPr>
          <p:cNvPr id="5" name="Content Placeholder 21">
            <a:extLst>
              <a:ext uri="{FF2B5EF4-FFF2-40B4-BE49-F238E27FC236}">
                <a16:creationId xmlns:a16="http://schemas.microsoft.com/office/drawing/2014/main" id="{BF0F980D-B336-4A06-AA42-96837348D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910" y="1037518"/>
            <a:ext cx="891540" cy="905883"/>
          </a:xfrm>
          <a:prstGeom prst="rect">
            <a:avLst/>
          </a:prstGeom>
        </p:spPr>
      </p:pic>
    </p:spTree>
    <p:extLst>
      <p:ext uri="{BB962C8B-B14F-4D97-AF65-F5344CB8AC3E}">
        <p14:creationId xmlns:p14="http://schemas.microsoft.com/office/powerpoint/2010/main" val="97309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9E02-1607-49D6-949D-D4C56AA47B69}"/>
              </a:ext>
            </a:extLst>
          </p:cNvPr>
          <p:cNvSpPr>
            <a:spLocks noGrp="1"/>
          </p:cNvSpPr>
          <p:nvPr>
            <p:ph type="title"/>
          </p:nvPr>
        </p:nvSpPr>
        <p:spPr/>
        <p:txBody>
          <a:bodyPr/>
          <a:lstStyle/>
          <a:p>
            <a:r>
              <a:rPr lang="en-US" dirty="0">
                <a:latin typeface="Avenir Next LT Pro" panose="020B0504020202020204" pitchFamily="34" charset="0"/>
              </a:rPr>
              <a:t>Move to breakout groups</a:t>
            </a:r>
          </a:p>
        </p:txBody>
      </p:sp>
      <p:graphicFrame>
        <p:nvGraphicFramePr>
          <p:cNvPr id="5" name="Content Placeholder 4">
            <a:extLst>
              <a:ext uri="{FF2B5EF4-FFF2-40B4-BE49-F238E27FC236}">
                <a16:creationId xmlns:a16="http://schemas.microsoft.com/office/drawing/2014/main" id="{C5CDD559-68ED-4997-AF4D-4E9FB82C79E1}"/>
              </a:ext>
            </a:extLst>
          </p:cNvPr>
          <p:cNvGraphicFramePr>
            <a:graphicFrameLocks noGrp="1"/>
          </p:cNvGraphicFramePr>
          <p:nvPr>
            <p:ph idx="1"/>
            <p:extLst>
              <p:ext uri="{D42A27DB-BD31-4B8C-83A1-F6EECF244321}">
                <p14:modId xmlns:p14="http://schemas.microsoft.com/office/powerpoint/2010/main" val="1901656290"/>
              </p:ext>
            </p:extLst>
          </p:nvPr>
        </p:nvGraphicFramePr>
        <p:xfrm>
          <a:off x="609600" y="1600200"/>
          <a:ext cx="10972800" cy="1854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920356250"/>
                    </a:ext>
                  </a:extLst>
                </a:gridCol>
                <a:gridCol w="1828800">
                  <a:extLst>
                    <a:ext uri="{9D8B030D-6E8A-4147-A177-3AD203B41FA5}">
                      <a16:colId xmlns:a16="http://schemas.microsoft.com/office/drawing/2014/main" val="2731849608"/>
                    </a:ext>
                  </a:extLst>
                </a:gridCol>
                <a:gridCol w="1828800">
                  <a:extLst>
                    <a:ext uri="{9D8B030D-6E8A-4147-A177-3AD203B41FA5}">
                      <a16:colId xmlns:a16="http://schemas.microsoft.com/office/drawing/2014/main" val="1870605979"/>
                    </a:ext>
                  </a:extLst>
                </a:gridCol>
                <a:gridCol w="1828800">
                  <a:extLst>
                    <a:ext uri="{9D8B030D-6E8A-4147-A177-3AD203B41FA5}">
                      <a16:colId xmlns:a16="http://schemas.microsoft.com/office/drawing/2014/main" val="3641275278"/>
                    </a:ext>
                  </a:extLst>
                </a:gridCol>
                <a:gridCol w="1828800">
                  <a:extLst>
                    <a:ext uri="{9D8B030D-6E8A-4147-A177-3AD203B41FA5}">
                      <a16:colId xmlns:a16="http://schemas.microsoft.com/office/drawing/2014/main" val="1543819397"/>
                    </a:ext>
                  </a:extLst>
                </a:gridCol>
                <a:gridCol w="1828800">
                  <a:extLst>
                    <a:ext uri="{9D8B030D-6E8A-4147-A177-3AD203B41FA5}">
                      <a16:colId xmlns:a16="http://schemas.microsoft.com/office/drawing/2014/main" val="241440717"/>
                    </a:ext>
                  </a:extLst>
                </a:gridCol>
              </a:tblGrid>
              <a:tr h="370840">
                <a:tc>
                  <a:txBody>
                    <a:bodyPr/>
                    <a:lstStyle/>
                    <a:p>
                      <a:r>
                        <a:rPr lang="en-US" dirty="0">
                          <a:solidFill>
                            <a:schemeClr val="tx1"/>
                          </a:solidFill>
                        </a:rPr>
                        <a:t>Group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6737476"/>
                  </a:ext>
                </a:extLst>
              </a:tr>
              <a:tr h="370840">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0617936"/>
                  </a:ext>
                </a:extLst>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366803"/>
                  </a:ext>
                </a:extLst>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5698362"/>
                  </a:ext>
                </a:extLst>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642228"/>
                  </a:ext>
                </a:extLst>
              </a:tr>
            </a:tbl>
          </a:graphicData>
        </a:graphic>
      </p:graphicFrame>
      <p:sp>
        <p:nvSpPr>
          <p:cNvPr id="4" name="Slide Number Placeholder 3">
            <a:extLst>
              <a:ext uri="{FF2B5EF4-FFF2-40B4-BE49-F238E27FC236}">
                <a16:creationId xmlns:a16="http://schemas.microsoft.com/office/drawing/2014/main" id="{182A95BE-E497-4A31-A8B8-DF024E583FFA}"/>
              </a:ext>
            </a:extLst>
          </p:cNvPr>
          <p:cNvSpPr>
            <a:spLocks noGrp="1"/>
          </p:cNvSpPr>
          <p:nvPr>
            <p:ph type="sldNum" sz="quarter" idx="12"/>
          </p:nvPr>
        </p:nvSpPr>
        <p:spPr/>
        <p:txBody>
          <a:bodyPr/>
          <a:lstStyle/>
          <a:p>
            <a:fld id="{89814231-C564-459E-A527-55508A559AB2}" type="slidenum">
              <a:rPr lang="en-US" smtClean="0">
                <a:solidFill>
                  <a:prstClr val="white"/>
                </a:solidFill>
              </a:rPr>
              <a:pPr/>
              <a:t>40</a:t>
            </a:fld>
            <a:endParaRPr lang="en-US">
              <a:solidFill>
                <a:prstClr val="white"/>
              </a:solidFill>
            </a:endParaRPr>
          </a:p>
        </p:txBody>
      </p:sp>
    </p:spTree>
    <p:extLst>
      <p:ext uri="{BB962C8B-B14F-4D97-AF65-F5344CB8AC3E}">
        <p14:creationId xmlns:p14="http://schemas.microsoft.com/office/powerpoint/2010/main" val="2739604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9" name="Rectangle 8">
            <a:extLst>
              <a:ext uri="{FF2B5EF4-FFF2-40B4-BE49-F238E27FC236}">
                <a16:creationId xmlns:a16="http://schemas.microsoft.com/office/drawing/2014/main" id="{D0CBD204-ADB4-47B8-B23A-B70D71078759}"/>
              </a:ext>
            </a:extLst>
          </p:cNvPr>
          <p:cNvSpPr/>
          <p:nvPr/>
        </p:nvSpPr>
        <p:spPr>
          <a:xfrm>
            <a:off x="486543" y="626164"/>
            <a:ext cx="9823317" cy="5093702"/>
          </a:xfrm>
          <a:prstGeom prst="rect">
            <a:avLst/>
          </a:prstGeom>
          <a:solidFill>
            <a:schemeClr val="bg1"/>
          </a:solidFill>
        </p:spPr>
        <p:txBody>
          <a:bodyPr wrap="square">
            <a:spAutoFit/>
          </a:bodyPr>
          <a:lstStyle/>
          <a:p>
            <a:r>
              <a:rPr lang="en-US" b="1" dirty="0">
                <a:latin typeface="Avenir Next LT Pro" panose="020B0504020202020204" pitchFamily="34" charset="0"/>
              </a:rPr>
              <a:t>Monitoring basic and inclusive WinS: global guidance and cross-country sharing</a:t>
            </a:r>
          </a:p>
          <a:p>
            <a:r>
              <a:rPr lang="en-US" sz="1600" dirty="0">
                <a:solidFill>
                  <a:srgbClr val="233238"/>
                </a:solidFill>
                <a:latin typeface="Avenir Next LT Pro" panose="020B0504020202020204" pitchFamily="34" charset="0"/>
              </a:rPr>
              <a:t>9</a:t>
            </a:r>
            <a:r>
              <a:rPr lang="en-US" sz="1600" baseline="30000" dirty="0">
                <a:solidFill>
                  <a:srgbClr val="233238"/>
                </a:solidFill>
                <a:latin typeface="Avenir Next LT Pro" panose="020B0504020202020204" pitchFamily="34" charset="0"/>
              </a:rPr>
              <a:t>th</a:t>
            </a:r>
            <a:r>
              <a:rPr lang="en-US" sz="1600" dirty="0">
                <a:solidFill>
                  <a:srgbClr val="233238"/>
                </a:solidFill>
                <a:latin typeface="Avenir Next LT Pro" panose="020B0504020202020204" pitchFamily="34" charset="0"/>
              </a:rPr>
              <a:t> ILE on WinS,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Introductions and session overview </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     Global recommendations and resources </a:t>
            </a:r>
            <a:r>
              <a:rPr lang="en-US" sz="1600" dirty="0">
                <a:solidFill>
                  <a:srgbClr val="233238"/>
                </a:solidFill>
                <a:latin typeface="Avenir Next LT Pro Light" panose="020B0304020202020204" pitchFamily="34" charset="0"/>
              </a:rPr>
              <a:t>– WHO/UNICEF JMP</a:t>
            </a:r>
          </a:p>
          <a:p>
            <a:pPr>
              <a:spcAft>
                <a:spcPts val="1200"/>
              </a:spcAft>
            </a:pPr>
            <a:r>
              <a:rPr lang="en-US" sz="1600" dirty="0">
                <a:solidFill>
                  <a:srgbClr val="233238"/>
                </a:solidFill>
                <a:latin typeface="Avenir Next LT Pro Light" panose="020B0304020202020204" pitchFamily="34" charset="0"/>
              </a:rPr>
              <a:t>09:35     </a:t>
            </a:r>
            <a:r>
              <a:rPr lang="en-US" sz="1600" b="1" dirty="0">
                <a:solidFill>
                  <a:srgbClr val="233238"/>
                </a:solidFill>
                <a:latin typeface="Avenir Next LT Pro Light" panose="020B0304020202020204" pitchFamily="34" charset="0"/>
              </a:rPr>
              <a:t> Cross-country discussion on day 2 preparation </a:t>
            </a:r>
            <a:r>
              <a:rPr lang="en-US" sz="1600" dirty="0">
                <a:solidFill>
                  <a:srgbClr val="233238"/>
                </a:solidFill>
                <a:latin typeface="Avenir Next LT Pro Light" panose="020B0304020202020204" pitchFamily="34" charset="0"/>
              </a:rPr>
              <a:t>– breakout groups (3-4 countries)</a:t>
            </a:r>
          </a:p>
          <a:p>
            <a:pPr marL="742950" indent="-742950">
              <a:spcAft>
                <a:spcPts val="1200"/>
              </a:spcAft>
            </a:pPr>
            <a:r>
              <a:rPr lang="en-US" sz="1600" dirty="0">
                <a:solidFill>
                  <a:srgbClr val="233238"/>
                </a:solidFill>
                <a:latin typeface="Avenir Next LT Pro Light" panose="020B0304020202020204" pitchFamily="34" charset="0"/>
              </a:rPr>
              <a:t>09:50	  </a:t>
            </a:r>
            <a:r>
              <a:rPr lang="en-US" sz="2000" dirty="0">
                <a:solidFill>
                  <a:srgbClr val="FF0066"/>
                </a:solidFill>
                <a:latin typeface="Avenir Next LT Pro Light" panose="020B0304020202020204" pitchFamily="34" charset="0"/>
              </a:rPr>
              <a:t>Wrap-up</a:t>
            </a:r>
          </a:p>
          <a:p>
            <a:endParaRPr lang="en-US" sz="1600" dirty="0">
              <a:solidFill>
                <a:srgbClr val="12456F"/>
              </a:solidFill>
              <a:latin typeface="Avenir Next LT Pro" panose="020B0504020202020204" pitchFamily="34" charset="0"/>
            </a:endParaRPr>
          </a:p>
          <a:p>
            <a:pPr>
              <a:spcAft>
                <a:spcPts val="12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Session overview</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Cross-country sharing on data collection, reporting, and usage </a:t>
            </a:r>
            <a:r>
              <a:rPr lang="en-US" sz="1600" dirty="0">
                <a:solidFill>
                  <a:srgbClr val="233238"/>
                </a:solidFill>
                <a:latin typeface="Avenir Next LT Pro Light" panose="020B0304020202020204" pitchFamily="34" charset="0"/>
              </a:rPr>
              <a:t>– breakout groups (3-4 countries)</a:t>
            </a:r>
          </a:p>
          <a:p>
            <a:pPr>
              <a:spcAft>
                <a:spcPts val="1200"/>
              </a:spcAft>
            </a:pPr>
            <a:r>
              <a:rPr lang="en-US" sz="1600" dirty="0">
                <a:solidFill>
                  <a:srgbClr val="233238"/>
                </a:solidFill>
                <a:latin typeface="Avenir Next LT Pro Light" panose="020B0304020202020204" pitchFamily="34" charset="0"/>
              </a:rPr>
              <a:t>10:20</a:t>
            </a:r>
            <a:r>
              <a:rPr lang="en-US" sz="1600" b="1" dirty="0">
                <a:solidFill>
                  <a:srgbClr val="233238"/>
                </a:solidFill>
                <a:latin typeface="Avenir Next LT Pro Light" panose="020B0304020202020204" pitchFamily="34" charset="0"/>
              </a:rPr>
              <a:t>      Groups share 3 key take-aways with plenary</a:t>
            </a:r>
          </a:p>
          <a:p>
            <a:pPr>
              <a:spcAft>
                <a:spcPts val="1800"/>
              </a:spcAft>
            </a:pPr>
            <a:r>
              <a:rPr lang="en-US" sz="1600" dirty="0">
                <a:solidFill>
                  <a:srgbClr val="233238"/>
                </a:solidFill>
                <a:latin typeface="Avenir Next LT Pro Light" panose="020B0304020202020204" pitchFamily="34" charset="0"/>
              </a:rPr>
              <a:t>10:50 </a:t>
            </a:r>
            <a:r>
              <a:rPr lang="en-US" sz="1600" b="1" dirty="0">
                <a:solidFill>
                  <a:srgbClr val="233238"/>
                </a:solidFill>
                <a:latin typeface="Avenir Next LT Pro Light" panose="020B0304020202020204" pitchFamily="34" charset="0"/>
              </a:rPr>
              <a:t>     </a:t>
            </a:r>
            <a:r>
              <a:rPr lang="en-US" sz="1600" dirty="0">
                <a:solidFill>
                  <a:srgbClr val="233238"/>
                </a:solidFill>
                <a:latin typeface="Avenir Next LT Pro Light" panose="020B0304020202020204" pitchFamily="34" charset="0"/>
              </a:rPr>
              <a:t>Wrap-up</a:t>
            </a:r>
          </a:p>
        </p:txBody>
      </p:sp>
      <p:sp>
        <p:nvSpPr>
          <p:cNvPr id="10" name="TextBox 9">
            <a:extLst>
              <a:ext uri="{FF2B5EF4-FFF2-40B4-BE49-F238E27FC236}">
                <a16:creationId xmlns:a16="http://schemas.microsoft.com/office/drawing/2014/main" id="{EA1E7FB8-E96A-4951-8BE1-A362B59A9A9A}"/>
              </a:ext>
            </a:extLst>
          </p:cNvPr>
          <p:cNvSpPr txBox="1"/>
          <p:nvPr/>
        </p:nvSpPr>
        <p:spPr>
          <a:xfrm>
            <a:off x="486544" y="1471383"/>
            <a:ext cx="5319896" cy="369332"/>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13 September </a:t>
            </a:r>
            <a:r>
              <a:rPr lang="en-US" sz="1300" i="1" dirty="0">
                <a:solidFill>
                  <a:srgbClr val="233238"/>
                </a:solidFill>
                <a:latin typeface="Avenir Next LT Pro Light" panose="020B0304020202020204" pitchFamily="34" charset="0"/>
              </a:rPr>
              <a:t>(times are GMT+7 / Bangkok time)</a:t>
            </a: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B8FFDF-CB5E-4830-9EE1-ED565D9D8B7A}"/>
              </a:ext>
            </a:extLst>
          </p:cNvPr>
          <p:cNvCxnSpPr>
            <a:cxnSpLocks/>
          </p:cNvCxnSpPr>
          <p:nvPr/>
        </p:nvCxnSpPr>
        <p:spPr>
          <a:xfrm>
            <a:off x="486543" y="4070718"/>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96B95-0877-4A17-8CDC-9D11C0469F42}"/>
              </a:ext>
            </a:extLst>
          </p:cNvPr>
          <p:cNvSpPr txBox="1"/>
          <p:nvPr/>
        </p:nvSpPr>
        <p:spPr>
          <a:xfrm>
            <a:off x="486542" y="3701402"/>
            <a:ext cx="5319898" cy="369316"/>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20 September </a:t>
            </a:r>
            <a:r>
              <a:rPr lang="en-US" sz="1300" i="1" dirty="0">
                <a:solidFill>
                  <a:srgbClr val="233238"/>
                </a:solidFill>
                <a:latin typeface="Avenir Next LT Pro Light" panose="020B0304020202020204" pitchFamily="34" charset="0"/>
              </a:rPr>
              <a:t>(times are GMT+7 / Bangkok time)</a:t>
            </a:r>
          </a:p>
        </p:txBody>
      </p:sp>
      <p:pic>
        <p:nvPicPr>
          <p:cNvPr id="14" name="Content Placeholder 21">
            <a:extLst>
              <a:ext uri="{FF2B5EF4-FFF2-40B4-BE49-F238E27FC236}">
                <a16:creationId xmlns:a16="http://schemas.microsoft.com/office/drawing/2014/main" id="{186468A0-0CBD-42AC-95ED-0CF34F9E6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463" y="1069122"/>
            <a:ext cx="1155268" cy="1173854"/>
          </a:xfrm>
          <a:prstGeom prst="rect">
            <a:avLst/>
          </a:prstGeom>
        </p:spPr>
      </p:pic>
    </p:spTree>
    <p:extLst>
      <p:ext uri="{BB962C8B-B14F-4D97-AF65-F5344CB8AC3E}">
        <p14:creationId xmlns:p14="http://schemas.microsoft.com/office/powerpoint/2010/main" val="3470890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B71C-3201-451E-9CDA-151CAA81630F}"/>
              </a:ext>
            </a:extLst>
          </p:cNvPr>
          <p:cNvSpPr>
            <a:spLocks noGrp="1"/>
          </p:cNvSpPr>
          <p:nvPr>
            <p:ph type="title"/>
          </p:nvPr>
        </p:nvSpPr>
        <p:spPr>
          <a:xfrm>
            <a:off x="609600" y="383967"/>
            <a:ext cx="10972800" cy="782051"/>
          </a:xfrm>
        </p:spPr>
        <p:txBody>
          <a:bodyPr/>
          <a:lstStyle/>
          <a:p>
            <a:r>
              <a:rPr lang="en-US" sz="3600" b="1" dirty="0">
                <a:latin typeface="Avenir Next LT Pro" panose="020B0504020202020204" pitchFamily="34" charset="0"/>
              </a:rPr>
              <a:t>Preparation for Day 2 – Re-cap</a:t>
            </a:r>
          </a:p>
        </p:txBody>
      </p:sp>
      <p:sp>
        <p:nvSpPr>
          <p:cNvPr id="3" name="Content Placeholder 2">
            <a:extLst>
              <a:ext uri="{FF2B5EF4-FFF2-40B4-BE49-F238E27FC236}">
                <a16:creationId xmlns:a16="http://schemas.microsoft.com/office/drawing/2014/main" id="{896A17D7-A3D4-4AAF-BD3A-42A8AAA3366F}"/>
              </a:ext>
            </a:extLst>
          </p:cNvPr>
          <p:cNvSpPr>
            <a:spLocks noGrp="1"/>
          </p:cNvSpPr>
          <p:nvPr>
            <p:ph idx="1"/>
          </p:nvPr>
        </p:nvSpPr>
        <p:spPr>
          <a:xfrm>
            <a:off x="394758" y="1498203"/>
            <a:ext cx="11402484" cy="4525963"/>
          </a:xfrm>
        </p:spPr>
        <p:txBody>
          <a:bodyPr/>
          <a:lstStyle/>
          <a:p>
            <a:pPr marL="514350" indent="-514350">
              <a:spcAft>
                <a:spcPts val="1800"/>
              </a:spcAft>
              <a:buFont typeface="+mj-lt"/>
              <a:buAutoNum type="arabicPeriod"/>
            </a:pPr>
            <a:r>
              <a:rPr lang="en-US" sz="2400" dirty="0">
                <a:latin typeface="Avenir Next LT Pro" panose="020B0504020202020204" pitchFamily="34" charset="0"/>
              </a:rPr>
              <a:t>Review the Excel resource: </a:t>
            </a:r>
            <a:r>
              <a:rPr lang="en-US" sz="2400" dirty="0">
                <a:latin typeface="Avenir Next LT Pro" panose="020B0504020202020204" pitchFamily="34" charset="0"/>
                <a:hlinkClick r:id="rId2"/>
              </a:rPr>
              <a:t>https://washdata.org/monitoring/wash-schools/excel</a:t>
            </a:r>
            <a:r>
              <a:rPr lang="en-US" sz="2400" dirty="0">
                <a:latin typeface="Avenir Next LT Pro" panose="020B0504020202020204" pitchFamily="34" charset="0"/>
              </a:rPr>
              <a:t> </a:t>
            </a:r>
          </a:p>
          <a:p>
            <a:pPr marL="514350" indent="-514350">
              <a:spcAft>
                <a:spcPts val="1800"/>
              </a:spcAft>
              <a:buFont typeface="+mj-lt"/>
              <a:buAutoNum type="arabicPeriod"/>
            </a:pPr>
            <a:r>
              <a:rPr lang="en-US" sz="2400" dirty="0">
                <a:latin typeface="Avenir Next LT Pro" panose="020B0504020202020204" pitchFamily="34" charset="0"/>
              </a:rPr>
              <a:t>Gather information and examples for how your country collects, analyses, and reports WinS data</a:t>
            </a:r>
          </a:p>
          <a:p>
            <a:pPr marL="514350" indent="-514350">
              <a:buFont typeface="+mj-lt"/>
              <a:buAutoNum type="arabicPeriod"/>
            </a:pPr>
            <a:r>
              <a:rPr lang="en-US" sz="2400" dirty="0">
                <a:latin typeface="Avenir Next LT Pro" panose="020B0504020202020204" pitchFamily="34" charset="0"/>
              </a:rPr>
              <a:t>Prepare a brief presentation (4 minutes MAX) to share with your group, using the </a:t>
            </a:r>
            <a:r>
              <a:rPr lang="en-US" sz="2400" b="1" dirty="0">
                <a:latin typeface="Avenir Next LT Pro" panose="020B0504020202020204" pitchFamily="34" charset="0"/>
              </a:rPr>
              <a:t>PowerPoint template: </a:t>
            </a:r>
            <a:r>
              <a:rPr lang="en-US" sz="2400" dirty="0">
                <a:latin typeface="Avenir Next LT Pro" panose="020B0504020202020204" pitchFamily="34" charset="0"/>
                <a:hlinkClick r:id="rId3"/>
              </a:rPr>
              <a:t>https://washdata.org/monitoring/wash-schools/wins-ile/template</a:t>
            </a:r>
            <a:endParaRPr lang="en-US" sz="2400" dirty="0">
              <a:latin typeface="Avenir Next LT Pro" panose="020B0504020202020204" pitchFamily="34" charset="0"/>
            </a:endParaRPr>
          </a:p>
          <a:p>
            <a:pPr marL="457200" lvl="1" indent="0">
              <a:buNone/>
            </a:pPr>
            <a:endParaRPr lang="en-US" sz="2400" dirty="0">
              <a:latin typeface="Avenir Next LT Pro" panose="020B0504020202020204" pitchFamily="34" charset="0"/>
            </a:endParaRPr>
          </a:p>
          <a:p>
            <a:pPr marL="514350" indent="-514350">
              <a:buFont typeface="+mj-lt"/>
              <a:buAutoNum type="arabicPeriod"/>
            </a:pPr>
            <a:endParaRPr lang="en-US" sz="2400"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D00E86B1-A59D-4E63-9DFC-B24D454654A9}"/>
              </a:ext>
            </a:extLst>
          </p:cNvPr>
          <p:cNvSpPr>
            <a:spLocks noGrp="1"/>
          </p:cNvSpPr>
          <p:nvPr>
            <p:ph type="sldNum" sz="quarter" idx="12"/>
          </p:nvPr>
        </p:nvSpPr>
        <p:spPr/>
        <p:txBody>
          <a:bodyPr/>
          <a:lstStyle/>
          <a:p>
            <a:fld id="{89814231-C564-459E-A527-55508A559AB2}" type="slidenum">
              <a:rPr lang="en-US" smtClean="0">
                <a:solidFill>
                  <a:prstClr val="white"/>
                </a:solidFill>
              </a:rPr>
              <a:pPr/>
              <a:t>42</a:t>
            </a:fld>
            <a:endParaRPr lang="en-US">
              <a:solidFill>
                <a:prstClr val="white"/>
              </a:solidFill>
            </a:endParaRPr>
          </a:p>
        </p:txBody>
      </p:sp>
      <p:sp>
        <p:nvSpPr>
          <p:cNvPr id="5" name="TextBox 4">
            <a:extLst>
              <a:ext uri="{FF2B5EF4-FFF2-40B4-BE49-F238E27FC236}">
                <a16:creationId xmlns:a16="http://schemas.microsoft.com/office/drawing/2014/main" id="{AEF12ECA-9551-43A2-804B-CCE2214C19D3}"/>
              </a:ext>
            </a:extLst>
          </p:cNvPr>
          <p:cNvSpPr txBox="1"/>
          <p:nvPr/>
        </p:nvSpPr>
        <p:spPr>
          <a:xfrm>
            <a:off x="8366516" y="4768651"/>
            <a:ext cx="3645568" cy="923330"/>
          </a:xfrm>
          <a:prstGeom prst="rect">
            <a:avLst/>
          </a:prstGeom>
          <a:noFill/>
        </p:spPr>
        <p:txBody>
          <a:bodyPr wrap="square" rtlCol="0">
            <a:spAutoFit/>
          </a:bodyPr>
          <a:lstStyle/>
          <a:p>
            <a:r>
              <a:rPr lang="en-US" i="1" dirty="0">
                <a:solidFill>
                  <a:schemeClr val="accent2">
                    <a:lumMod val="50000"/>
                  </a:schemeClr>
                </a:solidFill>
              </a:rPr>
              <a:t>Please note: the JMP would like to share your presentation slides on the JMP website ILE page if you agree</a:t>
            </a:r>
          </a:p>
        </p:txBody>
      </p:sp>
    </p:spTree>
    <p:extLst>
      <p:ext uri="{BB962C8B-B14F-4D97-AF65-F5344CB8AC3E}">
        <p14:creationId xmlns:p14="http://schemas.microsoft.com/office/powerpoint/2010/main" val="3400492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1B408-0071-449E-B2A5-55349D24C3DB}"/>
              </a:ext>
            </a:extLst>
          </p:cNvPr>
          <p:cNvPicPr>
            <a:picLocks noChangeAspect="1"/>
          </p:cNvPicPr>
          <p:nvPr/>
        </p:nvPicPr>
        <p:blipFill rotWithShape="1">
          <a:blip r:embed="rId2"/>
          <a:srcRect l="22172" r="9249" b="371"/>
          <a:stretch/>
        </p:blipFill>
        <p:spPr>
          <a:xfrm>
            <a:off x="0" y="-776619"/>
            <a:ext cx="12192000" cy="6834519"/>
          </a:xfrm>
          <a:prstGeom prst="rect">
            <a:avLst/>
          </a:prstGeom>
        </p:spPr>
      </p:pic>
      <p:sp>
        <p:nvSpPr>
          <p:cNvPr id="6" name="TextBox 5"/>
          <p:cNvSpPr txBox="1"/>
          <p:nvPr/>
        </p:nvSpPr>
        <p:spPr>
          <a:xfrm>
            <a:off x="6376724" y="109538"/>
            <a:ext cx="4146897"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info@washdata.org</a:t>
            </a:r>
            <a:endParaRPr kumimoji="0" lang="en-GB" sz="28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3" name="TextBox 2">
            <a:extLst>
              <a:ext uri="{FF2B5EF4-FFF2-40B4-BE49-F238E27FC236}">
                <a16:creationId xmlns:a16="http://schemas.microsoft.com/office/drawing/2014/main" id="{58CF8416-911F-4454-8473-20C4AB311B8E}"/>
              </a:ext>
            </a:extLst>
          </p:cNvPr>
          <p:cNvSpPr txBox="1"/>
          <p:nvPr/>
        </p:nvSpPr>
        <p:spPr>
          <a:xfrm>
            <a:off x="6497053" y="1728443"/>
            <a:ext cx="44597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Slides and resources can be downloaded here:</a:t>
            </a:r>
          </a:p>
        </p:txBody>
      </p:sp>
      <p:pic>
        <p:nvPicPr>
          <p:cNvPr id="7" name="Picture 6">
            <a:extLst>
              <a:ext uri="{FF2B5EF4-FFF2-40B4-BE49-F238E27FC236}">
                <a16:creationId xmlns:a16="http://schemas.microsoft.com/office/drawing/2014/main" id="{C948E7E7-54F4-4881-AC7C-B5700BF2A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16" y="2734538"/>
            <a:ext cx="3148264" cy="3148264"/>
          </a:xfrm>
          <a:prstGeom prst="rect">
            <a:avLst/>
          </a:prstGeom>
        </p:spPr>
      </p:pic>
    </p:spTree>
    <p:extLst>
      <p:ext uri="{BB962C8B-B14F-4D97-AF65-F5344CB8AC3E}">
        <p14:creationId xmlns:p14="http://schemas.microsoft.com/office/powerpoint/2010/main" val="2251191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D865-C1EE-45D7-BAC2-E0F784105683}"/>
              </a:ext>
            </a:extLst>
          </p:cNvPr>
          <p:cNvSpPr>
            <a:spLocks noGrp="1"/>
          </p:cNvSpPr>
          <p:nvPr>
            <p:ph type="title"/>
          </p:nvPr>
        </p:nvSpPr>
        <p:spPr>
          <a:xfrm>
            <a:off x="3349256" y="2245964"/>
            <a:ext cx="8325293" cy="769441"/>
          </a:xfrm>
        </p:spPr>
        <p:txBody>
          <a:bodyPr anchor="t">
            <a:noAutofit/>
          </a:bodyPr>
          <a:lstStyle/>
          <a:p>
            <a:pPr marL="509588" indent="-509588">
              <a:buFont typeface="+mj-lt"/>
              <a:buAutoNum type="arabicPeriod"/>
            </a:pPr>
            <a:r>
              <a:rPr lang="en-US" sz="2800" dirty="0">
                <a:latin typeface="Avenir Next LT Pro" panose="020B0504020202020204" pitchFamily="34" charset="0"/>
              </a:rPr>
              <a:t>Please change your name on Zoom to include your country delegation</a:t>
            </a:r>
            <a:br>
              <a:rPr lang="en-US" sz="2800" dirty="0">
                <a:latin typeface="Avenir Next LT Pro" panose="020B0504020202020204" pitchFamily="34" charset="0"/>
              </a:rPr>
            </a:br>
            <a:br>
              <a:rPr lang="en-US" sz="2800" dirty="0">
                <a:latin typeface="Avenir Next LT Pro" panose="020B0504020202020204" pitchFamily="34" charset="0"/>
              </a:rPr>
            </a:br>
            <a:endParaRPr lang="en-US" sz="2800" dirty="0">
              <a:latin typeface="Avenir Next LT Pro" panose="020B0504020202020204" pitchFamily="34" charset="0"/>
            </a:endParaRPr>
          </a:p>
        </p:txBody>
      </p:sp>
      <p:sp>
        <p:nvSpPr>
          <p:cNvPr id="4" name="Rectangle 3">
            <a:extLst>
              <a:ext uri="{FF2B5EF4-FFF2-40B4-BE49-F238E27FC236}">
                <a16:creationId xmlns:a16="http://schemas.microsoft.com/office/drawing/2014/main" id="{AB3A32D6-D9E1-4F7C-A5CA-4B6585D88F58}"/>
              </a:ext>
            </a:extLst>
          </p:cNvPr>
          <p:cNvSpPr/>
          <p:nvPr/>
        </p:nvSpPr>
        <p:spPr>
          <a:xfrm>
            <a:off x="3349256" y="3276231"/>
            <a:ext cx="8412534" cy="523220"/>
          </a:xfrm>
          <a:prstGeom prst="rect">
            <a:avLst/>
          </a:prstGeom>
        </p:spPr>
        <p:txBody>
          <a:bodyPr wrap="square">
            <a:spAutoFit/>
          </a:bodyPr>
          <a:lstStyle/>
          <a:p>
            <a:pPr marL="508000" marR="0" lvl="0" indent="-5080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Please re-introduce yourself in the </a:t>
            </a:r>
            <a:r>
              <a:rPr kumimoji="0" lang="en-US" sz="2800" b="0" i="0" u="none" strike="noStrike" kern="1200" cap="none" spc="0" normalizeH="0" baseline="0" noProof="0" dirty="0" err="1">
                <a:ln>
                  <a:noFill/>
                </a:ln>
                <a:solidFill>
                  <a:prstClr val="black"/>
                </a:solidFill>
                <a:effectLst/>
                <a:uLnTx/>
                <a:uFillTx/>
                <a:latin typeface="Avenir Next LT Pro" panose="020B0504020202020204" pitchFamily="34" charset="0"/>
                <a:ea typeface="+mn-ea"/>
                <a:cs typeface="+mn-cs"/>
              </a:rPr>
              <a:t>chatbox</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F82AA53-0BBC-4C9B-9C93-51C6D698854A}"/>
              </a:ext>
            </a:extLst>
          </p:cNvPr>
          <p:cNvSpPr txBox="1"/>
          <p:nvPr/>
        </p:nvSpPr>
        <p:spPr>
          <a:xfrm>
            <a:off x="3175303" y="960534"/>
            <a:ext cx="8760439"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Welcome to day 2 of the JMP side session on monitoring basic and inclusive WinS at the 2022 ILE</a:t>
            </a:r>
          </a:p>
        </p:txBody>
      </p:sp>
    </p:spTree>
    <p:extLst>
      <p:ext uri="{BB962C8B-B14F-4D97-AF65-F5344CB8AC3E}">
        <p14:creationId xmlns:p14="http://schemas.microsoft.com/office/powerpoint/2010/main" val="3307635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9" name="Rectangle 8">
            <a:extLst>
              <a:ext uri="{FF2B5EF4-FFF2-40B4-BE49-F238E27FC236}">
                <a16:creationId xmlns:a16="http://schemas.microsoft.com/office/drawing/2014/main" id="{D0CBD204-ADB4-47B8-B23A-B70D71078759}"/>
              </a:ext>
            </a:extLst>
          </p:cNvPr>
          <p:cNvSpPr/>
          <p:nvPr/>
        </p:nvSpPr>
        <p:spPr>
          <a:xfrm>
            <a:off x="486543" y="626164"/>
            <a:ext cx="9823317" cy="5032147"/>
          </a:xfrm>
          <a:prstGeom prst="rect">
            <a:avLst/>
          </a:prstGeom>
          <a:solidFill>
            <a:schemeClr val="bg1"/>
          </a:solidFill>
        </p:spPr>
        <p:txBody>
          <a:bodyPr wrap="square">
            <a:spAutoFit/>
          </a:bodyPr>
          <a:lstStyle/>
          <a:p>
            <a:r>
              <a:rPr lang="en-US" b="1" dirty="0">
                <a:latin typeface="Avenir Next LT Pro" panose="020B0504020202020204" pitchFamily="34" charset="0"/>
              </a:rPr>
              <a:t>Monitoring basic and inclusive WinS: global guidance and cross-country sharing</a:t>
            </a:r>
          </a:p>
          <a:p>
            <a:r>
              <a:rPr lang="en-US" sz="1600" dirty="0">
                <a:solidFill>
                  <a:srgbClr val="233238"/>
                </a:solidFill>
                <a:latin typeface="Avenir Next LT Pro" panose="020B0504020202020204" pitchFamily="34" charset="0"/>
              </a:rPr>
              <a:t>9</a:t>
            </a:r>
            <a:r>
              <a:rPr lang="en-US" sz="1600" baseline="30000" dirty="0">
                <a:solidFill>
                  <a:srgbClr val="233238"/>
                </a:solidFill>
                <a:latin typeface="Avenir Next LT Pro" panose="020B0504020202020204" pitchFamily="34" charset="0"/>
              </a:rPr>
              <a:t>th</a:t>
            </a:r>
            <a:r>
              <a:rPr lang="en-US" sz="1600" dirty="0">
                <a:solidFill>
                  <a:srgbClr val="233238"/>
                </a:solidFill>
                <a:latin typeface="Avenir Next LT Pro" panose="020B0504020202020204" pitchFamily="34" charset="0"/>
              </a:rPr>
              <a:t> ILE on WinS,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Introductions and session overview </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     Global recommendations and resources </a:t>
            </a:r>
            <a:r>
              <a:rPr lang="en-US" sz="1600" dirty="0">
                <a:solidFill>
                  <a:srgbClr val="233238"/>
                </a:solidFill>
                <a:latin typeface="Avenir Next LT Pro Light" panose="020B0304020202020204" pitchFamily="34" charset="0"/>
              </a:rPr>
              <a:t>– WHO/UNICEF JMP</a:t>
            </a:r>
          </a:p>
          <a:p>
            <a:pPr>
              <a:spcAft>
                <a:spcPts val="1200"/>
              </a:spcAft>
            </a:pPr>
            <a:r>
              <a:rPr lang="en-US" sz="1600" dirty="0">
                <a:solidFill>
                  <a:srgbClr val="233238"/>
                </a:solidFill>
                <a:latin typeface="Avenir Next LT Pro Light" panose="020B0304020202020204" pitchFamily="34" charset="0"/>
              </a:rPr>
              <a:t>09:35     </a:t>
            </a:r>
            <a:r>
              <a:rPr lang="en-US" sz="1600" b="1" dirty="0">
                <a:solidFill>
                  <a:srgbClr val="233238"/>
                </a:solidFill>
                <a:latin typeface="Avenir Next LT Pro Light" panose="020B0304020202020204" pitchFamily="34" charset="0"/>
              </a:rPr>
              <a:t> Cross-country discussion on day 2 preparation </a:t>
            </a:r>
            <a:r>
              <a:rPr lang="en-US" sz="1600" dirty="0">
                <a:solidFill>
                  <a:srgbClr val="233238"/>
                </a:solidFill>
                <a:latin typeface="Avenir Next LT Pro Light" panose="020B0304020202020204" pitchFamily="34" charset="0"/>
              </a:rPr>
              <a:t>– breakout groups (3-4 countries)</a:t>
            </a:r>
          </a:p>
          <a:p>
            <a:pPr marL="742950" indent="-742950">
              <a:spcAft>
                <a:spcPts val="1200"/>
              </a:spcAft>
            </a:pPr>
            <a:r>
              <a:rPr lang="en-US" sz="1600" dirty="0">
                <a:solidFill>
                  <a:srgbClr val="233238"/>
                </a:solidFill>
                <a:latin typeface="Avenir Next LT Pro Light" panose="020B0304020202020204" pitchFamily="34" charset="0"/>
              </a:rPr>
              <a:t>09:50	  Wrap-up</a:t>
            </a:r>
          </a:p>
          <a:p>
            <a:endParaRPr lang="en-US" sz="1600" dirty="0">
              <a:solidFill>
                <a:srgbClr val="12456F"/>
              </a:solidFill>
              <a:latin typeface="Avenir Next LT Pro" panose="020B0504020202020204" pitchFamily="34" charset="0"/>
            </a:endParaRPr>
          </a:p>
          <a:p>
            <a:pPr>
              <a:spcAft>
                <a:spcPts val="12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Session overview</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Cross-country sharing on data collection, reporting, and usage </a:t>
            </a:r>
            <a:r>
              <a:rPr lang="en-US" sz="1600" dirty="0">
                <a:solidFill>
                  <a:srgbClr val="233238"/>
                </a:solidFill>
                <a:latin typeface="Avenir Next LT Pro Light" panose="020B0304020202020204" pitchFamily="34" charset="0"/>
              </a:rPr>
              <a:t>– breakout groups (3-4 countries)</a:t>
            </a:r>
          </a:p>
          <a:p>
            <a:pPr>
              <a:spcAft>
                <a:spcPts val="1200"/>
              </a:spcAft>
            </a:pPr>
            <a:r>
              <a:rPr lang="en-US" sz="1600" dirty="0">
                <a:solidFill>
                  <a:srgbClr val="233238"/>
                </a:solidFill>
                <a:latin typeface="Avenir Next LT Pro Light" panose="020B0304020202020204" pitchFamily="34" charset="0"/>
              </a:rPr>
              <a:t>10:20</a:t>
            </a:r>
            <a:r>
              <a:rPr lang="en-US" sz="1600" b="1" dirty="0">
                <a:solidFill>
                  <a:srgbClr val="233238"/>
                </a:solidFill>
                <a:latin typeface="Avenir Next LT Pro Light" panose="020B0304020202020204" pitchFamily="34" charset="0"/>
              </a:rPr>
              <a:t>      Groups share 3 key take-aways with plenary</a:t>
            </a:r>
          </a:p>
          <a:p>
            <a:pPr>
              <a:spcAft>
                <a:spcPts val="1800"/>
              </a:spcAft>
            </a:pPr>
            <a:r>
              <a:rPr lang="en-US" sz="1600" dirty="0">
                <a:solidFill>
                  <a:srgbClr val="233238"/>
                </a:solidFill>
                <a:latin typeface="Avenir Next LT Pro Light" panose="020B0304020202020204" pitchFamily="34" charset="0"/>
              </a:rPr>
              <a:t>10:50 </a:t>
            </a:r>
            <a:r>
              <a:rPr lang="en-US" sz="1600" b="1" dirty="0">
                <a:solidFill>
                  <a:srgbClr val="233238"/>
                </a:solidFill>
                <a:latin typeface="Avenir Next LT Pro Light" panose="020B0304020202020204" pitchFamily="34" charset="0"/>
              </a:rPr>
              <a:t>     </a:t>
            </a:r>
            <a:r>
              <a:rPr lang="en-US" sz="1600" dirty="0">
                <a:solidFill>
                  <a:srgbClr val="233238"/>
                </a:solidFill>
                <a:latin typeface="Avenir Next LT Pro Light" panose="020B0304020202020204" pitchFamily="34" charset="0"/>
              </a:rPr>
              <a:t>Wrap-up</a:t>
            </a:r>
          </a:p>
        </p:txBody>
      </p:sp>
      <p:sp>
        <p:nvSpPr>
          <p:cNvPr id="10" name="TextBox 9">
            <a:extLst>
              <a:ext uri="{FF2B5EF4-FFF2-40B4-BE49-F238E27FC236}">
                <a16:creationId xmlns:a16="http://schemas.microsoft.com/office/drawing/2014/main" id="{EA1E7FB8-E96A-4951-8BE1-A362B59A9A9A}"/>
              </a:ext>
            </a:extLst>
          </p:cNvPr>
          <p:cNvSpPr txBox="1"/>
          <p:nvPr/>
        </p:nvSpPr>
        <p:spPr>
          <a:xfrm>
            <a:off x="486544" y="1471383"/>
            <a:ext cx="5319896" cy="369332"/>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13 September </a:t>
            </a:r>
            <a:r>
              <a:rPr lang="en-US" sz="1300" i="1" dirty="0">
                <a:solidFill>
                  <a:srgbClr val="233238"/>
                </a:solidFill>
                <a:latin typeface="Avenir Next LT Pro Light" panose="020B0304020202020204" pitchFamily="34" charset="0"/>
              </a:rPr>
              <a:t>(times are GMT+7 / Bangkok time)</a:t>
            </a: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B8FFDF-CB5E-4830-9EE1-ED565D9D8B7A}"/>
              </a:ext>
            </a:extLst>
          </p:cNvPr>
          <p:cNvCxnSpPr>
            <a:cxnSpLocks/>
          </p:cNvCxnSpPr>
          <p:nvPr/>
        </p:nvCxnSpPr>
        <p:spPr>
          <a:xfrm>
            <a:off x="486543" y="4070718"/>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96B95-0877-4A17-8CDC-9D11C0469F42}"/>
              </a:ext>
            </a:extLst>
          </p:cNvPr>
          <p:cNvSpPr txBox="1"/>
          <p:nvPr/>
        </p:nvSpPr>
        <p:spPr>
          <a:xfrm>
            <a:off x="486542" y="3701402"/>
            <a:ext cx="5319898" cy="369316"/>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20 September </a:t>
            </a:r>
            <a:r>
              <a:rPr lang="en-US" sz="1300" i="1" dirty="0">
                <a:solidFill>
                  <a:srgbClr val="233238"/>
                </a:solidFill>
                <a:latin typeface="Avenir Next LT Pro Light" panose="020B0304020202020204" pitchFamily="34" charset="0"/>
              </a:rPr>
              <a:t>(times are GMT+7 / Bangkok time)</a:t>
            </a:r>
          </a:p>
        </p:txBody>
      </p:sp>
      <p:pic>
        <p:nvPicPr>
          <p:cNvPr id="14" name="Content Placeholder 21">
            <a:extLst>
              <a:ext uri="{FF2B5EF4-FFF2-40B4-BE49-F238E27FC236}">
                <a16:creationId xmlns:a16="http://schemas.microsoft.com/office/drawing/2014/main" id="{186468A0-0CBD-42AC-95ED-0CF34F9E6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463" y="1069122"/>
            <a:ext cx="1155268" cy="1173854"/>
          </a:xfrm>
          <a:prstGeom prst="rect">
            <a:avLst/>
          </a:prstGeom>
        </p:spPr>
      </p:pic>
    </p:spTree>
    <p:extLst>
      <p:ext uri="{BB962C8B-B14F-4D97-AF65-F5344CB8AC3E}">
        <p14:creationId xmlns:p14="http://schemas.microsoft.com/office/powerpoint/2010/main" val="2142831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9" name="Rectangle 8">
            <a:extLst>
              <a:ext uri="{FF2B5EF4-FFF2-40B4-BE49-F238E27FC236}">
                <a16:creationId xmlns:a16="http://schemas.microsoft.com/office/drawing/2014/main" id="{D0CBD204-ADB4-47B8-B23A-B70D71078759}"/>
              </a:ext>
            </a:extLst>
          </p:cNvPr>
          <p:cNvSpPr/>
          <p:nvPr/>
        </p:nvSpPr>
        <p:spPr>
          <a:xfrm>
            <a:off x="486543" y="626164"/>
            <a:ext cx="10417677" cy="5093702"/>
          </a:xfrm>
          <a:prstGeom prst="rect">
            <a:avLst/>
          </a:prstGeom>
          <a:solidFill>
            <a:schemeClr val="bg1"/>
          </a:solidFill>
        </p:spPr>
        <p:txBody>
          <a:bodyPr wrap="square">
            <a:spAutoFit/>
          </a:bodyPr>
          <a:lstStyle/>
          <a:p>
            <a:r>
              <a:rPr lang="en-US" b="1" dirty="0">
                <a:latin typeface="Avenir Next LT Pro" panose="020B0504020202020204" pitchFamily="34" charset="0"/>
              </a:rPr>
              <a:t>Monitoring basic and inclusive WinS: global guidance and cross-country sharing</a:t>
            </a:r>
          </a:p>
          <a:p>
            <a:r>
              <a:rPr lang="en-US" sz="1600" dirty="0">
                <a:solidFill>
                  <a:srgbClr val="233238"/>
                </a:solidFill>
                <a:latin typeface="Avenir Next LT Pro" panose="020B0504020202020204" pitchFamily="34" charset="0"/>
              </a:rPr>
              <a:t>9</a:t>
            </a:r>
            <a:r>
              <a:rPr lang="en-US" sz="1600" baseline="30000" dirty="0">
                <a:solidFill>
                  <a:srgbClr val="233238"/>
                </a:solidFill>
                <a:latin typeface="Avenir Next LT Pro" panose="020B0504020202020204" pitchFamily="34" charset="0"/>
              </a:rPr>
              <a:t>th</a:t>
            </a:r>
            <a:r>
              <a:rPr lang="en-US" sz="1600" dirty="0">
                <a:solidFill>
                  <a:srgbClr val="233238"/>
                </a:solidFill>
                <a:latin typeface="Avenir Next LT Pro" panose="020B0504020202020204" pitchFamily="34" charset="0"/>
              </a:rPr>
              <a:t> ILE on WinS,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Introductions and session overview </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     Global recommendations and resources </a:t>
            </a:r>
            <a:r>
              <a:rPr lang="en-US" sz="1600" dirty="0">
                <a:solidFill>
                  <a:srgbClr val="233238"/>
                </a:solidFill>
                <a:latin typeface="Avenir Next LT Pro Light" panose="020B0304020202020204" pitchFamily="34" charset="0"/>
              </a:rPr>
              <a:t>– WHO/UNICEF JMP</a:t>
            </a:r>
          </a:p>
          <a:p>
            <a:pPr>
              <a:spcAft>
                <a:spcPts val="1200"/>
              </a:spcAft>
            </a:pPr>
            <a:r>
              <a:rPr lang="en-US" sz="1600" dirty="0">
                <a:solidFill>
                  <a:srgbClr val="233238"/>
                </a:solidFill>
                <a:latin typeface="Avenir Next LT Pro Light" panose="020B0304020202020204" pitchFamily="34" charset="0"/>
              </a:rPr>
              <a:t>09:35     </a:t>
            </a:r>
            <a:r>
              <a:rPr lang="en-US" sz="1600" b="1" dirty="0">
                <a:solidFill>
                  <a:srgbClr val="233238"/>
                </a:solidFill>
                <a:latin typeface="Avenir Next LT Pro Light" panose="020B0304020202020204" pitchFamily="34" charset="0"/>
              </a:rPr>
              <a:t> Cross-country discussion on day 2 preparation </a:t>
            </a:r>
            <a:r>
              <a:rPr lang="en-US" sz="1600" dirty="0">
                <a:solidFill>
                  <a:srgbClr val="233238"/>
                </a:solidFill>
                <a:latin typeface="Avenir Next LT Pro Light" panose="020B0304020202020204" pitchFamily="34" charset="0"/>
              </a:rPr>
              <a:t>– breakout groups (3-4 countries)</a:t>
            </a:r>
          </a:p>
          <a:p>
            <a:pPr marL="742950" indent="-742950">
              <a:spcAft>
                <a:spcPts val="1200"/>
              </a:spcAft>
            </a:pPr>
            <a:r>
              <a:rPr lang="en-US" sz="1600" dirty="0">
                <a:solidFill>
                  <a:srgbClr val="233238"/>
                </a:solidFill>
                <a:latin typeface="Avenir Next LT Pro Light" panose="020B0304020202020204" pitchFamily="34" charset="0"/>
              </a:rPr>
              <a:t>09:50	  Wrap-up</a:t>
            </a:r>
          </a:p>
          <a:p>
            <a:endParaRPr lang="en-US" sz="1600" dirty="0">
              <a:solidFill>
                <a:srgbClr val="12456F"/>
              </a:solidFill>
              <a:latin typeface="Avenir Next LT Pro" panose="020B0504020202020204" pitchFamily="34" charset="0"/>
            </a:endParaRPr>
          </a:p>
          <a:p>
            <a:pPr>
              <a:spcAft>
                <a:spcPts val="12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Session overview</a:t>
            </a:r>
          </a:p>
          <a:p>
            <a:pPr>
              <a:spcAft>
                <a:spcPts val="1200"/>
              </a:spcAft>
            </a:pPr>
            <a:r>
              <a:rPr lang="en-US" sz="1600" dirty="0">
                <a:solidFill>
                  <a:srgbClr val="233238"/>
                </a:solidFill>
                <a:latin typeface="Avenir Next LT Pro Light" panose="020B0304020202020204" pitchFamily="34" charset="0"/>
              </a:rPr>
              <a:t>09:10      </a:t>
            </a:r>
            <a:r>
              <a:rPr lang="en-US" sz="2000" b="1" dirty="0">
                <a:solidFill>
                  <a:srgbClr val="FF0066"/>
                </a:solidFill>
                <a:latin typeface="Avenir Next LT Pro Light" panose="020B0304020202020204" pitchFamily="34" charset="0"/>
              </a:rPr>
              <a:t>Cross-country sharing on data collection, reporting, and usage </a:t>
            </a:r>
            <a:r>
              <a:rPr lang="en-US" sz="2000" dirty="0">
                <a:solidFill>
                  <a:srgbClr val="FF0066"/>
                </a:solidFill>
                <a:latin typeface="Avenir Next LT Pro Light" panose="020B0304020202020204" pitchFamily="34" charset="0"/>
              </a:rPr>
              <a:t>– breakout groups</a:t>
            </a:r>
          </a:p>
          <a:p>
            <a:pPr>
              <a:spcAft>
                <a:spcPts val="1200"/>
              </a:spcAft>
            </a:pPr>
            <a:r>
              <a:rPr lang="en-US" sz="1600" dirty="0">
                <a:solidFill>
                  <a:srgbClr val="233238"/>
                </a:solidFill>
                <a:latin typeface="Avenir Next LT Pro Light" panose="020B0304020202020204" pitchFamily="34" charset="0"/>
              </a:rPr>
              <a:t>10:20</a:t>
            </a:r>
            <a:r>
              <a:rPr lang="en-US" sz="1600" b="1" dirty="0">
                <a:solidFill>
                  <a:srgbClr val="233238"/>
                </a:solidFill>
                <a:latin typeface="Avenir Next LT Pro Light" panose="020B0304020202020204" pitchFamily="34" charset="0"/>
              </a:rPr>
              <a:t>      Groups share 3 key take-aways with plenary</a:t>
            </a:r>
          </a:p>
          <a:p>
            <a:pPr>
              <a:spcAft>
                <a:spcPts val="1800"/>
              </a:spcAft>
            </a:pPr>
            <a:r>
              <a:rPr lang="en-US" sz="1600" dirty="0">
                <a:solidFill>
                  <a:srgbClr val="233238"/>
                </a:solidFill>
                <a:latin typeface="Avenir Next LT Pro Light" panose="020B0304020202020204" pitchFamily="34" charset="0"/>
              </a:rPr>
              <a:t>10:50 </a:t>
            </a:r>
            <a:r>
              <a:rPr lang="en-US" sz="1600" b="1" dirty="0">
                <a:solidFill>
                  <a:srgbClr val="233238"/>
                </a:solidFill>
                <a:latin typeface="Avenir Next LT Pro Light" panose="020B0304020202020204" pitchFamily="34" charset="0"/>
              </a:rPr>
              <a:t>     </a:t>
            </a:r>
            <a:r>
              <a:rPr lang="en-US" sz="1600" dirty="0">
                <a:solidFill>
                  <a:srgbClr val="233238"/>
                </a:solidFill>
                <a:latin typeface="Avenir Next LT Pro Light" panose="020B0304020202020204" pitchFamily="34" charset="0"/>
              </a:rPr>
              <a:t>Wrap-up</a:t>
            </a:r>
          </a:p>
        </p:txBody>
      </p:sp>
      <p:sp>
        <p:nvSpPr>
          <p:cNvPr id="10" name="TextBox 9">
            <a:extLst>
              <a:ext uri="{FF2B5EF4-FFF2-40B4-BE49-F238E27FC236}">
                <a16:creationId xmlns:a16="http://schemas.microsoft.com/office/drawing/2014/main" id="{EA1E7FB8-E96A-4951-8BE1-A362B59A9A9A}"/>
              </a:ext>
            </a:extLst>
          </p:cNvPr>
          <p:cNvSpPr txBox="1"/>
          <p:nvPr/>
        </p:nvSpPr>
        <p:spPr>
          <a:xfrm>
            <a:off x="486544" y="1471383"/>
            <a:ext cx="5319896" cy="369332"/>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13 September </a:t>
            </a:r>
            <a:r>
              <a:rPr lang="en-US" sz="1300" i="1" dirty="0">
                <a:solidFill>
                  <a:srgbClr val="233238"/>
                </a:solidFill>
                <a:latin typeface="Avenir Next LT Pro Light" panose="020B0304020202020204" pitchFamily="34" charset="0"/>
              </a:rPr>
              <a:t>(times are GMT+7 / Bangkok time)</a:t>
            </a: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B8FFDF-CB5E-4830-9EE1-ED565D9D8B7A}"/>
              </a:ext>
            </a:extLst>
          </p:cNvPr>
          <p:cNvCxnSpPr>
            <a:cxnSpLocks/>
          </p:cNvCxnSpPr>
          <p:nvPr/>
        </p:nvCxnSpPr>
        <p:spPr>
          <a:xfrm>
            <a:off x="486543" y="4070718"/>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96B95-0877-4A17-8CDC-9D11C0469F42}"/>
              </a:ext>
            </a:extLst>
          </p:cNvPr>
          <p:cNvSpPr txBox="1"/>
          <p:nvPr/>
        </p:nvSpPr>
        <p:spPr>
          <a:xfrm>
            <a:off x="486542" y="3701402"/>
            <a:ext cx="5319898" cy="369316"/>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20 September </a:t>
            </a:r>
            <a:r>
              <a:rPr lang="en-US" sz="1300" i="1" dirty="0">
                <a:solidFill>
                  <a:srgbClr val="233238"/>
                </a:solidFill>
                <a:latin typeface="Avenir Next LT Pro Light" panose="020B0304020202020204" pitchFamily="34" charset="0"/>
              </a:rPr>
              <a:t>(times are GMT+7 / Bangkok time)</a:t>
            </a:r>
          </a:p>
        </p:txBody>
      </p:sp>
      <p:pic>
        <p:nvPicPr>
          <p:cNvPr id="14" name="Content Placeholder 21">
            <a:extLst>
              <a:ext uri="{FF2B5EF4-FFF2-40B4-BE49-F238E27FC236}">
                <a16:creationId xmlns:a16="http://schemas.microsoft.com/office/drawing/2014/main" id="{186468A0-0CBD-42AC-95ED-0CF34F9E6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463" y="1069122"/>
            <a:ext cx="1155268" cy="1173854"/>
          </a:xfrm>
          <a:prstGeom prst="rect">
            <a:avLst/>
          </a:prstGeom>
        </p:spPr>
      </p:pic>
    </p:spTree>
    <p:extLst>
      <p:ext uri="{BB962C8B-B14F-4D97-AF65-F5344CB8AC3E}">
        <p14:creationId xmlns:p14="http://schemas.microsoft.com/office/powerpoint/2010/main" val="646901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5A6B-608B-425B-9DCE-5D0E192142B3}"/>
              </a:ext>
            </a:extLst>
          </p:cNvPr>
          <p:cNvSpPr>
            <a:spLocks noGrp="1"/>
          </p:cNvSpPr>
          <p:nvPr>
            <p:ph type="title"/>
          </p:nvPr>
        </p:nvSpPr>
        <p:spPr>
          <a:xfrm>
            <a:off x="609600" y="308701"/>
            <a:ext cx="10972800" cy="687888"/>
          </a:xfrm>
        </p:spPr>
        <p:txBody>
          <a:bodyPr/>
          <a:lstStyle/>
          <a:p>
            <a:r>
              <a:rPr lang="en-US" sz="3600" dirty="0">
                <a:latin typeface="Avenir Next LT Pro" panose="020B0504020202020204" pitchFamily="34" charset="0"/>
              </a:rPr>
              <a:t>Cross-country sharing (70 minutes)</a:t>
            </a:r>
          </a:p>
        </p:txBody>
      </p:sp>
      <p:sp>
        <p:nvSpPr>
          <p:cNvPr id="3" name="Content Placeholder 2">
            <a:extLst>
              <a:ext uri="{FF2B5EF4-FFF2-40B4-BE49-F238E27FC236}">
                <a16:creationId xmlns:a16="http://schemas.microsoft.com/office/drawing/2014/main" id="{D4ED5827-474D-4548-A31E-826CE0774D7D}"/>
              </a:ext>
            </a:extLst>
          </p:cNvPr>
          <p:cNvSpPr>
            <a:spLocks noGrp="1"/>
          </p:cNvSpPr>
          <p:nvPr>
            <p:ph idx="1"/>
          </p:nvPr>
        </p:nvSpPr>
        <p:spPr>
          <a:xfrm>
            <a:off x="422910" y="1245870"/>
            <a:ext cx="11452258" cy="4549140"/>
          </a:xfrm>
        </p:spPr>
        <p:txBody>
          <a:bodyPr/>
          <a:lstStyle/>
          <a:p>
            <a:pPr marL="457200" lvl="1" indent="-457200">
              <a:spcBef>
                <a:spcPts val="0"/>
              </a:spcBef>
              <a:spcAft>
                <a:spcPts val="300"/>
              </a:spcAft>
              <a:buFont typeface="+mj-lt"/>
              <a:buAutoNum type="arabicPeriod"/>
            </a:pPr>
            <a:r>
              <a:rPr lang="en-US" sz="2400" dirty="0">
                <a:latin typeface="Avenir Next LT Pro" panose="020B0504020202020204" pitchFamily="34" charset="0"/>
              </a:rPr>
              <a:t>Each country presents their PowerPoint slides using the template </a:t>
            </a:r>
            <a:r>
              <a:rPr lang="en-US" sz="2400" i="1" dirty="0">
                <a:latin typeface="Avenir Next LT Pro" panose="020B0504020202020204" pitchFamily="34" charset="0"/>
              </a:rPr>
              <a:t>(4 min each) </a:t>
            </a:r>
          </a:p>
          <a:p>
            <a:pPr marL="800100" lvl="1" indent="-342900">
              <a:spcBef>
                <a:spcPts val="0"/>
              </a:spcBef>
              <a:spcAft>
                <a:spcPts val="0"/>
              </a:spcAft>
              <a:buFont typeface="Arial" panose="020B0604020202020204" pitchFamily="34" charset="0"/>
              <a:buChar char="•"/>
            </a:pPr>
            <a:r>
              <a:rPr lang="en-US" sz="1800" dirty="0">
                <a:latin typeface="Avenir Next LT Pro" panose="020B0504020202020204" pitchFamily="34" charset="0"/>
              </a:rPr>
              <a:t>What national WinS data are available in your country?</a:t>
            </a:r>
          </a:p>
          <a:p>
            <a:pPr marL="800100" lvl="1" indent="-342900">
              <a:spcBef>
                <a:spcPts val="0"/>
              </a:spcBef>
              <a:spcAft>
                <a:spcPts val="0"/>
              </a:spcAft>
              <a:buFont typeface="Arial" panose="020B0604020202020204" pitchFamily="34" charset="0"/>
              <a:buChar char="•"/>
            </a:pPr>
            <a:r>
              <a:rPr lang="en-US" sz="1800" dirty="0">
                <a:latin typeface="Avenir Next LT Pro" panose="020B0504020202020204" pitchFamily="34" charset="0"/>
              </a:rPr>
              <a:t>How does your country </a:t>
            </a:r>
            <a:r>
              <a:rPr lang="en-US" sz="1800" b="1" dirty="0">
                <a:latin typeface="Avenir Next LT Pro" panose="020B0504020202020204" pitchFamily="34" charset="0"/>
              </a:rPr>
              <a:t>collect</a:t>
            </a:r>
            <a:r>
              <a:rPr lang="en-US" sz="1800" dirty="0">
                <a:latin typeface="Avenir Next LT Pro" panose="020B0504020202020204" pitchFamily="34" charset="0"/>
              </a:rPr>
              <a:t> WinS data?</a:t>
            </a:r>
          </a:p>
          <a:p>
            <a:pPr marL="800100" lvl="1" indent="-342900">
              <a:spcBef>
                <a:spcPts val="0"/>
              </a:spcBef>
              <a:spcAft>
                <a:spcPts val="0"/>
              </a:spcAft>
              <a:buFont typeface="Arial" panose="020B0604020202020204" pitchFamily="34" charset="0"/>
              <a:buChar char="•"/>
            </a:pPr>
            <a:r>
              <a:rPr lang="en-US" sz="1800" dirty="0">
                <a:latin typeface="Avenir Next LT Pro" panose="020B0504020202020204" pitchFamily="34" charset="0"/>
              </a:rPr>
              <a:t>How does your country </a:t>
            </a:r>
            <a:r>
              <a:rPr lang="en-US" sz="1800" b="1" dirty="0" err="1">
                <a:latin typeface="Avenir Next LT Pro" panose="020B0504020202020204" pitchFamily="34" charset="0"/>
              </a:rPr>
              <a:t>analyse</a:t>
            </a:r>
            <a:r>
              <a:rPr lang="en-US" sz="1800" dirty="0">
                <a:latin typeface="Avenir Next LT Pro" panose="020B0504020202020204" pitchFamily="34" charset="0"/>
              </a:rPr>
              <a:t> WinS data?</a:t>
            </a:r>
          </a:p>
          <a:p>
            <a:pPr marL="800100" lvl="1" indent="-342900">
              <a:spcBef>
                <a:spcPts val="0"/>
              </a:spcBef>
              <a:spcAft>
                <a:spcPts val="0"/>
              </a:spcAft>
              <a:buFont typeface="Arial" panose="020B0604020202020204" pitchFamily="34" charset="0"/>
              <a:buChar char="•"/>
            </a:pPr>
            <a:r>
              <a:rPr lang="en-US" sz="1800" dirty="0">
                <a:latin typeface="Avenir Next LT Pro" panose="020B0504020202020204" pitchFamily="34" charset="0"/>
              </a:rPr>
              <a:t>How does your country </a:t>
            </a:r>
            <a:r>
              <a:rPr lang="en-US" sz="1800" b="1" dirty="0">
                <a:latin typeface="Avenir Next LT Pro" panose="020B0504020202020204" pitchFamily="34" charset="0"/>
              </a:rPr>
              <a:t>report and use </a:t>
            </a:r>
            <a:r>
              <a:rPr lang="en-US" sz="1800" dirty="0">
                <a:latin typeface="Avenir Next LT Pro" panose="020B0504020202020204" pitchFamily="34" charset="0"/>
              </a:rPr>
              <a:t>WinS data?</a:t>
            </a:r>
          </a:p>
          <a:p>
            <a:pPr marL="800100" lvl="1" indent="-342900">
              <a:spcBef>
                <a:spcPts val="0"/>
              </a:spcBef>
              <a:spcAft>
                <a:spcPts val="0"/>
              </a:spcAft>
              <a:buFont typeface="Arial" panose="020B0604020202020204" pitchFamily="34" charset="0"/>
              <a:buChar char="•"/>
            </a:pPr>
            <a:r>
              <a:rPr lang="en-US" sz="1800" dirty="0">
                <a:latin typeface="Avenir Next LT Pro" panose="020B0504020202020204" pitchFamily="34" charset="0"/>
              </a:rPr>
              <a:t>What is an example of a WinS monitoring </a:t>
            </a:r>
            <a:r>
              <a:rPr lang="en-US" sz="1800" b="1" dirty="0">
                <a:latin typeface="Avenir Next LT Pro" panose="020B0504020202020204" pitchFamily="34" charset="0"/>
              </a:rPr>
              <a:t>success</a:t>
            </a:r>
            <a:r>
              <a:rPr lang="en-US" sz="1800" dirty="0">
                <a:latin typeface="Avenir Next LT Pro" panose="020B0504020202020204" pitchFamily="34" charset="0"/>
              </a:rPr>
              <a:t> in your country?</a:t>
            </a:r>
          </a:p>
          <a:p>
            <a:pPr marL="800100" lvl="1" indent="-342900">
              <a:spcBef>
                <a:spcPts val="0"/>
              </a:spcBef>
              <a:spcAft>
                <a:spcPts val="2400"/>
              </a:spcAft>
              <a:buFont typeface="Arial" panose="020B0604020202020204" pitchFamily="34" charset="0"/>
              <a:buChar char="•"/>
            </a:pPr>
            <a:r>
              <a:rPr lang="en-US" sz="1800" dirty="0">
                <a:latin typeface="Avenir Next LT Pro" panose="020B0504020202020204" pitchFamily="34" charset="0"/>
              </a:rPr>
              <a:t>What is an example of a WinS monitoring </a:t>
            </a:r>
            <a:r>
              <a:rPr lang="en-US" sz="1800" b="1" dirty="0">
                <a:latin typeface="Avenir Next LT Pro" panose="020B0504020202020204" pitchFamily="34" charset="0"/>
              </a:rPr>
              <a:t>challenge</a:t>
            </a:r>
            <a:r>
              <a:rPr lang="en-US" sz="1800" dirty="0">
                <a:latin typeface="Avenir Next LT Pro" panose="020B0504020202020204" pitchFamily="34" charset="0"/>
              </a:rPr>
              <a:t> in your country?</a:t>
            </a:r>
          </a:p>
          <a:p>
            <a:pPr marL="514350" indent="-457200">
              <a:spcBef>
                <a:spcPts val="0"/>
              </a:spcBef>
              <a:spcAft>
                <a:spcPts val="2400"/>
              </a:spcAft>
              <a:buFont typeface="+mj-lt"/>
              <a:buAutoNum type="arabicPeriod" startAt="2"/>
            </a:pPr>
            <a:r>
              <a:rPr lang="en-US" sz="2400" dirty="0">
                <a:latin typeface="Avenir Next LT Pro" panose="020B0504020202020204" pitchFamily="34" charset="0"/>
              </a:rPr>
              <a:t>Share ideas across countries for how to improve WinS monitoring based on the presentations shared </a:t>
            </a:r>
            <a:r>
              <a:rPr lang="en-US" sz="2400" i="1" dirty="0">
                <a:latin typeface="Avenir Next LT Pro" panose="020B0504020202020204" pitchFamily="34" charset="0"/>
              </a:rPr>
              <a:t>(15 min focusing on each country)</a:t>
            </a:r>
          </a:p>
          <a:p>
            <a:pPr marL="514350" indent="-457200">
              <a:spcBef>
                <a:spcPts val="0"/>
              </a:spcBef>
              <a:spcAft>
                <a:spcPts val="1200"/>
              </a:spcAft>
              <a:buFont typeface="+mj-lt"/>
              <a:buAutoNum type="arabicPeriod" startAt="2"/>
            </a:pPr>
            <a:r>
              <a:rPr lang="en-US" sz="2400" dirty="0">
                <a:latin typeface="Avenir Next LT Pro" panose="020B0504020202020204" pitchFamily="34" charset="0"/>
              </a:rPr>
              <a:t>Agree on 3 key take-away messages to share with the plenary </a:t>
            </a:r>
            <a:r>
              <a:rPr lang="en-US" sz="2400" i="1" dirty="0">
                <a:latin typeface="Avenir Next LT Pro" panose="020B0504020202020204" pitchFamily="34" charset="0"/>
              </a:rPr>
              <a:t>(15 min)</a:t>
            </a:r>
          </a:p>
        </p:txBody>
      </p:sp>
      <p:sp>
        <p:nvSpPr>
          <p:cNvPr id="4" name="Slide Number Placeholder 3">
            <a:extLst>
              <a:ext uri="{FF2B5EF4-FFF2-40B4-BE49-F238E27FC236}">
                <a16:creationId xmlns:a16="http://schemas.microsoft.com/office/drawing/2014/main" id="{27197E24-C430-4AB4-BDD0-403A13705CD4}"/>
              </a:ext>
            </a:extLst>
          </p:cNvPr>
          <p:cNvSpPr>
            <a:spLocks noGrp="1"/>
          </p:cNvSpPr>
          <p:nvPr>
            <p:ph type="sldNum" sz="quarter" idx="12"/>
          </p:nvPr>
        </p:nvSpPr>
        <p:spPr/>
        <p:txBody>
          <a:bodyPr/>
          <a:lstStyle/>
          <a:p>
            <a:fld id="{89814231-C564-459E-A527-55508A559AB2}" type="slidenum">
              <a:rPr lang="en-US" smtClean="0">
                <a:solidFill>
                  <a:prstClr val="white"/>
                </a:solidFill>
              </a:rPr>
              <a:pPr/>
              <a:t>47</a:t>
            </a:fld>
            <a:endParaRPr lang="en-US">
              <a:solidFill>
                <a:prstClr val="white"/>
              </a:solidFill>
            </a:endParaRPr>
          </a:p>
        </p:txBody>
      </p:sp>
    </p:spTree>
    <p:extLst>
      <p:ext uri="{BB962C8B-B14F-4D97-AF65-F5344CB8AC3E}">
        <p14:creationId xmlns:p14="http://schemas.microsoft.com/office/powerpoint/2010/main" val="3595414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9E02-1607-49D6-949D-D4C56AA47B69}"/>
              </a:ext>
            </a:extLst>
          </p:cNvPr>
          <p:cNvSpPr>
            <a:spLocks noGrp="1"/>
          </p:cNvSpPr>
          <p:nvPr>
            <p:ph type="title"/>
          </p:nvPr>
        </p:nvSpPr>
        <p:spPr/>
        <p:txBody>
          <a:bodyPr/>
          <a:lstStyle/>
          <a:p>
            <a:r>
              <a:rPr lang="en-US" dirty="0">
                <a:latin typeface="Avenir Next LT Pro" panose="020B0504020202020204" pitchFamily="34" charset="0"/>
              </a:rPr>
              <a:t>Move to breakout groups</a:t>
            </a:r>
          </a:p>
        </p:txBody>
      </p:sp>
      <p:graphicFrame>
        <p:nvGraphicFramePr>
          <p:cNvPr id="5" name="Content Placeholder 4">
            <a:extLst>
              <a:ext uri="{FF2B5EF4-FFF2-40B4-BE49-F238E27FC236}">
                <a16:creationId xmlns:a16="http://schemas.microsoft.com/office/drawing/2014/main" id="{C5CDD559-68ED-4997-AF4D-4E9FB82C79E1}"/>
              </a:ext>
            </a:extLst>
          </p:cNvPr>
          <p:cNvGraphicFramePr>
            <a:graphicFrameLocks noGrp="1"/>
          </p:cNvGraphicFramePr>
          <p:nvPr>
            <p:ph idx="1"/>
          </p:nvPr>
        </p:nvGraphicFramePr>
        <p:xfrm>
          <a:off x="609600" y="1600200"/>
          <a:ext cx="10972800" cy="1854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920356250"/>
                    </a:ext>
                  </a:extLst>
                </a:gridCol>
                <a:gridCol w="1828800">
                  <a:extLst>
                    <a:ext uri="{9D8B030D-6E8A-4147-A177-3AD203B41FA5}">
                      <a16:colId xmlns:a16="http://schemas.microsoft.com/office/drawing/2014/main" val="2731849608"/>
                    </a:ext>
                  </a:extLst>
                </a:gridCol>
                <a:gridCol w="1828800">
                  <a:extLst>
                    <a:ext uri="{9D8B030D-6E8A-4147-A177-3AD203B41FA5}">
                      <a16:colId xmlns:a16="http://schemas.microsoft.com/office/drawing/2014/main" val="1870605979"/>
                    </a:ext>
                  </a:extLst>
                </a:gridCol>
                <a:gridCol w="1828800">
                  <a:extLst>
                    <a:ext uri="{9D8B030D-6E8A-4147-A177-3AD203B41FA5}">
                      <a16:colId xmlns:a16="http://schemas.microsoft.com/office/drawing/2014/main" val="3641275278"/>
                    </a:ext>
                  </a:extLst>
                </a:gridCol>
                <a:gridCol w="1828800">
                  <a:extLst>
                    <a:ext uri="{9D8B030D-6E8A-4147-A177-3AD203B41FA5}">
                      <a16:colId xmlns:a16="http://schemas.microsoft.com/office/drawing/2014/main" val="1543819397"/>
                    </a:ext>
                  </a:extLst>
                </a:gridCol>
                <a:gridCol w="1828800">
                  <a:extLst>
                    <a:ext uri="{9D8B030D-6E8A-4147-A177-3AD203B41FA5}">
                      <a16:colId xmlns:a16="http://schemas.microsoft.com/office/drawing/2014/main" val="241440717"/>
                    </a:ext>
                  </a:extLst>
                </a:gridCol>
              </a:tblGrid>
              <a:tr h="370840">
                <a:tc>
                  <a:txBody>
                    <a:bodyPr/>
                    <a:lstStyle/>
                    <a:p>
                      <a:r>
                        <a:rPr lang="en-US" dirty="0">
                          <a:solidFill>
                            <a:schemeClr val="tx1"/>
                          </a:solidFill>
                        </a:rPr>
                        <a:t>Group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Group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6737476"/>
                  </a:ext>
                </a:extLst>
              </a:tr>
              <a:tr h="370840">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0617936"/>
                  </a:ext>
                </a:extLst>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366803"/>
                  </a:ext>
                </a:extLst>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5698362"/>
                  </a:ext>
                </a:extLst>
              </a:tr>
              <a:tr h="370840">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642228"/>
                  </a:ext>
                </a:extLst>
              </a:tr>
            </a:tbl>
          </a:graphicData>
        </a:graphic>
      </p:graphicFrame>
      <p:sp>
        <p:nvSpPr>
          <p:cNvPr id="4" name="Slide Number Placeholder 3">
            <a:extLst>
              <a:ext uri="{FF2B5EF4-FFF2-40B4-BE49-F238E27FC236}">
                <a16:creationId xmlns:a16="http://schemas.microsoft.com/office/drawing/2014/main" id="{182A95BE-E497-4A31-A8B8-DF024E583FFA}"/>
              </a:ext>
            </a:extLst>
          </p:cNvPr>
          <p:cNvSpPr>
            <a:spLocks noGrp="1"/>
          </p:cNvSpPr>
          <p:nvPr>
            <p:ph type="sldNum" sz="quarter" idx="12"/>
          </p:nvPr>
        </p:nvSpPr>
        <p:spPr/>
        <p:txBody>
          <a:bodyPr/>
          <a:lstStyle/>
          <a:p>
            <a:fld id="{89814231-C564-459E-A527-55508A559AB2}" type="slidenum">
              <a:rPr lang="en-US" smtClean="0">
                <a:solidFill>
                  <a:prstClr val="white"/>
                </a:solidFill>
              </a:rPr>
              <a:pPr/>
              <a:t>48</a:t>
            </a:fld>
            <a:endParaRPr lang="en-US">
              <a:solidFill>
                <a:prstClr val="white"/>
              </a:solidFill>
            </a:endParaRPr>
          </a:p>
        </p:txBody>
      </p:sp>
    </p:spTree>
    <p:extLst>
      <p:ext uri="{BB962C8B-B14F-4D97-AF65-F5344CB8AC3E}">
        <p14:creationId xmlns:p14="http://schemas.microsoft.com/office/powerpoint/2010/main" val="2248460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9" name="Rectangle 8">
            <a:extLst>
              <a:ext uri="{FF2B5EF4-FFF2-40B4-BE49-F238E27FC236}">
                <a16:creationId xmlns:a16="http://schemas.microsoft.com/office/drawing/2014/main" id="{D0CBD204-ADB4-47B8-B23A-B70D71078759}"/>
              </a:ext>
            </a:extLst>
          </p:cNvPr>
          <p:cNvSpPr/>
          <p:nvPr/>
        </p:nvSpPr>
        <p:spPr>
          <a:xfrm>
            <a:off x="486543" y="626164"/>
            <a:ext cx="9823317" cy="5093702"/>
          </a:xfrm>
          <a:prstGeom prst="rect">
            <a:avLst/>
          </a:prstGeom>
          <a:solidFill>
            <a:schemeClr val="bg1"/>
          </a:solidFill>
        </p:spPr>
        <p:txBody>
          <a:bodyPr wrap="square">
            <a:spAutoFit/>
          </a:bodyPr>
          <a:lstStyle/>
          <a:p>
            <a:r>
              <a:rPr lang="en-US" b="1" dirty="0">
                <a:latin typeface="Avenir Next LT Pro" panose="020B0504020202020204" pitchFamily="34" charset="0"/>
              </a:rPr>
              <a:t>Monitoring basic and inclusive WinS: global guidance and cross-country sharing</a:t>
            </a:r>
          </a:p>
          <a:p>
            <a:r>
              <a:rPr lang="en-US" sz="1600" dirty="0">
                <a:solidFill>
                  <a:srgbClr val="233238"/>
                </a:solidFill>
                <a:latin typeface="Avenir Next LT Pro" panose="020B0504020202020204" pitchFamily="34" charset="0"/>
              </a:rPr>
              <a:t>9</a:t>
            </a:r>
            <a:r>
              <a:rPr lang="en-US" sz="1600" baseline="30000" dirty="0">
                <a:solidFill>
                  <a:srgbClr val="233238"/>
                </a:solidFill>
                <a:latin typeface="Avenir Next LT Pro" panose="020B0504020202020204" pitchFamily="34" charset="0"/>
              </a:rPr>
              <a:t>th</a:t>
            </a:r>
            <a:r>
              <a:rPr lang="en-US" sz="1600" dirty="0">
                <a:solidFill>
                  <a:srgbClr val="233238"/>
                </a:solidFill>
                <a:latin typeface="Avenir Next LT Pro" panose="020B0504020202020204" pitchFamily="34" charset="0"/>
              </a:rPr>
              <a:t> ILE on WinS,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Introductions and session overview </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     Global recommendations and resources </a:t>
            </a:r>
            <a:r>
              <a:rPr lang="en-US" sz="1600" dirty="0">
                <a:solidFill>
                  <a:srgbClr val="233238"/>
                </a:solidFill>
                <a:latin typeface="Avenir Next LT Pro Light" panose="020B0304020202020204" pitchFamily="34" charset="0"/>
              </a:rPr>
              <a:t>– WHO/UNICEF JMP</a:t>
            </a:r>
          </a:p>
          <a:p>
            <a:pPr>
              <a:spcAft>
                <a:spcPts val="1200"/>
              </a:spcAft>
            </a:pPr>
            <a:r>
              <a:rPr lang="en-US" sz="1600" dirty="0">
                <a:solidFill>
                  <a:srgbClr val="233238"/>
                </a:solidFill>
                <a:latin typeface="Avenir Next LT Pro Light" panose="020B0304020202020204" pitchFamily="34" charset="0"/>
              </a:rPr>
              <a:t>09:35     </a:t>
            </a:r>
            <a:r>
              <a:rPr lang="en-US" sz="1600" b="1" dirty="0">
                <a:solidFill>
                  <a:srgbClr val="233238"/>
                </a:solidFill>
                <a:latin typeface="Avenir Next LT Pro Light" panose="020B0304020202020204" pitchFamily="34" charset="0"/>
              </a:rPr>
              <a:t> Cross-country discussion on day 2 preparation </a:t>
            </a:r>
            <a:r>
              <a:rPr lang="en-US" sz="1600" dirty="0">
                <a:solidFill>
                  <a:srgbClr val="233238"/>
                </a:solidFill>
                <a:latin typeface="Avenir Next LT Pro Light" panose="020B0304020202020204" pitchFamily="34" charset="0"/>
              </a:rPr>
              <a:t>– breakout groups (3-4 countries)</a:t>
            </a:r>
          </a:p>
          <a:p>
            <a:pPr marL="742950" indent="-742950">
              <a:spcAft>
                <a:spcPts val="1200"/>
              </a:spcAft>
            </a:pPr>
            <a:r>
              <a:rPr lang="en-US" sz="1600" dirty="0">
                <a:solidFill>
                  <a:srgbClr val="233238"/>
                </a:solidFill>
                <a:latin typeface="Avenir Next LT Pro Light" panose="020B0304020202020204" pitchFamily="34" charset="0"/>
              </a:rPr>
              <a:t>09:50	  Wrap-up</a:t>
            </a:r>
          </a:p>
          <a:p>
            <a:endParaRPr lang="en-US" sz="1600" dirty="0">
              <a:solidFill>
                <a:srgbClr val="12456F"/>
              </a:solidFill>
              <a:latin typeface="Avenir Next LT Pro" panose="020B0504020202020204" pitchFamily="34" charset="0"/>
            </a:endParaRPr>
          </a:p>
          <a:p>
            <a:pPr>
              <a:spcAft>
                <a:spcPts val="12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Session overview</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Cross-country sharing on data collection, reporting, and usage </a:t>
            </a:r>
            <a:r>
              <a:rPr lang="en-US" sz="1600" dirty="0">
                <a:solidFill>
                  <a:srgbClr val="233238"/>
                </a:solidFill>
                <a:latin typeface="Avenir Next LT Pro Light" panose="020B0304020202020204" pitchFamily="34" charset="0"/>
              </a:rPr>
              <a:t>– breakout groups (3-4 countries)</a:t>
            </a:r>
          </a:p>
          <a:p>
            <a:pPr>
              <a:spcAft>
                <a:spcPts val="1200"/>
              </a:spcAft>
            </a:pPr>
            <a:r>
              <a:rPr lang="en-US" sz="1600" dirty="0">
                <a:solidFill>
                  <a:srgbClr val="233238"/>
                </a:solidFill>
                <a:latin typeface="Avenir Next LT Pro Light" panose="020B0304020202020204" pitchFamily="34" charset="0"/>
              </a:rPr>
              <a:t>10:20</a:t>
            </a:r>
            <a:r>
              <a:rPr lang="en-US" sz="1600" b="1" dirty="0">
                <a:solidFill>
                  <a:srgbClr val="233238"/>
                </a:solidFill>
                <a:latin typeface="Avenir Next LT Pro Light" panose="020B0304020202020204" pitchFamily="34" charset="0"/>
              </a:rPr>
              <a:t>      </a:t>
            </a:r>
            <a:r>
              <a:rPr lang="en-US" sz="2000" b="1" dirty="0">
                <a:solidFill>
                  <a:srgbClr val="FF0066"/>
                </a:solidFill>
                <a:latin typeface="Avenir Next LT Pro Light" panose="020B0304020202020204" pitchFamily="34" charset="0"/>
              </a:rPr>
              <a:t>Groups share 3 key take-aways with plenary</a:t>
            </a:r>
          </a:p>
          <a:p>
            <a:pPr>
              <a:spcAft>
                <a:spcPts val="1800"/>
              </a:spcAft>
            </a:pPr>
            <a:r>
              <a:rPr lang="en-US" sz="1600" dirty="0">
                <a:solidFill>
                  <a:srgbClr val="233238"/>
                </a:solidFill>
                <a:latin typeface="Avenir Next LT Pro Light" panose="020B0304020202020204" pitchFamily="34" charset="0"/>
              </a:rPr>
              <a:t>10:50 </a:t>
            </a:r>
            <a:r>
              <a:rPr lang="en-US" sz="1600" b="1" dirty="0">
                <a:solidFill>
                  <a:srgbClr val="233238"/>
                </a:solidFill>
                <a:latin typeface="Avenir Next LT Pro Light" panose="020B0304020202020204" pitchFamily="34" charset="0"/>
              </a:rPr>
              <a:t>     </a:t>
            </a:r>
            <a:r>
              <a:rPr lang="en-US" sz="1600" dirty="0">
                <a:solidFill>
                  <a:srgbClr val="233238"/>
                </a:solidFill>
                <a:latin typeface="Avenir Next LT Pro Light" panose="020B0304020202020204" pitchFamily="34" charset="0"/>
              </a:rPr>
              <a:t>Wrap-up</a:t>
            </a:r>
          </a:p>
        </p:txBody>
      </p:sp>
      <p:sp>
        <p:nvSpPr>
          <p:cNvPr id="10" name="TextBox 9">
            <a:extLst>
              <a:ext uri="{FF2B5EF4-FFF2-40B4-BE49-F238E27FC236}">
                <a16:creationId xmlns:a16="http://schemas.microsoft.com/office/drawing/2014/main" id="{EA1E7FB8-E96A-4951-8BE1-A362B59A9A9A}"/>
              </a:ext>
            </a:extLst>
          </p:cNvPr>
          <p:cNvSpPr txBox="1"/>
          <p:nvPr/>
        </p:nvSpPr>
        <p:spPr>
          <a:xfrm>
            <a:off x="486544" y="1471383"/>
            <a:ext cx="5319896" cy="369332"/>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13 September </a:t>
            </a:r>
            <a:r>
              <a:rPr lang="en-US" sz="1300" i="1" dirty="0">
                <a:solidFill>
                  <a:srgbClr val="233238"/>
                </a:solidFill>
                <a:latin typeface="Avenir Next LT Pro Light" panose="020B0304020202020204" pitchFamily="34" charset="0"/>
              </a:rPr>
              <a:t>(times are GMT+7 / Bangkok time)</a:t>
            </a: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B8FFDF-CB5E-4830-9EE1-ED565D9D8B7A}"/>
              </a:ext>
            </a:extLst>
          </p:cNvPr>
          <p:cNvCxnSpPr>
            <a:cxnSpLocks/>
          </p:cNvCxnSpPr>
          <p:nvPr/>
        </p:nvCxnSpPr>
        <p:spPr>
          <a:xfrm>
            <a:off x="486543" y="4070718"/>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96B95-0877-4A17-8CDC-9D11C0469F42}"/>
              </a:ext>
            </a:extLst>
          </p:cNvPr>
          <p:cNvSpPr txBox="1"/>
          <p:nvPr/>
        </p:nvSpPr>
        <p:spPr>
          <a:xfrm>
            <a:off x="486542" y="3701402"/>
            <a:ext cx="5319898" cy="369316"/>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20 September </a:t>
            </a:r>
            <a:r>
              <a:rPr lang="en-US" sz="1300" i="1" dirty="0">
                <a:solidFill>
                  <a:srgbClr val="233238"/>
                </a:solidFill>
                <a:latin typeface="Avenir Next LT Pro Light" panose="020B0304020202020204" pitchFamily="34" charset="0"/>
              </a:rPr>
              <a:t>(times are GMT+7 / Bangkok time)</a:t>
            </a:r>
          </a:p>
        </p:txBody>
      </p:sp>
      <p:pic>
        <p:nvPicPr>
          <p:cNvPr id="14" name="Content Placeholder 21">
            <a:extLst>
              <a:ext uri="{FF2B5EF4-FFF2-40B4-BE49-F238E27FC236}">
                <a16:creationId xmlns:a16="http://schemas.microsoft.com/office/drawing/2014/main" id="{186468A0-0CBD-42AC-95ED-0CF34F9E6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463" y="1069122"/>
            <a:ext cx="1155268" cy="1173854"/>
          </a:xfrm>
          <a:prstGeom prst="rect">
            <a:avLst/>
          </a:prstGeom>
        </p:spPr>
      </p:pic>
    </p:spTree>
    <p:extLst>
      <p:ext uri="{BB962C8B-B14F-4D97-AF65-F5344CB8AC3E}">
        <p14:creationId xmlns:p14="http://schemas.microsoft.com/office/powerpoint/2010/main" val="215682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B0240C-095D-4EEF-8878-F556E25A952F}"/>
              </a:ext>
            </a:extLst>
          </p:cNvPr>
          <p:cNvSpPr/>
          <p:nvPr/>
        </p:nvSpPr>
        <p:spPr>
          <a:xfrm>
            <a:off x="1859712" y="1560557"/>
            <a:ext cx="9858807" cy="1354217"/>
          </a:xfrm>
          <a:prstGeom prst="rect">
            <a:avLst/>
          </a:prstGeom>
          <a:ln>
            <a:solidFill>
              <a:srgbClr val="C7212F"/>
            </a:solidFill>
          </a:ln>
        </p:spPr>
        <p:txBody>
          <a:bodyPr wrap="square">
            <a:spAutoFit/>
          </a:bodyPr>
          <a:lstStyle/>
          <a:p>
            <a:pPr marL="520700" indent="-520700">
              <a:spcAft>
                <a:spcPts val="1200"/>
              </a:spcAft>
            </a:pPr>
            <a:r>
              <a:rPr lang="en-US" b="1" dirty="0"/>
              <a:t>4.a</a:t>
            </a:r>
            <a:r>
              <a:rPr lang="en-US" dirty="0"/>
              <a:t>   Build and upgrade education facilities that are child, disability and gender sensitive and provide </a:t>
            </a:r>
            <a:r>
              <a:rPr lang="en-US" b="1" dirty="0">
                <a:solidFill>
                  <a:srgbClr val="C00000"/>
                </a:solidFill>
              </a:rPr>
              <a:t>safe, </a:t>
            </a:r>
            <a:r>
              <a:rPr lang="en-US" dirty="0"/>
              <a:t>nonviolent, inclusive and effective learning environments for all</a:t>
            </a:r>
            <a:endParaRPr lang="en-US" b="1" i="1" dirty="0">
              <a:ea typeface="Times New Roman" panose="02020603050405020304" pitchFamily="18" charset="0"/>
              <a:cs typeface="Times New Roman" panose="02020603050405020304" pitchFamily="18" charset="0"/>
            </a:endParaRPr>
          </a:p>
          <a:p>
            <a:pPr marL="512763" indent="-512763">
              <a:spcAft>
                <a:spcPts val="1200"/>
              </a:spcAft>
              <a:tabLst>
                <a:tab pos="512763" algn="l"/>
              </a:tabLst>
            </a:pPr>
            <a:r>
              <a:rPr lang="en-US" b="1" i="1" dirty="0">
                <a:ea typeface="Times New Roman" panose="02020603050405020304" pitchFamily="18" charset="0"/>
                <a:cs typeface="Times New Roman" panose="02020603050405020304" pitchFamily="18" charset="0"/>
              </a:rPr>
              <a:t>4.a.1 </a:t>
            </a:r>
            <a:r>
              <a:rPr lang="en-US" i="1" dirty="0">
                <a:ea typeface="Times New Roman" panose="02020603050405020304" pitchFamily="18" charset="0"/>
                <a:cs typeface="Times New Roman" panose="02020603050405020304" pitchFamily="18" charset="0"/>
              </a:rPr>
              <a:t>Proportion of schools with: …</a:t>
            </a:r>
            <a:r>
              <a:rPr lang="en-US" b="1" i="1" dirty="0">
                <a:ea typeface="Times New Roman" panose="02020603050405020304" pitchFamily="18" charset="0"/>
                <a:cs typeface="Times New Roman" panose="02020603050405020304" pitchFamily="18" charset="0"/>
              </a:rPr>
              <a:t>(e) basic drinking water; (f) single-sex basic sanitation facilities; and (g) basic handwashing facilities</a:t>
            </a:r>
            <a:r>
              <a:rPr lang="en-US" i="1" dirty="0">
                <a:ea typeface="Times New Roman" panose="02020603050405020304" pitchFamily="18" charset="0"/>
                <a:cs typeface="Times New Roman" panose="02020603050405020304" pitchFamily="18" charset="0"/>
              </a:rPr>
              <a:t> (</a:t>
            </a:r>
            <a:r>
              <a:rPr lang="en-US" i="1" dirty="0">
                <a:solidFill>
                  <a:srgbClr val="C7212F"/>
                </a:solidFill>
                <a:ea typeface="Times New Roman" panose="02020603050405020304" pitchFamily="18" charset="0"/>
                <a:cs typeface="Times New Roman" panose="02020603050405020304" pitchFamily="18" charset="0"/>
              </a:rPr>
              <a:t>as per WASH indicator definitions</a:t>
            </a:r>
            <a:r>
              <a:rPr lang="en-US" i="1" dirty="0">
                <a:ea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A08BB690-76C6-41F3-9E63-072C67B85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13" y="1560557"/>
            <a:ext cx="1371600" cy="1371600"/>
          </a:xfrm>
          <a:prstGeom prst="rect">
            <a:avLst/>
          </a:prstGeom>
        </p:spPr>
      </p:pic>
      <p:sp>
        <p:nvSpPr>
          <p:cNvPr id="8" name="Slide Number Placeholder 3">
            <a:extLst>
              <a:ext uri="{FF2B5EF4-FFF2-40B4-BE49-F238E27FC236}">
                <a16:creationId xmlns:a16="http://schemas.microsoft.com/office/drawing/2014/main" id="{15C0B71F-1B0B-4D6B-8BB5-B4DE8811C856}"/>
              </a:ext>
            </a:extLst>
          </p:cNvPr>
          <p:cNvSpPr>
            <a:spLocks noGrp="1"/>
          </p:cNvSpPr>
          <p:nvPr>
            <p:ph type="sldNum" sz="quarter" idx="12"/>
          </p:nvPr>
        </p:nvSpPr>
        <p:spPr/>
        <p:txBody>
          <a:bodyPr/>
          <a:lstStyle/>
          <a:p>
            <a:pPr>
              <a:defRPr/>
            </a:pPr>
            <a:fld id="{A73939FE-7BC6-42BD-B27E-1F76D60FE7C3}" type="slidenum">
              <a:rPr lang="en-GB" smtClean="0"/>
              <a:pPr>
                <a:defRPr/>
              </a:pPr>
              <a:t>5</a:t>
            </a:fld>
            <a:endParaRPr lang="en-GB"/>
          </a:p>
        </p:txBody>
      </p:sp>
    </p:spTree>
    <p:extLst>
      <p:ext uri="{BB962C8B-B14F-4D97-AF65-F5344CB8AC3E}">
        <p14:creationId xmlns:p14="http://schemas.microsoft.com/office/powerpoint/2010/main" val="3820773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B3943-47F3-4E7A-B218-EB623AB09AB7}"/>
              </a:ext>
            </a:extLst>
          </p:cNvPr>
          <p:cNvSpPr/>
          <p:nvPr/>
        </p:nvSpPr>
        <p:spPr>
          <a:xfrm>
            <a:off x="0" y="0"/>
            <a:ext cx="12192000" cy="6858000"/>
          </a:xfrm>
          <a:prstGeom prst="rect">
            <a:avLst/>
          </a:prstGeom>
          <a:solidFill>
            <a:srgbClr val="2332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650FBA8-309A-4FD8-ADF7-95727F77E4F8}"/>
              </a:ext>
            </a:extLst>
          </p:cNvPr>
          <p:cNvSpPr/>
          <p:nvPr/>
        </p:nvSpPr>
        <p:spPr>
          <a:xfrm>
            <a:off x="0" y="168963"/>
            <a:ext cx="12192000" cy="397565"/>
          </a:xfrm>
          <a:prstGeom prst="rect">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12D112C0-24A3-491A-A692-5CE7AD427B39}"/>
              </a:ext>
            </a:extLst>
          </p:cNvPr>
          <p:cNvSpPr/>
          <p:nvPr/>
        </p:nvSpPr>
        <p:spPr>
          <a:xfrm flipV="1">
            <a:off x="0" y="566528"/>
            <a:ext cx="12192000" cy="4323522"/>
          </a:xfrm>
          <a:prstGeom prst="rtTriangle">
            <a:avLst/>
          </a:prstGeom>
          <a:solidFill>
            <a:srgbClr val="F7EE78"/>
          </a:solidFill>
          <a:ln>
            <a:solidFill>
              <a:srgbClr val="F7E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12D46C8D-FE9E-4BF8-A2F2-771DD0D75767}"/>
              </a:ext>
            </a:extLst>
          </p:cNvPr>
          <p:cNvSpPr/>
          <p:nvPr/>
        </p:nvSpPr>
        <p:spPr>
          <a:xfrm rot="10800000">
            <a:off x="0" y="397564"/>
            <a:ext cx="12192000" cy="1689652"/>
          </a:xfrm>
          <a:prstGeom prst="triangle">
            <a:avLst>
              <a:gd name="adj" fmla="val 100000"/>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14EAA57-36BF-4D08-A41D-5939476BB5E3}"/>
              </a:ext>
            </a:extLst>
          </p:cNvPr>
          <p:cNvSpPr/>
          <p:nvPr/>
        </p:nvSpPr>
        <p:spPr>
          <a:xfrm>
            <a:off x="0" y="0"/>
            <a:ext cx="12192000" cy="397565"/>
          </a:xfrm>
          <a:prstGeom prst="rect">
            <a:avLst/>
          </a:prstGeom>
          <a:solidFill>
            <a:srgbClr val="F9B21E"/>
          </a:solidFill>
          <a:ln>
            <a:solidFill>
              <a:srgbClr val="F9B2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892CF4-FB04-4C7E-B33C-25A82A84406C}"/>
              </a:ext>
            </a:extLst>
          </p:cNvPr>
          <p:cNvPicPr>
            <a:picLocks noChangeAspect="1"/>
          </p:cNvPicPr>
          <p:nvPr/>
        </p:nvPicPr>
        <p:blipFill>
          <a:blip r:embed="rId2"/>
          <a:stretch>
            <a:fillRect/>
          </a:stretch>
        </p:blipFill>
        <p:spPr>
          <a:xfrm>
            <a:off x="9579230" y="5695672"/>
            <a:ext cx="2295525" cy="904875"/>
          </a:xfrm>
          <a:prstGeom prst="rect">
            <a:avLst/>
          </a:prstGeom>
        </p:spPr>
      </p:pic>
      <p:sp>
        <p:nvSpPr>
          <p:cNvPr id="9" name="Rectangle 8">
            <a:extLst>
              <a:ext uri="{FF2B5EF4-FFF2-40B4-BE49-F238E27FC236}">
                <a16:creationId xmlns:a16="http://schemas.microsoft.com/office/drawing/2014/main" id="{D0CBD204-ADB4-47B8-B23A-B70D71078759}"/>
              </a:ext>
            </a:extLst>
          </p:cNvPr>
          <p:cNvSpPr/>
          <p:nvPr/>
        </p:nvSpPr>
        <p:spPr>
          <a:xfrm>
            <a:off x="486543" y="626164"/>
            <a:ext cx="9823317" cy="5155257"/>
          </a:xfrm>
          <a:prstGeom prst="rect">
            <a:avLst/>
          </a:prstGeom>
          <a:solidFill>
            <a:schemeClr val="bg1"/>
          </a:solidFill>
        </p:spPr>
        <p:txBody>
          <a:bodyPr wrap="square">
            <a:spAutoFit/>
          </a:bodyPr>
          <a:lstStyle/>
          <a:p>
            <a:r>
              <a:rPr lang="en-US" b="1" dirty="0">
                <a:latin typeface="Avenir Next LT Pro" panose="020B0504020202020204" pitchFamily="34" charset="0"/>
              </a:rPr>
              <a:t>Monitoring basic and inclusive WinS: global guidance and cross-country sharing</a:t>
            </a:r>
          </a:p>
          <a:p>
            <a:r>
              <a:rPr lang="en-US" sz="1600" dirty="0">
                <a:solidFill>
                  <a:srgbClr val="233238"/>
                </a:solidFill>
                <a:latin typeface="Avenir Next LT Pro" panose="020B0504020202020204" pitchFamily="34" charset="0"/>
              </a:rPr>
              <a:t>9</a:t>
            </a:r>
            <a:r>
              <a:rPr lang="en-US" sz="1600" baseline="30000" dirty="0">
                <a:solidFill>
                  <a:srgbClr val="233238"/>
                </a:solidFill>
                <a:latin typeface="Avenir Next LT Pro" panose="020B0504020202020204" pitchFamily="34" charset="0"/>
              </a:rPr>
              <a:t>th</a:t>
            </a:r>
            <a:r>
              <a:rPr lang="en-US" sz="1600" dirty="0">
                <a:solidFill>
                  <a:srgbClr val="233238"/>
                </a:solidFill>
                <a:latin typeface="Avenir Next LT Pro" panose="020B0504020202020204" pitchFamily="34" charset="0"/>
              </a:rPr>
              <a:t> ILE on WinS, 2022</a:t>
            </a:r>
          </a:p>
          <a:p>
            <a:pPr>
              <a:spcAft>
                <a:spcPts val="1200"/>
              </a:spcAft>
            </a:pPr>
            <a:endParaRPr lang="en-US" sz="1600" dirty="0">
              <a:solidFill>
                <a:srgbClr val="12456F"/>
              </a:solidFill>
              <a:latin typeface="Avenir Next LT Pro" panose="020B0504020202020204" pitchFamily="34" charset="0"/>
            </a:endParaRPr>
          </a:p>
          <a:p>
            <a:pPr>
              <a:spcAft>
                <a:spcPts val="6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Introductions and session overview </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     Global recommendations and resources </a:t>
            </a:r>
            <a:r>
              <a:rPr lang="en-US" sz="1600" dirty="0">
                <a:solidFill>
                  <a:srgbClr val="233238"/>
                </a:solidFill>
                <a:latin typeface="Avenir Next LT Pro Light" panose="020B0304020202020204" pitchFamily="34" charset="0"/>
              </a:rPr>
              <a:t>– WHO/UNICEF JMP</a:t>
            </a:r>
          </a:p>
          <a:p>
            <a:pPr>
              <a:spcAft>
                <a:spcPts val="1200"/>
              </a:spcAft>
            </a:pPr>
            <a:r>
              <a:rPr lang="en-US" sz="1600" dirty="0">
                <a:solidFill>
                  <a:srgbClr val="233238"/>
                </a:solidFill>
                <a:latin typeface="Avenir Next LT Pro Light" panose="020B0304020202020204" pitchFamily="34" charset="0"/>
              </a:rPr>
              <a:t>09:35     </a:t>
            </a:r>
            <a:r>
              <a:rPr lang="en-US" sz="1600" b="1" dirty="0">
                <a:solidFill>
                  <a:srgbClr val="233238"/>
                </a:solidFill>
                <a:latin typeface="Avenir Next LT Pro Light" panose="020B0304020202020204" pitchFamily="34" charset="0"/>
              </a:rPr>
              <a:t> Cross-country discussion on day 2 preparation </a:t>
            </a:r>
            <a:r>
              <a:rPr lang="en-US" sz="1600" dirty="0">
                <a:solidFill>
                  <a:srgbClr val="233238"/>
                </a:solidFill>
                <a:latin typeface="Avenir Next LT Pro Light" panose="020B0304020202020204" pitchFamily="34" charset="0"/>
              </a:rPr>
              <a:t>– breakout groups (3-4 countries)</a:t>
            </a:r>
          </a:p>
          <a:p>
            <a:pPr marL="742950" indent="-742950">
              <a:spcAft>
                <a:spcPts val="1200"/>
              </a:spcAft>
            </a:pPr>
            <a:r>
              <a:rPr lang="en-US" sz="1600" dirty="0">
                <a:solidFill>
                  <a:srgbClr val="233238"/>
                </a:solidFill>
                <a:latin typeface="Avenir Next LT Pro Light" panose="020B0304020202020204" pitchFamily="34" charset="0"/>
              </a:rPr>
              <a:t>09:50	  Wrap-up</a:t>
            </a:r>
          </a:p>
          <a:p>
            <a:endParaRPr lang="en-US" sz="1600" dirty="0">
              <a:solidFill>
                <a:srgbClr val="12456F"/>
              </a:solidFill>
              <a:latin typeface="Avenir Next LT Pro" panose="020B0504020202020204" pitchFamily="34" charset="0"/>
            </a:endParaRPr>
          </a:p>
          <a:p>
            <a:pPr>
              <a:spcAft>
                <a:spcPts val="1200"/>
              </a:spcAft>
            </a:pPr>
            <a:endParaRPr lang="en-US" sz="1600" dirty="0">
              <a:solidFill>
                <a:srgbClr val="12456F"/>
              </a:solidFill>
              <a:latin typeface="Avenir Next LT Pro" panose="020B0504020202020204" pitchFamily="34" charset="0"/>
            </a:endParaRPr>
          </a:p>
          <a:p>
            <a:pPr>
              <a:spcAft>
                <a:spcPts val="1200"/>
              </a:spcAft>
            </a:pPr>
            <a:r>
              <a:rPr lang="en-US" sz="1600" dirty="0">
                <a:solidFill>
                  <a:srgbClr val="233238"/>
                </a:solidFill>
                <a:latin typeface="Avenir Next LT Pro Light" panose="020B0304020202020204" pitchFamily="34" charset="0"/>
              </a:rPr>
              <a:t>09:00      Session overview</a:t>
            </a:r>
          </a:p>
          <a:p>
            <a:pPr>
              <a:spcAft>
                <a:spcPts val="1200"/>
              </a:spcAft>
            </a:pPr>
            <a:r>
              <a:rPr lang="en-US" sz="1600" dirty="0">
                <a:solidFill>
                  <a:srgbClr val="233238"/>
                </a:solidFill>
                <a:latin typeface="Avenir Next LT Pro Light" panose="020B0304020202020204" pitchFamily="34" charset="0"/>
              </a:rPr>
              <a:t>09:10      </a:t>
            </a:r>
            <a:r>
              <a:rPr lang="en-US" sz="1600" b="1" dirty="0">
                <a:solidFill>
                  <a:srgbClr val="233238"/>
                </a:solidFill>
                <a:latin typeface="Avenir Next LT Pro Light" panose="020B0304020202020204" pitchFamily="34" charset="0"/>
              </a:rPr>
              <a:t>Cross-country sharing on data collection, reporting, and usage </a:t>
            </a:r>
            <a:r>
              <a:rPr lang="en-US" sz="1600" dirty="0">
                <a:solidFill>
                  <a:srgbClr val="233238"/>
                </a:solidFill>
                <a:latin typeface="Avenir Next LT Pro Light" panose="020B0304020202020204" pitchFamily="34" charset="0"/>
              </a:rPr>
              <a:t>– breakout groups (3-4 countries)</a:t>
            </a:r>
          </a:p>
          <a:p>
            <a:pPr>
              <a:spcAft>
                <a:spcPts val="1200"/>
              </a:spcAft>
            </a:pPr>
            <a:r>
              <a:rPr lang="en-US" sz="1600" dirty="0">
                <a:solidFill>
                  <a:srgbClr val="233238"/>
                </a:solidFill>
                <a:latin typeface="Avenir Next LT Pro Light" panose="020B0304020202020204" pitchFamily="34" charset="0"/>
              </a:rPr>
              <a:t>10:20</a:t>
            </a:r>
            <a:r>
              <a:rPr lang="en-US" sz="1600" b="1" dirty="0">
                <a:solidFill>
                  <a:srgbClr val="233238"/>
                </a:solidFill>
                <a:latin typeface="Avenir Next LT Pro Light" panose="020B0304020202020204" pitchFamily="34" charset="0"/>
              </a:rPr>
              <a:t>      Groups share 3 key take-aways with plenary</a:t>
            </a:r>
          </a:p>
          <a:p>
            <a:pPr>
              <a:spcAft>
                <a:spcPts val="1800"/>
              </a:spcAft>
            </a:pPr>
            <a:r>
              <a:rPr lang="en-US" sz="1600" dirty="0">
                <a:solidFill>
                  <a:srgbClr val="233238"/>
                </a:solidFill>
                <a:latin typeface="Avenir Next LT Pro Light" panose="020B0304020202020204" pitchFamily="34" charset="0"/>
              </a:rPr>
              <a:t>10:50 </a:t>
            </a:r>
            <a:r>
              <a:rPr lang="en-US" sz="1600" b="1" dirty="0">
                <a:solidFill>
                  <a:srgbClr val="233238"/>
                </a:solidFill>
                <a:latin typeface="Avenir Next LT Pro Light" panose="020B0304020202020204" pitchFamily="34" charset="0"/>
              </a:rPr>
              <a:t>     </a:t>
            </a:r>
            <a:r>
              <a:rPr lang="en-US" sz="2400" dirty="0">
                <a:solidFill>
                  <a:srgbClr val="FF0066"/>
                </a:solidFill>
                <a:latin typeface="Avenir Next LT Pro Light" panose="020B0304020202020204" pitchFamily="34" charset="0"/>
              </a:rPr>
              <a:t>Wrap-up</a:t>
            </a:r>
            <a:endParaRPr lang="en-US" sz="1600" dirty="0">
              <a:solidFill>
                <a:srgbClr val="FF0066"/>
              </a:solidFill>
              <a:latin typeface="Avenir Next LT Pro Light" panose="020B0304020202020204" pitchFamily="34" charset="0"/>
            </a:endParaRPr>
          </a:p>
        </p:txBody>
      </p:sp>
      <p:sp>
        <p:nvSpPr>
          <p:cNvPr id="10" name="TextBox 9">
            <a:extLst>
              <a:ext uri="{FF2B5EF4-FFF2-40B4-BE49-F238E27FC236}">
                <a16:creationId xmlns:a16="http://schemas.microsoft.com/office/drawing/2014/main" id="{EA1E7FB8-E96A-4951-8BE1-A362B59A9A9A}"/>
              </a:ext>
            </a:extLst>
          </p:cNvPr>
          <p:cNvSpPr txBox="1"/>
          <p:nvPr/>
        </p:nvSpPr>
        <p:spPr>
          <a:xfrm>
            <a:off x="486544" y="1471383"/>
            <a:ext cx="5319896" cy="369332"/>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13 September </a:t>
            </a:r>
            <a:r>
              <a:rPr lang="en-US" sz="1300" i="1" dirty="0">
                <a:solidFill>
                  <a:srgbClr val="233238"/>
                </a:solidFill>
                <a:latin typeface="Avenir Next LT Pro Light" panose="020B0304020202020204" pitchFamily="34" charset="0"/>
              </a:rPr>
              <a:t>(times are GMT+7 / Bangkok time)</a:t>
            </a:r>
          </a:p>
        </p:txBody>
      </p:sp>
      <p:cxnSp>
        <p:nvCxnSpPr>
          <p:cNvPr id="11" name="Straight Connector 10">
            <a:extLst>
              <a:ext uri="{FF2B5EF4-FFF2-40B4-BE49-F238E27FC236}">
                <a16:creationId xmlns:a16="http://schemas.microsoft.com/office/drawing/2014/main" id="{B5DF913D-6AD4-44A5-AE34-9F8FA6CA4511}"/>
              </a:ext>
            </a:extLst>
          </p:cNvPr>
          <p:cNvCxnSpPr>
            <a:cxnSpLocks/>
          </p:cNvCxnSpPr>
          <p:nvPr/>
        </p:nvCxnSpPr>
        <p:spPr>
          <a:xfrm>
            <a:off x="486544" y="1840715"/>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B8FFDF-CB5E-4830-9EE1-ED565D9D8B7A}"/>
              </a:ext>
            </a:extLst>
          </p:cNvPr>
          <p:cNvCxnSpPr>
            <a:cxnSpLocks/>
          </p:cNvCxnSpPr>
          <p:nvPr/>
        </p:nvCxnSpPr>
        <p:spPr>
          <a:xfrm>
            <a:off x="486543" y="4070718"/>
            <a:ext cx="8503920" cy="0"/>
          </a:xfrm>
          <a:prstGeom prst="line">
            <a:avLst/>
          </a:prstGeom>
          <a:ln>
            <a:solidFill>
              <a:srgbClr val="F9B21E"/>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96B95-0877-4A17-8CDC-9D11C0469F42}"/>
              </a:ext>
            </a:extLst>
          </p:cNvPr>
          <p:cNvSpPr txBox="1"/>
          <p:nvPr/>
        </p:nvSpPr>
        <p:spPr>
          <a:xfrm>
            <a:off x="486542" y="3701402"/>
            <a:ext cx="5319898" cy="369316"/>
          </a:xfrm>
          <a:prstGeom prst="rect">
            <a:avLst/>
          </a:prstGeom>
          <a:solidFill>
            <a:srgbClr val="F9B21E"/>
          </a:solidFill>
        </p:spPr>
        <p:txBody>
          <a:bodyPr wrap="square" rtlCol="0">
            <a:spAutoFit/>
          </a:bodyPr>
          <a:lstStyle/>
          <a:p>
            <a:r>
              <a:rPr lang="en-US" b="1" dirty="0">
                <a:solidFill>
                  <a:srgbClr val="233238"/>
                </a:solidFill>
                <a:latin typeface="Avenir Next LT Pro Light" panose="020B0304020202020204" pitchFamily="34" charset="0"/>
              </a:rPr>
              <a:t>Tuesday 20 September </a:t>
            </a:r>
            <a:r>
              <a:rPr lang="en-US" sz="1300" i="1" dirty="0">
                <a:solidFill>
                  <a:srgbClr val="233238"/>
                </a:solidFill>
                <a:latin typeface="Avenir Next LT Pro Light" panose="020B0304020202020204" pitchFamily="34" charset="0"/>
              </a:rPr>
              <a:t>(times are GMT+7 / Bangkok time)</a:t>
            </a:r>
          </a:p>
        </p:txBody>
      </p:sp>
      <p:pic>
        <p:nvPicPr>
          <p:cNvPr id="14" name="Content Placeholder 21">
            <a:extLst>
              <a:ext uri="{FF2B5EF4-FFF2-40B4-BE49-F238E27FC236}">
                <a16:creationId xmlns:a16="http://schemas.microsoft.com/office/drawing/2014/main" id="{186468A0-0CBD-42AC-95ED-0CF34F9E6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463" y="1069122"/>
            <a:ext cx="1155268" cy="1173854"/>
          </a:xfrm>
          <a:prstGeom prst="rect">
            <a:avLst/>
          </a:prstGeom>
        </p:spPr>
      </p:pic>
    </p:spTree>
    <p:extLst>
      <p:ext uri="{BB962C8B-B14F-4D97-AF65-F5344CB8AC3E}">
        <p14:creationId xmlns:p14="http://schemas.microsoft.com/office/powerpoint/2010/main" val="108888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52-0FB4-4D70-9F0D-D5D9ADB358DE}"/>
              </a:ext>
            </a:extLst>
          </p:cNvPr>
          <p:cNvSpPr>
            <a:spLocks noGrp="1"/>
          </p:cNvSpPr>
          <p:nvPr>
            <p:ph type="title"/>
          </p:nvPr>
        </p:nvSpPr>
        <p:spPr/>
        <p:txBody>
          <a:bodyPr/>
          <a:lstStyle/>
          <a:p>
            <a:r>
              <a:rPr lang="en-US" dirty="0">
                <a:latin typeface="Avenir Next LT Pro" panose="020B0504020202020204" pitchFamily="34" charset="0"/>
              </a:rPr>
              <a:t>Wrap up</a:t>
            </a:r>
          </a:p>
        </p:txBody>
      </p:sp>
      <p:sp>
        <p:nvSpPr>
          <p:cNvPr id="3" name="Content Placeholder 2">
            <a:extLst>
              <a:ext uri="{FF2B5EF4-FFF2-40B4-BE49-F238E27FC236}">
                <a16:creationId xmlns:a16="http://schemas.microsoft.com/office/drawing/2014/main" id="{D75802D7-B745-45D0-A1D3-28907C3AB439}"/>
              </a:ext>
            </a:extLst>
          </p:cNvPr>
          <p:cNvSpPr>
            <a:spLocks noGrp="1"/>
          </p:cNvSpPr>
          <p:nvPr>
            <p:ph idx="1"/>
          </p:nvPr>
        </p:nvSpPr>
        <p:spPr>
          <a:xfrm>
            <a:off x="609599" y="1600201"/>
            <a:ext cx="11243733" cy="4525963"/>
          </a:xfrm>
        </p:spPr>
        <p:txBody>
          <a:bodyPr/>
          <a:lstStyle/>
          <a:p>
            <a:r>
              <a:rPr lang="en-US" dirty="0">
                <a:latin typeface="Avenir Next LT Pro Light" panose="020B0304020202020204" pitchFamily="34" charset="0"/>
              </a:rPr>
              <a:t>Thank you to all country delegations for sharing their examples, successes and challenges!</a:t>
            </a:r>
          </a:p>
          <a:p>
            <a:pPr marL="0" indent="0">
              <a:buNone/>
            </a:pPr>
            <a:endParaRPr lang="en-US" dirty="0">
              <a:latin typeface="Avenir Next LT Pro Light" panose="020B0304020202020204" pitchFamily="34" charset="0"/>
            </a:endParaRPr>
          </a:p>
          <a:p>
            <a:r>
              <a:rPr lang="en-US" dirty="0">
                <a:latin typeface="Avenir Next LT Pro Light" panose="020B0304020202020204" pitchFamily="34" charset="0"/>
              </a:rPr>
              <a:t>Please tell us in the </a:t>
            </a:r>
            <a:r>
              <a:rPr lang="en-US" dirty="0" err="1">
                <a:latin typeface="Avenir Next LT Pro Light" panose="020B0304020202020204" pitchFamily="34" charset="0"/>
              </a:rPr>
              <a:t>chatbox</a:t>
            </a:r>
            <a:r>
              <a:rPr lang="en-US" dirty="0">
                <a:latin typeface="Avenir Next LT Pro Light" panose="020B0304020202020204" pitchFamily="34" charset="0"/>
              </a:rPr>
              <a:t> </a:t>
            </a:r>
            <a:r>
              <a:rPr lang="en-US" b="1" dirty="0">
                <a:solidFill>
                  <a:srgbClr val="FF0066"/>
                </a:solidFill>
                <a:latin typeface="Avenir Next LT Pro Light" panose="020B0304020202020204" pitchFamily="34" charset="0"/>
              </a:rPr>
              <a:t>what other tools or support might be helpful going forward.</a:t>
            </a:r>
            <a:endParaRPr lang="en-US" dirty="0">
              <a:solidFill>
                <a:srgbClr val="FF0066"/>
              </a:solidFill>
              <a:latin typeface="Avenir Next LT Pro Light" panose="020B0304020202020204" pitchFamily="34" charset="0"/>
            </a:endParaRPr>
          </a:p>
        </p:txBody>
      </p:sp>
      <p:sp>
        <p:nvSpPr>
          <p:cNvPr id="4" name="Slide Number Placeholder 3">
            <a:extLst>
              <a:ext uri="{FF2B5EF4-FFF2-40B4-BE49-F238E27FC236}">
                <a16:creationId xmlns:a16="http://schemas.microsoft.com/office/drawing/2014/main" id="{D161ECFA-630D-44BE-A7FB-E3804C682A79}"/>
              </a:ext>
            </a:extLst>
          </p:cNvPr>
          <p:cNvSpPr>
            <a:spLocks noGrp="1"/>
          </p:cNvSpPr>
          <p:nvPr>
            <p:ph type="sldNum" sz="quarter" idx="12"/>
          </p:nvPr>
        </p:nvSpPr>
        <p:spPr/>
        <p:txBody>
          <a:bodyPr/>
          <a:lstStyle/>
          <a:p>
            <a:fld id="{89814231-C564-459E-A527-55508A559AB2}" type="slidenum">
              <a:rPr lang="en-US" smtClean="0">
                <a:solidFill>
                  <a:prstClr val="white"/>
                </a:solidFill>
              </a:rPr>
              <a:pPr/>
              <a:t>51</a:t>
            </a:fld>
            <a:endParaRPr lang="en-US">
              <a:solidFill>
                <a:prstClr val="white"/>
              </a:solidFill>
            </a:endParaRPr>
          </a:p>
        </p:txBody>
      </p:sp>
    </p:spTree>
    <p:extLst>
      <p:ext uri="{BB962C8B-B14F-4D97-AF65-F5344CB8AC3E}">
        <p14:creationId xmlns:p14="http://schemas.microsoft.com/office/powerpoint/2010/main" val="92866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1B408-0071-449E-B2A5-55349D24C3DB}"/>
              </a:ext>
            </a:extLst>
          </p:cNvPr>
          <p:cNvPicPr>
            <a:picLocks noChangeAspect="1"/>
          </p:cNvPicPr>
          <p:nvPr/>
        </p:nvPicPr>
        <p:blipFill rotWithShape="1">
          <a:blip r:embed="rId2"/>
          <a:srcRect l="22172" r="9249" b="371"/>
          <a:stretch/>
        </p:blipFill>
        <p:spPr>
          <a:xfrm>
            <a:off x="0" y="-776619"/>
            <a:ext cx="12192000" cy="6834519"/>
          </a:xfrm>
          <a:prstGeom prst="rect">
            <a:avLst/>
          </a:prstGeom>
        </p:spPr>
      </p:pic>
      <p:sp>
        <p:nvSpPr>
          <p:cNvPr id="6" name="TextBox 5"/>
          <p:cNvSpPr txBox="1"/>
          <p:nvPr/>
        </p:nvSpPr>
        <p:spPr>
          <a:xfrm>
            <a:off x="6376724" y="109538"/>
            <a:ext cx="4146897"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info@washdata.org</a:t>
            </a:r>
            <a:endParaRPr kumimoji="0" lang="en-GB" sz="28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3" name="TextBox 2">
            <a:extLst>
              <a:ext uri="{FF2B5EF4-FFF2-40B4-BE49-F238E27FC236}">
                <a16:creationId xmlns:a16="http://schemas.microsoft.com/office/drawing/2014/main" id="{58CF8416-911F-4454-8473-20C4AB311B8E}"/>
              </a:ext>
            </a:extLst>
          </p:cNvPr>
          <p:cNvSpPr txBox="1"/>
          <p:nvPr/>
        </p:nvSpPr>
        <p:spPr>
          <a:xfrm>
            <a:off x="6497053" y="1728443"/>
            <a:ext cx="44597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Slides and resources can be downloaded here:</a:t>
            </a:r>
          </a:p>
        </p:txBody>
      </p:sp>
      <p:pic>
        <p:nvPicPr>
          <p:cNvPr id="7" name="Picture 6">
            <a:extLst>
              <a:ext uri="{FF2B5EF4-FFF2-40B4-BE49-F238E27FC236}">
                <a16:creationId xmlns:a16="http://schemas.microsoft.com/office/drawing/2014/main" id="{C948E7E7-54F4-4881-AC7C-B5700BF2A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16" y="2734538"/>
            <a:ext cx="3148264" cy="3148264"/>
          </a:xfrm>
          <a:prstGeom prst="rect">
            <a:avLst/>
          </a:prstGeom>
        </p:spPr>
      </p:pic>
    </p:spTree>
    <p:extLst>
      <p:ext uri="{BB962C8B-B14F-4D97-AF65-F5344CB8AC3E}">
        <p14:creationId xmlns:p14="http://schemas.microsoft.com/office/powerpoint/2010/main" val="3936365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B0240C-095D-4EEF-8878-F556E25A952F}"/>
              </a:ext>
            </a:extLst>
          </p:cNvPr>
          <p:cNvSpPr/>
          <p:nvPr/>
        </p:nvSpPr>
        <p:spPr>
          <a:xfrm>
            <a:off x="1795917" y="518566"/>
            <a:ext cx="9858807" cy="1354217"/>
          </a:xfrm>
          <a:prstGeom prst="rect">
            <a:avLst/>
          </a:prstGeom>
          <a:ln>
            <a:solidFill>
              <a:srgbClr val="C7212F"/>
            </a:solidFill>
          </a:ln>
        </p:spPr>
        <p:txBody>
          <a:bodyPr wrap="square">
            <a:spAutoFit/>
          </a:bodyPr>
          <a:lstStyle/>
          <a:p>
            <a:pPr marL="520700" indent="-520700">
              <a:spcAft>
                <a:spcPts val="1200"/>
              </a:spcAft>
            </a:pPr>
            <a:r>
              <a:rPr lang="en-US" b="1" dirty="0"/>
              <a:t>4.a</a:t>
            </a:r>
            <a:r>
              <a:rPr lang="en-US" dirty="0"/>
              <a:t>   Build and upgrade education facilities that are child, disability and gender sensitive and provide </a:t>
            </a:r>
            <a:r>
              <a:rPr lang="en-US" b="1" dirty="0">
                <a:solidFill>
                  <a:srgbClr val="C00000"/>
                </a:solidFill>
              </a:rPr>
              <a:t>safe, </a:t>
            </a:r>
            <a:r>
              <a:rPr lang="en-US" dirty="0"/>
              <a:t>nonviolent, inclusive and effective learning environments for all</a:t>
            </a:r>
            <a:endParaRPr lang="en-US" b="1" i="1" dirty="0">
              <a:ea typeface="Times New Roman" panose="02020603050405020304" pitchFamily="18" charset="0"/>
              <a:cs typeface="Times New Roman" panose="02020603050405020304" pitchFamily="18" charset="0"/>
            </a:endParaRPr>
          </a:p>
          <a:p>
            <a:pPr marL="512763" indent="-512763">
              <a:spcAft>
                <a:spcPts val="1200"/>
              </a:spcAft>
              <a:tabLst>
                <a:tab pos="512763" algn="l"/>
              </a:tabLst>
            </a:pPr>
            <a:r>
              <a:rPr lang="en-US" b="1" i="1" dirty="0">
                <a:ea typeface="Times New Roman" panose="02020603050405020304" pitchFamily="18" charset="0"/>
                <a:cs typeface="Times New Roman" panose="02020603050405020304" pitchFamily="18" charset="0"/>
              </a:rPr>
              <a:t>4.a.1 </a:t>
            </a:r>
            <a:r>
              <a:rPr lang="en-US" i="1" dirty="0">
                <a:ea typeface="Times New Roman" panose="02020603050405020304" pitchFamily="18" charset="0"/>
                <a:cs typeface="Times New Roman" panose="02020603050405020304" pitchFamily="18" charset="0"/>
              </a:rPr>
              <a:t>Proportion of schools with: …</a:t>
            </a:r>
            <a:r>
              <a:rPr lang="en-US" b="1" i="1" dirty="0">
                <a:ea typeface="Times New Roman" panose="02020603050405020304" pitchFamily="18" charset="0"/>
                <a:cs typeface="Times New Roman" panose="02020603050405020304" pitchFamily="18" charset="0"/>
              </a:rPr>
              <a:t>(e) basic drinking water; (f) single-sex basic sanitation facilities; and (g) basic handwashing facilities</a:t>
            </a:r>
            <a:r>
              <a:rPr lang="en-US" i="1" dirty="0">
                <a:ea typeface="Times New Roman" panose="02020603050405020304" pitchFamily="18" charset="0"/>
                <a:cs typeface="Times New Roman" panose="02020603050405020304" pitchFamily="18" charset="0"/>
              </a:rPr>
              <a:t> (</a:t>
            </a:r>
            <a:r>
              <a:rPr lang="en-US" i="1" dirty="0">
                <a:solidFill>
                  <a:srgbClr val="C7212F"/>
                </a:solidFill>
                <a:ea typeface="Times New Roman" panose="02020603050405020304" pitchFamily="18" charset="0"/>
                <a:cs typeface="Times New Roman" panose="02020603050405020304" pitchFamily="18" charset="0"/>
              </a:rPr>
              <a:t>as per WASH indicator definitions</a:t>
            </a:r>
            <a:r>
              <a:rPr lang="en-US" i="1" dirty="0">
                <a:ea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A08BB690-76C6-41F3-9E63-072C67B85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18" y="518566"/>
            <a:ext cx="1371600" cy="1371600"/>
          </a:xfrm>
          <a:prstGeom prst="rect">
            <a:avLst/>
          </a:prstGeom>
        </p:spPr>
      </p:pic>
      <p:sp>
        <p:nvSpPr>
          <p:cNvPr id="8" name="Slide Number Placeholder 3">
            <a:extLst>
              <a:ext uri="{FF2B5EF4-FFF2-40B4-BE49-F238E27FC236}">
                <a16:creationId xmlns:a16="http://schemas.microsoft.com/office/drawing/2014/main" id="{15C0B71F-1B0B-4D6B-8BB5-B4DE8811C856}"/>
              </a:ext>
            </a:extLst>
          </p:cNvPr>
          <p:cNvSpPr>
            <a:spLocks noGrp="1"/>
          </p:cNvSpPr>
          <p:nvPr>
            <p:ph type="sldNum" sz="quarter" idx="12"/>
          </p:nvPr>
        </p:nvSpPr>
        <p:spPr/>
        <p:txBody>
          <a:bodyPr/>
          <a:lstStyle/>
          <a:p>
            <a:pPr>
              <a:defRPr/>
            </a:pPr>
            <a:fld id="{A73939FE-7BC6-42BD-B27E-1F76D60FE7C3}" type="slidenum">
              <a:rPr lang="en-GB" smtClean="0"/>
              <a:pPr>
                <a:defRPr/>
              </a:pPr>
              <a:t>6</a:t>
            </a:fld>
            <a:endParaRPr lang="en-GB"/>
          </a:p>
        </p:txBody>
      </p:sp>
      <p:pic>
        <p:nvPicPr>
          <p:cNvPr id="12" name="Picture 11">
            <a:extLst>
              <a:ext uri="{FF2B5EF4-FFF2-40B4-BE49-F238E27FC236}">
                <a16:creationId xmlns:a16="http://schemas.microsoft.com/office/drawing/2014/main" id="{56F4A421-FBB0-45B6-9133-9FD72FA1CB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4318" y="2117442"/>
            <a:ext cx="11343363" cy="3766974"/>
          </a:xfrm>
          <a:prstGeom prst="rect">
            <a:avLst/>
          </a:prstGeom>
        </p:spPr>
      </p:pic>
    </p:spTree>
    <p:extLst>
      <p:ext uri="{BB962C8B-B14F-4D97-AF65-F5344CB8AC3E}">
        <p14:creationId xmlns:p14="http://schemas.microsoft.com/office/powerpoint/2010/main" val="2197386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5419" y="1514740"/>
            <a:ext cx="6229616" cy="4016484"/>
          </a:xfrm>
          <a:prstGeom prst="rect">
            <a:avLst/>
          </a:prstGeom>
          <a:noFill/>
        </p:spPr>
        <p:txBody>
          <a:bodyPr wrap="square" rtlCol="0">
            <a:spAutoFit/>
          </a:bodyPr>
          <a:lstStyle/>
          <a:p>
            <a:pPr marL="342900" indent="-342900">
              <a:spcAft>
                <a:spcPts val="3000"/>
              </a:spcAft>
              <a:buFont typeface="Arial" panose="020B0604020202020204" pitchFamily="34" charset="0"/>
              <a:buChar char="•"/>
            </a:pPr>
            <a:r>
              <a:rPr lang="en-US" sz="2000" dirty="0">
                <a:solidFill>
                  <a:schemeClr val="tx1">
                    <a:lumMod val="85000"/>
                    <a:lumOff val="15000"/>
                  </a:schemeClr>
                </a:solidFill>
                <a:latin typeface="Avenir Next LT Pro Light" panose="020B0304020202020204" pitchFamily="34" charset="0"/>
              </a:rPr>
              <a:t>The WHO/UNICEF JMP is responsible for tracking progress of WASH-related SDGs </a:t>
            </a:r>
          </a:p>
          <a:p>
            <a:pPr marL="342900" indent="-342900">
              <a:spcAft>
                <a:spcPts val="3000"/>
              </a:spcAft>
              <a:buFont typeface="Arial" panose="020B0604020202020204" pitchFamily="34" charset="0"/>
              <a:buChar char="•"/>
            </a:pPr>
            <a:r>
              <a:rPr lang="en-US" sz="2000" dirty="0">
                <a:solidFill>
                  <a:schemeClr val="tx1">
                    <a:lumMod val="85000"/>
                    <a:lumOff val="15000"/>
                  </a:schemeClr>
                </a:solidFill>
                <a:latin typeface="Avenir Next LT Pro Light" panose="020B0304020202020204" pitchFamily="34" charset="0"/>
              </a:rPr>
              <a:t>The JMP has developed methods for global monitoring of WASH in schools to support SDG progress tracking </a:t>
            </a:r>
          </a:p>
          <a:p>
            <a:pPr marL="342900" indent="-342900">
              <a:spcAft>
                <a:spcPts val="3000"/>
              </a:spcAft>
              <a:buFont typeface="Arial" panose="020B0604020202020204" pitchFamily="34" charset="0"/>
              <a:buChar char="•"/>
            </a:pPr>
            <a:r>
              <a:rPr lang="en-US" sz="2000" dirty="0">
                <a:solidFill>
                  <a:schemeClr val="tx1">
                    <a:lumMod val="85000"/>
                    <a:lumOff val="15000"/>
                  </a:schemeClr>
                </a:solidFill>
                <a:latin typeface="Avenir Next LT Pro Light" panose="020B0304020202020204" pitchFamily="34" charset="0"/>
              </a:rPr>
              <a:t>The JMP produces updated estimates on WASH in schools every 2 years</a:t>
            </a:r>
          </a:p>
          <a:p>
            <a:pPr marL="342900" indent="-342900">
              <a:spcAft>
                <a:spcPts val="3000"/>
              </a:spcAft>
              <a:buFont typeface="Arial" panose="020B0604020202020204" pitchFamily="34" charset="0"/>
              <a:buChar char="•"/>
            </a:pPr>
            <a:r>
              <a:rPr lang="en-US" sz="2000" dirty="0">
                <a:solidFill>
                  <a:schemeClr val="tx1">
                    <a:lumMod val="85000"/>
                    <a:lumOff val="15000"/>
                  </a:schemeClr>
                </a:solidFill>
                <a:latin typeface="Avenir Next LT Pro Light" panose="020B0304020202020204" pitchFamily="34" charset="0"/>
              </a:rPr>
              <a:t>A total of </a:t>
            </a:r>
            <a:r>
              <a:rPr lang="en-US" sz="2000" b="1" dirty="0">
                <a:solidFill>
                  <a:schemeClr val="tx1">
                    <a:lumMod val="85000"/>
                    <a:lumOff val="15000"/>
                  </a:schemeClr>
                </a:solidFill>
                <a:latin typeface="Avenir Next LT Pro Light" panose="020B0304020202020204" pitchFamily="34" charset="0"/>
              </a:rPr>
              <a:t>1,029</a:t>
            </a:r>
            <a:r>
              <a:rPr lang="en-US" sz="2000" dirty="0">
                <a:solidFill>
                  <a:schemeClr val="tx1">
                    <a:lumMod val="85000"/>
                    <a:lumOff val="15000"/>
                  </a:schemeClr>
                </a:solidFill>
                <a:latin typeface="Avenir Next LT Pro Light" panose="020B0304020202020204" pitchFamily="34" charset="0"/>
              </a:rPr>
              <a:t> national data sources were used in the 2022 update (many from EMIS)</a:t>
            </a:r>
          </a:p>
        </p:txBody>
      </p:sp>
      <p:grpSp>
        <p:nvGrpSpPr>
          <p:cNvPr id="4" name="Group 3">
            <a:extLst>
              <a:ext uri="{FF2B5EF4-FFF2-40B4-BE49-F238E27FC236}">
                <a16:creationId xmlns:a16="http://schemas.microsoft.com/office/drawing/2014/main" id="{7EA0802C-E430-4FD1-8339-9DF2D92B2E22}"/>
              </a:ext>
            </a:extLst>
          </p:cNvPr>
          <p:cNvGrpSpPr/>
          <p:nvPr/>
        </p:nvGrpSpPr>
        <p:grpSpPr>
          <a:xfrm>
            <a:off x="7324117" y="2102189"/>
            <a:ext cx="4793784" cy="4660490"/>
            <a:chOff x="-442452" y="2290916"/>
            <a:chExt cx="4793784" cy="4660490"/>
          </a:xfrm>
        </p:grpSpPr>
        <p:pic>
          <p:nvPicPr>
            <p:cNvPr id="2" name="Picture 1">
              <a:extLst>
                <a:ext uri="{FF2B5EF4-FFF2-40B4-BE49-F238E27FC236}">
                  <a16:creationId xmlns:a16="http://schemas.microsoft.com/office/drawing/2014/main" id="{5FE6B324-D095-4299-A4BA-1480B37B1772}"/>
                </a:ext>
              </a:extLst>
            </p:cNvPr>
            <p:cNvPicPr>
              <a:picLocks noChangeAspect="1"/>
            </p:cNvPicPr>
            <p:nvPr/>
          </p:nvPicPr>
          <p:blipFill rotWithShape="1">
            <a:blip r:embed="rId3"/>
            <a:srcRect l="2496" t="16870" r="90608" b="11444"/>
            <a:stretch/>
          </p:blipFill>
          <p:spPr>
            <a:xfrm>
              <a:off x="-442452" y="2290916"/>
              <a:ext cx="840796" cy="4660490"/>
            </a:xfrm>
            <a:prstGeom prst="rect">
              <a:avLst/>
            </a:prstGeom>
          </p:spPr>
        </p:pic>
        <p:pic>
          <p:nvPicPr>
            <p:cNvPr id="6" name="Picture 5">
              <a:extLst>
                <a:ext uri="{FF2B5EF4-FFF2-40B4-BE49-F238E27FC236}">
                  <a16:creationId xmlns:a16="http://schemas.microsoft.com/office/drawing/2014/main" id="{15944578-EC31-4689-9AFF-1E0BEC382DB8}"/>
                </a:ext>
              </a:extLst>
            </p:cNvPr>
            <p:cNvPicPr>
              <a:picLocks noChangeAspect="1"/>
            </p:cNvPicPr>
            <p:nvPr/>
          </p:nvPicPr>
          <p:blipFill rotWithShape="1">
            <a:blip r:embed="rId3"/>
            <a:srcRect l="66649" t="16870" b="11444"/>
            <a:stretch/>
          </p:blipFill>
          <p:spPr>
            <a:xfrm>
              <a:off x="285202" y="2290916"/>
              <a:ext cx="4066130" cy="4660490"/>
            </a:xfrm>
            <a:prstGeom prst="rect">
              <a:avLst/>
            </a:prstGeom>
          </p:spPr>
        </p:pic>
      </p:grpSp>
      <p:pic>
        <p:nvPicPr>
          <p:cNvPr id="7" name="Picture 6">
            <a:extLst>
              <a:ext uri="{FF2B5EF4-FFF2-40B4-BE49-F238E27FC236}">
                <a16:creationId xmlns:a16="http://schemas.microsoft.com/office/drawing/2014/main" id="{94B31C3D-7B79-4267-A505-D784FD85B8C3}"/>
              </a:ext>
            </a:extLst>
          </p:cNvPr>
          <p:cNvPicPr>
            <a:picLocks noChangeAspect="1"/>
          </p:cNvPicPr>
          <p:nvPr/>
        </p:nvPicPr>
        <p:blipFill>
          <a:blip r:embed="rId4"/>
          <a:stretch>
            <a:fillRect/>
          </a:stretch>
        </p:blipFill>
        <p:spPr>
          <a:xfrm>
            <a:off x="6986268" y="265559"/>
            <a:ext cx="2548685" cy="1967025"/>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ACF7439-7CFE-4D82-A631-DF66B522F857}"/>
              </a:ext>
            </a:extLst>
          </p:cNvPr>
          <p:cNvSpPr txBox="1"/>
          <p:nvPr/>
        </p:nvSpPr>
        <p:spPr>
          <a:xfrm>
            <a:off x="10356884" y="4598181"/>
            <a:ext cx="1657907" cy="1200329"/>
          </a:xfrm>
          <a:prstGeom prst="rect">
            <a:avLst/>
          </a:prstGeom>
          <a:noFill/>
        </p:spPr>
        <p:txBody>
          <a:bodyPr wrap="square" rtlCol="0">
            <a:spAutoFit/>
          </a:bodyPr>
          <a:lstStyle/>
          <a:p>
            <a:r>
              <a:rPr lang="en-US" dirty="0">
                <a:solidFill>
                  <a:srgbClr val="FF0066"/>
                </a:solidFill>
                <a:latin typeface="Avenir Next LT Pro" panose="020B0504020202020204" pitchFamily="34" charset="0"/>
              </a:rPr>
              <a:t>National data sources used in the JMP 2022 report</a:t>
            </a:r>
          </a:p>
        </p:txBody>
      </p:sp>
      <p:sp>
        <p:nvSpPr>
          <p:cNvPr id="9" name="TextBox 8">
            <a:extLst>
              <a:ext uri="{FF2B5EF4-FFF2-40B4-BE49-F238E27FC236}">
                <a16:creationId xmlns:a16="http://schemas.microsoft.com/office/drawing/2014/main" id="{A9F7C3B9-0285-4089-8E06-F637DE493399}"/>
              </a:ext>
            </a:extLst>
          </p:cNvPr>
          <p:cNvSpPr txBox="1"/>
          <p:nvPr/>
        </p:nvSpPr>
        <p:spPr>
          <a:xfrm>
            <a:off x="186919" y="446567"/>
            <a:ext cx="6666615" cy="677108"/>
          </a:xfrm>
          <a:prstGeom prst="rect">
            <a:avLst/>
          </a:prstGeom>
          <a:noFill/>
        </p:spPr>
        <p:txBody>
          <a:bodyPr wrap="square" rtlCol="0">
            <a:spAutoFit/>
          </a:bodyPr>
          <a:lstStyle/>
          <a:p>
            <a:r>
              <a:rPr lang="en-US" sz="1900" b="1" dirty="0">
                <a:latin typeface="Avenir Next LT Pro" panose="020B0504020202020204" pitchFamily="34" charset="0"/>
              </a:rPr>
              <a:t>The JMP collects national data to track global, regional, &amp; national progress toward the SDGs for WinS</a:t>
            </a:r>
          </a:p>
        </p:txBody>
      </p:sp>
    </p:spTree>
    <p:extLst>
      <p:ext uri="{BB962C8B-B14F-4D97-AF65-F5344CB8AC3E}">
        <p14:creationId xmlns:p14="http://schemas.microsoft.com/office/powerpoint/2010/main" val="1192976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AD1FDD-FEAF-492C-AB39-FF3CDF5F91DA}"/>
              </a:ext>
            </a:extLst>
          </p:cNvPr>
          <p:cNvSpPr>
            <a:spLocks noGrp="1"/>
          </p:cNvSpPr>
          <p:nvPr>
            <p:ph type="title"/>
          </p:nvPr>
        </p:nvSpPr>
        <p:spPr>
          <a:xfrm>
            <a:off x="805822" y="1031475"/>
            <a:ext cx="4704126" cy="733880"/>
          </a:xfrm>
        </p:spPr>
        <p:txBody>
          <a:bodyPr/>
          <a:lstStyle/>
          <a:p>
            <a:r>
              <a:rPr lang="en-US" sz="3200" dirty="0">
                <a:latin typeface="Avenir Next LT Pro" panose="020B0504020202020204" pitchFamily="34" charset="0"/>
              </a:rPr>
              <a:t>Global</a:t>
            </a:r>
          </a:p>
        </p:txBody>
      </p:sp>
      <p:pic>
        <p:nvPicPr>
          <p:cNvPr id="16" name="Picture 15">
            <a:extLst>
              <a:ext uri="{FF2B5EF4-FFF2-40B4-BE49-F238E27FC236}">
                <a16:creationId xmlns:a16="http://schemas.microsoft.com/office/drawing/2014/main" id="{E7AC1359-7BB6-4676-8F30-FCB2C6F1E10E}"/>
              </a:ext>
            </a:extLst>
          </p:cNvPr>
          <p:cNvPicPr>
            <a:picLocks noChangeAspect="1"/>
          </p:cNvPicPr>
          <p:nvPr/>
        </p:nvPicPr>
        <p:blipFill>
          <a:blip r:embed="rId2"/>
          <a:stretch>
            <a:fillRect/>
          </a:stretch>
        </p:blipFill>
        <p:spPr>
          <a:xfrm>
            <a:off x="427265" y="1258609"/>
            <a:ext cx="4928992" cy="5029200"/>
          </a:xfrm>
          <a:prstGeom prst="rect">
            <a:avLst/>
          </a:prstGeom>
        </p:spPr>
      </p:pic>
      <p:grpSp>
        <p:nvGrpSpPr>
          <p:cNvPr id="19" name="Group 18">
            <a:extLst>
              <a:ext uri="{FF2B5EF4-FFF2-40B4-BE49-F238E27FC236}">
                <a16:creationId xmlns:a16="http://schemas.microsoft.com/office/drawing/2014/main" id="{76961D08-6EBA-454F-9EE7-1621EBE170F0}"/>
              </a:ext>
            </a:extLst>
          </p:cNvPr>
          <p:cNvGrpSpPr/>
          <p:nvPr/>
        </p:nvGrpSpPr>
        <p:grpSpPr>
          <a:xfrm>
            <a:off x="6379789" y="1258609"/>
            <a:ext cx="4937760" cy="5070026"/>
            <a:chOff x="6454217" y="1417638"/>
            <a:chExt cx="4810161" cy="4840408"/>
          </a:xfrm>
        </p:grpSpPr>
        <p:pic>
          <p:nvPicPr>
            <p:cNvPr id="17" name="Picture 16">
              <a:extLst>
                <a:ext uri="{FF2B5EF4-FFF2-40B4-BE49-F238E27FC236}">
                  <a16:creationId xmlns:a16="http://schemas.microsoft.com/office/drawing/2014/main" id="{F7DD65F6-0672-48C2-86B2-E9D1790A9BE6}"/>
                </a:ext>
              </a:extLst>
            </p:cNvPr>
            <p:cNvPicPr>
              <a:picLocks noChangeAspect="1"/>
            </p:cNvPicPr>
            <p:nvPr/>
          </p:nvPicPr>
          <p:blipFill rotWithShape="1">
            <a:blip r:embed="rId3"/>
            <a:srcRect b="18843"/>
            <a:stretch/>
          </p:blipFill>
          <p:spPr>
            <a:xfrm>
              <a:off x="6454217" y="1417638"/>
              <a:ext cx="4810161" cy="3973069"/>
            </a:xfrm>
            <a:prstGeom prst="rect">
              <a:avLst/>
            </a:prstGeom>
          </p:spPr>
        </p:pic>
        <p:pic>
          <p:nvPicPr>
            <p:cNvPr id="18" name="Picture 17">
              <a:extLst>
                <a:ext uri="{FF2B5EF4-FFF2-40B4-BE49-F238E27FC236}">
                  <a16:creationId xmlns:a16="http://schemas.microsoft.com/office/drawing/2014/main" id="{8C4AA579-CF57-4ECA-B392-C00B1B3E22EB}"/>
                </a:ext>
              </a:extLst>
            </p:cNvPr>
            <p:cNvPicPr>
              <a:picLocks noChangeAspect="1"/>
            </p:cNvPicPr>
            <p:nvPr/>
          </p:nvPicPr>
          <p:blipFill rotWithShape="1">
            <a:blip r:embed="rId2"/>
            <a:srcRect t="80416"/>
            <a:stretch/>
          </p:blipFill>
          <p:spPr>
            <a:xfrm>
              <a:off x="6454217" y="5299307"/>
              <a:ext cx="4797968" cy="958739"/>
            </a:xfrm>
            <a:prstGeom prst="rect">
              <a:avLst/>
            </a:prstGeom>
          </p:spPr>
        </p:pic>
      </p:grpSp>
      <p:sp>
        <p:nvSpPr>
          <p:cNvPr id="20" name="Title 3">
            <a:extLst>
              <a:ext uri="{FF2B5EF4-FFF2-40B4-BE49-F238E27FC236}">
                <a16:creationId xmlns:a16="http://schemas.microsoft.com/office/drawing/2014/main" id="{1F930CB9-C445-4A80-B6FB-CC3BBFD5E8E4}"/>
              </a:ext>
            </a:extLst>
          </p:cNvPr>
          <p:cNvSpPr txBox="1">
            <a:spLocks/>
          </p:cNvSpPr>
          <p:nvPr/>
        </p:nvSpPr>
        <p:spPr bwMode="auto">
          <a:xfrm>
            <a:off x="6613423" y="1031475"/>
            <a:ext cx="4704126" cy="73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dirty="0">
                <a:latin typeface="Avenir Next LT Pro" panose="020B0504020202020204" pitchFamily="34" charset="0"/>
              </a:rPr>
              <a:t>ILE Countries</a:t>
            </a:r>
          </a:p>
        </p:txBody>
      </p:sp>
      <p:sp>
        <p:nvSpPr>
          <p:cNvPr id="21" name="Title 3">
            <a:extLst>
              <a:ext uri="{FF2B5EF4-FFF2-40B4-BE49-F238E27FC236}">
                <a16:creationId xmlns:a16="http://schemas.microsoft.com/office/drawing/2014/main" id="{056060F1-AD8D-4A9A-99DA-44F44BBBA87C}"/>
              </a:ext>
            </a:extLst>
          </p:cNvPr>
          <p:cNvSpPr txBox="1">
            <a:spLocks/>
          </p:cNvSpPr>
          <p:nvPr/>
        </p:nvSpPr>
        <p:spPr bwMode="auto">
          <a:xfrm>
            <a:off x="554665" y="297595"/>
            <a:ext cx="11082670" cy="73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dirty="0">
                <a:latin typeface="Avenir Next LT Pro" panose="020B0504020202020204" pitchFamily="34" charset="0"/>
              </a:rPr>
              <a:t>WASH in schools coverage from 2015 to 2021</a:t>
            </a:r>
          </a:p>
        </p:txBody>
      </p:sp>
    </p:spTree>
    <p:extLst>
      <p:ext uri="{BB962C8B-B14F-4D97-AF65-F5344CB8AC3E}">
        <p14:creationId xmlns:p14="http://schemas.microsoft.com/office/powerpoint/2010/main" val="299998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184" y="308925"/>
            <a:ext cx="8788998" cy="556897"/>
          </a:xfrm>
        </p:spPr>
        <p:txBody>
          <a:bodyPr>
            <a:noAutofit/>
          </a:bodyPr>
          <a:lstStyle/>
          <a:p>
            <a:r>
              <a:rPr lang="en-US" sz="3200" dirty="0">
                <a:cs typeface="Arial" panose="020B0604020202020204" pitchFamily="34" charset="0"/>
              </a:rPr>
              <a:t>Basic drinking water in schools (2021)</a:t>
            </a:r>
            <a:endParaRPr lang="en-US" sz="3200" i="1" dirty="0">
              <a:cs typeface="Arial" panose="020B0604020202020204" pitchFamily="34" charset="0"/>
            </a:endParaRPr>
          </a:p>
        </p:txBody>
      </p:sp>
      <p:sp>
        <p:nvSpPr>
          <p:cNvPr id="6" name="Slide Number Placeholder 3">
            <a:extLst>
              <a:ext uri="{FF2B5EF4-FFF2-40B4-BE49-F238E27FC236}">
                <a16:creationId xmlns:a16="http://schemas.microsoft.com/office/drawing/2014/main" id="{6980BD85-0059-432E-895D-E6D35A0C31A0}"/>
              </a:ext>
            </a:extLst>
          </p:cNvPr>
          <p:cNvSpPr>
            <a:spLocks noGrp="1"/>
          </p:cNvSpPr>
          <p:nvPr>
            <p:ph type="sldNum" sz="quarter" idx="12"/>
          </p:nvPr>
        </p:nvSpPr>
        <p:spPr/>
        <p:txBody>
          <a:bodyPr/>
          <a:lstStyle/>
          <a:p>
            <a:pPr>
              <a:defRPr/>
            </a:pPr>
            <a:fld id="{A73939FE-7BC6-42BD-B27E-1F76D60FE7C3}" type="slidenum">
              <a:rPr lang="en-GB" smtClean="0"/>
              <a:pPr>
                <a:defRPr/>
              </a:pPr>
              <a:t>9</a:t>
            </a:fld>
            <a:endParaRPr lang="en-GB"/>
          </a:p>
        </p:txBody>
      </p:sp>
      <p:sp>
        <p:nvSpPr>
          <p:cNvPr id="9" name="Content Placeholder 2"/>
          <p:cNvSpPr txBox="1">
            <a:spLocks/>
          </p:cNvSpPr>
          <p:nvPr/>
        </p:nvSpPr>
        <p:spPr bwMode="auto">
          <a:xfrm>
            <a:off x="270163" y="1027510"/>
            <a:ext cx="11538065" cy="47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GB" sz="2400" dirty="0"/>
              <a:t>Estimates for </a:t>
            </a:r>
            <a:r>
              <a:rPr lang="en-GB" sz="2400" b="1" dirty="0"/>
              <a:t>30 countries </a:t>
            </a:r>
            <a:r>
              <a:rPr lang="en-GB" sz="2400" dirty="0"/>
              <a:t>in the EAP and SA regions</a:t>
            </a:r>
          </a:p>
        </p:txBody>
      </p:sp>
      <p:pic>
        <p:nvPicPr>
          <p:cNvPr id="3" name="Picture 2">
            <a:extLst>
              <a:ext uri="{FF2B5EF4-FFF2-40B4-BE49-F238E27FC236}">
                <a16:creationId xmlns:a16="http://schemas.microsoft.com/office/drawing/2014/main" id="{3B2732C8-1A2B-411D-8BC8-D8C3B113A57A}"/>
              </a:ext>
            </a:extLst>
          </p:cNvPr>
          <p:cNvPicPr>
            <a:picLocks noChangeAspect="1"/>
          </p:cNvPicPr>
          <p:nvPr/>
        </p:nvPicPr>
        <p:blipFill>
          <a:blip r:embed="rId3"/>
          <a:stretch>
            <a:fillRect/>
          </a:stretch>
        </p:blipFill>
        <p:spPr>
          <a:xfrm>
            <a:off x="87979" y="1852380"/>
            <a:ext cx="12016041" cy="4869096"/>
          </a:xfrm>
          <a:prstGeom prst="rect">
            <a:avLst/>
          </a:prstGeom>
        </p:spPr>
      </p:pic>
      <p:pic>
        <p:nvPicPr>
          <p:cNvPr id="8" name="Picture 7">
            <a:extLst>
              <a:ext uri="{FF2B5EF4-FFF2-40B4-BE49-F238E27FC236}">
                <a16:creationId xmlns:a16="http://schemas.microsoft.com/office/drawing/2014/main" id="{D84F9E19-4DCD-447B-9136-8ACA92B482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087859" y="990363"/>
            <a:ext cx="1833978" cy="1021490"/>
          </a:xfrm>
          <a:prstGeom prst="rect">
            <a:avLst/>
          </a:prstGeom>
        </p:spPr>
      </p:pic>
    </p:spTree>
    <p:extLst>
      <p:ext uri="{BB962C8B-B14F-4D97-AF65-F5344CB8AC3E}">
        <p14:creationId xmlns:p14="http://schemas.microsoft.com/office/powerpoint/2010/main" val="242673762"/>
      </p:ext>
    </p:extLst>
  </p:cSld>
  <p:clrMapOvr>
    <a:masterClrMapping/>
  </p:clrMapOvr>
</p:sld>
</file>

<file path=ppt/theme/theme1.xml><?xml version="1.0" encoding="utf-8"?>
<a:theme xmlns:a="http://schemas.openxmlformats.org/drawingml/2006/main" name="2_Office Theme">
  <a:themeElements>
    <a:clrScheme name="JMP palette">
      <a:dk1>
        <a:sysClr val="windowText" lastClr="000000"/>
      </a:dk1>
      <a:lt1>
        <a:sysClr val="window" lastClr="FFFFFF"/>
      </a:lt1>
      <a:dk2>
        <a:srgbClr val="1F497D"/>
      </a:dk2>
      <a:lt2>
        <a:srgbClr val="EEECE1"/>
      </a:lt2>
      <a:accent1>
        <a:srgbClr val="29B6F6"/>
      </a:accent1>
      <a:accent2>
        <a:srgbClr val="66BB6A"/>
      </a:accent2>
      <a:accent3>
        <a:srgbClr val="AB47BC"/>
      </a:accent3>
      <a:accent4>
        <a:srgbClr val="FFF176"/>
      </a:accent4>
      <a:accent5>
        <a:srgbClr val="FFCA28"/>
      </a:accent5>
      <a:accent6>
        <a:srgbClr val="0288D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JMP palette">
      <a:dk1>
        <a:sysClr val="windowText" lastClr="000000"/>
      </a:dk1>
      <a:lt1>
        <a:sysClr val="window" lastClr="FFFFFF"/>
      </a:lt1>
      <a:dk2>
        <a:srgbClr val="1F497D"/>
      </a:dk2>
      <a:lt2>
        <a:srgbClr val="EEECE1"/>
      </a:lt2>
      <a:accent1>
        <a:srgbClr val="29B6F6"/>
      </a:accent1>
      <a:accent2>
        <a:srgbClr val="66BB6A"/>
      </a:accent2>
      <a:accent3>
        <a:srgbClr val="AB47BC"/>
      </a:accent3>
      <a:accent4>
        <a:srgbClr val="FFF176"/>
      </a:accent4>
      <a:accent5>
        <a:srgbClr val="FFCA28"/>
      </a:accent5>
      <a:accent6>
        <a:srgbClr val="0288D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JMP palette">
      <a:dk1>
        <a:sysClr val="windowText" lastClr="000000"/>
      </a:dk1>
      <a:lt1>
        <a:sysClr val="window" lastClr="FFFFFF"/>
      </a:lt1>
      <a:dk2>
        <a:srgbClr val="1F497D"/>
      </a:dk2>
      <a:lt2>
        <a:srgbClr val="EEECE1"/>
      </a:lt2>
      <a:accent1>
        <a:srgbClr val="29B6F6"/>
      </a:accent1>
      <a:accent2>
        <a:srgbClr val="66BB6A"/>
      </a:accent2>
      <a:accent3>
        <a:srgbClr val="AB47BC"/>
      </a:accent3>
      <a:accent4>
        <a:srgbClr val="FFF176"/>
      </a:accent4>
      <a:accent5>
        <a:srgbClr val="FFCA28"/>
      </a:accent5>
      <a:accent6>
        <a:srgbClr val="0288D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6573</TotalTime>
  <Words>4216</Words>
  <Application>Microsoft Office PowerPoint</Application>
  <PresentationFormat>Widescreen</PresentationFormat>
  <Paragraphs>640</Paragraphs>
  <Slides>52</Slides>
  <Notes>20</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52</vt:i4>
      </vt:variant>
    </vt:vector>
  </HeadingPairs>
  <TitlesOfParts>
    <vt:vector size="73" baseType="lpstr">
      <vt:lpstr>ＭＳ Ｐゴシック</vt:lpstr>
      <vt:lpstr>SimSun</vt:lpstr>
      <vt:lpstr>Arial</vt:lpstr>
      <vt:lpstr>Arial Narrow</vt:lpstr>
      <vt:lpstr>Avenir Next LT Pro</vt:lpstr>
      <vt:lpstr>Avenir Next LT Pro Light</vt:lpstr>
      <vt:lpstr>Calibri</vt:lpstr>
      <vt:lpstr>Calibri Light</vt:lpstr>
      <vt:lpstr>Gill Sans Infant MT</vt:lpstr>
      <vt:lpstr>HelveticaNeueLT Pro 55 Roman</vt:lpstr>
      <vt:lpstr>Impact</vt:lpstr>
      <vt:lpstr>Lucida Grande</vt:lpstr>
      <vt:lpstr>Open Sans</vt:lpstr>
      <vt:lpstr>Times New Roman</vt:lpstr>
      <vt:lpstr>Wingdings</vt:lpstr>
      <vt:lpstr>2_Office Theme</vt:lpstr>
      <vt:lpstr>Custom Design</vt:lpstr>
      <vt:lpstr>1_Custom Design</vt:lpstr>
      <vt:lpstr>3_Office Theme</vt:lpstr>
      <vt:lpstr>1_Office Theme</vt:lpstr>
      <vt:lpstr>4_Office Theme</vt:lpstr>
      <vt:lpstr>Please change your name on Zoom to include your country delegation  </vt:lpstr>
      <vt:lpstr>PowerPoint Presentation</vt:lpstr>
      <vt:lpstr>PowerPoint Presentation</vt:lpstr>
      <vt:lpstr>PowerPoint Presentation</vt:lpstr>
      <vt:lpstr>PowerPoint Presentation</vt:lpstr>
      <vt:lpstr>PowerPoint Presentation</vt:lpstr>
      <vt:lpstr>PowerPoint Presentation</vt:lpstr>
      <vt:lpstr>Global</vt:lpstr>
      <vt:lpstr>Basic drinking water in schools (2021)</vt:lpstr>
      <vt:lpstr>Basic sanitation in schools (2021)</vt:lpstr>
      <vt:lpstr>Basic hygiene in schools (2021)</vt:lpstr>
      <vt:lpstr>PowerPoint Presentation</vt:lpstr>
      <vt:lpstr>PowerPoint Presentation</vt:lpstr>
      <vt:lpstr>PowerPoint Presentation</vt:lpstr>
      <vt:lpstr>PowerPoint Presentation</vt:lpstr>
      <vt:lpstr>Global recommendations &amp; resources for monitoring basic and inclusive WinS     </vt:lpstr>
      <vt:lpstr>Global recommendations and resources for…</vt:lpstr>
      <vt:lpstr>Global recommendations and resources for…</vt:lpstr>
      <vt:lpstr>Elements of basic WASH services in schools</vt:lpstr>
      <vt:lpstr>7 core questions to monitor basic service</vt:lpstr>
      <vt:lpstr>JMP service ladders for WASH in schools</vt:lpstr>
      <vt:lpstr>Examples of expanded questions to monitor inclusive WinS</vt:lpstr>
      <vt:lpstr>Excel-based tool to support data collection and analysis</vt:lpstr>
      <vt:lpstr>Excel-based tool to support WinS monitoring – data collection</vt:lpstr>
      <vt:lpstr>Questions can be copied and pasted into EMIS questionnaires and modified as needed</vt:lpstr>
      <vt:lpstr>The last three tabs can be modified as needed, saved as a separate Excel file, and uploaded to KoBo Toolbox (https://xlsform.org/en/) </vt:lpstr>
      <vt:lpstr>PowerPoint Presentation</vt:lpstr>
      <vt:lpstr>Global recommendations and resources for…</vt:lpstr>
      <vt:lpstr>Excel-based tool to support WinS monitoring – data analysis</vt:lpstr>
      <vt:lpstr>PowerPoint Presentation</vt:lpstr>
      <vt:lpstr>PowerPoint Presentation</vt:lpstr>
      <vt:lpstr>PowerPoint Presentation</vt:lpstr>
      <vt:lpstr>PowerPoint Presentation</vt:lpstr>
      <vt:lpstr>Checklist for national monitoring of the SDGs for WinS</vt:lpstr>
      <vt:lpstr>PowerPoint Presentation</vt:lpstr>
      <vt:lpstr>PowerPoint Presentation</vt:lpstr>
      <vt:lpstr>Preparation for Day 2</vt:lpstr>
      <vt:lpstr>Download the presentation template</vt:lpstr>
      <vt:lpstr>Cross-country sharing – day 2 preparation</vt:lpstr>
      <vt:lpstr>Move to breakout groups</vt:lpstr>
      <vt:lpstr>PowerPoint Presentation</vt:lpstr>
      <vt:lpstr>Preparation for Day 2 – Re-cap</vt:lpstr>
      <vt:lpstr>PowerPoint Presentation</vt:lpstr>
      <vt:lpstr>Please change your name on Zoom to include your country delegation  </vt:lpstr>
      <vt:lpstr>PowerPoint Presentation</vt:lpstr>
      <vt:lpstr>PowerPoint Presentation</vt:lpstr>
      <vt:lpstr>Cross-country sharing (70 minutes)</vt:lpstr>
      <vt:lpstr>Move to breakout groups</vt:lpstr>
      <vt:lpstr>PowerPoint Presentation</vt:lpstr>
      <vt:lpstr>PowerPoint Presentation</vt:lpstr>
      <vt:lpstr>Wrap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Chatterley, Christie</dc:creator>
  <cp:lastModifiedBy>Chatterley, Christie</cp:lastModifiedBy>
  <cp:revision>66</cp:revision>
  <dcterms:created xsi:type="dcterms:W3CDTF">2019-10-29T13:38:53Z</dcterms:created>
  <dcterms:modified xsi:type="dcterms:W3CDTF">2022-09-11T14:28:21Z</dcterms:modified>
</cp:coreProperties>
</file>