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ppt/notesSlides/notesSlide352.xml" ContentType="application/vnd.openxmlformats-officedocument.presentationml.notesSlide+xml"/>
  <Override PartName="/ppt/notesSlides/notesSlide353.xml" ContentType="application/vnd.openxmlformats-officedocument.presentationml.notesSlide+xml"/>
  <Override PartName="/ppt/notesSlides/notesSlide354.xml" ContentType="application/vnd.openxmlformats-officedocument.presentationml.notesSlide+xml"/>
  <Override PartName="/ppt/notesSlides/notesSlide355.xml" ContentType="application/vnd.openxmlformats-officedocument.presentationml.notesSlide+xml"/>
  <Override PartName="/ppt/notesSlides/notesSlide35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5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8.xml" ContentType="application/vnd.openxmlformats-officedocument.presentationml.notesSlide+xml"/>
  <Override PartName="/ppt/notesSlides/notesSlide359.xml" ContentType="application/vnd.openxmlformats-officedocument.presentationml.notesSlide+xml"/>
  <Override PartName="/ppt/notesSlides/notesSlide360.xml" ContentType="application/vnd.openxmlformats-officedocument.presentationml.notesSlide+xml"/>
  <Override PartName="/ppt/notesSlides/notesSlide361.xml" ContentType="application/vnd.openxmlformats-officedocument.presentationml.notesSlide+xml"/>
  <Override PartName="/ppt/notesSlides/notesSlide362.xml" ContentType="application/vnd.openxmlformats-officedocument.presentationml.notesSlide+xml"/>
  <Override PartName="/ppt/notesSlides/notesSlide363.xml" ContentType="application/vnd.openxmlformats-officedocument.presentationml.notesSlide+xml"/>
  <Override PartName="/ppt/notesSlides/notesSlide364.xml" ContentType="application/vnd.openxmlformats-officedocument.presentationml.notesSlide+xml"/>
  <Override PartName="/ppt/notesSlides/notesSlide365.xml" ContentType="application/vnd.openxmlformats-officedocument.presentationml.notesSlide+xml"/>
  <Override PartName="/ppt/notesSlides/notesSlide366.xml" ContentType="application/vnd.openxmlformats-officedocument.presentationml.notesSlide+xml"/>
  <Override PartName="/ppt/notesSlides/notesSlide367.xml" ContentType="application/vnd.openxmlformats-officedocument.presentationml.notesSlide+xml"/>
  <Override PartName="/ppt/notesSlides/notesSlide368.xml" ContentType="application/vnd.openxmlformats-officedocument.presentationml.notesSlide+xml"/>
  <Override PartName="/ppt/notesSlides/notesSlide369.xml" ContentType="application/vnd.openxmlformats-officedocument.presentationml.notesSlide+xml"/>
  <Override PartName="/ppt/notesSlides/notesSlide37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8"/>
  </p:notesMasterIdLst>
  <p:sldIdLst>
    <p:sldId id="256" r:id="rId5"/>
    <p:sldId id="280" r:id="rId6"/>
    <p:sldId id="2487" r:id="rId7"/>
    <p:sldId id="2489" r:id="rId8"/>
    <p:sldId id="2780" r:id="rId9"/>
    <p:sldId id="2909" r:id="rId10"/>
    <p:sldId id="2785" r:id="rId11"/>
    <p:sldId id="2786" r:id="rId12"/>
    <p:sldId id="2787" r:id="rId13"/>
    <p:sldId id="2788" r:id="rId14"/>
    <p:sldId id="2789" r:id="rId15"/>
    <p:sldId id="2790" r:id="rId16"/>
    <p:sldId id="2791" r:id="rId17"/>
    <p:sldId id="2792" r:id="rId18"/>
    <p:sldId id="2793" r:id="rId19"/>
    <p:sldId id="2794" r:id="rId20"/>
    <p:sldId id="2795" r:id="rId21"/>
    <p:sldId id="2796" r:id="rId22"/>
    <p:sldId id="2781" r:id="rId23"/>
    <p:sldId id="2797" r:id="rId24"/>
    <p:sldId id="2798" r:id="rId25"/>
    <p:sldId id="2799" r:id="rId26"/>
    <p:sldId id="2800" r:id="rId27"/>
    <p:sldId id="2782" r:id="rId28"/>
    <p:sldId id="2801" r:id="rId29"/>
    <p:sldId id="2802" r:id="rId30"/>
    <p:sldId id="2803" r:id="rId31"/>
    <p:sldId id="2804" r:id="rId32"/>
    <p:sldId id="2805" r:id="rId33"/>
    <p:sldId id="2783" r:id="rId34"/>
    <p:sldId id="2806" r:id="rId35"/>
    <p:sldId id="2807" r:id="rId36"/>
    <p:sldId id="2808" r:id="rId37"/>
    <p:sldId id="2809" r:id="rId38"/>
    <p:sldId id="2810" r:id="rId39"/>
    <p:sldId id="2811" r:id="rId40"/>
    <p:sldId id="2812" r:id="rId41"/>
    <p:sldId id="2813" r:id="rId42"/>
    <p:sldId id="2677" r:id="rId43"/>
    <p:sldId id="2681" r:id="rId44"/>
    <p:sldId id="2682" r:id="rId45"/>
    <p:sldId id="2683" r:id="rId46"/>
    <p:sldId id="2701" r:id="rId47"/>
    <p:sldId id="2702" r:id="rId48"/>
    <p:sldId id="2703" r:id="rId49"/>
    <p:sldId id="2704" r:id="rId50"/>
    <p:sldId id="2705" r:id="rId51"/>
    <p:sldId id="2678" r:id="rId52"/>
    <p:sldId id="2706" r:id="rId53"/>
    <p:sldId id="2707" r:id="rId54"/>
    <p:sldId id="2679" r:id="rId55"/>
    <p:sldId id="2708" r:id="rId56"/>
    <p:sldId id="2709" r:id="rId57"/>
    <p:sldId id="2710" r:id="rId58"/>
    <p:sldId id="2711" r:id="rId59"/>
    <p:sldId id="2712" r:id="rId60"/>
    <p:sldId id="2713" r:id="rId61"/>
    <p:sldId id="2680" r:id="rId62"/>
    <p:sldId id="2751" r:id="rId63"/>
    <p:sldId id="2752" r:id="rId64"/>
    <p:sldId id="2753" r:id="rId65"/>
    <p:sldId id="2755" r:id="rId66"/>
    <p:sldId id="2756" r:id="rId67"/>
    <p:sldId id="2754" r:id="rId68"/>
    <p:sldId id="2991" r:id="rId69"/>
    <p:sldId id="3003" r:id="rId70"/>
    <p:sldId id="3004" r:id="rId71"/>
    <p:sldId id="3005" r:id="rId72"/>
    <p:sldId id="3006" r:id="rId73"/>
    <p:sldId id="3007" r:id="rId74"/>
    <p:sldId id="3008" r:id="rId75"/>
    <p:sldId id="3009" r:id="rId76"/>
    <p:sldId id="3010" r:id="rId77"/>
    <p:sldId id="3011" r:id="rId78"/>
    <p:sldId id="3012" r:id="rId79"/>
    <p:sldId id="3013" r:id="rId80"/>
    <p:sldId id="2992" r:id="rId81"/>
    <p:sldId id="3000" r:id="rId82"/>
    <p:sldId id="3001" r:id="rId83"/>
    <p:sldId id="3002" r:id="rId84"/>
    <p:sldId id="2993" r:id="rId85"/>
    <p:sldId id="2998" r:id="rId86"/>
    <p:sldId id="2999" r:id="rId87"/>
    <p:sldId id="2994" r:id="rId88"/>
    <p:sldId id="2995" r:id="rId89"/>
    <p:sldId id="2996" r:id="rId90"/>
    <p:sldId id="2997" r:id="rId91"/>
    <p:sldId id="2758" r:id="rId92"/>
    <p:sldId id="2501" r:id="rId93"/>
    <p:sldId id="2759" r:id="rId94"/>
    <p:sldId id="2910" r:id="rId95"/>
    <p:sldId id="2911" r:id="rId96"/>
    <p:sldId id="2912" r:id="rId97"/>
    <p:sldId id="2913" r:id="rId98"/>
    <p:sldId id="2914" r:id="rId99"/>
    <p:sldId id="2915" r:id="rId100"/>
    <p:sldId id="2916" r:id="rId101"/>
    <p:sldId id="2917" r:id="rId102"/>
    <p:sldId id="2918" r:id="rId103"/>
    <p:sldId id="2919" r:id="rId104"/>
    <p:sldId id="2920" r:id="rId105"/>
    <p:sldId id="2921" r:id="rId106"/>
    <p:sldId id="2922" r:id="rId107"/>
    <p:sldId id="2923" r:id="rId108"/>
    <p:sldId id="2924" r:id="rId109"/>
    <p:sldId id="2925" r:id="rId110"/>
    <p:sldId id="2926" r:id="rId111"/>
    <p:sldId id="2927" r:id="rId112"/>
    <p:sldId id="2928" r:id="rId113"/>
    <p:sldId id="2929" r:id="rId114"/>
    <p:sldId id="2763" r:id="rId115"/>
    <p:sldId id="2764" r:id="rId116"/>
    <p:sldId id="2950" r:id="rId117"/>
    <p:sldId id="2951" r:id="rId118"/>
    <p:sldId id="2952" r:id="rId119"/>
    <p:sldId id="2962" r:id="rId120"/>
    <p:sldId id="2953" r:id="rId121"/>
    <p:sldId id="2954" r:id="rId122"/>
    <p:sldId id="2955" r:id="rId123"/>
    <p:sldId id="2956" r:id="rId124"/>
    <p:sldId id="2957" r:id="rId125"/>
    <p:sldId id="2958" r:id="rId126"/>
    <p:sldId id="2959" r:id="rId127"/>
    <p:sldId id="2960" r:id="rId128"/>
    <p:sldId id="2760" r:id="rId129"/>
    <p:sldId id="2761" r:id="rId130"/>
    <p:sldId id="2762" r:id="rId131"/>
    <p:sldId id="2930" r:id="rId132"/>
    <p:sldId id="2931" r:id="rId133"/>
    <p:sldId id="2932" r:id="rId134"/>
    <p:sldId id="2933" r:id="rId135"/>
    <p:sldId id="2934" r:id="rId136"/>
    <p:sldId id="2935" r:id="rId137"/>
    <p:sldId id="2936" r:id="rId138"/>
    <p:sldId id="2937" r:id="rId139"/>
    <p:sldId id="2938" r:id="rId140"/>
    <p:sldId id="2939" r:id="rId141"/>
    <p:sldId id="2940" r:id="rId142"/>
    <p:sldId id="2941" r:id="rId143"/>
    <p:sldId id="2942" r:id="rId144"/>
    <p:sldId id="2943" r:id="rId145"/>
    <p:sldId id="2944" r:id="rId146"/>
    <p:sldId id="2945" r:id="rId147"/>
    <p:sldId id="2946" r:id="rId148"/>
    <p:sldId id="2947" r:id="rId149"/>
    <p:sldId id="2948" r:id="rId150"/>
    <p:sldId id="2949" r:id="rId151"/>
    <p:sldId id="2765" r:id="rId152"/>
    <p:sldId id="2766" r:id="rId153"/>
    <p:sldId id="2767" r:id="rId154"/>
    <p:sldId id="2963" r:id="rId155"/>
    <p:sldId id="2964" r:id="rId156"/>
    <p:sldId id="2965" r:id="rId157"/>
    <p:sldId id="2966" r:id="rId158"/>
    <p:sldId id="2967" r:id="rId159"/>
    <p:sldId id="2968" r:id="rId160"/>
    <p:sldId id="2969" r:id="rId161"/>
    <p:sldId id="2970" r:id="rId162"/>
    <p:sldId id="2971" r:id="rId163"/>
    <p:sldId id="2972" r:id="rId164"/>
    <p:sldId id="2973" r:id="rId165"/>
    <p:sldId id="2974" r:id="rId166"/>
    <p:sldId id="2975" r:id="rId167"/>
    <p:sldId id="2976" r:id="rId168"/>
    <p:sldId id="2977" r:id="rId169"/>
    <p:sldId id="2978" r:id="rId170"/>
    <p:sldId id="2979" r:id="rId171"/>
    <p:sldId id="2980" r:id="rId172"/>
    <p:sldId id="2981" r:id="rId173"/>
    <p:sldId id="2982" r:id="rId174"/>
    <p:sldId id="2983" r:id="rId175"/>
    <p:sldId id="2984" r:id="rId176"/>
    <p:sldId id="2985" r:id="rId177"/>
    <p:sldId id="2986" r:id="rId178"/>
    <p:sldId id="2987" r:id="rId179"/>
    <p:sldId id="2988" r:id="rId180"/>
    <p:sldId id="2989" r:id="rId181"/>
    <p:sldId id="2990" r:id="rId182"/>
    <p:sldId id="2490" r:id="rId183"/>
    <p:sldId id="2835" r:id="rId184"/>
    <p:sldId id="2757" r:id="rId185"/>
    <p:sldId id="2591" r:id="rId186"/>
    <p:sldId id="2593" r:id="rId187"/>
    <p:sldId id="2594" r:id="rId188"/>
    <p:sldId id="2599" r:id="rId189"/>
    <p:sldId id="2595" r:id="rId190"/>
    <p:sldId id="2596" r:id="rId191"/>
    <p:sldId id="2597" r:id="rId192"/>
    <p:sldId id="2598" r:id="rId193"/>
    <p:sldId id="2592" r:id="rId194"/>
    <p:sldId id="2602" r:id="rId195"/>
    <p:sldId id="2626" r:id="rId196"/>
    <p:sldId id="2627" r:id="rId197"/>
    <p:sldId id="2628" r:id="rId198"/>
    <p:sldId id="2629" r:id="rId199"/>
    <p:sldId id="2630" r:id="rId200"/>
    <p:sldId id="2631" r:id="rId201"/>
    <p:sldId id="2632" r:id="rId202"/>
    <p:sldId id="2633" r:id="rId203"/>
    <p:sldId id="2634" r:id="rId204"/>
    <p:sldId id="2635" r:id="rId205"/>
    <p:sldId id="2636" r:id="rId206"/>
    <p:sldId id="2637" r:id="rId207"/>
    <p:sldId id="2638" r:id="rId208"/>
    <p:sldId id="2639" r:id="rId209"/>
    <p:sldId id="2600" r:id="rId210"/>
    <p:sldId id="2684" r:id="rId211"/>
    <p:sldId id="2601" r:id="rId212"/>
    <p:sldId id="2685" r:id="rId213"/>
    <p:sldId id="2686" r:id="rId214"/>
    <p:sldId id="2687" r:id="rId215"/>
    <p:sldId id="2688" r:id="rId216"/>
    <p:sldId id="2689" r:id="rId217"/>
    <p:sldId id="2690" r:id="rId218"/>
    <p:sldId id="2691" r:id="rId219"/>
    <p:sldId id="2692" r:id="rId220"/>
    <p:sldId id="2693" r:id="rId221"/>
    <p:sldId id="2694" r:id="rId222"/>
    <p:sldId id="2695" r:id="rId223"/>
    <p:sldId id="2696" r:id="rId224"/>
    <p:sldId id="2697" r:id="rId225"/>
    <p:sldId id="2698" r:id="rId226"/>
    <p:sldId id="2699" r:id="rId227"/>
    <p:sldId id="2700" r:id="rId228"/>
    <p:sldId id="2491" r:id="rId229"/>
    <p:sldId id="2590" r:id="rId230"/>
    <p:sldId id="2814" r:id="rId231"/>
    <p:sldId id="2815" r:id="rId232"/>
    <p:sldId id="2816" r:id="rId233"/>
    <p:sldId id="2817" r:id="rId234"/>
    <p:sldId id="2818" r:id="rId235"/>
    <p:sldId id="2819" r:id="rId236"/>
    <p:sldId id="2820" r:id="rId237"/>
    <p:sldId id="2821" r:id="rId238"/>
    <p:sldId id="2822" r:id="rId239"/>
    <p:sldId id="2768" r:id="rId240"/>
    <p:sldId id="2823" r:id="rId241"/>
    <p:sldId id="2769" r:id="rId242"/>
    <p:sldId id="2824" r:id="rId243"/>
    <p:sldId id="2770" r:id="rId244"/>
    <p:sldId id="2771" r:id="rId245"/>
    <p:sldId id="2772" r:id="rId246"/>
    <p:sldId id="2836" r:id="rId247"/>
    <p:sldId id="2837" r:id="rId248"/>
    <p:sldId id="2838" r:id="rId249"/>
    <p:sldId id="2839" r:id="rId250"/>
    <p:sldId id="2840" r:id="rId251"/>
    <p:sldId id="2841" r:id="rId252"/>
    <p:sldId id="2842" r:id="rId253"/>
    <p:sldId id="2843" r:id="rId254"/>
    <p:sldId id="2844" r:id="rId255"/>
    <p:sldId id="2845" r:id="rId256"/>
    <p:sldId id="2846" r:id="rId257"/>
    <p:sldId id="2847" r:id="rId258"/>
    <p:sldId id="2848" r:id="rId259"/>
    <p:sldId id="2849" r:id="rId260"/>
    <p:sldId id="2850" r:id="rId261"/>
    <p:sldId id="2851" r:id="rId262"/>
    <p:sldId id="2852" r:id="rId263"/>
    <p:sldId id="2856" r:id="rId264"/>
    <p:sldId id="2853" r:id="rId265"/>
    <p:sldId id="2854" r:id="rId266"/>
    <p:sldId id="2855" r:id="rId267"/>
    <p:sldId id="2503" r:id="rId268"/>
    <p:sldId id="2504" r:id="rId269"/>
    <p:sldId id="2505" r:id="rId270"/>
    <p:sldId id="2506" r:id="rId271"/>
    <p:sldId id="2507" r:id="rId272"/>
    <p:sldId id="2508" r:id="rId273"/>
    <p:sldId id="2509" r:id="rId274"/>
    <p:sldId id="2510" r:id="rId275"/>
    <p:sldId id="2511" r:id="rId276"/>
    <p:sldId id="2512" r:id="rId277"/>
    <p:sldId id="2513" r:id="rId278"/>
    <p:sldId id="2516" r:id="rId279"/>
    <p:sldId id="2517" r:id="rId280"/>
    <p:sldId id="2518" r:id="rId281"/>
    <p:sldId id="2519" r:id="rId282"/>
    <p:sldId id="2520" r:id="rId283"/>
    <p:sldId id="2521" r:id="rId284"/>
    <p:sldId id="2522" r:id="rId285"/>
    <p:sldId id="2523" r:id="rId286"/>
    <p:sldId id="2524" r:id="rId287"/>
    <p:sldId id="2525" r:id="rId288"/>
    <p:sldId id="2526" r:id="rId289"/>
    <p:sldId id="2527" r:id="rId290"/>
    <p:sldId id="2528" r:id="rId291"/>
    <p:sldId id="2529" r:id="rId292"/>
    <p:sldId id="2603" r:id="rId293"/>
    <p:sldId id="2604" r:id="rId294"/>
    <p:sldId id="2605" r:id="rId295"/>
    <p:sldId id="2606" r:id="rId296"/>
    <p:sldId id="2607" r:id="rId297"/>
    <p:sldId id="2608" r:id="rId298"/>
    <p:sldId id="2609" r:id="rId299"/>
    <p:sldId id="2610" r:id="rId300"/>
    <p:sldId id="2611" r:id="rId301"/>
    <p:sldId id="2612" r:id="rId302"/>
    <p:sldId id="2613" r:id="rId303"/>
    <p:sldId id="2614" r:id="rId304"/>
    <p:sldId id="2615" r:id="rId305"/>
    <p:sldId id="2616" r:id="rId306"/>
    <p:sldId id="2617" r:id="rId307"/>
    <p:sldId id="2618" r:id="rId308"/>
    <p:sldId id="2619" r:id="rId309"/>
    <p:sldId id="2492" r:id="rId310"/>
    <p:sldId id="2784" r:id="rId311"/>
    <p:sldId id="2857" r:id="rId312"/>
    <p:sldId id="2858" r:id="rId313"/>
    <p:sldId id="2530" r:id="rId314"/>
    <p:sldId id="2531" r:id="rId315"/>
    <p:sldId id="2532" r:id="rId316"/>
    <p:sldId id="2533" r:id="rId317"/>
    <p:sldId id="2534" r:id="rId318"/>
    <p:sldId id="2535" r:id="rId319"/>
    <p:sldId id="2537" r:id="rId320"/>
    <p:sldId id="2536" r:id="rId321"/>
    <p:sldId id="2538" r:id="rId322"/>
    <p:sldId id="2539" r:id="rId323"/>
    <p:sldId id="2540" r:id="rId324"/>
    <p:sldId id="2541" r:id="rId325"/>
    <p:sldId id="2714" r:id="rId326"/>
    <p:sldId id="2717" r:id="rId327"/>
    <p:sldId id="2718" r:id="rId328"/>
    <p:sldId id="2719" r:id="rId329"/>
    <p:sldId id="2715" r:id="rId330"/>
    <p:sldId id="2716" r:id="rId331"/>
    <p:sldId id="2493" r:id="rId332"/>
    <p:sldId id="2773" r:id="rId333"/>
    <p:sldId id="2826" r:id="rId334"/>
    <p:sldId id="2829" r:id="rId335"/>
    <p:sldId id="2830" r:id="rId336"/>
    <p:sldId id="2832" r:id="rId337"/>
    <p:sldId id="2833" r:id="rId338"/>
    <p:sldId id="2859" r:id="rId339"/>
    <p:sldId id="2870" r:id="rId340"/>
    <p:sldId id="2860" r:id="rId341"/>
    <p:sldId id="2871" r:id="rId342"/>
    <p:sldId id="2872" r:id="rId343"/>
    <p:sldId id="2861" r:id="rId344"/>
    <p:sldId id="2873" r:id="rId345"/>
    <p:sldId id="2862" r:id="rId346"/>
    <p:sldId id="2828" r:id="rId347"/>
    <p:sldId id="2542" r:id="rId348"/>
    <p:sldId id="2544" r:id="rId349"/>
    <p:sldId id="2502" r:id="rId350"/>
    <p:sldId id="2543" r:id="rId351"/>
    <p:sldId id="2545" r:id="rId352"/>
    <p:sldId id="2546" r:id="rId353"/>
    <p:sldId id="2547" r:id="rId354"/>
    <p:sldId id="2548" r:id="rId355"/>
    <p:sldId id="2549" r:id="rId356"/>
    <p:sldId id="2550" r:id="rId357"/>
    <p:sldId id="2551" r:id="rId358"/>
    <p:sldId id="2552" r:id="rId359"/>
    <p:sldId id="2553" r:id="rId360"/>
    <p:sldId id="2554" r:id="rId361"/>
    <p:sldId id="2555" r:id="rId362"/>
    <p:sldId id="2556" r:id="rId363"/>
    <p:sldId id="2557" r:id="rId364"/>
    <p:sldId id="2558" r:id="rId365"/>
    <p:sldId id="2559" r:id="rId366"/>
    <p:sldId id="2560" r:id="rId367"/>
    <p:sldId id="2561" r:id="rId368"/>
    <p:sldId id="2572" r:id="rId369"/>
    <p:sldId id="2562" r:id="rId370"/>
    <p:sldId id="2563" r:id="rId371"/>
    <p:sldId id="2564" r:id="rId372"/>
    <p:sldId id="2565" r:id="rId373"/>
    <p:sldId id="2567" r:id="rId374"/>
    <p:sldId id="2568" r:id="rId375"/>
    <p:sldId id="2569" r:id="rId376"/>
    <p:sldId id="2570" r:id="rId377"/>
    <p:sldId id="2571" r:id="rId378"/>
    <p:sldId id="2573" r:id="rId379"/>
    <p:sldId id="2574" r:id="rId380"/>
    <p:sldId id="2575" r:id="rId381"/>
    <p:sldId id="2576" r:id="rId382"/>
    <p:sldId id="2577" r:id="rId383"/>
    <p:sldId id="2578" r:id="rId384"/>
    <p:sldId id="2579" r:id="rId385"/>
    <p:sldId id="2580" r:id="rId386"/>
    <p:sldId id="2581" r:id="rId387"/>
    <p:sldId id="2582" r:id="rId388"/>
    <p:sldId id="2583" r:id="rId389"/>
    <p:sldId id="2584" r:id="rId390"/>
    <p:sldId id="2585" r:id="rId391"/>
    <p:sldId id="2586" r:id="rId392"/>
    <p:sldId id="2587" r:id="rId393"/>
    <p:sldId id="2588" r:id="rId394"/>
    <p:sldId id="2589" r:id="rId395"/>
    <p:sldId id="2566" r:id="rId396"/>
    <p:sldId id="2620" r:id="rId397"/>
    <p:sldId id="2621" r:id="rId398"/>
    <p:sldId id="2622" r:id="rId399"/>
    <p:sldId id="2623" r:id="rId400"/>
    <p:sldId id="2624" r:id="rId401"/>
    <p:sldId id="2625" r:id="rId402"/>
    <p:sldId id="2640" r:id="rId403"/>
    <p:sldId id="2641" r:id="rId404"/>
    <p:sldId id="2642" r:id="rId405"/>
    <p:sldId id="2643" r:id="rId406"/>
    <p:sldId id="2644" r:id="rId407"/>
    <p:sldId id="2645" r:id="rId408"/>
    <p:sldId id="2646" r:id="rId409"/>
    <p:sldId id="2647" r:id="rId410"/>
    <p:sldId id="2648" r:id="rId411"/>
    <p:sldId id="2649" r:id="rId412"/>
    <p:sldId id="2720" r:id="rId413"/>
    <p:sldId id="2722" r:id="rId414"/>
    <p:sldId id="2724" r:id="rId415"/>
    <p:sldId id="2725" r:id="rId416"/>
    <p:sldId id="2726" r:id="rId417"/>
    <p:sldId id="2721" r:id="rId418"/>
    <p:sldId id="2723" r:id="rId419"/>
    <p:sldId id="2494" r:id="rId420"/>
    <p:sldId id="2774" r:id="rId421"/>
    <p:sldId id="2874" r:id="rId422"/>
    <p:sldId id="2889" r:id="rId423"/>
    <p:sldId id="2875" r:id="rId424"/>
    <p:sldId id="2660" r:id="rId425"/>
    <p:sldId id="2661" r:id="rId426"/>
    <p:sldId id="2495" r:id="rId427"/>
    <p:sldId id="2775" r:id="rId428"/>
    <p:sldId id="2776" r:id="rId429"/>
    <p:sldId id="2876" r:id="rId430"/>
    <p:sldId id="2877" r:id="rId431"/>
    <p:sldId id="2878" r:id="rId432"/>
    <p:sldId id="2879" r:id="rId433"/>
    <p:sldId id="2880" r:id="rId434"/>
    <p:sldId id="2881" r:id="rId435"/>
    <p:sldId id="2882" r:id="rId436"/>
    <p:sldId id="2883" r:id="rId437"/>
    <p:sldId id="2884" r:id="rId438"/>
    <p:sldId id="2885" r:id="rId439"/>
    <p:sldId id="2886" r:id="rId440"/>
    <p:sldId id="2887" r:id="rId441"/>
    <p:sldId id="2888" r:id="rId442"/>
    <p:sldId id="2656" r:id="rId443"/>
    <p:sldId id="2657" r:id="rId444"/>
    <p:sldId id="2658" r:id="rId445"/>
    <p:sldId id="2659" r:id="rId446"/>
    <p:sldId id="2496" r:id="rId447"/>
    <p:sldId id="2650" r:id="rId448"/>
    <p:sldId id="2651" r:id="rId449"/>
    <p:sldId id="2652" r:id="rId450"/>
    <p:sldId id="2655" r:id="rId451"/>
    <p:sldId id="2653" r:id="rId452"/>
    <p:sldId id="2654" r:id="rId453"/>
    <p:sldId id="2497" r:id="rId454"/>
    <p:sldId id="2777" r:id="rId455"/>
    <p:sldId id="2779" r:id="rId456"/>
    <p:sldId id="2894" r:id="rId457"/>
    <p:sldId id="2895" r:id="rId458"/>
    <p:sldId id="2896" r:id="rId459"/>
    <p:sldId id="2897" r:id="rId460"/>
    <p:sldId id="2898" r:id="rId461"/>
    <p:sldId id="2899" r:id="rId462"/>
    <p:sldId id="2900" r:id="rId463"/>
    <p:sldId id="2901" r:id="rId464"/>
    <p:sldId id="2902" r:id="rId465"/>
    <p:sldId id="2903" r:id="rId466"/>
    <p:sldId id="2904" r:id="rId467"/>
    <p:sldId id="2905" r:id="rId468"/>
    <p:sldId id="2906" r:id="rId469"/>
    <p:sldId id="2907" r:id="rId470"/>
    <p:sldId id="2908" r:id="rId471"/>
    <p:sldId id="2662" r:id="rId472"/>
    <p:sldId id="2663" r:id="rId473"/>
    <p:sldId id="2664" r:id="rId474"/>
    <p:sldId id="2665" r:id="rId475"/>
    <p:sldId id="2666" r:id="rId476"/>
    <p:sldId id="2667" r:id="rId477"/>
    <p:sldId id="2668" r:id="rId478"/>
    <p:sldId id="2498" r:id="rId479"/>
    <p:sldId id="2729" r:id="rId480"/>
    <p:sldId id="2730" r:id="rId481"/>
    <p:sldId id="2727" r:id="rId482"/>
    <p:sldId id="2728" r:id="rId483"/>
    <p:sldId id="2499" r:id="rId484"/>
    <p:sldId id="2778" r:id="rId485"/>
    <p:sldId id="2890" r:id="rId486"/>
    <p:sldId id="2891" r:id="rId487"/>
    <p:sldId id="2892" r:id="rId488"/>
    <p:sldId id="2669" r:id="rId489"/>
    <p:sldId id="2670" r:id="rId490"/>
    <p:sldId id="2671" r:id="rId491"/>
    <p:sldId id="2672" r:id="rId492"/>
    <p:sldId id="2673" r:id="rId493"/>
    <p:sldId id="2674" r:id="rId494"/>
    <p:sldId id="2675" r:id="rId495"/>
    <p:sldId id="2676" r:id="rId496"/>
    <p:sldId id="2500" r:id="rId497"/>
    <p:sldId id="2731" r:id="rId498"/>
    <p:sldId id="2732" r:id="rId499"/>
    <p:sldId id="2733" r:id="rId500"/>
    <p:sldId id="2734" r:id="rId501"/>
    <p:sldId id="2735" r:id="rId502"/>
    <p:sldId id="2736" r:id="rId503"/>
    <p:sldId id="2737" r:id="rId504"/>
    <p:sldId id="2738" r:id="rId505"/>
    <p:sldId id="2739" r:id="rId506"/>
    <p:sldId id="2740" r:id="rId507"/>
    <p:sldId id="2741" r:id="rId508"/>
    <p:sldId id="2742" r:id="rId509"/>
    <p:sldId id="2743" r:id="rId510"/>
    <p:sldId id="2744" r:id="rId511"/>
    <p:sldId id="2745" r:id="rId512"/>
    <p:sldId id="2746" r:id="rId513"/>
    <p:sldId id="2747" r:id="rId514"/>
    <p:sldId id="2748" r:id="rId515"/>
    <p:sldId id="2749" r:id="rId516"/>
    <p:sldId id="2750" r:id="rId5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BC0255-6DE3-4A2A-9072-AD0C8B78B71B}">
          <p14:sldIdLst>
            <p14:sldId id="256"/>
            <p14:sldId id="280"/>
            <p14:sldId id="2487"/>
          </p14:sldIdLst>
        </p14:section>
        <p14:section name="Adaptation actions by nation governments and subnational governments" id="{93201DAA-3935-4B44-AEB6-EDBF9731F281}">
          <p14:sldIdLst>
            <p14:sldId id="2489"/>
            <p14:sldId id="2780"/>
            <p14:sldId id="2909"/>
            <p14:sldId id="2785"/>
            <p14:sldId id="2786"/>
            <p14:sldId id="2787"/>
            <p14:sldId id="2788"/>
            <p14:sldId id="2789"/>
            <p14:sldId id="2790"/>
            <p14:sldId id="2791"/>
            <p14:sldId id="2792"/>
            <p14:sldId id="2793"/>
            <p14:sldId id="2794"/>
            <p14:sldId id="2795"/>
            <p14:sldId id="2796"/>
            <p14:sldId id="2781"/>
            <p14:sldId id="2797"/>
            <p14:sldId id="2798"/>
            <p14:sldId id="2799"/>
            <p14:sldId id="2800"/>
            <p14:sldId id="2782"/>
            <p14:sldId id="2801"/>
            <p14:sldId id="2802"/>
            <p14:sldId id="2803"/>
            <p14:sldId id="2804"/>
            <p14:sldId id="2805"/>
            <p14:sldId id="2783"/>
            <p14:sldId id="2806"/>
            <p14:sldId id="2807"/>
            <p14:sldId id="2808"/>
            <p14:sldId id="2809"/>
            <p14:sldId id="2810"/>
            <p14:sldId id="2811"/>
            <p14:sldId id="2812"/>
            <p14:sldId id="2813"/>
            <p14:sldId id="2677"/>
            <p14:sldId id="2681"/>
            <p14:sldId id="2682"/>
            <p14:sldId id="2683"/>
            <p14:sldId id="2701"/>
            <p14:sldId id="2702"/>
            <p14:sldId id="2703"/>
            <p14:sldId id="2704"/>
            <p14:sldId id="2705"/>
            <p14:sldId id="2678"/>
            <p14:sldId id="2706"/>
            <p14:sldId id="2707"/>
            <p14:sldId id="2679"/>
            <p14:sldId id="2708"/>
            <p14:sldId id="2709"/>
            <p14:sldId id="2710"/>
            <p14:sldId id="2711"/>
            <p14:sldId id="2712"/>
            <p14:sldId id="2713"/>
            <p14:sldId id="2680"/>
            <p14:sldId id="2751"/>
            <p14:sldId id="2752"/>
            <p14:sldId id="2753"/>
            <p14:sldId id="2755"/>
            <p14:sldId id="2756"/>
            <p14:sldId id="2754"/>
            <p14:sldId id="2991"/>
            <p14:sldId id="3003"/>
            <p14:sldId id="3004"/>
            <p14:sldId id="3005"/>
            <p14:sldId id="3006"/>
            <p14:sldId id="3007"/>
            <p14:sldId id="3008"/>
            <p14:sldId id="3009"/>
            <p14:sldId id="3010"/>
            <p14:sldId id="3011"/>
            <p14:sldId id="3012"/>
            <p14:sldId id="3013"/>
            <p14:sldId id="2992"/>
            <p14:sldId id="3000"/>
            <p14:sldId id="3001"/>
            <p14:sldId id="3002"/>
            <p14:sldId id="2993"/>
            <p14:sldId id="2998"/>
            <p14:sldId id="2999"/>
            <p14:sldId id="2994"/>
            <p14:sldId id="2995"/>
            <p14:sldId id="2996"/>
            <p14:sldId id="2997"/>
            <p14:sldId id="2758"/>
            <p14:sldId id="2501"/>
            <p14:sldId id="2759"/>
            <p14:sldId id="2910"/>
            <p14:sldId id="2911"/>
            <p14:sldId id="2912"/>
            <p14:sldId id="2913"/>
            <p14:sldId id="2914"/>
            <p14:sldId id="2915"/>
            <p14:sldId id="2916"/>
            <p14:sldId id="2917"/>
            <p14:sldId id="2918"/>
            <p14:sldId id="2919"/>
            <p14:sldId id="2920"/>
            <p14:sldId id="2921"/>
            <p14:sldId id="2922"/>
            <p14:sldId id="2923"/>
            <p14:sldId id="2924"/>
            <p14:sldId id="2925"/>
            <p14:sldId id="2926"/>
            <p14:sldId id="2927"/>
            <p14:sldId id="2928"/>
            <p14:sldId id="2929"/>
            <p14:sldId id="2763"/>
            <p14:sldId id="2764"/>
            <p14:sldId id="2950"/>
            <p14:sldId id="2951"/>
            <p14:sldId id="2952"/>
            <p14:sldId id="2962"/>
            <p14:sldId id="2953"/>
            <p14:sldId id="2954"/>
            <p14:sldId id="2955"/>
            <p14:sldId id="2956"/>
            <p14:sldId id="2957"/>
            <p14:sldId id="2958"/>
            <p14:sldId id="2959"/>
            <p14:sldId id="2960"/>
            <p14:sldId id="2760"/>
            <p14:sldId id="2761"/>
            <p14:sldId id="2762"/>
            <p14:sldId id="2930"/>
            <p14:sldId id="2931"/>
            <p14:sldId id="2932"/>
            <p14:sldId id="2933"/>
            <p14:sldId id="2934"/>
            <p14:sldId id="2935"/>
            <p14:sldId id="2936"/>
            <p14:sldId id="2937"/>
            <p14:sldId id="2938"/>
            <p14:sldId id="2939"/>
            <p14:sldId id="2940"/>
            <p14:sldId id="2941"/>
            <p14:sldId id="2942"/>
            <p14:sldId id="2943"/>
            <p14:sldId id="2944"/>
            <p14:sldId id="2945"/>
            <p14:sldId id="2946"/>
            <p14:sldId id="2947"/>
            <p14:sldId id="2948"/>
            <p14:sldId id="2949"/>
            <p14:sldId id="2765"/>
            <p14:sldId id="2766"/>
            <p14:sldId id="2767"/>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Adaptation actions by hygiene promotors and supply chain actors" id="{AF69C733-7A53-4C05-ACEE-8489A49E50EB}">
          <p14:sldIdLst>
            <p14:sldId id="2490"/>
            <p14:sldId id="2835"/>
            <p14:sldId id="2757"/>
            <p14:sldId id="2591"/>
            <p14:sldId id="2593"/>
            <p14:sldId id="2594"/>
            <p14:sldId id="2599"/>
            <p14:sldId id="2595"/>
            <p14:sldId id="2596"/>
            <p14:sldId id="2597"/>
            <p14:sldId id="2598"/>
            <p14:sldId id="2592"/>
            <p14:sldId id="2602"/>
            <p14:sldId id="2626"/>
            <p14:sldId id="2627"/>
            <p14:sldId id="2628"/>
            <p14:sldId id="2629"/>
            <p14:sldId id="2630"/>
            <p14:sldId id="2631"/>
            <p14:sldId id="2632"/>
            <p14:sldId id="2633"/>
            <p14:sldId id="2634"/>
            <p14:sldId id="2635"/>
            <p14:sldId id="2636"/>
            <p14:sldId id="2637"/>
            <p14:sldId id="2638"/>
            <p14:sldId id="2639"/>
            <p14:sldId id="2600"/>
            <p14:sldId id="2684"/>
            <p14:sldId id="2601"/>
            <p14:sldId id="2685"/>
            <p14:sldId id="2686"/>
            <p14:sldId id="2687"/>
            <p14:sldId id="2688"/>
            <p14:sldId id="2689"/>
            <p14:sldId id="2690"/>
            <p14:sldId id="2691"/>
            <p14:sldId id="2692"/>
            <p14:sldId id="2693"/>
            <p14:sldId id="2694"/>
            <p14:sldId id="2695"/>
            <p14:sldId id="2696"/>
            <p14:sldId id="2697"/>
            <p14:sldId id="2698"/>
            <p14:sldId id="2699"/>
            <p14:sldId id="2700"/>
          </p14:sldIdLst>
        </p14:section>
        <p14:section name="Adaptation actions by water and sanitation service providers" id="{68FB158D-ED09-4071-BEF1-4E7FF584205F}">
          <p14:sldIdLst>
            <p14:sldId id="2491"/>
            <p14:sldId id="2590"/>
            <p14:sldId id="2814"/>
            <p14:sldId id="2815"/>
            <p14:sldId id="2816"/>
            <p14:sldId id="2817"/>
            <p14:sldId id="2818"/>
            <p14:sldId id="2819"/>
            <p14:sldId id="2820"/>
            <p14:sldId id="2821"/>
            <p14:sldId id="2822"/>
            <p14:sldId id="2768"/>
            <p14:sldId id="2823"/>
            <p14:sldId id="2769"/>
            <p14:sldId id="2824"/>
            <p14:sldId id="2770"/>
            <p14:sldId id="2771"/>
            <p14:sldId id="2772"/>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6"/>
            <p14:sldId id="2853"/>
            <p14:sldId id="2854"/>
            <p14:sldId id="2855"/>
            <p14:sldId id="2503"/>
            <p14:sldId id="2504"/>
            <p14:sldId id="2505"/>
            <p14:sldId id="2506"/>
            <p14:sldId id="2507"/>
            <p14:sldId id="2508"/>
            <p14:sldId id="2509"/>
            <p14:sldId id="2510"/>
            <p14:sldId id="2511"/>
            <p14:sldId id="2512"/>
            <p14:sldId id="2513"/>
            <p14:sldId id="2516"/>
            <p14:sldId id="2517"/>
            <p14:sldId id="2518"/>
            <p14:sldId id="2519"/>
            <p14:sldId id="2520"/>
            <p14:sldId id="2521"/>
            <p14:sldId id="2522"/>
            <p14:sldId id="2523"/>
            <p14:sldId id="2524"/>
            <p14:sldId id="2525"/>
            <p14:sldId id="2526"/>
            <p14:sldId id="2527"/>
            <p14:sldId id="2528"/>
            <p14:sldId id="2529"/>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Lst>
        </p14:section>
        <p14:section name="Adaptation actions by users" id="{1CD7E030-A359-408F-8988-72849815E160}">
          <p14:sldIdLst>
            <p14:sldId id="2492"/>
            <p14:sldId id="2784"/>
            <p14:sldId id="2857"/>
            <p14:sldId id="2858"/>
            <p14:sldId id="2530"/>
            <p14:sldId id="2531"/>
            <p14:sldId id="2532"/>
            <p14:sldId id="2533"/>
            <p14:sldId id="2534"/>
            <p14:sldId id="2535"/>
            <p14:sldId id="2537"/>
            <p14:sldId id="2536"/>
            <p14:sldId id="2538"/>
            <p14:sldId id="2539"/>
            <p14:sldId id="2540"/>
            <p14:sldId id="2541"/>
            <p14:sldId id="2714"/>
            <p14:sldId id="2717"/>
            <p14:sldId id="2718"/>
            <p14:sldId id="2719"/>
            <p14:sldId id="2715"/>
            <p14:sldId id="2716"/>
          </p14:sldIdLst>
        </p14:section>
        <p14:section name="Attributes of water, sanitation and hygiene infrastructure" id="{7644E66F-34CF-4F0B-9DA7-8142E40E5FC0}">
          <p14:sldIdLst>
            <p14:sldId id="2493"/>
            <p14:sldId id="2773"/>
            <p14:sldId id="2826"/>
            <p14:sldId id="2829"/>
            <p14:sldId id="2830"/>
            <p14:sldId id="2832"/>
            <p14:sldId id="2833"/>
            <p14:sldId id="2859"/>
            <p14:sldId id="2870"/>
            <p14:sldId id="2860"/>
            <p14:sldId id="2871"/>
            <p14:sldId id="2872"/>
            <p14:sldId id="2861"/>
            <p14:sldId id="2873"/>
            <p14:sldId id="2862"/>
            <p14:sldId id="2828"/>
            <p14:sldId id="2542"/>
            <p14:sldId id="2544"/>
            <p14:sldId id="2502"/>
            <p14:sldId id="2543"/>
            <p14:sldId id="2545"/>
            <p14:sldId id="2546"/>
            <p14:sldId id="2547"/>
            <p14:sldId id="2548"/>
            <p14:sldId id="2549"/>
            <p14:sldId id="2550"/>
            <p14:sldId id="2551"/>
            <p14:sldId id="2552"/>
            <p14:sldId id="2553"/>
            <p14:sldId id="2554"/>
            <p14:sldId id="2555"/>
            <p14:sldId id="2556"/>
            <p14:sldId id="2557"/>
            <p14:sldId id="2558"/>
            <p14:sldId id="2559"/>
            <p14:sldId id="2560"/>
            <p14:sldId id="2561"/>
            <p14:sldId id="2572"/>
            <p14:sldId id="2562"/>
            <p14:sldId id="2563"/>
            <p14:sldId id="2564"/>
            <p14:sldId id="2565"/>
            <p14:sldId id="2567"/>
            <p14:sldId id="2568"/>
            <p14:sldId id="2569"/>
            <p14:sldId id="2570"/>
            <p14:sldId id="2571"/>
            <p14:sldId id="2573"/>
            <p14:sldId id="2574"/>
            <p14:sldId id="2575"/>
            <p14:sldId id="2576"/>
            <p14:sldId id="2577"/>
            <p14:sldId id="2578"/>
            <p14:sldId id="2579"/>
            <p14:sldId id="2580"/>
            <p14:sldId id="2581"/>
            <p14:sldId id="2582"/>
            <p14:sldId id="2583"/>
            <p14:sldId id="2584"/>
            <p14:sldId id="2585"/>
            <p14:sldId id="2586"/>
            <p14:sldId id="2587"/>
            <p14:sldId id="2588"/>
            <p14:sldId id="2589"/>
            <p14:sldId id="2566"/>
            <p14:sldId id="2620"/>
            <p14:sldId id="2621"/>
            <p14:sldId id="2622"/>
            <p14:sldId id="2623"/>
            <p14:sldId id="2624"/>
            <p14:sldId id="2625"/>
            <p14:sldId id="2640"/>
            <p14:sldId id="2641"/>
            <p14:sldId id="2642"/>
            <p14:sldId id="2643"/>
            <p14:sldId id="2644"/>
            <p14:sldId id="2645"/>
            <p14:sldId id="2646"/>
            <p14:sldId id="2647"/>
            <p14:sldId id="2648"/>
            <p14:sldId id="2649"/>
            <p14:sldId id="2720"/>
            <p14:sldId id="2722"/>
            <p14:sldId id="2724"/>
            <p14:sldId id="2725"/>
            <p14:sldId id="2726"/>
            <p14:sldId id="2721"/>
            <p14:sldId id="2723"/>
          </p14:sldIdLst>
        </p14:section>
        <p14:section name="Attributes of water resources for water supply and receiving waters" id="{7DCAC067-6EE1-44F9-9C1D-FCF23BF1E066}">
          <p14:sldIdLst>
            <p14:sldId id="2494"/>
            <p14:sldId id="2774"/>
            <p14:sldId id="2874"/>
            <p14:sldId id="2889"/>
            <p14:sldId id="2875"/>
            <p14:sldId id="2660"/>
            <p14:sldId id="2661"/>
          </p14:sldIdLst>
        </p14:section>
        <p14:section name="Adaptation actions related to water resources and land-management" id="{E7E94B06-2996-4FDC-AC11-5EA82420B754}">
          <p14:sldIdLst>
            <p14:sldId id="2495"/>
            <p14:sldId id="2775"/>
            <p14:sldId id="2776"/>
            <p14:sldId id="2876"/>
            <p14:sldId id="2877"/>
            <p14:sldId id="2878"/>
            <p14:sldId id="2879"/>
            <p14:sldId id="2880"/>
            <p14:sldId id="2881"/>
            <p14:sldId id="2882"/>
            <p14:sldId id="2883"/>
            <p14:sldId id="2884"/>
            <p14:sldId id="2885"/>
            <p14:sldId id="2886"/>
            <p14:sldId id="2887"/>
            <p14:sldId id="2888"/>
            <p14:sldId id="2656"/>
            <p14:sldId id="2657"/>
            <p14:sldId id="2658"/>
            <p14:sldId id="2659"/>
          </p14:sldIdLst>
        </p14:section>
        <p14:section name="Adaptation actions related to coordination with solid waste and drainage" id="{3BC10DB8-0EA5-4C86-9B9E-360CC0889A8A}">
          <p14:sldIdLst>
            <p14:sldId id="2496"/>
            <p14:sldId id="2650"/>
            <p14:sldId id="2651"/>
            <p14:sldId id="2652"/>
            <p14:sldId id="2655"/>
            <p14:sldId id="2653"/>
            <p14:sldId id="2654"/>
          </p14:sldIdLst>
        </p14:section>
        <p14:section name="Water and sanitation service functioning" id="{DDF162C1-2D15-4E04-BE20-719DD3F63430}">
          <p14:sldIdLst>
            <p14:sldId id="2497"/>
            <p14:sldId id="2777"/>
            <p14:sldId id="2779"/>
            <p14:sldId id="2894"/>
            <p14:sldId id="2895"/>
            <p14:sldId id="2896"/>
            <p14:sldId id="2897"/>
            <p14:sldId id="2898"/>
            <p14:sldId id="2899"/>
            <p14:sldId id="2900"/>
            <p14:sldId id="2901"/>
            <p14:sldId id="2902"/>
            <p14:sldId id="2903"/>
            <p14:sldId id="2904"/>
            <p14:sldId id="2905"/>
            <p14:sldId id="2906"/>
            <p14:sldId id="2907"/>
            <p14:sldId id="2908"/>
            <p14:sldId id="2662"/>
            <p14:sldId id="2663"/>
            <p14:sldId id="2664"/>
            <p14:sldId id="2665"/>
            <p14:sldId id="2666"/>
            <p14:sldId id="2667"/>
            <p14:sldId id="2668"/>
          </p14:sldIdLst>
        </p14:section>
        <p14:section name="Handwashing facility functioning;" id="{34095F8E-493B-40C1-87C0-B2FF23E36737}">
          <p14:sldIdLst>
            <p14:sldId id="2498"/>
            <p14:sldId id="2729"/>
            <p14:sldId id="2730"/>
            <p14:sldId id="2727"/>
            <p14:sldId id="2728"/>
          </p14:sldIdLst>
        </p14:section>
        <p14:section name="User experience of the water and sanitation service" id="{0CF52321-98C5-44CD-985D-8D002FAEF820}">
          <p14:sldIdLst>
            <p14:sldId id="2499"/>
            <p14:sldId id="2778"/>
            <p14:sldId id="2890"/>
            <p14:sldId id="2891"/>
            <p14:sldId id="2892"/>
            <p14:sldId id="2669"/>
            <p14:sldId id="2670"/>
            <p14:sldId id="2671"/>
            <p14:sldId id="2672"/>
            <p14:sldId id="2673"/>
            <p14:sldId id="2674"/>
            <p14:sldId id="2675"/>
            <p14:sldId id="2676"/>
          </p14:sldIdLst>
        </p14:section>
        <p14:section name="User experience of practicing hygiene behaviours" id="{09357F5F-F5D9-46C5-83E8-0AAA42FA6D1C}">
          <p14:sldIdLst>
            <p14:sldId id="2500"/>
            <p14:sldId id="2731"/>
            <p14:sldId id="2732"/>
            <p14:sldId id="2733"/>
            <p14:sldId id="2734"/>
            <p14:sldId id="2735"/>
            <p14:sldId id="2736"/>
            <p14:sldId id="2737"/>
            <p14:sldId id="2738"/>
            <p14:sldId id="2739"/>
            <p14:sldId id="2740"/>
            <p14:sldId id="2741"/>
            <p14:sldId id="2742"/>
            <p14:sldId id="2743"/>
            <p14:sldId id="2744"/>
            <p14:sldId id="2745"/>
            <p14:sldId id="2746"/>
            <p14:sldId id="2747"/>
            <p14:sldId id="2748"/>
            <p14:sldId id="2749"/>
            <p14:sldId id="27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5B9BD5"/>
    <a:srgbClr val="196B24"/>
    <a:srgbClr val="C0E6F5"/>
    <a:srgbClr val="203864"/>
    <a:srgbClr val="C1F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BBA67-AC49-451C-A6C4-3A7EFDF9E70F}" v="1" dt="2025-04-22T16:34:56.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324" Type="http://schemas.openxmlformats.org/officeDocument/2006/relationships/slide" Target="slides/slide320.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377" Type="http://schemas.openxmlformats.org/officeDocument/2006/relationships/slide" Target="slides/slide373.xml"/><Relationship Id="rId500" Type="http://schemas.openxmlformats.org/officeDocument/2006/relationships/slide" Target="slides/slide496.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402" Type="http://schemas.openxmlformats.org/officeDocument/2006/relationships/slide" Target="slides/slide398.xml"/><Relationship Id="rId279" Type="http://schemas.openxmlformats.org/officeDocument/2006/relationships/slide" Target="slides/slide275.xml"/><Relationship Id="rId444" Type="http://schemas.openxmlformats.org/officeDocument/2006/relationships/slide" Target="slides/slide440.xml"/><Relationship Id="rId486" Type="http://schemas.openxmlformats.org/officeDocument/2006/relationships/slide" Target="slides/slide482.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46" Type="http://schemas.openxmlformats.org/officeDocument/2006/relationships/slide" Target="slides/slide342.xml"/><Relationship Id="rId388" Type="http://schemas.openxmlformats.org/officeDocument/2006/relationships/slide" Target="slides/slide384.xml"/><Relationship Id="rId511" Type="http://schemas.openxmlformats.org/officeDocument/2006/relationships/slide" Target="slides/slide507.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248" Type="http://schemas.openxmlformats.org/officeDocument/2006/relationships/slide" Target="slides/slide244.xml"/><Relationship Id="rId455" Type="http://schemas.openxmlformats.org/officeDocument/2006/relationships/slide" Target="slides/slide451.xml"/><Relationship Id="rId497" Type="http://schemas.openxmlformats.org/officeDocument/2006/relationships/slide" Target="slides/slide493.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357" Type="http://schemas.openxmlformats.org/officeDocument/2006/relationships/slide" Target="slides/slide353.xml"/><Relationship Id="rId522" Type="http://schemas.openxmlformats.org/officeDocument/2006/relationships/tableStyles" Target="tableStyles.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399" Type="http://schemas.openxmlformats.org/officeDocument/2006/relationships/slide" Target="slides/slide395.xml"/><Relationship Id="rId259" Type="http://schemas.openxmlformats.org/officeDocument/2006/relationships/slide" Target="slides/slide255.xml"/><Relationship Id="rId424" Type="http://schemas.openxmlformats.org/officeDocument/2006/relationships/slide" Target="slides/slide420.xml"/><Relationship Id="rId466" Type="http://schemas.openxmlformats.org/officeDocument/2006/relationships/slide" Target="slides/slide462.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172" Type="http://schemas.openxmlformats.org/officeDocument/2006/relationships/slide" Target="slides/slide168.xml"/><Relationship Id="rId228" Type="http://schemas.openxmlformats.org/officeDocument/2006/relationships/slide" Target="slides/slide224.xml"/><Relationship Id="rId435" Type="http://schemas.openxmlformats.org/officeDocument/2006/relationships/slide" Target="slides/slide431.xml"/><Relationship Id="rId477" Type="http://schemas.openxmlformats.org/officeDocument/2006/relationships/slide" Target="slides/slide473.xml"/><Relationship Id="rId281" Type="http://schemas.openxmlformats.org/officeDocument/2006/relationships/slide" Target="slides/slide277.xml"/><Relationship Id="rId337" Type="http://schemas.openxmlformats.org/officeDocument/2006/relationships/slide" Target="slides/slide333.xml"/><Relationship Id="rId502" Type="http://schemas.openxmlformats.org/officeDocument/2006/relationships/slide" Target="slides/slide498.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390" Type="http://schemas.openxmlformats.org/officeDocument/2006/relationships/slide" Target="slides/slide386.xml"/><Relationship Id="rId404" Type="http://schemas.openxmlformats.org/officeDocument/2006/relationships/slide" Target="slides/slide400.xml"/><Relationship Id="rId446" Type="http://schemas.openxmlformats.org/officeDocument/2006/relationships/slide" Target="slides/slide442.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88" Type="http://schemas.openxmlformats.org/officeDocument/2006/relationships/slide" Target="slides/slide484.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348" Type="http://schemas.openxmlformats.org/officeDocument/2006/relationships/slide" Target="slides/slide344.xml"/><Relationship Id="rId513" Type="http://schemas.openxmlformats.org/officeDocument/2006/relationships/slide" Target="slides/slide509.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457" Type="http://schemas.openxmlformats.org/officeDocument/2006/relationships/slide" Target="slides/slide453.xml"/><Relationship Id="rId261" Type="http://schemas.openxmlformats.org/officeDocument/2006/relationships/slide" Target="slides/slide257.xml"/><Relationship Id="rId499" Type="http://schemas.openxmlformats.org/officeDocument/2006/relationships/slide" Target="slides/slide495.xml"/><Relationship Id="rId14" Type="http://schemas.openxmlformats.org/officeDocument/2006/relationships/slide" Target="slides/slide10.xml"/><Relationship Id="rId56" Type="http://schemas.openxmlformats.org/officeDocument/2006/relationships/slide" Target="slides/slide52.xml"/><Relationship Id="rId317" Type="http://schemas.openxmlformats.org/officeDocument/2006/relationships/slide" Target="slides/slide313.xml"/><Relationship Id="rId359" Type="http://schemas.openxmlformats.org/officeDocument/2006/relationships/slide" Target="slides/slide355.xml"/><Relationship Id="rId524" Type="http://schemas.microsoft.com/office/2015/10/relationships/revisionInfo" Target="revisionInfo.xml"/><Relationship Id="rId98" Type="http://schemas.openxmlformats.org/officeDocument/2006/relationships/slide" Target="slides/slide94.xml"/><Relationship Id="rId121" Type="http://schemas.openxmlformats.org/officeDocument/2006/relationships/slide" Target="slides/slide117.xml"/><Relationship Id="rId163" Type="http://schemas.openxmlformats.org/officeDocument/2006/relationships/slide" Target="slides/slide159.xml"/><Relationship Id="rId219" Type="http://schemas.openxmlformats.org/officeDocument/2006/relationships/slide" Target="slides/slide215.xml"/><Relationship Id="rId370" Type="http://schemas.openxmlformats.org/officeDocument/2006/relationships/slide" Target="slides/slide366.xml"/><Relationship Id="rId426" Type="http://schemas.openxmlformats.org/officeDocument/2006/relationships/slide" Target="slides/slide422.xml"/><Relationship Id="rId230" Type="http://schemas.openxmlformats.org/officeDocument/2006/relationships/slide" Target="slides/slide226.xml"/><Relationship Id="rId468" Type="http://schemas.openxmlformats.org/officeDocument/2006/relationships/slide" Target="slides/slide464.xml"/><Relationship Id="rId25" Type="http://schemas.openxmlformats.org/officeDocument/2006/relationships/slide" Target="slides/slide21.xml"/><Relationship Id="rId67" Type="http://schemas.openxmlformats.org/officeDocument/2006/relationships/slide" Target="slides/slide63.xml"/><Relationship Id="rId272" Type="http://schemas.openxmlformats.org/officeDocument/2006/relationships/slide" Target="slides/slide268.xml"/><Relationship Id="rId328" Type="http://schemas.openxmlformats.org/officeDocument/2006/relationships/slide" Target="slides/slide324.xml"/><Relationship Id="rId132" Type="http://schemas.openxmlformats.org/officeDocument/2006/relationships/slide" Target="slides/slide128.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37" Type="http://schemas.openxmlformats.org/officeDocument/2006/relationships/slide" Target="slides/slide433.xml"/><Relationship Id="rId479" Type="http://schemas.openxmlformats.org/officeDocument/2006/relationships/slide" Target="slides/slide475.xml"/><Relationship Id="rId36" Type="http://schemas.openxmlformats.org/officeDocument/2006/relationships/slide" Target="slides/slide32.xml"/><Relationship Id="rId283" Type="http://schemas.openxmlformats.org/officeDocument/2006/relationships/slide" Target="slides/slide279.xml"/><Relationship Id="rId339" Type="http://schemas.openxmlformats.org/officeDocument/2006/relationships/slide" Target="slides/slide335.xml"/><Relationship Id="rId490" Type="http://schemas.openxmlformats.org/officeDocument/2006/relationships/slide" Target="slides/slide486.xml"/><Relationship Id="rId504" Type="http://schemas.openxmlformats.org/officeDocument/2006/relationships/slide" Target="slides/slide500.xml"/><Relationship Id="rId78" Type="http://schemas.openxmlformats.org/officeDocument/2006/relationships/slide" Target="slides/slide74.xml"/><Relationship Id="rId101" Type="http://schemas.openxmlformats.org/officeDocument/2006/relationships/slide" Target="slides/slide97.xml"/><Relationship Id="rId143" Type="http://schemas.openxmlformats.org/officeDocument/2006/relationships/slide" Target="slides/slide139.xml"/><Relationship Id="rId185" Type="http://schemas.openxmlformats.org/officeDocument/2006/relationships/slide" Target="slides/slide181.xml"/><Relationship Id="rId350" Type="http://schemas.openxmlformats.org/officeDocument/2006/relationships/slide" Target="slides/slide346.xml"/><Relationship Id="rId406" Type="http://schemas.openxmlformats.org/officeDocument/2006/relationships/slide" Target="slides/slide402.xml"/><Relationship Id="rId9" Type="http://schemas.openxmlformats.org/officeDocument/2006/relationships/slide" Target="slides/slide5.xml"/><Relationship Id="rId210" Type="http://schemas.openxmlformats.org/officeDocument/2006/relationships/slide" Target="slides/slide206.xml"/><Relationship Id="rId392" Type="http://schemas.openxmlformats.org/officeDocument/2006/relationships/slide" Target="slides/slide388.xml"/><Relationship Id="rId448" Type="http://schemas.openxmlformats.org/officeDocument/2006/relationships/slide" Target="slides/slide444.xml"/><Relationship Id="rId252" Type="http://schemas.openxmlformats.org/officeDocument/2006/relationships/slide" Target="slides/slide24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47" Type="http://schemas.openxmlformats.org/officeDocument/2006/relationships/slide" Target="slides/slide43.xml"/><Relationship Id="rId89" Type="http://schemas.openxmlformats.org/officeDocument/2006/relationships/slide" Target="slides/slide85.xml"/><Relationship Id="rId112" Type="http://schemas.openxmlformats.org/officeDocument/2006/relationships/slide" Target="slides/slide108.xml"/><Relationship Id="rId154" Type="http://schemas.openxmlformats.org/officeDocument/2006/relationships/slide" Target="slides/slide150.xml"/><Relationship Id="rId361" Type="http://schemas.openxmlformats.org/officeDocument/2006/relationships/slide" Target="slides/slide357.xml"/><Relationship Id="rId196" Type="http://schemas.openxmlformats.org/officeDocument/2006/relationships/slide" Target="slides/slide192.xml"/><Relationship Id="rId417" Type="http://schemas.openxmlformats.org/officeDocument/2006/relationships/slide" Target="slides/slide413.xml"/><Relationship Id="rId459" Type="http://schemas.openxmlformats.org/officeDocument/2006/relationships/slide" Target="slides/slide455.xml"/><Relationship Id="rId16" Type="http://schemas.openxmlformats.org/officeDocument/2006/relationships/slide" Target="slides/slide12.xml"/><Relationship Id="rId221" Type="http://schemas.openxmlformats.org/officeDocument/2006/relationships/slide" Target="slides/slide217.xml"/><Relationship Id="rId263" Type="http://schemas.openxmlformats.org/officeDocument/2006/relationships/slide" Target="slides/slide259.xml"/><Relationship Id="rId319" Type="http://schemas.openxmlformats.org/officeDocument/2006/relationships/slide" Target="slides/slide315.xml"/><Relationship Id="rId470" Type="http://schemas.openxmlformats.org/officeDocument/2006/relationships/slide" Target="slides/slide466.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165" Type="http://schemas.openxmlformats.org/officeDocument/2006/relationships/slide" Target="slides/slide161.xml"/><Relationship Id="rId372" Type="http://schemas.openxmlformats.org/officeDocument/2006/relationships/slide" Target="slides/slide368.xml"/><Relationship Id="rId428" Type="http://schemas.openxmlformats.org/officeDocument/2006/relationships/slide" Target="slides/slide424.xml"/><Relationship Id="rId232" Type="http://schemas.openxmlformats.org/officeDocument/2006/relationships/slide" Target="slides/slide228.xml"/><Relationship Id="rId274" Type="http://schemas.openxmlformats.org/officeDocument/2006/relationships/slide" Target="slides/slide270.xml"/><Relationship Id="rId481" Type="http://schemas.openxmlformats.org/officeDocument/2006/relationships/slide" Target="slides/slide477.xml"/><Relationship Id="rId27" Type="http://schemas.openxmlformats.org/officeDocument/2006/relationships/slide" Target="slides/slide23.xml"/><Relationship Id="rId69" Type="http://schemas.openxmlformats.org/officeDocument/2006/relationships/slide" Target="slides/slide65.xml"/><Relationship Id="rId134" Type="http://schemas.openxmlformats.org/officeDocument/2006/relationships/slide" Target="slides/slide130.xml"/><Relationship Id="rId80" Type="http://schemas.openxmlformats.org/officeDocument/2006/relationships/slide" Target="slides/slide76.xml"/><Relationship Id="rId176" Type="http://schemas.openxmlformats.org/officeDocument/2006/relationships/slide" Target="slides/slide172.xml"/><Relationship Id="rId341" Type="http://schemas.openxmlformats.org/officeDocument/2006/relationships/slide" Target="slides/slide337.xml"/><Relationship Id="rId383" Type="http://schemas.openxmlformats.org/officeDocument/2006/relationships/slide" Target="slides/slide379.xml"/><Relationship Id="rId439" Type="http://schemas.openxmlformats.org/officeDocument/2006/relationships/slide" Target="slides/slide435.xml"/><Relationship Id="rId201" Type="http://schemas.openxmlformats.org/officeDocument/2006/relationships/slide" Target="slides/slide197.xml"/><Relationship Id="rId243" Type="http://schemas.openxmlformats.org/officeDocument/2006/relationships/slide" Target="slides/slide239.xml"/><Relationship Id="rId285" Type="http://schemas.openxmlformats.org/officeDocument/2006/relationships/slide" Target="slides/slide281.xml"/><Relationship Id="rId450" Type="http://schemas.openxmlformats.org/officeDocument/2006/relationships/slide" Target="slides/slide446.xml"/><Relationship Id="rId506" Type="http://schemas.openxmlformats.org/officeDocument/2006/relationships/slide" Target="slides/slide502.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492" Type="http://schemas.openxmlformats.org/officeDocument/2006/relationships/slide" Target="slides/slide488.xml"/><Relationship Id="rId91" Type="http://schemas.openxmlformats.org/officeDocument/2006/relationships/slide" Target="slides/slide87.xml"/><Relationship Id="rId145" Type="http://schemas.openxmlformats.org/officeDocument/2006/relationships/slide" Target="slides/slide141.xml"/><Relationship Id="rId187" Type="http://schemas.openxmlformats.org/officeDocument/2006/relationships/slide" Target="slides/slide183.xml"/><Relationship Id="rId352" Type="http://schemas.openxmlformats.org/officeDocument/2006/relationships/slide" Target="slides/slide348.xml"/><Relationship Id="rId394" Type="http://schemas.openxmlformats.org/officeDocument/2006/relationships/slide" Target="slides/slide390.xml"/><Relationship Id="rId408" Type="http://schemas.openxmlformats.org/officeDocument/2006/relationships/slide" Target="slides/slide404.xml"/><Relationship Id="rId212" Type="http://schemas.openxmlformats.org/officeDocument/2006/relationships/slide" Target="slides/slide208.xml"/><Relationship Id="rId254" Type="http://schemas.openxmlformats.org/officeDocument/2006/relationships/slide" Target="slides/slide25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223" Type="http://schemas.openxmlformats.org/officeDocument/2006/relationships/slide" Target="slides/slide219.xml"/><Relationship Id="rId430" Type="http://schemas.openxmlformats.org/officeDocument/2006/relationships/slide" Target="slides/slide426.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71" Type="http://schemas.openxmlformats.org/officeDocument/2006/relationships/slide" Target="slides/slide67.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presProps" Target="presProps.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127" Type="http://schemas.openxmlformats.org/officeDocument/2006/relationships/slide" Target="slides/slide123.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303" Type="http://schemas.openxmlformats.org/officeDocument/2006/relationships/slide" Target="slides/slide299.xml"/><Relationship Id="rId485" Type="http://schemas.openxmlformats.org/officeDocument/2006/relationships/slide" Target="slides/slide48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theme" Target="theme/theme1.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258" Type="http://schemas.openxmlformats.org/officeDocument/2006/relationships/slide" Target="slides/slide254.xml"/><Relationship Id="rId465" Type="http://schemas.openxmlformats.org/officeDocument/2006/relationships/slide" Target="slides/slide46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microsoft.com/office/2016/11/relationships/changesInfo" Target="changesInfos/changesInfo1.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240" Type="http://schemas.openxmlformats.org/officeDocument/2006/relationships/slide" Target="slides/slide236.xml"/><Relationship Id="rId478" Type="http://schemas.openxmlformats.org/officeDocument/2006/relationships/slide" Target="slides/slide47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251" Type="http://schemas.openxmlformats.org/officeDocument/2006/relationships/slide" Target="slides/slide247.xml"/><Relationship Id="rId489" Type="http://schemas.openxmlformats.org/officeDocument/2006/relationships/slide" Target="slides/slide48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220" Type="http://schemas.openxmlformats.org/officeDocument/2006/relationships/slide" Target="slides/slide216.xml"/><Relationship Id="rId458" Type="http://schemas.openxmlformats.org/officeDocument/2006/relationships/slide" Target="slides/slide45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427" Type="http://schemas.openxmlformats.org/officeDocument/2006/relationships/slide" Target="slides/slide423.xml"/><Relationship Id="rId469" Type="http://schemas.openxmlformats.org/officeDocument/2006/relationships/slide" Target="slides/slide46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202" Type="http://schemas.openxmlformats.org/officeDocument/2006/relationships/slide" Target="slides/slide198.xml"/><Relationship Id="rId244" Type="http://schemas.openxmlformats.org/officeDocument/2006/relationships/slide" Target="slides/slide240.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notesMaster" Target="notesMasters/notesMaster1.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61" Type="http://schemas.openxmlformats.org/officeDocument/2006/relationships/slide" Target="slides/slide57.xml"/><Relationship Id="rId199" Type="http://schemas.openxmlformats.org/officeDocument/2006/relationships/slide" Target="slides/slide195.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72" Type="http://schemas.openxmlformats.org/officeDocument/2006/relationships/slide" Target="slides/slide68.xml"/><Relationship Id="rId375" Type="http://schemas.openxmlformats.org/officeDocument/2006/relationships/slide" Target="slides/slide37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viewProps" Target="viewProps.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299" Type="http://schemas.openxmlformats.org/officeDocument/2006/relationships/slide" Target="slides/slide295.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226" Type="http://schemas.openxmlformats.org/officeDocument/2006/relationships/slide" Target="slides/slide222.xml"/><Relationship Id="rId433" Type="http://schemas.openxmlformats.org/officeDocument/2006/relationships/slide" Target="slides/slide4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TON, Richard Paul" userId="eb825de2-c751-4cf2-83de-63b56d9d731c" providerId="ADAL" clId="{091BBA67-AC49-451C-A6C4-3A7EFDF9E70F}"/>
    <pc:docChg chg="undo custSel modSld">
      <pc:chgData name="JOHNSTON, Richard Paul" userId="eb825de2-c751-4cf2-83de-63b56d9d731c" providerId="ADAL" clId="{091BBA67-AC49-451C-A6C4-3A7EFDF9E70F}" dt="2025-04-22T16:35:29.986" v="32" actId="14100"/>
      <pc:docMkLst>
        <pc:docMk/>
      </pc:docMkLst>
      <pc:sldChg chg="modSp mod">
        <pc:chgData name="JOHNSTON, Richard Paul" userId="eb825de2-c751-4cf2-83de-63b56d9d731c" providerId="ADAL" clId="{091BBA67-AC49-451C-A6C4-3A7EFDF9E70F}" dt="2025-04-22T16:34:29.961" v="23" actId="20577"/>
        <pc:sldMkLst>
          <pc:docMk/>
          <pc:sldMk cId="3482950030" sldId="256"/>
        </pc:sldMkLst>
        <pc:spChg chg="mod">
          <ac:chgData name="JOHNSTON, Richard Paul" userId="eb825de2-c751-4cf2-83de-63b56d9d731c" providerId="ADAL" clId="{091BBA67-AC49-451C-A6C4-3A7EFDF9E70F}" dt="2025-04-22T16:34:29.961" v="23" actId="20577"/>
          <ac:spMkLst>
            <pc:docMk/>
            <pc:sldMk cId="3482950030" sldId="256"/>
            <ac:spMk id="2" creationId="{8FFD0CA2-858E-5128-88F9-F03BF2C9330E}"/>
          </ac:spMkLst>
        </pc:spChg>
      </pc:sldChg>
      <pc:sldChg chg="addSp delSp modSp mod addAnim delAnim">
        <pc:chgData name="JOHNSTON, Richard Paul" userId="eb825de2-c751-4cf2-83de-63b56d9d731c" providerId="ADAL" clId="{091BBA67-AC49-451C-A6C4-3A7EFDF9E70F}" dt="2025-04-22T16:35:29.986" v="32" actId="14100"/>
        <pc:sldMkLst>
          <pc:docMk/>
          <pc:sldMk cId="1048083087" sldId="280"/>
        </pc:sldMkLst>
        <pc:picChg chg="add del">
          <ac:chgData name="JOHNSTON, Richard Paul" userId="eb825de2-c751-4cf2-83de-63b56d9d731c" providerId="ADAL" clId="{091BBA67-AC49-451C-A6C4-3A7EFDF9E70F}" dt="2025-04-22T16:34:56.329" v="25" actId="478"/>
          <ac:picMkLst>
            <pc:docMk/>
            <pc:sldMk cId="1048083087" sldId="280"/>
            <ac:picMk id="5" creationId="{3653609F-1C82-734A-31DC-DA5B43A21F25}"/>
          </ac:picMkLst>
        </pc:picChg>
        <pc:picChg chg="add mod">
          <ac:chgData name="JOHNSTON, Richard Paul" userId="eb825de2-c751-4cf2-83de-63b56d9d731c" providerId="ADAL" clId="{091BBA67-AC49-451C-A6C4-3A7EFDF9E70F}" dt="2025-04-22T16:35:29.986" v="32" actId="14100"/>
          <ac:picMkLst>
            <pc:docMk/>
            <pc:sldMk cId="1048083087" sldId="280"/>
            <ac:picMk id="7" creationId="{10394D06-4AB4-5C38-3688-D4E02234E4BD}"/>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slide" Target="../slides/slide111.xml"/><Relationship Id="rId13" Type="http://schemas.openxmlformats.org/officeDocument/2006/relationships/slide" Target="../slides/slide77.xml"/><Relationship Id="rId18" Type="http://schemas.openxmlformats.org/officeDocument/2006/relationships/image" Target="../media/image10.jpeg"/><Relationship Id="rId3" Type="http://schemas.openxmlformats.org/officeDocument/2006/relationships/slide" Target="../slides/slide24.xml"/><Relationship Id="rId21" Type="http://schemas.openxmlformats.org/officeDocument/2006/relationships/image" Target="../media/image13.jpeg"/><Relationship Id="rId7" Type="http://schemas.openxmlformats.org/officeDocument/2006/relationships/slide" Target="../slides/slide88.xml"/><Relationship Id="rId12" Type="http://schemas.openxmlformats.org/officeDocument/2006/relationships/slide" Target="../slides/slide58.xml"/><Relationship Id="rId17" Type="http://schemas.openxmlformats.org/officeDocument/2006/relationships/slide" Target="../slides/slide125.xml"/><Relationship Id="rId2" Type="http://schemas.openxmlformats.org/officeDocument/2006/relationships/slide" Target="../slides/slide19.xml"/><Relationship Id="rId16" Type="http://schemas.openxmlformats.org/officeDocument/2006/relationships/slide" Target="../slides/slide148.xml"/><Relationship Id="rId20" Type="http://schemas.openxmlformats.org/officeDocument/2006/relationships/image" Target="../media/image12.png"/><Relationship Id="rId1" Type="http://schemas.openxmlformats.org/officeDocument/2006/relationships/slide" Target="../slides/slide5.xml"/><Relationship Id="rId6" Type="http://schemas.openxmlformats.org/officeDocument/2006/relationships/slide" Target="../slides/slide39.xml"/><Relationship Id="rId11" Type="http://schemas.openxmlformats.org/officeDocument/2006/relationships/slide" Target="../slides/slide51.xml"/><Relationship Id="rId5" Type="http://schemas.openxmlformats.org/officeDocument/2006/relationships/slide" Target="../slides/slide270.xml"/><Relationship Id="rId15" Type="http://schemas.openxmlformats.org/officeDocument/2006/relationships/slide" Target="../slides/slide84.xml"/><Relationship Id="rId10" Type="http://schemas.openxmlformats.org/officeDocument/2006/relationships/slide" Target="../slides/slide48.xml"/><Relationship Id="rId19" Type="http://schemas.openxmlformats.org/officeDocument/2006/relationships/image" Target="../media/image11.jpeg"/><Relationship Id="rId4" Type="http://schemas.openxmlformats.org/officeDocument/2006/relationships/slide" Target="../slides/slide30.xml"/><Relationship Id="rId9" Type="http://schemas.openxmlformats.org/officeDocument/2006/relationships/slide" Target="../slides/slide65.xml"/><Relationship Id="rId14" Type="http://schemas.openxmlformats.org/officeDocument/2006/relationships/slide" Target="../slides/slide81.xml"/></Relationships>
</file>

<file path=ppt/diagrams/_rels/data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85.xml"/><Relationship Id="rId1" Type="http://schemas.openxmlformats.org/officeDocument/2006/relationships/slide" Target="../slides/slide481.xml"/><Relationship Id="rId4" Type="http://schemas.openxmlformats.org/officeDocument/2006/relationships/image" Target="../media/image11.jpeg"/></Relationships>
</file>

<file path=ppt/diagrams/_rels/data11.xml.rels><?xml version="1.0" encoding="UTF-8" standalone="yes"?>
<Relationships xmlns="http://schemas.openxmlformats.org/package/2006/relationships"><Relationship Id="rId3" Type="http://schemas.openxmlformats.org/officeDocument/2006/relationships/slide" Target="../slides/slide511.xml"/><Relationship Id="rId2" Type="http://schemas.openxmlformats.org/officeDocument/2006/relationships/slide" Target="../slides/slide500.xml"/><Relationship Id="rId1" Type="http://schemas.openxmlformats.org/officeDocument/2006/relationships/slide" Target="../slides/slide494.xml"/><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 Target="../slides/slide190.xml"/><Relationship Id="rId7" Type="http://schemas.openxmlformats.org/officeDocument/2006/relationships/image" Target="../media/image10.jpeg"/><Relationship Id="rId2" Type="http://schemas.openxmlformats.org/officeDocument/2006/relationships/slide" Target="../slides/slide182.xml"/><Relationship Id="rId1" Type="http://schemas.openxmlformats.org/officeDocument/2006/relationships/slide" Target="../slides/slide181.xml"/><Relationship Id="rId6" Type="http://schemas.openxmlformats.org/officeDocument/2006/relationships/slide" Target="../slides/slide180.xml"/><Relationship Id="rId5" Type="http://schemas.openxmlformats.org/officeDocument/2006/relationships/slide" Target="../slides/slide209.xml"/><Relationship Id="rId4" Type="http://schemas.openxmlformats.org/officeDocument/2006/relationships/slide" Target="../slides/slide206.xml"/><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slide" Target="../slides/slide238.xml"/><Relationship Id="rId3" Type="http://schemas.openxmlformats.org/officeDocument/2006/relationships/slide" Target="../slides/slide264.xml"/><Relationship Id="rId7" Type="http://schemas.openxmlformats.org/officeDocument/2006/relationships/slide" Target="../slides/slide236.xml"/><Relationship Id="rId12" Type="http://schemas.openxmlformats.org/officeDocument/2006/relationships/image" Target="../media/image11.jpeg"/><Relationship Id="rId2" Type="http://schemas.openxmlformats.org/officeDocument/2006/relationships/slide" Target="../slides/slide271.xml"/><Relationship Id="rId1" Type="http://schemas.openxmlformats.org/officeDocument/2006/relationships/slide" Target="../slides/slide226.xml"/><Relationship Id="rId6" Type="http://schemas.openxmlformats.org/officeDocument/2006/relationships/slide" Target="../slides/slide289.xml"/><Relationship Id="rId11" Type="http://schemas.openxmlformats.org/officeDocument/2006/relationships/image" Target="../media/image10.jpeg"/><Relationship Id="rId5" Type="http://schemas.openxmlformats.org/officeDocument/2006/relationships/slide" Target="../slides/slide283.xml"/><Relationship Id="rId10" Type="http://schemas.openxmlformats.org/officeDocument/2006/relationships/slide" Target="../slides/slide277.xml"/><Relationship Id="rId4" Type="http://schemas.openxmlformats.org/officeDocument/2006/relationships/slide" Target="../slides/slide273.xml"/><Relationship Id="rId9" Type="http://schemas.openxmlformats.org/officeDocument/2006/relationships/slide" Target="../slides/slide240.xml"/></Relationships>
</file>

<file path=ppt/diagrams/_rels/data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s/slide310.xml"/><Relationship Id="rId7" Type="http://schemas.openxmlformats.org/officeDocument/2006/relationships/image" Target="../media/image11.jpeg"/><Relationship Id="rId2" Type="http://schemas.openxmlformats.org/officeDocument/2006/relationships/slide" Target="../slides/slide271.xml"/><Relationship Id="rId1" Type="http://schemas.openxmlformats.org/officeDocument/2006/relationships/slide" Target="../slides/slide307.xml"/><Relationship Id="rId6" Type="http://schemas.openxmlformats.org/officeDocument/2006/relationships/image" Target="../media/image10.jpeg"/><Relationship Id="rId5" Type="http://schemas.openxmlformats.org/officeDocument/2006/relationships/slide" Target="../slides/slide326.xml"/><Relationship Id="rId4" Type="http://schemas.openxmlformats.org/officeDocument/2006/relationships/slide" Target="../slides/slide322.xml"/></Relationships>
</file>

<file path=ppt/diagrams/_rels/data5.xml.rels><?xml version="1.0" encoding="UTF-8" standalone="yes"?>
<Relationships xmlns="http://schemas.openxmlformats.org/package/2006/relationships"><Relationship Id="rId8" Type="http://schemas.openxmlformats.org/officeDocument/2006/relationships/slide" Target="../slides/slide329.xml"/><Relationship Id="rId13" Type="http://schemas.openxmlformats.org/officeDocument/2006/relationships/image" Target="../media/image10.jpeg"/><Relationship Id="rId3" Type="http://schemas.openxmlformats.org/officeDocument/2006/relationships/slide" Target="../slides/slide364.xml"/><Relationship Id="rId7" Type="http://schemas.openxmlformats.org/officeDocument/2006/relationships/slide" Target="../slides/slide384.xml"/><Relationship Id="rId12" Type="http://schemas.openxmlformats.org/officeDocument/2006/relationships/slide" Target="../slides/slide340.xml"/><Relationship Id="rId2" Type="http://schemas.openxmlformats.org/officeDocument/2006/relationships/slide" Target="../slides/slide344.xml"/><Relationship Id="rId1" Type="http://schemas.openxmlformats.org/officeDocument/2006/relationships/slide" Target="../slides/slide271.xml"/><Relationship Id="rId6" Type="http://schemas.openxmlformats.org/officeDocument/2006/relationships/slide" Target="../slides/slide414.xml"/><Relationship Id="rId11" Type="http://schemas.openxmlformats.org/officeDocument/2006/relationships/slide" Target="../slides/slide342.xml"/><Relationship Id="rId5" Type="http://schemas.openxmlformats.org/officeDocument/2006/relationships/slide" Target="../slides/slide409.xml"/><Relationship Id="rId15" Type="http://schemas.openxmlformats.org/officeDocument/2006/relationships/image" Target="../media/image12.png"/><Relationship Id="rId10" Type="http://schemas.openxmlformats.org/officeDocument/2006/relationships/slide" Target="../slides/slide337.xml"/><Relationship Id="rId4" Type="http://schemas.openxmlformats.org/officeDocument/2006/relationships/slide" Target="../slides/slide388.xml"/><Relationship Id="rId9" Type="http://schemas.openxmlformats.org/officeDocument/2006/relationships/slide" Target="../slides/slide335.xml"/><Relationship Id="rId14" Type="http://schemas.openxmlformats.org/officeDocument/2006/relationships/image" Target="../media/image11.jpeg"/></Relationships>
</file>

<file path=ppt/diagrams/_rels/data6.xml.rels><?xml version="1.0" encoding="UTF-8" standalone="yes"?>
<Relationships xmlns="http://schemas.openxmlformats.org/package/2006/relationships"><Relationship Id="rId3" Type="http://schemas.openxmlformats.org/officeDocument/2006/relationships/slide" Target="../slides/slide417.xml"/><Relationship Id="rId2" Type="http://schemas.openxmlformats.org/officeDocument/2006/relationships/slide" Target="../slides/slide421.xml"/><Relationship Id="rId1" Type="http://schemas.openxmlformats.org/officeDocument/2006/relationships/slide" Target="../slides/slide419.xml"/><Relationship Id="rId5" Type="http://schemas.openxmlformats.org/officeDocument/2006/relationships/image" Target="../media/image11.jpeg"/><Relationship Id="rId4" Type="http://schemas.openxmlformats.org/officeDocument/2006/relationships/image" Target="../media/image10.jpeg"/></Relationships>
</file>

<file path=ppt/diagrams/_rels/data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39.xml"/><Relationship Id="rId1" Type="http://schemas.openxmlformats.org/officeDocument/2006/relationships/slide" Target="../slides/slide424.xml"/><Relationship Id="rId4" Type="http://schemas.openxmlformats.org/officeDocument/2006/relationships/image" Target="../media/image11.jpeg"/></Relationships>
</file>

<file path=ppt/diagrams/_rels/data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68.xml"/><Relationship Id="rId1" Type="http://schemas.openxmlformats.org/officeDocument/2006/relationships/slide" Target="../slides/slide451.xml"/><Relationship Id="rId4" Type="http://schemas.openxmlformats.org/officeDocument/2006/relationships/image" Target="../media/image11.jpeg"/></Relationships>
</file>

<file path=ppt/diagrams/_rels/data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478.xml"/><Relationship Id="rId1" Type="http://schemas.openxmlformats.org/officeDocument/2006/relationships/slide" Target="../slides/slide476.xml"/></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 Id="rId4" Type="http://schemas.openxmlformats.org/officeDocument/2006/relationships/image" Target="../media/image13.jpeg"/></Relationships>
</file>

<file path=ppt/diagrams/_rels/drawing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dgm:spPr>
        <a:solidFill>
          <a:srgbClr val="0070C0"/>
        </a:solidFill>
      </dgm:spPr>
      <dgm:t>
        <a:bodyPr/>
        <a:lstStyle/>
        <a:p>
          <a:r>
            <a:rPr lang="en-GB">
              <a:solidFill>
                <a:schemeClr val="bg2"/>
              </a:solidFill>
            </a:rPr>
            <a:t>Water Supply System</a:t>
          </a: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365A7953-D605-4BA6-9103-E41DBADDC218}">
      <dgm:prSet/>
      <dgm:spPr>
        <a:solidFill>
          <a:srgbClr val="0070C0"/>
        </a:solidFill>
      </dgm:spPr>
      <dgm:t>
        <a:bodyPr/>
        <a:lstStyle/>
        <a:p>
          <a:r>
            <a:rPr lang="en-GB" dirty="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Policy for Climate Resilient Water Supply Systems</a:t>
          </a:r>
          <a:endParaRPr lang="en-GB" dirty="0">
            <a:solidFill>
              <a:schemeClr val="bg1"/>
            </a:solidFill>
          </a:endParaRPr>
        </a:p>
      </dgm:t>
    </dgm:pt>
    <dgm:pt modelId="{7712E777-98A4-410B-8916-8C173F885DC8}" type="parTrans" cxnId="{73E7CD0B-F1A4-47C6-9C17-83D1C9C36999}">
      <dgm:prSet/>
      <dgm:spPr/>
      <dgm:t>
        <a:bodyPr/>
        <a:lstStyle/>
        <a:p>
          <a:endParaRPr lang="en-GB"/>
        </a:p>
      </dgm:t>
    </dgm:pt>
    <dgm:pt modelId="{AC3231D3-5389-47A0-97BA-8FAD13E6E79A}" type="sibTrans" cxnId="{73E7CD0B-F1A4-47C6-9C17-83D1C9C36999}">
      <dgm:prSet/>
      <dgm:spPr/>
      <dgm:t>
        <a:bodyPr/>
        <a:lstStyle/>
        <a:p>
          <a:endParaRPr lang="en-GB"/>
        </a:p>
      </dgm:t>
    </dgm:pt>
    <dgm:pt modelId="{5F2604C1-7C03-4458-9C04-D53390B6F1D4}">
      <dgm:prSet/>
      <dgm:spPr>
        <a:solidFill>
          <a:srgbClr val="0070C0"/>
        </a:solidFill>
      </dgm:spPr>
      <dgm:t>
        <a:bodyPr/>
        <a:lstStyle/>
        <a:p>
          <a:r>
            <a:rPr lang="en-GB">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Regulation for Climate Resilient Water Supply Systems</a:t>
          </a:r>
          <a:endParaRPr lang="en-GB">
            <a:solidFill>
              <a:schemeClr val="bg1"/>
            </a:solidFill>
          </a:endParaRPr>
        </a:p>
      </dgm:t>
    </dgm:pt>
    <dgm:pt modelId="{6912B386-F20A-4BB7-8A2F-71AA0542D945}" type="parTrans" cxnId="{D6A21AC7-034C-43CA-B7AD-C86FF061B85F}">
      <dgm:prSet/>
      <dgm:spPr/>
      <dgm:t>
        <a:bodyPr/>
        <a:lstStyle/>
        <a:p>
          <a:endParaRPr lang="en-GB"/>
        </a:p>
      </dgm:t>
    </dgm:pt>
    <dgm:pt modelId="{31DDEA3F-5F8C-4790-A2F6-058DF12E9238}" type="sibTrans" cxnId="{D6A21AC7-034C-43CA-B7AD-C86FF061B85F}">
      <dgm:prSet/>
      <dgm:spPr/>
      <dgm:t>
        <a:bodyPr/>
        <a:lstStyle/>
        <a:p>
          <a:endParaRPr lang="en-GB"/>
        </a:p>
      </dgm:t>
    </dgm:pt>
    <dgm:pt modelId="{9E4F9073-064B-4927-A9C5-780C51B8EEAC}">
      <dgm:prSet/>
      <dgm:spPr>
        <a:solidFill>
          <a:srgbClr val="0070C0"/>
        </a:solidFill>
      </dgm:spPr>
      <dgm:t>
        <a:bodyPr/>
        <a:lstStyle/>
        <a:p>
          <a:r>
            <a:rPr lang="en-GB">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Institutions for Climate Resilient Water Supply Systems</a:t>
          </a:r>
          <a:endParaRPr lang="en-GB">
            <a:solidFill>
              <a:schemeClr val="bg1"/>
            </a:solidFill>
          </a:endParaRPr>
        </a:p>
      </dgm:t>
    </dgm:pt>
    <dgm:pt modelId="{E7B220B4-1379-4257-9E22-44507C6C7CFC}" type="parTrans" cxnId="{0EF47230-8653-4604-9924-B4C8EB574E2B}">
      <dgm:prSet/>
      <dgm:spPr/>
      <dgm:t>
        <a:bodyPr/>
        <a:lstStyle/>
        <a:p>
          <a:endParaRPr lang="en-GB"/>
        </a:p>
      </dgm:t>
    </dgm:pt>
    <dgm:pt modelId="{D5E95F3B-5FAE-418D-805C-F97D18C0B301}" type="sibTrans" cxnId="{0EF47230-8653-4604-9924-B4C8EB574E2B}">
      <dgm:prSet/>
      <dgm:spPr/>
      <dgm:t>
        <a:bodyPr/>
        <a:lstStyle/>
        <a:p>
          <a:endParaRPr lang="en-GB"/>
        </a:p>
      </dgm:t>
    </dgm:pt>
    <dgm:pt modelId="{7DBB130D-AAF3-49E5-90A4-2FA90A109179}">
      <dgm:prSet/>
      <dgm:spPr>
        <a:solidFill>
          <a:srgbClr val="0070C0"/>
        </a:solidFill>
      </dgm:spPr>
      <dgm:t>
        <a:bodyPr/>
        <a:lstStyle/>
        <a:p>
          <a:r>
            <a:rPr lang="en-GB">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Finance for Climate Resilient Water Supply Systems</a:t>
          </a:r>
          <a:endParaRPr lang="en-GB">
            <a:solidFill>
              <a:schemeClr val="bg1"/>
            </a:solidFill>
          </a:endParaRPr>
        </a:p>
      </dgm:t>
    </dgm:pt>
    <dgm:pt modelId="{17530FEC-FEDF-4D6B-941A-882FF00FFE9C}" type="parTrans" cxnId="{A2C7CCF5-7492-46B0-95FE-B05EC6EFB873}">
      <dgm:prSet/>
      <dgm:spPr/>
      <dgm:t>
        <a:bodyPr/>
        <a:lstStyle/>
        <a:p>
          <a:endParaRPr lang="en-GB"/>
        </a:p>
      </dgm:t>
    </dgm:pt>
    <dgm:pt modelId="{8C212273-01EA-4BB5-8621-A7BB4370EA68}" type="sibTrans" cxnId="{A2C7CCF5-7492-46B0-95FE-B05EC6EFB873}">
      <dgm:prSet/>
      <dgm:spPr/>
      <dgm:t>
        <a:bodyPr/>
        <a:lstStyle/>
        <a:p>
          <a:endParaRPr lang="en-GB"/>
        </a:p>
      </dgm:t>
    </dgm:pt>
    <dgm:pt modelId="{987849E7-BEC9-42F2-A078-6AF196B2B143}">
      <dgm:prSet/>
      <dgm:spPr>
        <a:solidFill>
          <a:srgbClr val="196B24"/>
        </a:solidFill>
      </dgm:spPr>
      <dgm:t>
        <a:bodyPr/>
        <a:lstStyle/>
        <a:p>
          <a:r>
            <a:rPr lang="en-GB">
              <a:solidFill>
                <a:schemeClr val="bg1"/>
              </a:solidFill>
            </a:rPr>
            <a:t>Sanitation System</a:t>
          </a:r>
          <a:r>
            <a:rPr lang="en-GB">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 </a:t>
          </a:r>
          <a:endParaRPr lang="en-GB">
            <a:solidFill>
              <a:schemeClr val="bg1"/>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BC24B690-174F-4940-B427-097C72F14E15}">
      <dgm:prSet/>
      <dgm:spPr>
        <a:solidFill>
          <a:srgbClr val="196B24"/>
        </a:solidFill>
      </dgm:spPr>
      <dgm:t>
        <a:bodyPr/>
        <a:lstStyle/>
        <a:p>
          <a:r>
            <a:rPr lang="en-GB">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Policy for Climate Resilient Sanitation Systems</a:t>
          </a:r>
          <a:endParaRPr lang="en-GB">
            <a:solidFill>
              <a:schemeClr val="bg1"/>
            </a:solidFill>
          </a:endParaRPr>
        </a:p>
      </dgm:t>
    </dgm:pt>
    <dgm:pt modelId="{AF6576A5-312A-46E3-B11A-5B1036F3DC06}" type="parTrans" cxnId="{25593003-8436-4095-B0C9-52D80D66398A}">
      <dgm:prSet/>
      <dgm:spPr/>
      <dgm:t>
        <a:bodyPr/>
        <a:lstStyle/>
        <a:p>
          <a:endParaRPr lang="en-GB"/>
        </a:p>
      </dgm:t>
    </dgm:pt>
    <dgm:pt modelId="{CF0BA71B-AF9A-4274-B9AA-4F431FE452BC}" type="sibTrans" cxnId="{25593003-8436-4095-B0C9-52D80D66398A}">
      <dgm:prSet/>
      <dgm:spPr/>
      <dgm:t>
        <a:bodyPr/>
        <a:lstStyle/>
        <a:p>
          <a:endParaRPr lang="en-GB"/>
        </a:p>
      </dgm:t>
    </dgm:pt>
    <dgm:pt modelId="{6BA4A09F-7479-4150-8460-5BA814F774C5}">
      <dgm:prSet/>
      <dgm:spPr>
        <a:solidFill>
          <a:schemeClr val="bg1">
            <a:lumMod val="50000"/>
          </a:schemeClr>
        </a:solidFill>
      </dgm:spPr>
      <dgm:t>
        <a:bodyPr/>
        <a:lstStyle/>
        <a:p>
          <a:r>
            <a:rPr lang="en-GB"/>
            <a:t>Climate Resilient WASH System</a:t>
          </a:r>
          <a:endParaRPr lang="en-GB">
            <a:solidFill>
              <a:schemeClr val="bg1"/>
            </a:solidFill>
          </a:endParaRPr>
        </a:p>
      </dgm:t>
    </dgm:pt>
    <dgm:pt modelId="{21A74A96-CD7F-47C7-A276-00D0411FEFD6}" type="parTrans" cxnId="{95DFFE2C-B94B-465B-B1C0-6DAE320284D6}">
      <dgm:prSet/>
      <dgm:spPr/>
      <dgm:t>
        <a:bodyPr/>
        <a:lstStyle/>
        <a:p>
          <a:endParaRPr lang="en-GB"/>
        </a:p>
      </dgm:t>
    </dgm:pt>
    <dgm:pt modelId="{305D7B2F-DA96-44F3-B89B-78DC5C8EACA5}" type="sibTrans" cxnId="{95DFFE2C-B94B-465B-B1C0-6DAE320284D6}">
      <dgm:prSet/>
      <dgm:spPr/>
      <dgm:t>
        <a:bodyPr/>
        <a:lstStyle/>
        <a:p>
          <a:endParaRPr lang="en-GB"/>
        </a:p>
      </dgm:t>
    </dgm:pt>
    <dgm:pt modelId="{7F869D13-4457-4DB6-82E4-16AD861E9CF2}">
      <dgm:prSet/>
      <dgm:spPr>
        <a:solidFill>
          <a:schemeClr val="bg1">
            <a:lumMod val="50000"/>
          </a:schemeClr>
        </a:solidFill>
      </dgm:spPr>
      <dgm:t>
        <a:bodyPr/>
        <a:lstStyle/>
        <a:p>
          <a:r>
            <a:rPr lang="en-GB">
              <a:solidFill>
                <a:schemeClr val="bg1"/>
              </a:solidFill>
              <a:hlinkClick xmlns:r="http://schemas.openxmlformats.org/officeDocument/2006/relationships" r:id="rId7" action="ppaction://hlinksldjump">
                <a:extLst>
                  <a:ext uri="{A12FA001-AC4F-418D-AE19-62706E023703}">
                    <ahyp:hlinkClr xmlns:ahyp="http://schemas.microsoft.com/office/drawing/2018/hyperlinkcolor" val="tx"/>
                  </a:ext>
                </a:extLst>
              </a:hlinkClick>
            </a:rPr>
            <a:t>Policy for Climate Resilient WASH Systems</a:t>
          </a:r>
          <a:endParaRPr lang="en-GB">
            <a:solidFill>
              <a:schemeClr val="bg1"/>
            </a:solidFill>
          </a:endParaRPr>
        </a:p>
      </dgm:t>
    </dgm:pt>
    <dgm:pt modelId="{95F7C385-63DE-4478-9831-F3B0D234FF9F}" type="parTrans" cxnId="{BFED2CDB-EBE3-41CC-8DB0-A823EB9DF01A}">
      <dgm:prSet/>
      <dgm:spPr/>
      <dgm:t>
        <a:bodyPr/>
        <a:lstStyle/>
        <a:p>
          <a:endParaRPr lang="en-GB"/>
        </a:p>
      </dgm:t>
    </dgm:pt>
    <dgm:pt modelId="{20BB2FAC-BF23-408C-B199-4266ACFBBC97}" type="sibTrans" cxnId="{BFED2CDB-EBE3-41CC-8DB0-A823EB9DF01A}">
      <dgm:prSet/>
      <dgm:spPr/>
      <dgm:t>
        <a:bodyPr/>
        <a:lstStyle/>
        <a:p>
          <a:endParaRPr lang="en-GB"/>
        </a:p>
      </dgm:t>
    </dgm:pt>
    <dgm:pt modelId="{C8B1701A-6035-49EB-91D5-8BB201E576C5}">
      <dgm:prSet/>
      <dgm:spPr>
        <a:solidFill>
          <a:schemeClr val="bg1">
            <a:lumMod val="50000"/>
          </a:schemeClr>
        </a:solidFill>
      </dgm:spPr>
      <dgm:t>
        <a:bodyPr/>
        <a:lstStyle/>
        <a:p>
          <a:r>
            <a:rPr lang="en-GB">
              <a:solidFill>
                <a:schemeClr val="bg1"/>
              </a:solidFill>
              <a:hlinkClick xmlns:r="http://schemas.openxmlformats.org/officeDocument/2006/relationships" r:id="rId8" action="ppaction://hlinksldjump">
                <a:extLst>
                  <a:ext uri="{A12FA001-AC4F-418D-AE19-62706E023703}">
                    <ahyp:hlinkClr xmlns:ahyp="http://schemas.microsoft.com/office/drawing/2018/hyperlinkcolor" val="tx"/>
                  </a:ext>
                </a:extLst>
              </a:hlinkClick>
            </a:rPr>
            <a:t>Regulation for Climate Resilient WASH Systems</a:t>
          </a:r>
          <a:endParaRPr lang="en-GB">
            <a:solidFill>
              <a:schemeClr val="bg1"/>
            </a:solidFill>
          </a:endParaRPr>
        </a:p>
      </dgm:t>
    </dgm:pt>
    <dgm:pt modelId="{796BDD81-F8EF-4656-A5D9-1D037D5EA355}" type="parTrans" cxnId="{25E34514-1A4D-416B-9A1F-6ABC125BEDAA}">
      <dgm:prSet/>
      <dgm:spPr/>
      <dgm:t>
        <a:bodyPr/>
        <a:lstStyle/>
        <a:p>
          <a:endParaRPr lang="en-GB"/>
        </a:p>
      </dgm:t>
    </dgm:pt>
    <dgm:pt modelId="{ED52D754-3B4C-4D2F-ABA3-FC9FC973EEDF}" type="sibTrans" cxnId="{25E34514-1A4D-416B-9A1F-6ABC125BEDAA}">
      <dgm:prSet/>
      <dgm:spPr/>
      <dgm:t>
        <a:bodyPr/>
        <a:lstStyle/>
        <a:p>
          <a:endParaRPr lang="en-GB"/>
        </a:p>
      </dgm:t>
    </dgm:pt>
    <dgm:pt modelId="{1F30318F-CE7E-4FB0-AEC2-1C7189DB8D42}">
      <dgm:prSet/>
      <dgm:spPr>
        <a:solidFill>
          <a:srgbClr val="7030A0"/>
        </a:solidFill>
      </dgm:spPr>
      <dgm:t>
        <a:bodyPr/>
        <a:lstStyle/>
        <a:p>
          <a:r>
            <a:rPr lang="en-GB">
              <a:solidFill>
                <a:schemeClr val="bg2"/>
              </a:solidFill>
            </a:rPr>
            <a:t>Hygiene System</a:t>
          </a:r>
        </a:p>
      </dgm:t>
    </dgm:pt>
    <dgm:pt modelId="{D1A0D0CF-6419-4CA2-A014-C3A3DE7FAE61}" type="parTrans" cxnId="{47724E16-F33B-4190-8009-886F2179CE31}">
      <dgm:prSet/>
      <dgm:spPr/>
      <dgm:t>
        <a:bodyPr/>
        <a:lstStyle/>
        <a:p>
          <a:endParaRPr lang="en-GB"/>
        </a:p>
      </dgm:t>
    </dgm:pt>
    <dgm:pt modelId="{E8272463-7A79-4EBA-BD57-0D4A49F857D5}" type="sibTrans" cxnId="{47724E16-F33B-4190-8009-886F2179CE31}">
      <dgm:prSet/>
      <dgm:spPr/>
      <dgm:t>
        <a:bodyPr/>
        <a:lstStyle/>
        <a:p>
          <a:endParaRPr lang="en-GB"/>
        </a:p>
      </dgm:t>
    </dgm:pt>
    <dgm:pt modelId="{FF5A0847-AA07-426E-8499-6A0BB12E3A3B}">
      <dgm:prSet/>
      <dgm:spPr>
        <a:solidFill>
          <a:srgbClr val="7030A0"/>
        </a:solidFill>
      </dgm:spPr>
      <dgm:t>
        <a:bodyPr/>
        <a:lstStyle/>
        <a:p>
          <a:r>
            <a:rPr lang="en-GB">
              <a:solidFill>
                <a:schemeClr val="bg1"/>
              </a:solidFill>
              <a:hlinkClick xmlns:r="http://schemas.openxmlformats.org/officeDocument/2006/relationships" r:id="rId9" action="ppaction://hlinksldjump">
                <a:extLst>
                  <a:ext uri="{A12FA001-AC4F-418D-AE19-62706E023703}">
                    <ahyp:hlinkClr xmlns:ahyp="http://schemas.microsoft.com/office/drawing/2018/hyperlinkcolor" val="tx"/>
                  </a:ext>
                </a:extLst>
              </a:hlinkClick>
            </a:rPr>
            <a:t>Policy for Climate Resilient Hygiene Systems</a:t>
          </a:r>
          <a:endParaRPr lang="en-GB">
            <a:solidFill>
              <a:schemeClr val="bg1"/>
            </a:solidFill>
          </a:endParaRPr>
        </a:p>
      </dgm:t>
    </dgm:pt>
    <dgm:pt modelId="{D475ADFB-CF6F-4DB0-BFD6-62E8DF7B0A55}" type="parTrans" cxnId="{D5C9F216-4C72-4A79-B188-2AB4110E4AE9}">
      <dgm:prSet/>
      <dgm:spPr/>
      <dgm:t>
        <a:bodyPr/>
        <a:lstStyle/>
        <a:p>
          <a:endParaRPr lang="en-GB"/>
        </a:p>
      </dgm:t>
    </dgm:pt>
    <dgm:pt modelId="{A82350C6-7BDF-43F2-A189-2CBD2CE2B725}" type="sibTrans" cxnId="{D5C9F216-4C72-4A79-B188-2AB4110E4AE9}">
      <dgm:prSet/>
      <dgm:spPr/>
      <dgm:t>
        <a:bodyPr/>
        <a:lstStyle/>
        <a:p>
          <a:endParaRPr lang="en-GB"/>
        </a:p>
      </dgm:t>
    </dgm:pt>
    <dgm:pt modelId="{4E9B9104-59FD-460C-9790-75F324AAF183}">
      <dgm:prSet/>
      <dgm:spPr/>
      <dgm:t>
        <a:bodyPr/>
        <a:lstStyle/>
        <a:p>
          <a:r>
            <a:rPr lang="en-GB" dirty="0">
              <a:solidFill>
                <a:schemeClr val="bg1"/>
              </a:solidFill>
              <a:hlinkClick xmlns:r="http://schemas.openxmlformats.org/officeDocument/2006/relationships" r:id="rId10" action="ppaction://hlinksldjump">
                <a:extLst>
                  <a:ext uri="{A12FA001-AC4F-418D-AE19-62706E023703}">
                    <ahyp:hlinkClr xmlns:ahyp="http://schemas.microsoft.com/office/drawing/2018/hyperlinkcolor" val="tx"/>
                  </a:ext>
                </a:extLst>
              </a:hlinkClick>
            </a:rPr>
            <a:t>Regulation for Climate Resilient Sanitation Systems</a:t>
          </a:r>
          <a:endParaRPr lang="en-GB" dirty="0">
            <a:solidFill>
              <a:schemeClr val="bg1"/>
            </a:solidFill>
          </a:endParaRPr>
        </a:p>
      </dgm:t>
    </dgm:pt>
    <dgm:pt modelId="{DAACDB2F-F15B-4A37-955D-E81B512B9542}" type="parTrans" cxnId="{6FB2F750-2998-44A2-8CDF-3EC0EBAD5276}">
      <dgm:prSet/>
      <dgm:spPr/>
      <dgm:t>
        <a:bodyPr/>
        <a:lstStyle/>
        <a:p>
          <a:endParaRPr lang="en-GB"/>
        </a:p>
      </dgm:t>
    </dgm:pt>
    <dgm:pt modelId="{E806BCD6-E6C9-4EFD-BF83-1DCDEC64AB81}" type="sibTrans" cxnId="{6FB2F750-2998-44A2-8CDF-3EC0EBAD5276}">
      <dgm:prSet/>
      <dgm:spPr/>
      <dgm:t>
        <a:bodyPr/>
        <a:lstStyle/>
        <a:p>
          <a:endParaRPr lang="en-GB"/>
        </a:p>
      </dgm:t>
    </dgm:pt>
    <dgm:pt modelId="{412D1098-7033-4367-A622-9728072EB70E}">
      <dgm:prSet/>
      <dgm:spPr/>
      <dgm:t>
        <a:bodyPr/>
        <a:lstStyle/>
        <a:p>
          <a:r>
            <a:rPr lang="en-GB">
              <a:solidFill>
                <a:schemeClr val="bg1"/>
              </a:solidFill>
              <a:hlinkClick xmlns:r="http://schemas.openxmlformats.org/officeDocument/2006/relationships" r:id="rId11" action="ppaction://hlinksldjump">
                <a:extLst>
                  <a:ext uri="{A12FA001-AC4F-418D-AE19-62706E023703}">
                    <ahyp:hlinkClr xmlns:ahyp="http://schemas.microsoft.com/office/drawing/2018/hyperlinkcolor" val="tx"/>
                  </a:ext>
                </a:extLst>
              </a:hlinkClick>
            </a:rPr>
            <a:t>Institutions for Climate Resilient Sanitation Systems</a:t>
          </a:r>
          <a:endParaRPr lang="en-GB">
            <a:solidFill>
              <a:schemeClr val="bg1"/>
            </a:solidFill>
          </a:endParaRPr>
        </a:p>
      </dgm:t>
    </dgm:pt>
    <dgm:pt modelId="{B1614E24-5947-4806-A96C-53B7375B9027}" type="parTrans" cxnId="{3EE1B72F-E540-43CC-9593-EE0678694E73}">
      <dgm:prSet/>
      <dgm:spPr/>
      <dgm:t>
        <a:bodyPr/>
        <a:lstStyle/>
        <a:p>
          <a:endParaRPr lang="en-GB"/>
        </a:p>
      </dgm:t>
    </dgm:pt>
    <dgm:pt modelId="{49CA4D8F-E3A5-46A0-941F-FFDC01486EFF}" type="sibTrans" cxnId="{3EE1B72F-E540-43CC-9593-EE0678694E73}">
      <dgm:prSet/>
      <dgm:spPr/>
      <dgm:t>
        <a:bodyPr/>
        <a:lstStyle/>
        <a:p>
          <a:endParaRPr lang="en-GB"/>
        </a:p>
      </dgm:t>
    </dgm:pt>
    <dgm:pt modelId="{2AAAB9D9-65A9-41AA-BDA8-2AA1C0600F7E}">
      <dgm:prSet/>
      <dgm:spPr/>
      <dgm:t>
        <a:bodyPr/>
        <a:lstStyle/>
        <a:p>
          <a:r>
            <a:rPr lang="en-GB">
              <a:solidFill>
                <a:schemeClr val="bg1"/>
              </a:solidFill>
              <a:hlinkClick xmlns:r="http://schemas.openxmlformats.org/officeDocument/2006/relationships" r:id="rId12" action="ppaction://hlinksldjump">
                <a:extLst>
                  <a:ext uri="{A12FA001-AC4F-418D-AE19-62706E023703}">
                    <ahyp:hlinkClr xmlns:ahyp="http://schemas.microsoft.com/office/drawing/2018/hyperlinkcolor" val="tx"/>
                  </a:ext>
                </a:extLst>
              </a:hlinkClick>
            </a:rPr>
            <a:t>Finance for Climate Resilient Sanitation Systems</a:t>
          </a:r>
          <a:endParaRPr lang="en-GB">
            <a:solidFill>
              <a:schemeClr val="bg1"/>
            </a:solidFill>
          </a:endParaRPr>
        </a:p>
      </dgm:t>
    </dgm:pt>
    <dgm:pt modelId="{8F82FB18-F76A-4852-B038-CABF53836E2D}" type="parTrans" cxnId="{52970EC6-A094-4FF3-8670-B3259DA0E436}">
      <dgm:prSet/>
      <dgm:spPr/>
      <dgm:t>
        <a:bodyPr/>
        <a:lstStyle/>
        <a:p>
          <a:endParaRPr lang="en-GB"/>
        </a:p>
      </dgm:t>
    </dgm:pt>
    <dgm:pt modelId="{26B0A800-DE95-4C66-A1A4-1270580C1B1A}" type="sibTrans" cxnId="{52970EC6-A094-4FF3-8670-B3259DA0E436}">
      <dgm:prSet/>
      <dgm:spPr/>
      <dgm:t>
        <a:bodyPr/>
        <a:lstStyle/>
        <a:p>
          <a:endParaRPr lang="en-GB"/>
        </a:p>
      </dgm:t>
    </dgm:pt>
    <dgm:pt modelId="{7210641B-D8EC-4AEA-8D6E-F6E9A64C7A18}">
      <dgm:prSet/>
      <dgm:spPr>
        <a:solidFill>
          <a:srgbClr val="7030A0"/>
        </a:solidFill>
      </dgm:spPr>
      <dgm:t>
        <a:bodyPr/>
        <a:lstStyle/>
        <a:p>
          <a:r>
            <a:rPr lang="en-GB">
              <a:solidFill>
                <a:schemeClr val="bg1"/>
              </a:solidFill>
              <a:hlinkClick xmlns:r="http://schemas.openxmlformats.org/officeDocument/2006/relationships" r:id="rId13" action="ppaction://hlinksldjump">
                <a:extLst>
                  <a:ext uri="{A12FA001-AC4F-418D-AE19-62706E023703}">
                    <ahyp:hlinkClr xmlns:ahyp="http://schemas.microsoft.com/office/drawing/2018/hyperlinkcolor" val="tx"/>
                  </a:ext>
                </a:extLst>
              </a:hlinkClick>
            </a:rPr>
            <a:t>Regulation for Climate Resilient Hygiene Systems</a:t>
          </a:r>
          <a:endParaRPr lang="en-GB">
            <a:solidFill>
              <a:schemeClr val="bg1"/>
            </a:solidFill>
          </a:endParaRPr>
        </a:p>
      </dgm:t>
    </dgm:pt>
    <dgm:pt modelId="{9D5C0BEF-7A83-436F-B043-0E578A4FC305}" type="parTrans" cxnId="{F8DA3684-5D6A-40FA-874D-11E111FABD3F}">
      <dgm:prSet/>
      <dgm:spPr/>
      <dgm:t>
        <a:bodyPr/>
        <a:lstStyle/>
        <a:p>
          <a:endParaRPr lang="en-GB"/>
        </a:p>
      </dgm:t>
    </dgm:pt>
    <dgm:pt modelId="{347E2CAF-8436-4000-80A8-607F2357F58B}" type="sibTrans" cxnId="{F8DA3684-5D6A-40FA-874D-11E111FABD3F}">
      <dgm:prSet/>
      <dgm:spPr/>
      <dgm:t>
        <a:bodyPr/>
        <a:lstStyle/>
        <a:p>
          <a:endParaRPr lang="en-GB"/>
        </a:p>
      </dgm:t>
    </dgm:pt>
    <dgm:pt modelId="{0C2A4551-29BC-4295-9F62-5A111352C8A6}">
      <dgm:prSet/>
      <dgm:spPr>
        <a:solidFill>
          <a:srgbClr val="7030A0"/>
        </a:solidFill>
      </dgm:spPr>
      <dgm:t>
        <a:bodyPr/>
        <a:lstStyle/>
        <a:p>
          <a:r>
            <a:rPr lang="en-GB">
              <a:solidFill>
                <a:schemeClr val="bg1"/>
              </a:solidFill>
              <a:hlinkClick xmlns:r="http://schemas.openxmlformats.org/officeDocument/2006/relationships" r:id="rId14" action="ppaction://hlinksldjump">
                <a:extLst>
                  <a:ext uri="{A12FA001-AC4F-418D-AE19-62706E023703}">
                    <ahyp:hlinkClr xmlns:ahyp="http://schemas.microsoft.com/office/drawing/2018/hyperlinkcolor" val="tx"/>
                  </a:ext>
                </a:extLst>
              </a:hlinkClick>
            </a:rPr>
            <a:t>Institutions for Climate Resilient Hygiene Systems</a:t>
          </a:r>
          <a:endParaRPr lang="en-GB">
            <a:solidFill>
              <a:schemeClr val="bg1"/>
            </a:solidFill>
          </a:endParaRPr>
        </a:p>
      </dgm:t>
    </dgm:pt>
    <dgm:pt modelId="{F81E3FB0-F78A-4B42-9EDB-4AD2281B6A4F}" type="parTrans" cxnId="{74AC2EF1-7D95-4ACE-BDAC-0C8AEEAD47BD}">
      <dgm:prSet/>
      <dgm:spPr/>
      <dgm:t>
        <a:bodyPr/>
        <a:lstStyle/>
        <a:p>
          <a:endParaRPr lang="en-GB"/>
        </a:p>
      </dgm:t>
    </dgm:pt>
    <dgm:pt modelId="{F127AA30-1BDA-480B-957E-A03E5796A9A0}" type="sibTrans" cxnId="{74AC2EF1-7D95-4ACE-BDAC-0C8AEEAD47BD}">
      <dgm:prSet/>
      <dgm:spPr/>
      <dgm:t>
        <a:bodyPr/>
        <a:lstStyle/>
        <a:p>
          <a:endParaRPr lang="en-GB"/>
        </a:p>
      </dgm:t>
    </dgm:pt>
    <dgm:pt modelId="{4FBDC652-6827-4663-9328-4656F6EAC848}">
      <dgm:prSet/>
      <dgm:spPr>
        <a:solidFill>
          <a:srgbClr val="7030A0"/>
        </a:solidFill>
      </dgm:spPr>
      <dgm:t>
        <a:bodyPr/>
        <a:lstStyle/>
        <a:p>
          <a:r>
            <a:rPr lang="en-GB">
              <a:solidFill>
                <a:schemeClr val="bg1"/>
              </a:solidFill>
              <a:hlinkClick xmlns:r="http://schemas.openxmlformats.org/officeDocument/2006/relationships" r:id="rId15" action="ppaction://hlinksldjump">
                <a:extLst>
                  <a:ext uri="{A12FA001-AC4F-418D-AE19-62706E023703}">
                    <ahyp:hlinkClr xmlns:ahyp="http://schemas.microsoft.com/office/drawing/2018/hyperlinkcolor" val="tx"/>
                  </a:ext>
                </a:extLst>
              </a:hlinkClick>
            </a:rPr>
            <a:t>Finance for Climate Resilient Hygiene Systems</a:t>
          </a:r>
          <a:endParaRPr lang="en-GB">
            <a:solidFill>
              <a:schemeClr val="bg1"/>
            </a:solidFill>
          </a:endParaRPr>
        </a:p>
      </dgm:t>
    </dgm:pt>
    <dgm:pt modelId="{4EF7922C-29E1-46EF-9DBC-270976B9A0F6}" type="parTrans" cxnId="{9A683AE0-DD64-41F3-97BF-18AB34120CFE}">
      <dgm:prSet/>
      <dgm:spPr/>
      <dgm:t>
        <a:bodyPr/>
        <a:lstStyle/>
        <a:p>
          <a:endParaRPr lang="en-GB"/>
        </a:p>
      </dgm:t>
    </dgm:pt>
    <dgm:pt modelId="{1881ECD3-1482-49F7-91FD-927817390D57}" type="sibTrans" cxnId="{9A683AE0-DD64-41F3-97BF-18AB34120CFE}">
      <dgm:prSet/>
      <dgm:spPr/>
      <dgm:t>
        <a:bodyPr/>
        <a:lstStyle/>
        <a:p>
          <a:endParaRPr lang="en-GB"/>
        </a:p>
      </dgm:t>
    </dgm:pt>
    <dgm:pt modelId="{CC5F48C9-66D7-4219-AB0B-46BA6430F4F9}">
      <dgm:prSet/>
      <dgm:spPr>
        <a:solidFill>
          <a:schemeClr val="bg1">
            <a:lumMod val="50000"/>
          </a:schemeClr>
        </a:solidFill>
      </dgm:spPr>
      <dgm:t>
        <a:bodyPr/>
        <a:lstStyle/>
        <a:p>
          <a:r>
            <a:rPr lang="en-GB">
              <a:solidFill>
                <a:schemeClr val="bg1"/>
              </a:solidFill>
              <a:hlinkClick xmlns:r="http://schemas.openxmlformats.org/officeDocument/2006/relationships" r:id="rId16" action="ppaction://hlinksldjump">
                <a:extLst>
                  <a:ext uri="{A12FA001-AC4F-418D-AE19-62706E023703}">
                    <ahyp:hlinkClr xmlns:ahyp="http://schemas.microsoft.com/office/drawing/2018/hyperlinkcolor" val="tx"/>
                  </a:ext>
                </a:extLst>
              </a:hlinkClick>
            </a:rPr>
            <a:t>Finance for Climate Resilient WASH Systems</a:t>
          </a:r>
          <a:endParaRPr lang="en-GB">
            <a:solidFill>
              <a:schemeClr val="bg1"/>
            </a:solidFill>
          </a:endParaRPr>
        </a:p>
      </dgm:t>
    </dgm:pt>
    <dgm:pt modelId="{00A492C4-37E6-469C-9F2B-7E371343E323}" type="parTrans" cxnId="{FDF398F4-0FF6-4EF7-A0CC-16F32532C790}">
      <dgm:prSet/>
      <dgm:spPr/>
      <dgm:t>
        <a:bodyPr/>
        <a:lstStyle/>
        <a:p>
          <a:endParaRPr lang="en-GB"/>
        </a:p>
      </dgm:t>
    </dgm:pt>
    <dgm:pt modelId="{74CBA209-1AC7-44E3-8DB2-3CB0929DCFC3}" type="sibTrans" cxnId="{FDF398F4-0FF6-4EF7-A0CC-16F32532C790}">
      <dgm:prSet/>
      <dgm:spPr/>
      <dgm:t>
        <a:bodyPr/>
        <a:lstStyle/>
        <a:p>
          <a:endParaRPr lang="en-GB"/>
        </a:p>
      </dgm:t>
    </dgm:pt>
    <dgm:pt modelId="{1CEFC14B-E49C-4ACD-96CB-3AA271C59AAA}">
      <dgm:prSet/>
      <dgm:spPr>
        <a:solidFill>
          <a:schemeClr val="bg1">
            <a:lumMod val="50000"/>
          </a:schemeClr>
        </a:solidFill>
      </dgm:spPr>
      <dgm:t>
        <a:bodyPr/>
        <a:lstStyle/>
        <a:p>
          <a:r>
            <a:rPr lang="en-GB">
              <a:solidFill>
                <a:schemeClr val="bg1"/>
              </a:solidFill>
              <a:hlinkClick xmlns:r="http://schemas.openxmlformats.org/officeDocument/2006/relationships" r:id="rId17" action="ppaction://hlinksldjump">
                <a:extLst>
                  <a:ext uri="{A12FA001-AC4F-418D-AE19-62706E023703}">
                    <ahyp:hlinkClr xmlns:ahyp="http://schemas.microsoft.com/office/drawing/2018/hyperlinkcolor" val="tx"/>
                  </a:ext>
                </a:extLst>
              </a:hlinkClick>
            </a:rPr>
            <a:t>Institutions for Climate Resilient WASH Systems</a:t>
          </a:r>
          <a:endParaRPr lang="en-GB">
            <a:solidFill>
              <a:schemeClr val="bg1"/>
            </a:solidFill>
          </a:endParaRPr>
        </a:p>
      </dgm:t>
    </dgm:pt>
    <dgm:pt modelId="{582B3F4F-58A1-49FB-91F8-24261F70D1A0}" type="parTrans" cxnId="{098A9EA5-BE7B-424C-9F7A-901538CDB7C2}">
      <dgm:prSet/>
      <dgm:spPr/>
      <dgm:t>
        <a:bodyPr/>
        <a:lstStyle/>
        <a:p>
          <a:endParaRPr lang="en-GB"/>
        </a:p>
      </dgm:t>
    </dgm:pt>
    <dgm:pt modelId="{EC69CBEF-5176-411C-87A7-BCF0559F0DE2}" type="sibTrans" cxnId="{098A9EA5-BE7B-424C-9F7A-901538CDB7C2}">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4"/>
      <dgm:spPr>
        <a:blipFill>
          <a:blip xmlns:r="http://schemas.openxmlformats.org/officeDocument/2006/relationships" r:embed="rId18"/>
          <a:srcRect/>
          <a:stretch>
            <a:fillRect l="-25000" r="-25000"/>
          </a:stretch>
        </a:blipFill>
      </dgm:spPr>
    </dgm:pt>
    <dgm:pt modelId="{3B9430B7-368D-414B-B7DD-1D46A3B5EB49}" type="pres">
      <dgm:prSet presAssocID="{8B7F1C6C-65F9-4EBE-A961-44A997BFF68B}" presName="txShp" presStyleLbl="node1" presStyleIdx="0" presStyleCnt="4">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4"/>
      <dgm:spPr>
        <a:blipFill>
          <a:blip xmlns:r="http://schemas.openxmlformats.org/officeDocument/2006/relationships" r:embed="rId19"/>
          <a:srcRect/>
          <a:stretch>
            <a:fillRect l="-25000" r="-25000"/>
          </a:stretch>
        </a:blipFill>
      </dgm:spPr>
    </dgm:pt>
    <dgm:pt modelId="{70108D70-C6B0-4F2A-AC74-D54F8FEDCE40}" type="pres">
      <dgm:prSet presAssocID="{987849E7-BEC9-42F2-A078-6AF196B2B143}" presName="txShp" presStyleLbl="node1" presStyleIdx="1" presStyleCnt="4">
        <dgm:presLayoutVars>
          <dgm:bulletEnabled val="1"/>
        </dgm:presLayoutVars>
      </dgm:prSet>
      <dgm:spPr/>
    </dgm:pt>
    <dgm:pt modelId="{44842558-B2D3-4E89-BBF2-D344F02A57B7}" type="pres">
      <dgm:prSet presAssocID="{4C9ADEB3-45F3-45A7-894D-3B617CB8B803}" presName="spacing" presStyleCnt="0"/>
      <dgm:spPr/>
    </dgm:pt>
    <dgm:pt modelId="{F7504280-A652-49C9-A135-D2973C8E8498}" type="pres">
      <dgm:prSet presAssocID="{1F30318F-CE7E-4FB0-AEC2-1C7189DB8D42}" presName="composite" presStyleCnt="0"/>
      <dgm:spPr/>
    </dgm:pt>
    <dgm:pt modelId="{6F2E757F-C5AA-4A03-894E-6BA5686193EE}" type="pres">
      <dgm:prSet presAssocID="{1F30318F-CE7E-4FB0-AEC2-1C7189DB8D42}" presName="imgShp" presStyleLbl="fgImgPlace1" presStyleIdx="2" presStyleCnt="4"/>
      <dgm:spPr>
        <a:blipFill>
          <a:blip xmlns:r="http://schemas.openxmlformats.org/officeDocument/2006/relationships" r:embed="rId20"/>
          <a:srcRect/>
          <a:stretch>
            <a:fillRect l="-25000" r="-25000"/>
          </a:stretch>
        </a:blipFill>
      </dgm:spPr>
    </dgm:pt>
    <dgm:pt modelId="{85F95712-E217-4CB3-8A95-00CD334D63A2}" type="pres">
      <dgm:prSet presAssocID="{1F30318F-CE7E-4FB0-AEC2-1C7189DB8D42}" presName="txShp" presStyleLbl="node1" presStyleIdx="2" presStyleCnt="4">
        <dgm:presLayoutVars>
          <dgm:bulletEnabled val="1"/>
        </dgm:presLayoutVars>
      </dgm:prSet>
      <dgm:spPr/>
    </dgm:pt>
    <dgm:pt modelId="{386DE783-0F6D-414E-A206-584C3865FB4A}" type="pres">
      <dgm:prSet presAssocID="{E8272463-7A79-4EBA-BD57-0D4A49F857D5}" presName="spacing" presStyleCnt="0"/>
      <dgm:spPr/>
    </dgm:pt>
    <dgm:pt modelId="{1570DAEA-3877-4CD0-8A09-EA5DECFF11A6}" type="pres">
      <dgm:prSet presAssocID="{6BA4A09F-7479-4150-8460-5BA814F774C5}" presName="composite" presStyleCnt="0"/>
      <dgm:spPr/>
    </dgm:pt>
    <dgm:pt modelId="{FD60C269-B99F-481E-A80C-7F1601E8B6D1}" type="pres">
      <dgm:prSet presAssocID="{6BA4A09F-7479-4150-8460-5BA814F774C5}" presName="imgShp" presStyleLbl="fgImgPlace1" presStyleIdx="3" presStyleCnt="4"/>
      <dgm:spPr>
        <a:blipFill>
          <a:blip xmlns:r="http://schemas.openxmlformats.org/officeDocument/2006/relationships" r:embed="rId21"/>
          <a:srcRect/>
          <a:stretch>
            <a:fillRect/>
          </a:stretch>
        </a:blipFill>
      </dgm:spPr>
    </dgm:pt>
    <dgm:pt modelId="{21AD6902-2CD1-46CC-92EF-20B52CB13214}" type="pres">
      <dgm:prSet presAssocID="{6BA4A09F-7479-4150-8460-5BA814F774C5}" presName="txShp" presStyleLbl="node1" presStyleIdx="3" presStyleCnt="4">
        <dgm:presLayoutVars>
          <dgm:bulletEnabled val="1"/>
        </dgm:presLayoutVars>
      </dgm:prSet>
      <dgm:spPr/>
    </dgm:pt>
  </dgm:ptLst>
  <dgm:cxnLst>
    <dgm:cxn modelId="{25593003-8436-4095-B0C9-52D80D66398A}" srcId="{987849E7-BEC9-42F2-A078-6AF196B2B143}" destId="{BC24B690-174F-4940-B427-097C72F14E15}" srcOrd="0" destOrd="0" parTransId="{AF6576A5-312A-46E3-B11A-5B1036F3DC06}" sibTransId="{CF0BA71B-AF9A-4274-B9AA-4F431FE452BC}"/>
    <dgm:cxn modelId="{8D78040A-D518-4699-88ED-3A380C703D59}" type="presOf" srcId="{FF5A0847-AA07-426E-8499-6A0BB12E3A3B}" destId="{85F95712-E217-4CB3-8A95-00CD334D63A2}" srcOrd="0" destOrd="1" presId="urn:microsoft.com/office/officeart/2005/8/layout/vList3"/>
    <dgm:cxn modelId="{73E7CD0B-F1A4-47C6-9C17-83D1C9C36999}" srcId="{8B7F1C6C-65F9-4EBE-A961-44A997BFF68B}" destId="{365A7953-D605-4BA6-9103-E41DBADDC218}" srcOrd="0" destOrd="0" parTransId="{7712E777-98A4-410B-8916-8C173F885DC8}" sibTransId="{AC3231D3-5389-47A0-97BA-8FAD13E6E79A}"/>
    <dgm:cxn modelId="{4929B40E-6DBF-4BA9-9E4A-DF8F0205CEDA}" type="presOf" srcId="{C8B1701A-6035-49EB-91D5-8BB201E576C5}" destId="{21AD6902-2CD1-46CC-92EF-20B52CB13214}" srcOrd="0" destOrd="2" presId="urn:microsoft.com/office/officeart/2005/8/layout/vList3"/>
    <dgm:cxn modelId="{CCAD4314-3C1D-4CF0-B156-4ED245C54B63}" type="presOf" srcId="{7210641B-D8EC-4AEA-8D6E-F6E9A64C7A18}" destId="{85F95712-E217-4CB3-8A95-00CD334D63A2}" srcOrd="0" destOrd="2" presId="urn:microsoft.com/office/officeart/2005/8/layout/vList3"/>
    <dgm:cxn modelId="{25E34514-1A4D-416B-9A1F-6ABC125BEDAA}" srcId="{6BA4A09F-7479-4150-8460-5BA814F774C5}" destId="{C8B1701A-6035-49EB-91D5-8BB201E576C5}" srcOrd="1" destOrd="0" parTransId="{796BDD81-F8EF-4656-A5D9-1D037D5EA355}" sibTransId="{ED52D754-3B4C-4D2F-ABA3-FC9FC973EEDF}"/>
    <dgm:cxn modelId="{47724E16-F33B-4190-8009-886F2179CE31}" srcId="{539CBD83-BAF4-457D-9C6C-BB37A232D4E9}" destId="{1F30318F-CE7E-4FB0-AEC2-1C7189DB8D42}" srcOrd="2" destOrd="0" parTransId="{D1A0D0CF-6419-4CA2-A014-C3A3DE7FAE61}" sibTransId="{E8272463-7A79-4EBA-BD57-0D4A49F857D5}"/>
    <dgm:cxn modelId="{D5C9F216-4C72-4A79-B188-2AB4110E4AE9}" srcId="{1F30318F-CE7E-4FB0-AEC2-1C7189DB8D42}" destId="{FF5A0847-AA07-426E-8499-6A0BB12E3A3B}" srcOrd="0" destOrd="0" parTransId="{D475ADFB-CF6F-4DB0-BFD6-62E8DF7B0A55}" sibTransId="{A82350C6-7BDF-43F2-A189-2CBD2CE2B725}"/>
    <dgm:cxn modelId="{55D89E17-9114-4B67-8A55-6A86D4EAE531}" type="presOf" srcId="{7F869D13-4457-4DB6-82E4-16AD861E9CF2}" destId="{21AD6902-2CD1-46CC-92EF-20B52CB13214}" srcOrd="0" destOrd="1" presId="urn:microsoft.com/office/officeart/2005/8/layout/vList3"/>
    <dgm:cxn modelId="{29BF051F-5DD9-4A9A-9F2D-C446A9FE086C}" type="presOf" srcId="{1F30318F-CE7E-4FB0-AEC2-1C7189DB8D42}" destId="{85F95712-E217-4CB3-8A95-00CD334D63A2}" srcOrd="0" destOrd="0" presId="urn:microsoft.com/office/officeart/2005/8/layout/vList3"/>
    <dgm:cxn modelId="{95DFFE2C-B94B-465B-B1C0-6DAE320284D6}" srcId="{539CBD83-BAF4-457D-9C6C-BB37A232D4E9}" destId="{6BA4A09F-7479-4150-8460-5BA814F774C5}" srcOrd="3" destOrd="0" parTransId="{21A74A96-CD7F-47C7-A276-00D0411FEFD6}" sibTransId="{305D7B2F-DA96-44F3-B89B-78DC5C8EACA5}"/>
    <dgm:cxn modelId="{3EE1B72F-E540-43CC-9593-EE0678694E73}" srcId="{987849E7-BEC9-42F2-A078-6AF196B2B143}" destId="{412D1098-7033-4367-A622-9728072EB70E}" srcOrd="2" destOrd="0" parTransId="{B1614E24-5947-4806-A96C-53B7375B9027}" sibTransId="{49CA4D8F-E3A5-46A0-941F-FFDC01486EFF}"/>
    <dgm:cxn modelId="{0EF47230-8653-4604-9924-B4C8EB574E2B}" srcId="{8B7F1C6C-65F9-4EBE-A961-44A997BFF68B}" destId="{9E4F9073-064B-4927-A9C5-780C51B8EEAC}" srcOrd="2" destOrd="0" parTransId="{E7B220B4-1379-4257-9E22-44507C6C7CFC}" sibTransId="{D5E95F3B-5FAE-418D-805C-F97D18C0B301}"/>
    <dgm:cxn modelId="{FBF1E733-0B94-49F7-80B2-3F094623A21D}" type="presOf" srcId="{539CBD83-BAF4-457D-9C6C-BB37A232D4E9}" destId="{720D567F-7836-4BEB-907E-FCF3838BDDB0}" srcOrd="0" destOrd="0" presId="urn:microsoft.com/office/officeart/2005/8/layout/vList3"/>
    <dgm:cxn modelId="{ADB83F35-C6CC-42AF-855F-10F2B18757D2}" type="presOf" srcId="{365A7953-D605-4BA6-9103-E41DBADDC218}" destId="{3B9430B7-368D-414B-B7DD-1D46A3B5EB49}" srcOrd="0" destOrd="1" presId="urn:microsoft.com/office/officeart/2005/8/layout/vList3"/>
    <dgm:cxn modelId="{1DC38041-56D6-4C27-BBED-34DDF6D2F2DD}" type="presOf" srcId="{6BA4A09F-7479-4150-8460-5BA814F774C5}" destId="{21AD6902-2CD1-46CC-92EF-20B52CB13214}" srcOrd="0" destOrd="0" presId="urn:microsoft.com/office/officeart/2005/8/layout/vList3"/>
    <dgm:cxn modelId="{8B434343-4C92-4621-B286-91727CDDE77B}" type="presOf" srcId="{8B7F1C6C-65F9-4EBE-A961-44A997BFF68B}" destId="{3B9430B7-368D-414B-B7DD-1D46A3B5EB49}" srcOrd="0" destOrd="0"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6FB2F750-2998-44A2-8CDF-3EC0EBAD5276}" srcId="{987849E7-BEC9-42F2-A078-6AF196B2B143}" destId="{4E9B9104-59FD-460C-9790-75F324AAF183}" srcOrd="1" destOrd="0" parTransId="{DAACDB2F-F15B-4A37-955D-E81B512B9542}" sibTransId="{E806BCD6-E6C9-4EFD-BF83-1DCDEC64AB81}"/>
    <dgm:cxn modelId="{5AEA4873-35B1-4A2C-AEF8-46144AC6646E}" type="presOf" srcId="{BC24B690-174F-4940-B427-097C72F14E15}" destId="{70108D70-C6B0-4F2A-AC74-D54F8FEDCE40}" srcOrd="0" destOrd="1" presId="urn:microsoft.com/office/officeart/2005/8/layout/vList3"/>
    <dgm:cxn modelId="{8B7A3A75-69EA-46BC-AE93-9701E6E0B1ED}" type="presOf" srcId="{1CEFC14B-E49C-4ACD-96CB-3AA271C59AAA}" destId="{21AD6902-2CD1-46CC-92EF-20B52CB13214}" srcOrd="0" destOrd="3" presId="urn:microsoft.com/office/officeart/2005/8/layout/vList3"/>
    <dgm:cxn modelId="{F7F57356-C5BF-494C-AA07-A19B51419D9C}" type="presOf" srcId="{7DBB130D-AAF3-49E5-90A4-2FA90A109179}" destId="{3B9430B7-368D-414B-B7DD-1D46A3B5EB49}" srcOrd="0" destOrd="4" presId="urn:microsoft.com/office/officeart/2005/8/layout/vList3"/>
    <dgm:cxn modelId="{F8DA3684-5D6A-40FA-874D-11E111FABD3F}" srcId="{1F30318F-CE7E-4FB0-AEC2-1C7189DB8D42}" destId="{7210641B-D8EC-4AEA-8D6E-F6E9A64C7A18}" srcOrd="1" destOrd="0" parTransId="{9D5C0BEF-7A83-436F-B043-0E578A4FC305}" sibTransId="{347E2CAF-8436-4000-80A8-607F2357F58B}"/>
    <dgm:cxn modelId="{615B888A-4949-405D-8A07-18AC31F49B35}" type="presOf" srcId="{987849E7-BEC9-42F2-A078-6AF196B2B143}" destId="{70108D70-C6B0-4F2A-AC74-D54F8FEDCE40}" srcOrd="0" destOrd="0" presId="urn:microsoft.com/office/officeart/2005/8/layout/vList3"/>
    <dgm:cxn modelId="{0ADBCD8B-08FA-4C3F-9F38-8847966198D9}" type="presOf" srcId="{9E4F9073-064B-4927-A9C5-780C51B8EEAC}" destId="{3B9430B7-368D-414B-B7DD-1D46A3B5EB49}" srcOrd="0" destOrd="3" presId="urn:microsoft.com/office/officeart/2005/8/layout/vList3"/>
    <dgm:cxn modelId="{DE5B8F92-CBDA-46EF-9DBB-D915BC43B4B8}" type="presOf" srcId="{2AAAB9D9-65A9-41AA-BDA8-2AA1C0600F7E}" destId="{70108D70-C6B0-4F2A-AC74-D54F8FEDCE40}" srcOrd="0" destOrd="4" presId="urn:microsoft.com/office/officeart/2005/8/layout/vList3"/>
    <dgm:cxn modelId="{098A9EA5-BE7B-424C-9F7A-901538CDB7C2}" srcId="{6BA4A09F-7479-4150-8460-5BA814F774C5}" destId="{1CEFC14B-E49C-4ACD-96CB-3AA271C59AAA}" srcOrd="2" destOrd="0" parTransId="{582B3F4F-58A1-49FB-91F8-24261F70D1A0}" sibTransId="{EC69CBEF-5176-411C-87A7-BCF0559F0DE2}"/>
    <dgm:cxn modelId="{17341CA8-B8BC-4D4D-AD05-D19B276707AE}" type="presOf" srcId="{4E9B9104-59FD-460C-9790-75F324AAF183}" destId="{70108D70-C6B0-4F2A-AC74-D54F8FEDCE40}" srcOrd="0" destOrd="2" presId="urn:microsoft.com/office/officeart/2005/8/layout/vList3"/>
    <dgm:cxn modelId="{FE5A5AB1-C01B-4A60-B3AB-3EB543E582AC}" type="presOf" srcId="{412D1098-7033-4367-A622-9728072EB70E}" destId="{70108D70-C6B0-4F2A-AC74-D54F8FEDCE40}" srcOrd="0" destOrd="3" presId="urn:microsoft.com/office/officeart/2005/8/layout/vList3"/>
    <dgm:cxn modelId="{52970EC6-A094-4FF3-8670-B3259DA0E436}" srcId="{987849E7-BEC9-42F2-A078-6AF196B2B143}" destId="{2AAAB9D9-65A9-41AA-BDA8-2AA1C0600F7E}" srcOrd="3" destOrd="0" parTransId="{8F82FB18-F76A-4852-B038-CABF53836E2D}" sibTransId="{26B0A800-DE95-4C66-A1A4-1270580C1B1A}"/>
    <dgm:cxn modelId="{D6A21AC7-034C-43CA-B7AD-C86FF061B85F}" srcId="{8B7F1C6C-65F9-4EBE-A961-44A997BFF68B}" destId="{5F2604C1-7C03-4458-9C04-D53390B6F1D4}" srcOrd="1" destOrd="0" parTransId="{6912B386-F20A-4BB7-8A2F-71AA0542D945}" sibTransId="{31DDEA3F-5F8C-4790-A2F6-058DF12E9238}"/>
    <dgm:cxn modelId="{62367CCC-1E8D-41DD-ABA1-466B962E12DE}" type="presOf" srcId="{4FBDC652-6827-4663-9328-4656F6EAC848}" destId="{85F95712-E217-4CB3-8A95-00CD334D63A2}" srcOrd="0" destOrd="4" presId="urn:microsoft.com/office/officeart/2005/8/layout/vList3"/>
    <dgm:cxn modelId="{854CAAD2-BCC1-4902-B312-3B76897E67CD}" type="presOf" srcId="{CC5F48C9-66D7-4219-AB0B-46BA6430F4F9}" destId="{21AD6902-2CD1-46CC-92EF-20B52CB13214}" srcOrd="0" destOrd="4" presId="urn:microsoft.com/office/officeart/2005/8/layout/vList3"/>
    <dgm:cxn modelId="{6D9DBED9-2D0C-4443-A444-136ED5DC87C6}" type="presOf" srcId="{0C2A4551-29BC-4295-9F62-5A111352C8A6}" destId="{85F95712-E217-4CB3-8A95-00CD334D63A2}" srcOrd="0" destOrd="3" presId="urn:microsoft.com/office/officeart/2005/8/layout/vList3"/>
    <dgm:cxn modelId="{BFED2CDB-EBE3-41CC-8DB0-A823EB9DF01A}" srcId="{6BA4A09F-7479-4150-8460-5BA814F774C5}" destId="{7F869D13-4457-4DB6-82E4-16AD861E9CF2}" srcOrd="0" destOrd="0" parTransId="{95F7C385-63DE-4478-9831-F3B0D234FF9F}" sibTransId="{20BB2FAC-BF23-408C-B199-4266ACFBBC97}"/>
    <dgm:cxn modelId="{9A683AE0-DD64-41F3-97BF-18AB34120CFE}" srcId="{1F30318F-CE7E-4FB0-AEC2-1C7189DB8D42}" destId="{4FBDC652-6827-4663-9328-4656F6EAC848}" srcOrd="3" destOrd="0" parTransId="{4EF7922C-29E1-46EF-9DBC-270976B9A0F6}" sibTransId="{1881ECD3-1482-49F7-91FD-927817390D57}"/>
    <dgm:cxn modelId="{9000E9E8-B63D-4A0D-9DA2-A95778993859}" type="presOf" srcId="{5F2604C1-7C03-4458-9C04-D53390B6F1D4}" destId="{3B9430B7-368D-414B-B7DD-1D46A3B5EB49}" srcOrd="0" destOrd="2" presId="urn:microsoft.com/office/officeart/2005/8/layout/vList3"/>
    <dgm:cxn modelId="{74AC2EF1-7D95-4ACE-BDAC-0C8AEEAD47BD}" srcId="{1F30318F-CE7E-4FB0-AEC2-1C7189DB8D42}" destId="{0C2A4551-29BC-4295-9F62-5A111352C8A6}" srcOrd="2" destOrd="0" parTransId="{F81E3FB0-F78A-4B42-9EDB-4AD2281B6A4F}" sibTransId="{F127AA30-1BDA-480B-957E-A03E5796A9A0}"/>
    <dgm:cxn modelId="{FDF398F4-0FF6-4EF7-A0CC-16F32532C790}" srcId="{6BA4A09F-7479-4150-8460-5BA814F774C5}" destId="{CC5F48C9-66D7-4219-AB0B-46BA6430F4F9}" srcOrd="3" destOrd="0" parTransId="{00A492C4-37E6-469C-9F2B-7E371343E323}" sibTransId="{74CBA209-1AC7-44E3-8DB2-3CB0929DCFC3}"/>
    <dgm:cxn modelId="{A2C7CCF5-7492-46B0-95FE-B05EC6EFB873}" srcId="{8B7F1C6C-65F9-4EBE-A961-44A997BFF68B}" destId="{7DBB130D-AAF3-49E5-90A4-2FA90A109179}" srcOrd="3" destOrd="0" parTransId="{17530FEC-FEDF-4D6B-941A-882FF00FFE9C}" sibTransId="{8C212273-01EA-4BB5-8621-A7BB4370EA68}"/>
    <dgm:cxn modelId="{EDED62F6-1559-4F6A-8712-9F0AF403536E}" srcId="{539CBD83-BAF4-457D-9C6C-BB37A232D4E9}" destId="{8B7F1C6C-65F9-4EBE-A961-44A997BFF68B}" srcOrd="0" destOrd="0" parTransId="{02D5B875-8C51-451D-A811-C452BC88ED0A}" sibTransId="{24CC8EDC-2B04-4105-B573-EDB3C7BB6EBE}"/>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 modelId="{7580A40A-D912-481A-B999-52E3E69F0CB9}" type="presParOf" srcId="{720D567F-7836-4BEB-907E-FCF3838BDDB0}" destId="{44842558-B2D3-4E89-BBF2-D344F02A57B7}" srcOrd="3" destOrd="0" presId="urn:microsoft.com/office/officeart/2005/8/layout/vList3"/>
    <dgm:cxn modelId="{3D581650-DE5A-4174-A703-9A7E9C94B01D}" type="presParOf" srcId="{720D567F-7836-4BEB-907E-FCF3838BDDB0}" destId="{F7504280-A652-49C9-A135-D2973C8E8498}" srcOrd="4" destOrd="0" presId="urn:microsoft.com/office/officeart/2005/8/layout/vList3"/>
    <dgm:cxn modelId="{85569349-330A-4437-A6B1-1E0ECFA5E5CF}" type="presParOf" srcId="{F7504280-A652-49C9-A135-D2973C8E8498}" destId="{6F2E757F-C5AA-4A03-894E-6BA5686193EE}" srcOrd="0" destOrd="0" presId="urn:microsoft.com/office/officeart/2005/8/layout/vList3"/>
    <dgm:cxn modelId="{3C4B3C09-0D8F-4692-B211-1617EF490189}" type="presParOf" srcId="{F7504280-A652-49C9-A135-D2973C8E8498}" destId="{85F95712-E217-4CB3-8A95-00CD334D63A2}" srcOrd="1" destOrd="0" presId="urn:microsoft.com/office/officeart/2005/8/layout/vList3"/>
    <dgm:cxn modelId="{D4589F02-DDEE-45D1-A25F-EDD886C9CDA1}" type="presParOf" srcId="{720D567F-7836-4BEB-907E-FCF3838BDDB0}" destId="{386DE783-0F6D-414E-A206-584C3865FB4A}" srcOrd="5" destOrd="0" presId="urn:microsoft.com/office/officeart/2005/8/layout/vList3"/>
    <dgm:cxn modelId="{50EC1C76-CE64-4943-AC2C-E5C4967EA2A3}" type="presParOf" srcId="{720D567F-7836-4BEB-907E-FCF3838BDDB0}" destId="{1570DAEA-3877-4CD0-8A09-EA5DECFF11A6}" srcOrd="6" destOrd="0" presId="urn:microsoft.com/office/officeart/2005/8/layout/vList3"/>
    <dgm:cxn modelId="{CBF02D11-D770-4494-BC8A-455C8C8A9B34}" type="presParOf" srcId="{1570DAEA-3877-4CD0-8A09-EA5DECFF11A6}" destId="{FD60C269-B99F-481E-A80C-7F1601E8B6D1}" srcOrd="0" destOrd="0" presId="urn:microsoft.com/office/officeart/2005/8/layout/vList3"/>
    <dgm:cxn modelId="{70B2C6AF-E9E3-4B58-B3F0-AAB916DFC298}" type="presParOf" srcId="{1570DAEA-3877-4CD0-8A09-EA5DECFF11A6}" destId="{21AD6902-2CD1-46CC-92EF-20B52CB1321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custT="1"/>
      <dgm:spPr>
        <a:solidFill>
          <a:srgbClr val="0070C0"/>
        </a:solidFill>
      </dgm:spPr>
      <dgm:t>
        <a:bodyPr/>
        <a:lstStyle/>
        <a:p>
          <a:pPr algn="l"/>
          <a:r>
            <a:rPr lang="en-GB" sz="320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Water Supply System</a:t>
          </a:r>
          <a:endParaRPr lang="en-GB" sz="3200">
            <a:solidFill>
              <a:schemeClr val="bg1"/>
            </a:solidFill>
          </a:endParaRP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custT="1"/>
      <dgm:spPr>
        <a:solidFill>
          <a:srgbClr val="196B24"/>
        </a:solidFill>
      </dgm:spPr>
      <dgm:t>
        <a:bodyPr/>
        <a:lstStyle/>
        <a:p>
          <a:pPr algn="l"/>
          <a:r>
            <a:rPr lang="en-GB" sz="320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Sanitation System </a:t>
          </a:r>
          <a:endParaRPr lang="en-GB" sz="3200">
            <a:solidFill>
              <a:schemeClr val="bg1"/>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2"/>
      <dgm:spPr>
        <a:blipFill>
          <a:blip xmlns:r="http://schemas.openxmlformats.org/officeDocument/2006/relationships" r:embed="rId3"/>
          <a:srcRect/>
          <a:stretch>
            <a:fillRect l="-25000" r="-25000"/>
          </a:stretch>
        </a:blipFill>
      </dgm:spPr>
    </dgm:pt>
    <dgm:pt modelId="{3B9430B7-368D-414B-B7DD-1D46A3B5EB49}" type="pres">
      <dgm:prSet presAssocID="{8B7F1C6C-65F9-4EBE-A961-44A997BFF68B}" presName="txShp" presStyleLbl="node1" presStyleIdx="0" presStyleCnt="2">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2"/>
      <dgm:spPr>
        <a:blipFill>
          <a:blip xmlns:r="http://schemas.openxmlformats.org/officeDocument/2006/relationships" r:embed="rId4"/>
          <a:srcRect/>
          <a:stretch>
            <a:fillRect l="-25000" r="-25000"/>
          </a:stretch>
        </a:blipFill>
      </dgm:spPr>
    </dgm:pt>
    <dgm:pt modelId="{70108D70-C6B0-4F2A-AC74-D54F8FEDCE40}" type="pres">
      <dgm:prSet presAssocID="{987849E7-BEC9-42F2-A078-6AF196B2B143}" presName="txShp" presStyleLbl="node1" presStyleIdx="1" presStyleCnt="2">
        <dgm:presLayoutVars>
          <dgm:bulletEnabled val="1"/>
        </dgm:presLayoutVars>
      </dgm:prSet>
      <dgm:spPr/>
    </dgm:pt>
  </dgm:ptLst>
  <dgm:cxnLst>
    <dgm:cxn modelId="{FBF1E733-0B94-49F7-80B2-3F094623A21D}" type="presOf" srcId="{539CBD83-BAF4-457D-9C6C-BB37A232D4E9}" destId="{720D567F-7836-4BEB-907E-FCF3838BDDB0}" srcOrd="0" destOrd="0" presId="urn:microsoft.com/office/officeart/2005/8/layout/vList3"/>
    <dgm:cxn modelId="{8B434343-4C92-4621-B286-91727CDDE77B}" type="presOf" srcId="{8B7F1C6C-65F9-4EBE-A961-44A997BFF68B}" destId="{3B9430B7-368D-414B-B7DD-1D46A3B5EB49}" srcOrd="0" destOrd="0"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615B888A-4949-405D-8A07-18AC31F49B35}" type="presOf" srcId="{987849E7-BEC9-42F2-A078-6AF196B2B143}" destId="{70108D70-C6B0-4F2A-AC74-D54F8FEDCE40}" srcOrd="0" destOrd="0" presId="urn:microsoft.com/office/officeart/2005/8/layout/vList3"/>
    <dgm:cxn modelId="{EDED62F6-1559-4F6A-8712-9F0AF403536E}" srcId="{539CBD83-BAF4-457D-9C6C-BB37A232D4E9}" destId="{8B7F1C6C-65F9-4EBE-A961-44A997BFF68B}" srcOrd="0" destOrd="0" parTransId="{02D5B875-8C51-451D-A811-C452BC88ED0A}" sibTransId="{24CC8EDC-2B04-4105-B573-EDB3C7BB6EBE}"/>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1F30318F-CE7E-4FB0-AEC2-1C7189DB8D42}">
      <dgm:prSet/>
      <dgm:spPr>
        <a:solidFill>
          <a:schemeClr val="accent2">
            <a:lumMod val="75000"/>
          </a:schemeClr>
        </a:solidFill>
      </dgm:spPr>
      <dgm:t>
        <a:bodyPr/>
        <a:lstStyle/>
        <a:p>
          <a:r>
            <a:rPr lang="en-GB" sz="3300">
              <a:solidFill>
                <a:schemeClr val="bg2"/>
              </a:solidFill>
            </a:rPr>
            <a:t>Hygiene System</a:t>
          </a:r>
        </a:p>
      </dgm:t>
    </dgm:pt>
    <dgm:pt modelId="{D1A0D0CF-6419-4CA2-A014-C3A3DE7FAE61}" type="parTrans" cxnId="{47724E16-F33B-4190-8009-886F2179CE31}">
      <dgm:prSet/>
      <dgm:spPr/>
      <dgm:t>
        <a:bodyPr/>
        <a:lstStyle/>
        <a:p>
          <a:endParaRPr lang="en-GB"/>
        </a:p>
      </dgm:t>
    </dgm:pt>
    <dgm:pt modelId="{E8272463-7A79-4EBA-BD57-0D4A49F857D5}" type="sibTrans" cxnId="{47724E16-F33B-4190-8009-886F2179CE31}">
      <dgm:prSet/>
      <dgm:spPr/>
      <dgm:t>
        <a:bodyPr/>
        <a:lstStyle/>
        <a:p>
          <a:endParaRPr lang="en-GB"/>
        </a:p>
      </dgm:t>
    </dgm:pt>
    <dgm:pt modelId="{31669CDB-25F1-4B1B-B6FE-60ED3ADAA62C}">
      <dgm:prSet custT="1"/>
      <dgm:spPr/>
      <dgm:t>
        <a:bodyPr/>
        <a:lstStyle/>
        <a:p>
          <a:r>
            <a:rPr lang="en-GB" sz="2200" b="0" i="0" u="none">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Climate Resilient Hand Hygiene</a:t>
          </a:r>
          <a:endParaRPr lang="en-GB" sz="2200">
            <a:solidFill>
              <a:schemeClr val="bg1"/>
            </a:solidFill>
          </a:endParaRPr>
        </a:p>
      </dgm:t>
    </dgm:pt>
    <dgm:pt modelId="{D45C11C9-C050-47BE-8900-E8B581062DE3}" type="parTrans" cxnId="{A8B061F4-0944-4ACE-81F0-2A03424133CE}">
      <dgm:prSet/>
      <dgm:spPr/>
      <dgm:t>
        <a:bodyPr/>
        <a:lstStyle/>
        <a:p>
          <a:endParaRPr lang="en-GB"/>
        </a:p>
      </dgm:t>
    </dgm:pt>
    <dgm:pt modelId="{B74629F4-D4A2-48EA-B1F0-5E7D0E6A7734}" type="sibTrans" cxnId="{A8B061F4-0944-4ACE-81F0-2A03424133CE}">
      <dgm:prSet/>
      <dgm:spPr/>
      <dgm:t>
        <a:bodyPr/>
        <a:lstStyle/>
        <a:p>
          <a:endParaRPr lang="en-GB"/>
        </a:p>
      </dgm:t>
    </dgm:pt>
    <dgm:pt modelId="{9A289B8D-8409-4FFC-B01E-44305B3C0656}">
      <dgm:prSet custT="1"/>
      <dgm:spPr/>
      <dgm:t>
        <a:bodyPr/>
        <a:lstStyle/>
        <a:p>
          <a:r>
            <a:rPr lang="en-GB" sz="2200" b="0" i="0" u="none">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Climate Resilient Menstrual Hygiene Management</a:t>
          </a:r>
          <a:endParaRPr lang="en-GB" sz="2200">
            <a:solidFill>
              <a:schemeClr val="bg1"/>
            </a:solidFill>
          </a:endParaRPr>
        </a:p>
      </dgm:t>
    </dgm:pt>
    <dgm:pt modelId="{7A207558-9A17-4519-AC0B-6C1BD8B2A2B3}" type="parTrans" cxnId="{2BEF94A2-BF2C-4F0E-A41D-B4659C9F99AF}">
      <dgm:prSet/>
      <dgm:spPr/>
      <dgm:t>
        <a:bodyPr/>
        <a:lstStyle/>
        <a:p>
          <a:endParaRPr lang="en-GB"/>
        </a:p>
      </dgm:t>
    </dgm:pt>
    <dgm:pt modelId="{D792AC45-9270-4085-AC80-5A564EFB0B32}" type="sibTrans" cxnId="{2BEF94A2-BF2C-4F0E-A41D-B4659C9F99AF}">
      <dgm:prSet/>
      <dgm:spPr/>
      <dgm:t>
        <a:bodyPr/>
        <a:lstStyle/>
        <a:p>
          <a:endParaRPr lang="en-GB"/>
        </a:p>
      </dgm:t>
    </dgm:pt>
    <dgm:pt modelId="{05343C5F-941C-4619-8360-25D0E2077DA2}">
      <dgm:prSet custT="1"/>
      <dgm:spPr/>
      <dgm:t>
        <a:bodyPr/>
        <a:lstStyle/>
        <a:p>
          <a:r>
            <a:rPr lang="en-GB" sz="2200" b="0" i="0" u="none">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Climate Resilient Hygiene System</a:t>
          </a:r>
          <a:endParaRPr lang="en-GB" sz="2200">
            <a:solidFill>
              <a:schemeClr val="bg1"/>
            </a:solidFill>
          </a:endParaRPr>
        </a:p>
      </dgm:t>
    </dgm:pt>
    <dgm:pt modelId="{E10830E0-9842-4801-BF62-5B49BCC1A47F}" type="parTrans" cxnId="{F1CD4866-E133-44D3-880D-21E40FA48031}">
      <dgm:prSet/>
      <dgm:spPr/>
      <dgm:t>
        <a:bodyPr/>
        <a:lstStyle/>
        <a:p>
          <a:endParaRPr lang="en-GB"/>
        </a:p>
      </dgm:t>
    </dgm:pt>
    <dgm:pt modelId="{A82068C2-71E8-4242-9A7C-888A4AFEE9DB}" type="sibTrans" cxnId="{F1CD4866-E133-44D3-880D-21E40FA48031}">
      <dgm:prSet/>
      <dgm:spPr/>
      <dgm:t>
        <a:bodyPr/>
        <a:lstStyle/>
        <a:p>
          <a:endParaRPr lang="en-GB"/>
        </a:p>
      </dgm:t>
    </dgm:pt>
    <dgm:pt modelId="{AFBABC3E-30E8-4BBF-ADE4-9394DB7B19A3}">
      <dgm:prSet custT="1"/>
      <dgm:spPr/>
      <dgm:t>
        <a:bodyPr/>
        <a:lstStyle/>
        <a:p>
          <a:endParaRPr lang="en-GB" sz="2200">
            <a:solidFill>
              <a:schemeClr val="bg1"/>
            </a:solidFill>
          </a:endParaRPr>
        </a:p>
      </dgm:t>
    </dgm:pt>
    <dgm:pt modelId="{9AE8FEDC-E627-41B7-9F0E-F2B74DE5E61C}" type="parTrans" cxnId="{1A47B100-5150-4873-B168-80232E4BC530}">
      <dgm:prSet/>
      <dgm:spPr/>
      <dgm:t>
        <a:bodyPr/>
        <a:lstStyle/>
        <a:p>
          <a:endParaRPr lang="en-GB"/>
        </a:p>
      </dgm:t>
    </dgm:pt>
    <dgm:pt modelId="{485B7C25-3B58-41D8-8D32-3E0FF826DB8D}" type="sibTrans" cxnId="{1A47B100-5150-4873-B168-80232E4BC530}">
      <dgm:prSet/>
      <dgm:spPr/>
      <dgm:t>
        <a:bodyPr/>
        <a:lstStyle/>
        <a:p>
          <a:endParaRPr lang="en-GB"/>
        </a:p>
      </dgm:t>
    </dgm:pt>
    <dgm:pt modelId="{D3C72C43-61F8-4278-B0FA-E11C429B869B}">
      <dgm:prSet custT="1"/>
      <dgm:spPr/>
      <dgm:t>
        <a:bodyPr/>
        <a:lstStyle/>
        <a:p>
          <a:endParaRPr lang="en-GB" sz="2200">
            <a:solidFill>
              <a:schemeClr val="bg1"/>
            </a:solidFill>
          </a:endParaRPr>
        </a:p>
      </dgm:t>
    </dgm:pt>
    <dgm:pt modelId="{AC72BC9C-AC02-47A4-9E0D-9BAF07664076}" type="parTrans" cxnId="{BEECA78A-995F-4D20-AC38-50E1ABB653F9}">
      <dgm:prSet/>
      <dgm:spPr/>
      <dgm:t>
        <a:bodyPr/>
        <a:lstStyle/>
        <a:p>
          <a:endParaRPr lang="en-GB"/>
        </a:p>
      </dgm:t>
    </dgm:pt>
    <dgm:pt modelId="{C3238ACF-8F52-4EE0-A7FA-3885F23029CC}" type="sibTrans" cxnId="{BEECA78A-995F-4D20-AC38-50E1ABB653F9}">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F7504280-A652-49C9-A135-D2973C8E8498}" type="pres">
      <dgm:prSet presAssocID="{1F30318F-CE7E-4FB0-AEC2-1C7189DB8D42}" presName="composite" presStyleCnt="0"/>
      <dgm:spPr/>
    </dgm:pt>
    <dgm:pt modelId="{6F2E757F-C5AA-4A03-894E-6BA5686193EE}" type="pres">
      <dgm:prSet presAssocID="{1F30318F-CE7E-4FB0-AEC2-1C7189DB8D42}" presName="imgShp" presStyleLbl="fgImgPlace1" presStyleIdx="0" presStyleCnt="1"/>
      <dgm:spPr>
        <a:blipFill>
          <a:blip xmlns:r="http://schemas.openxmlformats.org/officeDocument/2006/relationships" r:embed="rId4"/>
          <a:srcRect/>
          <a:stretch>
            <a:fillRect l="-25000" r="-25000"/>
          </a:stretch>
        </a:blipFill>
      </dgm:spPr>
    </dgm:pt>
    <dgm:pt modelId="{85F95712-E217-4CB3-8A95-00CD334D63A2}" type="pres">
      <dgm:prSet presAssocID="{1F30318F-CE7E-4FB0-AEC2-1C7189DB8D42}" presName="txShp" presStyleLbl="node1" presStyleIdx="0" presStyleCnt="1">
        <dgm:presLayoutVars>
          <dgm:bulletEnabled val="1"/>
        </dgm:presLayoutVars>
      </dgm:prSet>
      <dgm:spPr/>
    </dgm:pt>
  </dgm:ptLst>
  <dgm:cxnLst>
    <dgm:cxn modelId="{1A47B100-5150-4873-B168-80232E4BC530}" srcId="{1F30318F-CE7E-4FB0-AEC2-1C7189DB8D42}" destId="{AFBABC3E-30E8-4BBF-ADE4-9394DB7B19A3}" srcOrd="1" destOrd="0" parTransId="{9AE8FEDC-E627-41B7-9F0E-F2B74DE5E61C}" sibTransId="{485B7C25-3B58-41D8-8D32-3E0FF826DB8D}"/>
    <dgm:cxn modelId="{D73C1112-5924-4F69-8070-B6841CAE3C67}" type="presOf" srcId="{31669CDB-25F1-4B1B-B6FE-60ED3ADAA62C}" destId="{85F95712-E217-4CB3-8A95-00CD334D63A2}" srcOrd="0" destOrd="1" presId="urn:microsoft.com/office/officeart/2005/8/layout/vList3"/>
    <dgm:cxn modelId="{47724E16-F33B-4190-8009-886F2179CE31}" srcId="{539CBD83-BAF4-457D-9C6C-BB37A232D4E9}" destId="{1F30318F-CE7E-4FB0-AEC2-1C7189DB8D42}" srcOrd="0" destOrd="0" parTransId="{D1A0D0CF-6419-4CA2-A014-C3A3DE7FAE61}" sibTransId="{E8272463-7A79-4EBA-BD57-0D4A49F857D5}"/>
    <dgm:cxn modelId="{29BF051F-5DD9-4A9A-9F2D-C446A9FE086C}" type="presOf" srcId="{1F30318F-CE7E-4FB0-AEC2-1C7189DB8D42}" destId="{85F95712-E217-4CB3-8A95-00CD334D63A2}" srcOrd="0" destOrd="0" presId="urn:microsoft.com/office/officeart/2005/8/layout/vList3"/>
    <dgm:cxn modelId="{FBF1E733-0B94-49F7-80B2-3F094623A21D}" type="presOf" srcId="{539CBD83-BAF4-457D-9C6C-BB37A232D4E9}" destId="{720D567F-7836-4BEB-907E-FCF3838BDDB0}" srcOrd="0" destOrd="0" presId="urn:microsoft.com/office/officeart/2005/8/layout/vList3"/>
    <dgm:cxn modelId="{2DAAA342-7283-45BD-83D8-15776DDFB7EE}" type="presOf" srcId="{9A289B8D-8409-4FFC-B01E-44305B3C0656}" destId="{85F95712-E217-4CB3-8A95-00CD334D63A2}" srcOrd="0" destOrd="3" presId="urn:microsoft.com/office/officeart/2005/8/layout/vList3"/>
    <dgm:cxn modelId="{F1CD4866-E133-44D3-880D-21E40FA48031}" srcId="{1F30318F-CE7E-4FB0-AEC2-1C7189DB8D42}" destId="{05343C5F-941C-4619-8360-25D0E2077DA2}" srcOrd="4" destOrd="0" parTransId="{E10830E0-9842-4801-BF62-5B49BCC1A47F}" sibTransId="{A82068C2-71E8-4242-9A7C-888A4AFEE9DB}"/>
    <dgm:cxn modelId="{9CBB6948-3E5F-4958-A651-98B130012265}" type="presOf" srcId="{D3C72C43-61F8-4278-B0FA-E11C429B869B}" destId="{85F95712-E217-4CB3-8A95-00CD334D63A2}" srcOrd="0" destOrd="4" presId="urn:microsoft.com/office/officeart/2005/8/layout/vList3"/>
    <dgm:cxn modelId="{BEECA78A-995F-4D20-AC38-50E1ABB653F9}" srcId="{1F30318F-CE7E-4FB0-AEC2-1C7189DB8D42}" destId="{D3C72C43-61F8-4278-B0FA-E11C429B869B}" srcOrd="3" destOrd="0" parTransId="{AC72BC9C-AC02-47A4-9E0D-9BAF07664076}" sibTransId="{C3238ACF-8F52-4EE0-A7FA-3885F23029CC}"/>
    <dgm:cxn modelId="{2BEF94A2-BF2C-4F0E-A41D-B4659C9F99AF}" srcId="{1F30318F-CE7E-4FB0-AEC2-1C7189DB8D42}" destId="{9A289B8D-8409-4FFC-B01E-44305B3C0656}" srcOrd="2" destOrd="0" parTransId="{7A207558-9A17-4519-AC0B-6C1BD8B2A2B3}" sibTransId="{D792AC45-9270-4085-AC80-5A564EFB0B32}"/>
    <dgm:cxn modelId="{186897CC-ECF3-4908-96F9-DFAC0C7DF12D}" type="presOf" srcId="{05343C5F-941C-4619-8360-25D0E2077DA2}" destId="{85F95712-E217-4CB3-8A95-00CD334D63A2}" srcOrd="0" destOrd="5" presId="urn:microsoft.com/office/officeart/2005/8/layout/vList3"/>
    <dgm:cxn modelId="{A8B061F4-0944-4ACE-81F0-2A03424133CE}" srcId="{1F30318F-CE7E-4FB0-AEC2-1C7189DB8D42}" destId="{31669CDB-25F1-4B1B-B6FE-60ED3ADAA62C}" srcOrd="0" destOrd="0" parTransId="{D45C11C9-C050-47BE-8900-E8B581062DE3}" sibTransId="{B74629F4-D4A2-48EA-B1F0-5E7D0E6A7734}"/>
    <dgm:cxn modelId="{512A89FA-86AD-43E8-9362-5554E94FA117}" type="presOf" srcId="{AFBABC3E-30E8-4BBF-ADE4-9394DB7B19A3}" destId="{85F95712-E217-4CB3-8A95-00CD334D63A2}" srcOrd="0" destOrd="2" presId="urn:microsoft.com/office/officeart/2005/8/layout/vList3"/>
    <dgm:cxn modelId="{3D581650-DE5A-4174-A703-9A7E9C94B01D}" type="presParOf" srcId="{720D567F-7836-4BEB-907E-FCF3838BDDB0}" destId="{F7504280-A652-49C9-A135-D2973C8E8498}" srcOrd="0" destOrd="0" presId="urn:microsoft.com/office/officeart/2005/8/layout/vList3"/>
    <dgm:cxn modelId="{85569349-330A-4437-A6B1-1E0ECFA5E5CF}" type="presParOf" srcId="{F7504280-A652-49C9-A135-D2973C8E8498}" destId="{6F2E757F-C5AA-4A03-894E-6BA5686193EE}" srcOrd="0" destOrd="0" presId="urn:microsoft.com/office/officeart/2005/8/layout/vList3"/>
    <dgm:cxn modelId="{3C4B3C09-0D8F-4692-B211-1617EF490189}" type="presParOf" srcId="{F7504280-A652-49C9-A135-D2973C8E8498}" destId="{85F95712-E217-4CB3-8A95-00CD334D63A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custT="1"/>
      <dgm:spPr>
        <a:solidFill>
          <a:srgbClr val="0070C0"/>
        </a:solidFill>
      </dgm:spPr>
      <dgm:t>
        <a:bodyPr/>
        <a:lstStyle/>
        <a:p>
          <a:pPr algn="l">
            <a:buNone/>
          </a:pPr>
          <a:r>
            <a:rPr lang="en-GB" sz="1400" u="sng">
              <a:solidFill>
                <a:schemeClr val="bg2"/>
              </a:solidFill>
            </a:rPr>
            <a:t>Water Supply System</a:t>
          </a: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custT="1"/>
      <dgm:spPr>
        <a:solidFill>
          <a:srgbClr val="196B24"/>
        </a:solidFill>
      </dgm:spPr>
      <dgm:t>
        <a:bodyPr/>
        <a:lstStyle/>
        <a:p>
          <a:pPr algn="l"/>
          <a:r>
            <a:rPr lang="en-GB" sz="1400" u="sng">
              <a:solidFill>
                <a:schemeClr val="bg2"/>
              </a:solidFill>
            </a:rPr>
            <a:t>Sanitation System</a:t>
          </a:r>
          <a:endParaRPr lang="en-GB" sz="1400" u="sng">
            <a:solidFill>
              <a:schemeClr val="bg2"/>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algn="l"/>
          <a:r>
            <a:rPr lang="en-GB" sz="120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LL206 - Construction materials and resources are available to ensure robust construction and repair of sanitation infrastructure </a:t>
          </a:r>
          <a:r>
            <a:rPr lang="en-GB" sz="1200" u="sng">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 </a:t>
          </a:r>
          <a:endParaRPr lang="en-GB" sz="1200" u="sng">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algn="l"/>
          <a:endParaRPr lang="en-GB" sz="1100" u="sng">
            <a:solidFill>
              <a:schemeClr val="bg2"/>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1F30318F-CE7E-4FB0-AEC2-1C7189DB8D42}">
      <dgm:prSet/>
      <dgm:spPr>
        <a:solidFill>
          <a:schemeClr val="accent2">
            <a:lumMod val="75000"/>
          </a:schemeClr>
        </a:solidFill>
      </dgm:spPr>
      <dgm:t>
        <a:bodyPr/>
        <a:lstStyle/>
        <a:p>
          <a:pPr algn="l"/>
          <a:r>
            <a:rPr lang="en-GB" u="sng">
              <a:solidFill>
                <a:schemeClr val="bg2"/>
              </a:solidFill>
              <a:hlinkClick xmlns:r="http://schemas.openxmlformats.org/officeDocument/2006/relationships" r:id="" action="ppaction://noaction">
                <a:extLst>
                  <a:ext uri="{A12FA001-AC4F-418D-AE19-62706E023703}">
                    <ahyp:hlinkClr xmlns:ahyp="http://schemas.microsoft.com/office/drawing/2018/hyperlinkcolor" val="tx"/>
                  </a:ext>
                </a:extLst>
              </a:hlinkClick>
            </a:rPr>
            <a:t>Hygiene</a:t>
          </a:r>
          <a:r>
            <a:rPr lang="en-GB" u="sng">
              <a:solidFill>
                <a:schemeClr val="bg2"/>
              </a:solidFill>
            </a:rPr>
            <a:t> System</a:t>
          </a:r>
        </a:p>
        <a:p>
          <a:pPr algn="l"/>
          <a:r>
            <a:rPr lang="en-GB" b="0" i="0" u="none">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Climate Resilient Hand Hygiene</a:t>
          </a:r>
          <a:endParaRPr lang="en-GB">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algn="l"/>
          <a:r>
            <a:rPr lang="en-GB" b="0" i="0" u="none">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Climate Resilient Menstrual Hygiene Management</a:t>
          </a:r>
          <a:endParaRPr lang="en-GB">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algn="l"/>
          <a:r>
            <a:rPr lang="en-GB" b="0" i="0" u="none">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Climate Resilient Incontinence Management</a:t>
          </a:r>
          <a:endParaRPr lang="en-GB">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endParaRPr>
        </a:p>
        <a:p>
          <a:pPr algn="l"/>
          <a:r>
            <a:rPr lang="en-GB" b="0" i="0" u="none">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Climate Resilient Hygiene System</a:t>
          </a:r>
          <a:endParaRPr lang="en-GB">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dgm:t>
    </dgm:pt>
    <dgm:pt modelId="{D1A0D0CF-6419-4CA2-A014-C3A3DE7FAE61}" type="parTrans" cxnId="{47724E16-F33B-4190-8009-886F2179CE31}">
      <dgm:prSet/>
      <dgm:spPr/>
      <dgm:t>
        <a:bodyPr/>
        <a:lstStyle/>
        <a:p>
          <a:endParaRPr lang="en-GB"/>
        </a:p>
      </dgm:t>
    </dgm:pt>
    <dgm:pt modelId="{E8272463-7A79-4EBA-BD57-0D4A49F857D5}" type="sibTrans" cxnId="{47724E16-F33B-4190-8009-886F2179CE31}">
      <dgm:prSet/>
      <dgm:spPr/>
      <dgm:t>
        <a:bodyPr/>
        <a:lstStyle/>
        <a:p>
          <a:endParaRPr lang="en-GB"/>
        </a:p>
      </dgm:t>
    </dgm:pt>
    <dgm:pt modelId="{D4E766F9-2DE4-4C66-BBD0-0E48C1706E50}">
      <dgm:prSet custT="1"/>
      <dgm:spPr/>
      <dgm:t>
        <a:bodyPr/>
        <a:lstStyle/>
        <a:p>
          <a:pPr algn="l" rtl="0">
            <a:buFont typeface="Arial" panose="020B0604020202020204" pitchFamily="34" charset="0"/>
            <a:buChar char="•"/>
          </a:pPr>
          <a:r>
            <a:rPr lang="en-GB" sz="1200" u="none">
              <a:solidFill>
                <a:schemeClr val="bg1"/>
              </a:solidFill>
              <a:latin typeface="Calibri"/>
              <a:ea typeface="Calibri"/>
              <a:cs typeface="Calibri"/>
              <a:hlinkClick xmlns:r="http://schemas.openxmlformats.org/officeDocument/2006/relationships" r:id="rId6" action="ppaction://hlinksldjump">
                <a:extLst>
                  <a:ext uri="{A12FA001-AC4F-418D-AE19-62706E023703}">
                    <ahyp:hlinkClr xmlns:ahyp="http://schemas.microsoft.com/office/drawing/2018/hyperlinkcolor" val="tx"/>
                  </a:ext>
                </a:extLst>
              </a:hlinkClick>
            </a:rPr>
            <a:t>LL207 - Construction materials and resources are available to ensure robust construction and repair of water supply infrastructure</a:t>
          </a:r>
          <a:endParaRPr lang="en-GB" sz="1200" u="sng">
            <a:solidFill>
              <a:schemeClr val="bg1"/>
            </a:solidFill>
            <a:latin typeface="Calibri Light" panose="020F0302020204030204"/>
            <a:hlinkClick xmlns:r="http://schemas.openxmlformats.org/officeDocument/2006/relationships" r:id="" action="ppaction://noaction">
              <a:extLst>
                <a:ext uri="{A12FA001-AC4F-418D-AE19-62706E023703}">
                  <ahyp:hlinkClr xmlns:ahyp="http://schemas.microsoft.com/office/drawing/2018/hyperlinkcolor" val="tx"/>
                </a:ext>
              </a:extLst>
            </a:hlinkClick>
          </a:endParaRPr>
        </a:p>
      </dgm:t>
    </dgm:pt>
    <dgm:pt modelId="{D93F551B-17AD-4D72-81DB-79668A0D5E28}" type="parTrans" cxnId="{EFAE2D3A-CB57-4CFB-80CA-ED0187747825}">
      <dgm:prSet/>
      <dgm:spPr/>
      <dgm:t>
        <a:bodyPr/>
        <a:lstStyle/>
        <a:p>
          <a:endParaRPr lang="en-GB"/>
        </a:p>
      </dgm:t>
    </dgm:pt>
    <dgm:pt modelId="{22192C45-CE4A-4A7A-BB5B-D83B4413EC2E}" type="sibTrans" cxnId="{EFAE2D3A-CB57-4CFB-80CA-ED0187747825}">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3"/>
      <dgm:spPr>
        <a:blipFill>
          <a:blip xmlns:r="http://schemas.openxmlformats.org/officeDocument/2006/relationships" r:embed="rId7"/>
          <a:srcRect/>
          <a:stretch>
            <a:fillRect l="-25000" r="-25000"/>
          </a:stretch>
        </a:blipFill>
      </dgm:spPr>
    </dgm:pt>
    <dgm:pt modelId="{3B9430B7-368D-414B-B7DD-1D46A3B5EB49}" type="pres">
      <dgm:prSet presAssocID="{8B7F1C6C-65F9-4EBE-A961-44A997BFF68B}" presName="txShp" presStyleLbl="node1" presStyleIdx="0" presStyleCnt="3">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3"/>
      <dgm:spPr>
        <a:blipFill>
          <a:blip xmlns:r="http://schemas.openxmlformats.org/officeDocument/2006/relationships" r:embed="rId8"/>
          <a:srcRect/>
          <a:stretch>
            <a:fillRect l="-25000" r="-25000"/>
          </a:stretch>
        </a:blipFill>
      </dgm:spPr>
    </dgm:pt>
    <dgm:pt modelId="{70108D70-C6B0-4F2A-AC74-D54F8FEDCE40}" type="pres">
      <dgm:prSet presAssocID="{987849E7-BEC9-42F2-A078-6AF196B2B143}" presName="txShp" presStyleLbl="node1" presStyleIdx="1" presStyleCnt="3">
        <dgm:presLayoutVars>
          <dgm:bulletEnabled val="1"/>
        </dgm:presLayoutVars>
      </dgm:prSet>
      <dgm:spPr/>
    </dgm:pt>
    <dgm:pt modelId="{44842558-B2D3-4E89-BBF2-D344F02A57B7}" type="pres">
      <dgm:prSet presAssocID="{4C9ADEB3-45F3-45A7-894D-3B617CB8B803}" presName="spacing" presStyleCnt="0"/>
      <dgm:spPr/>
    </dgm:pt>
    <dgm:pt modelId="{F7504280-A652-49C9-A135-D2973C8E8498}" type="pres">
      <dgm:prSet presAssocID="{1F30318F-CE7E-4FB0-AEC2-1C7189DB8D42}" presName="composite" presStyleCnt="0"/>
      <dgm:spPr/>
    </dgm:pt>
    <dgm:pt modelId="{6F2E757F-C5AA-4A03-894E-6BA5686193EE}" type="pres">
      <dgm:prSet presAssocID="{1F30318F-CE7E-4FB0-AEC2-1C7189DB8D42}" presName="imgShp" presStyleLbl="fgImgPlace1" presStyleIdx="2" presStyleCnt="3"/>
      <dgm:spPr>
        <a:blipFill>
          <a:blip xmlns:r="http://schemas.openxmlformats.org/officeDocument/2006/relationships" r:embed="rId9"/>
          <a:srcRect/>
          <a:stretch>
            <a:fillRect l="-25000" r="-25000"/>
          </a:stretch>
        </a:blipFill>
      </dgm:spPr>
    </dgm:pt>
    <dgm:pt modelId="{85F95712-E217-4CB3-8A95-00CD334D63A2}" type="pres">
      <dgm:prSet presAssocID="{1F30318F-CE7E-4FB0-AEC2-1C7189DB8D42}" presName="txShp" presStyleLbl="node1" presStyleIdx="2" presStyleCnt="3">
        <dgm:presLayoutVars>
          <dgm:bulletEnabled val="1"/>
        </dgm:presLayoutVars>
      </dgm:prSet>
      <dgm:spPr/>
    </dgm:pt>
  </dgm:ptLst>
  <dgm:cxnLst>
    <dgm:cxn modelId="{47724E16-F33B-4190-8009-886F2179CE31}" srcId="{539CBD83-BAF4-457D-9C6C-BB37A232D4E9}" destId="{1F30318F-CE7E-4FB0-AEC2-1C7189DB8D42}" srcOrd="2" destOrd="0" parTransId="{D1A0D0CF-6419-4CA2-A014-C3A3DE7FAE61}" sibTransId="{E8272463-7A79-4EBA-BD57-0D4A49F857D5}"/>
    <dgm:cxn modelId="{FBF1E733-0B94-49F7-80B2-3F094623A21D}" type="presOf" srcId="{539CBD83-BAF4-457D-9C6C-BB37A232D4E9}" destId="{720D567F-7836-4BEB-907E-FCF3838BDDB0}" srcOrd="0" destOrd="0" presId="urn:microsoft.com/office/officeart/2005/8/layout/vList3"/>
    <dgm:cxn modelId="{EFAE2D3A-CB57-4CFB-80CA-ED0187747825}" srcId="{8B7F1C6C-65F9-4EBE-A961-44A997BFF68B}" destId="{D4E766F9-2DE4-4C66-BBD0-0E48C1706E50}" srcOrd="0" destOrd="0" parTransId="{D93F551B-17AD-4D72-81DB-79668A0D5E28}" sibTransId="{22192C45-CE4A-4A7A-BB5B-D83B4413EC2E}"/>
    <dgm:cxn modelId="{1C750B67-458E-445C-9FD9-A8DDFE8727BF}" srcId="{539CBD83-BAF4-457D-9C6C-BB37A232D4E9}" destId="{987849E7-BEC9-42F2-A078-6AF196B2B143}" srcOrd="1" destOrd="0" parTransId="{433DD188-B0BB-4221-85AC-87F5CD1A12ED}" sibTransId="{4C9ADEB3-45F3-45A7-894D-3B617CB8B803}"/>
    <dgm:cxn modelId="{3D697D53-3C66-4712-9DA7-0AD6C0C1D6C9}" type="presOf" srcId="{8B7F1C6C-65F9-4EBE-A961-44A997BFF68B}" destId="{3B9430B7-368D-414B-B7DD-1D46A3B5EB49}" srcOrd="0" destOrd="0" presId="urn:microsoft.com/office/officeart/2005/8/layout/vList3"/>
    <dgm:cxn modelId="{84AAE893-C392-43EA-AD8A-F1AC49372FE1}" type="presOf" srcId="{D4E766F9-2DE4-4C66-BBD0-0E48C1706E50}" destId="{3B9430B7-368D-414B-B7DD-1D46A3B5EB49}" srcOrd="0" destOrd="1" presId="urn:microsoft.com/office/officeart/2005/8/layout/vList3"/>
    <dgm:cxn modelId="{EA2107A8-ED78-48B4-9344-787A8963189A}" type="presOf" srcId="{1F30318F-CE7E-4FB0-AEC2-1C7189DB8D42}" destId="{85F95712-E217-4CB3-8A95-00CD334D63A2}" srcOrd="0" destOrd="0" presId="urn:microsoft.com/office/officeart/2005/8/layout/vList3"/>
    <dgm:cxn modelId="{8F5B6FE6-7B2B-453B-85ED-EFD8159EDA9F}" type="presOf" srcId="{987849E7-BEC9-42F2-A078-6AF196B2B143}" destId="{70108D70-C6B0-4F2A-AC74-D54F8FEDCE40}" srcOrd="0" destOrd="0" presId="urn:microsoft.com/office/officeart/2005/8/layout/vList3"/>
    <dgm:cxn modelId="{EDED62F6-1559-4F6A-8712-9F0AF403536E}" srcId="{539CBD83-BAF4-457D-9C6C-BB37A232D4E9}" destId="{8B7F1C6C-65F9-4EBE-A961-44A997BFF68B}" srcOrd="0" destOrd="0" parTransId="{02D5B875-8C51-451D-A811-C452BC88ED0A}" sibTransId="{24CC8EDC-2B04-4105-B573-EDB3C7BB6EBE}"/>
    <dgm:cxn modelId="{8E719ACC-D8EE-4842-B5D3-9187B4B397D1}" type="presParOf" srcId="{720D567F-7836-4BEB-907E-FCF3838BDDB0}" destId="{E7D9D90E-BEAF-45FD-9549-22571B799152}" srcOrd="0" destOrd="0" presId="urn:microsoft.com/office/officeart/2005/8/layout/vList3"/>
    <dgm:cxn modelId="{940DCC27-47ED-4036-8264-0593B4D03AA7}" type="presParOf" srcId="{E7D9D90E-BEAF-45FD-9549-22571B799152}" destId="{B5774882-91AC-4970-9967-8064F1B6C094}" srcOrd="0" destOrd="0" presId="urn:microsoft.com/office/officeart/2005/8/layout/vList3"/>
    <dgm:cxn modelId="{C4F46482-A902-477B-9840-CE0CDF286ECF}" type="presParOf" srcId="{E7D9D90E-BEAF-45FD-9549-22571B799152}" destId="{3B9430B7-368D-414B-B7DD-1D46A3B5EB49}" srcOrd="1" destOrd="0" presId="urn:microsoft.com/office/officeart/2005/8/layout/vList3"/>
    <dgm:cxn modelId="{9B697E3A-9A4D-4D42-B171-4928BC383B66}" type="presParOf" srcId="{720D567F-7836-4BEB-907E-FCF3838BDDB0}" destId="{9C4C68BF-360E-4827-9E48-FAC9C8CE50C5}" srcOrd="1" destOrd="0" presId="urn:microsoft.com/office/officeart/2005/8/layout/vList3"/>
    <dgm:cxn modelId="{D6D254B4-B61C-4A4B-B3F8-F708E4AFCAF2}" type="presParOf" srcId="{720D567F-7836-4BEB-907E-FCF3838BDDB0}" destId="{F258DEF9-8235-4590-9857-E3C0691915C7}" srcOrd="2" destOrd="0" presId="urn:microsoft.com/office/officeart/2005/8/layout/vList3"/>
    <dgm:cxn modelId="{F890271D-3B14-40ED-8FAE-1FF6ED52FA68}" type="presParOf" srcId="{F258DEF9-8235-4590-9857-E3C0691915C7}" destId="{FC872080-BF2F-4A7B-909E-084040846859}" srcOrd="0" destOrd="0" presId="urn:microsoft.com/office/officeart/2005/8/layout/vList3"/>
    <dgm:cxn modelId="{491226CF-733F-4E9F-8FBC-66E0974E32EE}" type="presParOf" srcId="{F258DEF9-8235-4590-9857-E3C0691915C7}" destId="{70108D70-C6B0-4F2A-AC74-D54F8FEDCE40}" srcOrd="1" destOrd="0" presId="urn:microsoft.com/office/officeart/2005/8/layout/vList3"/>
    <dgm:cxn modelId="{69AFE1FD-751D-4415-9DEB-16D21E01D652}" type="presParOf" srcId="{720D567F-7836-4BEB-907E-FCF3838BDDB0}" destId="{44842558-B2D3-4E89-BBF2-D344F02A57B7}" srcOrd="3" destOrd="0" presId="urn:microsoft.com/office/officeart/2005/8/layout/vList3"/>
    <dgm:cxn modelId="{33135F1A-944E-4690-8257-50402BBDDE54}" type="presParOf" srcId="{720D567F-7836-4BEB-907E-FCF3838BDDB0}" destId="{F7504280-A652-49C9-A135-D2973C8E8498}" srcOrd="4" destOrd="0" presId="urn:microsoft.com/office/officeart/2005/8/layout/vList3"/>
    <dgm:cxn modelId="{908C9D52-C918-42E9-89D0-8AE934FB407D}" type="presParOf" srcId="{F7504280-A652-49C9-A135-D2973C8E8498}" destId="{6F2E757F-C5AA-4A03-894E-6BA5686193EE}" srcOrd="0" destOrd="0" presId="urn:microsoft.com/office/officeart/2005/8/layout/vList3"/>
    <dgm:cxn modelId="{C6E859AA-D099-4F0A-9C33-077897F6EBA4}" type="presParOf" srcId="{F7504280-A652-49C9-A135-D2973C8E8498}" destId="{85F95712-E217-4CB3-8A95-00CD334D63A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dgm:spPr>
        <a:solidFill>
          <a:srgbClr val="0070C0"/>
        </a:solidFill>
      </dgm:spPr>
      <dgm:t>
        <a:bodyPr/>
        <a:lstStyle/>
        <a:p>
          <a:r>
            <a:rPr lang="en-GB">
              <a:solidFill>
                <a:schemeClr val="bg1"/>
              </a:solidFill>
            </a:rPr>
            <a:t>Water Supply System</a:t>
          </a: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365A7953-D605-4BA6-9103-E41DBADDC218}">
      <dgm:prSet/>
      <dgm:spPr>
        <a:solidFill>
          <a:srgbClr val="0070C0"/>
        </a:solidFill>
      </dgm:spPr>
      <dgm:t>
        <a:bodyPr/>
        <a:lstStyle/>
        <a:p>
          <a:r>
            <a:rPr lang="en-GB" b="0" i="0" u="none">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Climate Resilient Water Source</a:t>
          </a:r>
          <a:endParaRPr lang="en-GB">
            <a:solidFill>
              <a:schemeClr val="bg1"/>
            </a:solidFill>
          </a:endParaRPr>
        </a:p>
      </dgm:t>
    </dgm:pt>
    <dgm:pt modelId="{7712E777-98A4-410B-8916-8C173F885DC8}" type="parTrans" cxnId="{73E7CD0B-F1A4-47C6-9C17-83D1C9C36999}">
      <dgm:prSet/>
      <dgm:spPr/>
      <dgm:t>
        <a:bodyPr/>
        <a:lstStyle/>
        <a:p>
          <a:endParaRPr lang="en-GB"/>
        </a:p>
      </dgm:t>
    </dgm:pt>
    <dgm:pt modelId="{AC3231D3-5389-47A0-97BA-8FAD13E6E79A}" type="sibTrans" cxnId="{73E7CD0B-F1A4-47C6-9C17-83D1C9C36999}">
      <dgm:prSet/>
      <dgm:spPr/>
      <dgm:t>
        <a:bodyPr/>
        <a:lstStyle/>
        <a:p>
          <a:endParaRPr lang="en-GB"/>
        </a:p>
      </dgm:t>
    </dgm:pt>
    <dgm:pt modelId="{987849E7-BEC9-42F2-A078-6AF196B2B143}">
      <dgm:prSet/>
      <dgm:spPr>
        <a:solidFill>
          <a:srgbClr val="196B24"/>
        </a:solidFill>
      </dgm:spPr>
      <dgm:t>
        <a:bodyPr/>
        <a:lstStyle/>
        <a:p>
          <a:r>
            <a:rPr lang="en-GB">
              <a:solidFill>
                <a:schemeClr val="bg2"/>
              </a:solidFill>
            </a:rPr>
            <a:t>Sanitation System</a:t>
          </a:r>
          <a:r>
            <a:rPr lang="en-GB">
              <a:solidFill>
                <a:schemeClr val="bg2"/>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 </a:t>
          </a:r>
          <a:endParaRPr lang="en-GB">
            <a:solidFill>
              <a:schemeClr val="bg2"/>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BC24B690-174F-4940-B427-097C72F14E15}">
      <dgm:prSet/>
      <dgm:spPr>
        <a:solidFill>
          <a:srgbClr val="196B24"/>
        </a:solidFill>
      </dgm:spPr>
      <dgm:t>
        <a:bodyPr/>
        <a:lstStyle/>
        <a:p>
          <a:r>
            <a:rPr lang="en-GB" b="0" i="0" u="none">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Climate Resilient Sanitation  User Interface, Capture, and Containment (including flush</a:t>
          </a:r>
          <a:endParaRPr lang="en-GB">
            <a:solidFill>
              <a:schemeClr val="bg1"/>
            </a:solidFill>
          </a:endParaRPr>
        </a:p>
      </dgm:t>
    </dgm:pt>
    <dgm:pt modelId="{AF6576A5-312A-46E3-B11A-5B1036F3DC06}" type="parTrans" cxnId="{25593003-8436-4095-B0C9-52D80D66398A}">
      <dgm:prSet/>
      <dgm:spPr/>
      <dgm:t>
        <a:bodyPr/>
        <a:lstStyle/>
        <a:p>
          <a:endParaRPr lang="en-GB"/>
        </a:p>
      </dgm:t>
    </dgm:pt>
    <dgm:pt modelId="{CF0BA71B-AF9A-4274-B9AA-4F431FE452BC}" type="sibTrans" cxnId="{25593003-8436-4095-B0C9-52D80D66398A}">
      <dgm:prSet/>
      <dgm:spPr/>
      <dgm:t>
        <a:bodyPr/>
        <a:lstStyle/>
        <a:p>
          <a:endParaRPr lang="en-GB"/>
        </a:p>
      </dgm:t>
    </dgm:pt>
    <dgm:pt modelId="{17E4EEE7-91F5-4DAF-A28C-1D8CFDFAE66D}">
      <dgm:prSet/>
      <dgm:spPr/>
      <dgm:t>
        <a:bodyPr/>
        <a:lstStyle/>
        <a:p>
          <a:r>
            <a:rPr lang="en-GB" b="0" i="0" u="none">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Climate Resilient Sewer Conveyance</a:t>
          </a:r>
          <a:endParaRPr lang="en-GB">
            <a:solidFill>
              <a:schemeClr val="bg1"/>
            </a:solidFill>
          </a:endParaRPr>
        </a:p>
      </dgm:t>
    </dgm:pt>
    <dgm:pt modelId="{76562032-7BCB-4DCE-A55B-5695149B9C83}" type="parTrans" cxnId="{6D6AC6F3-BFF0-4C6F-8092-35D84BDDA85C}">
      <dgm:prSet/>
      <dgm:spPr/>
      <dgm:t>
        <a:bodyPr/>
        <a:lstStyle/>
        <a:p>
          <a:endParaRPr lang="en-GB"/>
        </a:p>
      </dgm:t>
    </dgm:pt>
    <dgm:pt modelId="{A73CBE66-2BB5-4F82-B2B7-5A1AEA7F20EC}" type="sibTrans" cxnId="{6D6AC6F3-BFF0-4C6F-8092-35D84BDDA85C}">
      <dgm:prSet/>
      <dgm:spPr/>
      <dgm:t>
        <a:bodyPr/>
        <a:lstStyle/>
        <a:p>
          <a:endParaRPr lang="en-GB"/>
        </a:p>
      </dgm:t>
    </dgm:pt>
    <dgm:pt modelId="{CEDC0AD5-E07D-4D6D-8DFB-8034FD0DF57C}">
      <dgm:prSet/>
      <dgm:spPr/>
      <dgm:t>
        <a:bodyPr/>
        <a:lstStyle/>
        <a:p>
          <a:r>
            <a:rPr lang="en-GB" b="0" i="0" u="none">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Climate Resilient Design and Operation of WW and FS Treatment Processes</a:t>
          </a:r>
          <a:endParaRPr lang="en-GB">
            <a:solidFill>
              <a:schemeClr val="bg1"/>
            </a:solidFill>
          </a:endParaRPr>
        </a:p>
      </dgm:t>
    </dgm:pt>
    <dgm:pt modelId="{766CD27B-238F-48B4-A5AE-376FC665F183}" type="parTrans" cxnId="{C211B7DE-4120-4E0B-8142-C7DF93A8342C}">
      <dgm:prSet/>
      <dgm:spPr/>
      <dgm:t>
        <a:bodyPr/>
        <a:lstStyle/>
        <a:p>
          <a:endParaRPr lang="en-GB"/>
        </a:p>
      </dgm:t>
    </dgm:pt>
    <dgm:pt modelId="{20D8B418-B774-45BB-8F12-A56EC89C23B3}" type="sibTrans" cxnId="{C211B7DE-4120-4E0B-8142-C7DF93A8342C}">
      <dgm:prSet/>
      <dgm:spPr/>
      <dgm:t>
        <a:bodyPr/>
        <a:lstStyle/>
        <a:p>
          <a:endParaRPr lang="en-GB"/>
        </a:p>
      </dgm:t>
    </dgm:pt>
    <dgm:pt modelId="{F92FC2FB-46B8-4B72-BD7E-2FA8E9415A20}">
      <dgm:prSet/>
      <dgm:spPr/>
      <dgm:t>
        <a:bodyPr/>
        <a:lstStyle/>
        <a:p>
          <a:r>
            <a:rPr lang="en-GB" b="0" i="0" u="none">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Climate Resilient Sanitation System</a:t>
          </a:r>
          <a:endParaRPr lang="en-GB">
            <a:solidFill>
              <a:schemeClr val="bg1"/>
            </a:solidFill>
          </a:endParaRPr>
        </a:p>
      </dgm:t>
    </dgm:pt>
    <dgm:pt modelId="{E3B19988-0BD1-4DC8-B17F-2E64AC37325A}" type="parTrans" cxnId="{05A655D7-2815-4876-81A5-47E965AEE672}">
      <dgm:prSet/>
      <dgm:spPr/>
      <dgm:t>
        <a:bodyPr/>
        <a:lstStyle/>
        <a:p>
          <a:endParaRPr lang="en-GB"/>
        </a:p>
      </dgm:t>
    </dgm:pt>
    <dgm:pt modelId="{F735E45F-CD81-4D41-AA6B-4E65770D4542}" type="sibTrans" cxnId="{05A655D7-2815-4876-81A5-47E965AEE672}">
      <dgm:prSet/>
      <dgm:spPr/>
      <dgm:t>
        <a:bodyPr/>
        <a:lstStyle/>
        <a:p>
          <a:endParaRPr lang="en-GB"/>
        </a:p>
      </dgm:t>
    </dgm:pt>
    <dgm:pt modelId="{9A319693-A0A1-451E-8329-D55E4D9274BD}">
      <dgm:prSet/>
      <dgm:spPr/>
      <dgm:t>
        <a:bodyPr/>
        <a:lstStyle/>
        <a:p>
          <a:r>
            <a:rPr lang="en-GB" b="0" i="0" u="none">
              <a:solidFill>
                <a:schemeClr val="bg1"/>
              </a:solidFill>
              <a:hlinkClick xmlns:r="http://schemas.openxmlformats.org/officeDocument/2006/relationships" r:id="rId7" action="ppaction://hlinksldjump">
                <a:extLst>
                  <a:ext uri="{A12FA001-AC4F-418D-AE19-62706E023703}">
                    <ahyp:hlinkClr xmlns:ahyp="http://schemas.microsoft.com/office/drawing/2018/hyperlinkcolor" val="tx"/>
                  </a:ext>
                </a:extLst>
              </a:hlinkClick>
            </a:rPr>
            <a:t>Climate Resilient Water Treatment</a:t>
          </a:r>
          <a:endParaRPr lang="en-GB">
            <a:solidFill>
              <a:schemeClr val="bg1"/>
            </a:solidFill>
          </a:endParaRPr>
        </a:p>
      </dgm:t>
    </dgm:pt>
    <dgm:pt modelId="{C21AA00A-524E-461A-A6AB-909EF08BF6BB}" type="parTrans" cxnId="{7B3A50FE-97B2-4637-B93F-9302C955830D}">
      <dgm:prSet/>
      <dgm:spPr/>
      <dgm:t>
        <a:bodyPr/>
        <a:lstStyle/>
        <a:p>
          <a:endParaRPr lang="en-GB"/>
        </a:p>
      </dgm:t>
    </dgm:pt>
    <dgm:pt modelId="{EFA82D03-098F-4F42-BB7B-9BB4D0E2FC48}" type="sibTrans" cxnId="{7B3A50FE-97B2-4637-B93F-9302C955830D}">
      <dgm:prSet/>
      <dgm:spPr/>
      <dgm:t>
        <a:bodyPr/>
        <a:lstStyle/>
        <a:p>
          <a:endParaRPr lang="en-GB"/>
        </a:p>
      </dgm:t>
    </dgm:pt>
    <dgm:pt modelId="{6BF3EEEF-7353-4A6A-B895-075DF7B62846}">
      <dgm:prSet/>
      <dgm:spPr/>
      <dgm:t>
        <a:bodyPr/>
        <a:lstStyle/>
        <a:p>
          <a:r>
            <a:rPr lang="en-GB" b="0" i="0" u="none">
              <a:solidFill>
                <a:schemeClr val="bg1"/>
              </a:solidFill>
              <a:hlinkClick xmlns:r="http://schemas.openxmlformats.org/officeDocument/2006/relationships" r:id="rId8" action="ppaction://hlinksldjump">
                <a:extLst>
                  <a:ext uri="{A12FA001-AC4F-418D-AE19-62706E023703}">
                    <ahyp:hlinkClr xmlns:ahyp="http://schemas.microsoft.com/office/drawing/2018/hyperlinkcolor" val="tx"/>
                  </a:ext>
                </a:extLst>
              </a:hlinkClick>
            </a:rPr>
            <a:t>Climate Resilient Water Storage and Distribution</a:t>
          </a:r>
          <a:endParaRPr lang="en-GB">
            <a:solidFill>
              <a:schemeClr val="bg1"/>
            </a:solidFill>
          </a:endParaRPr>
        </a:p>
      </dgm:t>
    </dgm:pt>
    <dgm:pt modelId="{432EFAC9-A86E-48A4-BFB9-14CCAEA77BD9}" type="parTrans" cxnId="{41ED4DF5-38FF-4D6D-9621-55A7E1973EA6}">
      <dgm:prSet/>
      <dgm:spPr/>
      <dgm:t>
        <a:bodyPr/>
        <a:lstStyle/>
        <a:p>
          <a:endParaRPr lang="en-GB"/>
        </a:p>
      </dgm:t>
    </dgm:pt>
    <dgm:pt modelId="{4BC75D24-AE72-4A88-BD12-3C1D7CD1FD84}" type="sibTrans" cxnId="{41ED4DF5-38FF-4D6D-9621-55A7E1973EA6}">
      <dgm:prSet/>
      <dgm:spPr/>
      <dgm:t>
        <a:bodyPr/>
        <a:lstStyle/>
        <a:p>
          <a:endParaRPr lang="en-GB"/>
        </a:p>
      </dgm:t>
    </dgm:pt>
    <dgm:pt modelId="{36F38ED9-6DB7-4177-9326-9B6A8121AC21}">
      <dgm:prSet/>
      <dgm:spPr/>
      <dgm:t>
        <a:bodyPr/>
        <a:lstStyle/>
        <a:p>
          <a:r>
            <a:rPr lang="en-GB" b="0" i="0" u="none">
              <a:solidFill>
                <a:schemeClr val="bg1"/>
              </a:solidFill>
              <a:hlinkClick xmlns:r="http://schemas.openxmlformats.org/officeDocument/2006/relationships" r:id="rId9" action="ppaction://hlinksldjump">
                <a:extLst>
                  <a:ext uri="{A12FA001-AC4F-418D-AE19-62706E023703}">
                    <ahyp:hlinkClr xmlns:ahyp="http://schemas.microsoft.com/office/drawing/2018/hyperlinkcolor" val="tx"/>
                  </a:ext>
                </a:extLst>
              </a:hlinkClick>
            </a:rPr>
            <a:t>Climate Resilient Water Supply System</a:t>
          </a:r>
          <a:endParaRPr lang="en-GB">
            <a:solidFill>
              <a:schemeClr val="bg1"/>
            </a:solidFill>
          </a:endParaRPr>
        </a:p>
      </dgm:t>
    </dgm:pt>
    <dgm:pt modelId="{3D41E634-40FD-44FF-911B-389F3623ADFA}" type="parTrans" cxnId="{CB8E766C-5828-4032-BFBE-1EB5E2CC8294}">
      <dgm:prSet/>
      <dgm:spPr/>
      <dgm:t>
        <a:bodyPr/>
        <a:lstStyle/>
        <a:p>
          <a:endParaRPr lang="en-GB"/>
        </a:p>
      </dgm:t>
    </dgm:pt>
    <dgm:pt modelId="{1C4E9320-864E-4E90-B514-B3A096157923}" type="sibTrans" cxnId="{CB8E766C-5828-4032-BFBE-1EB5E2CC8294}">
      <dgm:prSet/>
      <dgm:spPr/>
      <dgm:t>
        <a:bodyPr/>
        <a:lstStyle/>
        <a:p>
          <a:endParaRPr lang="en-GB"/>
        </a:p>
      </dgm:t>
    </dgm:pt>
    <dgm:pt modelId="{30FCB1F7-61DE-4EBA-ABCC-DECA6CF9DA48}">
      <dgm:prSet/>
      <dgm:spPr/>
      <dgm:t>
        <a:bodyPr/>
        <a:lstStyle/>
        <a:p>
          <a:r>
            <a:rPr lang="en-GB" b="0" i="0" u="none">
              <a:solidFill>
                <a:schemeClr val="bg1"/>
              </a:solidFill>
              <a:hlinkClick xmlns:r="http://schemas.openxmlformats.org/officeDocument/2006/relationships" r:id="rId10" action="ppaction://hlinksldjump">
                <a:extLst>
                  <a:ext uri="{A12FA001-AC4F-418D-AE19-62706E023703}">
                    <ahyp:hlinkClr xmlns:ahyp="http://schemas.microsoft.com/office/drawing/2018/hyperlinkcolor" val="tx"/>
                  </a:ext>
                </a:extLst>
              </a:hlinkClick>
            </a:rPr>
            <a:t>Climate Resilient Conveyance by Road (including emptying)</a:t>
          </a:r>
          <a:endParaRPr lang="en-GB">
            <a:solidFill>
              <a:schemeClr val="bg1"/>
            </a:solidFill>
          </a:endParaRPr>
        </a:p>
      </dgm:t>
    </dgm:pt>
    <dgm:pt modelId="{3888DA67-4CAA-48E2-B23A-D8EEAD76119B}" type="parTrans" cxnId="{6C2ED265-B29D-4046-8774-9007E2CF98E0}">
      <dgm:prSet/>
      <dgm:spPr/>
      <dgm:t>
        <a:bodyPr/>
        <a:lstStyle/>
        <a:p>
          <a:endParaRPr lang="en-GB"/>
        </a:p>
      </dgm:t>
    </dgm:pt>
    <dgm:pt modelId="{025C839B-080E-4073-808A-1CC5709834B9}" type="sibTrans" cxnId="{6C2ED265-B29D-4046-8774-9007E2CF98E0}">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2"/>
      <dgm:spPr>
        <a:blipFill>
          <a:blip xmlns:r="http://schemas.openxmlformats.org/officeDocument/2006/relationships" r:embed="rId11"/>
          <a:srcRect/>
          <a:stretch>
            <a:fillRect l="-25000" r="-25000"/>
          </a:stretch>
        </a:blipFill>
      </dgm:spPr>
    </dgm:pt>
    <dgm:pt modelId="{3B9430B7-368D-414B-B7DD-1D46A3B5EB49}" type="pres">
      <dgm:prSet presAssocID="{8B7F1C6C-65F9-4EBE-A961-44A997BFF68B}" presName="txShp" presStyleLbl="node1" presStyleIdx="0" presStyleCnt="2">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2"/>
      <dgm:spPr>
        <a:blipFill>
          <a:blip xmlns:r="http://schemas.openxmlformats.org/officeDocument/2006/relationships" r:embed="rId12"/>
          <a:srcRect/>
          <a:stretch>
            <a:fillRect l="-25000" r="-25000"/>
          </a:stretch>
        </a:blipFill>
      </dgm:spPr>
    </dgm:pt>
    <dgm:pt modelId="{70108D70-C6B0-4F2A-AC74-D54F8FEDCE40}" type="pres">
      <dgm:prSet presAssocID="{987849E7-BEC9-42F2-A078-6AF196B2B143}" presName="txShp" presStyleLbl="node1" presStyleIdx="1" presStyleCnt="2">
        <dgm:presLayoutVars>
          <dgm:bulletEnabled val="1"/>
        </dgm:presLayoutVars>
      </dgm:prSet>
      <dgm:spPr/>
    </dgm:pt>
  </dgm:ptLst>
  <dgm:cxnLst>
    <dgm:cxn modelId="{25593003-8436-4095-B0C9-52D80D66398A}" srcId="{987849E7-BEC9-42F2-A078-6AF196B2B143}" destId="{BC24B690-174F-4940-B427-097C72F14E15}" srcOrd="0" destOrd="0" parTransId="{AF6576A5-312A-46E3-B11A-5B1036F3DC06}" sibTransId="{CF0BA71B-AF9A-4274-B9AA-4F431FE452BC}"/>
    <dgm:cxn modelId="{73E7CD0B-F1A4-47C6-9C17-83D1C9C36999}" srcId="{8B7F1C6C-65F9-4EBE-A961-44A997BFF68B}" destId="{365A7953-D605-4BA6-9103-E41DBADDC218}" srcOrd="0" destOrd="0" parTransId="{7712E777-98A4-410B-8916-8C173F885DC8}" sibTransId="{AC3231D3-5389-47A0-97BA-8FAD13E6E79A}"/>
    <dgm:cxn modelId="{FBF1E733-0B94-49F7-80B2-3F094623A21D}" type="presOf" srcId="{539CBD83-BAF4-457D-9C6C-BB37A232D4E9}" destId="{720D567F-7836-4BEB-907E-FCF3838BDDB0}" srcOrd="0" destOrd="0" presId="urn:microsoft.com/office/officeart/2005/8/layout/vList3"/>
    <dgm:cxn modelId="{ADB83F35-C6CC-42AF-855F-10F2B18757D2}" type="presOf" srcId="{365A7953-D605-4BA6-9103-E41DBADDC218}" destId="{3B9430B7-368D-414B-B7DD-1D46A3B5EB49}" srcOrd="0" destOrd="1" presId="urn:microsoft.com/office/officeart/2005/8/layout/vList3"/>
    <dgm:cxn modelId="{9765D636-B9B6-404A-BBB8-EACE06302BCC}" type="presOf" srcId="{17E4EEE7-91F5-4DAF-A28C-1D8CFDFAE66D}" destId="{70108D70-C6B0-4F2A-AC74-D54F8FEDCE40}" srcOrd="0" destOrd="2" presId="urn:microsoft.com/office/officeart/2005/8/layout/vList3"/>
    <dgm:cxn modelId="{8B434343-4C92-4621-B286-91727CDDE77B}" type="presOf" srcId="{8B7F1C6C-65F9-4EBE-A961-44A997BFF68B}" destId="{3B9430B7-368D-414B-B7DD-1D46A3B5EB49}" srcOrd="0" destOrd="0" presId="urn:microsoft.com/office/officeart/2005/8/layout/vList3"/>
    <dgm:cxn modelId="{F1328F63-698F-4251-9160-93539D48BAF6}" type="presOf" srcId="{CEDC0AD5-E07D-4D6D-8DFB-8034FD0DF57C}" destId="{70108D70-C6B0-4F2A-AC74-D54F8FEDCE40}" srcOrd="0" destOrd="4" presId="urn:microsoft.com/office/officeart/2005/8/layout/vList3"/>
    <dgm:cxn modelId="{6C2ED265-B29D-4046-8774-9007E2CF98E0}" srcId="{987849E7-BEC9-42F2-A078-6AF196B2B143}" destId="{30FCB1F7-61DE-4EBA-ABCC-DECA6CF9DA48}" srcOrd="2" destOrd="0" parTransId="{3888DA67-4CAA-48E2-B23A-D8EEAD76119B}" sibTransId="{025C839B-080E-4073-808A-1CC5709834B9}"/>
    <dgm:cxn modelId="{1C750B67-458E-445C-9FD9-A8DDFE8727BF}" srcId="{539CBD83-BAF4-457D-9C6C-BB37A232D4E9}" destId="{987849E7-BEC9-42F2-A078-6AF196B2B143}" srcOrd="1" destOrd="0" parTransId="{433DD188-B0BB-4221-85AC-87F5CD1A12ED}" sibTransId="{4C9ADEB3-45F3-45A7-894D-3B617CB8B803}"/>
    <dgm:cxn modelId="{F36EAE4A-84F3-42A0-AA91-F05FA41C9229}" type="presOf" srcId="{30FCB1F7-61DE-4EBA-ABCC-DECA6CF9DA48}" destId="{70108D70-C6B0-4F2A-AC74-D54F8FEDCE40}" srcOrd="0" destOrd="3" presId="urn:microsoft.com/office/officeart/2005/8/layout/vList3"/>
    <dgm:cxn modelId="{CB8E766C-5828-4032-BFBE-1EB5E2CC8294}" srcId="{8B7F1C6C-65F9-4EBE-A961-44A997BFF68B}" destId="{36F38ED9-6DB7-4177-9326-9B6A8121AC21}" srcOrd="3" destOrd="0" parTransId="{3D41E634-40FD-44FF-911B-389F3623ADFA}" sibTransId="{1C4E9320-864E-4E90-B514-B3A096157923}"/>
    <dgm:cxn modelId="{5AEA4873-35B1-4A2C-AEF8-46144AC6646E}" type="presOf" srcId="{BC24B690-174F-4940-B427-097C72F14E15}" destId="{70108D70-C6B0-4F2A-AC74-D54F8FEDCE40}" srcOrd="0" destOrd="1" presId="urn:microsoft.com/office/officeart/2005/8/layout/vList3"/>
    <dgm:cxn modelId="{69473855-4D36-453D-A720-25FC5E1614C8}" type="presOf" srcId="{36F38ED9-6DB7-4177-9326-9B6A8121AC21}" destId="{3B9430B7-368D-414B-B7DD-1D46A3B5EB49}" srcOrd="0" destOrd="4" presId="urn:microsoft.com/office/officeart/2005/8/layout/vList3"/>
    <dgm:cxn modelId="{615B888A-4949-405D-8A07-18AC31F49B35}" type="presOf" srcId="{987849E7-BEC9-42F2-A078-6AF196B2B143}" destId="{70108D70-C6B0-4F2A-AC74-D54F8FEDCE40}" srcOrd="0" destOrd="0" presId="urn:microsoft.com/office/officeart/2005/8/layout/vList3"/>
    <dgm:cxn modelId="{B91E9D9E-E691-4D18-AF1A-45E9BF8CEAB4}" type="presOf" srcId="{F92FC2FB-46B8-4B72-BD7E-2FA8E9415A20}" destId="{70108D70-C6B0-4F2A-AC74-D54F8FEDCE40}" srcOrd="0" destOrd="5" presId="urn:microsoft.com/office/officeart/2005/8/layout/vList3"/>
    <dgm:cxn modelId="{46095AAE-A74B-4D23-A035-7B81CF70F951}" type="presOf" srcId="{6BF3EEEF-7353-4A6A-B895-075DF7B62846}" destId="{3B9430B7-368D-414B-B7DD-1D46A3B5EB49}" srcOrd="0" destOrd="3" presId="urn:microsoft.com/office/officeart/2005/8/layout/vList3"/>
    <dgm:cxn modelId="{05A655D7-2815-4876-81A5-47E965AEE672}" srcId="{987849E7-BEC9-42F2-A078-6AF196B2B143}" destId="{F92FC2FB-46B8-4B72-BD7E-2FA8E9415A20}" srcOrd="4" destOrd="0" parTransId="{E3B19988-0BD1-4DC8-B17F-2E64AC37325A}" sibTransId="{F735E45F-CD81-4D41-AA6B-4E65770D4542}"/>
    <dgm:cxn modelId="{C211B7DE-4120-4E0B-8142-C7DF93A8342C}" srcId="{987849E7-BEC9-42F2-A078-6AF196B2B143}" destId="{CEDC0AD5-E07D-4D6D-8DFB-8034FD0DF57C}" srcOrd="3" destOrd="0" parTransId="{766CD27B-238F-48B4-A5AE-376FC665F183}" sibTransId="{20D8B418-B774-45BB-8F12-A56EC89C23B3}"/>
    <dgm:cxn modelId="{688DE1E0-AFF2-4CDB-BCB0-487051AAB531}" type="presOf" srcId="{9A319693-A0A1-451E-8329-D55E4D9274BD}" destId="{3B9430B7-368D-414B-B7DD-1D46A3B5EB49}" srcOrd="0" destOrd="2" presId="urn:microsoft.com/office/officeart/2005/8/layout/vList3"/>
    <dgm:cxn modelId="{6D6AC6F3-BFF0-4C6F-8092-35D84BDDA85C}" srcId="{987849E7-BEC9-42F2-A078-6AF196B2B143}" destId="{17E4EEE7-91F5-4DAF-A28C-1D8CFDFAE66D}" srcOrd="1" destOrd="0" parTransId="{76562032-7BCB-4DCE-A55B-5695149B9C83}" sibTransId="{A73CBE66-2BB5-4F82-B2B7-5A1AEA7F20EC}"/>
    <dgm:cxn modelId="{41ED4DF5-38FF-4D6D-9621-55A7E1973EA6}" srcId="{8B7F1C6C-65F9-4EBE-A961-44A997BFF68B}" destId="{6BF3EEEF-7353-4A6A-B895-075DF7B62846}" srcOrd="2" destOrd="0" parTransId="{432EFAC9-A86E-48A4-BFB9-14CCAEA77BD9}" sibTransId="{4BC75D24-AE72-4A88-BD12-3C1D7CD1FD84}"/>
    <dgm:cxn modelId="{EDED62F6-1559-4F6A-8712-9F0AF403536E}" srcId="{539CBD83-BAF4-457D-9C6C-BB37A232D4E9}" destId="{8B7F1C6C-65F9-4EBE-A961-44A997BFF68B}" srcOrd="0" destOrd="0" parTransId="{02D5B875-8C51-451D-A811-C452BC88ED0A}" sibTransId="{24CC8EDC-2B04-4105-B573-EDB3C7BB6EBE}"/>
    <dgm:cxn modelId="{7B3A50FE-97B2-4637-B93F-9302C955830D}" srcId="{8B7F1C6C-65F9-4EBE-A961-44A997BFF68B}" destId="{9A319693-A0A1-451E-8329-D55E4D9274BD}" srcOrd="1" destOrd="0" parTransId="{C21AA00A-524E-461A-A6AB-909EF08BF6BB}" sibTransId="{EFA82D03-098F-4F42-BB7B-9BB4D0E2FC48}"/>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dgm:spPr>
        <a:solidFill>
          <a:srgbClr val="0070C0"/>
        </a:solidFill>
      </dgm:spPr>
      <dgm:t>
        <a:bodyPr/>
        <a:lstStyle/>
        <a:p>
          <a:pPr algn="l"/>
          <a:r>
            <a:rPr lang="en-GB">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Water Supply System</a:t>
          </a:r>
          <a:endParaRPr lang="en-GB">
            <a:solidFill>
              <a:schemeClr val="bg1"/>
            </a:solidFill>
          </a:endParaRP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dgm:spPr>
        <a:solidFill>
          <a:srgbClr val="196B24"/>
        </a:solidFill>
      </dgm:spPr>
      <dgm:t>
        <a:bodyPr/>
        <a:lstStyle/>
        <a:p>
          <a:r>
            <a:rPr lang="en-GB">
              <a:solidFill>
                <a:schemeClr val="bg2"/>
              </a:solidFill>
            </a:rPr>
            <a:t>Sanitation System</a:t>
          </a:r>
          <a:r>
            <a:rPr lang="en-GB">
              <a:solidFill>
                <a:schemeClr val="bg2"/>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 </a:t>
          </a:r>
          <a:endParaRPr lang="en-GB">
            <a:solidFill>
              <a:schemeClr val="bg2"/>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BC24B690-174F-4940-B427-097C72F14E15}">
      <dgm:prSet/>
      <dgm:spPr>
        <a:solidFill>
          <a:srgbClr val="196B24"/>
        </a:solidFill>
      </dgm:spPr>
      <dgm:t>
        <a:bodyPr/>
        <a:lstStyle/>
        <a:p>
          <a:r>
            <a:rPr lang="en-GB" b="0" i="0" u="none">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Climate Resilient Sanitation  User Interface, Capture, and Containment (including flush)</a:t>
          </a:r>
          <a:endParaRPr lang="en-GB">
            <a:solidFill>
              <a:schemeClr val="bg1"/>
            </a:solidFill>
          </a:endParaRPr>
        </a:p>
      </dgm:t>
    </dgm:pt>
    <dgm:pt modelId="{AF6576A5-312A-46E3-B11A-5B1036F3DC06}" type="parTrans" cxnId="{25593003-8436-4095-B0C9-52D80D66398A}">
      <dgm:prSet/>
      <dgm:spPr/>
      <dgm:t>
        <a:bodyPr/>
        <a:lstStyle/>
        <a:p>
          <a:endParaRPr lang="en-GB"/>
        </a:p>
      </dgm:t>
    </dgm:pt>
    <dgm:pt modelId="{CF0BA71B-AF9A-4274-B9AA-4F431FE452BC}" type="sibTrans" cxnId="{25593003-8436-4095-B0C9-52D80D66398A}">
      <dgm:prSet/>
      <dgm:spPr/>
      <dgm:t>
        <a:bodyPr/>
        <a:lstStyle/>
        <a:p>
          <a:endParaRPr lang="en-GB"/>
        </a:p>
      </dgm:t>
    </dgm:pt>
    <dgm:pt modelId="{1F30318F-CE7E-4FB0-AEC2-1C7189DB8D42}">
      <dgm:prSet/>
      <dgm:spPr>
        <a:solidFill>
          <a:schemeClr val="accent2">
            <a:lumMod val="75000"/>
          </a:schemeClr>
        </a:solidFill>
      </dgm:spPr>
      <dgm:t>
        <a:bodyPr/>
        <a:lstStyle/>
        <a:p>
          <a:r>
            <a:rPr lang="en-GB">
              <a:solidFill>
                <a:schemeClr val="bg2"/>
              </a:solidFill>
            </a:rPr>
            <a:t>Hygiene System</a:t>
          </a:r>
        </a:p>
      </dgm:t>
    </dgm:pt>
    <dgm:pt modelId="{E8272463-7A79-4EBA-BD57-0D4A49F857D5}" type="sibTrans" cxnId="{47724E16-F33B-4190-8009-886F2179CE31}">
      <dgm:prSet/>
      <dgm:spPr/>
      <dgm:t>
        <a:bodyPr/>
        <a:lstStyle/>
        <a:p>
          <a:endParaRPr lang="en-GB"/>
        </a:p>
      </dgm:t>
    </dgm:pt>
    <dgm:pt modelId="{D1A0D0CF-6419-4CA2-A014-C3A3DE7FAE61}" type="parTrans" cxnId="{47724E16-F33B-4190-8009-886F2179CE31}">
      <dgm:prSet/>
      <dgm:spPr/>
      <dgm:t>
        <a:bodyPr/>
        <a:lstStyle/>
        <a:p>
          <a:endParaRPr lang="en-GB"/>
        </a:p>
      </dgm:t>
    </dgm:pt>
    <dgm:pt modelId="{F471DC17-4339-45AD-A39D-BDE3553C44B2}">
      <dgm:prSet/>
      <dgm:spPr/>
      <dgm:t>
        <a:bodyPr/>
        <a:lstStyle/>
        <a:p>
          <a:r>
            <a:rPr lang="en-GB" b="0" i="0" u="none">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Climate Resilient Menstrual Hygiene Management</a:t>
          </a:r>
          <a:endParaRPr lang="en-GB">
            <a:solidFill>
              <a:schemeClr val="bg1"/>
            </a:solidFill>
          </a:endParaRPr>
        </a:p>
      </dgm:t>
    </dgm:pt>
    <dgm:pt modelId="{5303AEEF-1F50-415A-8EE0-95011CAA0714}" type="sibTrans" cxnId="{4DC5DB88-12FD-4DF8-AFAF-970BA7837B81}">
      <dgm:prSet/>
      <dgm:spPr/>
      <dgm:t>
        <a:bodyPr/>
        <a:lstStyle/>
        <a:p>
          <a:endParaRPr lang="en-GB"/>
        </a:p>
      </dgm:t>
    </dgm:pt>
    <dgm:pt modelId="{E0675706-DFF1-4FF3-ACE9-6E6234E1B36C}" type="parTrans" cxnId="{4DC5DB88-12FD-4DF8-AFAF-970BA7837B81}">
      <dgm:prSet/>
      <dgm:spPr/>
      <dgm:t>
        <a:bodyPr/>
        <a:lstStyle/>
        <a:p>
          <a:endParaRPr lang="en-GB"/>
        </a:p>
      </dgm:t>
    </dgm:pt>
    <dgm:pt modelId="{5DF46163-3B80-4EF1-9FF6-C244335DAB70}">
      <dgm:prSet/>
      <dgm:spPr/>
      <dgm:t>
        <a:bodyPr/>
        <a:lstStyle/>
        <a:p>
          <a:r>
            <a:rPr lang="en-GB" b="0" i="0" u="none">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Climate Resilient Hygiene System</a:t>
          </a:r>
          <a:endParaRPr lang="en-GB">
            <a:solidFill>
              <a:schemeClr val="bg1"/>
            </a:solidFill>
          </a:endParaRPr>
        </a:p>
      </dgm:t>
    </dgm:pt>
    <dgm:pt modelId="{5D2447A8-0898-4FC0-A906-AA5DD98E90D2}" type="sibTrans" cxnId="{B0AC6492-A068-4D1B-84B6-CF6ED1E8C96E}">
      <dgm:prSet/>
      <dgm:spPr/>
      <dgm:t>
        <a:bodyPr/>
        <a:lstStyle/>
        <a:p>
          <a:endParaRPr lang="en-GB"/>
        </a:p>
      </dgm:t>
    </dgm:pt>
    <dgm:pt modelId="{6551A5C8-EA02-4A33-B26B-1804408145AE}" type="parTrans" cxnId="{B0AC6492-A068-4D1B-84B6-CF6ED1E8C96E}">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3"/>
      <dgm:spPr>
        <a:blipFill>
          <a:blip xmlns:r="http://schemas.openxmlformats.org/officeDocument/2006/relationships" r:embed="rId6"/>
          <a:srcRect/>
          <a:stretch>
            <a:fillRect l="-25000" r="-25000"/>
          </a:stretch>
        </a:blipFill>
      </dgm:spPr>
    </dgm:pt>
    <dgm:pt modelId="{3B9430B7-368D-414B-B7DD-1D46A3B5EB49}" type="pres">
      <dgm:prSet presAssocID="{8B7F1C6C-65F9-4EBE-A961-44A997BFF68B}" presName="txShp" presStyleLbl="node1" presStyleIdx="0" presStyleCnt="3">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3"/>
      <dgm:spPr>
        <a:blipFill>
          <a:blip xmlns:r="http://schemas.openxmlformats.org/officeDocument/2006/relationships" r:embed="rId7"/>
          <a:srcRect/>
          <a:stretch>
            <a:fillRect l="-25000" r="-25000"/>
          </a:stretch>
        </a:blipFill>
      </dgm:spPr>
    </dgm:pt>
    <dgm:pt modelId="{70108D70-C6B0-4F2A-AC74-D54F8FEDCE40}" type="pres">
      <dgm:prSet presAssocID="{987849E7-BEC9-42F2-A078-6AF196B2B143}" presName="txShp" presStyleLbl="node1" presStyleIdx="1" presStyleCnt="3">
        <dgm:presLayoutVars>
          <dgm:bulletEnabled val="1"/>
        </dgm:presLayoutVars>
      </dgm:prSet>
      <dgm:spPr/>
    </dgm:pt>
    <dgm:pt modelId="{44842558-B2D3-4E89-BBF2-D344F02A57B7}" type="pres">
      <dgm:prSet presAssocID="{4C9ADEB3-45F3-45A7-894D-3B617CB8B803}" presName="spacing" presStyleCnt="0"/>
      <dgm:spPr/>
    </dgm:pt>
    <dgm:pt modelId="{F7504280-A652-49C9-A135-D2973C8E8498}" type="pres">
      <dgm:prSet presAssocID="{1F30318F-CE7E-4FB0-AEC2-1C7189DB8D42}" presName="composite" presStyleCnt="0"/>
      <dgm:spPr/>
    </dgm:pt>
    <dgm:pt modelId="{6F2E757F-C5AA-4A03-894E-6BA5686193EE}" type="pres">
      <dgm:prSet presAssocID="{1F30318F-CE7E-4FB0-AEC2-1C7189DB8D42}" presName="imgShp" presStyleLbl="fgImgPlace1" presStyleIdx="2" presStyleCnt="3"/>
      <dgm:spPr>
        <a:blipFill>
          <a:blip xmlns:r="http://schemas.openxmlformats.org/officeDocument/2006/relationships" r:embed="rId8"/>
          <a:srcRect/>
          <a:stretch>
            <a:fillRect l="-25000" r="-25000"/>
          </a:stretch>
        </a:blipFill>
      </dgm:spPr>
    </dgm:pt>
    <dgm:pt modelId="{85F95712-E217-4CB3-8A95-00CD334D63A2}" type="pres">
      <dgm:prSet presAssocID="{1F30318F-CE7E-4FB0-AEC2-1C7189DB8D42}" presName="txShp" presStyleLbl="node1" presStyleIdx="2" presStyleCnt="3">
        <dgm:presLayoutVars>
          <dgm:bulletEnabled val="1"/>
        </dgm:presLayoutVars>
      </dgm:prSet>
      <dgm:spPr/>
    </dgm:pt>
  </dgm:ptLst>
  <dgm:cxnLst>
    <dgm:cxn modelId="{25593003-8436-4095-B0C9-52D80D66398A}" srcId="{987849E7-BEC9-42F2-A078-6AF196B2B143}" destId="{BC24B690-174F-4940-B427-097C72F14E15}" srcOrd="0" destOrd="0" parTransId="{AF6576A5-312A-46E3-B11A-5B1036F3DC06}" sibTransId="{CF0BA71B-AF9A-4274-B9AA-4F431FE452BC}"/>
    <dgm:cxn modelId="{47724E16-F33B-4190-8009-886F2179CE31}" srcId="{539CBD83-BAF4-457D-9C6C-BB37A232D4E9}" destId="{1F30318F-CE7E-4FB0-AEC2-1C7189DB8D42}" srcOrd="2" destOrd="0" parTransId="{D1A0D0CF-6419-4CA2-A014-C3A3DE7FAE61}" sibTransId="{E8272463-7A79-4EBA-BD57-0D4A49F857D5}"/>
    <dgm:cxn modelId="{29BF051F-5DD9-4A9A-9F2D-C446A9FE086C}" type="presOf" srcId="{1F30318F-CE7E-4FB0-AEC2-1C7189DB8D42}" destId="{85F95712-E217-4CB3-8A95-00CD334D63A2}" srcOrd="0" destOrd="0" presId="urn:microsoft.com/office/officeart/2005/8/layout/vList3"/>
    <dgm:cxn modelId="{FBF1E733-0B94-49F7-80B2-3F094623A21D}" type="presOf" srcId="{539CBD83-BAF4-457D-9C6C-BB37A232D4E9}" destId="{720D567F-7836-4BEB-907E-FCF3838BDDB0}" srcOrd="0" destOrd="0" presId="urn:microsoft.com/office/officeart/2005/8/layout/vList3"/>
    <dgm:cxn modelId="{7D289E3A-9F34-470E-A028-26792008B2A0}" type="presOf" srcId="{5DF46163-3B80-4EF1-9FF6-C244335DAB70}" destId="{85F95712-E217-4CB3-8A95-00CD334D63A2}" srcOrd="0" destOrd="2" presId="urn:microsoft.com/office/officeart/2005/8/layout/vList3"/>
    <dgm:cxn modelId="{8B434343-4C92-4621-B286-91727CDDE77B}" type="presOf" srcId="{8B7F1C6C-65F9-4EBE-A961-44A997BFF68B}" destId="{3B9430B7-368D-414B-B7DD-1D46A3B5EB49}" srcOrd="0" destOrd="0"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5AEA4873-35B1-4A2C-AEF8-46144AC6646E}" type="presOf" srcId="{BC24B690-174F-4940-B427-097C72F14E15}" destId="{70108D70-C6B0-4F2A-AC74-D54F8FEDCE40}" srcOrd="0" destOrd="1" presId="urn:microsoft.com/office/officeart/2005/8/layout/vList3"/>
    <dgm:cxn modelId="{4DC5DB88-12FD-4DF8-AFAF-970BA7837B81}" srcId="{1F30318F-CE7E-4FB0-AEC2-1C7189DB8D42}" destId="{F471DC17-4339-45AD-A39D-BDE3553C44B2}" srcOrd="0" destOrd="0" parTransId="{E0675706-DFF1-4FF3-ACE9-6E6234E1B36C}" sibTransId="{5303AEEF-1F50-415A-8EE0-95011CAA0714}"/>
    <dgm:cxn modelId="{615B888A-4949-405D-8A07-18AC31F49B35}" type="presOf" srcId="{987849E7-BEC9-42F2-A078-6AF196B2B143}" destId="{70108D70-C6B0-4F2A-AC74-D54F8FEDCE40}" srcOrd="0" destOrd="0" presId="urn:microsoft.com/office/officeart/2005/8/layout/vList3"/>
    <dgm:cxn modelId="{B0AC6492-A068-4D1B-84B6-CF6ED1E8C96E}" srcId="{1F30318F-CE7E-4FB0-AEC2-1C7189DB8D42}" destId="{5DF46163-3B80-4EF1-9FF6-C244335DAB70}" srcOrd="1" destOrd="0" parTransId="{6551A5C8-EA02-4A33-B26B-1804408145AE}" sibTransId="{5D2447A8-0898-4FC0-A906-AA5DD98E90D2}"/>
    <dgm:cxn modelId="{EDED62F6-1559-4F6A-8712-9F0AF403536E}" srcId="{539CBD83-BAF4-457D-9C6C-BB37A232D4E9}" destId="{8B7F1C6C-65F9-4EBE-A961-44A997BFF68B}" srcOrd="0" destOrd="0" parTransId="{02D5B875-8C51-451D-A811-C452BC88ED0A}" sibTransId="{24CC8EDC-2B04-4105-B573-EDB3C7BB6EBE}"/>
    <dgm:cxn modelId="{6E7291F9-BDD2-49D8-B32A-B11B761ACA75}" type="presOf" srcId="{F471DC17-4339-45AD-A39D-BDE3553C44B2}" destId="{85F95712-E217-4CB3-8A95-00CD334D63A2}" srcOrd="0" destOrd="1" presId="urn:microsoft.com/office/officeart/2005/8/layout/vList3"/>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 modelId="{7580A40A-D912-481A-B999-52E3E69F0CB9}" type="presParOf" srcId="{720D567F-7836-4BEB-907E-FCF3838BDDB0}" destId="{44842558-B2D3-4E89-BBF2-D344F02A57B7}" srcOrd="3" destOrd="0" presId="urn:microsoft.com/office/officeart/2005/8/layout/vList3"/>
    <dgm:cxn modelId="{3D581650-DE5A-4174-A703-9A7E9C94B01D}" type="presParOf" srcId="{720D567F-7836-4BEB-907E-FCF3838BDDB0}" destId="{F7504280-A652-49C9-A135-D2973C8E8498}" srcOrd="4" destOrd="0" presId="urn:microsoft.com/office/officeart/2005/8/layout/vList3"/>
    <dgm:cxn modelId="{85569349-330A-4437-A6B1-1E0ECFA5E5CF}" type="presParOf" srcId="{F7504280-A652-49C9-A135-D2973C8E8498}" destId="{6F2E757F-C5AA-4A03-894E-6BA5686193EE}" srcOrd="0" destOrd="0" presId="urn:microsoft.com/office/officeart/2005/8/layout/vList3"/>
    <dgm:cxn modelId="{3C4B3C09-0D8F-4692-B211-1617EF490189}" type="presParOf" srcId="{F7504280-A652-49C9-A135-D2973C8E8498}" destId="{85F95712-E217-4CB3-8A95-00CD334D63A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dgm:spPr>
        <a:solidFill>
          <a:srgbClr val="0070C0"/>
        </a:solidFill>
      </dgm:spPr>
      <dgm:t>
        <a:bodyPr/>
        <a:lstStyle/>
        <a:p>
          <a:pPr algn="l"/>
          <a:r>
            <a:rPr lang="en-GB" u="none">
              <a:solidFill>
                <a:schemeClr val="bg1"/>
              </a:solidFill>
            </a:rPr>
            <a:t>Water Supply System</a:t>
          </a: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dgm:spPr>
        <a:solidFill>
          <a:srgbClr val="196B24"/>
        </a:solidFill>
      </dgm:spPr>
      <dgm:t>
        <a:bodyPr/>
        <a:lstStyle/>
        <a:p>
          <a:r>
            <a:rPr lang="en-GB">
              <a:solidFill>
                <a:schemeClr val="bg2"/>
              </a:solidFill>
            </a:rPr>
            <a:t>Sanitation System</a:t>
          </a:r>
          <a:r>
            <a:rPr lang="en-GB">
              <a:solidFill>
                <a:schemeClr val="bg2"/>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 </a:t>
          </a:r>
          <a:endParaRPr lang="en-GB">
            <a:solidFill>
              <a:schemeClr val="bg2"/>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BC24B690-174F-4940-B427-097C72F14E15}">
      <dgm:prSet/>
      <dgm:spPr>
        <a:solidFill>
          <a:srgbClr val="196B24"/>
        </a:solidFill>
      </dgm:spPr>
      <dgm:t>
        <a:bodyPr/>
        <a:lstStyle/>
        <a:p>
          <a:r>
            <a:rPr lang="en-GB" b="0" i="0" u="none">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Climate Resilient Sanitation  User Interface, Capture, and Containment (including flush)</a:t>
          </a:r>
          <a:endParaRPr lang="en-GB">
            <a:solidFill>
              <a:schemeClr val="bg1"/>
            </a:solidFill>
          </a:endParaRPr>
        </a:p>
      </dgm:t>
    </dgm:pt>
    <dgm:pt modelId="{AF6576A5-312A-46E3-B11A-5B1036F3DC06}" type="parTrans" cxnId="{25593003-8436-4095-B0C9-52D80D66398A}">
      <dgm:prSet/>
      <dgm:spPr/>
      <dgm:t>
        <a:bodyPr/>
        <a:lstStyle/>
        <a:p>
          <a:endParaRPr lang="en-GB"/>
        </a:p>
      </dgm:t>
    </dgm:pt>
    <dgm:pt modelId="{CF0BA71B-AF9A-4274-B9AA-4F431FE452BC}" type="sibTrans" cxnId="{25593003-8436-4095-B0C9-52D80D66398A}">
      <dgm:prSet/>
      <dgm:spPr/>
      <dgm:t>
        <a:bodyPr/>
        <a:lstStyle/>
        <a:p>
          <a:endParaRPr lang="en-GB"/>
        </a:p>
      </dgm:t>
    </dgm:pt>
    <dgm:pt modelId="{17E4EEE7-91F5-4DAF-A28C-1D8CFDFAE66D}">
      <dgm:prSet/>
      <dgm:spPr/>
      <dgm:t>
        <a:bodyPr/>
        <a:lstStyle/>
        <a:p>
          <a:r>
            <a:rPr lang="en-GB" b="0" i="0" u="none">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Climate Resilient Sewer Conveyance</a:t>
          </a:r>
          <a:endParaRPr lang="en-GB">
            <a:solidFill>
              <a:schemeClr val="bg1"/>
            </a:solidFill>
          </a:endParaRPr>
        </a:p>
      </dgm:t>
    </dgm:pt>
    <dgm:pt modelId="{76562032-7BCB-4DCE-A55B-5695149B9C83}" type="parTrans" cxnId="{6D6AC6F3-BFF0-4C6F-8092-35D84BDDA85C}">
      <dgm:prSet/>
      <dgm:spPr/>
      <dgm:t>
        <a:bodyPr/>
        <a:lstStyle/>
        <a:p>
          <a:endParaRPr lang="en-GB"/>
        </a:p>
      </dgm:t>
    </dgm:pt>
    <dgm:pt modelId="{A73CBE66-2BB5-4F82-B2B7-5A1AEA7F20EC}" type="sibTrans" cxnId="{6D6AC6F3-BFF0-4C6F-8092-35D84BDDA85C}">
      <dgm:prSet/>
      <dgm:spPr/>
      <dgm:t>
        <a:bodyPr/>
        <a:lstStyle/>
        <a:p>
          <a:endParaRPr lang="en-GB"/>
        </a:p>
      </dgm:t>
    </dgm:pt>
    <dgm:pt modelId="{CEDC0AD5-E07D-4D6D-8DFB-8034FD0DF57C}">
      <dgm:prSet/>
      <dgm:spPr/>
      <dgm:t>
        <a:bodyPr/>
        <a:lstStyle/>
        <a:p>
          <a:r>
            <a:rPr lang="en-GB" b="0" i="0" u="none">
              <a:solidFill>
                <a:schemeClr val="bg1"/>
              </a:solidFill>
              <a:hlinkClick xmlns:r="http://schemas.openxmlformats.org/officeDocument/2006/relationships" r:id="rId4" action="ppaction://hlinksldjump">
                <a:extLst>
                  <a:ext uri="{A12FA001-AC4F-418D-AE19-62706E023703}">
                    <ahyp:hlinkClr xmlns:ahyp="http://schemas.microsoft.com/office/drawing/2018/hyperlinkcolor" val="tx"/>
                  </a:ext>
                </a:extLst>
              </a:hlinkClick>
            </a:rPr>
            <a:t>Climate Resilient Design and Operation of WW and FS Treatment Processes</a:t>
          </a:r>
          <a:endParaRPr lang="en-GB">
            <a:solidFill>
              <a:schemeClr val="bg1"/>
            </a:solidFill>
          </a:endParaRPr>
        </a:p>
      </dgm:t>
    </dgm:pt>
    <dgm:pt modelId="{766CD27B-238F-48B4-A5AE-376FC665F183}" type="parTrans" cxnId="{C211B7DE-4120-4E0B-8142-C7DF93A8342C}">
      <dgm:prSet/>
      <dgm:spPr/>
      <dgm:t>
        <a:bodyPr/>
        <a:lstStyle/>
        <a:p>
          <a:endParaRPr lang="en-GB"/>
        </a:p>
      </dgm:t>
    </dgm:pt>
    <dgm:pt modelId="{20D8B418-B774-45BB-8F12-A56EC89C23B3}" type="sibTrans" cxnId="{C211B7DE-4120-4E0B-8142-C7DF93A8342C}">
      <dgm:prSet/>
      <dgm:spPr/>
      <dgm:t>
        <a:bodyPr/>
        <a:lstStyle/>
        <a:p>
          <a:endParaRPr lang="en-GB"/>
        </a:p>
      </dgm:t>
    </dgm:pt>
    <dgm:pt modelId="{1F30318F-CE7E-4FB0-AEC2-1C7189DB8D42}">
      <dgm:prSet/>
      <dgm:spPr>
        <a:solidFill>
          <a:schemeClr val="accent2">
            <a:lumMod val="75000"/>
          </a:schemeClr>
        </a:solidFill>
      </dgm:spPr>
      <dgm:t>
        <a:bodyPr/>
        <a:lstStyle/>
        <a:p>
          <a:r>
            <a:rPr lang="en-GB">
              <a:solidFill>
                <a:schemeClr val="bg2"/>
              </a:solidFill>
            </a:rPr>
            <a:t>Hygiene System</a:t>
          </a:r>
        </a:p>
      </dgm:t>
    </dgm:pt>
    <dgm:pt modelId="{E8272463-7A79-4EBA-BD57-0D4A49F857D5}" type="sibTrans" cxnId="{47724E16-F33B-4190-8009-886F2179CE31}">
      <dgm:prSet/>
      <dgm:spPr/>
      <dgm:t>
        <a:bodyPr/>
        <a:lstStyle/>
        <a:p>
          <a:endParaRPr lang="en-GB"/>
        </a:p>
      </dgm:t>
    </dgm:pt>
    <dgm:pt modelId="{D1A0D0CF-6419-4CA2-A014-C3A3DE7FAE61}" type="parTrans" cxnId="{47724E16-F33B-4190-8009-886F2179CE31}">
      <dgm:prSet/>
      <dgm:spPr/>
      <dgm:t>
        <a:bodyPr/>
        <a:lstStyle/>
        <a:p>
          <a:endParaRPr lang="en-GB"/>
        </a:p>
      </dgm:t>
    </dgm:pt>
    <dgm:pt modelId="{F471DC17-4339-45AD-A39D-BDE3553C44B2}">
      <dgm:prSet/>
      <dgm:spPr/>
      <dgm:t>
        <a:bodyPr/>
        <a:lstStyle/>
        <a:p>
          <a:r>
            <a:rPr lang="en-GB" b="0" i="0" u="none">
              <a:solidFill>
                <a:schemeClr val="bg1"/>
              </a:solidFill>
              <a:hlinkClick xmlns:r="http://schemas.openxmlformats.org/officeDocument/2006/relationships" r:id="rId5" action="ppaction://hlinksldjump">
                <a:extLst>
                  <a:ext uri="{A12FA001-AC4F-418D-AE19-62706E023703}">
                    <ahyp:hlinkClr xmlns:ahyp="http://schemas.microsoft.com/office/drawing/2018/hyperlinkcolor" val="tx"/>
                  </a:ext>
                </a:extLst>
              </a:hlinkClick>
            </a:rPr>
            <a:t>Climate Resilient Menstrual Hygiene Management</a:t>
          </a:r>
          <a:endParaRPr lang="en-GB">
            <a:solidFill>
              <a:schemeClr val="bg1"/>
            </a:solidFill>
          </a:endParaRPr>
        </a:p>
      </dgm:t>
    </dgm:pt>
    <dgm:pt modelId="{5303AEEF-1F50-415A-8EE0-95011CAA0714}" type="sibTrans" cxnId="{4DC5DB88-12FD-4DF8-AFAF-970BA7837B81}">
      <dgm:prSet/>
      <dgm:spPr/>
      <dgm:t>
        <a:bodyPr/>
        <a:lstStyle/>
        <a:p>
          <a:endParaRPr lang="en-GB"/>
        </a:p>
      </dgm:t>
    </dgm:pt>
    <dgm:pt modelId="{E0675706-DFF1-4FF3-ACE9-6E6234E1B36C}" type="parTrans" cxnId="{4DC5DB88-12FD-4DF8-AFAF-970BA7837B81}">
      <dgm:prSet/>
      <dgm:spPr/>
      <dgm:t>
        <a:bodyPr/>
        <a:lstStyle/>
        <a:p>
          <a:endParaRPr lang="en-GB"/>
        </a:p>
      </dgm:t>
    </dgm:pt>
    <dgm:pt modelId="{5DF46163-3B80-4EF1-9FF6-C244335DAB70}">
      <dgm:prSet/>
      <dgm:spPr/>
      <dgm:t>
        <a:bodyPr/>
        <a:lstStyle/>
        <a:p>
          <a:r>
            <a:rPr lang="en-GB" b="0" i="0" u="none">
              <a:solidFill>
                <a:schemeClr val="bg1"/>
              </a:solidFill>
              <a:hlinkClick xmlns:r="http://schemas.openxmlformats.org/officeDocument/2006/relationships" r:id="rId6" action="ppaction://hlinksldjump">
                <a:extLst>
                  <a:ext uri="{A12FA001-AC4F-418D-AE19-62706E023703}">
                    <ahyp:hlinkClr xmlns:ahyp="http://schemas.microsoft.com/office/drawing/2018/hyperlinkcolor" val="tx"/>
                  </a:ext>
                </a:extLst>
              </a:hlinkClick>
            </a:rPr>
            <a:t>Climate Resilient Hygiene System</a:t>
          </a:r>
          <a:endParaRPr lang="en-GB">
            <a:solidFill>
              <a:schemeClr val="bg1"/>
            </a:solidFill>
          </a:endParaRPr>
        </a:p>
      </dgm:t>
    </dgm:pt>
    <dgm:pt modelId="{5D2447A8-0898-4FC0-A906-AA5DD98E90D2}" type="sibTrans" cxnId="{B0AC6492-A068-4D1B-84B6-CF6ED1E8C96E}">
      <dgm:prSet/>
      <dgm:spPr/>
      <dgm:t>
        <a:bodyPr/>
        <a:lstStyle/>
        <a:p>
          <a:endParaRPr lang="en-GB"/>
        </a:p>
      </dgm:t>
    </dgm:pt>
    <dgm:pt modelId="{6551A5C8-EA02-4A33-B26B-1804408145AE}" type="parTrans" cxnId="{B0AC6492-A068-4D1B-84B6-CF6ED1E8C96E}">
      <dgm:prSet/>
      <dgm:spPr/>
      <dgm:t>
        <a:bodyPr/>
        <a:lstStyle/>
        <a:p>
          <a:endParaRPr lang="en-GB"/>
        </a:p>
      </dgm:t>
    </dgm:pt>
    <dgm:pt modelId="{BD54B453-5DEF-44F7-937E-761D912A1F39}">
      <dgm:prSet/>
      <dgm:spPr/>
      <dgm:t>
        <a:bodyPr/>
        <a:lstStyle/>
        <a:p>
          <a:r>
            <a:rPr lang="en-GB" b="0" i="0" u="none">
              <a:solidFill>
                <a:schemeClr val="bg1"/>
              </a:solidFill>
              <a:hlinkClick xmlns:r="http://schemas.openxmlformats.org/officeDocument/2006/relationships" r:id="rId7" action="ppaction://hlinksldjump">
                <a:extLst>
                  <a:ext uri="{A12FA001-AC4F-418D-AE19-62706E023703}">
                    <ahyp:hlinkClr xmlns:ahyp="http://schemas.microsoft.com/office/drawing/2018/hyperlinkcolor" val="tx"/>
                  </a:ext>
                </a:extLst>
              </a:hlinkClick>
            </a:rPr>
            <a:t>Climate Resilient Conveyance by Road (including emptying)</a:t>
          </a:r>
          <a:endParaRPr lang="en-GB">
            <a:solidFill>
              <a:schemeClr val="bg1"/>
            </a:solidFill>
          </a:endParaRPr>
        </a:p>
      </dgm:t>
    </dgm:pt>
    <dgm:pt modelId="{1D0D16E9-630E-4BF0-B02E-51762FDEA912}" type="parTrans" cxnId="{46ADBE42-204F-43C0-9BA1-0811660EAEDB}">
      <dgm:prSet/>
      <dgm:spPr/>
      <dgm:t>
        <a:bodyPr/>
        <a:lstStyle/>
        <a:p>
          <a:endParaRPr lang="en-GB"/>
        </a:p>
      </dgm:t>
    </dgm:pt>
    <dgm:pt modelId="{FB70242E-61AC-4EF2-81CA-9BDA34846492}" type="sibTrans" cxnId="{46ADBE42-204F-43C0-9BA1-0811660EAEDB}">
      <dgm:prSet/>
      <dgm:spPr/>
      <dgm:t>
        <a:bodyPr/>
        <a:lstStyle/>
        <a:p>
          <a:endParaRPr lang="en-GB"/>
        </a:p>
      </dgm:t>
    </dgm:pt>
    <dgm:pt modelId="{08946125-FF19-4442-A3BB-DCB5303B9AA2}">
      <dgm:prSet/>
      <dgm:spPr>
        <a:solidFill>
          <a:srgbClr val="0070C0"/>
        </a:solidFill>
      </dgm:spPr>
      <dgm:t>
        <a:bodyPr/>
        <a:lstStyle/>
        <a:p>
          <a:pPr algn="l"/>
          <a:r>
            <a:rPr lang="en-GB">
              <a:solidFill>
                <a:schemeClr val="bg1"/>
              </a:solidFill>
              <a:hlinkClick xmlns:r="http://schemas.openxmlformats.org/officeDocument/2006/relationships" r:id="rId8" action="ppaction://hlinksldjump">
                <a:extLst>
                  <a:ext uri="{A12FA001-AC4F-418D-AE19-62706E023703}">
                    <ahyp:hlinkClr xmlns:ahyp="http://schemas.microsoft.com/office/drawing/2018/hyperlinkcolor" val="tx"/>
                  </a:ext>
                </a:extLst>
              </a:hlinkClick>
            </a:rPr>
            <a:t>Climate Resilient Water Source</a:t>
          </a:r>
          <a:endParaRPr lang="en-GB">
            <a:solidFill>
              <a:schemeClr val="bg1"/>
            </a:solidFill>
          </a:endParaRPr>
        </a:p>
      </dgm:t>
    </dgm:pt>
    <dgm:pt modelId="{2B06B15B-2847-4CAB-AED8-0A5CE8A75DDF}" type="parTrans" cxnId="{2D4182B7-88BB-48A7-9E46-6A35C3652592}">
      <dgm:prSet/>
      <dgm:spPr/>
    </dgm:pt>
    <dgm:pt modelId="{BD1DEF3E-9548-4D47-9965-D2C17EE68BEE}" type="sibTrans" cxnId="{2D4182B7-88BB-48A7-9E46-6A35C3652592}">
      <dgm:prSet/>
      <dgm:spPr/>
    </dgm:pt>
    <dgm:pt modelId="{30FD8650-E551-4181-8A29-00AEFCAF7800}">
      <dgm:prSet/>
      <dgm:spPr>
        <a:solidFill>
          <a:srgbClr val="0070C0"/>
        </a:solidFill>
      </dgm:spPr>
      <dgm:t>
        <a:bodyPr/>
        <a:lstStyle/>
        <a:p>
          <a:pPr algn="l"/>
          <a:r>
            <a:rPr lang="en-GB">
              <a:solidFill>
                <a:schemeClr val="bg1"/>
              </a:solidFill>
              <a:hlinkClick xmlns:r="http://schemas.openxmlformats.org/officeDocument/2006/relationships" r:id="rId9" action="ppaction://hlinksldjump">
                <a:extLst>
                  <a:ext uri="{A12FA001-AC4F-418D-AE19-62706E023703}">
                    <ahyp:hlinkClr xmlns:ahyp="http://schemas.microsoft.com/office/drawing/2018/hyperlinkcolor" val="tx"/>
                  </a:ext>
                </a:extLst>
              </a:hlinkClick>
            </a:rPr>
            <a:t>Climate Resilient Water Treatment</a:t>
          </a:r>
          <a:endParaRPr lang="en-GB">
            <a:solidFill>
              <a:schemeClr val="bg1"/>
            </a:solidFill>
          </a:endParaRPr>
        </a:p>
      </dgm:t>
    </dgm:pt>
    <dgm:pt modelId="{65B69727-81FF-49B7-A817-781C60D5E432}" type="parTrans" cxnId="{564A63FE-9C1C-435B-B1A5-618E0A963642}">
      <dgm:prSet/>
      <dgm:spPr/>
    </dgm:pt>
    <dgm:pt modelId="{BBDC3F2A-1977-4DAE-BFCF-B154EE6B8DF2}" type="sibTrans" cxnId="{564A63FE-9C1C-435B-B1A5-618E0A963642}">
      <dgm:prSet/>
      <dgm:spPr/>
    </dgm:pt>
    <dgm:pt modelId="{41718C5E-117E-4EF3-80CD-032F876EE605}">
      <dgm:prSet/>
      <dgm:spPr>
        <a:solidFill>
          <a:srgbClr val="0070C0"/>
        </a:solidFill>
      </dgm:spPr>
      <dgm:t>
        <a:bodyPr/>
        <a:lstStyle/>
        <a:p>
          <a:pPr algn="l"/>
          <a:r>
            <a:rPr lang="en-GB">
              <a:solidFill>
                <a:schemeClr val="bg1"/>
              </a:solidFill>
              <a:hlinkClick xmlns:r="http://schemas.openxmlformats.org/officeDocument/2006/relationships" r:id="rId10" action="ppaction://hlinksldjump">
                <a:extLst>
                  <a:ext uri="{A12FA001-AC4F-418D-AE19-62706E023703}">
                    <ahyp:hlinkClr xmlns:ahyp="http://schemas.microsoft.com/office/drawing/2018/hyperlinkcolor" val="tx"/>
                  </a:ext>
                </a:extLst>
              </a:hlinkClick>
            </a:rPr>
            <a:t>Climate Resilient Water Storage and Distribution</a:t>
          </a:r>
          <a:endParaRPr lang="en-GB">
            <a:solidFill>
              <a:schemeClr val="bg1"/>
            </a:solidFill>
          </a:endParaRPr>
        </a:p>
      </dgm:t>
    </dgm:pt>
    <dgm:pt modelId="{43018F7B-E135-4F77-8A5C-64B34ABE5656}" type="parTrans" cxnId="{094A4CAB-975D-4B42-8E3D-2024BD763356}">
      <dgm:prSet/>
      <dgm:spPr/>
    </dgm:pt>
    <dgm:pt modelId="{7A2F7542-7DC9-4BB1-AE3C-CBAE78F6F434}" type="sibTrans" cxnId="{094A4CAB-975D-4B42-8E3D-2024BD763356}">
      <dgm:prSet/>
      <dgm:spPr/>
    </dgm:pt>
    <dgm:pt modelId="{87FBE647-6AC5-4C5B-B1AE-CED6B29CBFA3}">
      <dgm:prSet/>
      <dgm:spPr>
        <a:solidFill>
          <a:srgbClr val="0070C0"/>
        </a:solidFill>
      </dgm:spPr>
      <dgm:t>
        <a:bodyPr/>
        <a:lstStyle/>
        <a:p>
          <a:pPr algn="l"/>
          <a:r>
            <a:rPr lang="en-GB">
              <a:solidFill>
                <a:schemeClr val="bg1"/>
              </a:solidFill>
              <a:hlinkClick xmlns:r="http://schemas.openxmlformats.org/officeDocument/2006/relationships" r:id="rId11" action="ppaction://hlinksldjump">
                <a:extLst>
                  <a:ext uri="{A12FA001-AC4F-418D-AE19-62706E023703}">
                    <ahyp:hlinkClr xmlns:ahyp="http://schemas.microsoft.com/office/drawing/2018/hyperlinkcolor" val="tx"/>
                  </a:ext>
                </a:extLst>
              </a:hlinkClick>
            </a:rPr>
            <a:t>Climate Resilient Water Supply System</a:t>
          </a:r>
          <a:endParaRPr lang="en-GB">
            <a:solidFill>
              <a:schemeClr val="bg1"/>
            </a:solidFill>
          </a:endParaRPr>
        </a:p>
      </dgm:t>
    </dgm:pt>
    <dgm:pt modelId="{E8DD77B9-FF2B-4279-9554-5A2AB232BF44}" type="parTrans" cxnId="{41A230E9-CC06-42F8-A90A-70EAE0EA7288}">
      <dgm:prSet/>
      <dgm:spPr/>
    </dgm:pt>
    <dgm:pt modelId="{A0E7E5DC-AF54-4B7F-8F7F-BA5EB4D66C71}" type="sibTrans" cxnId="{41A230E9-CC06-42F8-A90A-70EAE0EA7288}">
      <dgm:prSet/>
      <dgm:spPr/>
    </dgm:pt>
    <dgm:pt modelId="{35C2741D-8FE4-4601-87E3-61135D99639A}">
      <dgm:prSet/>
      <dgm:spPr>
        <a:solidFill>
          <a:srgbClr val="0070C0"/>
        </a:solidFill>
      </dgm:spPr>
      <dgm:t>
        <a:bodyPr/>
        <a:lstStyle/>
        <a:p>
          <a:pPr algn="l"/>
          <a:r>
            <a:rPr lang="en-GB">
              <a:solidFill>
                <a:schemeClr val="bg1"/>
              </a:solidFill>
              <a:hlinkClick xmlns:r="http://schemas.openxmlformats.org/officeDocument/2006/relationships" r:id="rId12" action="ppaction://hlinksldjump">
                <a:extLst>
                  <a:ext uri="{A12FA001-AC4F-418D-AE19-62706E023703}">
                    <ahyp:hlinkClr xmlns:ahyp="http://schemas.microsoft.com/office/drawing/2018/hyperlinkcolor" val="tx"/>
                  </a:ext>
                </a:extLst>
              </a:hlinkClick>
            </a:rPr>
            <a:t>Climate Resilient Household Water Management</a:t>
          </a:r>
          <a:endParaRPr lang="en-GB">
            <a:solidFill>
              <a:schemeClr val="bg1"/>
            </a:solidFill>
          </a:endParaRPr>
        </a:p>
      </dgm:t>
    </dgm:pt>
    <dgm:pt modelId="{B596910E-9468-41A0-9718-1615F4EE43AA}" type="parTrans" cxnId="{E1738F5B-818B-4D01-BDA7-687E20F6DB86}">
      <dgm:prSet/>
      <dgm:spPr/>
    </dgm:pt>
    <dgm:pt modelId="{EBC0568C-A1BF-451D-A056-D464270A8545}" type="sibTrans" cxnId="{E1738F5B-818B-4D01-BDA7-687E20F6DB86}">
      <dgm:prSet/>
      <dgm:spPr/>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3"/>
      <dgm:spPr>
        <a:blipFill>
          <a:blip xmlns:r="http://schemas.openxmlformats.org/officeDocument/2006/relationships" r:embed="rId13"/>
          <a:srcRect/>
          <a:stretch>
            <a:fillRect l="-25000" r="-25000"/>
          </a:stretch>
        </a:blipFill>
      </dgm:spPr>
    </dgm:pt>
    <dgm:pt modelId="{3B9430B7-368D-414B-B7DD-1D46A3B5EB49}" type="pres">
      <dgm:prSet presAssocID="{8B7F1C6C-65F9-4EBE-A961-44A997BFF68B}" presName="txShp" presStyleLbl="node1" presStyleIdx="0" presStyleCnt="3">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3"/>
      <dgm:spPr>
        <a:blipFill>
          <a:blip xmlns:r="http://schemas.openxmlformats.org/officeDocument/2006/relationships" r:embed="rId14"/>
          <a:srcRect/>
          <a:stretch>
            <a:fillRect l="-25000" r="-25000"/>
          </a:stretch>
        </a:blipFill>
      </dgm:spPr>
    </dgm:pt>
    <dgm:pt modelId="{70108D70-C6B0-4F2A-AC74-D54F8FEDCE40}" type="pres">
      <dgm:prSet presAssocID="{987849E7-BEC9-42F2-A078-6AF196B2B143}" presName="txShp" presStyleLbl="node1" presStyleIdx="1" presStyleCnt="3">
        <dgm:presLayoutVars>
          <dgm:bulletEnabled val="1"/>
        </dgm:presLayoutVars>
      </dgm:prSet>
      <dgm:spPr/>
    </dgm:pt>
    <dgm:pt modelId="{44842558-B2D3-4E89-BBF2-D344F02A57B7}" type="pres">
      <dgm:prSet presAssocID="{4C9ADEB3-45F3-45A7-894D-3B617CB8B803}" presName="spacing" presStyleCnt="0"/>
      <dgm:spPr/>
    </dgm:pt>
    <dgm:pt modelId="{F7504280-A652-49C9-A135-D2973C8E8498}" type="pres">
      <dgm:prSet presAssocID="{1F30318F-CE7E-4FB0-AEC2-1C7189DB8D42}" presName="composite" presStyleCnt="0"/>
      <dgm:spPr/>
    </dgm:pt>
    <dgm:pt modelId="{6F2E757F-C5AA-4A03-894E-6BA5686193EE}" type="pres">
      <dgm:prSet presAssocID="{1F30318F-CE7E-4FB0-AEC2-1C7189DB8D42}" presName="imgShp" presStyleLbl="fgImgPlace1" presStyleIdx="2" presStyleCnt="3"/>
      <dgm:spPr>
        <a:blipFill>
          <a:blip xmlns:r="http://schemas.openxmlformats.org/officeDocument/2006/relationships" r:embed="rId15"/>
          <a:srcRect/>
          <a:stretch>
            <a:fillRect l="-25000" r="-25000"/>
          </a:stretch>
        </a:blipFill>
      </dgm:spPr>
    </dgm:pt>
    <dgm:pt modelId="{85F95712-E217-4CB3-8A95-00CD334D63A2}" type="pres">
      <dgm:prSet presAssocID="{1F30318F-CE7E-4FB0-AEC2-1C7189DB8D42}" presName="txShp" presStyleLbl="node1" presStyleIdx="2" presStyleCnt="3">
        <dgm:presLayoutVars>
          <dgm:bulletEnabled val="1"/>
        </dgm:presLayoutVars>
      </dgm:prSet>
      <dgm:spPr/>
    </dgm:pt>
  </dgm:ptLst>
  <dgm:cxnLst>
    <dgm:cxn modelId="{25593003-8436-4095-B0C9-52D80D66398A}" srcId="{987849E7-BEC9-42F2-A078-6AF196B2B143}" destId="{BC24B690-174F-4940-B427-097C72F14E15}" srcOrd="0" destOrd="0" parTransId="{AF6576A5-312A-46E3-B11A-5B1036F3DC06}" sibTransId="{CF0BA71B-AF9A-4274-B9AA-4F431FE452BC}"/>
    <dgm:cxn modelId="{ED5AD109-E767-4DC5-8A2F-9C3EF5F303C5}" type="presOf" srcId="{08946125-FF19-4442-A3BB-DCB5303B9AA2}" destId="{3B9430B7-368D-414B-B7DD-1D46A3B5EB49}" srcOrd="0" destOrd="1" presId="urn:microsoft.com/office/officeart/2005/8/layout/vList3"/>
    <dgm:cxn modelId="{47724E16-F33B-4190-8009-886F2179CE31}" srcId="{539CBD83-BAF4-457D-9C6C-BB37A232D4E9}" destId="{1F30318F-CE7E-4FB0-AEC2-1C7189DB8D42}" srcOrd="2" destOrd="0" parTransId="{D1A0D0CF-6419-4CA2-A014-C3A3DE7FAE61}" sibTransId="{E8272463-7A79-4EBA-BD57-0D4A49F857D5}"/>
    <dgm:cxn modelId="{5ED2F918-BC2D-4E0F-8966-1C39CFC988F6}" type="presOf" srcId="{30FD8650-E551-4181-8A29-00AEFCAF7800}" destId="{3B9430B7-368D-414B-B7DD-1D46A3B5EB49}" srcOrd="0" destOrd="2" presId="urn:microsoft.com/office/officeart/2005/8/layout/vList3"/>
    <dgm:cxn modelId="{29BF051F-5DD9-4A9A-9F2D-C446A9FE086C}" type="presOf" srcId="{1F30318F-CE7E-4FB0-AEC2-1C7189DB8D42}" destId="{85F95712-E217-4CB3-8A95-00CD334D63A2}" srcOrd="0" destOrd="0" presId="urn:microsoft.com/office/officeart/2005/8/layout/vList3"/>
    <dgm:cxn modelId="{FBF1E733-0B94-49F7-80B2-3F094623A21D}" type="presOf" srcId="{539CBD83-BAF4-457D-9C6C-BB37A232D4E9}" destId="{720D567F-7836-4BEB-907E-FCF3838BDDB0}" srcOrd="0" destOrd="0" presId="urn:microsoft.com/office/officeart/2005/8/layout/vList3"/>
    <dgm:cxn modelId="{9765D636-B9B6-404A-BBB8-EACE06302BCC}" type="presOf" srcId="{17E4EEE7-91F5-4DAF-A28C-1D8CFDFAE66D}" destId="{70108D70-C6B0-4F2A-AC74-D54F8FEDCE40}" srcOrd="0" destOrd="2" presId="urn:microsoft.com/office/officeart/2005/8/layout/vList3"/>
    <dgm:cxn modelId="{7D289E3A-9F34-470E-A028-26792008B2A0}" type="presOf" srcId="{5DF46163-3B80-4EF1-9FF6-C244335DAB70}" destId="{85F95712-E217-4CB3-8A95-00CD334D63A2}" srcOrd="0" destOrd="2" presId="urn:microsoft.com/office/officeart/2005/8/layout/vList3"/>
    <dgm:cxn modelId="{E1738F5B-818B-4D01-BDA7-687E20F6DB86}" srcId="{8B7F1C6C-65F9-4EBE-A961-44A997BFF68B}" destId="{35C2741D-8FE4-4601-87E3-61135D99639A}" srcOrd="3" destOrd="0" parTransId="{B596910E-9468-41A0-9718-1615F4EE43AA}" sibTransId="{EBC0568C-A1BF-451D-A056-D464270A8545}"/>
    <dgm:cxn modelId="{46ADBE42-204F-43C0-9BA1-0811660EAEDB}" srcId="{987849E7-BEC9-42F2-A078-6AF196B2B143}" destId="{BD54B453-5DEF-44F7-937E-761D912A1F39}" srcOrd="2" destOrd="0" parTransId="{1D0D16E9-630E-4BF0-B02E-51762FDEA912}" sibTransId="{FB70242E-61AC-4EF2-81CA-9BDA34846492}"/>
    <dgm:cxn modelId="{8B434343-4C92-4621-B286-91727CDDE77B}" type="presOf" srcId="{8B7F1C6C-65F9-4EBE-A961-44A997BFF68B}" destId="{3B9430B7-368D-414B-B7DD-1D46A3B5EB49}" srcOrd="0" destOrd="0" presId="urn:microsoft.com/office/officeart/2005/8/layout/vList3"/>
    <dgm:cxn modelId="{F1328F63-698F-4251-9160-93539D48BAF6}" type="presOf" srcId="{CEDC0AD5-E07D-4D6D-8DFB-8034FD0DF57C}" destId="{70108D70-C6B0-4F2A-AC74-D54F8FEDCE40}" srcOrd="0" destOrd="4"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5AEA4873-35B1-4A2C-AEF8-46144AC6646E}" type="presOf" srcId="{BC24B690-174F-4940-B427-097C72F14E15}" destId="{70108D70-C6B0-4F2A-AC74-D54F8FEDCE40}" srcOrd="0" destOrd="1" presId="urn:microsoft.com/office/officeart/2005/8/layout/vList3"/>
    <dgm:cxn modelId="{4DC5DB88-12FD-4DF8-AFAF-970BA7837B81}" srcId="{1F30318F-CE7E-4FB0-AEC2-1C7189DB8D42}" destId="{F471DC17-4339-45AD-A39D-BDE3553C44B2}" srcOrd="0" destOrd="0" parTransId="{E0675706-DFF1-4FF3-ACE9-6E6234E1B36C}" sibTransId="{5303AEEF-1F50-415A-8EE0-95011CAA0714}"/>
    <dgm:cxn modelId="{615B888A-4949-405D-8A07-18AC31F49B35}" type="presOf" srcId="{987849E7-BEC9-42F2-A078-6AF196B2B143}" destId="{70108D70-C6B0-4F2A-AC74-D54F8FEDCE40}" srcOrd="0" destOrd="0" presId="urn:microsoft.com/office/officeart/2005/8/layout/vList3"/>
    <dgm:cxn modelId="{01F1618E-0DD3-4D48-A3FC-781C5B932A09}" type="presOf" srcId="{35C2741D-8FE4-4601-87E3-61135D99639A}" destId="{3B9430B7-368D-414B-B7DD-1D46A3B5EB49}" srcOrd="0" destOrd="4" presId="urn:microsoft.com/office/officeart/2005/8/layout/vList3"/>
    <dgm:cxn modelId="{B0AC6492-A068-4D1B-84B6-CF6ED1E8C96E}" srcId="{1F30318F-CE7E-4FB0-AEC2-1C7189DB8D42}" destId="{5DF46163-3B80-4EF1-9FF6-C244335DAB70}" srcOrd="1" destOrd="0" parTransId="{6551A5C8-EA02-4A33-B26B-1804408145AE}" sibTransId="{5D2447A8-0898-4FC0-A906-AA5DD98E90D2}"/>
    <dgm:cxn modelId="{094A4CAB-975D-4B42-8E3D-2024BD763356}" srcId="{8B7F1C6C-65F9-4EBE-A961-44A997BFF68B}" destId="{41718C5E-117E-4EF3-80CD-032F876EE605}" srcOrd="2" destOrd="0" parTransId="{43018F7B-E135-4F77-8A5C-64B34ABE5656}" sibTransId="{7A2F7542-7DC9-4BB1-AE3C-CBAE78F6F434}"/>
    <dgm:cxn modelId="{2D4182B7-88BB-48A7-9E46-6A35C3652592}" srcId="{8B7F1C6C-65F9-4EBE-A961-44A997BFF68B}" destId="{08946125-FF19-4442-A3BB-DCB5303B9AA2}" srcOrd="0" destOrd="0" parTransId="{2B06B15B-2847-4CAB-AED8-0A5CE8A75DDF}" sibTransId="{BD1DEF3E-9548-4D47-9965-D2C17EE68BEE}"/>
    <dgm:cxn modelId="{C211B7DE-4120-4E0B-8142-C7DF93A8342C}" srcId="{987849E7-BEC9-42F2-A078-6AF196B2B143}" destId="{CEDC0AD5-E07D-4D6D-8DFB-8034FD0DF57C}" srcOrd="3" destOrd="0" parTransId="{766CD27B-238F-48B4-A5AE-376FC665F183}" sibTransId="{20D8B418-B774-45BB-8F12-A56EC89C23B3}"/>
    <dgm:cxn modelId="{F8BC72DF-88BA-4ABC-94B6-03DEE56C6F6C}" type="presOf" srcId="{87FBE647-6AC5-4C5B-B1AE-CED6B29CBFA3}" destId="{3B9430B7-368D-414B-B7DD-1D46A3B5EB49}" srcOrd="0" destOrd="5" presId="urn:microsoft.com/office/officeart/2005/8/layout/vList3"/>
    <dgm:cxn modelId="{946590E2-DCF6-48A5-8246-D94C3A4319C1}" type="presOf" srcId="{41718C5E-117E-4EF3-80CD-032F876EE605}" destId="{3B9430B7-368D-414B-B7DD-1D46A3B5EB49}" srcOrd="0" destOrd="3" presId="urn:microsoft.com/office/officeart/2005/8/layout/vList3"/>
    <dgm:cxn modelId="{41A230E9-CC06-42F8-A90A-70EAE0EA7288}" srcId="{8B7F1C6C-65F9-4EBE-A961-44A997BFF68B}" destId="{87FBE647-6AC5-4C5B-B1AE-CED6B29CBFA3}" srcOrd="4" destOrd="0" parTransId="{E8DD77B9-FF2B-4279-9554-5A2AB232BF44}" sibTransId="{A0E7E5DC-AF54-4B7F-8F7F-BA5EB4D66C71}"/>
    <dgm:cxn modelId="{2548DBF0-E174-496D-8A33-EDBAEC850E65}" type="presOf" srcId="{BD54B453-5DEF-44F7-937E-761D912A1F39}" destId="{70108D70-C6B0-4F2A-AC74-D54F8FEDCE40}" srcOrd="0" destOrd="3" presId="urn:microsoft.com/office/officeart/2005/8/layout/vList3"/>
    <dgm:cxn modelId="{6D6AC6F3-BFF0-4C6F-8092-35D84BDDA85C}" srcId="{987849E7-BEC9-42F2-A078-6AF196B2B143}" destId="{17E4EEE7-91F5-4DAF-A28C-1D8CFDFAE66D}" srcOrd="1" destOrd="0" parTransId="{76562032-7BCB-4DCE-A55B-5695149B9C83}" sibTransId="{A73CBE66-2BB5-4F82-B2B7-5A1AEA7F20EC}"/>
    <dgm:cxn modelId="{EDED62F6-1559-4F6A-8712-9F0AF403536E}" srcId="{539CBD83-BAF4-457D-9C6C-BB37A232D4E9}" destId="{8B7F1C6C-65F9-4EBE-A961-44A997BFF68B}" srcOrd="0" destOrd="0" parTransId="{02D5B875-8C51-451D-A811-C452BC88ED0A}" sibTransId="{24CC8EDC-2B04-4105-B573-EDB3C7BB6EBE}"/>
    <dgm:cxn modelId="{6E7291F9-BDD2-49D8-B32A-B11B761ACA75}" type="presOf" srcId="{F471DC17-4339-45AD-A39D-BDE3553C44B2}" destId="{85F95712-E217-4CB3-8A95-00CD334D63A2}" srcOrd="0" destOrd="1" presId="urn:microsoft.com/office/officeart/2005/8/layout/vList3"/>
    <dgm:cxn modelId="{564A63FE-9C1C-435B-B1A5-618E0A963642}" srcId="{8B7F1C6C-65F9-4EBE-A961-44A997BFF68B}" destId="{30FD8650-E551-4181-8A29-00AEFCAF7800}" srcOrd="1" destOrd="0" parTransId="{65B69727-81FF-49B7-A817-781C60D5E432}" sibTransId="{BBDC3F2A-1977-4DAE-BFCF-B154EE6B8DF2}"/>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 modelId="{7580A40A-D912-481A-B999-52E3E69F0CB9}" type="presParOf" srcId="{720D567F-7836-4BEB-907E-FCF3838BDDB0}" destId="{44842558-B2D3-4E89-BBF2-D344F02A57B7}" srcOrd="3" destOrd="0" presId="urn:microsoft.com/office/officeart/2005/8/layout/vList3"/>
    <dgm:cxn modelId="{3D581650-DE5A-4174-A703-9A7E9C94B01D}" type="presParOf" srcId="{720D567F-7836-4BEB-907E-FCF3838BDDB0}" destId="{F7504280-A652-49C9-A135-D2973C8E8498}" srcOrd="4" destOrd="0" presId="urn:microsoft.com/office/officeart/2005/8/layout/vList3"/>
    <dgm:cxn modelId="{85569349-330A-4437-A6B1-1E0ECFA5E5CF}" type="presParOf" srcId="{F7504280-A652-49C9-A135-D2973C8E8498}" destId="{6F2E757F-C5AA-4A03-894E-6BA5686193EE}" srcOrd="0" destOrd="0" presId="urn:microsoft.com/office/officeart/2005/8/layout/vList3"/>
    <dgm:cxn modelId="{3C4B3C09-0D8F-4692-B211-1617EF490189}" type="presParOf" srcId="{F7504280-A652-49C9-A135-D2973C8E8498}" destId="{85F95712-E217-4CB3-8A95-00CD334D63A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custT="1"/>
      <dgm:spPr>
        <a:solidFill>
          <a:srgbClr val="0070C0"/>
        </a:solidFill>
      </dgm:spPr>
      <dgm:t>
        <a:bodyPr/>
        <a:lstStyle/>
        <a:p>
          <a:pPr algn="l"/>
          <a:r>
            <a:rPr lang="en-GB" sz="3200">
              <a:solidFill>
                <a:schemeClr val="bg1"/>
              </a:solidFill>
            </a:rPr>
            <a:t>Water Supply System</a:t>
          </a: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custT="1"/>
      <dgm:spPr>
        <a:solidFill>
          <a:srgbClr val="196B24"/>
        </a:solidFill>
      </dgm:spPr>
      <dgm:t>
        <a:bodyPr/>
        <a:lstStyle/>
        <a:p>
          <a:pPr algn="l"/>
          <a:r>
            <a:rPr lang="en-GB" sz="3200" u="none">
              <a:solidFill>
                <a:schemeClr val="bg1"/>
              </a:solidFill>
            </a:rPr>
            <a:t>Sanitation System</a:t>
          </a: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3EAAA645-19B8-4451-B8A0-C52A2C517062}">
      <dgm:prSet custT="1"/>
      <dgm:spPr>
        <a:solidFill>
          <a:srgbClr val="0070C0"/>
        </a:solidFill>
      </dgm:spPr>
      <dgm:t>
        <a:bodyPr/>
        <a:lstStyle/>
        <a:p>
          <a:pPr algn="l"/>
          <a:r>
            <a:rPr lang="en-GB" sz="160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Climate Resilient Water Supply Source</a:t>
          </a:r>
          <a:endParaRPr lang="en-GB" sz="1600">
            <a:solidFill>
              <a:schemeClr val="bg1"/>
            </a:solidFill>
          </a:endParaRPr>
        </a:p>
      </dgm:t>
    </dgm:pt>
    <dgm:pt modelId="{770FD3E7-CBE3-4049-BABE-CCFA0D89A40C}" type="parTrans" cxnId="{ACBDF999-18A7-4EA9-8AF5-BF40A925454E}">
      <dgm:prSet/>
      <dgm:spPr/>
      <dgm:t>
        <a:bodyPr/>
        <a:lstStyle/>
        <a:p>
          <a:endParaRPr lang="en-GB"/>
        </a:p>
      </dgm:t>
    </dgm:pt>
    <dgm:pt modelId="{3D68AC31-B950-47E9-95C2-6466BD2DF42D}" type="sibTrans" cxnId="{ACBDF999-18A7-4EA9-8AF5-BF40A925454E}">
      <dgm:prSet/>
      <dgm:spPr/>
      <dgm:t>
        <a:bodyPr/>
        <a:lstStyle/>
        <a:p>
          <a:endParaRPr lang="en-GB"/>
        </a:p>
      </dgm:t>
    </dgm:pt>
    <dgm:pt modelId="{4FE1C152-3B89-42C7-B073-852923E99DA9}">
      <dgm:prSet custT="1"/>
      <dgm:spPr>
        <a:solidFill>
          <a:srgbClr val="196B24"/>
        </a:solidFill>
      </dgm:spPr>
      <dgm:t>
        <a:bodyPr/>
        <a:lstStyle/>
        <a:p>
          <a:pPr algn="l"/>
          <a:r>
            <a:rPr lang="en-GB" sz="160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Climate Resilient Sanitation System </a:t>
          </a:r>
          <a:endParaRPr lang="en-GB" sz="1600">
            <a:solidFill>
              <a:schemeClr val="bg1"/>
            </a:solidFill>
          </a:endParaRPr>
        </a:p>
      </dgm:t>
    </dgm:pt>
    <dgm:pt modelId="{CB7E11F7-1507-4A76-BEAB-362755A46090}" type="parTrans" cxnId="{B0725F97-31E5-46DF-AF62-98B77FB95ECB}">
      <dgm:prSet/>
      <dgm:spPr/>
      <dgm:t>
        <a:bodyPr/>
        <a:lstStyle/>
        <a:p>
          <a:endParaRPr lang="en-GB"/>
        </a:p>
      </dgm:t>
    </dgm:pt>
    <dgm:pt modelId="{F60395C1-51DA-44E6-A3D0-F4CE21378ED5}" type="sibTrans" cxnId="{B0725F97-31E5-46DF-AF62-98B77FB95ECB}">
      <dgm:prSet/>
      <dgm:spPr/>
      <dgm:t>
        <a:bodyPr/>
        <a:lstStyle/>
        <a:p>
          <a:endParaRPr lang="en-GB"/>
        </a:p>
      </dgm:t>
    </dgm:pt>
    <dgm:pt modelId="{30905C9E-DE9F-4B6B-8FD9-1A0A83064DE7}">
      <dgm:prSet custT="1"/>
      <dgm:spPr>
        <a:solidFill>
          <a:srgbClr val="0070C0"/>
        </a:solidFill>
      </dgm:spPr>
      <dgm:t>
        <a:bodyPr/>
        <a:lstStyle/>
        <a:p>
          <a:pPr algn="l"/>
          <a:r>
            <a:rPr lang="en-GB" sz="1600">
              <a:solidFill>
                <a:schemeClr val="bg1"/>
              </a:solidFill>
              <a:hlinkClick xmlns:r="http://schemas.openxmlformats.org/officeDocument/2006/relationships" r:id="rId3" action="ppaction://hlinksldjump">
                <a:extLst>
                  <a:ext uri="{A12FA001-AC4F-418D-AE19-62706E023703}">
                    <ahyp:hlinkClr xmlns:ahyp="http://schemas.microsoft.com/office/drawing/2018/hyperlinkcolor" val="tx"/>
                  </a:ext>
                </a:extLst>
              </a:hlinkClick>
            </a:rPr>
            <a:t>Climate Resilient Water Supply System</a:t>
          </a:r>
          <a:endParaRPr lang="en-GB" sz="1600">
            <a:solidFill>
              <a:schemeClr val="bg1"/>
            </a:solidFill>
          </a:endParaRPr>
        </a:p>
      </dgm:t>
    </dgm:pt>
    <dgm:pt modelId="{147A69B9-C81A-4527-9CEB-A5B706A2DF8B}" type="parTrans" cxnId="{38195C1B-506E-4425-8D73-BF78DEB5BE85}">
      <dgm:prSet/>
      <dgm:spPr/>
      <dgm:t>
        <a:bodyPr/>
        <a:lstStyle/>
        <a:p>
          <a:endParaRPr lang="en-GB"/>
        </a:p>
      </dgm:t>
    </dgm:pt>
    <dgm:pt modelId="{5AD591B7-8BC0-45FB-AAE2-1E454F1C29D4}" type="sibTrans" cxnId="{38195C1B-506E-4425-8D73-BF78DEB5BE85}">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2"/>
      <dgm:spPr>
        <a:blipFill>
          <a:blip xmlns:r="http://schemas.openxmlformats.org/officeDocument/2006/relationships" r:embed="rId4"/>
          <a:srcRect/>
          <a:stretch>
            <a:fillRect l="-25000" r="-25000"/>
          </a:stretch>
        </a:blipFill>
      </dgm:spPr>
    </dgm:pt>
    <dgm:pt modelId="{3B9430B7-368D-414B-B7DD-1D46A3B5EB49}" type="pres">
      <dgm:prSet presAssocID="{8B7F1C6C-65F9-4EBE-A961-44A997BFF68B}" presName="txShp" presStyleLbl="node1" presStyleIdx="0" presStyleCnt="2">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2"/>
      <dgm:spPr>
        <a:blipFill>
          <a:blip xmlns:r="http://schemas.openxmlformats.org/officeDocument/2006/relationships" r:embed="rId5"/>
          <a:srcRect/>
          <a:stretch>
            <a:fillRect l="-25000" r="-25000"/>
          </a:stretch>
        </a:blipFill>
      </dgm:spPr>
    </dgm:pt>
    <dgm:pt modelId="{70108D70-C6B0-4F2A-AC74-D54F8FEDCE40}" type="pres">
      <dgm:prSet presAssocID="{987849E7-BEC9-42F2-A078-6AF196B2B143}" presName="txShp" presStyleLbl="node1" presStyleIdx="1" presStyleCnt="2">
        <dgm:presLayoutVars>
          <dgm:bulletEnabled val="1"/>
        </dgm:presLayoutVars>
      </dgm:prSet>
      <dgm:spPr/>
    </dgm:pt>
  </dgm:ptLst>
  <dgm:cxnLst>
    <dgm:cxn modelId="{38195C1B-506E-4425-8D73-BF78DEB5BE85}" srcId="{8B7F1C6C-65F9-4EBE-A961-44A997BFF68B}" destId="{30905C9E-DE9F-4B6B-8FD9-1A0A83064DE7}" srcOrd="0" destOrd="0" parTransId="{147A69B9-C81A-4527-9CEB-A5B706A2DF8B}" sibTransId="{5AD591B7-8BC0-45FB-AAE2-1E454F1C29D4}"/>
    <dgm:cxn modelId="{FBF1E733-0B94-49F7-80B2-3F094623A21D}" type="presOf" srcId="{539CBD83-BAF4-457D-9C6C-BB37A232D4E9}" destId="{720D567F-7836-4BEB-907E-FCF3838BDDB0}" srcOrd="0" destOrd="0" presId="urn:microsoft.com/office/officeart/2005/8/layout/vList3"/>
    <dgm:cxn modelId="{47BCB834-0E39-4513-90CF-D0A6B0721803}" type="presOf" srcId="{30905C9E-DE9F-4B6B-8FD9-1A0A83064DE7}" destId="{3B9430B7-368D-414B-B7DD-1D46A3B5EB49}" srcOrd="0" destOrd="1" presId="urn:microsoft.com/office/officeart/2005/8/layout/vList3"/>
    <dgm:cxn modelId="{8B434343-4C92-4621-B286-91727CDDE77B}" type="presOf" srcId="{8B7F1C6C-65F9-4EBE-A961-44A997BFF68B}" destId="{3B9430B7-368D-414B-B7DD-1D46A3B5EB49}" srcOrd="0" destOrd="0"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615B888A-4949-405D-8A07-18AC31F49B35}" type="presOf" srcId="{987849E7-BEC9-42F2-A078-6AF196B2B143}" destId="{70108D70-C6B0-4F2A-AC74-D54F8FEDCE40}" srcOrd="0" destOrd="0" presId="urn:microsoft.com/office/officeart/2005/8/layout/vList3"/>
    <dgm:cxn modelId="{B0725F97-31E5-46DF-AF62-98B77FB95ECB}" srcId="{987849E7-BEC9-42F2-A078-6AF196B2B143}" destId="{4FE1C152-3B89-42C7-B073-852923E99DA9}" srcOrd="0" destOrd="0" parTransId="{CB7E11F7-1507-4A76-BEAB-362755A46090}" sibTransId="{F60395C1-51DA-44E6-A3D0-F4CE21378ED5}"/>
    <dgm:cxn modelId="{ACBDF999-18A7-4EA9-8AF5-BF40A925454E}" srcId="{8B7F1C6C-65F9-4EBE-A961-44A997BFF68B}" destId="{3EAAA645-19B8-4451-B8A0-C52A2C517062}" srcOrd="1" destOrd="0" parTransId="{770FD3E7-CBE3-4049-BABE-CCFA0D89A40C}" sibTransId="{3D68AC31-B950-47E9-95C2-6466BD2DF42D}"/>
    <dgm:cxn modelId="{EF15A7A3-6D88-4504-9BAF-DDA2170FC868}" type="presOf" srcId="{4FE1C152-3B89-42C7-B073-852923E99DA9}" destId="{70108D70-C6B0-4F2A-AC74-D54F8FEDCE40}" srcOrd="0" destOrd="1" presId="urn:microsoft.com/office/officeart/2005/8/layout/vList3"/>
    <dgm:cxn modelId="{31CD2ECB-10A4-4E88-8C60-A503904BE95E}" type="presOf" srcId="{3EAAA645-19B8-4451-B8A0-C52A2C517062}" destId="{3B9430B7-368D-414B-B7DD-1D46A3B5EB49}" srcOrd="0" destOrd="2" presId="urn:microsoft.com/office/officeart/2005/8/layout/vList3"/>
    <dgm:cxn modelId="{EDED62F6-1559-4F6A-8712-9F0AF403536E}" srcId="{539CBD83-BAF4-457D-9C6C-BB37A232D4E9}" destId="{8B7F1C6C-65F9-4EBE-A961-44A997BFF68B}" srcOrd="0" destOrd="0" parTransId="{02D5B875-8C51-451D-A811-C452BC88ED0A}" sibTransId="{24CC8EDC-2B04-4105-B573-EDB3C7BB6EBE}"/>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custT="1"/>
      <dgm:spPr>
        <a:solidFill>
          <a:srgbClr val="0070C0"/>
        </a:solidFill>
      </dgm:spPr>
      <dgm:t>
        <a:bodyPr/>
        <a:lstStyle/>
        <a:p>
          <a:pPr algn="l"/>
          <a:r>
            <a:rPr lang="en-GB" sz="320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Water Supply System</a:t>
          </a:r>
          <a:endParaRPr lang="en-GB" sz="3200">
            <a:solidFill>
              <a:schemeClr val="bg1"/>
            </a:solidFill>
          </a:endParaRP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custT="1"/>
      <dgm:spPr>
        <a:solidFill>
          <a:srgbClr val="196B24"/>
        </a:solidFill>
      </dgm:spPr>
      <dgm:t>
        <a:bodyPr/>
        <a:lstStyle/>
        <a:p>
          <a:pPr algn="l"/>
          <a:r>
            <a:rPr lang="en-GB" sz="320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Sanitation System </a:t>
          </a:r>
          <a:endParaRPr lang="en-GB" sz="3200">
            <a:solidFill>
              <a:schemeClr val="bg1"/>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2"/>
      <dgm:spPr>
        <a:blipFill>
          <a:blip xmlns:r="http://schemas.openxmlformats.org/officeDocument/2006/relationships" r:embed="rId3"/>
          <a:srcRect/>
          <a:stretch>
            <a:fillRect l="-25000" r="-25000"/>
          </a:stretch>
        </a:blipFill>
      </dgm:spPr>
    </dgm:pt>
    <dgm:pt modelId="{3B9430B7-368D-414B-B7DD-1D46A3B5EB49}" type="pres">
      <dgm:prSet presAssocID="{8B7F1C6C-65F9-4EBE-A961-44A997BFF68B}" presName="txShp" presStyleLbl="node1" presStyleIdx="0" presStyleCnt="2" custLinFactNeighborY="-2505">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2"/>
      <dgm:spPr>
        <a:blipFill>
          <a:blip xmlns:r="http://schemas.openxmlformats.org/officeDocument/2006/relationships" r:embed="rId4"/>
          <a:srcRect/>
          <a:stretch>
            <a:fillRect l="-25000" r="-25000"/>
          </a:stretch>
        </a:blipFill>
      </dgm:spPr>
    </dgm:pt>
    <dgm:pt modelId="{70108D70-C6B0-4F2A-AC74-D54F8FEDCE40}" type="pres">
      <dgm:prSet presAssocID="{987849E7-BEC9-42F2-A078-6AF196B2B143}" presName="txShp" presStyleLbl="node1" presStyleIdx="1" presStyleCnt="2">
        <dgm:presLayoutVars>
          <dgm:bulletEnabled val="1"/>
        </dgm:presLayoutVars>
      </dgm:prSet>
      <dgm:spPr/>
    </dgm:pt>
  </dgm:ptLst>
  <dgm:cxnLst>
    <dgm:cxn modelId="{FBF1E733-0B94-49F7-80B2-3F094623A21D}" type="presOf" srcId="{539CBD83-BAF4-457D-9C6C-BB37A232D4E9}" destId="{720D567F-7836-4BEB-907E-FCF3838BDDB0}" srcOrd="0" destOrd="0" presId="urn:microsoft.com/office/officeart/2005/8/layout/vList3"/>
    <dgm:cxn modelId="{8B434343-4C92-4621-B286-91727CDDE77B}" type="presOf" srcId="{8B7F1C6C-65F9-4EBE-A961-44A997BFF68B}" destId="{3B9430B7-368D-414B-B7DD-1D46A3B5EB49}" srcOrd="0" destOrd="0"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615B888A-4949-405D-8A07-18AC31F49B35}" type="presOf" srcId="{987849E7-BEC9-42F2-A078-6AF196B2B143}" destId="{70108D70-C6B0-4F2A-AC74-D54F8FEDCE40}" srcOrd="0" destOrd="0" presId="urn:microsoft.com/office/officeart/2005/8/layout/vList3"/>
    <dgm:cxn modelId="{EDED62F6-1559-4F6A-8712-9F0AF403536E}" srcId="{539CBD83-BAF4-457D-9C6C-BB37A232D4E9}" destId="{8B7F1C6C-65F9-4EBE-A961-44A997BFF68B}" srcOrd="0" destOrd="0" parTransId="{02D5B875-8C51-451D-A811-C452BC88ED0A}" sibTransId="{24CC8EDC-2B04-4105-B573-EDB3C7BB6EBE}"/>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8B7F1C6C-65F9-4EBE-A961-44A997BFF68B}">
      <dgm:prSet custT="1"/>
      <dgm:spPr>
        <a:solidFill>
          <a:srgbClr val="0070C0"/>
        </a:solidFill>
      </dgm:spPr>
      <dgm:t>
        <a:bodyPr/>
        <a:lstStyle/>
        <a:p>
          <a:pPr algn="l"/>
          <a:r>
            <a:rPr lang="en-GB" sz="3200">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Water Supply System</a:t>
          </a:r>
          <a:endParaRPr lang="en-GB" sz="3200">
            <a:solidFill>
              <a:schemeClr val="bg1"/>
            </a:solidFill>
          </a:endParaRPr>
        </a:p>
      </dgm:t>
    </dgm:pt>
    <dgm:pt modelId="{02D5B875-8C51-451D-A811-C452BC88ED0A}" type="parTrans" cxnId="{EDED62F6-1559-4F6A-8712-9F0AF403536E}">
      <dgm:prSet/>
      <dgm:spPr/>
      <dgm:t>
        <a:bodyPr/>
        <a:lstStyle/>
        <a:p>
          <a:endParaRPr lang="en-GB"/>
        </a:p>
      </dgm:t>
    </dgm:pt>
    <dgm:pt modelId="{24CC8EDC-2B04-4105-B573-EDB3C7BB6EBE}" type="sibTrans" cxnId="{EDED62F6-1559-4F6A-8712-9F0AF403536E}">
      <dgm:prSet/>
      <dgm:spPr/>
      <dgm:t>
        <a:bodyPr/>
        <a:lstStyle/>
        <a:p>
          <a:endParaRPr lang="en-GB"/>
        </a:p>
      </dgm:t>
    </dgm:pt>
    <dgm:pt modelId="{987849E7-BEC9-42F2-A078-6AF196B2B143}">
      <dgm:prSet custT="1"/>
      <dgm:spPr>
        <a:solidFill>
          <a:srgbClr val="196B24"/>
        </a:solidFill>
      </dgm:spPr>
      <dgm:t>
        <a:bodyPr/>
        <a:lstStyle/>
        <a:p>
          <a:pPr algn="l"/>
          <a:r>
            <a:rPr lang="en-GB" sz="3200">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Sanitation System </a:t>
          </a:r>
          <a:endParaRPr lang="en-GB" sz="3200">
            <a:solidFill>
              <a:schemeClr val="bg1"/>
            </a:solidFill>
          </a:endParaRPr>
        </a:p>
      </dgm:t>
    </dgm:pt>
    <dgm:pt modelId="{433DD188-B0BB-4221-85AC-87F5CD1A12ED}" type="parTrans" cxnId="{1C750B67-458E-445C-9FD9-A8DDFE8727BF}">
      <dgm:prSet/>
      <dgm:spPr/>
      <dgm:t>
        <a:bodyPr/>
        <a:lstStyle/>
        <a:p>
          <a:endParaRPr lang="en-GB"/>
        </a:p>
      </dgm:t>
    </dgm:pt>
    <dgm:pt modelId="{4C9ADEB3-45F3-45A7-894D-3B617CB8B803}" type="sibTrans" cxnId="{1C750B67-458E-445C-9FD9-A8DDFE8727BF}">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E7D9D90E-BEAF-45FD-9549-22571B799152}" type="pres">
      <dgm:prSet presAssocID="{8B7F1C6C-65F9-4EBE-A961-44A997BFF68B}" presName="composite" presStyleCnt="0"/>
      <dgm:spPr/>
    </dgm:pt>
    <dgm:pt modelId="{B5774882-91AC-4970-9967-8064F1B6C094}" type="pres">
      <dgm:prSet presAssocID="{8B7F1C6C-65F9-4EBE-A961-44A997BFF68B}" presName="imgShp" presStyleLbl="fgImgPlace1" presStyleIdx="0" presStyleCnt="2"/>
      <dgm:spPr>
        <a:blipFill>
          <a:blip xmlns:r="http://schemas.openxmlformats.org/officeDocument/2006/relationships" r:embed="rId3"/>
          <a:srcRect/>
          <a:stretch>
            <a:fillRect l="-25000" r="-25000"/>
          </a:stretch>
        </a:blipFill>
      </dgm:spPr>
    </dgm:pt>
    <dgm:pt modelId="{3B9430B7-368D-414B-B7DD-1D46A3B5EB49}" type="pres">
      <dgm:prSet presAssocID="{8B7F1C6C-65F9-4EBE-A961-44A997BFF68B}" presName="txShp" presStyleLbl="node1" presStyleIdx="0" presStyleCnt="2">
        <dgm:presLayoutVars>
          <dgm:bulletEnabled val="1"/>
        </dgm:presLayoutVars>
      </dgm:prSet>
      <dgm:spPr/>
    </dgm:pt>
    <dgm:pt modelId="{9C4C68BF-360E-4827-9E48-FAC9C8CE50C5}" type="pres">
      <dgm:prSet presAssocID="{24CC8EDC-2B04-4105-B573-EDB3C7BB6EBE}" presName="spacing" presStyleCnt="0"/>
      <dgm:spPr/>
    </dgm:pt>
    <dgm:pt modelId="{F258DEF9-8235-4590-9857-E3C0691915C7}" type="pres">
      <dgm:prSet presAssocID="{987849E7-BEC9-42F2-A078-6AF196B2B143}" presName="composite" presStyleCnt="0"/>
      <dgm:spPr/>
    </dgm:pt>
    <dgm:pt modelId="{FC872080-BF2F-4A7B-909E-084040846859}" type="pres">
      <dgm:prSet presAssocID="{987849E7-BEC9-42F2-A078-6AF196B2B143}" presName="imgShp" presStyleLbl="fgImgPlace1" presStyleIdx="1" presStyleCnt="2"/>
      <dgm:spPr>
        <a:blipFill>
          <a:blip xmlns:r="http://schemas.openxmlformats.org/officeDocument/2006/relationships" r:embed="rId4"/>
          <a:srcRect/>
          <a:stretch>
            <a:fillRect l="-25000" r="-25000"/>
          </a:stretch>
        </a:blipFill>
      </dgm:spPr>
    </dgm:pt>
    <dgm:pt modelId="{70108D70-C6B0-4F2A-AC74-D54F8FEDCE40}" type="pres">
      <dgm:prSet presAssocID="{987849E7-BEC9-42F2-A078-6AF196B2B143}" presName="txShp" presStyleLbl="node1" presStyleIdx="1" presStyleCnt="2">
        <dgm:presLayoutVars>
          <dgm:bulletEnabled val="1"/>
        </dgm:presLayoutVars>
      </dgm:prSet>
      <dgm:spPr/>
    </dgm:pt>
  </dgm:ptLst>
  <dgm:cxnLst>
    <dgm:cxn modelId="{FBF1E733-0B94-49F7-80B2-3F094623A21D}" type="presOf" srcId="{539CBD83-BAF4-457D-9C6C-BB37A232D4E9}" destId="{720D567F-7836-4BEB-907E-FCF3838BDDB0}" srcOrd="0" destOrd="0" presId="urn:microsoft.com/office/officeart/2005/8/layout/vList3"/>
    <dgm:cxn modelId="{8B434343-4C92-4621-B286-91727CDDE77B}" type="presOf" srcId="{8B7F1C6C-65F9-4EBE-A961-44A997BFF68B}" destId="{3B9430B7-368D-414B-B7DD-1D46A3B5EB49}" srcOrd="0" destOrd="0" presId="urn:microsoft.com/office/officeart/2005/8/layout/vList3"/>
    <dgm:cxn modelId="{1C750B67-458E-445C-9FD9-A8DDFE8727BF}" srcId="{539CBD83-BAF4-457D-9C6C-BB37A232D4E9}" destId="{987849E7-BEC9-42F2-A078-6AF196B2B143}" srcOrd="1" destOrd="0" parTransId="{433DD188-B0BB-4221-85AC-87F5CD1A12ED}" sibTransId="{4C9ADEB3-45F3-45A7-894D-3B617CB8B803}"/>
    <dgm:cxn modelId="{615B888A-4949-405D-8A07-18AC31F49B35}" type="presOf" srcId="{987849E7-BEC9-42F2-A078-6AF196B2B143}" destId="{70108D70-C6B0-4F2A-AC74-D54F8FEDCE40}" srcOrd="0" destOrd="0" presId="urn:microsoft.com/office/officeart/2005/8/layout/vList3"/>
    <dgm:cxn modelId="{EDED62F6-1559-4F6A-8712-9F0AF403536E}" srcId="{539CBD83-BAF4-457D-9C6C-BB37A232D4E9}" destId="{8B7F1C6C-65F9-4EBE-A961-44A997BFF68B}" srcOrd="0" destOrd="0" parTransId="{02D5B875-8C51-451D-A811-C452BC88ED0A}" sibTransId="{24CC8EDC-2B04-4105-B573-EDB3C7BB6EBE}"/>
    <dgm:cxn modelId="{C097C30E-625B-47D9-B248-4BE2C9D3A29C}" type="presParOf" srcId="{720D567F-7836-4BEB-907E-FCF3838BDDB0}" destId="{E7D9D90E-BEAF-45FD-9549-22571B799152}" srcOrd="0" destOrd="0" presId="urn:microsoft.com/office/officeart/2005/8/layout/vList3"/>
    <dgm:cxn modelId="{8250203A-6E70-4EEB-B378-23C35DA11BA6}" type="presParOf" srcId="{E7D9D90E-BEAF-45FD-9549-22571B799152}" destId="{B5774882-91AC-4970-9967-8064F1B6C094}" srcOrd="0" destOrd="0" presId="urn:microsoft.com/office/officeart/2005/8/layout/vList3"/>
    <dgm:cxn modelId="{C35D29BF-115E-484B-9FCD-ECF1450FB7A4}" type="presParOf" srcId="{E7D9D90E-BEAF-45FD-9549-22571B799152}" destId="{3B9430B7-368D-414B-B7DD-1D46A3B5EB49}" srcOrd="1" destOrd="0" presId="urn:microsoft.com/office/officeart/2005/8/layout/vList3"/>
    <dgm:cxn modelId="{013E5B0D-F2E3-4292-B810-A5EA538E7361}" type="presParOf" srcId="{720D567F-7836-4BEB-907E-FCF3838BDDB0}" destId="{9C4C68BF-360E-4827-9E48-FAC9C8CE50C5}" srcOrd="1" destOrd="0" presId="urn:microsoft.com/office/officeart/2005/8/layout/vList3"/>
    <dgm:cxn modelId="{82D72554-9CE9-4E72-820F-C4D6A155844E}" type="presParOf" srcId="{720D567F-7836-4BEB-907E-FCF3838BDDB0}" destId="{F258DEF9-8235-4590-9857-E3C0691915C7}" srcOrd="2" destOrd="0" presId="urn:microsoft.com/office/officeart/2005/8/layout/vList3"/>
    <dgm:cxn modelId="{CA3B825A-9ECF-43A1-9B37-DBFF128C8A63}" type="presParOf" srcId="{F258DEF9-8235-4590-9857-E3C0691915C7}" destId="{FC872080-BF2F-4A7B-909E-084040846859}" srcOrd="0" destOrd="0" presId="urn:microsoft.com/office/officeart/2005/8/layout/vList3"/>
    <dgm:cxn modelId="{44245BD0-CCE9-49E1-9733-9E2249126DDE}" type="presParOf" srcId="{F258DEF9-8235-4590-9857-E3C0691915C7}" destId="{70108D70-C6B0-4F2A-AC74-D54F8FEDCE4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9CBD83-BAF4-457D-9C6C-BB37A232D4E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1F30318F-CE7E-4FB0-AEC2-1C7189DB8D42}">
      <dgm:prSet/>
      <dgm:spPr>
        <a:solidFill>
          <a:schemeClr val="accent2">
            <a:lumMod val="75000"/>
          </a:schemeClr>
        </a:solidFill>
      </dgm:spPr>
      <dgm:t>
        <a:bodyPr/>
        <a:lstStyle/>
        <a:p>
          <a:r>
            <a:rPr lang="en-GB" sz="3900">
              <a:solidFill>
                <a:schemeClr val="bg2"/>
              </a:solidFill>
            </a:rPr>
            <a:t>Hygiene System</a:t>
          </a:r>
        </a:p>
      </dgm:t>
    </dgm:pt>
    <dgm:pt modelId="{D1A0D0CF-6419-4CA2-A014-C3A3DE7FAE61}" type="parTrans" cxnId="{47724E16-F33B-4190-8009-886F2179CE31}">
      <dgm:prSet/>
      <dgm:spPr/>
      <dgm:t>
        <a:bodyPr/>
        <a:lstStyle/>
        <a:p>
          <a:endParaRPr lang="en-GB"/>
        </a:p>
      </dgm:t>
    </dgm:pt>
    <dgm:pt modelId="{E8272463-7A79-4EBA-BD57-0D4A49F857D5}" type="sibTrans" cxnId="{47724E16-F33B-4190-8009-886F2179CE31}">
      <dgm:prSet/>
      <dgm:spPr/>
      <dgm:t>
        <a:bodyPr/>
        <a:lstStyle/>
        <a:p>
          <a:endParaRPr lang="en-GB"/>
        </a:p>
      </dgm:t>
    </dgm:pt>
    <dgm:pt modelId="{55B77979-A758-4C3D-91F1-EFA9B62DFF9E}">
      <dgm:prSet custT="1"/>
      <dgm:spPr/>
      <dgm:t>
        <a:bodyPr/>
        <a:lstStyle/>
        <a:p>
          <a:r>
            <a:rPr lang="en-GB" sz="2400" b="0" i="0" u="none">
              <a:solidFill>
                <a:schemeClr val="bg1"/>
              </a:solidFill>
              <a:hlinkClick xmlns:r="http://schemas.openxmlformats.org/officeDocument/2006/relationships" r:id="rId1" action="ppaction://hlinksldjump">
                <a:extLst>
                  <a:ext uri="{A12FA001-AC4F-418D-AE19-62706E023703}">
                    <ahyp:hlinkClr xmlns:ahyp="http://schemas.microsoft.com/office/drawing/2018/hyperlinkcolor" val="tx"/>
                  </a:ext>
                </a:extLst>
              </a:hlinkClick>
            </a:rPr>
            <a:t>Climate Resilient Hand Hygiene</a:t>
          </a:r>
          <a:endParaRPr lang="en-GB" sz="2400">
            <a:solidFill>
              <a:schemeClr val="bg1"/>
            </a:solidFill>
          </a:endParaRPr>
        </a:p>
      </dgm:t>
    </dgm:pt>
    <dgm:pt modelId="{80DBDC6F-07B0-430C-89E9-DB82C508FEC8}" type="parTrans" cxnId="{39DE3D27-F6EB-43F8-B74A-1B9D19A16CCC}">
      <dgm:prSet/>
      <dgm:spPr/>
      <dgm:t>
        <a:bodyPr/>
        <a:lstStyle/>
        <a:p>
          <a:endParaRPr lang="en-GB"/>
        </a:p>
      </dgm:t>
    </dgm:pt>
    <dgm:pt modelId="{97A1ECD3-4C11-4942-A6D4-A8B27B928872}" type="sibTrans" cxnId="{39DE3D27-F6EB-43F8-B74A-1B9D19A16CCC}">
      <dgm:prSet/>
      <dgm:spPr/>
      <dgm:t>
        <a:bodyPr/>
        <a:lstStyle/>
        <a:p>
          <a:endParaRPr lang="en-GB"/>
        </a:p>
      </dgm:t>
    </dgm:pt>
    <dgm:pt modelId="{2F10A3BD-3A1B-4A09-91FC-7CED01D08A9D}">
      <dgm:prSet custT="1"/>
      <dgm:spPr/>
      <dgm:t>
        <a:bodyPr/>
        <a:lstStyle/>
        <a:p>
          <a:r>
            <a:rPr lang="en-GB" sz="2400" b="0" i="0" u="none">
              <a:solidFill>
                <a:schemeClr val="bg1"/>
              </a:solidFill>
              <a:hlinkClick xmlns:r="http://schemas.openxmlformats.org/officeDocument/2006/relationships" r:id="rId2" action="ppaction://hlinksldjump">
                <a:extLst>
                  <a:ext uri="{A12FA001-AC4F-418D-AE19-62706E023703}">
                    <ahyp:hlinkClr xmlns:ahyp="http://schemas.microsoft.com/office/drawing/2018/hyperlinkcolor" val="tx"/>
                  </a:ext>
                </a:extLst>
              </a:hlinkClick>
            </a:rPr>
            <a:t>Climate Resilient Menstrual Hygiene Management</a:t>
          </a:r>
          <a:endParaRPr lang="en-GB" sz="2400">
            <a:solidFill>
              <a:schemeClr val="bg1"/>
            </a:solidFill>
          </a:endParaRPr>
        </a:p>
      </dgm:t>
    </dgm:pt>
    <dgm:pt modelId="{80636FA1-0768-465C-98F7-DF7A90CAC651}" type="parTrans" cxnId="{B1C62078-C260-4370-990A-94F3DB74D0EF}">
      <dgm:prSet/>
      <dgm:spPr/>
      <dgm:t>
        <a:bodyPr/>
        <a:lstStyle/>
        <a:p>
          <a:endParaRPr lang="en-GB"/>
        </a:p>
      </dgm:t>
    </dgm:pt>
    <dgm:pt modelId="{B6DAB1A9-3D8E-4CB3-8670-E6C4B9F57BD9}" type="sibTrans" cxnId="{B1C62078-C260-4370-990A-94F3DB74D0EF}">
      <dgm:prSet/>
      <dgm:spPr/>
      <dgm:t>
        <a:bodyPr/>
        <a:lstStyle/>
        <a:p>
          <a:endParaRPr lang="en-GB"/>
        </a:p>
      </dgm:t>
    </dgm:pt>
    <dgm:pt modelId="{EF3B0C17-7212-49C9-A497-79D48B7FCE32}">
      <dgm:prSet custT="1"/>
      <dgm:spPr/>
      <dgm:t>
        <a:bodyPr/>
        <a:lstStyle/>
        <a:p>
          <a:endParaRPr lang="en-GB" sz="2400">
            <a:solidFill>
              <a:schemeClr val="bg1"/>
            </a:solidFill>
          </a:endParaRPr>
        </a:p>
      </dgm:t>
    </dgm:pt>
    <dgm:pt modelId="{0D8911EB-CA43-4417-895A-EC952334AD3F}" type="parTrans" cxnId="{C1E15ED4-551B-4CD5-92A4-39588CF7B23E}">
      <dgm:prSet/>
      <dgm:spPr/>
      <dgm:t>
        <a:bodyPr/>
        <a:lstStyle/>
        <a:p>
          <a:endParaRPr lang="en-GB"/>
        </a:p>
      </dgm:t>
    </dgm:pt>
    <dgm:pt modelId="{A9825298-B9D3-49B2-9687-90CA9475DEB3}" type="sibTrans" cxnId="{C1E15ED4-551B-4CD5-92A4-39588CF7B23E}">
      <dgm:prSet/>
      <dgm:spPr/>
      <dgm:t>
        <a:bodyPr/>
        <a:lstStyle/>
        <a:p>
          <a:endParaRPr lang="en-GB"/>
        </a:p>
      </dgm:t>
    </dgm:pt>
    <dgm:pt modelId="{720D567F-7836-4BEB-907E-FCF3838BDDB0}" type="pres">
      <dgm:prSet presAssocID="{539CBD83-BAF4-457D-9C6C-BB37A232D4E9}" presName="linearFlow" presStyleCnt="0">
        <dgm:presLayoutVars>
          <dgm:dir/>
          <dgm:resizeHandles val="exact"/>
        </dgm:presLayoutVars>
      </dgm:prSet>
      <dgm:spPr/>
    </dgm:pt>
    <dgm:pt modelId="{F7504280-A652-49C9-A135-D2973C8E8498}" type="pres">
      <dgm:prSet presAssocID="{1F30318F-CE7E-4FB0-AEC2-1C7189DB8D42}" presName="composite" presStyleCnt="0"/>
      <dgm:spPr/>
    </dgm:pt>
    <dgm:pt modelId="{6F2E757F-C5AA-4A03-894E-6BA5686193EE}" type="pres">
      <dgm:prSet presAssocID="{1F30318F-CE7E-4FB0-AEC2-1C7189DB8D42}" presName="imgShp" presStyleLbl="fgImgPlace1" presStyleIdx="0" presStyleCnt="1"/>
      <dgm:spPr>
        <a:blipFill>
          <a:blip xmlns:r="http://schemas.openxmlformats.org/officeDocument/2006/relationships" r:embed="rId3"/>
          <a:srcRect/>
          <a:stretch>
            <a:fillRect l="-25000" r="-25000"/>
          </a:stretch>
        </a:blipFill>
      </dgm:spPr>
    </dgm:pt>
    <dgm:pt modelId="{85F95712-E217-4CB3-8A95-00CD334D63A2}" type="pres">
      <dgm:prSet presAssocID="{1F30318F-CE7E-4FB0-AEC2-1C7189DB8D42}" presName="txShp" presStyleLbl="node1" presStyleIdx="0" presStyleCnt="1">
        <dgm:presLayoutVars>
          <dgm:bulletEnabled val="1"/>
        </dgm:presLayoutVars>
      </dgm:prSet>
      <dgm:spPr/>
    </dgm:pt>
  </dgm:ptLst>
  <dgm:cxnLst>
    <dgm:cxn modelId="{A25C4508-5A9F-46EA-9B91-445BDA1A5B5A}" type="presOf" srcId="{55B77979-A758-4C3D-91F1-EFA9B62DFF9E}" destId="{85F95712-E217-4CB3-8A95-00CD334D63A2}" srcOrd="0" destOrd="1" presId="urn:microsoft.com/office/officeart/2005/8/layout/vList3"/>
    <dgm:cxn modelId="{47724E16-F33B-4190-8009-886F2179CE31}" srcId="{539CBD83-BAF4-457D-9C6C-BB37A232D4E9}" destId="{1F30318F-CE7E-4FB0-AEC2-1C7189DB8D42}" srcOrd="0" destOrd="0" parTransId="{D1A0D0CF-6419-4CA2-A014-C3A3DE7FAE61}" sibTransId="{E8272463-7A79-4EBA-BD57-0D4A49F857D5}"/>
    <dgm:cxn modelId="{29BF051F-5DD9-4A9A-9F2D-C446A9FE086C}" type="presOf" srcId="{1F30318F-CE7E-4FB0-AEC2-1C7189DB8D42}" destId="{85F95712-E217-4CB3-8A95-00CD334D63A2}" srcOrd="0" destOrd="0" presId="urn:microsoft.com/office/officeart/2005/8/layout/vList3"/>
    <dgm:cxn modelId="{39DE3D27-F6EB-43F8-B74A-1B9D19A16CCC}" srcId="{1F30318F-CE7E-4FB0-AEC2-1C7189DB8D42}" destId="{55B77979-A758-4C3D-91F1-EFA9B62DFF9E}" srcOrd="0" destOrd="0" parTransId="{80DBDC6F-07B0-430C-89E9-DB82C508FEC8}" sibTransId="{97A1ECD3-4C11-4942-A6D4-A8B27B928872}"/>
    <dgm:cxn modelId="{FBF1E733-0B94-49F7-80B2-3F094623A21D}" type="presOf" srcId="{539CBD83-BAF4-457D-9C6C-BB37A232D4E9}" destId="{720D567F-7836-4BEB-907E-FCF3838BDDB0}" srcOrd="0" destOrd="0" presId="urn:microsoft.com/office/officeart/2005/8/layout/vList3"/>
    <dgm:cxn modelId="{B1C62078-C260-4370-990A-94F3DB74D0EF}" srcId="{1F30318F-CE7E-4FB0-AEC2-1C7189DB8D42}" destId="{2F10A3BD-3A1B-4A09-91FC-7CED01D08A9D}" srcOrd="2" destOrd="0" parTransId="{80636FA1-0768-465C-98F7-DF7A90CAC651}" sibTransId="{B6DAB1A9-3D8E-4CB3-8670-E6C4B9F57BD9}"/>
    <dgm:cxn modelId="{4980D5B9-419E-47CB-BAA4-BAF8D0FB55C4}" type="presOf" srcId="{2F10A3BD-3A1B-4A09-91FC-7CED01D08A9D}" destId="{85F95712-E217-4CB3-8A95-00CD334D63A2}" srcOrd="0" destOrd="3" presId="urn:microsoft.com/office/officeart/2005/8/layout/vList3"/>
    <dgm:cxn modelId="{C1E15ED4-551B-4CD5-92A4-39588CF7B23E}" srcId="{1F30318F-CE7E-4FB0-AEC2-1C7189DB8D42}" destId="{EF3B0C17-7212-49C9-A497-79D48B7FCE32}" srcOrd="1" destOrd="0" parTransId="{0D8911EB-CA43-4417-895A-EC952334AD3F}" sibTransId="{A9825298-B9D3-49B2-9687-90CA9475DEB3}"/>
    <dgm:cxn modelId="{36F1CEE7-60AB-4746-BEF5-6D7885D1849C}" type="presOf" srcId="{EF3B0C17-7212-49C9-A497-79D48B7FCE32}" destId="{85F95712-E217-4CB3-8A95-00CD334D63A2}" srcOrd="0" destOrd="2" presId="urn:microsoft.com/office/officeart/2005/8/layout/vList3"/>
    <dgm:cxn modelId="{3D581650-DE5A-4174-A703-9A7E9C94B01D}" type="presParOf" srcId="{720D567F-7836-4BEB-907E-FCF3838BDDB0}" destId="{F7504280-A652-49C9-A135-D2973C8E8498}" srcOrd="0" destOrd="0" presId="urn:microsoft.com/office/officeart/2005/8/layout/vList3"/>
    <dgm:cxn modelId="{85569349-330A-4437-A6B1-1E0ECFA5E5CF}" type="presParOf" srcId="{F7504280-A652-49C9-A135-D2973C8E8498}" destId="{6F2E757F-C5AA-4A03-894E-6BA5686193EE}" srcOrd="0" destOrd="0" presId="urn:microsoft.com/office/officeart/2005/8/layout/vList3"/>
    <dgm:cxn modelId="{3C4B3C09-0D8F-4692-B211-1617EF490189}" type="presParOf" srcId="{F7504280-A652-49C9-A135-D2973C8E8498}" destId="{85F95712-E217-4CB3-8A95-00CD334D63A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1872036" y="162"/>
          <a:ext cx="6569392" cy="869362"/>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365" tIns="41910" rIns="78232" bIns="41910" numCol="1" spcCol="1270" anchor="t" anchorCtr="0">
          <a:noAutofit/>
        </a:bodyPr>
        <a:lstStyle/>
        <a:p>
          <a:pPr marL="0" lvl="0" indent="0" algn="l" defTabSz="488950">
            <a:lnSpc>
              <a:spcPct val="90000"/>
            </a:lnSpc>
            <a:spcBef>
              <a:spcPct val="0"/>
            </a:spcBef>
            <a:spcAft>
              <a:spcPct val="35000"/>
            </a:spcAft>
            <a:buNone/>
          </a:pPr>
          <a:r>
            <a:rPr lang="en-GB" sz="1100" kern="1200">
              <a:solidFill>
                <a:schemeClr val="bg2"/>
              </a:solidFill>
            </a:rPr>
            <a:t>Water Supply System</a:t>
          </a:r>
        </a:p>
        <a:p>
          <a:pPr marL="57150" lvl="1" indent="-57150" algn="l" defTabSz="400050">
            <a:lnSpc>
              <a:spcPct val="90000"/>
            </a:lnSpc>
            <a:spcBef>
              <a:spcPct val="0"/>
            </a:spcBef>
            <a:spcAft>
              <a:spcPct val="15000"/>
            </a:spcAft>
            <a:buChar char="•"/>
          </a:pPr>
          <a:r>
            <a:rPr lang="en-GB" sz="9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Policy for Climate Resilient Water Supply Systems</a:t>
          </a:r>
          <a:endParaRPr lang="en-GB" sz="900" kern="1200" dirty="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Regulation for Climate Resilient Water Supply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Institutions for Climate Resilient Water Supply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Finance for Climate Resilient Water Supply Systems</a:t>
          </a:r>
          <a:endParaRPr lang="en-GB" sz="900" kern="1200">
            <a:solidFill>
              <a:schemeClr val="bg1"/>
            </a:solidFill>
          </a:endParaRPr>
        </a:p>
      </dsp:txBody>
      <dsp:txXfrm rot="10800000">
        <a:off x="2089376" y="162"/>
        <a:ext cx="6352052" cy="869362"/>
      </dsp:txXfrm>
    </dsp:sp>
    <dsp:sp modelId="{B5774882-91AC-4970-9967-8064F1B6C094}">
      <dsp:nvSpPr>
        <dsp:cNvPr id="0" name=""/>
        <dsp:cNvSpPr/>
      </dsp:nvSpPr>
      <dsp:spPr>
        <a:xfrm>
          <a:off x="1437355" y="162"/>
          <a:ext cx="869362" cy="869362"/>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1872036" y="1129035"/>
          <a:ext cx="6569392" cy="869362"/>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365" tIns="41910" rIns="78232" bIns="41910" numCol="1" spcCol="1270" anchor="t" anchorCtr="0">
          <a:noAutofit/>
        </a:bodyPr>
        <a:lstStyle/>
        <a:p>
          <a:pPr marL="0" lvl="0" indent="0" algn="l" defTabSz="488950">
            <a:lnSpc>
              <a:spcPct val="90000"/>
            </a:lnSpc>
            <a:spcBef>
              <a:spcPct val="0"/>
            </a:spcBef>
            <a:spcAft>
              <a:spcPct val="35000"/>
            </a:spcAft>
            <a:buNone/>
          </a:pPr>
          <a:r>
            <a:rPr lang="en-GB" sz="1100" kern="1200">
              <a:solidFill>
                <a:schemeClr val="bg1"/>
              </a:solidFill>
            </a:rPr>
            <a:t>Sanitation System</a:t>
          </a:r>
          <a:r>
            <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a:t>
          </a:r>
          <a:endParaRPr lang="en-GB" sz="11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Policy for Climate Resilient Sanitation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dirty="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Regulation for Climate Resilient Sanitation Systems</a:t>
          </a:r>
          <a:endParaRPr lang="en-GB" sz="900" kern="1200" dirty="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Institutions for Climate Resilient Sanitation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Finance for Climate Resilient Sanitation Systems</a:t>
          </a:r>
          <a:endParaRPr lang="en-GB" sz="900" kern="1200">
            <a:solidFill>
              <a:schemeClr val="bg1"/>
            </a:solidFill>
          </a:endParaRPr>
        </a:p>
      </dsp:txBody>
      <dsp:txXfrm rot="10800000">
        <a:off x="2089376" y="1129035"/>
        <a:ext cx="6352052" cy="869362"/>
      </dsp:txXfrm>
    </dsp:sp>
    <dsp:sp modelId="{FC872080-BF2F-4A7B-909E-084040846859}">
      <dsp:nvSpPr>
        <dsp:cNvPr id="0" name=""/>
        <dsp:cNvSpPr/>
      </dsp:nvSpPr>
      <dsp:spPr>
        <a:xfrm>
          <a:off x="1437355" y="1129035"/>
          <a:ext cx="869362" cy="869362"/>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95712-E217-4CB3-8A95-00CD334D63A2}">
      <dsp:nvSpPr>
        <dsp:cNvPr id="0" name=""/>
        <dsp:cNvSpPr/>
      </dsp:nvSpPr>
      <dsp:spPr>
        <a:xfrm rot="10800000">
          <a:off x="1872036" y="2257909"/>
          <a:ext cx="6569392" cy="869362"/>
        </a:xfrm>
        <a:prstGeom prst="homePlat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365" tIns="41910" rIns="78232" bIns="41910" numCol="1" spcCol="1270" anchor="t" anchorCtr="0">
          <a:noAutofit/>
        </a:bodyPr>
        <a:lstStyle/>
        <a:p>
          <a:pPr marL="0" lvl="0" indent="0" algn="l" defTabSz="488950">
            <a:lnSpc>
              <a:spcPct val="90000"/>
            </a:lnSpc>
            <a:spcBef>
              <a:spcPct val="0"/>
            </a:spcBef>
            <a:spcAft>
              <a:spcPct val="35000"/>
            </a:spcAft>
            <a:buNone/>
          </a:pPr>
          <a:r>
            <a:rPr lang="en-GB" sz="1100" kern="1200">
              <a:solidFill>
                <a:schemeClr val="bg2"/>
              </a:solidFill>
            </a:rPr>
            <a:t>Hygiene System</a:t>
          </a: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Policy for Climate Resilient Hygiene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Regulation for Climate Resilient Hygiene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Institutions for Climate Resilient Hygiene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Finance for Climate Resilient Hygiene Systems</a:t>
          </a:r>
          <a:endParaRPr lang="en-GB" sz="900" kern="1200">
            <a:solidFill>
              <a:schemeClr val="bg1"/>
            </a:solidFill>
          </a:endParaRPr>
        </a:p>
      </dsp:txBody>
      <dsp:txXfrm rot="10800000">
        <a:off x="2089376" y="2257909"/>
        <a:ext cx="6352052" cy="869362"/>
      </dsp:txXfrm>
    </dsp:sp>
    <dsp:sp modelId="{6F2E757F-C5AA-4A03-894E-6BA5686193EE}">
      <dsp:nvSpPr>
        <dsp:cNvPr id="0" name=""/>
        <dsp:cNvSpPr/>
      </dsp:nvSpPr>
      <dsp:spPr>
        <a:xfrm>
          <a:off x="1437355" y="2257909"/>
          <a:ext cx="869362" cy="869362"/>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AD6902-2CD1-46CC-92EF-20B52CB13214}">
      <dsp:nvSpPr>
        <dsp:cNvPr id="0" name=""/>
        <dsp:cNvSpPr/>
      </dsp:nvSpPr>
      <dsp:spPr>
        <a:xfrm rot="10800000">
          <a:off x="1872036" y="3386782"/>
          <a:ext cx="6569392" cy="869362"/>
        </a:xfrm>
        <a:prstGeom prst="homePlate">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3365" tIns="41910" rIns="78232" bIns="41910" numCol="1" spcCol="1270" anchor="t" anchorCtr="0">
          <a:noAutofit/>
        </a:bodyPr>
        <a:lstStyle/>
        <a:p>
          <a:pPr marL="0" lvl="0" indent="0" algn="l" defTabSz="488950">
            <a:lnSpc>
              <a:spcPct val="90000"/>
            </a:lnSpc>
            <a:spcBef>
              <a:spcPct val="0"/>
            </a:spcBef>
            <a:spcAft>
              <a:spcPct val="35000"/>
            </a:spcAft>
            <a:buNone/>
          </a:pPr>
          <a:r>
            <a:rPr lang="en-GB" sz="1100" kern="1200"/>
            <a:t>Climate Resilient WASH System</a:t>
          </a:r>
          <a:endParaRPr lang="en-GB" sz="11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Policy for Climate Resilient WASH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Regulation for Climate Resilient WASH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Institutions for Climate Resilient WASH Systems</a:t>
          </a:r>
          <a:endParaRPr lang="en-GB" sz="900" kern="1200">
            <a:solidFill>
              <a:schemeClr val="bg1"/>
            </a:solidFill>
          </a:endParaRPr>
        </a:p>
        <a:p>
          <a:pPr marL="57150" lvl="1" indent="-57150" algn="l" defTabSz="400050">
            <a:lnSpc>
              <a:spcPct val="90000"/>
            </a:lnSpc>
            <a:spcBef>
              <a:spcPct val="0"/>
            </a:spcBef>
            <a:spcAft>
              <a:spcPct val="15000"/>
            </a:spcAft>
            <a:buChar char="•"/>
          </a:pPr>
          <a:r>
            <a:rPr lang="en-GB" sz="9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Finance for Climate Resilient WASH Systems</a:t>
          </a:r>
          <a:endParaRPr lang="en-GB" sz="900" kern="1200">
            <a:solidFill>
              <a:schemeClr val="bg1"/>
            </a:solidFill>
          </a:endParaRPr>
        </a:p>
      </dsp:txBody>
      <dsp:txXfrm rot="10800000">
        <a:off x="2089376" y="3386782"/>
        <a:ext cx="6352052" cy="869362"/>
      </dsp:txXfrm>
    </dsp:sp>
    <dsp:sp modelId="{FD60C269-B99F-481E-A80C-7F1601E8B6D1}">
      <dsp:nvSpPr>
        <dsp:cNvPr id="0" name=""/>
        <dsp:cNvSpPr/>
      </dsp:nvSpPr>
      <dsp:spPr>
        <a:xfrm>
          <a:off x="1437355" y="3386782"/>
          <a:ext cx="869362" cy="869362"/>
        </a:xfrm>
        <a:prstGeom prst="ellipse">
          <a:avLst/>
        </a:prstGeom>
        <a:blipFill>
          <a:blip xmlns:r="http://schemas.openxmlformats.org/officeDocument/2006/relationships" r:embed="rId4"/>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116848" y="3635"/>
          <a:ext cx="6569392" cy="184860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ctr" anchorCtr="0">
          <a:noAutofit/>
        </a:bodyPr>
        <a:lstStyle/>
        <a:p>
          <a:pPr marL="0" lvl="0" indent="0" algn="l" defTabSz="1422400">
            <a:lnSpc>
              <a:spcPct val="90000"/>
            </a:lnSpc>
            <a:spcBef>
              <a:spcPct val="0"/>
            </a:spcBef>
            <a:spcAft>
              <a:spcPct val="35000"/>
            </a:spcAft>
            <a:buNone/>
          </a:pPr>
          <a:r>
            <a:rPr lang="en-GB" sz="3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Water Supply System</a:t>
          </a:r>
          <a:endParaRPr lang="en-GB" sz="3200" kern="1200">
            <a:solidFill>
              <a:schemeClr val="bg1"/>
            </a:solidFill>
          </a:endParaRPr>
        </a:p>
      </dsp:txBody>
      <dsp:txXfrm rot="10800000">
        <a:off x="2578999" y="3635"/>
        <a:ext cx="6107241" cy="1848606"/>
      </dsp:txXfrm>
    </dsp:sp>
    <dsp:sp modelId="{B5774882-91AC-4970-9967-8064F1B6C094}">
      <dsp:nvSpPr>
        <dsp:cNvPr id="0" name=""/>
        <dsp:cNvSpPr/>
      </dsp:nvSpPr>
      <dsp:spPr>
        <a:xfrm>
          <a:off x="1192544" y="3635"/>
          <a:ext cx="1848606" cy="184860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116848" y="2404064"/>
          <a:ext cx="6569392" cy="1848606"/>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ctr" anchorCtr="0">
          <a:noAutofit/>
        </a:bodyPr>
        <a:lstStyle/>
        <a:p>
          <a:pPr marL="0" lvl="0" indent="0" algn="l" defTabSz="1422400">
            <a:lnSpc>
              <a:spcPct val="90000"/>
            </a:lnSpc>
            <a:spcBef>
              <a:spcPct val="0"/>
            </a:spcBef>
            <a:spcAft>
              <a:spcPct val="35000"/>
            </a:spcAft>
            <a:buNone/>
          </a:pPr>
          <a:r>
            <a:rPr lang="en-GB" sz="3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Sanitation System </a:t>
          </a:r>
          <a:endParaRPr lang="en-GB" sz="3200" kern="1200">
            <a:solidFill>
              <a:schemeClr val="bg1"/>
            </a:solidFill>
          </a:endParaRPr>
        </a:p>
      </dsp:txBody>
      <dsp:txXfrm rot="10800000">
        <a:off x="2578999" y="2404064"/>
        <a:ext cx="6107241" cy="1848606"/>
      </dsp:txXfrm>
    </dsp:sp>
    <dsp:sp modelId="{FC872080-BF2F-4A7B-909E-084040846859}">
      <dsp:nvSpPr>
        <dsp:cNvPr id="0" name=""/>
        <dsp:cNvSpPr/>
      </dsp:nvSpPr>
      <dsp:spPr>
        <a:xfrm>
          <a:off x="1192544" y="2404064"/>
          <a:ext cx="1848606" cy="184860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95712-E217-4CB3-8A95-00CD334D63A2}">
      <dsp:nvSpPr>
        <dsp:cNvPr id="0" name=""/>
        <dsp:cNvSpPr/>
      </dsp:nvSpPr>
      <dsp:spPr>
        <a:xfrm rot="10800000">
          <a:off x="2482044" y="473457"/>
          <a:ext cx="6569392" cy="3309392"/>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350" tIns="83820" rIns="156464" bIns="83820" numCol="1" spcCol="1270" anchor="t" anchorCtr="0">
          <a:noAutofit/>
        </a:bodyPr>
        <a:lstStyle/>
        <a:p>
          <a:pPr marL="0" lvl="0" indent="0" algn="l" defTabSz="1466850">
            <a:lnSpc>
              <a:spcPct val="90000"/>
            </a:lnSpc>
            <a:spcBef>
              <a:spcPct val="0"/>
            </a:spcBef>
            <a:spcAft>
              <a:spcPct val="35000"/>
            </a:spcAft>
            <a:buNone/>
          </a:pPr>
          <a:r>
            <a:rPr lang="en-GB" sz="3300" kern="1200">
              <a:solidFill>
                <a:schemeClr val="bg2"/>
              </a:solidFill>
            </a:rPr>
            <a:t>Hygiene System</a:t>
          </a:r>
        </a:p>
        <a:p>
          <a:pPr marL="228600" lvl="1" indent="-228600" algn="l" defTabSz="977900">
            <a:lnSpc>
              <a:spcPct val="90000"/>
            </a:lnSpc>
            <a:spcBef>
              <a:spcPct val="0"/>
            </a:spcBef>
            <a:spcAft>
              <a:spcPct val="15000"/>
            </a:spcAft>
            <a:buChar char="•"/>
          </a:pPr>
          <a:r>
            <a:rPr lang="en-GB" sz="22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Hand Hygiene</a:t>
          </a:r>
          <a:endParaRPr lang="en-GB" sz="2200" kern="1200">
            <a:solidFill>
              <a:schemeClr val="bg1"/>
            </a:solidFill>
          </a:endParaRPr>
        </a:p>
        <a:p>
          <a:pPr marL="228600" lvl="1" indent="-228600" algn="l" defTabSz="977900">
            <a:lnSpc>
              <a:spcPct val="90000"/>
            </a:lnSpc>
            <a:spcBef>
              <a:spcPct val="0"/>
            </a:spcBef>
            <a:spcAft>
              <a:spcPct val="15000"/>
            </a:spcAft>
            <a:buChar char="•"/>
          </a:pPr>
          <a:endParaRPr lang="en-GB" sz="2200" kern="1200">
            <a:solidFill>
              <a:schemeClr val="bg1"/>
            </a:solidFill>
          </a:endParaRPr>
        </a:p>
        <a:p>
          <a:pPr marL="228600" lvl="1" indent="-228600" algn="l" defTabSz="977900">
            <a:lnSpc>
              <a:spcPct val="90000"/>
            </a:lnSpc>
            <a:spcBef>
              <a:spcPct val="0"/>
            </a:spcBef>
            <a:spcAft>
              <a:spcPct val="15000"/>
            </a:spcAft>
            <a:buChar char="•"/>
          </a:pPr>
          <a:r>
            <a:rPr lang="en-GB" sz="22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Menstrual Hygiene Management</a:t>
          </a:r>
          <a:endParaRPr lang="en-GB" sz="2200" kern="1200">
            <a:solidFill>
              <a:schemeClr val="bg1"/>
            </a:solidFill>
          </a:endParaRPr>
        </a:p>
        <a:p>
          <a:pPr marL="228600" lvl="1" indent="-228600" algn="l" defTabSz="977900">
            <a:lnSpc>
              <a:spcPct val="90000"/>
            </a:lnSpc>
            <a:spcBef>
              <a:spcPct val="0"/>
            </a:spcBef>
            <a:spcAft>
              <a:spcPct val="15000"/>
            </a:spcAft>
            <a:buChar char="•"/>
          </a:pPr>
          <a:endParaRPr lang="en-GB" sz="2200" kern="1200">
            <a:solidFill>
              <a:schemeClr val="bg1"/>
            </a:solidFill>
          </a:endParaRPr>
        </a:p>
        <a:p>
          <a:pPr marL="228600" lvl="1" indent="-228600" algn="l" defTabSz="977900">
            <a:lnSpc>
              <a:spcPct val="90000"/>
            </a:lnSpc>
            <a:spcBef>
              <a:spcPct val="0"/>
            </a:spcBef>
            <a:spcAft>
              <a:spcPct val="15000"/>
            </a:spcAft>
            <a:buChar char="•"/>
          </a:pPr>
          <a:r>
            <a:rPr lang="en-GB" sz="22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Hygiene System</a:t>
          </a:r>
          <a:endParaRPr lang="en-GB" sz="2200" kern="1200">
            <a:solidFill>
              <a:schemeClr val="bg1"/>
            </a:solidFill>
          </a:endParaRPr>
        </a:p>
      </dsp:txBody>
      <dsp:txXfrm rot="10800000">
        <a:off x="3309392" y="473457"/>
        <a:ext cx="5742044" cy="3309392"/>
      </dsp:txXfrm>
    </dsp:sp>
    <dsp:sp modelId="{6F2E757F-C5AA-4A03-894E-6BA5686193EE}">
      <dsp:nvSpPr>
        <dsp:cNvPr id="0" name=""/>
        <dsp:cNvSpPr/>
      </dsp:nvSpPr>
      <dsp:spPr>
        <a:xfrm>
          <a:off x="827348" y="473457"/>
          <a:ext cx="3309392" cy="3309392"/>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1950408" y="789"/>
          <a:ext cx="6569392" cy="1182849"/>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604" tIns="53340" rIns="99568" bIns="53340" numCol="1" spcCol="1270" anchor="t" anchorCtr="0">
          <a:noAutofit/>
        </a:bodyPr>
        <a:lstStyle/>
        <a:p>
          <a:pPr marL="0" lvl="0" indent="0" algn="l" defTabSz="622300">
            <a:lnSpc>
              <a:spcPct val="90000"/>
            </a:lnSpc>
            <a:spcBef>
              <a:spcPct val="0"/>
            </a:spcBef>
            <a:spcAft>
              <a:spcPct val="35000"/>
            </a:spcAft>
            <a:buNone/>
          </a:pPr>
          <a:r>
            <a:rPr lang="en-GB" sz="1400" u="sng" kern="1200">
              <a:solidFill>
                <a:schemeClr val="bg2"/>
              </a:solidFill>
            </a:rPr>
            <a:t>Water Supply System</a:t>
          </a:r>
        </a:p>
        <a:p>
          <a:pPr marL="114300" lvl="1" indent="-114300" algn="l" defTabSz="533400" rtl="0">
            <a:lnSpc>
              <a:spcPct val="90000"/>
            </a:lnSpc>
            <a:spcBef>
              <a:spcPct val="0"/>
            </a:spcBef>
            <a:spcAft>
              <a:spcPct val="15000"/>
            </a:spcAft>
            <a:buFont typeface="Arial" panose="020B0604020202020204" pitchFamily="34" charset="0"/>
            <a:buChar char="•"/>
          </a:pPr>
          <a:r>
            <a:rPr lang="en-GB" sz="1200" u="none" kern="1200">
              <a:solidFill>
                <a:schemeClr val="bg1"/>
              </a:solidFill>
              <a:latin typeface="Calibri"/>
              <a:ea typeface="Calibri"/>
              <a:cs typeface="Calibri"/>
              <a:hlinkClick xmlns:r="http://schemas.openxmlformats.org/officeDocument/2006/relationships" r:id="" action="ppaction://hlinksldjump">
                <a:extLst>
                  <a:ext uri="{A12FA001-AC4F-418D-AE19-62706E023703}">
                    <ahyp:hlinkClr xmlns:ahyp="http://schemas.microsoft.com/office/drawing/2018/hyperlinkcolor" val="tx"/>
                  </a:ext>
                </a:extLst>
              </a:hlinkClick>
            </a:rPr>
            <a:t>LL207 - Construction materials and resources are available to ensure robust construction and repair of water supply infrastructure</a:t>
          </a:r>
          <a:endParaRPr lang="en-GB" sz="1200" u="sng" kern="1200">
            <a:solidFill>
              <a:schemeClr val="bg1"/>
            </a:solidFill>
            <a:latin typeface="Calibri Light" panose="020F0302020204030204"/>
            <a:hlinkClick xmlns:r="http://schemas.openxmlformats.org/officeDocument/2006/relationships" r:id="" action="ppaction://noaction">
              <a:extLst>
                <a:ext uri="{A12FA001-AC4F-418D-AE19-62706E023703}">
                  <ahyp:hlinkClr xmlns:ahyp="http://schemas.microsoft.com/office/drawing/2018/hyperlinkcolor" val="tx"/>
                </a:ext>
              </a:extLst>
            </a:hlinkClick>
          </a:endParaRPr>
        </a:p>
      </dsp:txBody>
      <dsp:txXfrm rot="10800000">
        <a:off x="2246120" y="789"/>
        <a:ext cx="6273680" cy="1182849"/>
      </dsp:txXfrm>
    </dsp:sp>
    <dsp:sp modelId="{B5774882-91AC-4970-9967-8064F1B6C094}">
      <dsp:nvSpPr>
        <dsp:cNvPr id="0" name=""/>
        <dsp:cNvSpPr/>
      </dsp:nvSpPr>
      <dsp:spPr>
        <a:xfrm>
          <a:off x="1358984" y="789"/>
          <a:ext cx="1182849" cy="1182849"/>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1950408" y="1536728"/>
          <a:ext cx="6569392" cy="1182849"/>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604" tIns="53340" rIns="99568" bIns="53340" numCol="1" spcCol="1270" anchor="ctr" anchorCtr="0">
          <a:noAutofit/>
        </a:bodyPr>
        <a:lstStyle/>
        <a:p>
          <a:pPr marL="0" lvl="0" indent="0" algn="l" defTabSz="622300">
            <a:lnSpc>
              <a:spcPct val="90000"/>
            </a:lnSpc>
            <a:spcBef>
              <a:spcPct val="0"/>
            </a:spcBef>
            <a:spcAft>
              <a:spcPct val="35000"/>
            </a:spcAft>
            <a:buNone/>
          </a:pPr>
          <a:r>
            <a:rPr lang="en-GB" sz="1400" u="sng" kern="1200">
              <a:solidFill>
                <a:schemeClr val="bg2"/>
              </a:solidFill>
            </a:rPr>
            <a:t>Sanitation System</a:t>
          </a:r>
          <a:endParaRPr lang="en-GB" sz="1400" u="sng" kern="1200">
            <a:solidFill>
              <a:schemeClr val="bg2"/>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marL="0" lvl="0" indent="0" algn="l" defTabSz="622300">
            <a:lnSpc>
              <a:spcPct val="90000"/>
            </a:lnSpc>
            <a:spcBef>
              <a:spcPct val="0"/>
            </a:spcBef>
            <a:spcAft>
              <a:spcPct val="35000"/>
            </a:spcAft>
            <a:buNone/>
          </a:pPr>
          <a:r>
            <a:rPr lang="en-GB" sz="1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LL206 - Construction materials and resources are available to ensure robust construction and repair of sanitation infrastructure </a:t>
          </a:r>
          <a:r>
            <a:rPr lang="en-GB" sz="1200" u="sng"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a:t>
          </a:r>
          <a:endParaRPr lang="en-GB" sz="1200" u="sng" kern="1200">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marL="0" lvl="0" indent="0" algn="l" defTabSz="622300">
            <a:lnSpc>
              <a:spcPct val="90000"/>
            </a:lnSpc>
            <a:spcBef>
              <a:spcPct val="0"/>
            </a:spcBef>
            <a:spcAft>
              <a:spcPct val="35000"/>
            </a:spcAft>
            <a:buNone/>
          </a:pPr>
          <a:endParaRPr lang="en-GB" sz="1100" u="sng" kern="1200">
            <a:solidFill>
              <a:schemeClr val="bg2"/>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dsp:txBody>
      <dsp:txXfrm rot="10800000">
        <a:off x="2246120" y="1536728"/>
        <a:ext cx="6273680" cy="1182849"/>
      </dsp:txXfrm>
    </dsp:sp>
    <dsp:sp modelId="{FC872080-BF2F-4A7B-909E-084040846859}">
      <dsp:nvSpPr>
        <dsp:cNvPr id="0" name=""/>
        <dsp:cNvSpPr/>
      </dsp:nvSpPr>
      <dsp:spPr>
        <a:xfrm>
          <a:off x="1358984" y="1536728"/>
          <a:ext cx="1182849" cy="1182849"/>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95712-E217-4CB3-8A95-00CD334D63A2}">
      <dsp:nvSpPr>
        <dsp:cNvPr id="0" name=""/>
        <dsp:cNvSpPr/>
      </dsp:nvSpPr>
      <dsp:spPr>
        <a:xfrm rot="10800000">
          <a:off x="1950408" y="3072667"/>
          <a:ext cx="6569392" cy="1182849"/>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604" tIns="41910" rIns="78232" bIns="41910" numCol="1" spcCol="1270" anchor="ctr" anchorCtr="0">
          <a:noAutofit/>
        </a:bodyPr>
        <a:lstStyle/>
        <a:p>
          <a:pPr marL="0" lvl="0" indent="0" algn="l" defTabSz="488950">
            <a:lnSpc>
              <a:spcPct val="90000"/>
            </a:lnSpc>
            <a:spcBef>
              <a:spcPct val="0"/>
            </a:spcBef>
            <a:spcAft>
              <a:spcPct val="35000"/>
            </a:spcAft>
            <a:buNone/>
          </a:pPr>
          <a:r>
            <a:rPr lang="en-GB" sz="1100" u="sng" kern="1200">
              <a:solidFill>
                <a:schemeClr val="bg2"/>
              </a:solidFill>
              <a:hlinkClick xmlns:r="http://schemas.openxmlformats.org/officeDocument/2006/relationships" r:id="" action="ppaction://noaction">
                <a:extLst>
                  <a:ext uri="{A12FA001-AC4F-418D-AE19-62706E023703}">
                    <ahyp:hlinkClr xmlns:ahyp="http://schemas.microsoft.com/office/drawing/2018/hyperlinkcolor" val="tx"/>
                  </a:ext>
                </a:extLst>
              </a:hlinkClick>
            </a:rPr>
            <a:t>Hygiene</a:t>
          </a:r>
          <a:r>
            <a:rPr lang="en-GB" sz="1100" u="sng" kern="1200">
              <a:solidFill>
                <a:schemeClr val="bg2"/>
              </a:solidFill>
            </a:rPr>
            <a:t> System</a:t>
          </a:r>
        </a:p>
        <a:p>
          <a:pPr marL="0" lvl="0" indent="0" algn="l" defTabSz="488950">
            <a:lnSpc>
              <a:spcPct val="90000"/>
            </a:lnSpc>
            <a:spcBef>
              <a:spcPct val="0"/>
            </a:spcBef>
            <a:spcAft>
              <a:spcPct val="35000"/>
            </a:spcAft>
            <a:buNone/>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Hand Hygiene</a:t>
          </a:r>
          <a:endParaRPr lang="en-GB" sz="1100" kern="1200">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marL="0" lvl="0" indent="0" algn="l" defTabSz="488950">
            <a:lnSpc>
              <a:spcPct val="90000"/>
            </a:lnSpc>
            <a:spcBef>
              <a:spcPct val="0"/>
            </a:spcBef>
            <a:spcAft>
              <a:spcPct val="35000"/>
            </a:spcAft>
            <a:buNone/>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Menstrual Hygiene Management</a:t>
          </a:r>
          <a:endParaRPr lang="en-GB" sz="1100" kern="1200">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a:p>
          <a:pPr marL="0" lvl="0" indent="0" algn="l" defTabSz="488950">
            <a:lnSpc>
              <a:spcPct val="90000"/>
            </a:lnSpc>
            <a:spcBef>
              <a:spcPct val="0"/>
            </a:spcBef>
            <a:spcAft>
              <a:spcPct val="35000"/>
            </a:spcAft>
            <a:buNone/>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Incontinence Management</a:t>
          </a:r>
          <a:endPar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endParaRPr>
        </a:p>
        <a:p>
          <a:pPr marL="0" lvl="0" indent="0" algn="l" defTabSz="488950">
            <a:lnSpc>
              <a:spcPct val="90000"/>
            </a:lnSpc>
            <a:spcBef>
              <a:spcPct val="0"/>
            </a:spcBef>
            <a:spcAft>
              <a:spcPct val="35000"/>
            </a:spcAft>
            <a:buNone/>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Hygiene System</a:t>
          </a:r>
          <a:endParaRPr lang="en-GB" sz="1100" kern="1200">
            <a:solidFill>
              <a:schemeClr val="bg1"/>
            </a:solidFill>
            <a:hlinkClick xmlns:r="http://schemas.openxmlformats.org/officeDocument/2006/relationships" r:id="" action="ppaction://noaction">
              <a:extLst>
                <a:ext uri="{A12FA001-AC4F-418D-AE19-62706E023703}">
                  <ahyp:hlinkClr xmlns:ahyp="http://schemas.microsoft.com/office/drawing/2018/hyperlinkcolor" val="tx"/>
                </a:ext>
              </a:extLst>
            </a:hlinkClick>
          </a:endParaRPr>
        </a:p>
      </dsp:txBody>
      <dsp:txXfrm rot="10800000">
        <a:off x="2246120" y="3072667"/>
        <a:ext cx="6273680" cy="1182849"/>
      </dsp:txXfrm>
    </dsp:sp>
    <dsp:sp modelId="{6F2E757F-C5AA-4A03-894E-6BA5686193EE}">
      <dsp:nvSpPr>
        <dsp:cNvPr id="0" name=""/>
        <dsp:cNvSpPr/>
      </dsp:nvSpPr>
      <dsp:spPr>
        <a:xfrm>
          <a:off x="1358984" y="3072667"/>
          <a:ext cx="1182849" cy="1182849"/>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205711" y="460"/>
          <a:ext cx="6801040" cy="1970669"/>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011" tIns="64770" rIns="120904" bIns="64770" numCol="1" spcCol="1270" anchor="t" anchorCtr="0">
          <a:noAutofit/>
        </a:bodyPr>
        <a:lstStyle/>
        <a:p>
          <a:pPr marL="0" lvl="0" indent="0" algn="l" defTabSz="755650">
            <a:lnSpc>
              <a:spcPct val="90000"/>
            </a:lnSpc>
            <a:spcBef>
              <a:spcPct val="0"/>
            </a:spcBef>
            <a:spcAft>
              <a:spcPct val="35000"/>
            </a:spcAft>
            <a:buNone/>
          </a:pPr>
          <a:r>
            <a:rPr lang="en-GB" sz="1700" kern="1200">
              <a:solidFill>
                <a:schemeClr val="bg1"/>
              </a:solidFill>
            </a:rPr>
            <a:t>Water Supply System</a:t>
          </a: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Source</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Treatment</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Storage and Distribution</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Supply System</a:t>
          </a:r>
          <a:endParaRPr lang="en-GB" sz="1300" kern="1200">
            <a:solidFill>
              <a:schemeClr val="bg1"/>
            </a:solidFill>
          </a:endParaRPr>
        </a:p>
      </dsp:txBody>
      <dsp:txXfrm rot="10800000">
        <a:off x="2698378" y="460"/>
        <a:ext cx="6308373" cy="1970669"/>
      </dsp:txXfrm>
    </dsp:sp>
    <dsp:sp modelId="{B5774882-91AC-4970-9967-8064F1B6C094}">
      <dsp:nvSpPr>
        <dsp:cNvPr id="0" name=""/>
        <dsp:cNvSpPr/>
      </dsp:nvSpPr>
      <dsp:spPr>
        <a:xfrm>
          <a:off x="1220376" y="460"/>
          <a:ext cx="1970669" cy="1970669"/>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205711" y="2559389"/>
          <a:ext cx="6801040" cy="1970669"/>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9011" tIns="64770" rIns="120904" bIns="64770" numCol="1" spcCol="1270" anchor="t" anchorCtr="0">
          <a:noAutofit/>
        </a:bodyPr>
        <a:lstStyle/>
        <a:p>
          <a:pPr marL="0" lvl="0" indent="0" algn="l" defTabSz="755650">
            <a:lnSpc>
              <a:spcPct val="90000"/>
            </a:lnSpc>
            <a:spcBef>
              <a:spcPct val="0"/>
            </a:spcBef>
            <a:spcAft>
              <a:spcPct val="35000"/>
            </a:spcAft>
            <a:buNone/>
          </a:pPr>
          <a:r>
            <a:rPr lang="en-GB" sz="1700" kern="1200">
              <a:solidFill>
                <a:schemeClr val="bg2"/>
              </a:solidFill>
            </a:rPr>
            <a:t>Sanitation System</a:t>
          </a:r>
          <a:r>
            <a:rPr lang="en-GB" sz="1700" kern="1200">
              <a:solidFill>
                <a:schemeClr val="bg2"/>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a:t>
          </a:r>
          <a:endParaRPr lang="en-GB" sz="1700" kern="1200">
            <a:solidFill>
              <a:schemeClr val="bg2"/>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Sanitation  User Interface, Capture, and Containment (including flush</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Sewer Conveyance</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Conveyance by Road (including emptying)</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Design and Operation of WW and FS Treatment Processes</a:t>
          </a:r>
          <a:endParaRPr lang="en-GB" sz="1300" kern="1200">
            <a:solidFill>
              <a:schemeClr val="bg1"/>
            </a:solidFill>
          </a:endParaRPr>
        </a:p>
        <a:p>
          <a:pPr marL="114300" lvl="1" indent="-114300" algn="l" defTabSz="577850">
            <a:lnSpc>
              <a:spcPct val="90000"/>
            </a:lnSpc>
            <a:spcBef>
              <a:spcPct val="0"/>
            </a:spcBef>
            <a:spcAft>
              <a:spcPct val="15000"/>
            </a:spcAft>
            <a:buChar char="•"/>
          </a:pPr>
          <a:r>
            <a:rPr lang="en-GB" sz="13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Sanitation System</a:t>
          </a:r>
          <a:endParaRPr lang="en-GB" sz="1300" kern="1200">
            <a:solidFill>
              <a:schemeClr val="bg1"/>
            </a:solidFill>
          </a:endParaRPr>
        </a:p>
      </dsp:txBody>
      <dsp:txXfrm rot="10800000">
        <a:off x="2698378" y="2559389"/>
        <a:ext cx="6308373" cy="1970669"/>
      </dsp:txXfrm>
    </dsp:sp>
    <dsp:sp modelId="{FC872080-BF2F-4A7B-909E-084040846859}">
      <dsp:nvSpPr>
        <dsp:cNvPr id="0" name=""/>
        <dsp:cNvSpPr/>
      </dsp:nvSpPr>
      <dsp:spPr>
        <a:xfrm>
          <a:off x="1220376" y="2559389"/>
          <a:ext cx="1970669" cy="1970669"/>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027548" y="2707"/>
          <a:ext cx="6801040" cy="125801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50" tIns="91440" rIns="170688" bIns="91440" numCol="1" spcCol="1270" anchor="ctr" anchorCtr="0">
          <a:noAutofit/>
        </a:bodyPr>
        <a:lstStyle/>
        <a:p>
          <a:pPr marL="0" lvl="0" indent="0" algn="l" defTabSz="1066800">
            <a:lnSpc>
              <a:spcPct val="90000"/>
            </a:lnSpc>
            <a:spcBef>
              <a:spcPct val="0"/>
            </a:spcBef>
            <a:spcAft>
              <a:spcPct val="35000"/>
            </a:spcAft>
            <a:buNone/>
          </a:pPr>
          <a:r>
            <a:rPr lang="en-GB" sz="24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Water Supply System</a:t>
          </a:r>
          <a:endParaRPr lang="en-GB" sz="2400" kern="1200">
            <a:solidFill>
              <a:schemeClr val="bg1"/>
            </a:solidFill>
          </a:endParaRPr>
        </a:p>
      </dsp:txBody>
      <dsp:txXfrm rot="10800000">
        <a:off x="2342052" y="2707"/>
        <a:ext cx="6486536" cy="1258016"/>
      </dsp:txXfrm>
    </dsp:sp>
    <dsp:sp modelId="{B5774882-91AC-4970-9967-8064F1B6C094}">
      <dsp:nvSpPr>
        <dsp:cNvPr id="0" name=""/>
        <dsp:cNvSpPr/>
      </dsp:nvSpPr>
      <dsp:spPr>
        <a:xfrm>
          <a:off x="1398539" y="2707"/>
          <a:ext cx="1258016" cy="125801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027548" y="1636251"/>
          <a:ext cx="6801040" cy="1258016"/>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50" tIns="91440" rIns="170688" bIns="91440" numCol="1" spcCol="1270" anchor="t" anchorCtr="0">
          <a:noAutofit/>
        </a:bodyPr>
        <a:lstStyle/>
        <a:p>
          <a:pPr marL="0" lvl="0" indent="0" algn="l" defTabSz="1066800">
            <a:lnSpc>
              <a:spcPct val="90000"/>
            </a:lnSpc>
            <a:spcBef>
              <a:spcPct val="0"/>
            </a:spcBef>
            <a:spcAft>
              <a:spcPct val="35000"/>
            </a:spcAft>
            <a:buNone/>
          </a:pPr>
          <a:r>
            <a:rPr lang="en-GB" sz="2400" kern="1200">
              <a:solidFill>
                <a:schemeClr val="bg2"/>
              </a:solidFill>
            </a:rPr>
            <a:t>Sanitation System</a:t>
          </a:r>
          <a:r>
            <a:rPr lang="en-GB" sz="2400" kern="1200">
              <a:solidFill>
                <a:schemeClr val="bg2"/>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a:t>
          </a:r>
          <a:endParaRPr lang="en-GB" sz="2400" kern="1200">
            <a:solidFill>
              <a:schemeClr val="bg2"/>
            </a:solidFill>
          </a:endParaRPr>
        </a:p>
        <a:p>
          <a:pPr marL="171450" lvl="1" indent="-171450" algn="l" defTabSz="844550">
            <a:lnSpc>
              <a:spcPct val="90000"/>
            </a:lnSpc>
            <a:spcBef>
              <a:spcPct val="0"/>
            </a:spcBef>
            <a:spcAft>
              <a:spcPct val="15000"/>
            </a:spcAft>
            <a:buChar char="•"/>
          </a:pPr>
          <a:r>
            <a:rPr lang="en-GB" sz="19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Sanitation  User Interface, Capture, and Containment (including flush)</a:t>
          </a:r>
          <a:endParaRPr lang="en-GB" sz="1900" kern="1200">
            <a:solidFill>
              <a:schemeClr val="bg1"/>
            </a:solidFill>
          </a:endParaRPr>
        </a:p>
      </dsp:txBody>
      <dsp:txXfrm rot="10800000">
        <a:off x="2342052" y="1636251"/>
        <a:ext cx="6486536" cy="1258016"/>
      </dsp:txXfrm>
    </dsp:sp>
    <dsp:sp modelId="{FC872080-BF2F-4A7B-909E-084040846859}">
      <dsp:nvSpPr>
        <dsp:cNvPr id="0" name=""/>
        <dsp:cNvSpPr/>
      </dsp:nvSpPr>
      <dsp:spPr>
        <a:xfrm>
          <a:off x="1398539" y="1636251"/>
          <a:ext cx="1258016" cy="125801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95712-E217-4CB3-8A95-00CD334D63A2}">
      <dsp:nvSpPr>
        <dsp:cNvPr id="0" name=""/>
        <dsp:cNvSpPr/>
      </dsp:nvSpPr>
      <dsp:spPr>
        <a:xfrm rot="10800000">
          <a:off x="2027548" y="3269795"/>
          <a:ext cx="6801040" cy="1258016"/>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50" tIns="91440" rIns="170688" bIns="91440" numCol="1" spcCol="1270" anchor="t" anchorCtr="0">
          <a:noAutofit/>
        </a:bodyPr>
        <a:lstStyle/>
        <a:p>
          <a:pPr marL="0" lvl="0" indent="0" algn="l" defTabSz="1066800">
            <a:lnSpc>
              <a:spcPct val="90000"/>
            </a:lnSpc>
            <a:spcBef>
              <a:spcPct val="0"/>
            </a:spcBef>
            <a:spcAft>
              <a:spcPct val="35000"/>
            </a:spcAft>
            <a:buNone/>
          </a:pPr>
          <a:r>
            <a:rPr lang="en-GB" sz="2400" kern="1200">
              <a:solidFill>
                <a:schemeClr val="bg2"/>
              </a:solidFill>
            </a:rPr>
            <a:t>Hygiene System</a:t>
          </a:r>
        </a:p>
        <a:p>
          <a:pPr marL="171450" lvl="1" indent="-171450" algn="l" defTabSz="844550">
            <a:lnSpc>
              <a:spcPct val="90000"/>
            </a:lnSpc>
            <a:spcBef>
              <a:spcPct val="0"/>
            </a:spcBef>
            <a:spcAft>
              <a:spcPct val="15000"/>
            </a:spcAft>
            <a:buChar char="•"/>
          </a:pPr>
          <a:r>
            <a:rPr lang="en-GB" sz="19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Menstrual Hygiene Management</a:t>
          </a:r>
          <a:endParaRPr lang="en-GB" sz="1900" kern="1200">
            <a:solidFill>
              <a:schemeClr val="bg1"/>
            </a:solidFill>
          </a:endParaRPr>
        </a:p>
        <a:p>
          <a:pPr marL="171450" lvl="1" indent="-171450" algn="l" defTabSz="844550">
            <a:lnSpc>
              <a:spcPct val="90000"/>
            </a:lnSpc>
            <a:spcBef>
              <a:spcPct val="0"/>
            </a:spcBef>
            <a:spcAft>
              <a:spcPct val="15000"/>
            </a:spcAft>
            <a:buChar char="•"/>
          </a:pPr>
          <a:r>
            <a:rPr lang="en-GB" sz="19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Hygiene System</a:t>
          </a:r>
          <a:endParaRPr lang="en-GB" sz="1900" kern="1200">
            <a:solidFill>
              <a:schemeClr val="bg1"/>
            </a:solidFill>
          </a:endParaRPr>
        </a:p>
      </dsp:txBody>
      <dsp:txXfrm rot="10800000">
        <a:off x="2342052" y="3269795"/>
        <a:ext cx="6486536" cy="1258016"/>
      </dsp:txXfrm>
    </dsp:sp>
    <dsp:sp modelId="{6F2E757F-C5AA-4A03-894E-6BA5686193EE}">
      <dsp:nvSpPr>
        <dsp:cNvPr id="0" name=""/>
        <dsp:cNvSpPr/>
      </dsp:nvSpPr>
      <dsp:spPr>
        <a:xfrm>
          <a:off x="1398539" y="3269795"/>
          <a:ext cx="1258016" cy="1258016"/>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027548" y="2707"/>
          <a:ext cx="6801040" cy="125801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50" tIns="53340" rIns="99568" bIns="53340" numCol="1" spcCol="1270" anchor="t" anchorCtr="0">
          <a:noAutofit/>
        </a:bodyPr>
        <a:lstStyle/>
        <a:p>
          <a:pPr marL="0" lvl="0" indent="0" algn="l" defTabSz="622300">
            <a:lnSpc>
              <a:spcPct val="90000"/>
            </a:lnSpc>
            <a:spcBef>
              <a:spcPct val="0"/>
            </a:spcBef>
            <a:spcAft>
              <a:spcPct val="35000"/>
            </a:spcAft>
            <a:buNone/>
          </a:pPr>
          <a:r>
            <a:rPr lang="en-GB" sz="1400" u="none" kern="1200">
              <a:solidFill>
                <a:schemeClr val="bg1"/>
              </a:solidFill>
            </a:rPr>
            <a:t>Water Supply System</a:t>
          </a:r>
        </a:p>
        <a:p>
          <a:pPr marL="57150" lvl="1" indent="-57150" algn="l" defTabSz="488950">
            <a:lnSpc>
              <a:spcPct val="90000"/>
            </a:lnSpc>
            <a:spcBef>
              <a:spcPct val="0"/>
            </a:spcBef>
            <a:spcAft>
              <a:spcPct val="15000"/>
            </a:spcAft>
            <a:buChar char="•"/>
          </a:pPr>
          <a:r>
            <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Source</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Treatment</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Storage and Distribution</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Household Water Management</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Supply System</a:t>
          </a:r>
          <a:endParaRPr lang="en-GB" sz="1100" kern="1200">
            <a:solidFill>
              <a:schemeClr val="bg1"/>
            </a:solidFill>
          </a:endParaRPr>
        </a:p>
      </dsp:txBody>
      <dsp:txXfrm rot="10800000">
        <a:off x="2342052" y="2707"/>
        <a:ext cx="6486536" cy="1258016"/>
      </dsp:txXfrm>
    </dsp:sp>
    <dsp:sp modelId="{B5774882-91AC-4970-9967-8064F1B6C094}">
      <dsp:nvSpPr>
        <dsp:cNvPr id="0" name=""/>
        <dsp:cNvSpPr/>
      </dsp:nvSpPr>
      <dsp:spPr>
        <a:xfrm>
          <a:off x="1398539" y="2707"/>
          <a:ext cx="1258016" cy="125801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027548" y="1636251"/>
          <a:ext cx="6801040" cy="1258016"/>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50" tIns="53340" rIns="99568" bIns="53340" numCol="1" spcCol="1270" anchor="t" anchorCtr="0">
          <a:noAutofit/>
        </a:bodyPr>
        <a:lstStyle/>
        <a:p>
          <a:pPr marL="0" lvl="0" indent="0" algn="l" defTabSz="622300">
            <a:lnSpc>
              <a:spcPct val="90000"/>
            </a:lnSpc>
            <a:spcBef>
              <a:spcPct val="0"/>
            </a:spcBef>
            <a:spcAft>
              <a:spcPct val="35000"/>
            </a:spcAft>
            <a:buNone/>
          </a:pPr>
          <a:r>
            <a:rPr lang="en-GB" sz="1400" kern="1200">
              <a:solidFill>
                <a:schemeClr val="bg2"/>
              </a:solidFill>
            </a:rPr>
            <a:t>Sanitation System</a:t>
          </a:r>
          <a:r>
            <a:rPr lang="en-GB" sz="1400" kern="1200">
              <a:solidFill>
                <a:schemeClr val="bg2"/>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 </a:t>
          </a:r>
          <a:endParaRPr lang="en-GB" sz="1400" kern="1200">
            <a:solidFill>
              <a:schemeClr val="bg2"/>
            </a:solidFill>
          </a:endParaRPr>
        </a:p>
        <a:p>
          <a:pPr marL="57150" lvl="1" indent="-57150" algn="l" defTabSz="488950">
            <a:lnSpc>
              <a:spcPct val="90000"/>
            </a:lnSpc>
            <a:spcBef>
              <a:spcPct val="0"/>
            </a:spcBef>
            <a:spcAft>
              <a:spcPct val="15000"/>
            </a:spcAft>
            <a:buChar char="•"/>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Sanitation  User Interface, Capture, and Containment (including flush)</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Sewer Conveyance</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Conveyance by Road (including emptying)</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Design and Operation of WW and FS Treatment Processes</a:t>
          </a:r>
          <a:endParaRPr lang="en-GB" sz="1100" kern="1200">
            <a:solidFill>
              <a:schemeClr val="bg1"/>
            </a:solidFill>
          </a:endParaRPr>
        </a:p>
      </dsp:txBody>
      <dsp:txXfrm rot="10800000">
        <a:off x="2342052" y="1636251"/>
        <a:ext cx="6486536" cy="1258016"/>
      </dsp:txXfrm>
    </dsp:sp>
    <dsp:sp modelId="{FC872080-BF2F-4A7B-909E-084040846859}">
      <dsp:nvSpPr>
        <dsp:cNvPr id="0" name=""/>
        <dsp:cNvSpPr/>
      </dsp:nvSpPr>
      <dsp:spPr>
        <a:xfrm>
          <a:off x="1398539" y="1636251"/>
          <a:ext cx="1258016" cy="125801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95712-E217-4CB3-8A95-00CD334D63A2}">
      <dsp:nvSpPr>
        <dsp:cNvPr id="0" name=""/>
        <dsp:cNvSpPr/>
      </dsp:nvSpPr>
      <dsp:spPr>
        <a:xfrm rot="10800000">
          <a:off x="2027548" y="3269795"/>
          <a:ext cx="6801040" cy="1258016"/>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4750" tIns="53340" rIns="99568" bIns="53340" numCol="1" spcCol="1270" anchor="t" anchorCtr="0">
          <a:noAutofit/>
        </a:bodyPr>
        <a:lstStyle/>
        <a:p>
          <a:pPr marL="0" lvl="0" indent="0" algn="l" defTabSz="622300">
            <a:lnSpc>
              <a:spcPct val="90000"/>
            </a:lnSpc>
            <a:spcBef>
              <a:spcPct val="0"/>
            </a:spcBef>
            <a:spcAft>
              <a:spcPct val="35000"/>
            </a:spcAft>
            <a:buNone/>
          </a:pPr>
          <a:r>
            <a:rPr lang="en-GB" sz="1400" kern="1200">
              <a:solidFill>
                <a:schemeClr val="bg2"/>
              </a:solidFill>
            </a:rPr>
            <a:t>Hygiene System</a:t>
          </a:r>
        </a:p>
        <a:p>
          <a:pPr marL="57150" lvl="1" indent="-57150" algn="l" defTabSz="488950">
            <a:lnSpc>
              <a:spcPct val="90000"/>
            </a:lnSpc>
            <a:spcBef>
              <a:spcPct val="0"/>
            </a:spcBef>
            <a:spcAft>
              <a:spcPct val="15000"/>
            </a:spcAft>
            <a:buChar char="•"/>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Menstrual Hygiene Management</a:t>
          </a:r>
          <a:endParaRPr lang="en-GB" sz="1100" kern="1200">
            <a:solidFill>
              <a:schemeClr val="bg1"/>
            </a:solidFill>
          </a:endParaRPr>
        </a:p>
        <a:p>
          <a:pPr marL="57150" lvl="1" indent="-57150" algn="l" defTabSz="488950">
            <a:lnSpc>
              <a:spcPct val="90000"/>
            </a:lnSpc>
            <a:spcBef>
              <a:spcPct val="0"/>
            </a:spcBef>
            <a:spcAft>
              <a:spcPct val="15000"/>
            </a:spcAft>
            <a:buChar char="•"/>
          </a:pPr>
          <a:r>
            <a:rPr lang="en-GB" sz="11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Hygiene System</a:t>
          </a:r>
          <a:endParaRPr lang="en-GB" sz="1100" kern="1200">
            <a:solidFill>
              <a:schemeClr val="bg1"/>
            </a:solidFill>
          </a:endParaRPr>
        </a:p>
      </dsp:txBody>
      <dsp:txXfrm rot="10800000">
        <a:off x="2342052" y="3269795"/>
        <a:ext cx="6486536" cy="1258016"/>
      </dsp:txXfrm>
    </dsp:sp>
    <dsp:sp modelId="{6F2E757F-C5AA-4A03-894E-6BA5686193EE}">
      <dsp:nvSpPr>
        <dsp:cNvPr id="0" name=""/>
        <dsp:cNvSpPr/>
      </dsp:nvSpPr>
      <dsp:spPr>
        <a:xfrm>
          <a:off x="1398539" y="3269795"/>
          <a:ext cx="1258016" cy="1258016"/>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116848" y="3635"/>
          <a:ext cx="6569392" cy="184860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t" anchorCtr="0">
          <a:noAutofit/>
        </a:bodyPr>
        <a:lstStyle/>
        <a:p>
          <a:pPr marL="0" lvl="0" indent="0" algn="l" defTabSz="1422400">
            <a:lnSpc>
              <a:spcPct val="90000"/>
            </a:lnSpc>
            <a:spcBef>
              <a:spcPct val="0"/>
            </a:spcBef>
            <a:spcAft>
              <a:spcPct val="35000"/>
            </a:spcAft>
            <a:buNone/>
          </a:pPr>
          <a:r>
            <a:rPr lang="en-GB" sz="3200" kern="1200">
              <a:solidFill>
                <a:schemeClr val="bg1"/>
              </a:solidFill>
            </a:rPr>
            <a:t>Water Supply System</a:t>
          </a:r>
        </a:p>
        <a:p>
          <a:pPr marL="171450" lvl="1" indent="-171450" algn="l" defTabSz="711200">
            <a:lnSpc>
              <a:spcPct val="90000"/>
            </a:lnSpc>
            <a:spcBef>
              <a:spcPct val="0"/>
            </a:spcBef>
            <a:spcAft>
              <a:spcPct val="15000"/>
            </a:spcAft>
            <a:buChar char="•"/>
          </a:pPr>
          <a:r>
            <a:rPr lang="en-GB" sz="16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Supply System</a:t>
          </a:r>
          <a:endParaRPr lang="en-GB" sz="1600" kern="1200">
            <a:solidFill>
              <a:schemeClr val="bg1"/>
            </a:solidFill>
          </a:endParaRPr>
        </a:p>
        <a:p>
          <a:pPr marL="171450" lvl="1" indent="-171450" algn="l" defTabSz="711200">
            <a:lnSpc>
              <a:spcPct val="90000"/>
            </a:lnSpc>
            <a:spcBef>
              <a:spcPct val="0"/>
            </a:spcBef>
            <a:spcAft>
              <a:spcPct val="15000"/>
            </a:spcAft>
            <a:buChar char="•"/>
          </a:pPr>
          <a:r>
            <a:rPr lang="en-GB" sz="16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Water Supply Source</a:t>
          </a:r>
          <a:endParaRPr lang="en-GB" sz="1600" kern="1200">
            <a:solidFill>
              <a:schemeClr val="bg1"/>
            </a:solidFill>
          </a:endParaRPr>
        </a:p>
      </dsp:txBody>
      <dsp:txXfrm rot="10800000">
        <a:off x="2578999" y="3635"/>
        <a:ext cx="6107241" cy="1848606"/>
      </dsp:txXfrm>
    </dsp:sp>
    <dsp:sp modelId="{B5774882-91AC-4970-9967-8064F1B6C094}">
      <dsp:nvSpPr>
        <dsp:cNvPr id="0" name=""/>
        <dsp:cNvSpPr/>
      </dsp:nvSpPr>
      <dsp:spPr>
        <a:xfrm>
          <a:off x="1192544" y="3635"/>
          <a:ext cx="1848606" cy="184860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116848" y="2404064"/>
          <a:ext cx="6569392" cy="1848606"/>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t" anchorCtr="0">
          <a:noAutofit/>
        </a:bodyPr>
        <a:lstStyle/>
        <a:p>
          <a:pPr marL="0" lvl="0" indent="0" algn="l" defTabSz="1422400">
            <a:lnSpc>
              <a:spcPct val="90000"/>
            </a:lnSpc>
            <a:spcBef>
              <a:spcPct val="0"/>
            </a:spcBef>
            <a:spcAft>
              <a:spcPct val="35000"/>
            </a:spcAft>
            <a:buNone/>
          </a:pPr>
          <a:r>
            <a:rPr lang="en-GB" sz="3200" u="none" kern="1200">
              <a:solidFill>
                <a:schemeClr val="bg1"/>
              </a:solidFill>
            </a:rPr>
            <a:t>Sanitation System</a:t>
          </a:r>
        </a:p>
        <a:p>
          <a:pPr marL="171450" lvl="1" indent="-171450" algn="l" defTabSz="711200">
            <a:lnSpc>
              <a:spcPct val="90000"/>
            </a:lnSpc>
            <a:spcBef>
              <a:spcPct val="0"/>
            </a:spcBef>
            <a:spcAft>
              <a:spcPct val="15000"/>
            </a:spcAft>
            <a:buChar char="•"/>
          </a:pPr>
          <a:r>
            <a:rPr lang="en-GB" sz="16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Sanitation System </a:t>
          </a:r>
          <a:endParaRPr lang="en-GB" sz="1600" kern="1200">
            <a:solidFill>
              <a:schemeClr val="bg1"/>
            </a:solidFill>
          </a:endParaRPr>
        </a:p>
      </dsp:txBody>
      <dsp:txXfrm rot="10800000">
        <a:off x="2578999" y="2404064"/>
        <a:ext cx="6107241" cy="1848606"/>
      </dsp:txXfrm>
    </dsp:sp>
    <dsp:sp modelId="{FC872080-BF2F-4A7B-909E-084040846859}">
      <dsp:nvSpPr>
        <dsp:cNvPr id="0" name=""/>
        <dsp:cNvSpPr/>
      </dsp:nvSpPr>
      <dsp:spPr>
        <a:xfrm>
          <a:off x="1192544" y="2404064"/>
          <a:ext cx="1848606" cy="184860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116848" y="0"/>
          <a:ext cx="6569392" cy="184860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ctr" anchorCtr="0">
          <a:noAutofit/>
        </a:bodyPr>
        <a:lstStyle/>
        <a:p>
          <a:pPr marL="0" lvl="0" indent="0" algn="l" defTabSz="1422400">
            <a:lnSpc>
              <a:spcPct val="90000"/>
            </a:lnSpc>
            <a:spcBef>
              <a:spcPct val="0"/>
            </a:spcBef>
            <a:spcAft>
              <a:spcPct val="35000"/>
            </a:spcAft>
            <a:buNone/>
          </a:pPr>
          <a:r>
            <a:rPr lang="en-GB" sz="3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Water Supply System</a:t>
          </a:r>
          <a:endParaRPr lang="en-GB" sz="3200" kern="1200">
            <a:solidFill>
              <a:schemeClr val="bg1"/>
            </a:solidFill>
          </a:endParaRPr>
        </a:p>
      </dsp:txBody>
      <dsp:txXfrm rot="10800000">
        <a:off x="2578999" y="0"/>
        <a:ext cx="6107241" cy="1848606"/>
      </dsp:txXfrm>
    </dsp:sp>
    <dsp:sp modelId="{B5774882-91AC-4970-9967-8064F1B6C094}">
      <dsp:nvSpPr>
        <dsp:cNvPr id="0" name=""/>
        <dsp:cNvSpPr/>
      </dsp:nvSpPr>
      <dsp:spPr>
        <a:xfrm>
          <a:off x="1192544" y="3635"/>
          <a:ext cx="1848606" cy="184860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116848" y="2404064"/>
          <a:ext cx="6569392" cy="1848606"/>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ctr" anchorCtr="0">
          <a:noAutofit/>
        </a:bodyPr>
        <a:lstStyle/>
        <a:p>
          <a:pPr marL="0" lvl="0" indent="0" algn="l" defTabSz="1422400">
            <a:lnSpc>
              <a:spcPct val="90000"/>
            </a:lnSpc>
            <a:spcBef>
              <a:spcPct val="0"/>
            </a:spcBef>
            <a:spcAft>
              <a:spcPct val="35000"/>
            </a:spcAft>
            <a:buNone/>
          </a:pPr>
          <a:r>
            <a:rPr lang="en-GB" sz="3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Sanitation System </a:t>
          </a:r>
          <a:endParaRPr lang="en-GB" sz="3200" kern="1200">
            <a:solidFill>
              <a:schemeClr val="bg1"/>
            </a:solidFill>
          </a:endParaRPr>
        </a:p>
      </dsp:txBody>
      <dsp:txXfrm rot="10800000">
        <a:off x="2578999" y="2404064"/>
        <a:ext cx="6107241" cy="1848606"/>
      </dsp:txXfrm>
    </dsp:sp>
    <dsp:sp modelId="{FC872080-BF2F-4A7B-909E-084040846859}">
      <dsp:nvSpPr>
        <dsp:cNvPr id="0" name=""/>
        <dsp:cNvSpPr/>
      </dsp:nvSpPr>
      <dsp:spPr>
        <a:xfrm>
          <a:off x="1192544" y="2404064"/>
          <a:ext cx="1848606" cy="184860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30B7-368D-414B-B7DD-1D46A3B5EB49}">
      <dsp:nvSpPr>
        <dsp:cNvPr id="0" name=""/>
        <dsp:cNvSpPr/>
      </dsp:nvSpPr>
      <dsp:spPr>
        <a:xfrm rot="10800000">
          <a:off x="2116848" y="3635"/>
          <a:ext cx="6569392" cy="184860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ctr" anchorCtr="0">
          <a:noAutofit/>
        </a:bodyPr>
        <a:lstStyle/>
        <a:p>
          <a:pPr marL="0" lvl="0" indent="0" algn="l" defTabSz="1422400">
            <a:lnSpc>
              <a:spcPct val="90000"/>
            </a:lnSpc>
            <a:spcBef>
              <a:spcPct val="0"/>
            </a:spcBef>
            <a:spcAft>
              <a:spcPct val="35000"/>
            </a:spcAft>
            <a:buNone/>
          </a:pPr>
          <a:r>
            <a:rPr lang="en-GB" sz="3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Water Supply System</a:t>
          </a:r>
          <a:endParaRPr lang="en-GB" sz="3200" kern="1200">
            <a:solidFill>
              <a:schemeClr val="bg1"/>
            </a:solidFill>
          </a:endParaRPr>
        </a:p>
      </dsp:txBody>
      <dsp:txXfrm rot="10800000">
        <a:off x="2578999" y="3635"/>
        <a:ext cx="6107241" cy="1848606"/>
      </dsp:txXfrm>
    </dsp:sp>
    <dsp:sp modelId="{B5774882-91AC-4970-9967-8064F1B6C094}">
      <dsp:nvSpPr>
        <dsp:cNvPr id="0" name=""/>
        <dsp:cNvSpPr/>
      </dsp:nvSpPr>
      <dsp:spPr>
        <a:xfrm>
          <a:off x="1192544" y="3635"/>
          <a:ext cx="1848606" cy="184860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108D70-C6B0-4F2A-AC74-D54F8FEDCE40}">
      <dsp:nvSpPr>
        <dsp:cNvPr id="0" name=""/>
        <dsp:cNvSpPr/>
      </dsp:nvSpPr>
      <dsp:spPr>
        <a:xfrm rot="10800000">
          <a:off x="2116848" y="2404064"/>
          <a:ext cx="6569392" cy="1848606"/>
        </a:xfrm>
        <a:prstGeom prst="homePlate">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5184" tIns="121920" rIns="227584" bIns="121920" numCol="1" spcCol="1270" anchor="ctr" anchorCtr="0">
          <a:noAutofit/>
        </a:bodyPr>
        <a:lstStyle/>
        <a:p>
          <a:pPr marL="0" lvl="0" indent="0" algn="l" defTabSz="1422400">
            <a:lnSpc>
              <a:spcPct val="90000"/>
            </a:lnSpc>
            <a:spcBef>
              <a:spcPct val="0"/>
            </a:spcBef>
            <a:spcAft>
              <a:spcPct val="35000"/>
            </a:spcAft>
            <a:buNone/>
          </a:pPr>
          <a:r>
            <a:rPr lang="en-GB" sz="3200"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Sanitation System </a:t>
          </a:r>
          <a:endParaRPr lang="en-GB" sz="3200" kern="1200">
            <a:solidFill>
              <a:schemeClr val="bg1"/>
            </a:solidFill>
          </a:endParaRPr>
        </a:p>
      </dsp:txBody>
      <dsp:txXfrm rot="10800000">
        <a:off x="2578999" y="2404064"/>
        <a:ext cx="6107241" cy="1848606"/>
      </dsp:txXfrm>
    </dsp:sp>
    <dsp:sp modelId="{FC872080-BF2F-4A7B-909E-084040846859}">
      <dsp:nvSpPr>
        <dsp:cNvPr id="0" name=""/>
        <dsp:cNvSpPr/>
      </dsp:nvSpPr>
      <dsp:spPr>
        <a:xfrm>
          <a:off x="1192544" y="2404064"/>
          <a:ext cx="1848606" cy="1848606"/>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95712-E217-4CB3-8A95-00CD334D63A2}">
      <dsp:nvSpPr>
        <dsp:cNvPr id="0" name=""/>
        <dsp:cNvSpPr/>
      </dsp:nvSpPr>
      <dsp:spPr>
        <a:xfrm rot="10800000">
          <a:off x="2482044" y="473457"/>
          <a:ext cx="6569392" cy="3309392"/>
        </a:xfrm>
        <a:prstGeom prst="homePlat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9350" tIns="91440" rIns="170688" bIns="91440" numCol="1" spcCol="1270" anchor="t" anchorCtr="0">
          <a:noAutofit/>
        </a:bodyPr>
        <a:lstStyle/>
        <a:p>
          <a:pPr marL="0" lvl="0" indent="0" algn="l" defTabSz="1733550">
            <a:lnSpc>
              <a:spcPct val="90000"/>
            </a:lnSpc>
            <a:spcBef>
              <a:spcPct val="0"/>
            </a:spcBef>
            <a:spcAft>
              <a:spcPct val="35000"/>
            </a:spcAft>
            <a:buNone/>
          </a:pPr>
          <a:r>
            <a:rPr lang="en-GB" sz="3900" kern="1200">
              <a:solidFill>
                <a:schemeClr val="bg2"/>
              </a:solidFill>
            </a:rPr>
            <a:t>Hygiene System</a:t>
          </a:r>
        </a:p>
        <a:p>
          <a:pPr marL="228600" lvl="1" indent="-228600" algn="l" defTabSz="1066800">
            <a:lnSpc>
              <a:spcPct val="90000"/>
            </a:lnSpc>
            <a:spcBef>
              <a:spcPct val="0"/>
            </a:spcBef>
            <a:spcAft>
              <a:spcPct val="15000"/>
            </a:spcAft>
            <a:buChar char="•"/>
          </a:pPr>
          <a:r>
            <a:rPr lang="en-GB" sz="24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Hand Hygiene</a:t>
          </a:r>
          <a:endParaRPr lang="en-GB" sz="2400" kern="1200">
            <a:solidFill>
              <a:schemeClr val="bg1"/>
            </a:solidFill>
          </a:endParaRPr>
        </a:p>
        <a:p>
          <a:pPr marL="228600" lvl="1" indent="-228600" algn="l" defTabSz="1066800">
            <a:lnSpc>
              <a:spcPct val="90000"/>
            </a:lnSpc>
            <a:spcBef>
              <a:spcPct val="0"/>
            </a:spcBef>
            <a:spcAft>
              <a:spcPct val="15000"/>
            </a:spcAft>
            <a:buChar char="•"/>
          </a:pPr>
          <a:endParaRPr lang="en-GB" sz="2400" kern="1200">
            <a:solidFill>
              <a:schemeClr val="bg1"/>
            </a:solidFill>
          </a:endParaRPr>
        </a:p>
        <a:p>
          <a:pPr marL="228600" lvl="1" indent="-228600" algn="l" defTabSz="1066800">
            <a:lnSpc>
              <a:spcPct val="90000"/>
            </a:lnSpc>
            <a:spcBef>
              <a:spcPct val="0"/>
            </a:spcBef>
            <a:spcAft>
              <a:spcPct val="15000"/>
            </a:spcAft>
            <a:buChar char="•"/>
          </a:pPr>
          <a:r>
            <a:rPr lang="en-GB" sz="2400" b="0" i="0" u="none" kern="1200">
              <a:solidFill>
                <a:schemeClr val="bg1"/>
              </a:solidFill>
              <a:hlinkClick xmlns:r="http://schemas.openxmlformats.org/officeDocument/2006/relationships" r:id="" action="ppaction://hlinksldjump">
                <a:extLst>
                  <a:ext uri="{A12FA001-AC4F-418D-AE19-62706E023703}">
                    <ahyp:hlinkClr xmlns:ahyp="http://schemas.microsoft.com/office/drawing/2018/hyperlinkcolor" val="tx"/>
                  </a:ext>
                </a:extLst>
              </a:hlinkClick>
            </a:rPr>
            <a:t>Climate Resilient Menstrual Hygiene Management</a:t>
          </a:r>
          <a:endParaRPr lang="en-GB" sz="2400" kern="1200">
            <a:solidFill>
              <a:schemeClr val="bg1"/>
            </a:solidFill>
          </a:endParaRPr>
        </a:p>
      </dsp:txBody>
      <dsp:txXfrm rot="10800000">
        <a:off x="3309392" y="473457"/>
        <a:ext cx="5742044" cy="3309392"/>
      </dsp:txXfrm>
    </dsp:sp>
    <dsp:sp modelId="{6F2E757F-C5AA-4A03-894E-6BA5686193EE}">
      <dsp:nvSpPr>
        <dsp:cNvPr id="0" name=""/>
        <dsp:cNvSpPr/>
      </dsp:nvSpPr>
      <dsp:spPr>
        <a:xfrm>
          <a:off x="827348" y="473457"/>
          <a:ext cx="3309392" cy="3309392"/>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6F12F-A6D9-45CC-B226-17AA43A052C3}" type="datetimeFigureOut">
              <a:rPr lang="en-GB" smtClean="0"/>
              <a:t>22/04/2025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ABD54-3F1D-43A6-981A-5E31E658D2F2}" type="slidenum">
              <a:rPr lang="en-GB" smtClean="0"/>
              <a:t>‹#›</a:t>
            </a:fld>
            <a:endParaRPr lang="en-GB"/>
          </a:p>
        </p:txBody>
      </p:sp>
    </p:spTree>
    <p:extLst>
      <p:ext uri="{BB962C8B-B14F-4D97-AF65-F5344CB8AC3E}">
        <p14:creationId xmlns:p14="http://schemas.microsoft.com/office/powerpoint/2010/main" val="1161821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CCF813A-D519-41FC-88F2-1251A7B44FA1}" type="slidenum">
              <a:rPr lang="en-AU" smtClean="0"/>
              <a:t>3</a:t>
            </a:fld>
            <a:endParaRPr lang="en-AU"/>
          </a:p>
        </p:txBody>
      </p:sp>
    </p:spTree>
    <p:extLst>
      <p:ext uri="{BB962C8B-B14F-4D97-AF65-F5344CB8AC3E}">
        <p14:creationId xmlns:p14="http://schemas.microsoft.com/office/powerpoint/2010/main" val="1595241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13238-ADC0-4963-0AC8-FC3E42FFB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B1EB26-668C-EA12-78BC-404397C72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C09318-D860-1EB3-DF34-9CAD1C1BB7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B8AD600-5E67-8505-BA1C-77DD4683F992}"/>
              </a:ext>
            </a:extLst>
          </p:cNvPr>
          <p:cNvSpPr>
            <a:spLocks noGrp="1"/>
          </p:cNvSpPr>
          <p:nvPr>
            <p:ph type="sldNum" sz="quarter" idx="5"/>
          </p:nvPr>
        </p:nvSpPr>
        <p:spPr/>
        <p:txBody>
          <a:bodyPr/>
          <a:lstStyle/>
          <a:p>
            <a:fld id="{93AABD54-3F1D-43A6-981A-5E31E658D2F2}" type="slidenum">
              <a:rPr lang="en-GB" smtClean="0"/>
              <a:t>12</a:t>
            </a:fld>
            <a:endParaRPr lang="en-GB"/>
          </a:p>
        </p:txBody>
      </p:sp>
    </p:spTree>
    <p:extLst>
      <p:ext uri="{BB962C8B-B14F-4D97-AF65-F5344CB8AC3E}">
        <p14:creationId xmlns:p14="http://schemas.microsoft.com/office/powerpoint/2010/main" val="295606335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96A0-D1AD-F87F-28E8-1F87D536EA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851F3-4F6C-8CBC-4A7A-00E66E67E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8EC6B-EF8A-99B2-EC17-ACB33F2386C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914861-685B-6C55-5132-D843F65D174E}"/>
              </a:ext>
            </a:extLst>
          </p:cNvPr>
          <p:cNvSpPr>
            <a:spLocks noGrp="1"/>
          </p:cNvSpPr>
          <p:nvPr>
            <p:ph type="sldNum" sz="quarter" idx="5"/>
          </p:nvPr>
        </p:nvSpPr>
        <p:spPr/>
        <p:txBody>
          <a:bodyPr/>
          <a:lstStyle/>
          <a:p>
            <a:fld id="{93AABD54-3F1D-43A6-981A-5E31E658D2F2}" type="slidenum">
              <a:rPr lang="en-GB" smtClean="0"/>
              <a:t>102</a:t>
            </a:fld>
            <a:endParaRPr lang="en-GB"/>
          </a:p>
        </p:txBody>
      </p:sp>
    </p:spTree>
    <p:extLst>
      <p:ext uri="{BB962C8B-B14F-4D97-AF65-F5344CB8AC3E}">
        <p14:creationId xmlns:p14="http://schemas.microsoft.com/office/powerpoint/2010/main" val="41925787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2DAD-5858-C373-E578-A70D41382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71F82-3C41-8C1E-7FF0-45842B99F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FFD16-EAA8-B39E-BE10-5676E7138D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555D43-56BB-DA60-57BD-6B5E01F98345}"/>
              </a:ext>
            </a:extLst>
          </p:cNvPr>
          <p:cNvSpPr>
            <a:spLocks noGrp="1"/>
          </p:cNvSpPr>
          <p:nvPr>
            <p:ph type="sldNum" sz="quarter" idx="5"/>
          </p:nvPr>
        </p:nvSpPr>
        <p:spPr/>
        <p:txBody>
          <a:bodyPr/>
          <a:lstStyle/>
          <a:p>
            <a:fld id="{93AABD54-3F1D-43A6-981A-5E31E658D2F2}" type="slidenum">
              <a:rPr lang="en-GB" smtClean="0"/>
              <a:t>103</a:t>
            </a:fld>
            <a:endParaRPr lang="en-GB"/>
          </a:p>
        </p:txBody>
      </p:sp>
    </p:spTree>
    <p:extLst>
      <p:ext uri="{BB962C8B-B14F-4D97-AF65-F5344CB8AC3E}">
        <p14:creationId xmlns:p14="http://schemas.microsoft.com/office/powerpoint/2010/main" val="203782583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7750-7F4A-CB2C-A881-0918DE1F8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56419-2F35-4740-0A42-AD9B1DAA4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F07B7-FC44-65E3-47BD-9A83FD8CE1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6E5E8B-959B-0EB3-BC05-87FA4FED3899}"/>
              </a:ext>
            </a:extLst>
          </p:cNvPr>
          <p:cNvSpPr>
            <a:spLocks noGrp="1"/>
          </p:cNvSpPr>
          <p:nvPr>
            <p:ph type="sldNum" sz="quarter" idx="5"/>
          </p:nvPr>
        </p:nvSpPr>
        <p:spPr/>
        <p:txBody>
          <a:bodyPr/>
          <a:lstStyle/>
          <a:p>
            <a:fld id="{93AABD54-3F1D-43A6-981A-5E31E658D2F2}" type="slidenum">
              <a:rPr lang="en-GB" smtClean="0"/>
              <a:t>104</a:t>
            </a:fld>
            <a:endParaRPr lang="en-GB"/>
          </a:p>
        </p:txBody>
      </p:sp>
    </p:spTree>
    <p:extLst>
      <p:ext uri="{BB962C8B-B14F-4D97-AF65-F5344CB8AC3E}">
        <p14:creationId xmlns:p14="http://schemas.microsoft.com/office/powerpoint/2010/main" val="42665032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8B610-42C1-0789-BD53-8B422AF83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DE104-0056-0CD6-E549-219FEA47C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C02C3-004F-4D21-6C85-4D3F7B954E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C10F14-E59D-BA36-DC56-C633E7D64038}"/>
              </a:ext>
            </a:extLst>
          </p:cNvPr>
          <p:cNvSpPr>
            <a:spLocks noGrp="1"/>
          </p:cNvSpPr>
          <p:nvPr>
            <p:ph type="sldNum" sz="quarter" idx="5"/>
          </p:nvPr>
        </p:nvSpPr>
        <p:spPr/>
        <p:txBody>
          <a:bodyPr/>
          <a:lstStyle/>
          <a:p>
            <a:fld id="{93AABD54-3F1D-43A6-981A-5E31E658D2F2}" type="slidenum">
              <a:rPr lang="en-GB" smtClean="0"/>
              <a:t>105</a:t>
            </a:fld>
            <a:endParaRPr lang="en-GB"/>
          </a:p>
        </p:txBody>
      </p:sp>
    </p:spTree>
    <p:extLst>
      <p:ext uri="{BB962C8B-B14F-4D97-AF65-F5344CB8AC3E}">
        <p14:creationId xmlns:p14="http://schemas.microsoft.com/office/powerpoint/2010/main" val="1924046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1E717-8C82-AC30-F29C-27462D972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0C1A7-0D3F-39A8-20A1-D11D15865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6E338-C0FF-6461-6571-DC04BF2F6DD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7E93F25-BF04-BE12-F117-86E4F2789052}"/>
              </a:ext>
            </a:extLst>
          </p:cNvPr>
          <p:cNvSpPr>
            <a:spLocks noGrp="1"/>
          </p:cNvSpPr>
          <p:nvPr>
            <p:ph type="sldNum" sz="quarter" idx="5"/>
          </p:nvPr>
        </p:nvSpPr>
        <p:spPr/>
        <p:txBody>
          <a:bodyPr/>
          <a:lstStyle/>
          <a:p>
            <a:fld id="{93AABD54-3F1D-43A6-981A-5E31E658D2F2}" type="slidenum">
              <a:rPr lang="en-GB" smtClean="0"/>
              <a:t>106</a:t>
            </a:fld>
            <a:endParaRPr lang="en-GB"/>
          </a:p>
        </p:txBody>
      </p:sp>
    </p:spTree>
    <p:extLst>
      <p:ext uri="{BB962C8B-B14F-4D97-AF65-F5344CB8AC3E}">
        <p14:creationId xmlns:p14="http://schemas.microsoft.com/office/powerpoint/2010/main" val="5082951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8325-6E71-0196-11F8-578CE2CCA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0DE50-C72A-D8A7-0B50-5C901E3D5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2C839-A5FA-D1DF-704F-FC03E01E8D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7002E3F-EC34-F774-BFB2-B5E71C2376B5}"/>
              </a:ext>
            </a:extLst>
          </p:cNvPr>
          <p:cNvSpPr>
            <a:spLocks noGrp="1"/>
          </p:cNvSpPr>
          <p:nvPr>
            <p:ph type="sldNum" sz="quarter" idx="5"/>
          </p:nvPr>
        </p:nvSpPr>
        <p:spPr/>
        <p:txBody>
          <a:bodyPr/>
          <a:lstStyle/>
          <a:p>
            <a:fld id="{93AABD54-3F1D-43A6-981A-5E31E658D2F2}" type="slidenum">
              <a:rPr lang="en-GB" smtClean="0"/>
              <a:t>107</a:t>
            </a:fld>
            <a:endParaRPr lang="en-GB"/>
          </a:p>
        </p:txBody>
      </p:sp>
    </p:spTree>
    <p:extLst>
      <p:ext uri="{BB962C8B-B14F-4D97-AF65-F5344CB8AC3E}">
        <p14:creationId xmlns:p14="http://schemas.microsoft.com/office/powerpoint/2010/main" val="387808054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5024-C015-458B-3731-1BBC15F7C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DFE3B-ED7B-6D73-0496-6249FF07F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F436E-2A73-A7B9-291E-999AA7E7B5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68CF65-AD4F-2DA8-FEAB-23D5E45AC1C6}"/>
              </a:ext>
            </a:extLst>
          </p:cNvPr>
          <p:cNvSpPr>
            <a:spLocks noGrp="1"/>
          </p:cNvSpPr>
          <p:nvPr>
            <p:ph type="sldNum" sz="quarter" idx="5"/>
          </p:nvPr>
        </p:nvSpPr>
        <p:spPr/>
        <p:txBody>
          <a:bodyPr/>
          <a:lstStyle/>
          <a:p>
            <a:fld id="{93AABD54-3F1D-43A6-981A-5E31E658D2F2}" type="slidenum">
              <a:rPr lang="en-GB" smtClean="0"/>
              <a:t>108</a:t>
            </a:fld>
            <a:endParaRPr lang="en-GB"/>
          </a:p>
        </p:txBody>
      </p:sp>
    </p:spTree>
    <p:extLst>
      <p:ext uri="{BB962C8B-B14F-4D97-AF65-F5344CB8AC3E}">
        <p14:creationId xmlns:p14="http://schemas.microsoft.com/office/powerpoint/2010/main" val="8852253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69A68-5CBB-42AA-D3D4-59532EF75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5479F-E0CA-FCC3-D17B-0F9CF36AF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614B2-DDE2-30CE-AB08-5160647A34E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7EED2B-5B81-D0CD-D046-2128A4ACB35B}"/>
              </a:ext>
            </a:extLst>
          </p:cNvPr>
          <p:cNvSpPr>
            <a:spLocks noGrp="1"/>
          </p:cNvSpPr>
          <p:nvPr>
            <p:ph type="sldNum" sz="quarter" idx="5"/>
          </p:nvPr>
        </p:nvSpPr>
        <p:spPr/>
        <p:txBody>
          <a:bodyPr/>
          <a:lstStyle/>
          <a:p>
            <a:fld id="{93AABD54-3F1D-43A6-981A-5E31E658D2F2}" type="slidenum">
              <a:rPr lang="en-GB" smtClean="0"/>
              <a:t>109</a:t>
            </a:fld>
            <a:endParaRPr lang="en-GB"/>
          </a:p>
        </p:txBody>
      </p:sp>
    </p:spTree>
    <p:extLst>
      <p:ext uri="{BB962C8B-B14F-4D97-AF65-F5344CB8AC3E}">
        <p14:creationId xmlns:p14="http://schemas.microsoft.com/office/powerpoint/2010/main" val="1438447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CE4C-FBC2-974E-5549-E4CFAD1BA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C9517-4518-1AC8-5F92-6BB0B0F770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03E0BA-2FE6-E14D-AAA3-789F167BB7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3BAE29-975E-7FB4-CB97-3887455EBBAA}"/>
              </a:ext>
            </a:extLst>
          </p:cNvPr>
          <p:cNvSpPr>
            <a:spLocks noGrp="1"/>
          </p:cNvSpPr>
          <p:nvPr>
            <p:ph type="sldNum" sz="quarter" idx="5"/>
          </p:nvPr>
        </p:nvSpPr>
        <p:spPr/>
        <p:txBody>
          <a:bodyPr/>
          <a:lstStyle/>
          <a:p>
            <a:fld id="{93AABD54-3F1D-43A6-981A-5E31E658D2F2}" type="slidenum">
              <a:rPr lang="en-GB" smtClean="0"/>
              <a:t>110</a:t>
            </a:fld>
            <a:endParaRPr lang="en-GB"/>
          </a:p>
        </p:txBody>
      </p:sp>
    </p:spTree>
    <p:extLst>
      <p:ext uri="{BB962C8B-B14F-4D97-AF65-F5344CB8AC3E}">
        <p14:creationId xmlns:p14="http://schemas.microsoft.com/office/powerpoint/2010/main" val="16966648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A972-6343-91D1-EDBD-A067FE58E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D0A9E-8B35-1491-79BB-A553022FB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24BCEA-EEFE-1F27-570E-5E98BE1197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55D46B-8D35-E4CD-45E6-2164347E9675}"/>
              </a:ext>
            </a:extLst>
          </p:cNvPr>
          <p:cNvSpPr>
            <a:spLocks noGrp="1"/>
          </p:cNvSpPr>
          <p:nvPr>
            <p:ph type="sldNum" sz="quarter" idx="5"/>
          </p:nvPr>
        </p:nvSpPr>
        <p:spPr/>
        <p:txBody>
          <a:bodyPr/>
          <a:lstStyle/>
          <a:p>
            <a:fld id="{93AABD54-3F1D-43A6-981A-5E31E658D2F2}" type="slidenum">
              <a:rPr lang="en-GB" smtClean="0"/>
              <a:t>111</a:t>
            </a:fld>
            <a:endParaRPr lang="en-GB"/>
          </a:p>
        </p:txBody>
      </p:sp>
    </p:spTree>
    <p:extLst>
      <p:ext uri="{BB962C8B-B14F-4D97-AF65-F5344CB8AC3E}">
        <p14:creationId xmlns:p14="http://schemas.microsoft.com/office/powerpoint/2010/main" val="2828566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B79F6-DF2A-3934-1048-49306F0F79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0E545-D811-BA81-A1A7-C331B0A27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3D198-A33A-5DEF-3926-F8DA52B494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28C8D30-B053-0FAB-0B1D-C2A308F864FD}"/>
              </a:ext>
            </a:extLst>
          </p:cNvPr>
          <p:cNvSpPr>
            <a:spLocks noGrp="1"/>
          </p:cNvSpPr>
          <p:nvPr>
            <p:ph type="sldNum" sz="quarter" idx="5"/>
          </p:nvPr>
        </p:nvSpPr>
        <p:spPr/>
        <p:txBody>
          <a:bodyPr/>
          <a:lstStyle/>
          <a:p>
            <a:fld id="{93AABD54-3F1D-43A6-981A-5E31E658D2F2}" type="slidenum">
              <a:rPr lang="en-GB" smtClean="0"/>
              <a:t>13</a:t>
            </a:fld>
            <a:endParaRPr lang="en-GB"/>
          </a:p>
        </p:txBody>
      </p:sp>
    </p:spTree>
    <p:extLst>
      <p:ext uri="{BB962C8B-B14F-4D97-AF65-F5344CB8AC3E}">
        <p14:creationId xmlns:p14="http://schemas.microsoft.com/office/powerpoint/2010/main" val="39446018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28CDA-1E3D-E41E-564F-265CFD4AA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269D7-0B3E-E562-B8E0-32933DA7B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9933E6-D4CD-A20F-5FAA-5DCAE0C302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360B124-0A05-E422-B789-DA6945076B1A}"/>
              </a:ext>
            </a:extLst>
          </p:cNvPr>
          <p:cNvSpPr>
            <a:spLocks noGrp="1"/>
          </p:cNvSpPr>
          <p:nvPr>
            <p:ph type="sldNum" sz="quarter" idx="5"/>
          </p:nvPr>
        </p:nvSpPr>
        <p:spPr/>
        <p:txBody>
          <a:bodyPr/>
          <a:lstStyle/>
          <a:p>
            <a:fld id="{93AABD54-3F1D-43A6-981A-5E31E658D2F2}" type="slidenum">
              <a:rPr lang="en-GB" smtClean="0"/>
              <a:t>112</a:t>
            </a:fld>
            <a:endParaRPr lang="en-GB"/>
          </a:p>
        </p:txBody>
      </p:sp>
    </p:spTree>
    <p:extLst>
      <p:ext uri="{BB962C8B-B14F-4D97-AF65-F5344CB8AC3E}">
        <p14:creationId xmlns:p14="http://schemas.microsoft.com/office/powerpoint/2010/main" val="36770361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0FCCF-6D08-E2FF-B0CE-95005C9EE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C0380-7544-00BD-9360-E81C9B565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1D29D-9A8A-86BF-06B4-CD99F8DB2B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767E8A-80E3-433E-FB91-4EB129A95DDB}"/>
              </a:ext>
            </a:extLst>
          </p:cNvPr>
          <p:cNvSpPr>
            <a:spLocks noGrp="1"/>
          </p:cNvSpPr>
          <p:nvPr>
            <p:ph type="sldNum" sz="quarter" idx="5"/>
          </p:nvPr>
        </p:nvSpPr>
        <p:spPr/>
        <p:txBody>
          <a:bodyPr/>
          <a:lstStyle/>
          <a:p>
            <a:fld id="{93AABD54-3F1D-43A6-981A-5E31E658D2F2}" type="slidenum">
              <a:rPr lang="en-GB" smtClean="0"/>
              <a:t>113</a:t>
            </a:fld>
            <a:endParaRPr lang="en-GB"/>
          </a:p>
        </p:txBody>
      </p:sp>
    </p:spTree>
    <p:extLst>
      <p:ext uri="{BB962C8B-B14F-4D97-AF65-F5344CB8AC3E}">
        <p14:creationId xmlns:p14="http://schemas.microsoft.com/office/powerpoint/2010/main" val="32033918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A31F1-93E8-8103-31CD-BC604CC7E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F75A1-9B13-938D-6AD2-DCC82CC78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C60FC-EB03-964B-ACB1-2B2EF40099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8EF272-5837-131C-5D7C-612A31D2FAE0}"/>
              </a:ext>
            </a:extLst>
          </p:cNvPr>
          <p:cNvSpPr>
            <a:spLocks noGrp="1"/>
          </p:cNvSpPr>
          <p:nvPr>
            <p:ph type="sldNum" sz="quarter" idx="5"/>
          </p:nvPr>
        </p:nvSpPr>
        <p:spPr/>
        <p:txBody>
          <a:bodyPr/>
          <a:lstStyle/>
          <a:p>
            <a:fld id="{93AABD54-3F1D-43A6-981A-5E31E658D2F2}" type="slidenum">
              <a:rPr lang="en-GB" smtClean="0"/>
              <a:t>114</a:t>
            </a:fld>
            <a:endParaRPr lang="en-GB"/>
          </a:p>
        </p:txBody>
      </p:sp>
    </p:spTree>
    <p:extLst>
      <p:ext uri="{BB962C8B-B14F-4D97-AF65-F5344CB8AC3E}">
        <p14:creationId xmlns:p14="http://schemas.microsoft.com/office/powerpoint/2010/main" val="30905069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5E726-6E81-BB22-26DD-75864C154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86914-8A78-0C20-90A4-AEB82DBE8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241B2-AED7-7378-4A0C-17186AEA1B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3357F4-22F7-EC3D-6678-9610F22F8CF3}"/>
              </a:ext>
            </a:extLst>
          </p:cNvPr>
          <p:cNvSpPr>
            <a:spLocks noGrp="1"/>
          </p:cNvSpPr>
          <p:nvPr>
            <p:ph type="sldNum" sz="quarter" idx="5"/>
          </p:nvPr>
        </p:nvSpPr>
        <p:spPr/>
        <p:txBody>
          <a:bodyPr/>
          <a:lstStyle/>
          <a:p>
            <a:fld id="{93AABD54-3F1D-43A6-981A-5E31E658D2F2}" type="slidenum">
              <a:rPr lang="en-GB" smtClean="0"/>
              <a:t>115</a:t>
            </a:fld>
            <a:endParaRPr lang="en-GB"/>
          </a:p>
        </p:txBody>
      </p:sp>
    </p:spTree>
    <p:extLst>
      <p:ext uri="{BB962C8B-B14F-4D97-AF65-F5344CB8AC3E}">
        <p14:creationId xmlns:p14="http://schemas.microsoft.com/office/powerpoint/2010/main" val="45146285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0380F-BD30-42C8-A6C4-E1D80C93A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6CBC5-1E12-29D2-2B3F-4D3F7538F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39719-280A-C04B-B22E-F9756CD7D0D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AFA6BF-4461-97E7-C721-2DF7BB3805EB}"/>
              </a:ext>
            </a:extLst>
          </p:cNvPr>
          <p:cNvSpPr>
            <a:spLocks noGrp="1"/>
          </p:cNvSpPr>
          <p:nvPr>
            <p:ph type="sldNum" sz="quarter" idx="5"/>
          </p:nvPr>
        </p:nvSpPr>
        <p:spPr/>
        <p:txBody>
          <a:bodyPr/>
          <a:lstStyle/>
          <a:p>
            <a:fld id="{93AABD54-3F1D-43A6-981A-5E31E658D2F2}" type="slidenum">
              <a:rPr lang="en-GB" smtClean="0"/>
              <a:t>116</a:t>
            </a:fld>
            <a:endParaRPr lang="en-GB"/>
          </a:p>
        </p:txBody>
      </p:sp>
    </p:spTree>
    <p:extLst>
      <p:ext uri="{BB962C8B-B14F-4D97-AF65-F5344CB8AC3E}">
        <p14:creationId xmlns:p14="http://schemas.microsoft.com/office/powerpoint/2010/main" val="7711372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9083-BECE-EC12-885E-6E5D98FA4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80D28-E3BE-B521-A090-1AD9CA5B2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6469E-F013-B3E0-8605-C269AC61FE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559B8CD-5AE8-DB36-A057-7038149F4312}"/>
              </a:ext>
            </a:extLst>
          </p:cNvPr>
          <p:cNvSpPr>
            <a:spLocks noGrp="1"/>
          </p:cNvSpPr>
          <p:nvPr>
            <p:ph type="sldNum" sz="quarter" idx="5"/>
          </p:nvPr>
        </p:nvSpPr>
        <p:spPr/>
        <p:txBody>
          <a:bodyPr/>
          <a:lstStyle/>
          <a:p>
            <a:fld id="{93AABD54-3F1D-43A6-981A-5E31E658D2F2}" type="slidenum">
              <a:rPr lang="en-GB" smtClean="0"/>
              <a:t>117</a:t>
            </a:fld>
            <a:endParaRPr lang="en-GB"/>
          </a:p>
        </p:txBody>
      </p:sp>
    </p:spTree>
    <p:extLst>
      <p:ext uri="{BB962C8B-B14F-4D97-AF65-F5344CB8AC3E}">
        <p14:creationId xmlns:p14="http://schemas.microsoft.com/office/powerpoint/2010/main" val="19120296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FD73B-5ECA-1AAA-42ED-27D7F912D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F8A79-BD5C-062B-12A4-568C0935D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6B919-49AB-A0FB-4BCB-FC84608A5B7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EEDCD5-4506-527A-C695-0BD98C553BD0}"/>
              </a:ext>
            </a:extLst>
          </p:cNvPr>
          <p:cNvSpPr>
            <a:spLocks noGrp="1"/>
          </p:cNvSpPr>
          <p:nvPr>
            <p:ph type="sldNum" sz="quarter" idx="5"/>
          </p:nvPr>
        </p:nvSpPr>
        <p:spPr/>
        <p:txBody>
          <a:bodyPr/>
          <a:lstStyle/>
          <a:p>
            <a:fld id="{93AABD54-3F1D-43A6-981A-5E31E658D2F2}" type="slidenum">
              <a:rPr lang="en-GB" smtClean="0"/>
              <a:t>118</a:t>
            </a:fld>
            <a:endParaRPr lang="en-GB"/>
          </a:p>
        </p:txBody>
      </p:sp>
    </p:spTree>
    <p:extLst>
      <p:ext uri="{BB962C8B-B14F-4D97-AF65-F5344CB8AC3E}">
        <p14:creationId xmlns:p14="http://schemas.microsoft.com/office/powerpoint/2010/main" val="121690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8FBE9-183D-C317-3C76-AFD866D52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1A145-3DB3-B3DE-746A-5900D7FE7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B02F1-C654-3C32-84F9-C08CA31614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52F01D-06E6-82A3-338C-2AA89F03DC6B}"/>
              </a:ext>
            </a:extLst>
          </p:cNvPr>
          <p:cNvSpPr>
            <a:spLocks noGrp="1"/>
          </p:cNvSpPr>
          <p:nvPr>
            <p:ph type="sldNum" sz="quarter" idx="5"/>
          </p:nvPr>
        </p:nvSpPr>
        <p:spPr/>
        <p:txBody>
          <a:bodyPr/>
          <a:lstStyle/>
          <a:p>
            <a:fld id="{93AABD54-3F1D-43A6-981A-5E31E658D2F2}" type="slidenum">
              <a:rPr lang="en-GB" smtClean="0"/>
              <a:t>119</a:t>
            </a:fld>
            <a:endParaRPr lang="en-GB"/>
          </a:p>
        </p:txBody>
      </p:sp>
    </p:spTree>
    <p:extLst>
      <p:ext uri="{BB962C8B-B14F-4D97-AF65-F5344CB8AC3E}">
        <p14:creationId xmlns:p14="http://schemas.microsoft.com/office/powerpoint/2010/main" val="35815232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933B5-2792-2883-1E64-4B32ECBD0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69B10-8B30-BF0C-E5E8-817B85CB11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BB479-69CF-6E00-D5F1-D8C8803C11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9D17A8-F764-0044-9FBA-FFE701082595}"/>
              </a:ext>
            </a:extLst>
          </p:cNvPr>
          <p:cNvSpPr>
            <a:spLocks noGrp="1"/>
          </p:cNvSpPr>
          <p:nvPr>
            <p:ph type="sldNum" sz="quarter" idx="5"/>
          </p:nvPr>
        </p:nvSpPr>
        <p:spPr/>
        <p:txBody>
          <a:bodyPr/>
          <a:lstStyle/>
          <a:p>
            <a:fld id="{93AABD54-3F1D-43A6-981A-5E31E658D2F2}" type="slidenum">
              <a:rPr lang="en-GB" smtClean="0"/>
              <a:t>120</a:t>
            </a:fld>
            <a:endParaRPr lang="en-GB"/>
          </a:p>
        </p:txBody>
      </p:sp>
    </p:spTree>
    <p:extLst>
      <p:ext uri="{BB962C8B-B14F-4D97-AF65-F5344CB8AC3E}">
        <p14:creationId xmlns:p14="http://schemas.microsoft.com/office/powerpoint/2010/main" val="17710736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38C21-6425-9EF7-7F52-5583858EA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B2474-954D-4A04-4464-0F1D2AB26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13B76-DFA9-2098-E355-73FDBB7EDC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9081CA-01DF-E3B3-BA33-6B4C31F20473}"/>
              </a:ext>
            </a:extLst>
          </p:cNvPr>
          <p:cNvSpPr>
            <a:spLocks noGrp="1"/>
          </p:cNvSpPr>
          <p:nvPr>
            <p:ph type="sldNum" sz="quarter" idx="5"/>
          </p:nvPr>
        </p:nvSpPr>
        <p:spPr/>
        <p:txBody>
          <a:bodyPr/>
          <a:lstStyle/>
          <a:p>
            <a:fld id="{93AABD54-3F1D-43A6-981A-5E31E658D2F2}" type="slidenum">
              <a:rPr lang="en-GB" smtClean="0"/>
              <a:t>121</a:t>
            </a:fld>
            <a:endParaRPr lang="en-GB"/>
          </a:p>
        </p:txBody>
      </p:sp>
    </p:spTree>
    <p:extLst>
      <p:ext uri="{BB962C8B-B14F-4D97-AF65-F5344CB8AC3E}">
        <p14:creationId xmlns:p14="http://schemas.microsoft.com/office/powerpoint/2010/main" val="304781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77E5E-9F3F-843A-063C-C55C6847A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FB32E-7C34-2366-E535-B9DD55FCD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96FF9-7499-B291-7884-8C48027DA8E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DCB808-C634-FB70-3C86-AF4CED0970DB}"/>
              </a:ext>
            </a:extLst>
          </p:cNvPr>
          <p:cNvSpPr>
            <a:spLocks noGrp="1"/>
          </p:cNvSpPr>
          <p:nvPr>
            <p:ph type="sldNum" sz="quarter" idx="5"/>
          </p:nvPr>
        </p:nvSpPr>
        <p:spPr/>
        <p:txBody>
          <a:bodyPr/>
          <a:lstStyle/>
          <a:p>
            <a:fld id="{93AABD54-3F1D-43A6-981A-5E31E658D2F2}" type="slidenum">
              <a:rPr lang="en-GB" smtClean="0"/>
              <a:t>14</a:t>
            </a:fld>
            <a:endParaRPr lang="en-GB"/>
          </a:p>
        </p:txBody>
      </p:sp>
    </p:spTree>
    <p:extLst>
      <p:ext uri="{BB962C8B-B14F-4D97-AF65-F5344CB8AC3E}">
        <p14:creationId xmlns:p14="http://schemas.microsoft.com/office/powerpoint/2010/main" val="40739873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67AC2-3A0F-F706-26F1-ADC9C877A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D32A5E-54A8-9857-9136-13E52FDCC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DD9B9-755F-0F8C-2554-5FB9B14980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F906BD-66DE-5C67-8A9C-D185979FF5C5}"/>
              </a:ext>
            </a:extLst>
          </p:cNvPr>
          <p:cNvSpPr>
            <a:spLocks noGrp="1"/>
          </p:cNvSpPr>
          <p:nvPr>
            <p:ph type="sldNum" sz="quarter" idx="5"/>
          </p:nvPr>
        </p:nvSpPr>
        <p:spPr/>
        <p:txBody>
          <a:bodyPr/>
          <a:lstStyle/>
          <a:p>
            <a:fld id="{93AABD54-3F1D-43A6-981A-5E31E658D2F2}" type="slidenum">
              <a:rPr lang="en-GB" smtClean="0"/>
              <a:t>122</a:t>
            </a:fld>
            <a:endParaRPr lang="en-GB"/>
          </a:p>
        </p:txBody>
      </p:sp>
    </p:spTree>
    <p:extLst>
      <p:ext uri="{BB962C8B-B14F-4D97-AF65-F5344CB8AC3E}">
        <p14:creationId xmlns:p14="http://schemas.microsoft.com/office/powerpoint/2010/main" val="25102675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5D3FB-8375-3A86-668D-A9A83065E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24B1C-7D2F-49B8-5EC6-D657F02E1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B05A9-8E07-85F9-CC56-261AD189ADD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BCCE06-754A-741E-0E47-77FC8115CB5B}"/>
              </a:ext>
            </a:extLst>
          </p:cNvPr>
          <p:cNvSpPr>
            <a:spLocks noGrp="1"/>
          </p:cNvSpPr>
          <p:nvPr>
            <p:ph type="sldNum" sz="quarter" idx="5"/>
          </p:nvPr>
        </p:nvSpPr>
        <p:spPr/>
        <p:txBody>
          <a:bodyPr/>
          <a:lstStyle/>
          <a:p>
            <a:fld id="{93AABD54-3F1D-43A6-981A-5E31E658D2F2}" type="slidenum">
              <a:rPr lang="en-GB" smtClean="0"/>
              <a:t>123</a:t>
            </a:fld>
            <a:endParaRPr lang="en-GB"/>
          </a:p>
        </p:txBody>
      </p:sp>
    </p:spTree>
    <p:extLst>
      <p:ext uri="{BB962C8B-B14F-4D97-AF65-F5344CB8AC3E}">
        <p14:creationId xmlns:p14="http://schemas.microsoft.com/office/powerpoint/2010/main" val="24277360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B60F1-9316-E806-59D8-76142D779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E9AFD1-50DD-9055-8669-EE60DFB99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305EF-43A2-84DB-CEB8-70B4F197E9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BC2C48-AC89-A664-8D63-47F2538F99AD}"/>
              </a:ext>
            </a:extLst>
          </p:cNvPr>
          <p:cNvSpPr>
            <a:spLocks noGrp="1"/>
          </p:cNvSpPr>
          <p:nvPr>
            <p:ph type="sldNum" sz="quarter" idx="5"/>
          </p:nvPr>
        </p:nvSpPr>
        <p:spPr/>
        <p:txBody>
          <a:bodyPr/>
          <a:lstStyle/>
          <a:p>
            <a:fld id="{93AABD54-3F1D-43A6-981A-5E31E658D2F2}" type="slidenum">
              <a:rPr lang="en-GB" smtClean="0"/>
              <a:t>124</a:t>
            </a:fld>
            <a:endParaRPr lang="en-GB"/>
          </a:p>
        </p:txBody>
      </p:sp>
    </p:spTree>
    <p:extLst>
      <p:ext uri="{BB962C8B-B14F-4D97-AF65-F5344CB8AC3E}">
        <p14:creationId xmlns:p14="http://schemas.microsoft.com/office/powerpoint/2010/main" val="132665663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0B26C-B8E3-99ED-FE8F-6DB856046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5E50B-680C-C370-B269-2572B6D8BF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6B4A7-2C70-FB22-22B2-A8B5906B0D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A3AB5F-FE1D-6A07-0679-793C8E6FEEA9}"/>
              </a:ext>
            </a:extLst>
          </p:cNvPr>
          <p:cNvSpPr>
            <a:spLocks noGrp="1"/>
          </p:cNvSpPr>
          <p:nvPr>
            <p:ph type="sldNum" sz="quarter" idx="5"/>
          </p:nvPr>
        </p:nvSpPr>
        <p:spPr/>
        <p:txBody>
          <a:bodyPr/>
          <a:lstStyle/>
          <a:p>
            <a:fld id="{93AABD54-3F1D-43A6-981A-5E31E658D2F2}" type="slidenum">
              <a:rPr lang="en-GB" smtClean="0"/>
              <a:t>125</a:t>
            </a:fld>
            <a:endParaRPr lang="en-GB"/>
          </a:p>
        </p:txBody>
      </p:sp>
    </p:spTree>
    <p:extLst>
      <p:ext uri="{BB962C8B-B14F-4D97-AF65-F5344CB8AC3E}">
        <p14:creationId xmlns:p14="http://schemas.microsoft.com/office/powerpoint/2010/main" val="34249866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2C522-09F1-0166-5293-42257151F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B1E9F-FE52-4B5A-55CE-837B1E8E8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A976D-3CC4-5D9C-135D-2510EE0DC34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A7A804-AC27-10B9-DE04-8ED0300DD57A}"/>
              </a:ext>
            </a:extLst>
          </p:cNvPr>
          <p:cNvSpPr>
            <a:spLocks noGrp="1"/>
          </p:cNvSpPr>
          <p:nvPr>
            <p:ph type="sldNum" sz="quarter" idx="5"/>
          </p:nvPr>
        </p:nvSpPr>
        <p:spPr/>
        <p:txBody>
          <a:bodyPr/>
          <a:lstStyle/>
          <a:p>
            <a:fld id="{93AABD54-3F1D-43A6-981A-5E31E658D2F2}" type="slidenum">
              <a:rPr lang="en-GB" smtClean="0"/>
              <a:t>126</a:t>
            </a:fld>
            <a:endParaRPr lang="en-GB"/>
          </a:p>
        </p:txBody>
      </p:sp>
    </p:spTree>
    <p:extLst>
      <p:ext uri="{BB962C8B-B14F-4D97-AF65-F5344CB8AC3E}">
        <p14:creationId xmlns:p14="http://schemas.microsoft.com/office/powerpoint/2010/main" val="383638952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BB9E-72A1-9402-BC6B-9734CD080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BF8D4-0B0E-D210-5A3C-A68133EB6C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B9789-BC0D-417F-87DC-EF52AD44DBC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01A5C33-1892-FE8C-3453-D327920E517D}"/>
              </a:ext>
            </a:extLst>
          </p:cNvPr>
          <p:cNvSpPr>
            <a:spLocks noGrp="1"/>
          </p:cNvSpPr>
          <p:nvPr>
            <p:ph type="sldNum" sz="quarter" idx="5"/>
          </p:nvPr>
        </p:nvSpPr>
        <p:spPr/>
        <p:txBody>
          <a:bodyPr/>
          <a:lstStyle/>
          <a:p>
            <a:fld id="{93AABD54-3F1D-43A6-981A-5E31E658D2F2}" type="slidenum">
              <a:rPr lang="en-GB" smtClean="0"/>
              <a:t>127</a:t>
            </a:fld>
            <a:endParaRPr lang="en-GB"/>
          </a:p>
        </p:txBody>
      </p:sp>
    </p:spTree>
    <p:extLst>
      <p:ext uri="{BB962C8B-B14F-4D97-AF65-F5344CB8AC3E}">
        <p14:creationId xmlns:p14="http://schemas.microsoft.com/office/powerpoint/2010/main" val="33465469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2EEF9-E56C-1093-2901-BE818D0D1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0E77E-5823-4C07-856C-5E3788918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7FF44-F264-8405-6D72-687399A9548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DCE4015-C4DD-8097-4D02-A128197E2559}"/>
              </a:ext>
            </a:extLst>
          </p:cNvPr>
          <p:cNvSpPr>
            <a:spLocks noGrp="1"/>
          </p:cNvSpPr>
          <p:nvPr>
            <p:ph type="sldNum" sz="quarter" idx="5"/>
          </p:nvPr>
        </p:nvSpPr>
        <p:spPr/>
        <p:txBody>
          <a:bodyPr/>
          <a:lstStyle/>
          <a:p>
            <a:fld id="{93AABD54-3F1D-43A6-981A-5E31E658D2F2}" type="slidenum">
              <a:rPr lang="en-GB" smtClean="0"/>
              <a:t>128</a:t>
            </a:fld>
            <a:endParaRPr lang="en-GB"/>
          </a:p>
        </p:txBody>
      </p:sp>
    </p:spTree>
    <p:extLst>
      <p:ext uri="{BB962C8B-B14F-4D97-AF65-F5344CB8AC3E}">
        <p14:creationId xmlns:p14="http://schemas.microsoft.com/office/powerpoint/2010/main" val="13401844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2E17-753E-087A-2193-058DC3278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1D674-2A8E-8EC0-F110-118572F20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D046A-C567-714B-8AD9-D65F3AF549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FC7640-8594-DCDA-1301-4BCA3CBBF1AB}"/>
              </a:ext>
            </a:extLst>
          </p:cNvPr>
          <p:cNvSpPr>
            <a:spLocks noGrp="1"/>
          </p:cNvSpPr>
          <p:nvPr>
            <p:ph type="sldNum" sz="quarter" idx="5"/>
          </p:nvPr>
        </p:nvSpPr>
        <p:spPr/>
        <p:txBody>
          <a:bodyPr/>
          <a:lstStyle/>
          <a:p>
            <a:fld id="{93AABD54-3F1D-43A6-981A-5E31E658D2F2}" type="slidenum">
              <a:rPr lang="en-GB" smtClean="0"/>
              <a:t>129</a:t>
            </a:fld>
            <a:endParaRPr lang="en-GB"/>
          </a:p>
        </p:txBody>
      </p:sp>
    </p:spTree>
    <p:extLst>
      <p:ext uri="{BB962C8B-B14F-4D97-AF65-F5344CB8AC3E}">
        <p14:creationId xmlns:p14="http://schemas.microsoft.com/office/powerpoint/2010/main" val="25057963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A141-8C01-83F9-0D2C-6F5310B91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09218-C728-41EE-CDA6-EF10DB017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6CF7D-58B1-8200-9B45-8BF2A7AEC5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28352E-FF1F-36E0-9B9B-4E5F1A383627}"/>
              </a:ext>
            </a:extLst>
          </p:cNvPr>
          <p:cNvSpPr>
            <a:spLocks noGrp="1"/>
          </p:cNvSpPr>
          <p:nvPr>
            <p:ph type="sldNum" sz="quarter" idx="5"/>
          </p:nvPr>
        </p:nvSpPr>
        <p:spPr/>
        <p:txBody>
          <a:bodyPr/>
          <a:lstStyle/>
          <a:p>
            <a:fld id="{93AABD54-3F1D-43A6-981A-5E31E658D2F2}" type="slidenum">
              <a:rPr lang="en-GB" smtClean="0"/>
              <a:t>130</a:t>
            </a:fld>
            <a:endParaRPr lang="en-GB"/>
          </a:p>
        </p:txBody>
      </p:sp>
    </p:spTree>
    <p:extLst>
      <p:ext uri="{BB962C8B-B14F-4D97-AF65-F5344CB8AC3E}">
        <p14:creationId xmlns:p14="http://schemas.microsoft.com/office/powerpoint/2010/main" val="93227198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0D3EC-CB35-5ADF-336D-A5D125819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DB57E-F972-F175-D39D-7D2BFEB86E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A0745-99C7-B10B-CDCF-A5D988BAFC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DC2117E-28CA-95E4-176D-0B581F5FD934}"/>
              </a:ext>
            </a:extLst>
          </p:cNvPr>
          <p:cNvSpPr>
            <a:spLocks noGrp="1"/>
          </p:cNvSpPr>
          <p:nvPr>
            <p:ph type="sldNum" sz="quarter" idx="5"/>
          </p:nvPr>
        </p:nvSpPr>
        <p:spPr/>
        <p:txBody>
          <a:bodyPr/>
          <a:lstStyle/>
          <a:p>
            <a:fld id="{93AABD54-3F1D-43A6-981A-5E31E658D2F2}" type="slidenum">
              <a:rPr lang="en-GB" smtClean="0"/>
              <a:t>131</a:t>
            </a:fld>
            <a:endParaRPr lang="en-GB"/>
          </a:p>
        </p:txBody>
      </p:sp>
    </p:spTree>
    <p:extLst>
      <p:ext uri="{BB962C8B-B14F-4D97-AF65-F5344CB8AC3E}">
        <p14:creationId xmlns:p14="http://schemas.microsoft.com/office/powerpoint/2010/main" val="363588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A890C-9F6B-3B04-A959-B858982B2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CAA5A-5018-5763-1652-2F079F0C5A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E046D-8E8D-0E49-0321-3EE10AAD34B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04A486C-33D3-AA12-DDEB-E014A5B42E8D}"/>
              </a:ext>
            </a:extLst>
          </p:cNvPr>
          <p:cNvSpPr>
            <a:spLocks noGrp="1"/>
          </p:cNvSpPr>
          <p:nvPr>
            <p:ph type="sldNum" sz="quarter" idx="5"/>
          </p:nvPr>
        </p:nvSpPr>
        <p:spPr/>
        <p:txBody>
          <a:bodyPr/>
          <a:lstStyle/>
          <a:p>
            <a:fld id="{93AABD54-3F1D-43A6-981A-5E31E658D2F2}" type="slidenum">
              <a:rPr lang="en-GB" smtClean="0"/>
              <a:t>15</a:t>
            </a:fld>
            <a:endParaRPr lang="en-GB"/>
          </a:p>
        </p:txBody>
      </p:sp>
    </p:spTree>
    <p:extLst>
      <p:ext uri="{BB962C8B-B14F-4D97-AF65-F5344CB8AC3E}">
        <p14:creationId xmlns:p14="http://schemas.microsoft.com/office/powerpoint/2010/main" val="41317492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A071B-0344-CFE8-620A-1C35AFF63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8AB7E8-456A-B697-F3C8-2B6195049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1101E-73BF-F985-B5EB-A60AFC41822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9C324E-4A1B-D2A5-5B00-862A8189DF33}"/>
              </a:ext>
            </a:extLst>
          </p:cNvPr>
          <p:cNvSpPr>
            <a:spLocks noGrp="1"/>
          </p:cNvSpPr>
          <p:nvPr>
            <p:ph type="sldNum" sz="quarter" idx="5"/>
          </p:nvPr>
        </p:nvSpPr>
        <p:spPr/>
        <p:txBody>
          <a:bodyPr/>
          <a:lstStyle/>
          <a:p>
            <a:fld id="{93AABD54-3F1D-43A6-981A-5E31E658D2F2}" type="slidenum">
              <a:rPr lang="en-GB" smtClean="0"/>
              <a:t>132</a:t>
            </a:fld>
            <a:endParaRPr lang="en-GB"/>
          </a:p>
        </p:txBody>
      </p:sp>
    </p:spTree>
    <p:extLst>
      <p:ext uri="{BB962C8B-B14F-4D97-AF65-F5344CB8AC3E}">
        <p14:creationId xmlns:p14="http://schemas.microsoft.com/office/powerpoint/2010/main" val="19681228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B457-3EAC-AC5E-3673-7B2492CD3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8AA067-976F-7975-7E04-E7926185E2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3EF2D-14E2-288A-F2AD-D1B569F4833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3452CB-E4F5-511A-ED03-B2BF4201B35A}"/>
              </a:ext>
            </a:extLst>
          </p:cNvPr>
          <p:cNvSpPr>
            <a:spLocks noGrp="1"/>
          </p:cNvSpPr>
          <p:nvPr>
            <p:ph type="sldNum" sz="quarter" idx="5"/>
          </p:nvPr>
        </p:nvSpPr>
        <p:spPr/>
        <p:txBody>
          <a:bodyPr/>
          <a:lstStyle/>
          <a:p>
            <a:fld id="{93AABD54-3F1D-43A6-981A-5E31E658D2F2}" type="slidenum">
              <a:rPr lang="en-GB" smtClean="0"/>
              <a:t>133</a:t>
            </a:fld>
            <a:endParaRPr lang="en-GB"/>
          </a:p>
        </p:txBody>
      </p:sp>
    </p:spTree>
    <p:extLst>
      <p:ext uri="{BB962C8B-B14F-4D97-AF65-F5344CB8AC3E}">
        <p14:creationId xmlns:p14="http://schemas.microsoft.com/office/powerpoint/2010/main" val="8445414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A3024-0D08-D620-33AA-00428A0B5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70505-1D5E-7DCB-85BE-02B236346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089DFE-4733-A562-583F-FF41D44DDBE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5AF88F-9A8F-7AED-8DC9-1B8FDA991CBF}"/>
              </a:ext>
            </a:extLst>
          </p:cNvPr>
          <p:cNvSpPr>
            <a:spLocks noGrp="1"/>
          </p:cNvSpPr>
          <p:nvPr>
            <p:ph type="sldNum" sz="quarter" idx="5"/>
          </p:nvPr>
        </p:nvSpPr>
        <p:spPr/>
        <p:txBody>
          <a:bodyPr/>
          <a:lstStyle/>
          <a:p>
            <a:fld id="{93AABD54-3F1D-43A6-981A-5E31E658D2F2}" type="slidenum">
              <a:rPr lang="en-GB" smtClean="0"/>
              <a:t>134</a:t>
            </a:fld>
            <a:endParaRPr lang="en-GB"/>
          </a:p>
        </p:txBody>
      </p:sp>
    </p:spTree>
    <p:extLst>
      <p:ext uri="{BB962C8B-B14F-4D97-AF65-F5344CB8AC3E}">
        <p14:creationId xmlns:p14="http://schemas.microsoft.com/office/powerpoint/2010/main" val="20887408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1504E-D373-F4AC-8F1B-486584B12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0BD21-FCC1-FE76-C986-F6D32373A8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A8452-3F70-51AA-020E-348D685EC3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AA04EB-E383-951E-CCBA-594499DF4D8D}"/>
              </a:ext>
            </a:extLst>
          </p:cNvPr>
          <p:cNvSpPr>
            <a:spLocks noGrp="1"/>
          </p:cNvSpPr>
          <p:nvPr>
            <p:ph type="sldNum" sz="quarter" idx="5"/>
          </p:nvPr>
        </p:nvSpPr>
        <p:spPr/>
        <p:txBody>
          <a:bodyPr/>
          <a:lstStyle/>
          <a:p>
            <a:fld id="{93AABD54-3F1D-43A6-981A-5E31E658D2F2}" type="slidenum">
              <a:rPr lang="en-GB" smtClean="0"/>
              <a:t>135</a:t>
            </a:fld>
            <a:endParaRPr lang="en-GB"/>
          </a:p>
        </p:txBody>
      </p:sp>
    </p:spTree>
    <p:extLst>
      <p:ext uri="{BB962C8B-B14F-4D97-AF65-F5344CB8AC3E}">
        <p14:creationId xmlns:p14="http://schemas.microsoft.com/office/powerpoint/2010/main" val="21206419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D522-5CB9-E29D-4A6D-BA46FB56E6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C00E2-FC6E-BF3C-6EF1-A46926FE9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A84DE-6020-AE91-4F00-D59D936A25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737B90-0A44-7FA7-CB72-A22C968437C3}"/>
              </a:ext>
            </a:extLst>
          </p:cNvPr>
          <p:cNvSpPr>
            <a:spLocks noGrp="1"/>
          </p:cNvSpPr>
          <p:nvPr>
            <p:ph type="sldNum" sz="quarter" idx="5"/>
          </p:nvPr>
        </p:nvSpPr>
        <p:spPr/>
        <p:txBody>
          <a:bodyPr/>
          <a:lstStyle/>
          <a:p>
            <a:fld id="{93AABD54-3F1D-43A6-981A-5E31E658D2F2}" type="slidenum">
              <a:rPr lang="en-GB" smtClean="0"/>
              <a:t>136</a:t>
            </a:fld>
            <a:endParaRPr lang="en-GB"/>
          </a:p>
        </p:txBody>
      </p:sp>
    </p:spTree>
    <p:extLst>
      <p:ext uri="{BB962C8B-B14F-4D97-AF65-F5344CB8AC3E}">
        <p14:creationId xmlns:p14="http://schemas.microsoft.com/office/powerpoint/2010/main" val="30124477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CB9C-10AA-6B01-2CC1-416E012EDD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CBAEC-2520-7949-5667-667104A2C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D654A-CF0B-6399-0448-3DC0574176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B37A98-9F7E-234F-C0F5-F610F187EAF1}"/>
              </a:ext>
            </a:extLst>
          </p:cNvPr>
          <p:cNvSpPr>
            <a:spLocks noGrp="1"/>
          </p:cNvSpPr>
          <p:nvPr>
            <p:ph type="sldNum" sz="quarter" idx="5"/>
          </p:nvPr>
        </p:nvSpPr>
        <p:spPr/>
        <p:txBody>
          <a:bodyPr/>
          <a:lstStyle/>
          <a:p>
            <a:fld id="{93AABD54-3F1D-43A6-981A-5E31E658D2F2}" type="slidenum">
              <a:rPr lang="en-GB" smtClean="0"/>
              <a:t>137</a:t>
            </a:fld>
            <a:endParaRPr lang="en-GB"/>
          </a:p>
        </p:txBody>
      </p:sp>
    </p:spTree>
    <p:extLst>
      <p:ext uri="{BB962C8B-B14F-4D97-AF65-F5344CB8AC3E}">
        <p14:creationId xmlns:p14="http://schemas.microsoft.com/office/powerpoint/2010/main" val="164921340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68A9A-E8D9-EA20-584A-42ED276DF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84EC5-C3FE-476C-06B8-6AD4738E3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EACA5-7DEB-26D6-D2A9-8347A5A57A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1CD60A7-7225-EF1B-72C4-0C2C27FFD06A}"/>
              </a:ext>
            </a:extLst>
          </p:cNvPr>
          <p:cNvSpPr>
            <a:spLocks noGrp="1"/>
          </p:cNvSpPr>
          <p:nvPr>
            <p:ph type="sldNum" sz="quarter" idx="5"/>
          </p:nvPr>
        </p:nvSpPr>
        <p:spPr/>
        <p:txBody>
          <a:bodyPr/>
          <a:lstStyle/>
          <a:p>
            <a:fld id="{93AABD54-3F1D-43A6-981A-5E31E658D2F2}" type="slidenum">
              <a:rPr lang="en-GB" smtClean="0"/>
              <a:t>138</a:t>
            </a:fld>
            <a:endParaRPr lang="en-GB"/>
          </a:p>
        </p:txBody>
      </p:sp>
    </p:spTree>
    <p:extLst>
      <p:ext uri="{BB962C8B-B14F-4D97-AF65-F5344CB8AC3E}">
        <p14:creationId xmlns:p14="http://schemas.microsoft.com/office/powerpoint/2010/main" val="23246632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E0868-8A3A-28BE-C663-C4AEFB2A3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6D3F5B-948E-2C97-88E2-2BF88BF30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CA603-F93D-DFC2-E9E1-3DFC8CE287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86F853-FDF6-1BA7-9063-DBD198FA9B74}"/>
              </a:ext>
            </a:extLst>
          </p:cNvPr>
          <p:cNvSpPr>
            <a:spLocks noGrp="1"/>
          </p:cNvSpPr>
          <p:nvPr>
            <p:ph type="sldNum" sz="quarter" idx="5"/>
          </p:nvPr>
        </p:nvSpPr>
        <p:spPr/>
        <p:txBody>
          <a:bodyPr/>
          <a:lstStyle/>
          <a:p>
            <a:fld id="{93AABD54-3F1D-43A6-981A-5E31E658D2F2}" type="slidenum">
              <a:rPr lang="en-GB" smtClean="0"/>
              <a:t>139</a:t>
            </a:fld>
            <a:endParaRPr lang="en-GB"/>
          </a:p>
        </p:txBody>
      </p:sp>
    </p:spTree>
    <p:extLst>
      <p:ext uri="{BB962C8B-B14F-4D97-AF65-F5344CB8AC3E}">
        <p14:creationId xmlns:p14="http://schemas.microsoft.com/office/powerpoint/2010/main" val="42236643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E3E1A-68D0-43E9-FCE2-5E78F1BAE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01D19-2DF3-413C-441A-4D1B90990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0AB7A0-0C4D-C95E-F1F4-EADBE69E5E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C6EEB4-727B-BC98-F3D5-3B70621CD1F9}"/>
              </a:ext>
            </a:extLst>
          </p:cNvPr>
          <p:cNvSpPr>
            <a:spLocks noGrp="1"/>
          </p:cNvSpPr>
          <p:nvPr>
            <p:ph type="sldNum" sz="quarter" idx="5"/>
          </p:nvPr>
        </p:nvSpPr>
        <p:spPr/>
        <p:txBody>
          <a:bodyPr/>
          <a:lstStyle/>
          <a:p>
            <a:fld id="{93AABD54-3F1D-43A6-981A-5E31E658D2F2}" type="slidenum">
              <a:rPr lang="en-GB" smtClean="0"/>
              <a:t>140</a:t>
            </a:fld>
            <a:endParaRPr lang="en-GB"/>
          </a:p>
        </p:txBody>
      </p:sp>
    </p:spTree>
    <p:extLst>
      <p:ext uri="{BB962C8B-B14F-4D97-AF65-F5344CB8AC3E}">
        <p14:creationId xmlns:p14="http://schemas.microsoft.com/office/powerpoint/2010/main" val="3580893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673C3-BF0F-6BE6-4E48-0F1FC6ABBD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1A8390-06B2-038A-CEF9-A97620A7E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32A578-F40D-14CC-025B-2C043522F7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42D192D-9546-C14A-96FA-D64CC985257F}"/>
              </a:ext>
            </a:extLst>
          </p:cNvPr>
          <p:cNvSpPr>
            <a:spLocks noGrp="1"/>
          </p:cNvSpPr>
          <p:nvPr>
            <p:ph type="sldNum" sz="quarter" idx="5"/>
          </p:nvPr>
        </p:nvSpPr>
        <p:spPr/>
        <p:txBody>
          <a:bodyPr/>
          <a:lstStyle/>
          <a:p>
            <a:fld id="{93AABD54-3F1D-43A6-981A-5E31E658D2F2}" type="slidenum">
              <a:rPr lang="en-GB" smtClean="0"/>
              <a:t>141</a:t>
            </a:fld>
            <a:endParaRPr lang="en-GB"/>
          </a:p>
        </p:txBody>
      </p:sp>
    </p:spTree>
    <p:extLst>
      <p:ext uri="{BB962C8B-B14F-4D97-AF65-F5344CB8AC3E}">
        <p14:creationId xmlns:p14="http://schemas.microsoft.com/office/powerpoint/2010/main" val="2549594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DD55A-2346-3AF4-A731-09EB6D348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7C394A-3C35-F019-2D3B-B48D8EA84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349238-BC29-8A5D-39C1-13C55C8191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2EEFD5-B2E4-F48C-AB3E-2255B645817E}"/>
              </a:ext>
            </a:extLst>
          </p:cNvPr>
          <p:cNvSpPr>
            <a:spLocks noGrp="1"/>
          </p:cNvSpPr>
          <p:nvPr>
            <p:ph type="sldNum" sz="quarter" idx="5"/>
          </p:nvPr>
        </p:nvSpPr>
        <p:spPr/>
        <p:txBody>
          <a:bodyPr/>
          <a:lstStyle/>
          <a:p>
            <a:fld id="{93AABD54-3F1D-43A6-981A-5E31E658D2F2}" type="slidenum">
              <a:rPr lang="en-GB" smtClean="0"/>
              <a:t>16</a:t>
            </a:fld>
            <a:endParaRPr lang="en-GB"/>
          </a:p>
        </p:txBody>
      </p:sp>
    </p:spTree>
    <p:extLst>
      <p:ext uri="{BB962C8B-B14F-4D97-AF65-F5344CB8AC3E}">
        <p14:creationId xmlns:p14="http://schemas.microsoft.com/office/powerpoint/2010/main" val="17363113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2B2A2-4DAF-0740-0F70-A46040B4B2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E513E-DDFD-BE64-5B0A-00F2FD6FE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C0913-A038-6FCA-AAF7-F56CF3284EA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AF3901-CF11-584B-46A6-BF1129981F50}"/>
              </a:ext>
            </a:extLst>
          </p:cNvPr>
          <p:cNvSpPr>
            <a:spLocks noGrp="1"/>
          </p:cNvSpPr>
          <p:nvPr>
            <p:ph type="sldNum" sz="quarter" idx="5"/>
          </p:nvPr>
        </p:nvSpPr>
        <p:spPr/>
        <p:txBody>
          <a:bodyPr/>
          <a:lstStyle/>
          <a:p>
            <a:fld id="{93AABD54-3F1D-43A6-981A-5E31E658D2F2}" type="slidenum">
              <a:rPr lang="en-GB" smtClean="0"/>
              <a:t>142</a:t>
            </a:fld>
            <a:endParaRPr lang="en-GB"/>
          </a:p>
        </p:txBody>
      </p:sp>
    </p:spTree>
    <p:extLst>
      <p:ext uri="{BB962C8B-B14F-4D97-AF65-F5344CB8AC3E}">
        <p14:creationId xmlns:p14="http://schemas.microsoft.com/office/powerpoint/2010/main" val="6850947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59BB7-7EE7-8D3C-080E-BD89896CE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CC17FA-28A4-91D5-AD45-1F4EEFF244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E944A-25C1-7E45-BD90-AFE9C76BD05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D598C6-4712-995D-3A9B-AA4A5FAA8ACE}"/>
              </a:ext>
            </a:extLst>
          </p:cNvPr>
          <p:cNvSpPr>
            <a:spLocks noGrp="1"/>
          </p:cNvSpPr>
          <p:nvPr>
            <p:ph type="sldNum" sz="quarter" idx="5"/>
          </p:nvPr>
        </p:nvSpPr>
        <p:spPr/>
        <p:txBody>
          <a:bodyPr/>
          <a:lstStyle/>
          <a:p>
            <a:fld id="{93AABD54-3F1D-43A6-981A-5E31E658D2F2}" type="slidenum">
              <a:rPr lang="en-GB" smtClean="0"/>
              <a:t>143</a:t>
            </a:fld>
            <a:endParaRPr lang="en-GB"/>
          </a:p>
        </p:txBody>
      </p:sp>
    </p:spTree>
    <p:extLst>
      <p:ext uri="{BB962C8B-B14F-4D97-AF65-F5344CB8AC3E}">
        <p14:creationId xmlns:p14="http://schemas.microsoft.com/office/powerpoint/2010/main" val="71376805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85C62-819B-FBE3-808C-E45CE34CE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0B782-9E29-0D6A-D37A-CDD3778E27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97445-513E-733D-C387-61C572AF02B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F0599D-7278-9832-A6DF-82FCD39CA8BA}"/>
              </a:ext>
            </a:extLst>
          </p:cNvPr>
          <p:cNvSpPr>
            <a:spLocks noGrp="1"/>
          </p:cNvSpPr>
          <p:nvPr>
            <p:ph type="sldNum" sz="quarter" idx="5"/>
          </p:nvPr>
        </p:nvSpPr>
        <p:spPr/>
        <p:txBody>
          <a:bodyPr/>
          <a:lstStyle/>
          <a:p>
            <a:fld id="{93AABD54-3F1D-43A6-981A-5E31E658D2F2}" type="slidenum">
              <a:rPr lang="en-GB" smtClean="0"/>
              <a:t>144</a:t>
            </a:fld>
            <a:endParaRPr lang="en-GB"/>
          </a:p>
        </p:txBody>
      </p:sp>
    </p:spTree>
    <p:extLst>
      <p:ext uri="{BB962C8B-B14F-4D97-AF65-F5344CB8AC3E}">
        <p14:creationId xmlns:p14="http://schemas.microsoft.com/office/powerpoint/2010/main" val="39410802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BA42-61F0-0114-0471-8E8A6E30C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946D0-6C83-0845-383C-488A497C2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9294B-1982-04D4-41C9-CCE5E162F9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671625-7510-EC98-B1E9-3A2DA5136844}"/>
              </a:ext>
            </a:extLst>
          </p:cNvPr>
          <p:cNvSpPr>
            <a:spLocks noGrp="1"/>
          </p:cNvSpPr>
          <p:nvPr>
            <p:ph type="sldNum" sz="quarter" idx="5"/>
          </p:nvPr>
        </p:nvSpPr>
        <p:spPr/>
        <p:txBody>
          <a:bodyPr/>
          <a:lstStyle/>
          <a:p>
            <a:fld id="{93AABD54-3F1D-43A6-981A-5E31E658D2F2}" type="slidenum">
              <a:rPr lang="en-GB" smtClean="0"/>
              <a:t>145</a:t>
            </a:fld>
            <a:endParaRPr lang="en-GB"/>
          </a:p>
        </p:txBody>
      </p:sp>
    </p:spTree>
    <p:extLst>
      <p:ext uri="{BB962C8B-B14F-4D97-AF65-F5344CB8AC3E}">
        <p14:creationId xmlns:p14="http://schemas.microsoft.com/office/powerpoint/2010/main" val="31143006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C131-092E-4666-032D-293B033E8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49629-4DAC-C7DE-5FA0-6615305FB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60E4D-C09F-24B2-5B39-4D0764DAF8C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44E58F-05C9-9B56-72CE-C4402492BE77}"/>
              </a:ext>
            </a:extLst>
          </p:cNvPr>
          <p:cNvSpPr>
            <a:spLocks noGrp="1"/>
          </p:cNvSpPr>
          <p:nvPr>
            <p:ph type="sldNum" sz="quarter" idx="5"/>
          </p:nvPr>
        </p:nvSpPr>
        <p:spPr/>
        <p:txBody>
          <a:bodyPr/>
          <a:lstStyle/>
          <a:p>
            <a:fld id="{93AABD54-3F1D-43A6-981A-5E31E658D2F2}" type="slidenum">
              <a:rPr lang="en-GB" smtClean="0"/>
              <a:t>146</a:t>
            </a:fld>
            <a:endParaRPr lang="en-GB"/>
          </a:p>
        </p:txBody>
      </p:sp>
    </p:spTree>
    <p:extLst>
      <p:ext uri="{BB962C8B-B14F-4D97-AF65-F5344CB8AC3E}">
        <p14:creationId xmlns:p14="http://schemas.microsoft.com/office/powerpoint/2010/main" val="26940547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560AE-4545-A4E4-8400-BB7D88A46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D82A2-DF9A-EFA1-24EB-E8C8A1157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A2D3D-BE0A-A038-0FE9-10DDC2315F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867A5C-3BA0-61C1-D4BC-C0724EA49AD2}"/>
              </a:ext>
            </a:extLst>
          </p:cNvPr>
          <p:cNvSpPr>
            <a:spLocks noGrp="1"/>
          </p:cNvSpPr>
          <p:nvPr>
            <p:ph type="sldNum" sz="quarter" idx="5"/>
          </p:nvPr>
        </p:nvSpPr>
        <p:spPr/>
        <p:txBody>
          <a:bodyPr/>
          <a:lstStyle/>
          <a:p>
            <a:fld id="{93AABD54-3F1D-43A6-981A-5E31E658D2F2}" type="slidenum">
              <a:rPr lang="en-GB" smtClean="0"/>
              <a:t>147</a:t>
            </a:fld>
            <a:endParaRPr lang="en-GB"/>
          </a:p>
        </p:txBody>
      </p:sp>
    </p:spTree>
    <p:extLst>
      <p:ext uri="{BB962C8B-B14F-4D97-AF65-F5344CB8AC3E}">
        <p14:creationId xmlns:p14="http://schemas.microsoft.com/office/powerpoint/2010/main" val="31407447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7DC16-2F85-4100-2247-5AC88B2C4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FA5D5-66A9-3B3C-BD4F-BDA7699C0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0BB34-11A2-94C6-B246-D3952418FE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709C03-824E-F591-B013-042E4DCBB515}"/>
              </a:ext>
            </a:extLst>
          </p:cNvPr>
          <p:cNvSpPr>
            <a:spLocks noGrp="1"/>
          </p:cNvSpPr>
          <p:nvPr>
            <p:ph type="sldNum" sz="quarter" idx="5"/>
          </p:nvPr>
        </p:nvSpPr>
        <p:spPr/>
        <p:txBody>
          <a:bodyPr/>
          <a:lstStyle/>
          <a:p>
            <a:fld id="{93AABD54-3F1D-43A6-981A-5E31E658D2F2}" type="slidenum">
              <a:rPr lang="en-GB" smtClean="0"/>
              <a:t>148</a:t>
            </a:fld>
            <a:endParaRPr lang="en-GB"/>
          </a:p>
        </p:txBody>
      </p:sp>
    </p:spTree>
    <p:extLst>
      <p:ext uri="{BB962C8B-B14F-4D97-AF65-F5344CB8AC3E}">
        <p14:creationId xmlns:p14="http://schemas.microsoft.com/office/powerpoint/2010/main" val="16312592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D417A-E8F2-6978-8DE0-DCD5C7EFD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907C4-A854-A7BF-27C3-0CEC1D697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99C5C-720B-4544-67C8-48BEC1AE8D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CCA51E-0429-6699-1495-7DBBF626FBE1}"/>
              </a:ext>
            </a:extLst>
          </p:cNvPr>
          <p:cNvSpPr>
            <a:spLocks noGrp="1"/>
          </p:cNvSpPr>
          <p:nvPr>
            <p:ph type="sldNum" sz="quarter" idx="5"/>
          </p:nvPr>
        </p:nvSpPr>
        <p:spPr/>
        <p:txBody>
          <a:bodyPr/>
          <a:lstStyle/>
          <a:p>
            <a:fld id="{93AABD54-3F1D-43A6-981A-5E31E658D2F2}" type="slidenum">
              <a:rPr lang="en-GB" smtClean="0"/>
              <a:t>149</a:t>
            </a:fld>
            <a:endParaRPr lang="en-GB"/>
          </a:p>
        </p:txBody>
      </p:sp>
    </p:spTree>
    <p:extLst>
      <p:ext uri="{BB962C8B-B14F-4D97-AF65-F5344CB8AC3E}">
        <p14:creationId xmlns:p14="http://schemas.microsoft.com/office/powerpoint/2010/main" val="94380421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C0F08-130A-F704-61D2-BB85D231B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9FDE1-153A-08D2-2E57-89C422E30B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5F04A-4124-615A-94C8-B68B20C44AD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09688D-56D0-F565-5DFC-AF9582D83F4B}"/>
              </a:ext>
            </a:extLst>
          </p:cNvPr>
          <p:cNvSpPr>
            <a:spLocks noGrp="1"/>
          </p:cNvSpPr>
          <p:nvPr>
            <p:ph type="sldNum" sz="quarter" idx="5"/>
          </p:nvPr>
        </p:nvSpPr>
        <p:spPr/>
        <p:txBody>
          <a:bodyPr/>
          <a:lstStyle/>
          <a:p>
            <a:fld id="{93AABD54-3F1D-43A6-981A-5E31E658D2F2}" type="slidenum">
              <a:rPr lang="en-GB" smtClean="0"/>
              <a:t>150</a:t>
            </a:fld>
            <a:endParaRPr lang="en-GB"/>
          </a:p>
        </p:txBody>
      </p:sp>
    </p:spTree>
    <p:extLst>
      <p:ext uri="{BB962C8B-B14F-4D97-AF65-F5344CB8AC3E}">
        <p14:creationId xmlns:p14="http://schemas.microsoft.com/office/powerpoint/2010/main" val="161525903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89FA0-E7C9-33D4-C678-4CB0DD269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445DF-C9C8-6D3A-BBF2-C18B40BC9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76D61-2875-7E6F-AA0E-88878C2A9B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BB7CD3A-EFE3-ED30-2051-446C73C3C2E6}"/>
              </a:ext>
            </a:extLst>
          </p:cNvPr>
          <p:cNvSpPr>
            <a:spLocks noGrp="1"/>
          </p:cNvSpPr>
          <p:nvPr>
            <p:ph type="sldNum" sz="quarter" idx="5"/>
          </p:nvPr>
        </p:nvSpPr>
        <p:spPr/>
        <p:txBody>
          <a:bodyPr/>
          <a:lstStyle/>
          <a:p>
            <a:fld id="{93AABD54-3F1D-43A6-981A-5E31E658D2F2}" type="slidenum">
              <a:rPr lang="en-GB" smtClean="0"/>
              <a:t>151</a:t>
            </a:fld>
            <a:endParaRPr lang="en-GB"/>
          </a:p>
        </p:txBody>
      </p:sp>
    </p:spTree>
    <p:extLst>
      <p:ext uri="{BB962C8B-B14F-4D97-AF65-F5344CB8AC3E}">
        <p14:creationId xmlns:p14="http://schemas.microsoft.com/office/powerpoint/2010/main" val="1382031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99B9C-12CD-0D14-06CD-B3AFB06E9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8302BF-6339-72B0-BD1D-4940E7534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A9D54-13A3-933A-C7E6-D3DBBA4C0F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810548D-44E0-3E9A-2A7B-4D4741487DD6}"/>
              </a:ext>
            </a:extLst>
          </p:cNvPr>
          <p:cNvSpPr>
            <a:spLocks noGrp="1"/>
          </p:cNvSpPr>
          <p:nvPr>
            <p:ph type="sldNum" sz="quarter" idx="5"/>
          </p:nvPr>
        </p:nvSpPr>
        <p:spPr/>
        <p:txBody>
          <a:bodyPr/>
          <a:lstStyle/>
          <a:p>
            <a:fld id="{93AABD54-3F1D-43A6-981A-5E31E658D2F2}" type="slidenum">
              <a:rPr lang="en-GB" smtClean="0"/>
              <a:t>17</a:t>
            </a:fld>
            <a:endParaRPr lang="en-GB"/>
          </a:p>
        </p:txBody>
      </p:sp>
    </p:spTree>
    <p:extLst>
      <p:ext uri="{BB962C8B-B14F-4D97-AF65-F5344CB8AC3E}">
        <p14:creationId xmlns:p14="http://schemas.microsoft.com/office/powerpoint/2010/main" val="30542988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45202-C4C3-0212-56F4-BA0ACAA9D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888E3-405A-717D-ED20-F4FA5E668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B0C74-80DA-80B0-4AC2-09E4A2A394A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638786-4363-4271-1E40-5FCCA38AC120}"/>
              </a:ext>
            </a:extLst>
          </p:cNvPr>
          <p:cNvSpPr>
            <a:spLocks noGrp="1"/>
          </p:cNvSpPr>
          <p:nvPr>
            <p:ph type="sldNum" sz="quarter" idx="5"/>
          </p:nvPr>
        </p:nvSpPr>
        <p:spPr/>
        <p:txBody>
          <a:bodyPr/>
          <a:lstStyle/>
          <a:p>
            <a:fld id="{93AABD54-3F1D-43A6-981A-5E31E658D2F2}" type="slidenum">
              <a:rPr lang="en-GB" smtClean="0"/>
              <a:t>152</a:t>
            </a:fld>
            <a:endParaRPr lang="en-GB"/>
          </a:p>
        </p:txBody>
      </p:sp>
    </p:spTree>
    <p:extLst>
      <p:ext uri="{BB962C8B-B14F-4D97-AF65-F5344CB8AC3E}">
        <p14:creationId xmlns:p14="http://schemas.microsoft.com/office/powerpoint/2010/main" val="25335925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AC740-BBEA-1952-BA5E-02B0FF5CF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447B84-CB73-3034-4C68-2C2457E72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2FAB44-5F52-46EB-97F0-4188B9261D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4C1188-4F85-86EB-D185-435FBD57C1A9}"/>
              </a:ext>
            </a:extLst>
          </p:cNvPr>
          <p:cNvSpPr>
            <a:spLocks noGrp="1"/>
          </p:cNvSpPr>
          <p:nvPr>
            <p:ph type="sldNum" sz="quarter" idx="5"/>
          </p:nvPr>
        </p:nvSpPr>
        <p:spPr/>
        <p:txBody>
          <a:bodyPr/>
          <a:lstStyle/>
          <a:p>
            <a:fld id="{93AABD54-3F1D-43A6-981A-5E31E658D2F2}" type="slidenum">
              <a:rPr lang="en-GB" smtClean="0"/>
              <a:t>153</a:t>
            </a:fld>
            <a:endParaRPr lang="en-GB"/>
          </a:p>
        </p:txBody>
      </p:sp>
    </p:spTree>
    <p:extLst>
      <p:ext uri="{BB962C8B-B14F-4D97-AF65-F5344CB8AC3E}">
        <p14:creationId xmlns:p14="http://schemas.microsoft.com/office/powerpoint/2010/main" val="35999271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E3309-9E07-28A3-DB9A-F4A6F82A7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4C9DE-87DB-8C30-31AD-A4E5900B5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38217-A4C1-3E96-CEA7-DAAFA9C7413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B32292-DED7-44EC-CDD2-4599726E152E}"/>
              </a:ext>
            </a:extLst>
          </p:cNvPr>
          <p:cNvSpPr>
            <a:spLocks noGrp="1"/>
          </p:cNvSpPr>
          <p:nvPr>
            <p:ph type="sldNum" sz="quarter" idx="5"/>
          </p:nvPr>
        </p:nvSpPr>
        <p:spPr/>
        <p:txBody>
          <a:bodyPr/>
          <a:lstStyle/>
          <a:p>
            <a:fld id="{93AABD54-3F1D-43A6-981A-5E31E658D2F2}" type="slidenum">
              <a:rPr lang="en-GB" smtClean="0"/>
              <a:t>154</a:t>
            </a:fld>
            <a:endParaRPr lang="en-GB"/>
          </a:p>
        </p:txBody>
      </p:sp>
    </p:spTree>
    <p:extLst>
      <p:ext uri="{BB962C8B-B14F-4D97-AF65-F5344CB8AC3E}">
        <p14:creationId xmlns:p14="http://schemas.microsoft.com/office/powerpoint/2010/main" val="314813688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ADC4E-B0FC-9CA5-E706-45962C73F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7F8EC-0EEB-7F94-B9A9-7E04733AA7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426BCE-637A-D14A-C3FD-319671540F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12BA8A-F5B0-F1DD-DC97-28F9DF52B00D}"/>
              </a:ext>
            </a:extLst>
          </p:cNvPr>
          <p:cNvSpPr>
            <a:spLocks noGrp="1"/>
          </p:cNvSpPr>
          <p:nvPr>
            <p:ph type="sldNum" sz="quarter" idx="5"/>
          </p:nvPr>
        </p:nvSpPr>
        <p:spPr/>
        <p:txBody>
          <a:bodyPr/>
          <a:lstStyle/>
          <a:p>
            <a:fld id="{93AABD54-3F1D-43A6-981A-5E31E658D2F2}" type="slidenum">
              <a:rPr lang="en-GB" smtClean="0"/>
              <a:t>155</a:t>
            </a:fld>
            <a:endParaRPr lang="en-GB"/>
          </a:p>
        </p:txBody>
      </p:sp>
    </p:spTree>
    <p:extLst>
      <p:ext uri="{BB962C8B-B14F-4D97-AF65-F5344CB8AC3E}">
        <p14:creationId xmlns:p14="http://schemas.microsoft.com/office/powerpoint/2010/main" val="33328600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5CEDA-D794-A7DF-8524-AAE2A4525D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996C4-2EC1-5C7E-81D6-DAD3BF77A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AAE5E1-EFE4-A9F8-AE9D-9891980AD3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C6613F-BC97-B910-D249-64FBCD94D66B}"/>
              </a:ext>
            </a:extLst>
          </p:cNvPr>
          <p:cNvSpPr>
            <a:spLocks noGrp="1"/>
          </p:cNvSpPr>
          <p:nvPr>
            <p:ph type="sldNum" sz="quarter" idx="5"/>
          </p:nvPr>
        </p:nvSpPr>
        <p:spPr/>
        <p:txBody>
          <a:bodyPr/>
          <a:lstStyle/>
          <a:p>
            <a:fld id="{93AABD54-3F1D-43A6-981A-5E31E658D2F2}" type="slidenum">
              <a:rPr lang="en-GB" smtClean="0"/>
              <a:t>156</a:t>
            </a:fld>
            <a:endParaRPr lang="en-GB"/>
          </a:p>
        </p:txBody>
      </p:sp>
    </p:spTree>
    <p:extLst>
      <p:ext uri="{BB962C8B-B14F-4D97-AF65-F5344CB8AC3E}">
        <p14:creationId xmlns:p14="http://schemas.microsoft.com/office/powerpoint/2010/main" val="280082003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8F415-45C6-3C0E-4309-51E62BEC2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944157-767B-9CDC-E353-3324EF50D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78D7C-8ABB-2E7D-E7F3-49B37F9C3A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E2D8F57-3AC4-D201-7C1C-7C31D3A318C6}"/>
              </a:ext>
            </a:extLst>
          </p:cNvPr>
          <p:cNvSpPr>
            <a:spLocks noGrp="1"/>
          </p:cNvSpPr>
          <p:nvPr>
            <p:ph type="sldNum" sz="quarter" idx="5"/>
          </p:nvPr>
        </p:nvSpPr>
        <p:spPr/>
        <p:txBody>
          <a:bodyPr/>
          <a:lstStyle/>
          <a:p>
            <a:fld id="{93AABD54-3F1D-43A6-981A-5E31E658D2F2}" type="slidenum">
              <a:rPr lang="en-GB" smtClean="0"/>
              <a:t>157</a:t>
            </a:fld>
            <a:endParaRPr lang="en-GB"/>
          </a:p>
        </p:txBody>
      </p:sp>
    </p:spTree>
    <p:extLst>
      <p:ext uri="{BB962C8B-B14F-4D97-AF65-F5344CB8AC3E}">
        <p14:creationId xmlns:p14="http://schemas.microsoft.com/office/powerpoint/2010/main" val="80884246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0D537-AD17-594C-4781-6C2FFAB58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F1003-FFDD-D53B-2D4D-E4E439555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EF793-832E-2776-AD4D-26C061D6C8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D6D66C-19CA-E4A5-F0D2-0D66DEF5D6FB}"/>
              </a:ext>
            </a:extLst>
          </p:cNvPr>
          <p:cNvSpPr>
            <a:spLocks noGrp="1"/>
          </p:cNvSpPr>
          <p:nvPr>
            <p:ph type="sldNum" sz="quarter" idx="5"/>
          </p:nvPr>
        </p:nvSpPr>
        <p:spPr/>
        <p:txBody>
          <a:bodyPr/>
          <a:lstStyle/>
          <a:p>
            <a:fld id="{93AABD54-3F1D-43A6-981A-5E31E658D2F2}" type="slidenum">
              <a:rPr lang="en-GB" smtClean="0"/>
              <a:t>158</a:t>
            </a:fld>
            <a:endParaRPr lang="en-GB"/>
          </a:p>
        </p:txBody>
      </p:sp>
    </p:spTree>
    <p:extLst>
      <p:ext uri="{BB962C8B-B14F-4D97-AF65-F5344CB8AC3E}">
        <p14:creationId xmlns:p14="http://schemas.microsoft.com/office/powerpoint/2010/main" val="65973661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A2CE0-26F1-82D0-0791-7616846F8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A7400-0E01-6BC3-D5B6-CCF3D63E1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1403E-3993-4542-EE74-B93A1A329C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ACEE0B-44DF-22B9-389C-C5017135E30E}"/>
              </a:ext>
            </a:extLst>
          </p:cNvPr>
          <p:cNvSpPr>
            <a:spLocks noGrp="1"/>
          </p:cNvSpPr>
          <p:nvPr>
            <p:ph type="sldNum" sz="quarter" idx="5"/>
          </p:nvPr>
        </p:nvSpPr>
        <p:spPr/>
        <p:txBody>
          <a:bodyPr/>
          <a:lstStyle/>
          <a:p>
            <a:fld id="{93AABD54-3F1D-43A6-981A-5E31E658D2F2}" type="slidenum">
              <a:rPr lang="en-GB" smtClean="0"/>
              <a:t>159</a:t>
            </a:fld>
            <a:endParaRPr lang="en-GB"/>
          </a:p>
        </p:txBody>
      </p:sp>
    </p:spTree>
    <p:extLst>
      <p:ext uri="{BB962C8B-B14F-4D97-AF65-F5344CB8AC3E}">
        <p14:creationId xmlns:p14="http://schemas.microsoft.com/office/powerpoint/2010/main" val="86079282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0B35-5FE7-6D34-4EBE-C7B87CBE2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8EC66-987F-1462-AC24-5DA9D0147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DC215-55B7-15EA-2476-4CC2B4251B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D06366-79AE-EC0F-A551-5531C8340635}"/>
              </a:ext>
            </a:extLst>
          </p:cNvPr>
          <p:cNvSpPr>
            <a:spLocks noGrp="1"/>
          </p:cNvSpPr>
          <p:nvPr>
            <p:ph type="sldNum" sz="quarter" idx="5"/>
          </p:nvPr>
        </p:nvSpPr>
        <p:spPr/>
        <p:txBody>
          <a:bodyPr/>
          <a:lstStyle/>
          <a:p>
            <a:fld id="{93AABD54-3F1D-43A6-981A-5E31E658D2F2}" type="slidenum">
              <a:rPr lang="en-GB" smtClean="0"/>
              <a:t>160</a:t>
            </a:fld>
            <a:endParaRPr lang="en-GB"/>
          </a:p>
        </p:txBody>
      </p:sp>
    </p:spTree>
    <p:extLst>
      <p:ext uri="{BB962C8B-B14F-4D97-AF65-F5344CB8AC3E}">
        <p14:creationId xmlns:p14="http://schemas.microsoft.com/office/powerpoint/2010/main" val="396779910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04773-9C82-93B8-66A3-FBD950CE1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78F9D-561D-03D8-4CD9-8D4688CC9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55660-FA86-B288-BD4B-4A9A7853D99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DED5B84-3089-5670-843B-1F3723CDB5EC}"/>
              </a:ext>
            </a:extLst>
          </p:cNvPr>
          <p:cNvSpPr>
            <a:spLocks noGrp="1"/>
          </p:cNvSpPr>
          <p:nvPr>
            <p:ph type="sldNum" sz="quarter" idx="5"/>
          </p:nvPr>
        </p:nvSpPr>
        <p:spPr/>
        <p:txBody>
          <a:bodyPr/>
          <a:lstStyle/>
          <a:p>
            <a:fld id="{93AABD54-3F1D-43A6-981A-5E31E658D2F2}" type="slidenum">
              <a:rPr lang="en-GB" smtClean="0"/>
              <a:t>161</a:t>
            </a:fld>
            <a:endParaRPr lang="en-GB"/>
          </a:p>
        </p:txBody>
      </p:sp>
    </p:spTree>
    <p:extLst>
      <p:ext uri="{BB962C8B-B14F-4D97-AF65-F5344CB8AC3E}">
        <p14:creationId xmlns:p14="http://schemas.microsoft.com/office/powerpoint/2010/main" val="663310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1855-540C-F4FA-3B38-9A937D24B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AF2B2-7EEA-DE82-7F76-3974491689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2A854-2F66-861C-99DD-6A37C75FA92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494FE1-FE49-7572-0C08-3A494A845DC1}"/>
              </a:ext>
            </a:extLst>
          </p:cNvPr>
          <p:cNvSpPr>
            <a:spLocks noGrp="1"/>
          </p:cNvSpPr>
          <p:nvPr>
            <p:ph type="sldNum" sz="quarter" idx="5"/>
          </p:nvPr>
        </p:nvSpPr>
        <p:spPr/>
        <p:txBody>
          <a:bodyPr/>
          <a:lstStyle/>
          <a:p>
            <a:fld id="{93AABD54-3F1D-43A6-981A-5E31E658D2F2}" type="slidenum">
              <a:rPr lang="en-GB" smtClean="0"/>
              <a:t>18</a:t>
            </a:fld>
            <a:endParaRPr lang="en-GB"/>
          </a:p>
        </p:txBody>
      </p:sp>
    </p:spTree>
    <p:extLst>
      <p:ext uri="{BB962C8B-B14F-4D97-AF65-F5344CB8AC3E}">
        <p14:creationId xmlns:p14="http://schemas.microsoft.com/office/powerpoint/2010/main" val="10348221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94B36-232B-B185-CEB1-952DE4DC6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0F1E8-EB66-C1F7-E7C3-62296FD75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BA1A95-A44C-0BE4-4B1D-8666B60104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E888ADD-15BE-A44B-F69E-8C2F12F04DFC}"/>
              </a:ext>
            </a:extLst>
          </p:cNvPr>
          <p:cNvSpPr>
            <a:spLocks noGrp="1"/>
          </p:cNvSpPr>
          <p:nvPr>
            <p:ph type="sldNum" sz="quarter" idx="5"/>
          </p:nvPr>
        </p:nvSpPr>
        <p:spPr/>
        <p:txBody>
          <a:bodyPr/>
          <a:lstStyle/>
          <a:p>
            <a:fld id="{93AABD54-3F1D-43A6-981A-5E31E658D2F2}" type="slidenum">
              <a:rPr lang="en-GB" smtClean="0"/>
              <a:t>162</a:t>
            </a:fld>
            <a:endParaRPr lang="en-GB"/>
          </a:p>
        </p:txBody>
      </p:sp>
    </p:spTree>
    <p:extLst>
      <p:ext uri="{BB962C8B-B14F-4D97-AF65-F5344CB8AC3E}">
        <p14:creationId xmlns:p14="http://schemas.microsoft.com/office/powerpoint/2010/main" val="152875810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A6F9-0036-69A9-37DA-48049FC8F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5E804-2F67-27EE-F383-6CDAFC868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94F3-5451-6972-DFF3-956F823E23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811594-CDC3-D7B0-0ED7-57443E87F035}"/>
              </a:ext>
            </a:extLst>
          </p:cNvPr>
          <p:cNvSpPr>
            <a:spLocks noGrp="1"/>
          </p:cNvSpPr>
          <p:nvPr>
            <p:ph type="sldNum" sz="quarter" idx="5"/>
          </p:nvPr>
        </p:nvSpPr>
        <p:spPr/>
        <p:txBody>
          <a:bodyPr/>
          <a:lstStyle/>
          <a:p>
            <a:fld id="{93AABD54-3F1D-43A6-981A-5E31E658D2F2}" type="slidenum">
              <a:rPr lang="en-GB" smtClean="0"/>
              <a:t>163</a:t>
            </a:fld>
            <a:endParaRPr lang="en-GB"/>
          </a:p>
        </p:txBody>
      </p:sp>
    </p:spTree>
    <p:extLst>
      <p:ext uri="{BB962C8B-B14F-4D97-AF65-F5344CB8AC3E}">
        <p14:creationId xmlns:p14="http://schemas.microsoft.com/office/powerpoint/2010/main" val="275776803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B59F9-DA9F-7120-D87E-180AFADCE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418D4-08F8-8501-8C48-2C8033A3F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606CEF-2AE5-7AC7-1884-6103DEBB6DB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9D39F-7F39-6C66-87CB-C37F0169F8EB}"/>
              </a:ext>
            </a:extLst>
          </p:cNvPr>
          <p:cNvSpPr>
            <a:spLocks noGrp="1"/>
          </p:cNvSpPr>
          <p:nvPr>
            <p:ph type="sldNum" sz="quarter" idx="5"/>
          </p:nvPr>
        </p:nvSpPr>
        <p:spPr/>
        <p:txBody>
          <a:bodyPr/>
          <a:lstStyle/>
          <a:p>
            <a:fld id="{93AABD54-3F1D-43A6-981A-5E31E658D2F2}" type="slidenum">
              <a:rPr lang="en-GB" smtClean="0"/>
              <a:t>164</a:t>
            </a:fld>
            <a:endParaRPr lang="en-GB"/>
          </a:p>
        </p:txBody>
      </p:sp>
    </p:spTree>
    <p:extLst>
      <p:ext uri="{BB962C8B-B14F-4D97-AF65-F5344CB8AC3E}">
        <p14:creationId xmlns:p14="http://schemas.microsoft.com/office/powerpoint/2010/main" val="39247172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03A55-2D33-7F9E-FBB9-2776827F7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80E27-5F8A-1056-D500-A29704774C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500F3-3920-229B-3B85-0B08A812F5A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D86127B-0C5E-5D0A-7DC8-40554739D8ED}"/>
              </a:ext>
            </a:extLst>
          </p:cNvPr>
          <p:cNvSpPr>
            <a:spLocks noGrp="1"/>
          </p:cNvSpPr>
          <p:nvPr>
            <p:ph type="sldNum" sz="quarter" idx="5"/>
          </p:nvPr>
        </p:nvSpPr>
        <p:spPr/>
        <p:txBody>
          <a:bodyPr/>
          <a:lstStyle/>
          <a:p>
            <a:fld id="{93AABD54-3F1D-43A6-981A-5E31E658D2F2}" type="slidenum">
              <a:rPr lang="en-GB" smtClean="0"/>
              <a:t>165</a:t>
            </a:fld>
            <a:endParaRPr lang="en-GB"/>
          </a:p>
        </p:txBody>
      </p:sp>
    </p:spTree>
    <p:extLst>
      <p:ext uri="{BB962C8B-B14F-4D97-AF65-F5344CB8AC3E}">
        <p14:creationId xmlns:p14="http://schemas.microsoft.com/office/powerpoint/2010/main" val="22583677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96295-DCE3-5302-B7F1-02A3D7794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6D4A7-2473-F3C3-E9D2-6BF41C79B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517D3-A12D-BFB4-8EC1-5919282766F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1068C1-C4E9-E007-DBF9-0B591D75F866}"/>
              </a:ext>
            </a:extLst>
          </p:cNvPr>
          <p:cNvSpPr>
            <a:spLocks noGrp="1"/>
          </p:cNvSpPr>
          <p:nvPr>
            <p:ph type="sldNum" sz="quarter" idx="5"/>
          </p:nvPr>
        </p:nvSpPr>
        <p:spPr/>
        <p:txBody>
          <a:bodyPr/>
          <a:lstStyle/>
          <a:p>
            <a:fld id="{93AABD54-3F1D-43A6-981A-5E31E658D2F2}" type="slidenum">
              <a:rPr lang="en-GB" smtClean="0"/>
              <a:t>166</a:t>
            </a:fld>
            <a:endParaRPr lang="en-GB"/>
          </a:p>
        </p:txBody>
      </p:sp>
    </p:spTree>
    <p:extLst>
      <p:ext uri="{BB962C8B-B14F-4D97-AF65-F5344CB8AC3E}">
        <p14:creationId xmlns:p14="http://schemas.microsoft.com/office/powerpoint/2010/main" val="368716942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8DB1A-6C42-D518-7B97-03F99C2DC2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B484E-1CD8-36B6-AFC2-6CF8286956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0B08F-C412-3384-BDEB-38F2688A4A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1E4232-791D-294C-8B6D-8BAB0E991D1C}"/>
              </a:ext>
            </a:extLst>
          </p:cNvPr>
          <p:cNvSpPr>
            <a:spLocks noGrp="1"/>
          </p:cNvSpPr>
          <p:nvPr>
            <p:ph type="sldNum" sz="quarter" idx="5"/>
          </p:nvPr>
        </p:nvSpPr>
        <p:spPr/>
        <p:txBody>
          <a:bodyPr/>
          <a:lstStyle/>
          <a:p>
            <a:fld id="{93AABD54-3F1D-43A6-981A-5E31E658D2F2}" type="slidenum">
              <a:rPr lang="en-GB" smtClean="0"/>
              <a:t>167</a:t>
            </a:fld>
            <a:endParaRPr lang="en-GB"/>
          </a:p>
        </p:txBody>
      </p:sp>
    </p:spTree>
    <p:extLst>
      <p:ext uri="{BB962C8B-B14F-4D97-AF65-F5344CB8AC3E}">
        <p14:creationId xmlns:p14="http://schemas.microsoft.com/office/powerpoint/2010/main" val="304215072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2EA11-AB7D-2B54-2C8F-0D5EBD1C2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DA59A-A0D8-928C-11EC-3B966FB4E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BBA0B-41AE-13CB-0393-72FB97EA45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E5CF62-51B6-06B3-4A18-2BC79CA3DAC1}"/>
              </a:ext>
            </a:extLst>
          </p:cNvPr>
          <p:cNvSpPr>
            <a:spLocks noGrp="1"/>
          </p:cNvSpPr>
          <p:nvPr>
            <p:ph type="sldNum" sz="quarter" idx="5"/>
          </p:nvPr>
        </p:nvSpPr>
        <p:spPr/>
        <p:txBody>
          <a:bodyPr/>
          <a:lstStyle/>
          <a:p>
            <a:fld id="{93AABD54-3F1D-43A6-981A-5E31E658D2F2}" type="slidenum">
              <a:rPr lang="en-GB" smtClean="0"/>
              <a:t>168</a:t>
            </a:fld>
            <a:endParaRPr lang="en-GB"/>
          </a:p>
        </p:txBody>
      </p:sp>
    </p:spTree>
    <p:extLst>
      <p:ext uri="{BB962C8B-B14F-4D97-AF65-F5344CB8AC3E}">
        <p14:creationId xmlns:p14="http://schemas.microsoft.com/office/powerpoint/2010/main" val="109556709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A642E-204C-5090-487F-B5CE8F019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550CE-9B69-503E-2A35-11F709634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B2185-236F-67F8-C2EB-CA948B9B69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9897F6-0E91-72DA-21CC-4B9EA7695C5B}"/>
              </a:ext>
            </a:extLst>
          </p:cNvPr>
          <p:cNvSpPr>
            <a:spLocks noGrp="1"/>
          </p:cNvSpPr>
          <p:nvPr>
            <p:ph type="sldNum" sz="quarter" idx="5"/>
          </p:nvPr>
        </p:nvSpPr>
        <p:spPr/>
        <p:txBody>
          <a:bodyPr/>
          <a:lstStyle/>
          <a:p>
            <a:fld id="{93AABD54-3F1D-43A6-981A-5E31E658D2F2}" type="slidenum">
              <a:rPr lang="en-GB" smtClean="0"/>
              <a:t>169</a:t>
            </a:fld>
            <a:endParaRPr lang="en-GB"/>
          </a:p>
        </p:txBody>
      </p:sp>
    </p:spTree>
    <p:extLst>
      <p:ext uri="{BB962C8B-B14F-4D97-AF65-F5344CB8AC3E}">
        <p14:creationId xmlns:p14="http://schemas.microsoft.com/office/powerpoint/2010/main" val="3810009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B5E26-2C7C-13A8-AE19-256263E26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7A433-710D-8323-0DCC-FC092FEA6C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52F3F-CC28-AC6E-6896-9AC80A0D83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0788C7-9C4E-CC46-5269-C055BCED999F}"/>
              </a:ext>
            </a:extLst>
          </p:cNvPr>
          <p:cNvSpPr>
            <a:spLocks noGrp="1"/>
          </p:cNvSpPr>
          <p:nvPr>
            <p:ph type="sldNum" sz="quarter" idx="5"/>
          </p:nvPr>
        </p:nvSpPr>
        <p:spPr/>
        <p:txBody>
          <a:bodyPr/>
          <a:lstStyle/>
          <a:p>
            <a:fld id="{93AABD54-3F1D-43A6-981A-5E31E658D2F2}" type="slidenum">
              <a:rPr lang="en-GB" smtClean="0"/>
              <a:t>170</a:t>
            </a:fld>
            <a:endParaRPr lang="en-GB"/>
          </a:p>
        </p:txBody>
      </p:sp>
    </p:spTree>
    <p:extLst>
      <p:ext uri="{BB962C8B-B14F-4D97-AF65-F5344CB8AC3E}">
        <p14:creationId xmlns:p14="http://schemas.microsoft.com/office/powerpoint/2010/main" val="16268166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555C-B5E4-D8EE-F58C-2DD7A8AE4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523CD-E9D6-0AB6-8B39-FD79938DC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74B25-209A-8B8F-3D65-849B42B764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FB5697-1BD7-96EE-CB1D-BFF517A761F7}"/>
              </a:ext>
            </a:extLst>
          </p:cNvPr>
          <p:cNvSpPr>
            <a:spLocks noGrp="1"/>
          </p:cNvSpPr>
          <p:nvPr>
            <p:ph type="sldNum" sz="quarter" idx="5"/>
          </p:nvPr>
        </p:nvSpPr>
        <p:spPr/>
        <p:txBody>
          <a:bodyPr/>
          <a:lstStyle/>
          <a:p>
            <a:fld id="{93AABD54-3F1D-43A6-981A-5E31E658D2F2}" type="slidenum">
              <a:rPr lang="en-GB" smtClean="0"/>
              <a:t>171</a:t>
            </a:fld>
            <a:endParaRPr lang="en-GB"/>
          </a:p>
        </p:txBody>
      </p:sp>
    </p:spTree>
    <p:extLst>
      <p:ext uri="{BB962C8B-B14F-4D97-AF65-F5344CB8AC3E}">
        <p14:creationId xmlns:p14="http://schemas.microsoft.com/office/powerpoint/2010/main" val="211370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2106C-ACAC-5E62-898F-EC280D1D3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15017-39C2-9686-3D4D-497358F281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7AEF1-99AF-10EE-9CD7-6E9DB55B96E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A649D0-100A-97D6-AA95-8B60FD3559C3}"/>
              </a:ext>
            </a:extLst>
          </p:cNvPr>
          <p:cNvSpPr>
            <a:spLocks noGrp="1"/>
          </p:cNvSpPr>
          <p:nvPr>
            <p:ph type="sldNum" sz="quarter" idx="5"/>
          </p:nvPr>
        </p:nvSpPr>
        <p:spPr/>
        <p:txBody>
          <a:bodyPr/>
          <a:lstStyle/>
          <a:p>
            <a:fld id="{93AABD54-3F1D-43A6-981A-5E31E658D2F2}" type="slidenum">
              <a:rPr lang="en-GB" smtClean="0"/>
              <a:t>19</a:t>
            </a:fld>
            <a:endParaRPr lang="en-GB"/>
          </a:p>
        </p:txBody>
      </p:sp>
    </p:spTree>
    <p:extLst>
      <p:ext uri="{BB962C8B-B14F-4D97-AF65-F5344CB8AC3E}">
        <p14:creationId xmlns:p14="http://schemas.microsoft.com/office/powerpoint/2010/main" val="269582961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69C65-696F-DC92-C9F3-211DB0529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4F469-25E3-E9AD-91EA-B890EC4A6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F53C99-97A0-9B2D-5201-4EA6AC3DB7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A6FFA9-BC26-A393-A3BA-AFE464ED974E}"/>
              </a:ext>
            </a:extLst>
          </p:cNvPr>
          <p:cNvSpPr>
            <a:spLocks noGrp="1"/>
          </p:cNvSpPr>
          <p:nvPr>
            <p:ph type="sldNum" sz="quarter" idx="5"/>
          </p:nvPr>
        </p:nvSpPr>
        <p:spPr/>
        <p:txBody>
          <a:bodyPr/>
          <a:lstStyle/>
          <a:p>
            <a:fld id="{93AABD54-3F1D-43A6-981A-5E31E658D2F2}" type="slidenum">
              <a:rPr lang="en-GB" smtClean="0"/>
              <a:t>172</a:t>
            </a:fld>
            <a:endParaRPr lang="en-GB"/>
          </a:p>
        </p:txBody>
      </p:sp>
    </p:spTree>
    <p:extLst>
      <p:ext uri="{BB962C8B-B14F-4D97-AF65-F5344CB8AC3E}">
        <p14:creationId xmlns:p14="http://schemas.microsoft.com/office/powerpoint/2010/main" val="152608996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8F0F0-58E1-B3B9-8413-C0B3497D2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63553-26E0-DA31-428E-A48FD95DA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BF98A-F401-D34F-DABC-9FA8D5D0C2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A1D6BE-9017-9484-7057-1402B51EBDC7}"/>
              </a:ext>
            </a:extLst>
          </p:cNvPr>
          <p:cNvSpPr>
            <a:spLocks noGrp="1"/>
          </p:cNvSpPr>
          <p:nvPr>
            <p:ph type="sldNum" sz="quarter" idx="5"/>
          </p:nvPr>
        </p:nvSpPr>
        <p:spPr/>
        <p:txBody>
          <a:bodyPr/>
          <a:lstStyle/>
          <a:p>
            <a:fld id="{93AABD54-3F1D-43A6-981A-5E31E658D2F2}" type="slidenum">
              <a:rPr lang="en-GB" smtClean="0"/>
              <a:t>173</a:t>
            </a:fld>
            <a:endParaRPr lang="en-GB"/>
          </a:p>
        </p:txBody>
      </p:sp>
    </p:spTree>
    <p:extLst>
      <p:ext uri="{BB962C8B-B14F-4D97-AF65-F5344CB8AC3E}">
        <p14:creationId xmlns:p14="http://schemas.microsoft.com/office/powerpoint/2010/main" val="10242618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EEB80-C4AC-CBBC-DF92-3558CA1D5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788CA-533D-1992-86BF-843844B59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A4288-6697-5E46-0F2D-C33E7B4DA7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B382A5E-CBE0-28A1-A40E-020745BF7FC5}"/>
              </a:ext>
            </a:extLst>
          </p:cNvPr>
          <p:cNvSpPr>
            <a:spLocks noGrp="1"/>
          </p:cNvSpPr>
          <p:nvPr>
            <p:ph type="sldNum" sz="quarter" idx="5"/>
          </p:nvPr>
        </p:nvSpPr>
        <p:spPr/>
        <p:txBody>
          <a:bodyPr/>
          <a:lstStyle/>
          <a:p>
            <a:fld id="{93AABD54-3F1D-43A6-981A-5E31E658D2F2}" type="slidenum">
              <a:rPr lang="en-GB" smtClean="0"/>
              <a:t>174</a:t>
            </a:fld>
            <a:endParaRPr lang="en-GB"/>
          </a:p>
        </p:txBody>
      </p:sp>
    </p:spTree>
    <p:extLst>
      <p:ext uri="{BB962C8B-B14F-4D97-AF65-F5344CB8AC3E}">
        <p14:creationId xmlns:p14="http://schemas.microsoft.com/office/powerpoint/2010/main" val="317026012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344B-2852-8543-09AE-9F6B32B81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E799F-EB4D-CB4F-518D-1C2C6986A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C3590-BFF9-0393-8D49-4BEC832762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2A6A8F-2914-F41F-FA4C-D483814437E7}"/>
              </a:ext>
            </a:extLst>
          </p:cNvPr>
          <p:cNvSpPr>
            <a:spLocks noGrp="1"/>
          </p:cNvSpPr>
          <p:nvPr>
            <p:ph type="sldNum" sz="quarter" idx="5"/>
          </p:nvPr>
        </p:nvSpPr>
        <p:spPr/>
        <p:txBody>
          <a:bodyPr/>
          <a:lstStyle/>
          <a:p>
            <a:fld id="{93AABD54-3F1D-43A6-981A-5E31E658D2F2}" type="slidenum">
              <a:rPr lang="en-GB" smtClean="0"/>
              <a:t>175</a:t>
            </a:fld>
            <a:endParaRPr lang="en-GB"/>
          </a:p>
        </p:txBody>
      </p:sp>
    </p:spTree>
    <p:extLst>
      <p:ext uri="{BB962C8B-B14F-4D97-AF65-F5344CB8AC3E}">
        <p14:creationId xmlns:p14="http://schemas.microsoft.com/office/powerpoint/2010/main" val="1014666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3E4D-7827-7639-CF92-0301DF264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C3D0C-A799-C8AA-813B-D34B2AAF6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CADBE-0D84-D3DD-4E02-EC8E921DB4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74DAC9-EBD1-95A7-6A10-147651DA5B27}"/>
              </a:ext>
            </a:extLst>
          </p:cNvPr>
          <p:cNvSpPr>
            <a:spLocks noGrp="1"/>
          </p:cNvSpPr>
          <p:nvPr>
            <p:ph type="sldNum" sz="quarter" idx="5"/>
          </p:nvPr>
        </p:nvSpPr>
        <p:spPr/>
        <p:txBody>
          <a:bodyPr/>
          <a:lstStyle/>
          <a:p>
            <a:fld id="{93AABD54-3F1D-43A6-981A-5E31E658D2F2}" type="slidenum">
              <a:rPr lang="en-GB" smtClean="0"/>
              <a:t>176</a:t>
            </a:fld>
            <a:endParaRPr lang="en-GB"/>
          </a:p>
        </p:txBody>
      </p:sp>
    </p:spTree>
    <p:extLst>
      <p:ext uri="{BB962C8B-B14F-4D97-AF65-F5344CB8AC3E}">
        <p14:creationId xmlns:p14="http://schemas.microsoft.com/office/powerpoint/2010/main" val="23081151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133A3-36B5-CE41-7FBA-9E4641AE9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8FB13-E283-39EE-6FB8-F2FD2BEE5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90672-8E10-D557-625B-806F7A8C5B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D78A67-5565-92F2-1673-8D76543E2569}"/>
              </a:ext>
            </a:extLst>
          </p:cNvPr>
          <p:cNvSpPr>
            <a:spLocks noGrp="1"/>
          </p:cNvSpPr>
          <p:nvPr>
            <p:ph type="sldNum" sz="quarter" idx="5"/>
          </p:nvPr>
        </p:nvSpPr>
        <p:spPr/>
        <p:txBody>
          <a:bodyPr/>
          <a:lstStyle/>
          <a:p>
            <a:fld id="{93AABD54-3F1D-43A6-981A-5E31E658D2F2}" type="slidenum">
              <a:rPr lang="en-GB" smtClean="0"/>
              <a:t>177</a:t>
            </a:fld>
            <a:endParaRPr lang="en-GB"/>
          </a:p>
        </p:txBody>
      </p:sp>
    </p:spTree>
    <p:extLst>
      <p:ext uri="{BB962C8B-B14F-4D97-AF65-F5344CB8AC3E}">
        <p14:creationId xmlns:p14="http://schemas.microsoft.com/office/powerpoint/2010/main" val="341155304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51D69-6484-4BEA-74A6-B7DAB9124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29A5F-086F-093D-248C-EA22CD515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0A6F6C-6763-1F64-77D4-C288EEDED9F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C93AD3-0BF3-F1F8-884C-72A91027A0EF}"/>
              </a:ext>
            </a:extLst>
          </p:cNvPr>
          <p:cNvSpPr>
            <a:spLocks noGrp="1"/>
          </p:cNvSpPr>
          <p:nvPr>
            <p:ph type="sldNum" sz="quarter" idx="5"/>
          </p:nvPr>
        </p:nvSpPr>
        <p:spPr/>
        <p:txBody>
          <a:bodyPr/>
          <a:lstStyle/>
          <a:p>
            <a:fld id="{93AABD54-3F1D-43A6-981A-5E31E658D2F2}" type="slidenum">
              <a:rPr lang="en-GB" smtClean="0"/>
              <a:t>178</a:t>
            </a:fld>
            <a:endParaRPr lang="en-GB"/>
          </a:p>
        </p:txBody>
      </p:sp>
    </p:spTree>
    <p:extLst>
      <p:ext uri="{BB962C8B-B14F-4D97-AF65-F5344CB8AC3E}">
        <p14:creationId xmlns:p14="http://schemas.microsoft.com/office/powerpoint/2010/main" val="163894586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58570-9BE1-4D71-9D08-7DAE36F4A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AC5A5-8B20-03E6-3019-887FE0C644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E25CB-E1C1-6D52-A04E-3CD6BD0AEC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F72151-7245-F040-D8AB-48E1668FD23D}"/>
              </a:ext>
            </a:extLst>
          </p:cNvPr>
          <p:cNvSpPr>
            <a:spLocks noGrp="1"/>
          </p:cNvSpPr>
          <p:nvPr>
            <p:ph type="sldNum" sz="quarter" idx="5"/>
          </p:nvPr>
        </p:nvSpPr>
        <p:spPr/>
        <p:txBody>
          <a:bodyPr/>
          <a:lstStyle/>
          <a:p>
            <a:fld id="{93AABD54-3F1D-43A6-981A-5E31E658D2F2}" type="slidenum">
              <a:rPr lang="en-GB" smtClean="0"/>
              <a:t>180</a:t>
            </a:fld>
            <a:endParaRPr lang="en-GB"/>
          </a:p>
        </p:txBody>
      </p:sp>
    </p:spTree>
    <p:extLst>
      <p:ext uri="{BB962C8B-B14F-4D97-AF65-F5344CB8AC3E}">
        <p14:creationId xmlns:p14="http://schemas.microsoft.com/office/powerpoint/2010/main" val="400381347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9E40E-5A40-7BC4-5A55-8CACEF5E4D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E4BAF-B43F-31A6-F4F6-94F16F7CD3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83BA5-D2DC-0A30-2548-9B1FCD678E8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817C05-66DB-6D06-2529-1027B79F1913}"/>
              </a:ext>
            </a:extLst>
          </p:cNvPr>
          <p:cNvSpPr>
            <a:spLocks noGrp="1"/>
          </p:cNvSpPr>
          <p:nvPr>
            <p:ph type="sldNum" sz="quarter" idx="5"/>
          </p:nvPr>
        </p:nvSpPr>
        <p:spPr/>
        <p:txBody>
          <a:bodyPr/>
          <a:lstStyle/>
          <a:p>
            <a:fld id="{93AABD54-3F1D-43A6-981A-5E31E658D2F2}" type="slidenum">
              <a:rPr lang="en-GB" smtClean="0"/>
              <a:t>181</a:t>
            </a:fld>
            <a:endParaRPr lang="en-GB"/>
          </a:p>
        </p:txBody>
      </p:sp>
    </p:spTree>
    <p:extLst>
      <p:ext uri="{BB962C8B-B14F-4D97-AF65-F5344CB8AC3E}">
        <p14:creationId xmlns:p14="http://schemas.microsoft.com/office/powerpoint/2010/main" val="107767168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225</a:t>
            </a:fld>
            <a:endParaRPr lang="en-GB"/>
          </a:p>
        </p:txBody>
      </p:sp>
    </p:spTree>
    <p:extLst>
      <p:ext uri="{BB962C8B-B14F-4D97-AF65-F5344CB8AC3E}">
        <p14:creationId xmlns:p14="http://schemas.microsoft.com/office/powerpoint/2010/main" val="3092552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CAC8D-EBD0-8894-F057-5FBCF0E1F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7FCAF-6162-556E-7206-4D7680DCCF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0775D-4EFB-92D6-B057-696D4BF88A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827994-6932-D805-E80D-AEF9AFBD96C4}"/>
              </a:ext>
            </a:extLst>
          </p:cNvPr>
          <p:cNvSpPr>
            <a:spLocks noGrp="1"/>
          </p:cNvSpPr>
          <p:nvPr>
            <p:ph type="sldNum" sz="quarter" idx="5"/>
          </p:nvPr>
        </p:nvSpPr>
        <p:spPr/>
        <p:txBody>
          <a:bodyPr/>
          <a:lstStyle/>
          <a:p>
            <a:fld id="{93AABD54-3F1D-43A6-981A-5E31E658D2F2}" type="slidenum">
              <a:rPr lang="en-GB" smtClean="0"/>
              <a:t>20</a:t>
            </a:fld>
            <a:endParaRPr lang="en-GB"/>
          </a:p>
        </p:txBody>
      </p:sp>
    </p:spTree>
    <p:extLst>
      <p:ext uri="{BB962C8B-B14F-4D97-AF65-F5344CB8AC3E}">
        <p14:creationId xmlns:p14="http://schemas.microsoft.com/office/powerpoint/2010/main" val="24814015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226</a:t>
            </a:fld>
            <a:endParaRPr lang="en-GB"/>
          </a:p>
        </p:txBody>
      </p:sp>
    </p:spTree>
    <p:extLst>
      <p:ext uri="{BB962C8B-B14F-4D97-AF65-F5344CB8AC3E}">
        <p14:creationId xmlns:p14="http://schemas.microsoft.com/office/powerpoint/2010/main" val="164562675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7A10A-2122-F781-F719-F444AD70F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7916-6453-9CF3-A878-6FD994043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2D52E-2A67-880D-BD66-9465D89B7A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879DEF-A5E4-D110-529F-F37AA8DAD8B4}"/>
              </a:ext>
            </a:extLst>
          </p:cNvPr>
          <p:cNvSpPr>
            <a:spLocks noGrp="1"/>
          </p:cNvSpPr>
          <p:nvPr>
            <p:ph type="sldNum" sz="quarter" idx="5"/>
          </p:nvPr>
        </p:nvSpPr>
        <p:spPr/>
        <p:txBody>
          <a:bodyPr/>
          <a:lstStyle/>
          <a:p>
            <a:fld id="{93AABD54-3F1D-43A6-981A-5E31E658D2F2}" type="slidenum">
              <a:rPr lang="en-GB" smtClean="0"/>
              <a:t>227</a:t>
            </a:fld>
            <a:endParaRPr lang="en-GB"/>
          </a:p>
        </p:txBody>
      </p:sp>
    </p:spTree>
    <p:extLst>
      <p:ext uri="{BB962C8B-B14F-4D97-AF65-F5344CB8AC3E}">
        <p14:creationId xmlns:p14="http://schemas.microsoft.com/office/powerpoint/2010/main" val="69876110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E71D4-3EFF-87A9-D2A8-7E601EA68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281E2-0938-A21A-F144-8F19366510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91E1D-5999-26F2-A420-160CD4C85E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150391-31CA-182E-83E7-345A2BAD5AF3}"/>
              </a:ext>
            </a:extLst>
          </p:cNvPr>
          <p:cNvSpPr>
            <a:spLocks noGrp="1"/>
          </p:cNvSpPr>
          <p:nvPr>
            <p:ph type="sldNum" sz="quarter" idx="5"/>
          </p:nvPr>
        </p:nvSpPr>
        <p:spPr/>
        <p:txBody>
          <a:bodyPr/>
          <a:lstStyle/>
          <a:p>
            <a:fld id="{93AABD54-3F1D-43A6-981A-5E31E658D2F2}" type="slidenum">
              <a:rPr lang="en-GB" smtClean="0"/>
              <a:t>228</a:t>
            </a:fld>
            <a:endParaRPr lang="en-GB"/>
          </a:p>
        </p:txBody>
      </p:sp>
    </p:spTree>
    <p:extLst>
      <p:ext uri="{BB962C8B-B14F-4D97-AF65-F5344CB8AC3E}">
        <p14:creationId xmlns:p14="http://schemas.microsoft.com/office/powerpoint/2010/main" val="187738161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18842-1080-D5EC-4933-4C6B2563F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93BD3-4D51-10C6-828E-5E156AC968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DCB564-913B-7C9A-FEAB-60EAB770AC2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19416D-9F40-6916-609D-3411E9633D11}"/>
              </a:ext>
            </a:extLst>
          </p:cNvPr>
          <p:cNvSpPr>
            <a:spLocks noGrp="1"/>
          </p:cNvSpPr>
          <p:nvPr>
            <p:ph type="sldNum" sz="quarter" idx="5"/>
          </p:nvPr>
        </p:nvSpPr>
        <p:spPr/>
        <p:txBody>
          <a:bodyPr/>
          <a:lstStyle/>
          <a:p>
            <a:fld id="{93AABD54-3F1D-43A6-981A-5E31E658D2F2}" type="slidenum">
              <a:rPr lang="en-GB" smtClean="0"/>
              <a:t>229</a:t>
            </a:fld>
            <a:endParaRPr lang="en-GB"/>
          </a:p>
        </p:txBody>
      </p:sp>
    </p:spTree>
    <p:extLst>
      <p:ext uri="{BB962C8B-B14F-4D97-AF65-F5344CB8AC3E}">
        <p14:creationId xmlns:p14="http://schemas.microsoft.com/office/powerpoint/2010/main" val="293859914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3765-0220-59D7-D09C-C2CD1E4C1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9BA0A-D3A6-F408-3F9A-2C5074E6B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9D9CF9-0053-AC37-7A2D-9EB0443525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A3B3F8-08C9-04A7-3C9C-E48176E9CA1B}"/>
              </a:ext>
            </a:extLst>
          </p:cNvPr>
          <p:cNvSpPr>
            <a:spLocks noGrp="1"/>
          </p:cNvSpPr>
          <p:nvPr>
            <p:ph type="sldNum" sz="quarter" idx="5"/>
          </p:nvPr>
        </p:nvSpPr>
        <p:spPr/>
        <p:txBody>
          <a:bodyPr/>
          <a:lstStyle/>
          <a:p>
            <a:fld id="{93AABD54-3F1D-43A6-981A-5E31E658D2F2}" type="slidenum">
              <a:rPr lang="en-GB" smtClean="0"/>
              <a:t>230</a:t>
            </a:fld>
            <a:endParaRPr lang="en-GB"/>
          </a:p>
        </p:txBody>
      </p:sp>
    </p:spTree>
    <p:extLst>
      <p:ext uri="{BB962C8B-B14F-4D97-AF65-F5344CB8AC3E}">
        <p14:creationId xmlns:p14="http://schemas.microsoft.com/office/powerpoint/2010/main" val="42375993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3C125-97B6-62AB-978E-09200DA5C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1D0DE-2CBC-F280-71AA-1439230961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A32F6-F7E3-4FB4-209E-E2E1E738F4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592704-F1FF-BA8C-5E26-9524EA047278}"/>
              </a:ext>
            </a:extLst>
          </p:cNvPr>
          <p:cNvSpPr>
            <a:spLocks noGrp="1"/>
          </p:cNvSpPr>
          <p:nvPr>
            <p:ph type="sldNum" sz="quarter" idx="5"/>
          </p:nvPr>
        </p:nvSpPr>
        <p:spPr/>
        <p:txBody>
          <a:bodyPr/>
          <a:lstStyle/>
          <a:p>
            <a:fld id="{93AABD54-3F1D-43A6-981A-5E31E658D2F2}" type="slidenum">
              <a:rPr lang="en-GB" smtClean="0"/>
              <a:t>231</a:t>
            </a:fld>
            <a:endParaRPr lang="en-GB"/>
          </a:p>
        </p:txBody>
      </p:sp>
    </p:spTree>
    <p:extLst>
      <p:ext uri="{BB962C8B-B14F-4D97-AF65-F5344CB8AC3E}">
        <p14:creationId xmlns:p14="http://schemas.microsoft.com/office/powerpoint/2010/main" val="154649385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3265E-F01E-770B-0FEA-A0BBBDDD8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48592-58C3-602B-9E1C-AF0C749CF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44DAF-215D-D969-D79D-FFD04A1F41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1872C3-ED97-CB0D-CF6D-51242933A7B8}"/>
              </a:ext>
            </a:extLst>
          </p:cNvPr>
          <p:cNvSpPr>
            <a:spLocks noGrp="1"/>
          </p:cNvSpPr>
          <p:nvPr>
            <p:ph type="sldNum" sz="quarter" idx="5"/>
          </p:nvPr>
        </p:nvSpPr>
        <p:spPr/>
        <p:txBody>
          <a:bodyPr/>
          <a:lstStyle/>
          <a:p>
            <a:fld id="{93AABD54-3F1D-43A6-981A-5E31E658D2F2}" type="slidenum">
              <a:rPr lang="en-GB" smtClean="0"/>
              <a:t>232</a:t>
            </a:fld>
            <a:endParaRPr lang="en-GB"/>
          </a:p>
        </p:txBody>
      </p:sp>
    </p:spTree>
    <p:extLst>
      <p:ext uri="{BB962C8B-B14F-4D97-AF65-F5344CB8AC3E}">
        <p14:creationId xmlns:p14="http://schemas.microsoft.com/office/powerpoint/2010/main" val="96729881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A8A67-A703-03A5-7000-766A6DD76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6A0CD-A49C-5ABE-F287-C5C0E0156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72763-C692-AC80-C796-CA52CC45DAE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E8E149-C36A-0871-6DFF-D55E4DB21F56}"/>
              </a:ext>
            </a:extLst>
          </p:cNvPr>
          <p:cNvSpPr>
            <a:spLocks noGrp="1"/>
          </p:cNvSpPr>
          <p:nvPr>
            <p:ph type="sldNum" sz="quarter" idx="5"/>
          </p:nvPr>
        </p:nvSpPr>
        <p:spPr/>
        <p:txBody>
          <a:bodyPr/>
          <a:lstStyle/>
          <a:p>
            <a:fld id="{93AABD54-3F1D-43A6-981A-5E31E658D2F2}" type="slidenum">
              <a:rPr lang="en-GB" smtClean="0"/>
              <a:t>233</a:t>
            </a:fld>
            <a:endParaRPr lang="en-GB"/>
          </a:p>
        </p:txBody>
      </p:sp>
    </p:spTree>
    <p:extLst>
      <p:ext uri="{BB962C8B-B14F-4D97-AF65-F5344CB8AC3E}">
        <p14:creationId xmlns:p14="http://schemas.microsoft.com/office/powerpoint/2010/main" val="172821462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0D12F-0A69-A18B-0D41-D761F03B9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6B0A9-AB68-D765-BEDD-B27569F3A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B4100-CF70-92BB-CE6D-4C3D467C63F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EA51F2-85D8-1DCC-4280-06B2315907BB}"/>
              </a:ext>
            </a:extLst>
          </p:cNvPr>
          <p:cNvSpPr>
            <a:spLocks noGrp="1"/>
          </p:cNvSpPr>
          <p:nvPr>
            <p:ph type="sldNum" sz="quarter" idx="5"/>
          </p:nvPr>
        </p:nvSpPr>
        <p:spPr/>
        <p:txBody>
          <a:bodyPr/>
          <a:lstStyle/>
          <a:p>
            <a:fld id="{93AABD54-3F1D-43A6-981A-5E31E658D2F2}" type="slidenum">
              <a:rPr lang="en-GB" smtClean="0"/>
              <a:t>234</a:t>
            </a:fld>
            <a:endParaRPr lang="en-GB"/>
          </a:p>
        </p:txBody>
      </p:sp>
    </p:spTree>
    <p:extLst>
      <p:ext uri="{BB962C8B-B14F-4D97-AF65-F5344CB8AC3E}">
        <p14:creationId xmlns:p14="http://schemas.microsoft.com/office/powerpoint/2010/main" val="252297801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90596-2313-2675-53B0-8472E5B2C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363F8-471D-1AA6-6830-B8DF4521D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76F16-EF26-C959-35D8-67B35C6372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131B2D6-7B77-E5BE-66CB-472B57CA79ED}"/>
              </a:ext>
            </a:extLst>
          </p:cNvPr>
          <p:cNvSpPr>
            <a:spLocks noGrp="1"/>
          </p:cNvSpPr>
          <p:nvPr>
            <p:ph type="sldNum" sz="quarter" idx="5"/>
          </p:nvPr>
        </p:nvSpPr>
        <p:spPr/>
        <p:txBody>
          <a:bodyPr/>
          <a:lstStyle/>
          <a:p>
            <a:fld id="{93AABD54-3F1D-43A6-981A-5E31E658D2F2}" type="slidenum">
              <a:rPr lang="en-GB" smtClean="0"/>
              <a:t>235</a:t>
            </a:fld>
            <a:endParaRPr lang="en-GB"/>
          </a:p>
        </p:txBody>
      </p:sp>
    </p:spTree>
    <p:extLst>
      <p:ext uri="{BB962C8B-B14F-4D97-AF65-F5344CB8AC3E}">
        <p14:creationId xmlns:p14="http://schemas.microsoft.com/office/powerpoint/2010/main" val="3756099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9BCC-EE3C-F1F0-75E0-633F715C8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B7910-3F3C-6D7D-A2A3-0F6B1B6D95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333F1-D14C-9844-D67A-BB3B162F1E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A1A601-1802-F6B4-CDFE-1DC75D63401A}"/>
              </a:ext>
            </a:extLst>
          </p:cNvPr>
          <p:cNvSpPr>
            <a:spLocks noGrp="1"/>
          </p:cNvSpPr>
          <p:nvPr>
            <p:ph type="sldNum" sz="quarter" idx="5"/>
          </p:nvPr>
        </p:nvSpPr>
        <p:spPr/>
        <p:txBody>
          <a:bodyPr/>
          <a:lstStyle/>
          <a:p>
            <a:fld id="{93AABD54-3F1D-43A6-981A-5E31E658D2F2}" type="slidenum">
              <a:rPr lang="en-GB" smtClean="0"/>
              <a:t>21</a:t>
            </a:fld>
            <a:endParaRPr lang="en-GB"/>
          </a:p>
        </p:txBody>
      </p:sp>
    </p:spTree>
    <p:extLst>
      <p:ext uri="{BB962C8B-B14F-4D97-AF65-F5344CB8AC3E}">
        <p14:creationId xmlns:p14="http://schemas.microsoft.com/office/powerpoint/2010/main" val="213502429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B7641-288C-810C-22C9-04B882B0F7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67CD2-0F8A-F345-D846-7541CDC0C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CA05B-39CE-418F-2F42-59B6BA3E7E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8B676A-40EA-1F55-536B-899C3D6907CE}"/>
              </a:ext>
            </a:extLst>
          </p:cNvPr>
          <p:cNvSpPr>
            <a:spLocks noGrp="1"/>
          </p:cNvSpPr>
          <p:nvPr>
            <p:ph type="sldNum" sz="quarter" idx="5"/>
          </p:nvPr>
        </p:nvSpPr>
        <p:spPr/>
        <p:txBody>
          <a:bodyPr/>
          <a:lstStyle/>
          <a:p>
            <a:fld id="{93AABD54-3F1D-43A6-981A-5E31E658D2F2}" type="slidenum">
              <a:rPr lang="en-GB" smtClean="0"/>
              <a:t>236</a:t>
            </a:fld>
            <a:endParaRPr lang="en-GB"/>
          </a:p>
        </p:txBody>
      </p:sp>
    </p:spTree>
    <p:extLst>
      <p:ext uri="{BB962C8B-B14F-4D97-AF65-F5344CB8AC3E}">
        <p14:creationId xmlns:p14="http://schemas.microsoft.com/office/powerpoint/2010/main" val="97821388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8F650-E5CD-FD55-6059-42818A1DEB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B92B2-0CDC-969C-49CC-57E979A28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F227B-B86E-65C1-AF8D-B46E66B490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E82B01-DCD6-6D87-F5EA-3915A8EDD814}"/>
              </a:ext>
            </a:extLst>
          </p:cNvPr>
          <p:cNvSpPr>
            <a:spLocks noGrp="1"/>
          </p:cNvSpPr>
          <p:nvPr>
            <p:ph type="sldNum" sz="quarter" idx="5"/>
          </p:nvPr>
        </p:nvSpPr>
        <p:spPr/>
        <p:txBody>
          <a:bodyPr/>
          <a:lstStyle/>
          <a:p>
            <a:fld id="{93AABD54-3F1D-43A6-981A-5E31E658D2F2}" type="slidenum">
              <a:rPr lang="en-GB" smtClean="0"/>
              <a:t>237</a:t>
            </a:fld>
            <a:endParaRPr lang="en-GB"/>
          </a:p>
        </p:txBody>
      </p:sp>
    </p:spTree>
    <p:extLst>
      <p:ext uri="{BB962C8B-B14F-4D97-AF65-F5344CB8AC3E}">
        <p14:creationId xmlns:p14="http://schemas.microsoft.com/office/powerpoint/2010/main" val="414976636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73553-E8B5-6DED-FF6A-629C4FE7B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EFA01-066A-03BD-D337-BA14BD20E8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DC767-9444-30DD-08FB-7E34CA34C40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6BF6FE-C189-82CB-4920-F00204011618}"/>
              </a:ext>
            </a:extLst>
          </p:cNvPr>
          <p:cNvSpPr>
            <a:spLocks noGrp="1"/>
          </p:cNvSpPr>
          <p:nvPr>
            <p:ph type="sldNum" sz="quarter" idx="5"/>
          </p:nvPr>
        </p:nvSpPr>
        <p:spPr/>
        <p:txBody>
          <a:bodyPr/>
          <a:lstStyle/>
          <a:p>
            <a:fld id="{93AABD54-3F1D-43A6-981A-5E31E658D2F2}" type="slidenum">
              <a:rPr lang="en-GB" smtClean="0"/>
              <a:t>238</a:t>
            </a:fld>
            <a:endParaRPr lang="en-GB"/>
          </a:p>
        </p:txBody>
      </p:sp>
    </p:spTree>
    <p:extLst>
      <p:ext uri="{BB962C8B-B14F-4D97-AF65-F5344CB8AC3E}">
        <p14:creationId xmlns:p14="http://schemas.microsoft.com/office/powerpoint/2010/main" val="31927992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24D1C-A845-B8A2-EB82-6492CF23D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42A487-C521-0514-9404-75FBA6816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356EC-45B0-E6CB-AA21-3662379AAE2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FC9F1F-F1E9-0DF4-B048-14529132D105}"/>
              </a:ext>
            </a:extLst>
          </p:cNvPr>
          <p:cNvSpPr>
            <a:spLocks noGrp="1"/>
          </p:cNvSpPr>
          <p:nvPr>
            <p:ph type="sldNum" sz="quarter" idx="5"/>
          </p:nvPr>
        </p:nvSpPr>
        <p:spPr/>
        <p:txBody>
          <a:bodyPr/>
          <a:lstStyle/>
          <a:p>
            <a:fld id="{93AABD54-3F1D-43A6-981A-5E31E658D2F2}" type="slidenum">
              <a:rPr lang="en-GB" smtClean="0"/>
              <a:t>239</a:t>
            </a:fld>
            <a:endParaRPr lang="en-GB"/>
          </a:p>
        </p:txBody>
      </p:sp>
    </p:spTree>
    <p:extLst>
      <p:ext uri="{BB962C8B-B14F-4D97-AF65-F5344CB8AC3E}">
        <p14:creationId xmlns:p14="http://schemas.microsoft.com/office/powerpoint/2010/main" val="61014324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CC6F5-E7AB-11CD-B487-0BF0698E3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46EC0-1A93-6C62-11DF-ED3F0BCE5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8F919-CB2E-83FE-12B9-10B026BC54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345659-5BCE-FC6C-EF00-541F26FD2FE6}"/>
              </a:ext>
            </a:extLst>
          </p:cNvPr>
          <p:cNvSpPr>
            <a:spLocks noGrp="1"/>
          </p:cNvSpPr>
          <p:nvPr>
            <p:ph type="sldNum" sz="quarter" idx="5"/>
          </p:nvPr>
        </p:nvSpPr>
        <p:spPr/>
        <p:txBody>
          <a:bodyPr/>
          <a:lstStyle/>
          <a:p>
            <a:fld id="{93AABD54-3F1D-43A6-981A-5E31E658D2F2}" type="slidenum">
              <a:rPr lang="en-GB" smtClean="0"/>
              <a:t>240</a:t>
            </a:fld>
            <a:endParaRPr lang="en-GB"/>
          </a:p>
        </p:txBody>
      </p:sp>
    </p:spTree>
    <p:extLst>
      <p:ext uri="{BB962C8B-B14F-4D97-AF65-F5344CB8AC3E}">
        <p14:creationId xmlns:p14="http://schemas.microsoft.com/office/powerpoint/2010/main" val="80787028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37DA5-FFB9-E499-FADE-C8E173EEF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272FC-CB6B-5049-4680-521240448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9CE95-F5EE-E1D5-4CA8-0A0355AA38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FA6634-F1BF-3532-0B9A-BB099BE73F28}"/>
              </a:ext>
            </a:extLst>
          </p:cNvPr>
          <p:cNvSpPr>
            <a:spLocks noGrp="1"/>
          </p:cNvSpPr>
          <p:nvPr>
            <p:ph type="sldNum" sz="quarter" idx="5"/>
          </p:nvPr>
        </p:nvSpPr>
        <p:spPr/>
        <p:txBody>
          <a:bodyPr/>
          <a:lstStyle/>
          <a:p>
            <a:fld id="{93AABD54-3F1D-43A6-981A-5E31E658D2F2}" type="slidenum">
              <a:rPr lang="en-GB" smtClean="0"/>
              <a:t>241</a:t>
            </a:fld>
            <a:endParaRPr lang="en-GB"/>
          </a:p>
        </p:txBody>
      </p:sp>
    </p:spTree>
    <p:extLst>
      <p:ext uri="{BB962C8B-B14F-4D97-AF65-F5344CB8AC3E}">
        <p14:creationId xmlns:p14="http://schemas.microsoft.com/office/powerpoint/2010/main" val="114342290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EE9EB-4CFE-D125-FAC6-2793B5CA7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670CC-A275-A3DB-E623-FAE6928E1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C39D0-1B9B-77FB-90BF-36DBC1F810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780C2D-6916-A803-294E-A26273C0BFF4}"/>
              </a:ext>
            </a:extLst>
          </p:cNvPr>
          <p:cNvSpPr>
            <a:spLocks noGrp="1"/>
          </p:cNvSpPr>
          <p:nvPr>
            <p:ph type="sldNum" sz="quarter" idx="5"/>
          </p:nvPr>
        </p:nvSpPr>
        <p:spPr/>
        <p:txBody>
          <a:bodyPr/>
          <a:lstStyle/>
          <a:p>
            <a:fld id="{93AABD54-3F1D-43A6-981A-5E31E658D2F2}" type="slidenum">
              <a:rPr lang="en-GB" smtClean="0"/>
              <a:t>242</a:t>
            </a:fld>
            <a:endParaRPr lang="en-GB"/>
          </a:p>
        </p:txBody>
      </p:sp>
    </p:spTree>
    <p:extLst>
      <p:ext uri="{BB962C8B-B14F-4D97-AF65-F5344CB8AC3E}">
        <p14:creationId xmlns:p14="http://schemas.microsoft.com/office/powerpoint/2010/main" val="320985849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1ABC7-0691-0C38-B369-A6A7D0866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9019B9-93E4-4203-6C6A-ECFC2D89F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FD2D7-866D-F648-989F-1A4C04EACD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AC37BA-A2EA-BB9C-DB57-36434FD57922}"/>
              </a:ext>
            </a:extLst>
          </p:cNvPr>
          <p:cNvSpPr>
            <a:spLocks noGrp="1"/>
          </p:cNvSpPr>
          <p:nvPr>
            <p:ph type="sldNum" sz="quarter" idx="5"/>
          </p:nvPr>
        </p:nvSpPr>
        <p:spPr/>
        <p:txBody>
          <a:bodyPr/>
          <a:lstStyle/>
          <a:p>
            <a:fld id="{93AABD54-3F1D-43A6-981A-5E31E658D2F2}" type="slidenum">
              <a:rPr lang="en-GB" smtClean="0"/>
              <a:t>243</a:t>
            </a:fld>
            <a:endParaRPr lang="en-GB"/>
          </a:p>
        </p:txBody>
      </p:sp>
    </p:spTree>
    <p:extLst>
      <p:ext uri="{BB962C8B-B14F-4D97-AF65-F5344CB8AC3E}">
        <p14:creationId xmlns:p14="http://schemas.microsoft.com/office/powerpoint/2010/main" val="17260527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5635-07F5-2DC3-8FAF-B885485E5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AD521-DF2B-5449-2A15-4431B77F2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A502E-E28B-747F-10BD-CC2C3BAA83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07530B3-D0B9-5524-E143-0636233DB9DE}"/>
              </a:ext>
            </a:extLst>
          </p:cNvPr>
          <p:cNvSpPr>
            <a:spLocks noGrp="1"/>
          </p:cNvSpPr>
          <p:nvPr>
            <p:ph type="sldNum" sz="quarter" idx="5"/>
          </p:nvPr>
        </p:nvSpPr>
        <p:spPr/>
        <p:txBody>
          <a:bodyPr/>
          <a:lstStyle/>
          <a:p>
            <a:fld id="{93AABD54-3F1D-43A6-981A-5E31E658D2F2}" type="slidenum">
              <a:rPr lang="en-GB" smtClean="0"/>
              <a:t>244</a:t>
            </a:fld>
            <a:endParaRPr lang="en-GB"/>
          </a:p>
        </p:txBody>
      </p:sp>
    </p:spTree>
    <p:extLst>
      <p:ext uri="{BB962C8B-B14F-4D97-AF65-F5344CB8AC3E}">
        <p14:creationId xmlns:p14="http://schemas.microsoft.com/office/powerpoint/2010/main" val="293967819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F7728-8531-0C28-659B-6373EF163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FDDA2-335A-793C-6F5A-154845728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DDDBD-A87A-A647-6478-CAAD21169B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3ED18C-5B2F-C191-591B-82C568C3B3B5}"/>
              </a:ext>
            </a:extLst>
          </p:cNvPr>
          <p:cNvSpPr>
            <a:spLocks noGrp="1"/>
          </p:cNvSpPr>
          <p:nvPr>
            <p:ph type="sldNum" sz="quarter" idx="5"/>
          </p:nvPr>
        </p:nvSpPr>
        <p:spPr/>
        <p:txBody>
          <a:bodyPr/>
          <a:lstStyle/>
          <a:p>
            <a:fld id="{93AABD54-3F1D-43A6-981A-5E31E658D2F2}" type="slidenum">
              <a:rPr lang="en-GB" smtClean="0"/>
              <a:t>245</a:t>
            </a:fld>
            <a:endParaRPr lang="en-GB"/>
          </a:p>
        </p:txBody>
      </p:sp>
    </p:spTree>
    <p:extLst>
      <p:ext uri="{BB962C8B-B14F-4D97-AF65-F5344CB8AC3E}">
        <p14:creationId xmlns:p14="http://schemas.microsoft.com/office/powerpoint/2010/main" val="67258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a:t>
            </a:fld>
            <a:endParaRPr lang="en-GB"/>
          </a:p>
        </p:txBody>
      </p:sp>
    </p:spTree>
    <p:extLst>
      <p:ext uri="{BB962C8B-B14F-4D97-AF65-F5344CB8AC3E}">
        <p14:creationId xmlns:p14="http://schemas.microsoft.com/office/powerpoint/2010/main" val="1074804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A8EF-D9CB-F6AB-F454-64A6ED7376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6F871-B151-AFE0-168F-82D6E11B3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76981-276E-E544-5A05-BE11713A2B0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C7C6B8-4B69-1612-1A77-6EFD901AA208}"/>
              </a:ext>
            </a:extLst>
          </p:cNvPr>
          <p:cNvSpPr>
            <a:spLocks noGrp="1"/>
          </p:cNvSpPr>
          <p:nvPr>
            <p:ph type="sldNum" sz="quarter" idx="5"/>
          </p:nvPr>
        </p:nvSpPr>
        <p:spPr/>
        <p:txBody>
          <a:bodyPr/>
          <a:lstStyle/>
          <a:p>
            <a:fld id="{93AABD54-3F1D-43A6-981A-5E31E658D2F2}" type="slidenum">
              <a:rPr lang="en-GB" smtClean="0"/>
              <a:t>22</a:t>
            </a:fld>
            <a:endParaRPr lang="en-GB"/>
          </a:p>
        </p:txBody>
      </p:sp>
    </p:spTree>
    <p:extLst>
      <p:ext uri="{BB962C8B-B14F-4D97-AF65-F5344CB8AC3E}">
        <p14:creationId xmlns:p14="http://schemas.microsoft.com/office/powerpoint/2010/main" val="399268980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84828-1A45-BFC7-095C-3DA2515E7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391E5-F884-527E-3D6B-C3CE66B73E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7C957-0F2C-E0B9-69DF-CB8FB5449B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1E8E66-7B13-C370-C442-865ADE05B513}"/>
              </a:ext>
            </a:extLst>
          </p:cNvPr>
          <p:cNvSpPr>
            <a:spLocks noGrp="1"/>
          </p:cNvSpPr>
          <p:nvPr>
            <p:ph type="sldNum" sz="quarter" idx="5"/>
          </p:nvPr>
        </p:nvSpPr>
        <p:spPr/>
        <p:txBody>
          <a:bodyPr/>
          <a:lstStyle/>
          <a:p>
            <a:fld id="{93AABD54-3F1D-43A6-981A-5E31E658D2F2}" type="slidenum">
              <a:rPr lang="en-GB" smtClean="0"/>
              <a:t>246</a:t>
            </a:fld>
            <a:endParaRPr lang="en-GB"/>
          </a:p>
        </p:txBody>
      </p:sp>
    </p:spTree>
    <p:extLst>
      <p:ext uri="{BB962C8B-B14F-4D97-AF65-F5344CB8AC3E}">
        <p14:creationId xmlns:p14="http://schemas.microsoft.com/office/powerpoint/2010/main" val="416729163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30DDF-B5F3-2BCF-97A3-79EC5E4DA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2FFB3C-4F11-36FF-82E7-662B1E272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3500E-201B-AFBA-F882-C792BD51B79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9E9A45-9B96-EF82-ABE6-1DA774CFB878}"/>
              </a:ext>
            </a:extLst>
          </p:cNvPr>
          <p:cNvSpPr>
            <a:spLocks noGrp="1"/>
          </p:cNvSpPr>
          <p:nvPr>
            <p:ph type="sldNum" sz="quarter" idx="5"/>
          </p:nvPr>
        </p:nvSpPr>
        <p:spPr/>
        <p:txBody>
          <a:bodyPr/>
          <a:lstStyle/>
          <a:p>
            <a:fld id="{93AABD54-3F1D-43A6-981A-5E31E658D2F2}" type="slidenum">
              <a:rPr lang="en-GB" smtClean="0"/>
              <a:t>247</a:t>
            </a:fld>
            <a:endParaRPr lang="en-GB"/>
          </a:p>
        </p:txBody>
      </p:sp>
    </p:spTree>
    <p:extLst>
      <p:ext uri="{BB962C8B-B14F-4D97-AF65-F5344CB8AC3E}">
        <p14:creationId xmlns:p14="http://schemas.microsoft.com/office/powerpoint/2010/main" val="55345205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37D97-38D6-72F1-0ACF-6F7085B45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5633D-3FCF-5A4C-1F91-0B35E8475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6B0A2-4B59-1713-DAD8-F2B2FB78D84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FE118D-36E8-C652-D8EA-9658FBAF2A97}"/>
              </a:ext>
            </a:extLst>
          </p:cNvPr>
          <p:cNvSpPr>
            <a:spLocks noGrp="1"/>
          </p:cNvSpPr>
          <p:nvPr>
            <p:ph type="sldNum" sz="quarter" idx="5"/>
          </p:nvPr>
        </p:nvSpPr>
        <p:spPr/>
        <p:txBody>
          <a:bodyPr/>
          <a:lstStyle/>
          <a:p>
            <a:fld id="{93AABD54-3F1D-43A6-981A-5E31E658D2F2}" type="slidenum">
              <a:rPr lang="en-GB" smtClean="0"/>
              <a:t>248</a:t>
            </a:fld>
            <a:endParaRPr lang="en-GB"/>
          </a:p>
        </p:txBody>
      </p:sp>
    </p:spTree>
    <p:extLst>
      <p:ext uri="{BB962C8B-B14F-4D97-AF65-F5344CB8AC3E}">
        <p14:creationId xmlns:p14="http://schemas.microsoft.com/office/powerpoint/2010/main" val="200545860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75B85F-4A32-2475-C118-55ECDE75A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127CA-B622-0036-14E5-6781A5100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D22F2-863A-1BA0-F6C4-76476D8369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1679A2-71EE-8DE8-5814-E3C183D1BAB0}"/>
              </a:ext>
            </a:extLst>
          </p:cNvPr>
          <p:cNvSpPr>
            <a:spLocks noGrp="1"/>
          </p:cNvSpPr>
          <p:nvPr>
            <p:ph type="sldNum" sz="quarter" idx="5"/>
          </p:nvPr>
        </p:nvSpPr>
        <p:spPr/>
        <p:txBody>
          <a:bodyPr/>
          <a:lstStyle/>
          <a:p>
            <a:fld id="{93AABD54-3F1D-43A6-981A-5E31E658D2F2}" type="slidenum">
              <a:rPr lang="en-GB" smtClean="0"/>
              <a:t>249</a:t>
            </a:fld>
            <a:endParaRPr lang="en-GB"/>
          </a:p>
        </p:txBody>
      </p:sp>
    </p:spTree>
    <p:extLst>
      <p:ext uri="{BB962C8B-B14F-4D97-AF65-F5344CB8AC3E}">
        <p14:creationId xmlns:p14="http://schemas.microsoft.com/office/powerpoint/2010/main" val="316372281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551ED-B98B-3C07-3393-03537CA515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40E10-C28A-9E80-CB3A-F0B9FF6F2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C167F-CED1-A317-D1BD-2292EBE340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27BF74-544C-CCE0-EB8E-7CA8491076C0}"/>
              </a:ext>
            </a:extLst>
          </p:cNvPr>
          <p:cNvSpPr>
            <a:spLocks noGrp="1"/>
          </p:cNvSpPr>
          <p:nvPr>
            <p:ph type="sldNum" sz="quarter" idx="5"/>
          </p:nvPr>
        </p:nvSpPr>
        <p:spPr/>
        <p:txBody>
          <a:bodyPr/>
          <a:lstStyle/>
          <a:p>
            <a:fld id="{93AABD54-3F1D-43A6-981A-5E31E658D2F2}" type="slidenum">
              <a:rPr lang="en-GB" smtClean="0"/>
              <a:t>250</a:t>
            </a:fld>
            <a:endParaRPr lang="en-GB"/>
          </a:p>
        </p:txBody>
      </p:sp>
    </p:spTree>
    <p:extLst>
      <p:ext uri="{BB962C8B-B14F-4D97-AF65-F5344CB8AC3E}">
        <p14:creationId xmlns:p14="http://schemas.microsoft.com/office/powerpoint/2010/main" val="37125621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0FF6C-9BA6-46C5-D565-22F8988A3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A837F-F266-34D5-256B-DE5FA1ADA5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6DCC-7F9E-25F7-11C1-5F5A842B2D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900EB5-142E-1848-046F-2067681623D9}"/>
              </a:ext>
            </a:extLst>
          </p:cNvPr>
          <p:cNvSpPr>
            <a:spLocks noGrp="1"/>
          </p:cNvSpPr>
          <p:nvPr>
            <p:ph type="sldNum" sz="quarter" idx="5"/>
          </p:nvPr>
        </p:nvSpPr>
        <p:spPr/>
        <p:txBody>
          <a:bodyPr/>
          <a:lstStyle/>
          <a:p>
            <a:fld id="{93AABD54-3F1D-43A6-981A-5E31E658D2F2}" type="slidenum">
              <a:rPr lang="en-GB" smtClean="0"/>
              <a:t>251</a:t>
            </a:fld>
            <a:endParaRPr lang="en-GB"/>
          </a:p>
        </p:txBody>
      </p:sp>
    </p:spTree>
    <p:extLst>
      <p:ext uri="{BB962C8B-B14F-4D97-AF65-F5344CB8AC3E}">
        <p14:creationId xmlns:p14="http://schemas.microsoft.com/office/powerpoint/2010/main" val="132107064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04175-C8FA-0560-7329-F78AD6664E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D0964-6B04-F069-B3E7-D7CD7965B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27CBF-F596-FD69-4A2E-6D5B38EB54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1E8C12-AA43-050D-D243-799455D3A366}"/>
              </a:ext>
            </a:extLst>
          </p:cNvPr>
          <p:cNvSpPr>
            <a:spLocks noGrp="1"/>
          </p:cNvSpPr>
          <p:nvPr>
            <p:ph type="sldNum" sz="quarter" idx="5"/>
          </p:nvPr>
        </p:nvSpPr>
        <p:spPr/>
        <p:txBody>
          <a:bodyPr/>
          <a:lstStyle/>
          <a:p>
            <a:fld id="{93AABD54-3F1D-43A6-981A-5E31E658D2F2}" type="slidenum">
              <a:rPr lang="en-GB" smtClean="0"/>
              <a:t>252</a:t>
            </a:fld>
            <a:endParaRPr lang="en-GB"/>
          </a:p>
        </p:txBody>
      </p:sp>
    </p:spTree>
    <p:extLst>
      <p:ext uri="{BB962C8B-B14F-4D97-AF65-F5344CB8AC3E}">
        <p14:creationId xmlns:p14="http://schemas.microsoft.com/office/powerpoint/2010/main" val="296259234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F2706-7980-F7FF-11D2-90BE48BE0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44E4C-633C-931F-D06F-0AAC4EF94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EBE59-8AD4-3F85-7273-BE60D6CFC9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CF4E102-597B-EBD4-DFE0-9B9E5D0A07FA}"/>
              </a:ext>
            </a:extLst>
          </p:cNvPr>
          <p:cNvSpPr>
            <a:spLocks noGrp="1"/>
          </p:cNvSpPr>
          <p:nvPr>
            <p:ph type="sldNum" sz="quarter" idx="5"/>
          </p:nvPr>
        </p:nvSpPr>
        <p:spPr/>
        <p:txBody>
          <a:bodyPr/>
          <a:lstStyle/>
          <a:p>
            <a:fld id="{93AABD54-3F1D-43A6-981A-5E31E658D2F2}" type="slidenum">
              <a:rPr lang="en-GB" smtClean="0"/>
              <a:t>253</a:t>
            </a:fld>
            <a:endParaRPr lang="en-GB"/>
          </a:p>
        </p:txBody>
      </p:sp>
    </p:spTree>
    <p:extLst>
      <p:ext uri="{BB962C8B-B14F-4D97-AF65-F5344CB8AC3E}">
        <p14:creationId xmlns:p14="http://schemas.microsoft.com/office/powerpoint/2010/main" val="31300946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C4090-B28E-5562-38E5-987E4E46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6EC86-B7A6-0BBA-2C57-CB26BB5B73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39AEBE-F391-0A93-81D5-6D760D81FD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F19845-16B2-DB4B-CC1A-517B72FF50B5}"/>
              </a:ext>
            </a:extLst>
          </p:cNvPr>
          <p:cNvSpPr>
            <a:spLocks noGrp="1"/>
          </p:cNvSpPr>
          <p:nvPr>
            <p:ph type="sldNum" sz="quarter" idx="5"/>
          </p:nvPr>
        </p:nvSpPr>
        <p:spPr/>
        <p:txBody>
          <a:bodyPr/>
          <a:lstStyle/>
          <a:p>
            <a:fld id="{93AABD54-3F1D-43A6-981A-5E31E658D2F2}" type="slidenum">
              <a:rPr lang="en-GB" smtClean="0"/>
              <a:t>254</a:t>
            </a:fld>
            <a:endParaRPr lang="en-GB"/>
          </a:p>
        </p:txBody>
      </p:sp>
    </p:spTree>
    <p:extLst>
      <p:ext uri="{BB962C8B-B14F-4D97-AF65-F5344CB8AC3E}">
        <p14:creationId xmlns:p14="http://schemas.microsoft.com/office/powerpoint/2010/main" val="299965823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768B3-045B-DA4E-4263-2A0DEC903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1E92E9-C094-ECF2-ED9A-E4AC9B84E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1A0A5-AE66-0CBF-AC69-0DC177CB468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71FFCD-CF61-F0A6-B002-E49443799305}"/>
              </a:ext>
            </a:extLst>
          </p:cNvPr>
          <p:cNvSpPr>
            <a:spLocks noGrp="1"/>
          </p:cNvSpPr>
          <p:nvPr>
            <p:ph type="sldNum" sz="quarter" idx="5"/>
          </p:nvPr>
        </p:nvSpPr>
        <p:spPr/>
        <p:txBody>
          <a:bodyPr/>
          <a:lstStyle/>
          <a:p>
            <a:fld id="{93AABD54-3F1D-43A6-981A-5E31E658D2F2}" type="slidenum">
              <a:rPr lang="en-GB" smtClean="0"/>
              <a:t>255</a:t>
            </a:fld>
            <a:endParaRPr lang="en-GB"/>
          </a:p>
        </p:txBody>
      </p:sp>
    </p:spTree>
    <p:extLst>
      <p:ext uri="{BB962C8B-B14F-4D97-AF65-F5344CB8AC3E}">
        <p14:creationId xmlns:p14="http://schemas.microsoft.com/office/powerpoint/2010/main" val="3734160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F5BC5-CB98-F92B-30F4-693CFCFCA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8E2B9-309F-8431-7262-E8A109F609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A2BEF-F05F-A70D-58CC-03CF1C7EAA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24DA1D-EBDF-5C8B-F196-C766B37D2295}"/>
              </a:ext>
            </a:extLst>
          </p:cNvPr>
          <p:cNvSpPr>
            <a:spLocks noGrp="1"/>
          </p:cNvSpPr>
          <p:nvPr>
            <p:ph type="sldNum" sz="quarter" idx="5"/>
          </p:nvPr>
        </p:nvSpPr>
        <p:spPr/>
        <p:txBody>
          <a:bodyPr/>
          <a:lstStyle/>
          <a:p>
            <a:fld id="{93AABD54-3F1D-43A6-981A-5E31E658D2F2}" type="slidenum">
              <a:rPr lang="en-GB" smtClean="0"/>
              <a:t>23</a:t>
            </a:fld>
            <a:endParaRPr lang="en-GB"/>
          </a:p>
        </p:txBody>
      </p:sp>
    </p:spTree>
    <p:extLst>
      <p:ext uri="{BB962C8B-B14F-4D97-AF65-F5344CB8AC3E}">
        <p14:creationId xmlns:p14="http://schemas.microsoft.com/office/powerpoint/2010/main" val="105427917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8CF64-6CBE-1277-E534-8ACAADACF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4CC108-6256-DAB1-AB81-CE572CB47A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3CC3F-46DB-C14A-A972-A71D341CB0E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DC7221C-8992-DAA3-26E4-B68D1DC34EFF}"/>
              </a:ext>
            </a:extLst>
          </p:cNvPr>
          <p:cNvSpPr>
            <a:spLocks noGrp="1"/>
          </p:cNvSpPr>
          <p:nvPr>
            <p:ph type="sldNum" sz="quarter" idx="5"/>
          </p:nvPr>
        </p:nvSpPr>
        <p:spPr/>
        <p:txBody>
          <a:bodyPr/>
          <a:lstStyle/>
          <a:p>
            <a:fld id="{93AABD54-3F1D-43A6-981A-5E31E658D2F2}" type="slidenum">
              <a:rPr lang="en-GB" smtClean="0"/>
              <a:t>256</a:t>
            </a:fld>
            <a:endParaRPr lang="en-GB"/>
          </a:p>
        </p:txBody>
      </p:sp>
    </p:spTree>
    <p:extLst>
      <p:ext uri="{BB962C8B-B14F-4D97-AF65-F5344CB8AC3E}">
        <p14:creationId xmlns:p14="http://schemas.microsoft.com/office/powerpoint/2010/main" val="3629270225"/>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64A08-9263-150D-AA54-77CCFBCB4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E2822-8613-4D25-38DF-AAEC991DE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41C35-993B-D256-ECD7-3C69861406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8164DA-C980-2C22-4C2B-DEA433C0966F}"/>
              </a:ext>
            </a:extLst>
          </p:cNvPr>
          <p:cNvSpPr>
            <a:spLocks noGrp="1"/>
          </p:cNvSpPr>
          <p:nvPr>
            <p:ph type="sldNum" sz="quarter" idx="5"/>
          </p:nvPr>
        </p:nvSpPr>
        <p:spPr/>
        <p:txBody>
          <a:bodyPr/>
          <a:lstStyle/>
          <a:p>
            <a:fld id="{93AABD54-3F1D-43A6-981A-5E31E658D2F2}" type="slidenum">
              <a:rPr lang="en-GB" smtClean="0"/>
              <a:t>257</a:t>
            </a:fld>
            <a:endParaRPr lang="en-GB"/>
          </a:p>
        </p:txBody>
      </p:sp>
    </p:spTree>
    <p:extLst>
      <p:ext uri="{BB962C8B-B14F-4D97-AF65-F5344CB8AC3E}">
        <p14:creationId xmlns:p14="http://schemas.microsoft.com/office/powerpoint/2010/main" val="25378312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C0501-9DBC-B815-EBFF-EAA95A537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3FA07B-FB05-9B3B-C4C3-8E6F29FE2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6EE0C-68EE-0F07-468B-DAB0740BBA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EAE7BC-B3C6-9C7A-40EA-72626EC2E25B}"/>
              </a:ext>
            </a:extLst>
          </p:cNvPr>
          <p:cNvSpPr>
            <a:spLocks noGrp="1"/>
          </p:cNvSpPr>
          <p:nvPr>
            <p:ph type="sldNum" sz="quarter" idx="5"/>
          </p:nvPr>
        </p:nvSpPr>
        <p:spPr/>
        <p:txBody>
          <a:bodyPr/>
          <a:lstStyle/>
          <a:p>
            <a:fld id="{93AABD54-3F1D-43A6-981A-5E31E658D2F2}" type="slidenum">
              <a:rPr lang="en-GB" smtClean="0"/>
              <a:t>258</a:t>
            </a:fld>
            <a:endParaRPr lang="en-GB"/>
          </a:p>
        </p:txBody>
      </p:sp>
    </p:spTree>
    <p:extLst>
      <p:ext uri="{BB962C8B-B14F-4D97-AF65-F5344CB8AC3E}">
        <p14:creationId xmlns:p14="http://schemas.microsoft.com/office/powerpoint/2010/main" val="326165790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6A12D-99D1-B0FB-711B-931A02F8C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5DC3B-ED57-60AD-F3B0-D0C38721D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FE40C-9C02-FD6A-5672-5AA4F5C4B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A483C54-63F8-4D0D-4E1D-883E9B30613A}"/>
              </a:ext>
            </a:extLst>
          </p:cNvPr>
          <p:cNvSpPr>
            <a:spLocks noGrp="1"/>
          </p:cNvSpPr>
          <p:nvPr>
            <p:ph type="sldNum" sz="quarter" idx="5"/>
          </p:nvPr>
        </p:nvSpPr>
        <p:spPr/>
        <p:txBody>
          <a:bodyPr/>
          <a:lstStyle/>
          <a:p>
            <a:fld id="{93AABD54-3F1D-43A6-981A-5E31E658D2F2}" type="slidenum">
              <a:rPr lang="en-GB" smtClean="0"/>
              <a:t>259</a:t>
            </a:fld>
            <a:endParaRPr lang="en-GB"/>
          </a:p>
        </p:txBody>
      </p:sp>
    </p:spTree>
    <p:extLst>
      <p:ext uri="{BB962C8B-B14F-4D97-AF65-F5344CB8AC3E}">
        <p14:creationId xmlns:p14="http://schemas.microsoft.com/office/powerpoint/2010/main" val="156713473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6C1C8-90F2-91D6-ED11-E13C49382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988D5-F645-C6DD-25D3-05BE064D4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87ABF-68EC-E08A-9914-B6142BF60C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0C028E-57F7-1D82-3D2C-D22C5E87EE3C}"/>
              </a:ext>
            </a:extLst>
          </p:cNvPr>
          <p:cNvSpPr>
            <a:spLocks noGrp="1"/>
          </p:cNvSpPr>
          <p:nvPr>
            <p:ph type="sldNum" sz="quarter" idx="5"/>
          </p:nvPr>
        </p:nvSpPr>
        <p:spPr/>
        <p:txBody>
          <a:bodyPr/>
          <a:lstStyle/>
          <a:p>
            <a:fld id="{93AABD54-3F1D-43A6-981A-5E31E658D2F2}" type="slidenum">
              <a:rPr lang="en-GB" smtClean="0"/>
              <a:t>260</a:t>
            </a:fld>
            <a:endParaRPr lang="en-GB"/>
          </a:p>
        </p:txBody>
      </p:sp>
    </p:spTree>
    <p:extLst>
      <p:ext uri="{BB962C8B-B14F-4D97-AF65-F5344CB8AC3E}">
        <p14:creationId xmlns:p14="http://schemas.microsoft.com/office/powerpoint/2010/main" val="38097403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A3DA8-F994-8C4C-230A-E6DD55C1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055F6-0715-4DF2-5B4A-D2B7381597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00800-D6EC-61BE-5133-86FA40E874D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DFE63EB-727A-45C0-D29A-4D15FBCBE6C4}"/>
              </a:ext>
            </a:extLst>
          </p:cNvPr>
          <p:cNvSpPr>
            <a:spLocks noGrp="1"/>
          </p:cNvSpPr>
          <p:nvPr>
            <p:ph type="sldNum" sz="quarter" idx="5"/>
          </p:nvPr>
        </p:nvSpPr>
        <p:spPr/>
        <p:txBody>
          <a:bodyPr/>
          <a:lstStyle/>
          <a:p>
            <a:fld id="{93AABD54-3F1D-43A6-981A-5E31E658D2F2}" type="slidenum">
              <a:rPr lang="en-GB" smtClean="0"/>
              <a:t>261</a:t>
            </a:fld>
            <a:endParaRPr lang="en-GB"/>
          </a:p>
        </p:txBody>
      </p:sp>
    </p:spTree>
    <p:extLst>
      <p:ext uri="{BB962C8B-B14F-4D97-AF65-F5344CB8AC3E}">
        <p14:creationId xmlns:p14="http://schemas.microsoft.com/office/powerpoint/2010/main" val="205003589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E0501-E5A2-C26D-5D55-1C0A3326F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57B62-F416-0C42-1695-DAB40112D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3F055-8567-0101-1C61-3F602BF8366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839428-0FB1-1A60-5B4C-EFF43FA13340}"/>
              </a:ext>
            </a:extLst>
          </p:cNvPr>
          <p:cNvSpPr>
            <a:spLocks noGrp="1"/>
          </p:cNvSpPr>
          <p:nvPr>
            <p:ph type="sldNum" sz="quarter" idx="5"/>
          </p:nvPr>
        </p:nvSpPr>
        <p:spPr/>
        <p:txBody>
          <a:bodyPr/>
          <a:lstStyle/>
          <a:p>
            <a:fld id="{93AABD54-3F1D-43A6-981A-5E31E658D2F2}" type="slidenum">
              <a:rPr lang="en-GB" smtClean="0"/>
              <a:t>262</a:t>
            </a:fld>
            <a:endParaRPr lang="en-GB"/>
          </a:p>
        </p:txBody>
      </p:sp>
    </p:spTree>
    <p:extLst>
      <p:ext uri="{BB962C8B-B14F-4D97-AF65-F5344CB8AC3E}">
        <p14:creationId xmlns:p14="http://schemas.microsoft.com/office/powerpoint/2010/main" val="343063588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DB37D-A964-FB9A-06E2-CCD040C74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B7271-36A3-1E1E-AD65-3FDCFB2DE8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D866E-E8AA-547B-E984-21F1FF0E3D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F16C41-584A-6017-C662-45CDEEF262B6}"/>
              </a:ext>
            </a:extLst>
          </p:cNvPr>
          <p:cNvSpPr>
            <a:spLocks noGrp="1"/>
          </p:cNvSpPr>
          <p:nvPr>
            <p:ph type="sldNum" sz="quarter" idx="5"/>
          </p:nvPr>
        </p:nvSpPr>
        <p:spPr/>
        <p:txBody>
          <a:bodyPr/>
          <a:lstStyle/>
          <a:p>
            <a:fld id="{93AABD54-3F1D-43A6-981A-5E31E658D2F2}" type="slidenum">
              <a:rPr lang="en-GB" smtClean="0"/>
              <a:t>263</a:t>
            </a:fld>
            <a:endParaRPr lang="en-GB"/>
          </a:p>
        </p:txBody>
      </p:sp>
    </p:spTree>
    <p:extLst>
      <p:ext uri="{BB962C8B-B14F-4D97-AF65-F5344CB8AC3E}">
        <p14:creationId xmlns:p14="http://schemas.microsoft.com/office/powerpoint/2010/main" val="318459340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264</a:t>
            </a:fld>
            <a:endParaRPr lang="en-GB"/>
          </a:p>
        </p:txBody>
      </p:sp>
    </p:spTree>
    <p:extLst>
      <p:ext uri="{BB962C8B-B14F-4D97-AF65-F5344CB8AC3E}">
        <p14:creationId xmlns:p14="http://schemas.microsoft.com/office/powerpoint/2010/main" val="421664592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267</a:t>
            </a:fld>
            <a:endParaRPr lang="en-GB"/>
          </a:p>
        </p:txBody>
      </p:sp>
    </p:spTree>
    <p:extLst>
      <p:ext uri="{BB962C8B-B14F-4D97-AF65-F5344CB8AC3E}">
        <p14:creationId xmlns:p14="http://schemas.microsoft.com/office/powerpoint/2010/main" val="1545207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2D962-3A8F-717B-E220-44CB51219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0583E-BDEB-14E8-11BF-F3A28F56C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3FA3C-C219-C471-EB8D-93B0147444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5A669DC-71C4-124E-A982-941504E42803}"/>
              </a:ext>
            </a:extLst>
          </p:cNvPr>
          <p:cNvSpPr>
            <a:spLocks noGrp="1"/>
          </p:cNvSpPr>
          <p:nvPr>
            <p:ph type="sldNum" sz="quarter" idx="5"/>
          </p:nvPr>
        </p:nvSpPr>
        <p:spPr/>
        <p:txBody>
          <a:bodyPr/>
          <a:lstStyle/>
          <a:p>
            <a:fld id="{93AABD54-3F1D-43A6-981A-5E31E658D2F2}" type="slidenum">
              <a:rPr lang="en-GB" smtClean="0"/>
              <a:t>24</a:t>
            </a:fld>
            <a:endParaRPr lang="en-GB"/>
          </a:p>
        </p:txBody>
      </p:sp>
    </p:spTree>
    <p:extLst>
      <p:ext uri="{BB962C8B-B14F-4D97-AF65-F5344CB8AC3E}">
        <p14:creationId xmlns:p14="http://schemas.microsoft.com/office/powerpoint/2010/main" val="415673922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268</a:t>
            </a:fld>
            <a:endParaRPr lang="en-GB"/>
          </a:p>
        </p:txBody>
      </p:sp>
    </p:spTree>
    <p:extLst>
      <p:ext uri="{BB962C8B-B14F-4D97-AF65-F5344CB8AC3E}">
        <p14:creationId xmlns:p14="http://schemas.microsoft.com/office/powerpoint/2010/main" val="320499373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269</a:t>
            </a:fld>
            <a:endParaRPr lang="en-GB"/>
          </a:p>
        </p:txBody>
      </p:sp>
    </p:spTree>
    <p:extLst>
      <p:ext uri="{BB962C8B-B14F-4D97-AF65-F5344CB8AC3E}">
        <p14:creationId xmlns:p14="http://schemas.microsoft.com/office/powerpoint/2010/main" val="1925887776"/>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270</a:t>
            </a:fld>
            <a:endParaRPr lang="en-GB"/>
          </a:p>
        </p:txBody>
      </p:sp>
    </p:spTree>
    <p:extLst>
      <p:ext uri="{BB962C8B-B14F-4D97-AF65-F5344CB8AC3E}">
        <p14:creationId xmlns:p14="http://schemas.microsoft.com/office/powerpoint/2010/main" val="274842189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271</a:t>
            </a:fld>
            <a:endParaRPr lang="en-GB"/>
          </a:p>
        </p:txBody>
      </p:sp>
    </p:spTree>
    <p:extLst>
      <p:ext uri="{BB962C8B-B14F-4D97-AF65-F5344CB8AC3E}">
        <p14:creationId xmlns:p14="http://schemas.microsoft.com/office/powerpoint/2010/main" val="281415023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272</a:t>
            </a:fld>
            <a:endParaRPr lang="en-GB"/>
          </a:p>
        </p:txBody>
      </p:sp>
    </p:spTree>
    <p:extLst>
      <p:ext uri="{BB962C8B-B14F-4D97-AF65-F5344CB8AC3E}">
        <p14:creationId xmlns:p14="http://schemas.microsoft.com/office/powerpoint/2010/main" val="14880829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273</a:t>
            </a:fld>
            <a:endParaRPr lang="en-GB"/>
          </a:p>
        </p:txBody>
      </p:sp>
    </p:spTree>
    <p:extLst>
      <p:ext uri="{BB962C8B-B14F-4D97-AF65-F5344CB8AC3E}">
        <p14:creationId xmlns:p14="http://schemas.microsoft.com/office/powerpoint/2010/main" val="172635694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274</a:t>
            </a:fld>
            <a:endParaRPr lang="en-GB"/>
          </a:p>
        </p:txBody>
      </p:sp>
    </p:spTree>
    <p:extLst>
      <p:ext uri="{BB962C8B-B14F-4D97-AF65-F5344CB8AC3E}">
        <p14:creationId xmlns:p14="http://schemas.microsoft.com/office/powerpoint/2010/main" val="3577424818"/>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9B165-6D24-A2A8-953A-0D50B0039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EF6C3-4FE4-A4DD-29F6-1A11B0294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455B1-6B52-5FC8-3D87-8AB559EEDC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92F7033-7DFA-FEAC-49D8-266F5812DA7D}"/>
              </a:ext>
            </a:extLst>
          </p:cNvPr>
          <p:cNvSpPr>
            <a:spLocks noGrp="1"/>
          </p:cNvSpPr>
          <p:nvPr>
            <p:ph type="sldNum" sz="quarter" idx="5"/>
          </p:nvPr>
        </p:nvSpPr>
        <p:spPr/>
        <p:txBody>
          <a:bodyPr/>
          <a:lstStyle/>
          <a:p>
            <a:fld id="{93AABD54-3F1D-43A6-981A-5E31E658D2F2}" type="slidenum">
              <a:rPr lang="en-GB" smtClean="0"/>
              <a:t>275</a:t>
            </a:fld>
            <a:endParaRPr lang="en-GB"/>
          </a:p>
        </p:txBody>
      </p:sp>
    </p:spTree>
    <p:extLst>
      <p:ext uri="{BB962C8B-B14F-4D97-AF65-F5344CB8AC3E}">
        <p14:creationId xmlns:p14="http://schemas.microsoft.com/office/powerpoint/2010/main" val="119834491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F592B-EC82-8C25-0D3B-12864263F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11AE3-7B6A-48A6-A270-710CE181C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C5027-3768-9509-6084-19BE71291AC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43059C-BAEA-7CA5-01D5-1F73D1FDCDE7}"/>
              </a:ext>
            </a:extLst>
          </p:cNvPr>
          <p:cNvSpPr>
            <a:spLocks noGrp="1"/>
          </p:cNvSpPr>
          <p:nvPr>
            <p:ph type="sldNum" sz="quarter" idx="5"/>
          </p:nvPr>
        </p:nvSpPr>
        <p:spPr/>
        <p:txBody>
          <a:bodyPr/>
          <a:lstStyle/>
          <a:p>
            <a:fld id="{93AABD54-3F1D-43A6-981A-5E31E658D2F2}" type="slidenum">
              <a:rPr lang="en-GB" smtClean="0"/>
              <a:t>276</a:t>
            </a:fld>
            <a:endParaRPr lang="en-GB"/>
          </a:p>
        </p:txBody>
      </p:sp>
    </p:spTree>
    <p:extLst>
      <p:ext uri="{BB962C8B-B14F-4D97-AF65-F5344CB8AC3E}">
        <p14:creationId xmlns:p14="http://schemas.microsoft.com/office/powerpoint/2010/main" val="35702923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75A91-04B6-9A21-7196-660B10958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610E2-A6DF-98D8-1A8E-863D8ADBF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A0B11E-5438-51CE-E8A9-D2CC867798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846DEE-6237-01DF-A8FF-94864C9504B6}"/>
              </a:ext>
            </a:extLst>
          </p:cNvPr>
          <p:cNvSpPr>
            <a:spLocks noGrp="1"/>
          </p:cNvSpPr>
          <p:nvPr>
            <p:ph type="sldNum" sz="quarter" idx="5"/>
          </p:nvPr>
        </p:nvSpPr>
        <p:spPr/>
        <p:txBody>
          <a:bodyPr/>
          <a:lstStyle/>
          <a:p>
            <a:fld id="{93AABD54-3F1D-43A6-981A-5E31E658D2F2}" type="slidenum">
              <a:rPr lang="en-GB" smtClean="0"/>
              <a:t>277</a:t>
            </a:fld>
            <a:endParaRPr lang="en-GB"/>
          </a:p>
        </p:txBody>
      </p:sp>
    </p:spTree>
    <p:extLst>
      <p:ext uri="{BB962C8B-B14F-4D97-AF65-F5344CB8AC3E}">
        <p14:creationId xmlns:p14="http://schemas.microsoft.com/office/powerpoint/2010/main" val="2061404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4AA71-6BB0-838B-DBA8-695584C34B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8A2BB-2861-4490-74CC-BCFE008A0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EC3B1-25BC-4075-2B23-BC02A16603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FACCE8-1F1E-DC30-F339-B078B8DB6313}"/>
              </a:ext>
            </a:extLst>
          </p:cNvPr>
          <p:cNvSpPr>
            <a:spLocks noGrp="1"/>
          </p:cNvSpPr>
          <p:nvPr>
            <p:ph type="sldNum" sz="quarter" idx="5"/>
          </p:nvPr>
        </p:nvSpPr>
        <p:spPr/>
        <p:txBody>
          <a:bodyPr/>
          <a:lstStyle/>
          <a:p>
            <a:fld id="{93AABD54-3F1D-43A6-981A-5E31E658D2F2}" type="slidenum">
              <a:rPr lang="en-GB" smtClean="0"/>
              <a:t>25</a:t>
            </a:fld>
            <a:endParaRPr lang="en-GB"/>
          </a:p>
        </p:txBody>
      </p:sp>
    </p:spTree>
    <p:extLst>
      <p:ext uri="{BB962C8B-B14F-4D97-AF65-F5344CB8AC3E}">
        <p14:creationId xmlns:p14="http://schemas.microsoft.com/office/powerpoint/2010/main" val="114307161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5C967-669D-0061-2561-09A74F36F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47554-0BCD-30A0-86A9-0A35511C7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547D9-708C-F05C-FEAE-2DA515782E6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64BFA3-6CA0-8389-E9E6-5A106FA4D71E}"/>
              </a:ext>
            </a:extLst>
          </p:cNvPr>
          <p:cNvSpPr>
            <a:spLocks noGrp="1"/>
          </p:cNvSpPr>
          <p:nvPr>
            <p:ph type="sldNum" sz="quarter" idx="5"/>
          </p:nvPr>
        </p:nvSpPr>
        <p:spPr/>
        <p:txBody>
          <a:bodyPr/>
          <a:lstStyle/>
          <a:p>
            <a:fld id="{93AABD54-3F1D-43A6-981A-5E31E658D2F2}" type="slidenum">
              <a:rPr lang="en-GB" smtClean="0"/>
              <a:t>278</a:t>
            </a:fld>
            <a:endParaRPr lang="en-GB"/>
          </a:p>
        </p:txBody>
      </p:sp>
    </p:spTree>
    <p:extLst>
      <p:ext uri="{BB962C8B-B14F-4D97-AF65-F5344CB8AC3E}">
        <p14:creationId xmlns:p14="http://schemas.microsoft.com/office/powerpoint/2010/main" val="156676216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D4692-00B5-2BC6-757F-F34FD224B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298D0-A13A-B664-ACD8-CE516A58B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EEA0A3-886D-A95C-65F2-F0047A88A7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A0B529A-9719-D514-100B-D5FF44D6CC2F}"/>
              </a:ext>
            </a:extLst>
          </p:cNvPr>
          <p:cNvSpPr>
            <a:spLocks noGrp="1"/>
          </p:cNvSpPr>
          <p:nvPr>
            <p:ph type="sldNum" sz="quarter" idx="5"/>
          </p:nvPr>
        </p:nvSpPr>
        <p:spPr/>
        <p:txBody>
          <a:bodyPr/>
          <a:lstStyle/>
          <a:p>
            <a:fld id="{93AABD54-3F1D-43A6-981A-5E31E658D2F2}" type="slidenum">
              <a:rPr lang="en-GB" smtClean="0"/>
              <a:t>279</a:t>
            </a:fld>
            <a:endParaRPr lang="en-GB"/>
          </a:p>
        </p:txBody>
      </p:sp>
    </p:spTree>
    <p:extLst>
      <p:ext uri="{BB962C8B-B14F-4D97-AF65-F5344CB8AC3E}">
        <p14:creationId xmlns:p14="http://schemas.microsoft.com/office/powerpoint/2010/main" val="315876639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C4BAB-4B2B-624F-DBCC-6BD24AC16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36492-6CF8-FC61-652B-228EA1281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1BA4D-54FF-716A-1F51-8F5547B7AD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0244A8C-19D2-A0BA-C895-3C7E54491F30}"/>
              </a:ext>
            </a:extLst>
          </p:cNvPr>
          <p:cNvSpPr>
            <a:spLocks noGrp="1"/>
          </p:cNvSpPr>
          <p:nvPr>
            <p:ph type="sldNum" sz="quarter" idx="5"/>
          </p:nvPr>
        </p:nvSpPr>
        <p:spPr/>
        <p:txBody>
          <a:bodyPr/>
          <a:lstStyle/>
          <a:p>
            <a:fld id="{93AABD54-3F1D-43A6-981A-5E31E658D2F2}" type="slidenum">
              <a:rPr lang="en-GB" smtClean="0"/>
              <a:t>280</a:t>
            </a:fld>
            <a:endParaRPr lang="en-GB"/>
          </a:p>
        </p:txBody>
      </p:sp>
    </p:spTree>
    <p:extLst>
      <p:ext uri="{BB962C8B-B14F-4D97-AF65-F5344CB8AC3E}">
        <p14:creationId xmlns:p14="http://schemas.microsoft.com/office/powerpoint/2010/main" val="155634856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76014-1B76-6DDB-D3A3-A44A3BE36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88426-030A-B211-F3B4-0B6CE979A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E22AF-9F69-056E-E238-4893080A39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91D542-DBD3-78B1-B2E7-3620B4F1AA67}"/>
              </a:ext>
            </a:extLst>
          </p:cNvPr>
          <p:cNvSpPr>
            <a:spLocks noGrp="1"/>
          </p:cNvSpPr>
          <p:nvPr>
            <p:ph type="sldNum" sz="quarter" idx="5"/>
          </p:nvPr>
        </p:nvSpPr>
        <p:spPr/>
        <p:txBody>
          <a:bodyPr/>
          <a:lstStyle/>
          <a:p>
            <a:fld id="{93AABD54-3F1D-43A6-981A-5E31E658D2F2}" type="slidenum">
              <a:rPr lang="en-GB" smtClean="0"/>
              <a:t>281</a:t>
            </a:fld>
            <a:endParaRPr lang="en-GB"/>
          </a:p>
        </p:txBody>
      </p:sp>
    </p:spTree>
    <p:extLst>
      <p:ext uri="{BB962C8B-B14F-4D97-AF65-F5344CB8AC3E}">
        <p14:creationId xmlns:p14="http://schemas.microsoft.com/office/powerpoint/2010/main" val="51468990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40FDC-07A7-9D1F-239D-DE4C20304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7884EE-CA53-5359-9BE1-6FBACC227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EF020-2CAF-9242-A8B3-05A3E3BE4C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F1CB9E8-3B3A-0E4C-14AE-A1074CB6FCC3}"/>
              </a:ext>
            </a:extLst>
          </p:cNvPr>
          <p:cNvSpPr>
            <a:spLocks noGrp="1"/>
          </p:cNvSpPr>
          <p:nvPr>
            <p:ph type="sldNum" sz="quarter" idx="5"/>
          </p:nvPr>
        </p:nvSpPr>
        <p:spPr/>
        <p:txBody>
          <a:bodyPr/>
          <a:lstStyle/>
          <a:p>
            <a:fld id="{93AABD54-3F1D-43A6-981A-5E31E658D2F2}" type="slidenum">
              <a:rPr lang="en-GB" smtClean="0"/>
              <a:t>282</a:t>
            </a:fld>
            <a:endParaRPr lang="en-GB"/>
          </a:p>
        </p:txBody>
      </p:sp>
    </p:spTree>
    <p:extLst>
      <p:ext uri="{BB962C8B-B14F-4D97-AF65-F5344CB8AC3E}">
        <p14:creationId xmlns:p14="http://schemas.microsoft.com/office/powerpoint/2010/main" val="272607913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38080-858E-84C0-F2DF-A0BC718D4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24229-5200-9EBA-1EDD-6C3E6BE35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89B0A-3297-0CD4-F7B7-B586D011B2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B1B3EFD-0DFA-617B-08AC-EC43C8B8CA23}"/>
              </a:ext>
            </a:extLst>
          </p:cNvPr>
          <p:cNvSpPr>
            <a:spLocks noGrp="1"/>
          </p:cNvSpPr>
          <p:nvPr>
            <p:ph type="sldNum" sz="quarter" idx="5"/>
          </p:nvPr>
        </p:nvSpPr>
        <p:spPr/>
        <p:txBody>
          <a:bodyPr/>
          <a:lstStyle/>
          <a:p>
            <a:fld id="{93AABD54-3F1D-43A6-981A-5E31E658D2F2}" type="slidenum">
              <a:rPr lang="en-GB" smtClean="0"/>
              <a:t>283</a:t>
            </a:fld>
            <a:endParaRPr lang="en-GB"/>
          </a:p>
        </p:txBody>
      </p:sp>
    </p:spTree>
    <p:extLst>
      <p:ext uri="{BB962C8B-B14F-4D97-AF65-F5344CB8AC3E}">
        <p14:creationId xmlns:p14="http://schemas.microsoft.com/office/powerpoint/2010/main" val="137821974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9FFBD-726A-C346-5067-D41A80EE0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F6EB8-BD00-7647-2BBC-378C45881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8A72-C3B0-D0DC-1A9D-618D42FA50C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E13277D-D807-9B39-743F-7351DE917E48}"/>
              </a:ext>
            </a:extLst>
          </p:cNvPr>
          <p:cNvSpPr>
            <a:spLocks noGrp="1"/>
          </p:cNvSpPr>
          <p:nvPr>
            <p:ph type="sldNum" sz="quarter" idx="5"/>
          </p:nvPr>
        </p:nvSpPr>
        <p:spPr/>
        <p:txBody>
          <a:bodyPr/>
          <a:lstStyle/>
          <a:p>
            <a:fld id="{93AABD54-3F1D-43A6-981A-5E31E658D2F2}" type="slidenum">
              <a:rPr lang="en-GB" smtClean="0"/>
              <a:t>284</a:t>
            </a:fld>
            <a:endParaRPr lang="en-GB"/>
          </a:p>
        </p:txBody>
      </p:sp>
    </p:spTree>
    <p:extLst>
      <p:ext uri="{BB962C8B-B14F-4D97-AF65-F5344CB8AC3E}">
        <p14:creationId xmlns:p14="http://schemas.microsoft.com/office/powerpoint/2010/main" val="11151104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9FA65-99FA-7A94-7592-F0EAA00C7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F007CD-5784-DFBB-D435-1C4596EC6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7EF5E-3111-6062-1AFC-94BA7A3460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F4E9FF-70E8-E56A-2EE3-B4C87F42EFB8}"/>
              </a:ext>
            </a:extLst>
          </p:cNvPr>
          <p:cNvSpPr>
            <a:spLocks noGrp="1"/>
          </p:cNvSpPr>
          <p:nvPr>
            <p:ph type="sldNum" sz="quarter" idx="5"/>
          </p:nvPr>
        </p:nvSpPr>
        <p:spPr/>
        <p:txBody>
          <a:bodyPr/>
          <a:lstStyle/>
          <a:p>
            <a:fld id="{93AABD54-3F1D-43A6-981A-5E31E658D2F2}" type="slidenum">
              <a:rPr lang="en-GB" smtClean="0"/>
              <a:t>285</a:t>
            </a:fld>
            <a:endParaRPr lang="en-GB"/>
          </a:p>
        </p:txBody>
      </p:sp>
    </p:spTree>
    <p:extLst>
      <p:ext uri="{BB962C8B-B14F-4D97-AF65-F5344CB8AC3E}">
        <p14:creationId xmlns:p14="http://schemas.microsoft.com/office/powerpoint/2010/main" val="399025197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8319D-DD86-A6A2-C846-AE4789E68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186FB-7B8E-7584-B1C5-DDFF4962E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BDC0E-0547-D2D0-1AD3-237641F0BA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AB6CBAF-9EDC-0E15-C2F9-A046F51B6343}"/>
              </a:ext>
            </a:extLst>
          </p:cNvPr>
          <p:cNvSpPr>
            <a:spLocks noGrp="1"/>
          </p:cNvSpPr>
          <p:nvPr>
            <p:ph type="sldNum" sz="quarter" idx="5"/>
          </p:nvPr>
        </p:nvSpPr>
        <p:spPr/>
        <p:txBody>
          <a:bodyPr/>
          <a:lstStyle/>
          <a:p>
            <a:fld id="{93AABD54-3F1D-43A6-981A-5E31E658D2F2}" type="slidenum">
              <a:rPr lang="en-GB" smtClean="0"/>
              <a:t>286</a:t>
            </a:fld>
            <a:endParaRPr lang="en-GB"/>
          </a:p>
        </p:txBody>
      </p:sp>
    </p:spTree>
    <p:extLst>
      <p:ext uri="{BB962C8B-B14F-4D97-AF65-F5344CB8AC3E}">
        <p14:creationId xmlns:p14="http://schemas.microsoft.com/office/powerpoint/2010/main" val="428301893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A62FA-653E-34C1-7936-9B7F48F43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373F1-DDB2-8445-6882-8ADBC0419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80446-85DC-D10F-5C57-04408454FD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66DF00-6449-8F16-CB05-05E9045D7D6B}"/>
              </a:ext>
            </a:extLst>
          </p:cNvPr>
          <p:cNvSpPr>
            <a:spLocks noGrp="1"/>
          </p:cNvSpPr>
          <p:nvPr>
            <p:ph type="sldNum" sz="quarter" idx="5"/>
          </p:nvPr>
        </p:nvSpPr>
        <p:spPr/>
        <p:txBody>
          <a:bodyPr/>
          <a:lstStyle/>
          <a:p>
            <a:fld id="{93AABD54-3F1D-43A6-981A-5E31E658D2F2}" type="slidenum">
              <a:rPr lang="en-GB" smtClean="0"/>
              <a:t>287</a:t>
            </a:fld>
            <a:endParaRPr lang="en-GB"/>
          </a:p>
        </p:txBody>
      </p:sp>
    </p:spTree>
    <p:extLst>
      <p:ext uri="{BB962C8B-B14F-4D97-AF65-F5344CB8AC3E}">
        <p14:creationId xmlns:p14="http://schemas.microsoft.com/office/powerpoint/2010/main" val="2498328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422B-8A45-8CB0-6996-DA6D94B9C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4CD45-9845-7DE8-DD59-B9093E7EC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FF348-8885-ADC0-B897-EB6CEAA05D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3C18C7-70F8-1024-4117-0E3B7DE767E5}"/>
              </a:ext>
            </a:extLst>
          </p:cNvPr>
          <p:cNvSpPr>
            <a:spLocks noGrp="1"/>
          </p:cNvSpPr>
          <p:nvPr>
            <p:ph type="sldNum" sz="quarter" idx="5"/>
          </p:nvPr>
        </p:nvSpPr>
        <p:spPr/>
        <p:txBody>
          <a:bodyPr/>
          <a:lstStyle/>
          <a:p>
            <a:fld id="{93AABD54-3F1D-43A6-981A-5E31E658D2F2}" type="slidenum">
              <a:rPr lang="en-GB" smtClean="0"/>
              <a:t>26</a:t>
            </a:fld>
            <a:endParaRPr lang="en-GB"/>
          </a:p>
        </p:txBody>
      </p:sp>
    </p:spTree>
    <p:extLst>
      <p:ext uri="{BB962C8B-B14F-4D97-AF65-F5344CB8AC3E}">
        <p14:creationId xmlns:p14="http://schemas.microsoft.com/office/powerpoint/2010/main" val="256149367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F7C80-A44E-BF05-16F2-0142E9F39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7E059-42F5-A2C9-A30E-09446C81D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31A3E-4830-4F7C-07E7-84960747C2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E17C49-080A-8B63-5197-E89CC0DC228E}"/>
              </a:ext>
            </a:extLst>
          </p:cNvPr>
          <p:cNvSpPr>
            <a:spLocks noGrp="1"/>
          </p:cNvSpPr>
          <p:nvPr>
            <p:ph type="sldNum" sz="quarter" idx="5"/>
          </p:nvPr>
        </p:nvSpPr>
        <p:spPr/>
        <p:txBody>
          <a:bodyPr/>
          <a:lstStyle/>
          <a:p>
            <a:fld id="{93AABD54-3F1D-43A6-981A-5E31E658D2F2}" type="slidenum">
              <a:rPr lang="en-GB" smtClean="0"/>
              <a:t>288</a:t>
            </a:fld>
            <a:endParaRPr lang="en-GB"/>
          </a:p>
        </p:txBody>
      </p:sp>
    </p:spTree>
    <p:extLst>
      <p:ext uri="{BB962C8B-B14F-4D97-AF65-F5344CB8AC3E}">
        <p14:creationId xmlns:p14="http://schemas.microsoft.com/office/powerpoint/2010/main" val="269945728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7962D-7D8C-AD42-A810-835CBC36E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D608-9A41-386A-810A-DB3D94BD0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7D689-5B7A-9CDE-6B22-596E623915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39106F0-7646-9044-2BF9-6F8D83D09B7E}"/>
              </a:ext>
            </a:extLst>
          </p:cNvPr>
          <p:cNvSpPr>
            <a:spLocks noGrp="1"/>
          </p:cNvSpPr>
          <p:nvPr>
            <p:ph type="sldNum" sz="quarter" idx="5"/>
          </p:nvPr>
        </p:nvSpPr>
        <p:spPr/>
        <p:txBody>
          <a:bodyPr/>
          <a:lstStyle/>
          <a:p>
            <a:fld id="{93AABD54-3F1D-43A6-981A-5E31E658D2F2}" type="slidenum">
              <a:rPr lang="en-GB" smtClean="0"/>
              <a:t>289</a:t>
            </a:fld>
            <a:endParaRPr lang="en-GB"/>
          </a:p>
        </p:txBody>
      </p:sp>
    </p:spTree>
    <p:extLst>
      <p:ext uri="{BB962C8B-B14F-4D97-AF65-F5344CB8AC3E}">
        <p14:creationId xmlns:p14="http://schemas.microsoft.com/office/powerpoint/2010/main" val="3657655240"/>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8259-3143-AE91-923E-19CA80248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58F9B-1648-C9DD-6CE2-D6F28ED0D1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6FC224-A3A9-94FC-74DC-D2103C1BBE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6AAEDD-95DA-9EE0-C3B3-B2D062193417}"/>
              </a:ext>
            </a:extLst>
          </p:cNvPr>
          <p:cNvSpPr>
            <a:spLocks noGrp="1"/>
          </p:cNvSpPr>
          <p:nvPr>
            <p:ph type="sldNum" sz="quarter" idx="5"/>
          </p:nvPr>
        </p:nvSpPr>
        <p:spPr/>
        <p:txBody>
          <a:bodyPr/>
          <a:lstStyle/>
          <a:p>
            <a:fld id="{93AABD54-3F1D-43A6-981A-5E31E658D2F2}" type="slidenum">
              <a:rPr lang="en-GB" smtClean="0"/>
              <a:t>290</a:t>
            </a:fld>
            <a:endParaRPr lang="en-GB"/>
          </a:p>
        </p:txBody>
      </p:sp>
    </p:spTree>
    <p:extLst>
      <p:ext uri="{BB962C8B-B14F-4D97-AF65-F5344CB8AC3E}">
        <p14:creationId xmlns:p14="http://schemas.microsoft.com/office/powerpoint/2010/main" val="306480554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562D2-E1FD-B162-81D6-5045128C6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34E1A-EC74-9B88-8F01-AE89FB557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98720-CED0-8D9E-986A-B51672AA10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0230D7D-CF73-EFAC-F62C-AEBF0CA8ECD3}"/>
              </a:ext>
            </a:extLst>
          </p:cNvPr>
          <p:cNvSpPr>
            <a:spLocks noGrp="1"/>
          </p:cNvSpPr>
          <p:nvPr>
            <p:ph type="sldNum" sz="quarter" idx="5"/>
          </p:nvPr>
        </p:nvSpPr>
        <p:spPr/>
        <p:txBody>
          <a:bodyPr/>
          <a:lstStyle/>
          <a:p>
            <a:fld id="{93AABD54-3F1D-43A6-981A-5E31E658D2F2}" type="slidenum">
              <a:rPr lang="en-GB" smtClean="0"/>
              <a:t>291</a:t>
            </a:fld>
            <a:endParaRPr lang="en-GB"/>
          </a:p>
        </p:txBody>
      </p:sp>
    </p:spTree>
    <p:extLst>
      <p:ext uri="{BB962C8B-B14F-4D97-AF65-F5344CB8AC3E}">
        <p14:creationId xmlns:p14="http://schemas.microsoft.com/office/powerpoint/2010/main" val="258455176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C4185-DF7F-45FE-6F6B-737885A7F4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64DFB-E0B1-2556-73FC-2EAE5CACC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B5200-FC35-C1C2-0854-172F8FC156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563F36-FC69-FADF-4894-423AB4CFC6F5}"/>
              </a:ext>
            </a:extLst>
          </p:cNvPr>
          <p:cNvSpPr>
            <a:spLocks noGrp="1"/>
          </p:cNvSpPr>
          <p:nvPr>
            <p:ph type="sldNum" sz="quarter" idx="5"/>
          </p:nvPr>
        </p:nvSpPr>
        <p:spPr/>
        <p:txBody>
          <a:bodyPr/>
          <a:lstStyle/>
          <a:p>
            <a:fld id="{93AABD54-3F1D-43A6-981A-5E31E658D2F2}" type="slidenum">
              <a:rPr lang="en-GB" smtClean="0"/>
              <a:t>292</a:t>
            </a:fld>
            <a:endParaRPr lang="en-GB"/>
          </a:p>
        </p:txBody>
      </p:sp>
    </p:spTree>
    <p:extLst>
      <p:ext uri="{BB962C8B-B14F-4D97-AF65-F5344CB8AC3E}">
        <p14:creationId xmlns:p14="http://schemas.microsoft.com/office/powerpoint/2010/main" val="2144794853"/>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7EC52-CA01-72B9-CCAF-FD57CC516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DB254-3BDC-253E-9085-8277988B3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41B7E-343D-ACCE-75E5-123CD0B252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D2D99E-9FF5-F6BD-EFD6-B156739C36E9}"/>
              </a:ext>
            </a:extLst>
          </p:cNvPr>
          <p:cNvSpPr>
            <a:spLocks noGrp="1"/>
          </p:cNvSpPr>
          <p:nvPr>
            <p:ph type="sldNum" sz="quarter" idx="5"/>
          </p:nvPr>
        </p:nvSpPr>
        <p:spPr/>
        <p:txBody>
          <a:bodyPr/>
          <a:lstStyle/>
          <a:p>
            <a:fld id="{93AABD54-3F1D-43A6-981A-5E31E658D2F2}" type="slidenum">
              <a:rPr lang="en-GB" smtClean="0"/>
              <a:t>293</a:t>
            </a:fld>
            <a:endParaRPr lang="en-GB"/>
          </a:p>
        </p:txBody>
      </p:sp>
    </p:spTree>
    <p:extLst>
      <p:ext uri="{BB962C8B-B14F-4D97-AF65-F5344CB8AC3E}">
        <p14:creationId xmlns:p14="http://schemas.microsoft.com/office/powerpoint/2010/main" val="159111060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3DBD-9640-383A-F581-1E98DB7030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03AC9-8843-49B6-40D3-3C59655044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E09B2-9B39-9543-0F4F-C6303D9645B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A5A3A8-4FEA-E492-33F4-7F875A461A06}"/>
              </a:ext>
            </a:extLst>
          </p:cNvPr>
          <p:cNvSpPr>
            <a:spLocks noGrp="1"/>
          </p:cNvSpPr>
          <p:nvPr>
            <p:ph type="sldNum" sz="quarter" idx="5"/>
          </p:nvPr>
        </p:nvSpPr>
        <p:spPr/>
        <p:txBody>
          <a:bodyPr/>
          <a:lstStyle/>
          <a:p>
            <a:fld id="{93AABD54-3F1D-43A6-981A-5E31E658D2F2}" type="slidenum">
              <a:rPr lang="en-GB" smtClean="0"/>
              <a:t>294</a:t>
            </a:fld>
            <a:endParaRPr lang="en-GB"/>
          </a:p>
        </p:txBody>
      </p:sp>
    </p:spTree>
    <p:extLst>
      <p:ext uri="{BB962C8B-B14F-4D97-AF65-F5344CB8AC3E}">
        <p14:creationId xmlns:p14="http://schemas.microsoft.com/office/powerpoint/2010/main" val="347520993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C468E-2F09-C688-86A8-5452A2EEA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37DDA-3830-B509-F861-C6E750B61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BF9A5-C771-0752-A3DD-A1E71DB540F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E26E0A0-8C9C-83E4-191D-2C4FBDF852AE}"/>
              </a:ext>
            </a:extLst>
          </p:cNvPr>
          <p:cNvSpPr>
            <a:spLocks noGrp="1"/>
          </p:cNvSpPr>
          <p:nvPr>
            <p:ph type="sldNum" sz="quarter" idx="5"/>
          </p:nvPr>
        </p:nvSpPr>
        <p:spPr/>
        <p:txBody>
          <a:bodyPr/>
          <a:lstStyle/>
          <a:p>
            <a:fld id="{93AABD54-3F1D-43A6-981A-5E31E658D2F2}" type="slidenum">
              <a:rPr lang="en-GB" smtClean="0"/>
              <a:t>295</a:t>
            </a:fld>
            <a:endParaRPr lang="en-GB"/>
          </a:p>
        </p:txBody>
      </p:sp>
    </p:spTree>
    <p:extLst>
      <p:ext uri="{BB962C8B-B14F-4D97-AF65-F5344CB8AC3E}">
        <p14:creationId xmlns:p14="http://schemas.microsoft.com/office/powerpoint/2010/main" val="189661035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05056-5785-8AC3-29C8-8CC534E74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C2604-4052-5B5D-8DEB-F8C80E4269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ADADF-DCB1-D88D-FCC8-07E7C45B200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ADE9A98-0D4D-D3D3-1FAB-4E3FD9F00918}"/>
              </a:ext>
            </a:extLst>
          </p:cNvPr>
          <p:cNvSpPr>
            <a:spLocks noGrp="1"/>
          </p:cNvSpPr>
          <p:nvPr>
            <p:ph type="sldNum" sz="quarter" idx="5"/>
          </p:nvPr>
        </p:nvSpPr>
        <p:spPr/>
        <p:txBody>
          <a:bodyPr/>
          <a:lstStyle/>
          <a:p>
            <a:fld id="{93AABD54-3F1D-43A6-981A-5E31E658D2F2}" type="slidenum">
              <a:rPr lang="en-GB" smtClean="0"/>
              <a:t>296</a:t>
            </a:fld>
            <a:endParaRPr lang="en-GB"/>
          </a:p>
        </p:txBody>
      </p:sp>
    </p:spTree>
    <p:extLst>
      <p:ext uri="{BB962C8B-B14F-4D97-AF65-F5344CB8AC3E}">
        <p14:creationId xmlns:p14="http://schemas.microsoft.com/office/powerpoint/2010/main" val="345809676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81E83-7AF0-8422-11B1-1BE8711C9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7A9D0-B144-941A-FE4D-D743E9E49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127DF-AA24-E4DA-FE10-97B68D085E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9DCC3C-533F-8A5A-7C4C-D1CB187F9975}"/>
              </a:ext>
            </a:extLst>
          </p:cNvPr>
          <p:cNvSpPr>
            <a:spLocks noGrp="1"/>
          </p:cNvSpPr>
          <p:nvPr>
            <p:ph type="sldNum" sz="quarter" idx="5"/>
          </p:nvPr>
        </p:nvSpPr>
        <p:spPr/>
        <p:txBody>
          <a:bodyPr/>
          <a:lstStyle/>
          <a:p>
            <a:fld id="{93AABD54-3F1D-43A6-981A-5E31E658D2F2}" type="slidenum">
              <a:rPr lang="en-GB" smtClean="0"/>
              <a:t>297</a:t>
            </a:fld>
            <a:endParaRPr lang="en-GB"/>
          </a:p>
        </p:txBody>
      </p:sp>
    </p:spTree>
    <p:extLst>
      <p:ext uri="{BB962C8B-B14F-4D97-AF65-F5344CB8AC3E}">
        <p14:creationId xmlns:p14="http://schemas.microsoft.com/office/powerpoint/2010/main" val="1290959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54863-A882-02B6-5030-7521DF706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523AA-EE4D-6C1C-A45B-30AEC0DDB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B10E4-9B6C-F460-774F-E5CCDC70E5C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1E5054-B5B0-2946-9786-3CEDE1262C21}"/>
              </a:ext>
            </a:extLst>
          </p:cNvPr>
          <p:cNvSpPr>
            <a:spLocks noGrp="1"/>
          </p:cNvSpPr>
          <p:nvPr>
            <p:ph type="sldNum" sz="quarter" idx="5"/>
          </p:nvPr>
        </p:nvSpPr>
        <p:spPr/>
        <p:txBody>
          <a:bodyPr/>
          <a:lstStyle/>
          <a:p>
            <a:fld id="{93AABD54-3F1D-43A6-981A-5E31E658D2F2}" type="slidenum">
              <a:rPr lang="en-GB" smtClean="0"/>
              <a:t>27</a:t>
            </a:fld>
            <a:endParaRPr lang="en-GB"/>
          </a:p>
        </p:txBody>
      </p:sp>
    </p:spTree>
    <p:extLst>
      <p:ext uri="{BB962C8B-B14F-4D97-AF65-F5344CB8AC3E}">
        <p14:creationId xmlns:p14="http://schemas.microsoft.com/office/powerpoint/2010/main" val="425603940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A5EB5-5FAD-5AB2-A37F-4F42BF9C2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847AC-09DC-3399-C693-9D21A6344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C5755C-A302-F023-0A6E-FB576E674F0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0200F2-4A14-0853-BCE9-E00B97DEF4BA}"/>
              </a:ext>
            </a:extLst>
          </p:cNvPr>
          <p:cNvSpPr>
            <a:spLocks noGrp="1"/>
          </p:cNvSpPr>
          <p:nvPr>
            <p:ph type="sldNum" sz="quarter" idx="5"/>
          </p:nvPr>
        </p:nvSpPr>
        <p:spPr/>
        <p:txBody>
          <a:bodyPr/>
          <a:lstStyle/>
          <a:p>
            <a:fld id="{93AABD54-3F1D-43A6-981A-5E31E658D2F2}" type="slidenum">
              <a:rPr lang="en-GB" smtClean="0"/>
              <a:t>298</a:t>
            </a:fld>
            <a:endParaRPr lang="en-GB"/>
          </a:p>
        </p:txBody>
      </p:sp>
    </p:spTree>
    <p:extLst>
      <p:ext uri="{BB962C8B-B14F-4D97-AF65-F5344CB8AC3E}">
        <p14:creationId xmlns:p14="http://schemas.microsoft.com/office/powerpoint/2010/main" val="56591421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0C359-8EA9-A09E-7A2E-E69274429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797E4-D994-F68E-FD44-3EBA48D481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5592A-74A5-F3BB-CC53-D1B579DF8E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CFD94DF-BC7D-9B90-3525-F41C4FED6538}"/>
              </a:ext>
            </a:extLst>
          </p:cNvPr>
          <p:cNvSpPr>
            <a:spLocks noGrp="1"/>
          </p:cNvSpPr>
          <p:nvPr>
            <p:ph type="sldNum" sz="quarter" idx="5"/>
          </p:nvPr>
        </p:nvSpPr>
        <p:spPr/>
        <p:txBody>
          <a:bodyPr/>
          <a:lstStyle/>
          <a:p>
            <a:fld id="{93AABD54-3F1D-43A6-981A-5E31E658D2F2}" type="slidenum">
              <a:rPr lang="en-GB" smtClean="0"/>
              <a:t>299</a:t>
            </a:fld>
            <a:endParaRPr lang="en-GB"/>
          </a:p>
        </p:txBody>
      </p:sp>
    </p:spTree>
    <p:extLst>
      <p:ext uri="{BB962C8B-B14F-4D97-AF65-F5344CB8AC3E}">
        <p14:creationId xmlns:p14="http://schemas.microsoft.com/office/powerpoint/2010/main" val="375197215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1963E-5DB5-0BD6-9984-B71A68BF6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BAC5-CBD2-DCA3-2D4D-E00ABAC1E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96AC3-EE3F-67FE-6CAE-2C5E754F72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0DDB2DB-E47A-4321-8846-2E9F2669A886}"/>
              </a:ext>
            </a:extLst>
          </p:cNvPr>
          <p:cNvSpPr>
            <a:spLocks noGrp="1"/>
          </p:cNvSpPr>
          <p:nvPr>
            <p:ph type="sldNum" sz="quarter" idx="5"/>
          </p:nvPr>
        </p:nvSpPr>
        <p:spPr/>
        <p:txBody>
          <a:bodyPr/>
          <a:lstStyle/>
          <a:p>
            <a:fld id="{93AABD54-3F1D-43A6-981A-5E31E658D2F2}" type="slidenum">
              <a:rPr lang="en-GB" smtClean="0"/>
              <a:t>300</a:t>
            </a:fld>
            <a:endParaRPr lang="en-GB"/>
          </a:p>
        </p:txBody>
      </p:sp>
    </p:spTree>
    <p:extLst>
      <p:ext uri="{BB962C8B-B14F-4D97-AF65-F5344CB8AC3E}">
        <p14:creationId xmlns:p14="http://schemas.microsoft.com/office/powerpoint/2010/main" val="1577635400"/>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4067C-BAAD-3473-120E-7AA46C33B1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DA8D1F-A997-9715-1453-CCC5F2B07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2647D-F821-1C15-52C7-905C176092C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FFEE9B-1D4B-EEA2-EA2D-CD10560816F8}"/>
              </a:ext>
            </a:extLst>
          </p:cNvPr>
          <p:cNvSpPr>
            <a:spLocks noGrp="1"/>
          </p:cNvSpPr>
          <p:nvPr>
            <p:ph type="sldNum" sz="quarter" idx="5"/>
          </p:nvPr>
        </p:nvSpPr>
        <p:spPr/>
        <p:txBody>
          <a:bodyPr/>
          <a:lstStyle/>
          <a:p>
            <a:fld id="{93AABD54-3F1D-43A6-981A-5E31E658D2F2}" type="slidenum">
              <a:rPr lang="en-GB" smtClean="0"/>
              <a:t>301</a:t>
            </a:fld>
            <a:endParaRPr lang="en-GB"/>
          </a:p>
        </p:txBody>
      </p:sp>
    </p:spTree>
    <p:extLst>
      <p:ext uri="{BB962C8B-B14F-4D97-AF65-F5344CB8AC3E}">
        <p14:creationId xmlns:p14="http://schemas.microsoft.com/office/powerpoint/2010/main" val="117949102"/>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EAD37-F071-6394-B79B-54AAF50B9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AB42F-4755-CAC2-C52B-4313D2FCBB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1193B-92F9-1392-3974-E9636E2577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1D2258-151A-FE80-03BC-126A39B45A79}"/>
              </a:ext>
            </a:extLst>
          </p:cNvPr>
          <p:cNvSpPr>
            <a:spLocks noGrp="1"/>
          </p:cNvSpPr>
          <p:nvPr>
            <p:ph type="sldNum" sz="quarter" idx="5"/>
          </p:nvPr>
        </p:nvSpPr>
        <p:spPr/>
        <p:txBody>
          <a:bodyPr/>
          <a:lstStyle/>
          <a:p>
            <a:fld id="{93AABD54-3F1D-43A6-981A-5E31E658D2F2}" type="slidenum">
              <a:rPr lang="en-GB" smtClean="0"/>
              <a:t>302</a:t>
            </a:fld>
            <a:endParaRPr lang="en-GB"/>
          </a:p>
        </p:txBody>
      </p:sp>
    </p:spTree>
    <p:extLst>
      <p:ext uri="{BB962C8B-B14F-4D97-AF65-F5344CB8AC3E}">
        <p14:creationId xmlns:p14="http://schemas.microsoft.com/office/powerpoint/2010/main" val="113434186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6EFC-CDD0-5E2B-5EBD-C4C3C2EFE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00EC6-CBDC-A079-5708-A279D4E01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84920-66E8-344C-44EB-02E44A749A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6381C8-7F6C-4795-6139-9CD3BD8FAB8B}"/>
              </a:ext>
            </a:extLst>
          </p:cNvPr>
          <p:cNvSpPr>
            <a:spLocks noGrp="1"/>
          </p:cNvSpPr>
          <p:nvPr>
            <p:ph type="sldNum" sz="quarter" idx="5"/>
          </p:nvPr>
        </p:nvSpPr>
        <p:spPr/>
        <p:txBody>
          <a:bodyPr/>
          <a:lstStyle/>
          <a:p>
            <a:fld id="{93AABD54-3F1D-43A6-981A-5E31E658D2F2}" type="slidenum">
              <a:rPr lang="en-GB" smtClean="0"/>
              <a:t>303</a:t>
            </a:fld>
            <a:endParaRPr lang="en-GB"/>
          </a:p>
        </p:txBody>
      </p:sp>
    </p:spTree>
    <p:extLst>
      <p:ext uri="{BB962C8B-B14F-4D97-AF65-F5344CB8AC3E}">
        <p14:creationId xmlns:p14="http://schemas.microsoft.com/office/powerpoint/2010/main" val="241430280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FAECD-161E-0202-6FEA-37932BA52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8C4859-5FE9-1FD4-5F0D-175718F66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6A725-B011-873D-B3AE-551ACFC61F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4C5338-02AC-CE99-F6D4-0FF6018D3EB9}"/>
              </a:ext>
            </a:extLst>
          </p:cNvPr>
          <p:cNvSpPr>
            <a:spLocks noGrp="1"/>
          </p:cNvSpPr>
          <p:nvPr>
            <p:ph type="sldNum" sz="quarter" idx="5"/>
          </p:nvPr>
        </p:nvSpPr>
        <p:spPr/>
        <p:txBody>
          <a:bodyPr/>
          <a:lstStyle/>
          <a:p>
            <a:fld id="{93AABD54-3F1D-43A6-981A-5E31E658D2F2}" type="slidenum">
              <a:rPr lang="en-GB" smtClean="0"/>
              <a:t>304</a:t>
            </a:fld>
            <a:endParaRPr lang="en-GB"/>
          </a:p>
        </p:txBody>
      </p:sp>
    </p:spTree>
    <p:extLst>
      <p:ext uri="{BB962C8B-B14F-4D97-AF65-F5344CB8AC3E}">
        <p14:creationId xmlns:p14="http://schemas.microsoft.com/office/powerpoint/2010/main" val="338370692"/>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9C9F1-F704-F2CA-10DD-47C42EFBA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78F97-7D7E-AEC7-411C-FDB1E421A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9A8FFF-F0DB-3A36-336F-C2484AD62D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D10522-53E9-8579-AB55-B6A0283DBAA5}"/>
              </a:ext>
            </a:extLst>
          </p:cNvPr>
          <p:cNvSpPr>
            <a:spLocks noGrp="1"/>
          </p:cNvSpPr>
          <p:nvPr>
            <p:ph type="sldNum" sz="quarter" idx="5"/>
          </p:nvPr>
        </p:nvSpPr>
        <p:spPr/>
        <p:txBody>
          <a:bodyPr/>
          <a:lstStyle/>
          <a:p>
            <a:fld id="{93AABD54-3F1D-43A6-981A-5E31E658D2F2}" type="slidenum">
              <a:rPr lang="en-GB" smtClean="0"/>
              <a:t>305</a:t>
            </a:fld>
            <a:endParaRPr lang="en-GB"/>
          </a:p>
        </p:txBody>
      </p:sp>
    </p:spTree>
    <p:extLst>
      <p:ext uri="{BB962C8B-B14F-4D97-AF65-F5344CB8AC3E}">
        <p14:creationId xmlns:p14="http://schemas.microsoft.com/office/powerpoint/2010/main" val="174120281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306</a:t>
            </a:fld>
            <a:endParaRPr lang="en-GB"/>
          </a:p>
        </p:txBody>
      </p:sp>
    </p:spTree>
    <p:extLst>
      <p:ext uri="{BB962C8B-B14F-4D97-AF65-F5344CB8AC3E}">
        <p14:creationId xmlns:p14="http://schemas.microsoft.com/office/powerpoint/2010/main" val="3806266259"/>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12ED3-4E72-00CB-1BD8-A6AA99276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C2FED-F4C9-401D-33BA-7F24F2ACE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5E045-3075-A044-50A7-FCDAFFF24B4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410B65-06EC-58A4-5FA7-A2D10DC7A56F}"/>
              </a:ext>
            </a:extLst>
          </p:cNvPr>
          <p:cNvSpPr>
            <a:spLocks noGrp="1"/>
          </p:cNvSpPr>
          <p:nvPr>
            <p:ph type="sldNum" sz="quarter" idx="5"/>
          </p:nvPr>
        </p:nvSpPr>
        <p:spPr/>
        <p:txBody>
          <a:bodyPr/>
          <a:lstStyle/>
          <a:p>
            <a:fld id="{93AABD54-3F1D-43A6-981A-5E31E658D2F2}" type="slidenum">
              <a:rPr lang="en-GB" smtClean="0"/>
              <a:t>307</a:t>
            </a:fld>
            <a:endParaRPr lang="en-GB"/>
          </a:p>
        </p:txBody>
      </p:sp>
    </p:spTree>
    <p:extLst>
      <p:ext uri="{BB962C8B-B14F-4D97-AF65-F5344CB8AC3E}">
        <p14:creationId xmlns:p14="http://schemas.microsoft.com/office/powerpoint/2010/main" val="383453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B1E4B-4673-D69D-AA70-D57787D36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6B980-C347-AC4E-FC5A-1286FC9EDC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3A595-3E00-EB68-A70F-5390DB1D6A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81476E-7539-01CE-D74C-06FDF187AE18}"/>
              </a:ext>
            </a:extLst>
          </p:cNvPr>
          <p:cNvSpPr>
            <a:spLocks noGrp="1"/>
          </p:cNvSpPr>
          <p:nvPr>
            <p:ph type="sldNum" sz="quarter" idx="5"/>
          </p:nvPr>
        </p:nvSpPr>
        <p:spPr/>
        <p:txBody>
          <a:bodyPr/>
          <a:lstStyle/>
          <a:p>
            <a:fld id="{93AABD54-3F1D-43A6-981A-5E31E658D2F2}" type="slidenum">
              <a:rPr lang="en-GB" smtClean="0"/>
              <a:t>28</a:t>
            </a:fld>
            <a:endParaRPr lang="en-GB"/>
          </a:p>
        </p:txBody>
      </p:sp>
    </p:spTree>
    <p:extLst>
      <p:ext uri="{BB962C8B-B14F-4D97-AF65-F5344CB8AC3E}">
        <p14:creationId xmlns:p14="http://schemas.microsoft.com/office/powerpoint/2010/main" val="89742619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B2468-3C27-7891-78C4-8070FB1C7F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B222D-16A7-A098-A3DD-E79E7237D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568B9-F8AD-611C-ECBC-BC4D220B307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CB4C560-031F-C3A7-8D70-E438A3128FEB}"/>
              </a:ext>
            </a:extLst>
          </p:cNvPr>
          <p:cNvSpPr>
            <a:spLocks noGrp="1"/>
          </p:cNvSpPr>
          <p:nvPr>
            <p:ph type="sldNum" sz="quarter" idx="5"/>
          </p:nvPr>
        </p:nvSpPr>
        <p:spPr/>
        <p:txBody>
          <a:bodyPr/>
          <a:lstStyle/>
          <a:p>
            <a:fld id="{93AABD54-3F1D-43A6-981A-5E31E658D2F2}" type="slidenum">
              <a:rPr lang="en-GB" smtClean="0"/>
              <a:t>308</a:t>
            </a:fld>
            <a:endParaRPr lang="en-GB"/>
          </a:p>
        </p:txBody>
      </p:sp>
    </p:spTree>
    <p:extLst>
      <p:ext uri="{BB962C8B-B14F-4D97-AF65-F5344CB8AC3E}">
        <p14:creationId xmlns:p14="http://schemas.microsoft.com/office/powerpoint/2010/main" val="1674181569"/>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C0059-890B-5FE1-CD0D-AEF80859A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35F8A-EAAB-8E9F-E6F0-98CC68EB7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B63328-588C-3347-A36E-EB1183B7EC9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94BCA0-05D7-D02A-8658-87472FDC24B3}"/>
              </a:ext>
            </a:extLst>
          </p:cNvPr>
          <p:cNvSpPr>
            <a:spLocks noGrp="1"/>
          </p:cNvSpPr>
          <p:nvPr>
            <p:ph type="sldNum" sz="quarter" idx="5"/>
          </p:nvPr>
        </p:nvSpPr>
        <p:spPr/>
        <p:txBody>
          <a:bodyPr/>
          <a:lstStyle/>
          <a:p>
            <a:fld id="{93AABD54-3F1D-43A6-981A-5E31E658D2F2}" type="slidenum">
              <a:rPr lang="en-GB" smtClean="0"/>
              <a:t>309</a:t>
            </a:fld>
            <a:endParaRPr lang="en-GB"/>
          </a:p>
        </p:txBody>
      </p:sp>
    </p:spTree>
    <p:extLst>
      <p:ext uri="{BB962C8B-B14F-4D97-AF65-F5344CB8AC3E}">
        <p14:creationId xmlns:p14="http://schemas.microsoft.com/office/powerpoint/2010/main" val="420554308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17B6-D6EC-A84F-5802-F23276052E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C1161-24DA-3CEF-3F30-D1CA4C659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3650F-3B6E-9013-FE67-6DC892B274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63827C3-33B0-5143-0F7A-BBF36D2AE5D1}"/>
              </a:ext>
            </a:extLst>
          </p:cNvPr>
          <p:cNvSpPr>
            <a:spLocks noGrp="1"/>
          </p:cNvSpPr>
          <p:nvPr>
            <p:ph type="sldNum" sz="quarter" idx="5"/>
          </p:nvPr>
        </p:nvSpPr>
        <p:spPr/>
        <p:txBody>
          <a:bodyPr/>
          <a:lstStyle/>
          <a:p>
            <a:fld id="{93AABD54-3F1D-43A6-981A-5E31E658D2F2}" type="slidenum">
              <a:rPr lang="en-GB" smtClean="0"/>
              <a:t>310</a:t>
            </a:fld>
            <a:endParaRPr lang="en-GB"/>
          </a:p>
        </p:txBody>
      </p:sp>
    </p:spTree>
    <p:extLst>
      <p:ext uri="{BB962C8B-B14F-4D97-AF65-F5344CB8AC3E}">
        <p14:creationId xmlns:p14="http://schemas.microsoft.com/office/powerpoint/2010/main" val="383689837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FDE14-1821-6436-021E-7DF10A732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458EE-A91F-E514-2288-A056BBF4D4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F24BB8-1538-4AC3-344B-7AF0E7E430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8A1E21-34B3-8C71-15F6-3FD791E3702F}"/>
              </a:ext>
            </a:extLst>
          </p:cNvPr>
          <p:cNvSpPr>
            <a:spLocks noGrp="1"/>
          </p:cNvSpPr>
          <p:nvPr>
            <p:ph type="sldNum" sz="quarter" idx="5"/>
          </p:nvPr>
        </p:nvSpPr>
        <p:spPr/>
        <p:txBody>
          <a:bodyPr/>
          <a:lstStyle/>
          <a:p>
            <a:fld id="{93AABD54-3F1D-43A6-981A-5E31E658D2F2}" type="slidenum">
              <a:rPr lang="en-GB" smtClean="0"/>
              <a:t>311</a:t>
            </a:fld>
            <a:endParaRPr lang="en-GB"/>
          </a:p>
        </p:txBody>
      </p:sp>
    </p:spTree>
    <p:extLst>
      <p:ext uri="{BB962C8B-B14F-4D97-AF65-F5344CB8AC3E}">
        <p14:creationId xmlns:p14="http://schemas.microsoft.com/office/powerpoint/2010/main" val="170969168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EA7C-48C9-E3F6-C876-9BB75944A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08B4FF-A5C2-4A6D-3789-C3CE7D36B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0D0A0-2C10-23F5-B10C-534F43FBEF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856113-4F0F-B301-B4B2-B847B3869D7D}"/>
              </a:ext>
            </a:extLst>
          </p:cNvPr>
          <p:cNvSpPr>
            <a:spLocks noGrp="1"/>
          </p:cNvSpPr>
          <p:nvPr>
            <p:ph type="sldNum" sz="quarter" idx="5"/>
          </p:nvPr>
        </p:nvSpPr>
        <p:spPr/>
        <p:txBody>
          <a:bodyPr/>
          <a:lstStyle/>
          <a:p>
            <a:fld id="{93AABD54-3F1D-43A6-981A-5E31E658D2F2}" type="slidenum">
              <a:rPr lang="en-GB" smtClean="0"/>
              <a:t>312</a:t>
            </a:fld>
            <a:endParaRPr lang="en-GB"/>
          </a:p>
        </p:txBody>
      </p:sp>
    </p:spTree>
    <p:extLst>
      <p:ext uri="{BB962C8B-B14F-4D97-AF65-F5344CB8AC3E}">
        <p14:creationId xmlns:p14="http://schemas.microsoft.com/office/powerpoint/2010/main" val="3530857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5D196-58D4-6B96-7CA7-9D0E65D122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036F2-3FA7-9DB8-6895-DC16C5346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4D2C16-93D1-2B4D-BE7D-53D0BA355C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A938700-2056-0249-9D7B-72790B459E05}"/>
              </a:ext>
            </a:extLst>
          </p:cNvPr>
          <p:cNvSpPr>
            <a:spLocks noGrp="1"/>
          </p:cNvSpPr>
          <p:nvPr>
            <p:ph type="sldNum" sz="quarter" idx="5"/>
          </p:nvPr>
        </p:nvSpPr>
        <p:spPr/>
        <p:txBody>
          <a:bodyPr/>
          <a:lstStyle/>
          <a:p>
            <a:fld id="{93AABD54-3F1D-43A6-981A-5E31E658D2F2}" type="slidenum">
              <a:rPr lang="en-GB" smtClean="0"/>
              <a:t>313</a:t>
            </a:fld>
            <a:endParaRPr lang="en-GB"/>
          </a:p>
        </p:txBody>
      </p:sp>
    </p:spTree>
    <p:extLst>
      <p:ext uri="{BB962C8B-B14F-4D97-AF65-F5344CB8AC3E}">
        <p14:creationId xmlns:p14="http://schemas.microsoft.com/office/powerpoint/2010/main" val="443436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573B6-B5C9-AA83-CAFF-6CA59B9A6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0D3046-D9F7-06A4-5DB4-94221B3ED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76CC7-95CB-D55B-E66C-84F12F3F59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9EF8219-F862-5F4D-9AC0-E3BCF2F0BDDA}"/>
              </a:ext>
            </a:extLst>
          </p:cNvPr>
          <p:cNvSpPr>
            <a:spLocks noGrp="1"/>
          </p:cNvSpPr>
          <p:nvPr>
            <p:ph type="sldNum" sz="quarter" idx="5"/>
          </p:nvPr>
        </p:nvSpPr>
        <p:spPr/>
        <p:txBody>
          <a:bodyPr/>
          <a:lstStyle/>
          <a:p>
            <a:fld id="{93AABD54-3F1D-43A6-981A-5E31E658D2F2}" type="slidenum">
              <a:rPr lang="en-GB" smtClean="0"/>
              <a:t>314</a:t>
            </a:fld>
            <a:endParaRPr lang="en-GB"/>
          </a:p>
        </p:txBody>
      </p:sp>
    </p:spTree>
    <p:extLst>
      <p:ext uri="{BB962C8B-B14F-4D97-AF65-F5344CB8AC3E}">
        <p14:creationId xmlns:p14="http://schemas.microsoft.com/office/powerpoint/2010/main" val="23196942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01A85-E8CA-DE46-0A99-753E815D0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15D89-1F95-6156-E6FF-7861E4B12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0C6DD5-DA5D-32ED-E08C-43D29B87F83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B75F8F-1624-1E4E-EAB2-18A72ACC8617}"/>
              </a:ext>
            </a:extLst>
          </p:cNvPr>
          <p:cNvSpPr>
            <a:spLocks noGrp="1"/>
          </p:cNvSpPr>
          <p:nvPr>
            <p:ph type="sldNum" sz="quarter" idx="5"/>
          </p:nvPr>
        </p:nvSpPr>
        <p:spPr/>
        <p:txBody>
          <a:bodyPr/>
          <a:lstStyle/>
          <a:p>
            <a:fld id="{93AABD54-3F1D-43A6-981A-5E31E658D2F2}" type="slidenum">
              <a:rPr lang="en-GB" smtClean="0"/>
              <a:t>315</a:t>
            </a:fld>
            <a:endParaRPr lang="en-GB"/>
          </a:p>
        </p:txBody>
      </p:sp>
    </p:spTree>
    <p:extLst>
      <p:ext uri="{BB962C8B-B14F-4D97-AF65-F5344CB8AC3E}">
        <p14:creationId xmlns:p14="http://schemas.microsoft.com/office/powerpoint/2010/main" val="208945288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D750-93C8-B610-4994-80BB14B68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A4045-36E4-509E-2A48-80BC86980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D1039D-BBBD-DD9E-95C6-83C042C5F8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5EC90D-0AA8-3903-74D5-89A63FD6A2D9}"/>
              </a:ext>
            </a:extLst>
          </p:cNvPr>
          <p:cNvSpPr>
            <a:spLocks noGrp="1"/>
          </p:cNvSpPr>
          <p:nvPr>
            <p:ph type="sldNum" sz="quarter" idx="5"/>
          </p:nvPr>
        </p:nvSpPr>
        <p:spPr/>
        <p:txBody>
          <a:bodyPr/>
          <a:lstStyle/>
          <a:p>
            <a:fld id="{93AABD54-3F1D-43A6-981A-5E31E658D2F2}" type="slidenum">
              <a:rPr lang="en-GB" smtClean="0"/>
              <a:t>316</a:t>
            </a:fld>
            <a:endParaRPr lang="en-GB"/>
          </a:p>
        </p:txBody>
      </p:sp>
    </p:spTree>
    <p:extLst>
      <p:ext uri="{BB962C8B-B14F-4D97-AF65-F5344CB8AC3E}">
        <p14:creationId xmlns:p14="http://schemas.microsoft.com/office/powerpoint/2010/main" val="2237826546"/>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B14F5-3C18-92FE-E200-87C5A4D4D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01FA8-7BD1-5C9E-D30E-C678E7578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0A4E9-1255-98CF-6D82-7A4682E313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61139F-AFFD-6786-DC70-CF04C551BB59}"/>
              </a:ext>
            </a:extLst>
          </p:cNvPr>
          <p:cNvSpPr>
            <a:spLocks noGrp="1"/>
          </p:cNvSpPr>
          <p:nvPr>
            <p:ph type="sldNum" sz="quarter" idx="5"/>
          </p:nvPr>
        </p:nvSpPr>
        <p:spPr/>
        <p:txBody>
          <a:bodyPr/>
          <a:lstStyle/>
          <a:p>
            <a:fld id="{93AABD54-3F1D-43A6-981A-5E31E658D2F2}" type="slidenum">
              <a:rPr lang="en-GB" smtClean="0"/>
              <a:t>317</a:t>
            </a:fld>
            <a:endParaRPr lang="en-GB"/>
          </a:p>
        </p:txBody>
      </p:sp>
    </p:spTree>
    <p:extLst>
      <p:ext uri="{BB962C8B-B14F-4D97-AF65-F5344CB8AC3E}">
        <p14:creationId xmlns:p14="http://schemas.microsoft.com/office/powerpoint/2010/main" val="3547430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0A1AF-BABD-0138-474D-DB9E4AA79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75A9F-300B-CAE7-B951-EA8AB4F3B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DF9E06-2576-E6D3-0031-810A8AF682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6480B5-4DDA-C30B-B97F-DF3B8FD53A9B}"/>
              </a:ext>
            </a:extLst>
          </p:cNvPr>
          <p:cNvSpPr>
            <a:spLocks noGrp="1"/>
          </p:cNvSpPr>
          <p:nvPr>
            <p:ph type="sldNum" sz="quarter" idx="5"/>
          </p:nvPr>
        </p:nvSpPr>
        <p:spPr/>
        <p:txBody>
          <a:bodyPr/>
          <a:lstStyle/>
          <a:p>
            <a:fld id="{93AABD54-3F1D-43A6-981A-5E31E658D2F2}" type="slidenum">
              <a:rPr lang="en-GB" smtClean="0"/>
              <a:t>29</a:t>
            </a:fld>
            <a:endParaRPr lang="en-GB"/>
          </a:p>
        </p:txBody>
      </p:sp>
    </p:spTree>
    <p:extLst>
      <p:ext uri="{BB962C8B-B14F-4D97-AF65-F5344CB8AC3E}">
        <p14:creationId xmlns:p14="http://schemas.microsoft.com/office/powerpoint/2010/main" val="4175722493"/>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28BA-451A-60A2-D86A-375CBBBC0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C2F31-3970-6C32-7ACB-A554F3C44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02A8B2-D07F-9C29-D196-B2D1E5BC13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A01795-CF6D-FCB2-2665-66ACF4425B32}"/>
              </a:ext>
            </a:extLst>
          </p:cNvPr>
          <p:cNvSpPr>
            <a:spLocks noGrp="1"/>
          </p:cNvSpPr>
          <p:nvPr>
            <p:ph type="sldNum" sz="quarter" idx="5"/>
          </p:nvPr>
        </p:nvSpPr>
        <p:spPr/>
        <p:txBody>
          <a:bodyPr/>
          <a:lstStyle/>
          <a:p>
            <a:fld id="{93AABD54-3F1D-43A6-981A-5E31E658D2F2}" type="slidenum">
              <a:rPr lang="en-GB" smtClean="0"/>
              <a:t>318</a:t>
            </a:fld>
            <a:endParaRPr lang="en-GB"/>
          </a:p>
        </p:txBody>
      </p:sp>
    </p:spTree>
    <p:extLst>
      <p:ext uri="{BB962C8B-B14F-4D97-AF65-F5344CB8AC3E}">
        <p14:creationId xmlns:p14="http://schemas.microsoft.com/office/powerpoint/2010/main" val="3936537427"/>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D644B-1E65-6E0A-6EFB-52F00E977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BB737-1967-B4D2-7AEB-293569678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BEC43-FAEB-DFD6-4B36-4B8E95DB7C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237F732-5674-42A9-4024-3FBD6A7DEA0C}"/>
              </a:ext>
            </a:extLst>
          </p:cNvPr>
          <p:cNvSpPr>
            <a:spLocks noGrp="1"/>
          </p:cNvSpPr>
          <p:nvPr>
            <p:ph type="sldNum" sz="quarter" idx="5"/>
          </p:nvPr>
        </p:nvSpPr>
        <p:spPr/>
        <p:txBody>
          <a:bodyPr/>
          <a:lstStyle/>
          <a:p>
            <a:fld id="{93AABD54-3F1D-43A6-981A-5E31E658D2F2}" type="slidenum">
              <a:rPr lang="en-GB" smtClean="0"/>
              <a:t>319</a:t>
            </a:fld>
            <a:endParaRPr lang="en-GB"/>
          </a:p>
        </p:txBody>
      </p:sp>
    </p:spTree>
    <p:extLst>
      <p:ext uri="{BB962C8B-B14F-4D97-AF65-F5344CB8AC3E}">
        <p14:creationId xmlns:p14="http://schemas.microsoft.com/office/powerpoint/2010/main" val="339604589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C531-FE07-FBBB-47CC-C3C3E2BE3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0A3CB-CB4C-D958-5B6E-331CEB5F8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2BBBF-52E1-EDCA-61BD-9F63D2BD53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F65E6D-DFE9-2172-7AA2-E1CE84CDAE6D}"/>
              </a:ext>
            </a:extLst>
          </p:cNvPr>
          <p:cNvSpPr>
            <a:spLocks noGrp="1"/>
          </p:cNvSpPr>
          <p:nvPr>
            <p:ph type="sldNum" sz="quarter" idx="5"/>
          </p:nvPr>
        </p:nvSpPr>
        <p:spPr/>
        <p:txBody>
          <a:bodyPr/>
          <a:lstStyle/>
          <a:p>
            <a:fld id="{93AABD54-3F1D-43A6-981A-5E31E658D2F2}" type="slidenum">
              <a:rPr lang="en-GB" smtClean="0"/>
              <a:t>320</a:t>
            </a:fld>
            <a:endParaRPr lang="en-GB"/>
          </a:p>
        </p:txBody>
      </p:sp>
    </p:spTree>
    <p:extLst>
      <p:ext uri="{BB962C8B-B14F-4D97-AF65-F5344CB8AC3E}">
        <p14:creationId xmlns:p14="http://schemas.microsoft.com/office/powerpoint/2010/main" val="63012854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7FAD8-617B-B0EF-767D-27F1CE723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DE105-6E86-BEB3-529C-AE94E16BE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C2F6E-BAA1-965C-C827-9A407A82F1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B4EE69-53CC-E3ED-9BD2-8FF6ED4ABBE8}"/>
              </a:ext>
            </a:extLst>
          </p:cNvPr>
          <p:cNvSpPr>
            <a:spLocks noGrp="1"/>
          </p:cNvSpPr>
          <p:nvPr>
            <p:ph type="sldNum" sz="quarter" idx="5"/>
          </p:nvPr>
        </p:nvSpPr>
        <p:spPr/>
        <p:txBody>
          <a:bodyPr/>
          <a:lstStyle/>
          <a:p>
            <a:fld id="{93AABD54-3F1D-43A6-981A-5E31E658D2F2}" type="slidenum">
              <a:rPr lang="en-GB" smtClean="0"/>
              <a:t>321</a:t>
            </a:fld>
            <a:endParaRPr lang="en-GB"/>
          </a:p>
        </p:txBody>
      </p:sp>
    </p:spTree>
    <p:extLst>
      <p:ext uri="{BB962C8B-B14F-4D97-AF65-F5344CB8AC3E}">
        <p14:creationId xmlns:p14="http://schemas.microsoft.com/office/powerpoint/2010/main" val="365730283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328</a:t>
            </a:fld>
            <a:endParaRPr lang="en-GB"/>
          </a:p>
        </p:txBody>
      </p:sp>
    </p:spTree>
    <p:extLst>
      <p:ext uri="{BB962C8B-B14F-4D97-AF65-F5344CB8AC3E}">
        <p14:creationId xmlns:p14="http://schemas.microsoft.com/office/powerpoint/2010/main" val="1266500351"/>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7C90B-FDB2-F6C8-C11D-5282517E8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75FF3-6B50-C25C-FF6F-24930D5444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BF727-8B40-0723-2938-9BFE741ED9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C9278F-BA89-AF47-CCDE-28D2A4CC6ADD}"/>
              </a:ext>
            </a:extLst>
          </p:cNvPr>
          <p:cNvSpPr>
            <a:spLocks noGrp="1"/>
          </p:cNvSpPr>
          <p:nvPr>
            <p:ph type="sldNum" sz="quarter" idx="5"/>
          </p:nvPr>
        </p:nvSpPr>
        <p:spPr/>
        <p:txBody>
          <a:bodyPr/>
          <a:lstStyle/>
          <a:p>
            <a:fld id="{93AABD54-3F1D-43A6-981A-5E31E658D2F2}" type="slidenum">
              <a:rPr lang="en-GB" smtClean="0"/>
              <a:t>329</a:t>
            </a:fld>
            <a:endParaRPr lang="en-GB"/>
          </a:p>
        </p:txBody>
      </p:sp>
    </p:spTree>
    <p:extLst>
      <p:ext uri="{BB962C8B-B14F-4D97-AF65-F5344CB8AC3E}">
        <p14:creationId xmlns:p14="http://schemas.microsoft.com/office/powerpoint/2010/main" val="1083915255"/>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83591-2455-519F-1675-D0F71E3A0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9CD85-5424-F5BF-56F6-30368823A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A21534-2D8A-D46F-3562-8F83DDE738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ADD198-A9D2-7EE0-4412-E0440A6962A2}"/>
              </a:ext>
            </a:extLst>
          </p:cNvPr>
          <p:cNvSpPr>
            <a:spLocks noGrp="1"/>
          </p:cNvSpPr>
          <p:nvPr>
            <p:ph type="sldNum" sz="quarter" idx="5"/>
          </p:nvPr>
        </p:nvSpPr>
        <p:spPr/>
        <p:txBody>
          <a:bodyPr/>
          <a:lstStyle/>
          <a:p>
            <a:fld id="{93AABD54-3F1D-43A6-981A-5E31E658D2F2}" type="slidenum">
              <a:rPr lang="en-GB" smtClean="0"/>
              <a:t>330</a:t>
            </a:fld>
            <a:endParaRPr lang="en-GB"/>
          </a:p>
        </p:txBody>
      </p:sp>
    </p:spTree>
    <p:extLst>
      <p:ext uri="{BB962C8B-B14F-4D97-AF65-F5344CB8AC3E}">
        <p14:creationId xmlns:p14="http://schemas.microsoft.com/office/powerpoint/2010/main" val="386439528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47BE0-4B61-4D54-2C9A-D3B693E6D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4470B-D59D-5D14-A4C0-323A5B4CE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5FF5BA-4DD2-52F4-D7F5-76C2D7A187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7327DA-0CFC-724E-3C5C-D8EBD23DE55D}"/>
              </a:ext>
            </a:extLst>
          </p:cNvPr>
          <p:cNvSpPr>
            <a:spLocks noGrp="1"/>
          </p:cNvSpPr>
          <p:nvPr>
            <p:ph type="sldNum" sz="quarter" idx="5"/>
          </p:nvPr>
        </p:nvSpPr>
        <p:spPr/>
        <p:txBody>
          <a:bodyPr/>
          <a:lstStyle/>
          <a:p>
            <a:fld id="{93AABD54-3F1D-43A6-981A-5E31E658D2F2}" type="slidenum">
              <a:rPr lang="en-GB" smtClean="0"/>
              <a:t>331</a:t>
            </a:fld>
            <a:endParaRPr lang="en-GB"/>
          </a:p>
        </p:txBody>
      </p:sp>
    </p:spTree>
    <p:extLst>
      <p:ext uri="{BB962C8B-B14F-4D97-AF65-F5344CB8AC3E}">
        <p14:creationId xmlns:p14="http://schemas.microsoft.com/office/powerpoint/2010/main" val="3713793817"/>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D428D-B425-C838-2445-29FD9138C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C1727-8E71-9B12-D7F4-9B7A4125BF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7E4C93-82B2-62D1-5D96-409E25EC524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9557BF-40B9-1D76-F4D5-AAF18A532F4F}"/>
              </a:ext>
            </a:extLst>
          </p:cNvPr>
          <p:cNvSpPr>
            <a:spLocks noGrp="1"/>
          </p:cNvSpPr>
          <p:nvPr>
            <p:ph type="sldNum" sz="quarter" idx="5"/>
          </p:nvPr>
        </p:nvSpPr>
        <p:spPr/>
        <p:txBody>
          <a:bodyPr/>
          <a:lstStyle/>
          <a:p>
            <a:fld id="{93AABD54-3F1D-43A6-981A-5E31E658D2F2}" type="slidenum">
              <a:rPr lang="en-GB" smtClean="0"/>
              <a:t>332</a:t>
            </a:fld>
            <a:endParaRPr lang="en-GB"/>
          </a:p>
        </p:txBody>
      </p:sp>
    </p:spTree>
    <p:extLst>
      <p:ext uri="{BB962C8B-B14F-4D97-AF65-F5344CB8AC3E}">
        <p14:creationId xmlns:p14="http://schemas.microsoft.com/office/powerpoint/2010/main" val="423254241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054B-5E01-88C9-3654-5535A9E2B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59E23-6419-CEB2-29D1-25CFD1285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31C2B-5D0C-DD55-29E7-AEB88196E58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644D8F-BBBD-99CA-1A3F-E2AF5012FFB1}"/>
              </a:ext>
            </a:extLst>
          </p:cNvPr>
          <p:cNvSpPr>
            <a:spLocks noGrp="1"/>
          </p:cNvSpPr>
          <p:nvPr>
            <p:ph type="sldNum" sz="quarter" idx="5"/>
          </p:nvPr>
        </p:nvSpPr>
        <p:spPr/>
        <p:txBody>
          <a:bodyPr/>
          <a:lstStyle/>
          <a:p>
            <a:fld id="{93AABD54-3F1D-43A6-981A-5E31E658D2F2}" type="slidenum">
              <a:rPr lang="en-GB" smtClean="0"/>
              <a:t>333</a:t>
            </a:fld>
            <a:endParaRPr lang="en-GB"/>
          </a:p>
        </p:txBody>
      </p:sp>
    </p:spTree>
    <p:extLst>
      <p:ext uri="{BB962C8B-B14F-4D97-AF65-F5344CB8AC3E}">
        <p14:creationId xmlns:p14="http://schemas.microsoft.com/office/powerpoint/2010/main" val="2902784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79E3F-4E42-0CFD-777B-A66F1B999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CC6E7-7883-26B5-48F9-B285D63741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08299-6E1F-B114-EAEC-85067FF3DC8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9DA568-4638-5866-375E-8FB5EE26005A}"/>
              </a:ext>
            </a:extLst>
          </p:cNvPr>
          <p:cNvSpPr>
            <a:spLocks noGrp="1"/>
          </p:cNvSpPr>
          <p:nvPr>
            <p:ph type="sldNum" sz="quarter" idx="5"/>
          </p:nvPr>
        </p:nvSpPr>
        <p:spPr/>
        <p:txBody>
          <a:bodyPr/>
          <a:lstStyle/>
          <a:p>
            <a:fld id="{93AABD54-3F1D-43A6-981A-5E31E658D2F2}" type="slidenum">
              <a:rPr lang="en-GB" smtClean="0"/>
              <a:t>30</a:t>
            </a:fld>
            <a:endParaRPr lang="en-GB"/>
          </a:p>
        </p:txBody>
      </p:sp>
    </p:spTree>
    <p:extLst>
      <p:ext uri="{BB962C8B-B14F-4D97-AF65-F5344CB8AC3E}">
        <p14:creationId xmlns:p14="http://schemas.microsoft.com/office/powerpoint/2010/main" val="201993549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CA5E-84A5-89DA-67CD-0AB3B43110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B7373-931E-9D28-E8F2-4456D8E7F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B486F-15D9-CA17-2A3B-50EA5037E1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BB750D-20B9-99D0-666F-61B411620F7C}"/>
              </a:ext>
            </a:extLst>
          </p:cNvPr>
          <p:cNvSpPr>
            <a:spLocks noGrp="1"/>
          </p:cNvSpPr>
          <p:nvPr>
            <p:ph type="sldNum" sz="quarter" idx="5"/>
          </p:nvPr>
        </p:nvSpPr>
        <p:spPr/>
        <p:txBody>
          <a:bodyPr/>
          <a:lstStyle/>
          <a:p>
            <a:fld id="{93AABD54-3F1D-43A6-981A-5E31E658D2F2}" type="slidenum">
              <a:rPr lang="en-GB" smtClean="0"/>
              <a:t>334</a:t>
            </a:fld>
            <a:endParaRPr lang="en-GB"/>
          </a:p>
        </p:txBody>
      </p:sp>
    </p:spTree>
    <p:extLst>
      <p:ext uri="{BB962C8B-B14F-4D97-AF65-F5344CB8AC3E}">
        <p14:creationId xmlns:p14="http://schemas.microsoft.com/office/powerpoint/2010/main" val="1002693707"/>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49EDD-3FC4-4D4A-B8D2-1E385F93A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237B2-6E27-028F-0B50-B4E14AAF5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1F809-4DC7-E9BA-BD42-F7A947085D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665B50-A02A-AF32-D3A3-DBA9649FFB0A}"/>
              </a:ext>
            </a:extLst>
          </p:cNvPr>
          <p:cNvSpPr>
            <a:spLocks noGrp="1"/>
          </p:cNvSpPr>
          <p:nvPr>
            <p:ph type="sldNum" sz="quarter" idx="5"/>
          </p:nvPr>
        </p:nvSpPr>
        <p:spPr/>
        <p:txBody>
          <a:bodyPr/>
          <a:lstStyle/>
          <a:p>
            <a:fld id="{93AABD54-3F1D-43A6-981A-5E31E658D2F2}" type="slidenum">
              <a:rPr lang="en-GB" smtClean="0"/>
              <a:t>335</a:t>
            </a:fld>
            <a:endParaRPr lang="en-GB"/>
          </a:p>
        </p:txBody>
      </p:sp>
    </p:spTree>
    <p:extLst>
      <p:ext uri="{BB962C8B-B14F-4D97-AF65-F5344CB8AC3E}">
        <p14:creationId xmlns:p14="http://schemas.microsoft.com/office/powerpoint/2010/main" val="95855684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7EE45-ABDB-10D8-8327-200F819F3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F721C-08EC-6712-8F54-BFE4952F1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FF3E4E-2908-24E8-4953-CD85903DC4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BE8C3C-2646-33A3-6BAF-48F4941A0B82}"/>
              </a:ext>
            </a:extLst>
          </p:cNvPr>
          <p:cNvSpPr>
            <a:spLocks noGrp="1"/>
          </p:cNvSpPr>
          <p:nvPr>
            <p:ph type="sldNum" sz="quarter" idx="5"/>
          </p:nvPr>
        </p:nvSpPr>
        <p:spPr/>
        <p:txBody>
          <a:bodyPr/>
          <a:lstStyle/>
          <a:p>
            <a:fld id="{93AABD54-3F1D-43A6-981A-5E31E658D2F2}" type="slidenum">
              <a:rPr lang="en-GB" smtClean="0"/>
              <a:t>336</a:t>
            </a:fld>
            <a:endParaRPr lang="en-GB"/>
          </a:p>
        </p:txBody>
      </p:sp>
    </p:spTree>
    <p:extLst>
      <p:ext uri="{BB962C8B-B14F-4D97-AF65-F5344CB8AC3E}">
        <p14:creationId xmlns:p14="http://schemas.microsoft.com/office/powerpoint/2010/main" val="186695559"/>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3EC84-0A71-D546-715C-C2C7C2A62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1986D-AB5B-4789-E26B-E08EE3C75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55E89-F808-ECCE-43F9-933DC9F6D6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7250228-6AD9-BA30-2C87-9BA6EB364167}"/>
              </a:ext>
            </a:extLst>
          </p:cNvPr>
          <p:cNvSpPr>
            <a:spLocks noGrp="1"/>
          </p:cNvSpPr>
          <p:nvPr>
            <p:ph type="sldNum" sz="quarter" idx="5"/>
          </p:nvPr>
        </p:nvSpPr>
        <p:spPr/>
        <p:txBody>
          <a:bodyPr/>
          <a:lstStyle/>
          <a:p>
            <a:fld id="{93AABD54-3F1D-43A6-981A-5E31E658D2F2}" type="slidenum">
              <a:rPr lang="en-GB" smtClean="0"/>
              <a:t>337</a:t>
            </a:fld>
            <a:endParaRPr lang="en-GB"/>
          </a:p>
        </p:txBody>
      </p:sp>
    </p:spTree>
    <p:extLst>
      <p:ext uri="{BB962C8B-B14F-4D97-AF65-F5344CB8AC3E}">
        <p14:creationId xmlns:p14="http://schemas.microsoft.com/office/powerpoint/2010/main" val="3415993612"/>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5CA01-BA41-61A5-7D13-BEEC28696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D5E7F-96B0-D6BC-6CA4-D1F7677C0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E91C7-1253-A70D-0536-2D83AE516DE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5269BCA-DDF4-9136-6C90-A818E72D21B7}"/>
              </a:ext>
            </a:extLst>
          </p:cNvPr>
          <p:cNvSpPr>
            <a:spLocks noGrp="1"/>
          </p:cNvSpPr>
          <p:nvPr>
            <p:ph type="sldNum" sz="quarter" idx="5"/>
          </p:nvPr>
        </p:nvSpPr>
        <p:spPr/>
        <p:txBody>
          <a:bodyPr/>
          <a:lstStyle/>
          <a:p>
            <a:fld id="{93AABD54-3F1D-43A6-981A-5E31E658D2F2}" type="slidenum">
              <a:rPr lang="en-GB" smtClean="0"/>
              <a:t>338</a:t>
            </a:fld>
            <a:endParaRPr lang="en-GB"/>
          </a:p>
        </p:txBody>
      </p:sp>
    </p:spTree>
    <p:extLst>
      <p:ext uri="{BB962C8B-B14F-4D97-AF65-F5344CB8AC3E}">
        <p14:creationId xmlns:p14="http://schemas.microsoft.com/office/powerpoint/2010/main" val="749908090"/>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3B8D-8706-E65D-1288-5F8DD24B5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FD803-0FEC-08ED-CA5F-84A00D73D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9214C-17F0-D0C7-0FDF-2C45FBC2B8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8B69A9-67AA-6F8D-7C84-FE3387B8522A}"/>
              </a:ext>
            </a:extLst>
          </p:cNvPr>
          <p:cNvSpPr>
            <a:spLocks noGrp="1"/>
          </p:cNvSpPr>
          <p:nvPr>
            <p:ph type="sldNum" sz="quarter" idx="5"/>
          </p:nvPr>
        </p:nvSpPr>
        <p:spPr/>
        <p:txBody>
          <a:bodyPr/>
          <a:lstStyle/>
          <a:p>
            <a:fld id="{93AABD54-3F1D-43A6-981A-5E31E658D2F2}" type="slidenum">
              <a:rPr lang="en-GB" smtClean="0"/>
              <a:t>339</a:t>
            </a:fld>
            <a:endParaRPr lang="en-GB"/>
          </a:p>
        </p:txBody>
      </p:sp>
    </p:spTree>
    <p:extLst>
      <p:ext uri="{BB962C8B-B14F-4D97-AF65-F5344CB8AC3E}">
        <p14:creationId xmlns:p14="http://schemas.microsoft.com/office/powerpoint/2010/main" val="149859315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6AD90-7A78-40A6-18B6-B19164299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25B0A-5972-1E0D-920B-50281097C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1E694-0610-7B38-0D77-40C13BA1B99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63E3C6-A55E-1CCB-DD7E-8FF59A917C4D}"/>
              </a:ext>
            </a:extLst>
          </p:cNvPr>
          <p:cNvSpPr>
            <a:spLocks noGrp="1"/>
          </p:cNvSpPr>
          <p:nvPr>
            <p:ph type="sldNum" sz="quarter" idx="5"/>
          </p:nvPr>
        </p:nvSpPr>
        <p:spPr/>
        <p:txBody>
          <a:bodyPr/>
          <a:lstStyle/>
          <a:p>
            <a:fld id="{93AABD54-3F1D-43A6-981A-5E31E658D2F2}" type="slidenum">
              <a:rPr lang="en-GB" smtClean="0"/>
              <a:t>340</a:t>
            </a:fld>
            <a:endParaRPr lang="en-GB"/>
          </a:p>
        </p:txBody>
      </p:sp>
    </p:spTree>
    <p:extLst>
      <p:ext uri="{BB962C8B-B14F-4D97-AF65-F5344CB8AC3E}">
        <p14:creationId xmlns:p14="http://schemas.microsoft.com/office/powerpoint/2010/main" val="291339139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0A02C-DEBC-EDFF-37C4-DF2EF1F46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026EE-6E30-3208-D2BC-9C4D94B5D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9B257-D18F-EC63-71C7-54866A83CE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58943F-3A09-87D4-9A70-B33B9F87B0D5}"/>
              </a:ext>
            </a:extLst>
          </p:cNvPr>
          <p:cNvSpPr>
            <a:spLocks noGrp="1"/>
          </p:cNvSpPr>
          <p:nvPr>
            <p:ph type="sldNum" sz="quarter" idx="5"/>
          </p:nvPr>
        </p:nvSpPr>
        <p:spPr/>
        <p:txBody>
          <a:bodyPr/>
          <a:lstStyle/>
          <a:p>
            <a:fld id="{93AABD54-3F1D-43A6-981A-5E31E658D2F2}" type="slidenum">
              <a:rPr lang="en-GB" smtClean="0"/>
              <a:t>341</a:t>
            </a:fld>
            <a:endParaRPr lang="en-GB"/>
          </a:p>
        </p:txBody>
      </p:sp>
    </p:spTree>
    <p:extLst>
      <p:ext uri="{BB962C8B-B14F-4D97-AF65-F5344CB8AC3E}">
        <p14:creationId xmlns:p14="http://schemas.microsoft.com/office/powerpoint/2010/main" val="3114369436"/>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6024F-10BE-636D-1F3C-ABDD0D029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0E86E2-8C73-BF44-3CA4-9D8E17275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330C9-232E-B1D1-1DE1-C294BBB4D6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C3FB4D4-E3BB-8120-DEC9-AD8C28B2C283}"/>
              </a:ext>
            </a:extLst>
          </p:cNvPr>
          <p:cNvSpPr>
            <a:spLocks noGrp="1"/>
          </p:cNvSpPr>
          <p:nvPr>
            <p:ph type="sldNum" sz="quarter" idx="5"/>
          </p:nvPr>
        </p:nvSpPr>
        <p:spPr/>
        <p:txBody>
          <a:bodyPr/>
          <a:lstStyle/>
          <a:p>
            <a:fld id="{93AABD54-3F1D-43A6-981A-5E31E658D2F2}" type="slidenum">
              <a:rPr lang="en-GB" smtClean="0"/>
              <a:t>342</a:t>
            </a:fld>
            <a:endParaRPr lang="en-GB"/>
          </a:p>
        </p:txBody>
      </p:sp>
    </p:spTree>
    <p:extLst>
      <p:ext uri="{BB962C8B-B14F-4D97-AF65-F5344CB8AC3E}">
        <p14:creationId xmlns:p14="http://schemas.microsoft.com/office/powerpoint/2010/main" val="28836843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560DF-184A-B783-8FD1-F4D0BEB3D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B91D3-F628-35B6-F1B5-B82CB80F8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EC446-BE6F-050C-7ED5-C06E30D7C97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75E066-9DC4-A008-5D8B-B9EA75758680}"/>
              </a:ext>
            </a:extLst>
          </p:cNvPr>
          <p:cNvSpPr>
            <a:spLocks noGrp="1"/>
          </p:cNvSpPr>
          <p:nvPr>
            <p:ph type="sldNum" sz="quarter" idx="5"/>
          </p:nvPr>
        </p:nvSpPr>
        <p:spPr/>
        <p:txBody>
          <a:bodyPr/>
          <a:lstStyle/>
          <a:p>
            <a:fld id="{93AABD54-3F1D-43A6-981A-5E31E658D2F2}" type="slidenum">
              <a:rPr lang="en-GB" smtClean="0"/>
              <a:t>343</a:t>
            </a:fld>
            <a:endParaRPr lang="en-GB"/>
          </a:p>
        </p:txBody>
      </p:sp>
    </p:spTree>
    <p:extLst>
      <p:ext uri="{BB962C8B-B14F-4D97-AF65-F5344CB8AC3E}">
        <p14:creationId xmlns:p14="http://schemas.microsoft.com/office/powerpoint/2010/main" val="3600651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D08F-2178-69A6-9357-D556C34DD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4DA02-5269-69DD-AB0A-992235595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6880D-CDBB-A4FC-DBC3-8A14A60885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F086AC-D538-79B6-87C1-84FB98C90C0F}"/>
              </a:ext>
            </a:extLst>
          </p:cNvPr>
          <p:cNvSpPr>
            <a:spLocks noGrp="1"/>
          </p:cNvSpPr>
          <p:nvPr>
            <p:ph type="sldNum" sz="quarter" idx="5"/>
          </p:nvPr>
        </p:nvSpPr>
        <p:spPr/>
        <p:txBody>
          <a:bodyPr/>
          <a:lstStyle/>
          <a:p>
            <a:fld id="{93AABD54-3F1D-43A6-981A-5E31E658D2F2}" type="slidenum">
              <a:rPr lang="en-GB" smtClean="0"/>
              <a:t>31</a:t>
            </a:fld>
            <a:endParaRPr lang="en-GB"/>
          </a:p>
        </p:txBody>
      </p:sp>
    </p:spTree>
    <p:extLst>
      <p:ext uri="{BB962C8B-B14F-4D97-AF65-F5344CB8AC3E}">
        <p14:creationId xmlns:p14="http://schemas.microsoft.com/office/powerpoint/2010/main" val="288904243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0A84D-AF9D-96C0-60C1-70EC4608F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D396C-B7E3-31AA-C532-3A889317A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1443B-FCE3-682D-0FEC-0CC03A0FE6F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931AF6-F7C5-8BF0-612C-A1F63157CC60}"/>
              </a:ext>
            </a:extLst>
          </p:cNvPr>
          <p:cNvSpPr>
            <a:spLocks noGrp="1"/>
          </p:cNvSpPr>
          <p:nvPr>
            <p:ph type="sldNum" sz="quarter" idx="5"/>
          </p:nvPr>
        </p:nvSpPr>
        <p:spPr/>
        <p:txBody>
          <a:bodyPr/>
          <a:lstStyle/>
          <a:p>
            <a:fld id="{93AABD54-3F1D-43A6-981A-5E31E658D2F2}" type="slidenum">
              <a:rPr lang="en-GB" smtClean="0"/>
              <a:t>344</a:t>
            </a:fld>
            <a:endParaRPr lang="en-GB"/>
          </a:p>
        </p:txBody>
      </p:sp>
    </p:spTree>
    <p:extLst>
      <p:ext uri="{BB962C8B-B14F-4D97-AF65-F5344CB8AC3E}">
        <p14:creationId xmlns:p14="http://schemas.microsoft.com/office/powerpoint/2010/main" val="7555139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4445C-28E5-5498-9150-EA5310DB8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CB112-6AD2-AA0D-170A-1A83F4704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0C886-DC8E-CF19-61FE-3EA251FEE2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36791A-EF32-22BC-1F1B-7E845D6F75BC}"/>
              </a:ext>
            </a:extLst>
          </p:cNvPr>
          <p:cNvSpPr>
            <a:spLocks noGrp="1"/>
          </p:cNvSpPr>
          <p:nvPr>
            <p:ph type="sldNum" sz="quarter" idx="5"/>
          </p:nvPr>
        </p:nvSpPr>
        <p:spPr/>
        <p:txBody>
          <a:bodyPr/>
          <a:lstStyle/>
          <a:p>
            <a:fld id="{93AABD54-3F1D-43A6-981A-5E31E658D2F2}" type="slidenum">
              <a:rPr lang="en-GB" smtClean="0"/>
              <a:t>345</a:t>
            </a:fld>
            <a:endParaRPr lang="en-GB"/>
          </a:p>
        </p:txBody>
      </p:sp>
    </p:spTree>
    <p:extLst>
      <p:ext uri="{BB962C8B-B14F-4D97-AF65-F5344CB8AC3E}">
        <p14:creationId xmlns:p14="http://schemas.microsoft.com/office/powerpoint/2010/main" val="3968858923"/>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A0DED-A3C2-6840-1B72-4EDB45F3D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484A5-37E7-3D11-DB8D-BCD6020CA6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F164D9-EB49-2DB2-9D3B-2DAE2942552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6680A67-8510-5257-0D70-D056413D2D43}"/>
              </a:ext>
            </a:extLst>
          </p:cNvPr>
          <p:cNvSpPr>
            <a:spLocks noGrp="1"/>
          </p:cNvSpPr>
          <p:nvPr>
            <p:ph type="sldNum" sz="quarter" idx="5"/>
          </p:nvPr>
        </p:nvSpPr>
        <p:spPr/>
        <p:txBody>
          <a:bodyPr/>
          <a:lstStyle/>
          <a:p>
            <a:fld id="{93AABD54-3F1D-43A6-981A-5E31E658D2F2}" type="slidenum">
              <a:rPr lang="en-GB" smtClean="0"/>
              <a:t>364</a:t>
            </a:fld>
            <a:endParaRPr lang="en-GB"/>
          </a:p>
        </p:txBody>
      </p:sp>
    </p:spTree>
    <p:extLst>
      <p:ext uri="{BB962C8B-B14F-4D97-AF65-F5344CB8AC3E}">
        <p14:creationId xmlns:p14="http://schemas.microsoft.com/office/powerpoint/2010/main" val="353888150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C114-968B-4694-9F21-D364E8057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1A8D4-F1A6-5D70-6BC3-7D025CC27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BA965-274B-4543-5FC9-2E7ACD50E7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7A7669D-C5E7-9921-A9B7-E4CAEE1B11EF}"/>
              </a:ext>
            </a:extLst>
          </p:cNvPr>
          <p:cNvSpPr>
            <a:spLocks noGrp="1"/>
          </p:cNvSpPr>
          <p:nvPr>
            <p:ph type="sldNum" sz="quarter" idx="5"/>
          </p:nvPr>
        </p:nvSpPr>
        <p:spPr/>
        <p:txBody>
          <a:bodyPr/>
          <a:lstStyle/>
          <a:p>
            <a:fld id="{93AABD54-3F1D-43A6-981A-5E31E658D2F2}" type="slidenum">
              <a:rPr lang="en-GB" smtClean="0"/>
              <a:t>365</a:t>
            </a:fld>
            <a:endParaRPr lang="en-GB"/>
          </a:p>
        </p:txBody>
      </p:sp>
    </p:spTree>
    <p:extLst>
      <p:ext uri="{BB962C8B-B14F-4D97-AF65-F5344CB8AC3E}">
        <p14:creationId xmlns:p14="http://schemas.microsoft.com/office/powerpoint/2010/main" val="302637860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A60B7-F4D1-A55F-3790-AC428C6249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40857-AE47-3F8E-81AC-FCDBB43B9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59862-07AE-10E9-92B4-7B3BEE6498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38C2F3-F8EB-ADDC-7907-3D36B0EB86F7}"/>
              </a:ext>
            </a:extLst>
          </p:cNvPr>
          <p:cNvSpPr>
            <a:spLocks noGrp="1"/>
          </p:cNvSpPr>
          <p:nvPr>
            <p:ph type="sldNum" sz="quarter" idx="5"/>
          </p:nvPr>
        </p:nvSpPr>
        <p:spPr/>
        <p:txBody>
          <a:bodyPr/>
          <a:lstStyle/>
          <a:p>
            <a:fld id="{93AABD54-3F1D-43A6-981A-5E31E658D2F2}" type="slidenum">
              <a:rPr lang="en-GB" smtClean="0"/>
              <a:t>384</a:t>
            </a:fld>
            <a:endParaRPr lang="en-GB"/>
          </a:p>
        </p:txBody>
      </p:sp>
    </p:spTree>
    <p:extLst>
      <p:ext uri="{BB962C8B-B14F-4D97-AF65-F5344CB8AC3E}">
        <p14:creationId xmlns:p14="http://schemas.microsoft.com/office/powerpoint/2010/main" val="474927283"/>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1292B-5A2F-E46D-57A4-7BDB29994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F25FD-7857-F90F-8409-453B78D7E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363DD-4C73-BF05-A9CA-E249B554FFA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7314B5-38E2-0127-4495-729999F6EDBE}"/>
              </a:ext>
            </a:extLst>
          </p:cNvPr>
          <p:cNvSpPr>
            <a:spLocks noGrp="1"/>
          </p:cNvSpPr>
          <p:nvPr>
            <p:ph type="sldNum" sz="quarter" idx="5"/>
          </p:nvPr>
        </p:nvSpPr>
        <p:spPr/>
        <p:txBody>
          <a:bodyPr/>
          <a:lstStyle/>
          <a:p>
            <a:fld id="{93AABD54-3F1D-43A6-981A-5E31E658D2F2}" type="slidenum">
              <a:rPr lang="en-GB" smtClean="0"/>
              <a:t>388</a:t>
            </a:fld>
            <a:endParaRPr lang="en-GB"/>
          </a:p>
        </p:txBody>
      </p:sp>
    </p:spTree>
    <p:extLst>
      <p:ext uri="{BB962C8B-B14F-4D97-AF65-F5344CB8AC3E}">
        <p14:creationId xmlns:p14="http://schemas.microsoft.com/office/powerpoint/2010/main" val="2972918629"/>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2BDF7-74CB-2DD9-3EE3-3BD71DAC6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5D649-9B45-B4DF-7C67-5620190F91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33D60-06A7-ED74-B5E9-708BEBE8A6B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518D61-F085-D130-66A2-3BB812F8805A}"/>
              </a:ext>
            </a:extLst>
          </p:cNvPr>
          <p:cNvSpPr>
            <a:spLocks noGrp="1"/>
          </p:cNvSpPr>
          <p:nvPr>
            <p:ph type="sldNum" sz="quarter" idx="5"/>
          </p:nvPr>
        </p:nvSpPr>
        <p:spPr/>
        <p:txBody>
          <a:bodyPr/>
          <a:lstStyle/>
          <a:p>
            <a:fld id="{93AABD54-3F1D-43A6-981A-5E31E658D2F2}" type="slidenum">
              <a:rPr lang="en-GB" smtClean="0"/>
              <a:t>389</a:t>
            </a:fld>
            <a:endParaRPr lang="en-GB"/>
          </a:p>
        </p:txBody>
      </p:sp>
    </p:spTree>
    <p:extLst>
      <p:ext uri="{BB962C8B-B14F-4D97-AF65-F5344CB8AC3E}">
        <p14:creationId xmlns:p14="http://schemas.microsoft.com/office/powerpoint/2010/main" val="2104953"/>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416</a:t>
            </a:fld>
            <a:endParaRPr lang="en-GB"/>
          </a:p>
        </p:txBody>
      </p:sp>
    </p:spTree>
    <p:extLst>
      <p:ext uri="{BB962C8B-B14F-4D97-AF65-F5344CB8AC3E}">
        <p14:creationId xmlns:p14="http://schemas.microsoft.com/office/powerpoint/2010/main" val="1654826232"/>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B4C0E-ACCA-9FD9-5DFF-F7C2676521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48068-2FB6-BDA2-260E-89AFB4F9B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B3B56-A02D-7883-D2D7-A9D460C2B1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613FFF2-979C-71ED-41D9-931E2B4C3DBB}"/>
              </a:ext>
            </a:extLst>
          </p:cNvPr>
          <p:cNvSpPr>
            <a:spLocks noGrp="1"/>
          </p:cNvSpPr>
          <p:nvPr>
            <p:ph type="sldNum" sz="quarter" idx="5"/>
          </p:nvPr>
        </p:nvSpPr>
        <p:spPr/>
        <p:txBody>
          <a:bodyPr/>
          <a:lstStyle/>
          <a:p>
            <a:fld id="{93AABD54-3F1D-43A6-981A-5E31E658D2F2}" type="slidenum">
              <a:rPr lang="en-GB" smtClean="0"/>
              <a:t>417</a:t>
            </a:fld>
            <a:endParaRPr lang="en-GB"/>
          </a:p>
        </p:txBody>
      </p:sp>
    </p:spTree>
    <p:extLst>
      <p:ext uri="{BB962C8B-B14F-4D97-AF65-F5344CB8AC3E}">
        <p14:creationId xmlns:p14="http://schemas.microsoft.com/office/powerpoint/2010/main" val="72782433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447EB-AE6E-259E-381C-0B288B656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21F11-9BDE-2919-9998-D73076341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7770C-97E6-36F1-02D2-FC8A650154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E79DFD-2889-1659-634E-19D0844847EE}"/>
              </a:ext>
            </a:extLst>
          </p:cNvPr>
          <p:cNvSpPr>
            <a:spLocks noGrp="1"/>
          </p:cNvSpPr>
          <p:nvPr>
            <p:ph type="sldNum" sz="quarter" idx="5"/>
          </p:nvPr>
        </p:nvSpPr>
        <p:spPr/>
        <p:txBody>
          <a:bodyPr/>
          <a:lstStyle/>
          <a:p>
            <a:fld id="{93AABD54-3F1D-43A6-981A-5E31E658D2F2}" type="slidenum">
              <a:rPr lang="en-GB" smtClean="0"/>
              <a:t>418</a:t>
            </a:fld>
            <a:endParaRPr lang="en-GB"/>
          </a:p>
        </p:txBody>
      </p:sp>
    </p:spTree>
    <p:extLst>
      <p:ext uri="{BB962C8B-B14F-4D97-AF65-F5344CB8AC3E}">
        <p14:creationId xmlns:p14="http://schemas.microsoft.com/office/powerpoint/2010/main" val="339495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6E6A7-73E8-D57B-5656-337EB7E69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D15FA-2227-40AD-3A4F-9629E715B2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0841EB-D5DB-AC12-0F63-DEC3DC842A1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60E291-9A01-6C9E-07C6-2927DC47AB61}"/>
              </a:ext>
            </a:extLst>
          </p:cNvPr>
          <p:cNvSpPr>
            <a:spLocks noGrp="1"/>
          </p:cNvSpPr>
          <p:nvPr>
            <p:ph type="sldNum" sz="quarter" idx="5"/>
          </p:nvPr>
        </p:nvSpPr>
        <p:spPr/>
        <p:txBody>
          <a:bodyPr/>
          <a:lstStyle/>
          <a:p>
            <a:fld id="{93AABD54-3F1D-43A6-981A-5E31E658D2F2}" type="slidenum">
              <a:rPr lang="en-GB" smtClean="0"/>
              <a:t>5</a:t>
            </a:fld>
            <a:endParaRPr lang="en-GB"/>
          </a:p>
        </p:txBody>
      </p:sp>
    </p:spTree>
    <p:extLst>
      <p:ext uri="{BB962C8B-B14F-4D97-AF65-F5344CB8AC3E}">
        <p14:creationId xmlns:p14="http://schemas.microsoft.com/office/powerpoint/2010/main" val="3944790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FA07-F6A1-1C31-04C5-320E751D1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17ACE-5D15-0ECA-E102-13483E616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00C14-FD63-99FE-DABA-B6CF3E996A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2F87BD-565E-AF79-AF77-8C9950E9FF34}"/>
              </a:ext>
            </a:extLst>
          </p:cNvPr>
          <p:cNvSpPr>
            <a:spLocks noGrp="1"/>
          </p:cNvSpPr>
          <p:nvPr>
            <p:ph type="sldNum" sz="quarter" idx="5"/>
          </p:nvPr>
        </p:nvSpPr>
        <p:spPr/>
        <p:txBody>
          <a:bodyPr/>
          <a:lstStyle/>
          <a:p>
            <a:fld id="{93AABD54-3F1D-43A6-981A-5E31E658D2F2}" type="slidenum">
              <a:rPr lang="en-GB" smtClean="0"/>
              <a:t>32</a:t>
            </a:fld>
            <a:endParaRPr lang="en-GB"/>
          </a:p>
        </p:txBody>
      </p:sp>
    </p:spTree>
    <p:extLst>
      <p:ext uri="{BB962C8B-B14F-4D97-AF65-F5344CB8AC3E}">
        <p14:creationId xmlns:p14="http://schemas.microsoft.com/office/powerpoint/2010/main" val="276677679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A03A-A8AF-B2B2-0E0B-CF76288D0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B1BEA4-4321-FEBD-D0B1-3AB2A5DAF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BB769-207D-FD32-47F7-DE5DAF7D9D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7F8075-EB73-2F79-1960-7207167A2D6E}"/>
              </a:ext>
            </a:extLst>
          </p:cNvPr>
          <p:cNvSpPr>
            <a:spLocks noGrp="1"/>
          </p:cNvSpPr>
          <p:nvPr>
            <p:ph type="sldNum" sz="quarter" idx="5"/>
          </p:nvPr>
        </p:nvSpPr>
        <p:spPr/>
        <p:txBody>
          <a:bodyPr/>
          <a:lstStyle/>
          <a:p>
            <a:fld id="{93AABD54-3F1D-43A6-981A-5E31E658D2F2}" type="slidenum">
              <a:rPr lang="en-GB" smtClean="0"/>
              <a:t>419</a:t>
            </a:fld>
            <a:endParaRPr lang="en-GB"/>
          </a:p>
        </p:txBody>
      </p:sp>
    </p:spTree>
    <p:extLst>
      <p:ext uri="{BB962C8B-B14F-4D97-AF65-F5344CB8AC3E}">
        <p14:creationId xmlns:p14="http://schemas.microsoft.com/office/powerpoint/2010/main" val="903507955"/>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63805-D9D4-6D4D-4B4A-ADE9AF83E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81A79-2D32-2958-1F04-D4DC3C626F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7A53-9233-233F-6DCF-79B0741927D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E25E595-FC8B-0EFC-0E3E-3C16F1562706}"/>
              </a:ext>
            </a:extLst>
          </p:cNvPr>
          <p:cNvSpPr>
            <a:spLocks noGrp="1"/>
          </p:cNvSpPr>
          <p:nvPr>
            <p:ph type="sldNum" sz="quarter" idx="5"/>
          </p:nvPr>
        </p:nvSpPr>
        <p:spPr/>
        <p:txBody>
          <a:bodyPr/>
          <a:lstStyle/>
          <a:p>
            <a:fld id="{93AABD54-3F1D-43A6-981A-5E31E658D2F2}" type="slidenum">
              <a:rPr lang="en-GB" smtClean="0"/>
              <a:t>420</a:t>
            </a:fld>
            <a:endParaRPr lang="en-GB"/>
          </a:p>
        </p:txBody>
      </p:sp>
    </p:spTree>
    <p:extLst>
      <p:ext uri="{BB962C8B-B14F-4D97-AF65-F5344CB8AC3E}">
        <p14:creationId xmlns:p14="http://schemas.microsoft.com/office/powerpoint/2010/main" val="4274616574"/>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9161B-69AD-9510-BD4A-62BC4B658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C599F-C282-2F79-62D4-80884E1EA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E18ED-676D-9A83-80CB-6CD5E00DFD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395E27A-FF79-209A-C821-651AA972D351}"/>
              </a:ext>
            </a:extLst>
          </p:cNvPr>
          <p:cNvSpPr>
            <a:spLocks noGrp="1"/>
          </p:cNvSpPr>
          <p:nvPr>
            <p:ph type="sldNum" sz="quarter" idx="5"/>
          </p:nvPr>
        </p:nvSpPr>
        <p:spPr/>
        <p:txBody>
          <a:bodyPr/>
          <a:lstStyle/>
          <a:p>
            <a:fld id="{93AABD54-3F1D-43A6-981A-5E31E658D2F2}" type="slidenum">
              <a:rPr lang="en-GB" smtClean="0"/>
              <a:t>421</a:t>
            </a:fld>
            <a:endParaRPr lang="en-GB"/>
          </a:p>
        </p:txBody>
      </p:sp>
    </p:spTree>
    <p:extLst>
      <p:ext uri="{BB962C8B-B14F-4D97-AF65-F5344CB8AC3E}">
        <p14:creationId xmlns:p14="http://schemas.microsoft.com/office/powerpoint/2010/main" val="366069024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15D8-BA4E-05F5-8207-BC349FED9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F60A4-22DF-3D60-0517-93DD20AA0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9DB0BB-914C-5B3A-4D11-E0F3DF3A7B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14E2AF-FEA9-6E30-EFE3-9402CB774362}"/>
              </a:ext>
            </a:extLst>
          </p:cNvPr>
          <p:cNvSpPr>
            <a:spLocks noGrp="1"/>
          </p:cNvSpPr>
          <p:nvPr>
            <p:ph type="sldNum" sz="quarter" idx="5"/>
          </p:nvPr>
        </p:nvSpPr>
        <p:spPr/>
        <p:txBody>
          <a:bodyPr/>
          <a:lstStyle/>
          <a:p>
            <a:fld id="{93AABD54-3F1D-43A6-981A-5E31E658D2F2}" type="slidenum">
              <a:rPr lang="en-GB" smtClean="0"/>
              <a:t>422</a:t>
            </a:fld>
            <a:endParaRPr lang="en-GB"/>
          </a:p>
        </p:txBody>
      </p:sp>
    </p:spTree>
    <p:extLst>
      <p:ext uri="{BB962C8B-B14F-4D97-AF65-F5344CB8AC3E}">
        <p14:creationId xmlns:p14="http://schemas.microsoft.com/office/powerpoint/2010/main" val="975174850"/>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423</a:t>
            </a:fld>
            <a:endParaRPr lang="en-GB"/>
          </a:p>
        </p:txBody>
      </p:sp>
    </p:spTree>
    <p:extLst>
      <p:ext uri="{BB962C8B-B14F-4D97-AF65-F5344CB8AC3E}">
        <p14:creationId xmlns:p14="http://schemas.microsoft.com/office/powerpoint/2010/main" val="169926798"/>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C93DF-8B68-59E3-A981-0EE5498B5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F6824-C2F2-305D-A3A5-4756AFE7CE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3F041-DB8E-66E1-C29C-37F15A0A726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EEB0C9-E5BA-008D-300A-4817D24A9F9F}"/>
              </a:ext>
            </a:extLst>
          </p:cNvPr>
          <p:cNvSpPr>
            <a:spLocks noGrp="1"/>
          </p:cNvSpPr>
          <p:nvPr>
            <p:ph type="sldNum" sz="quarter" idx="5"/>
          </p:nvPr>
        </p:nvSpPr>
        <p:spPr/>
        <p:txBody>
          <a:bodyPr/>
          <a:lstStyle/>
          <a:p>
            <a:fld id="{93AABD54-3F1D-43A6-981A-5E31E658D2F2}" type="slidenum">
              <a:rPr lang="en-GB" smtClean="0"/>
              <a:t>424</a:t>
            </a:fld>
            <a:endParaRPr lang="en-GB"/>
          </a:p>
        </p:txBody>
      </p:sp>
    </p:spTree>
    <p:extLst>
      <p:ext uri="{BB962C8B-B14F-4D97-AF65-F5344CB8AC3E}">
        <p14:creationId xmlns:p14="http://schemas.microsoft.com/office/powerpoint/2010/main" val="149448401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3CF4-47B0-317C-438C-D41F823C2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BDD6F-7827-8FDE-CE37-D2F7574CF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447D4-C61C-4F78-ADD5-465997104B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1AA2F0-F345-EEA6-9B34-97EBD8C8209D}"/>
              </a:ext>
            </a:extLst>
          </p:cNvPr>
          <p:cNvSpPr>
            <a:spLocks noGrp="1"/>
          </p:cNvSpPr>
          <p:nvPr>
            <p:ph type="sldNum" sz="quarter" idx="5"/>
          </p:nvPr>
        </p:nvSpPr>
        <p:spPr/>
        <p:txBody>
          <a:bodyPr/>
          <a:lstStyle/>
          <a:p>
            <a:fld id="{93AABD54-3F1D-43A6-981A-5E31E658D2F2}" type="slidenum">
              <a:rPr lang="en-GB" smtClean="0"/>
              <a:t>425</a:t>
            </a:fld>
            <a:endParaRPr lang="en-GB"/>
          </a:p>
        </p:txBody>
      </p:sp>
    </p:spTree>
    <p:extLst>
      <p:ext uri="{BB962C8B-B14F-4D97-AF65-F5344CB8AC3E}">
        <p14:creationId xmlns:p14="http://schemas.microsoft.com/office/powerpoint/2010/main" val="1993567100"/>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4F43-EE57-CB09-2EF5-BE8858ED0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9852B-15BD-CD56-97AC-72FEC2948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1AC8A-0F3B-DF4B-29F0-E662E1D402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5270B8-833F-C7E5-AA5F-58E1CBA080D1}"/>
              </a:ext>
            </a:extLst>
          </p:cNvPr>
          <p:cNvSpPr>
            <a:spLocks noGrp="1"/>
          </p:cNvSpPr>
          <p:nvPr>
            <p:ph type="sldNum" sz="quarter" idx="5"/>
          </p:nvPr>
        </p:nvSpPr>
        <p:spPr/>
        <p:txBody>
          <a:bodyPr/>
          <a:lstStyle/>
          <a:p>
            <a:fld id="{93AABD54-3F1D-43A6-981A-5E31E658D2F2}" type="slidenum">
              <a:rPr lang="en-GB" smtClean="0"/>
              <a:t>426</a:t>
            </a:fld>
            <a:endParaRPr lang="en-GB"/>
          </a:p>
        </p:txBody>
      </p:sp>
    </p:spTree>
    <p:extLst>
      <p:ext uri="{BB962C8B-B14F-4D97-AF65-F5344CB8AC3E}">
        <p14:creationId xmlns:p14="http://schemas.microsoft.com/office/powerpoint/2010/main" val="1171504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92B14-2A3C-A251-85F7-484EC632A1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CF09B-1E0B-92BC-D037-0E073CE5B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08B6E-099F-A537-E5F4-C6737AE0D4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5544E7D-1AAB-A99E-C8DB-E7C65375C3D8}"/>
              </a:ext>
            </a:extLst>
          </p:cNvPr>
          <p:cNvSpPr>
            <a:spLocks noGrp="1"/>
          </p:cNvSpPr>
          <p:nvPr>
            <p:ph type="sldNum" sz="quarter" idx="5"/>
          </p:nvPr>
        </p:nvSpPr>
        <p:spPr/>
        <p:txBody>
          <a:bodyPr/>
          <a:lstStyle/>
          <a:p>
            <a:fld id="{93AABD54-3F1D-43A6-981A-5E31E658D2F2}" type="slidenum">
              <a:rPr lang="en-GB" smtClean="0"/>
              <a:t>427</a:t>
            </a:fld>
            <a:endParaRPr lang="en-GB"/>
          </a:p>
        </p:txBody>
      </p:sp>
    </p:spTree>
    <p:extLst>
      <p:ext uri="{BB962C8B-B14F-4D97-AF65-F5344CB8AC3E}">
        <p14:creationId xmlns:p14="http://schemas.microsoft.com/office/powerpoint/2010/main" val="183613125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6B63A-3D15-1ACC-B395-DFC23DE7B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586C6-89F7-973A-8DDC-5A3F520457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BED33E-0B14-003D-6993-6EA16AFFFC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86FCE1-18D7-3C6D-204B-98A1A6214B94}"/>
              </a:ext>
            </a:extLst>
          </p:cNvPr>
          <p:cNvSpPr>
            <a:spLocks noGrp="1"/>
          </p:cNvSpPr>
          <p:nvPr>
            <p:ph type="sldNum" sz="quarter" idx="5"/>
          </p:nvPr>
        </p:nvSpPr>
        <p:spPr/>
        <p:txBody>
          <a:bodyPr/>
          <a:lstStyle/>
          <a:p>
            <a:fld id="{93AABD54-3F1D-43A6-981A-5E31E658D2F2}" type="slidenum">
              <a:rPr lang="en-GB" smtClean="0"/>
              <a:t>428</a:t>
            </a:fld>
            <a:endParaRPr lang="en-GB"/>
          </a:p>
        </p:txBody>
      </p:sp>
    </p:spTree>
    <p:extLst>
      <p:ext uri="{BB962C8B-B14F-4D97-AF65-F5344CB8AC3E}">
        <p14:creationId xmlns:p14="http://schemas.microsoft.com/office/powerpoint/2010/main" val="310770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F0C3-9518-AC46-1239-E5E986E7B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5F494-DE91-87B5-1099-69B1A492D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C25726-3BAE-FC4F-C2FD-D74D8647A11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8BDD624-FA13-83B4-9549-4C2049544FAF}"/>
              </a:ext>
            </a:extLst>
          </p:cNvPr>
          <p:cNvSpPr>
            <a:spLocks noGrp="1"/>
          </p:cNvSpPr>
          <p:nvPr>
            <p:ph type="sldNum" sz="quarter" idx="5"/>
          </p:nvPr>
        </p:nvSpPr>
        <p:spPr/>
        <p:txBody>
          <a:bodyPr/>
          <a:lstStyle/>
          <a:p>
            <a:fld id="{93AABD54-3F1D-43A6-981A-5E31E658D2F2}" type="slidenum">
              <a:rPr lang="en-GB" smtClean="0"/>
              <a:t>33</a:t>
            </a:fld>
            <a:endParaRPr lang="en-GB"/>
          </a:p>
        </p:txBody>
      </p:sp>
    </p:spTree>
    <p:extLst>
      <p:ext uri="{BB962C8B-B14F-4D97-AF65-F5344CB8AC3E}">
        <p14:creationId xmlns:p14="http://schemas.microsoft.com/office/powerpoint/2010/main" val="866122244"/>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92F6-E2E8-9BE9-7397-52245D8B8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9EA484-152D-B026-5F22-B2163440E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DA073-FFAC-1790-6C94-6DB26D56ED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47349C-8393-B0B3-8DEE-659D5A1C33A9}"/>
              </a:ext>
            </a:extLst>
          </p:cNvPr>
          <p:cNvSpPr>
            <a:spLocks noGrp="1"/>
          </p:cNvSpPr>
          <p:nvPr>
            <p:ph type="sldNum" sz="quarter" idx="5"/>
          </p:nvPr>
        </p:nvSpPr>
        <p:spPr/>
        <p:txBody>
          <a:bodyPr/>
          <a:lstStyle/>
          <a:p>
            <a:fld id="{93AABD54-3F1D-43A6-981A-5E31E658D2F2}" type="slidenum">
              <a:rPr lang="en-GB" smtClean="0"/>
              <a:t>429</a:t>
            </a:fld>
            <a:endParaRPr lang="en-GB"/>
          </a:p>
        </p:txBody>
      </p:sp>
    </p:spTree>
    <p:extLst>
      <p:ext uri="{BB962C8B-B14F-4D97-AF65-F5344CB8AC3E}">
        <p14:creationId xmlns:p14="http://schemas.microsoft.com/office/powerpoint/2010/main" val="296077851"/>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40CB-311D-B060-5F9C-C025F1DB4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3C46E-F344-FA86-3883-6FCF28DF8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3923A-06CB-B643-D9AA-6954E1B00F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9619E5-BAC2-22B2-6078-9905416EF575}"/>
              </a:ext>
            </a:extLst>
          </p:cNvPr>
          <p:cNvSpPr>
            <a:spLocks noGrp="1"/>
          </p:cNvSpPr>
          <p:nvPr>
            <p:ph type="sldNum" sz="quarter" idx="5"/>
          </p:nvPr>
        </p:nvSpPr>
        <p:spPr/>
        <p:txBody>
          <a:bodyPr/>
          <a:lstStyle/>
          <a:p>
            <a:fld id="{93AABD54-3F1D-43A6-981A-5E31E658D2F2}" type="slidenum">
              <a:rPr lang="en-GB" smtClean="0"/>
              <a:t>430</a:t>
            </a:fld>
            <a:endParaRPr lang="en-GB"/>
          </a:p>
        </p:txBody>
      </p:sp>
    </p:spTree>
    <p:extLst>
      <p:ext uri="{BB962C8B-B14F-4D97-AF65-F5344CB8AC3E}">
        <p14:creationId xmlns:p14="http://schemas.microsoft.com/office/powerpoint/2010/main" val="81649848"/>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7A4BA-3DF6-7C11-F2B6-9CCDA07E1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01A04-C1EB-CEA1-786E-3825D4A1C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57894-BB76-FEE3-BD8B-16A531011A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2964823-0005-B82D-81E6-273D650C46A6}"/>
              </a:ext>
            </a:extLst>
          </p:cNvPr>
          <p:cNvSpPr>
            <a:spLocks noGrp="1"/>
          </p:cNvSpPr>
          <p:nvPr>
            <p:ph type="sldNum" sz="quarter" idx="5"/>
          </p:nvPr>
        </p:nvSpPr>
        <p:spPr/>
        <p:txBody>
          <a:bodyPr/>
          <a:lstStyle/>
          <a:p>
            <a:fld id="{93AABD54-3F1D-43A6-981A-5E31E658D2F2}" type="slidenum">
              <a:rPr lang="en-GB" smtClean="0"/>
              <a:t>431</a:t>
            </a:fld>
            <a:endParaRPr lang="en-GB"/>
          </a:p>
        </p:txBody>
      </p:sp>
    </p:spTree>
    <p:extLst>
      <p:ext uri="{BB962C8B-B14F-4D97-AF65-F5344CB8AC3E}">
        <p14:creationId xmlns:p14="http://schemas.microsoft.com/office/powerpoint/2010/main" val="156406113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41669-4023-A812-83E3-D8397D16C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644F5-2D9D-72F2-874F-506599F36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7ADF9-4D0C-C201-FAC3-8A373408AFF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20F7FB4-7FAE-28A6-4430-FED70B349310}"/>
              </a:ext>
            </a:extLst>
          </p:cNvPr>
          <p:cNvSpPr>
            <a:spLocks noGrp="1"/>
          </p:cNvSpPr>
          <p:nvPr>
            <p:ph type="sldNum" sz="quarter" idx="5"/>
          </p:nvPr>
        </p:nvSpPr>
        <p:spPr/>
        <p:txBody>
          <a:bodyPr/>
          <a:lstStyle/>
          <a:p>
            <a:fld id="{93AABD54-3F1D-43A6-981A-5E31E658D2F2}" type="slidenum">
              <a:rPr lang="en-GB" smtClean="0"/>
              <a:t>432</a:t>
            </a:fld>
            <a:endParaRPr lang="en-GB"/>
          </a:p>
        </p:txBody>
      </p:sp>
    </p:spTree>
    <p:extLst>
      <p:ext uri="{BB962C8B-B14F-4D97-AF65-F5344CB8AC3E}">
        <p14:creationId xmlns:p14="http://schemas.microsoft.com/office/powerpoint/2010/main" val="34866164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38371-80D4-3D14-412F-26BCA66891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81367-6189-F93B-4D2C-44C2A3195D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0E4C0-F63C-0EEC-DA21-D52C5A58078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F1FFFD3-B9DE-F256-9699-716AC686B4DE}"/>
              </a:ext>
            </a:extLst>
          </p:cNvPr>
          <p:cNvSpPr>
            <a:spLocks noGrp="1"/>
          </p:cNvSpPr>
          <p:nvPr>
            <p:ph type="sldNum" sz="quarter" idx="5"/>
          </p:nvPr>
        </p:nvSpPr>
        <p:spPr/>
        <p:txBody>
          <a:bodyPr/>
          <a:lstStyle/>
          <a:p>
            <a:fld id="{93AABD54-3F1D-43A6-981A-5E31E658D2F2}" type="slidenum">
              <a:rPr lang="en-GB" smtClean="0"/>
              <a:t>433</a:t>
            </a:fld>
            <a:endParaRPr lang="en-GB"/>
          </a:p>
        </p:txBody>
      </p:sp>
    </p:spTree>
    <p:extLst>
      <p:ext uri="{BB962C8B-B14F-4D97-AF65-F5344CB8AC3E}">
        <p14:creationId xmlns:p14="http://schemas.microsoft.com/office/powerpoint/2010/main" val="1616120147"/>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B6DAF-86B8-240A-F2B7-E0299A820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9D681E-67C5-67B5-EE4F-0A19D256B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2CE2D-8211-982C-E56B-0461EEDF53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FE5AB4-7C53-4834-B9CE-B2A3573831D1}"/>
              </a:ext>
            </a:extLst>
          </p:cNvPr>
          <p:cNvSpPr>
            <a:spLocks noGrp="1"/>
          </p:cNvSpPr>
          <p:nvPr>
            <p:ph type="sldNum" sz="quarter" idx="5"/>
          </p:nvPr>
        </p:nvSpPr>
        <p:spPr/>
        <p:txBody>
          <a:bodyPr/>
          <a:lstStyle/>
          <a:p>
            <a:fld id="{93AABD54-3F1D-43A6-981A-5E31E658D2F2}" type="slidenum">
              <a:rPr lang="en-GB" smtClean="0"/>
              <a:t>434</a:t>
            </a:fld>
            <a:endParaRPr lang="en-GB"/>
          </a:p>
        </p:txBody>
      </p:sp>
    </p:spTree>
    <p:extLst>
      <p:ext uri="{BB962C8B-B14F-4D97-AF65-F5344CB8AC3E}">
        <p14:creationId xmlns:p14="http://schemas.microsoft.com/office/powerpoint/2010/main" val="4043788516"/>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EF806-AD60-FF46-E621-31BBDD044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EB96D-9623-660B-83E0-2B24D5598F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9EB03-4D6F-8FFB-CB51-75CA61EF86B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7705A50-329A-0014-D983-D76FB505DF87}"/>
              </a:ext>
            </a:extLst>
          </p:cNvPr>
          <p:cNvSpPr>
            <a:spLocks noGrp="1"/>
          </p:cNvSpPr>
          <p:nvPr>
            <p:ph type="sldNum" sz="quarter" idx="5"/>
          </p:nvPr>
        </p:nvSpPr>
        <p:spPr/>
        <p:txBody>
          <a:bodyPr/>
          <a:lstStyle/>
          <a:p>
            <a:fld id="{93AABD54-3F1D-43A6-981A-5E31E658D2F2}" type="slidenum">
              <a:rPr lang="en-GB" smtClean="0"/>
              <a:t>435</a:t>
            </a:fld>
            <a:endParaRPr lang="en-GB"/>
          </a:p>
        </p:txBody>
      </p:sp>
    </p:spTree>
    <p:extLst>
      <p:ext uri="{BB962C8B-B14F-4D97-AF65-F5344CB8AC3E}">
        <p14:creationId xmlns:p14="http://schemas.microsoft.com/office/powerpoint/2010/main" val="4188794163"/>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CBA7-4E78-15C9-0D2F-1EE7BB9EA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F25ECD-55A4-2535-7790-80A7949568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1E2E9-4A86-34A2-57B4-637A503CAB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BB074F-6D19-9776-BF89-3BA95BFA220C}"/>
              </a:ext>
            </a:extLst>
          </p:cNvPr>
          <p:cNvSpPr>
            <a:spLocks noGrp="1"/>
          </p:cNvSpPr>
          <p:nvPr>
            <p:ph type="sldNum" sz="quarter" idx="5"/>
          </p:nvPr>
        </p:nvSpPr>
        <p:spPr/>
        <p:txBody>
          <a:bodyPr/>
          <a:lstStyle/>
          <a:p>
            <a:fld id="{93AABD54-3F1D-43A6-981A-5E31E658D2F2}" type="slidenum">
              <a:rPr lang="en-GB" smtClean="0"/>
              <a:t>436</a:t>
            </a:fld>
            <a:endParaRPr lang="en-GB"/>
          </a:p>
        </p:txBody>
      </p:sp>
    </p:spTree>
    <p:extLst>
      <p:ext uri="{BB962C8B-B14F-4D97-AF65-F5344CB8AC3E}">
        <p14:creationId xmlns:p14="http://schemas.microsoft.com/office/powerpoint/2010/main" val="1872825541"/>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65B62-1F38-03FC-D867-E126C0055E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3E9F6-8B8E-C6DD-FC9B-3A281897F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3E185-4FBF-38D5-BCF9-EFC5924D75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B0AF014-A1D3-8C59-A3BC-7E852B6D64F1}"/>
              </a:ext>
            </a:extLst>
          </p:cNvPr>
          <p:cNvSpPr>
            <a:spLocks noGrp="1"/>
          </p:cNvSpPr>
          <p:nvPr>
            <p:ph type="sldNum" sz="quarter" idx="5"/>
          </p:nvPr>
        </p:nvSpPr>
        <p:spPr/>
        <p:txBody>
          <a:bodyPr/>
          <a:lstStyle/>
          <a:p>
            <a:fld id="{93AABD54-3F1D-43A6-981A-5E31E658D2F2}" type="slidenum">
              <a:rPr lang="en-GB" smtClean="0"/>
              <a:t>437</a:t>
            </a:fld>
            <a:endParaRPr lang="en-GB"/>
          </a:p>
        </p:txBody>
      </p:sp>
    </p:spTree>
    <p:extLst>
      <p:ext uri="{BB962C8B-B14F-4D97-AF65-F5344CB8AC3E}">
        <p14:creationId xmlns:p14="http://schemas.microsoft.com/office/powerpoint/2010/main" val="410346269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37B14-BA32-EACC-D3C5-6A254A9D5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BDFD5-3827-7FBC-335E-3C5DE0198F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4826C-0AF6-238A-666B-762CAB6D6BC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9A268B-0AC7-E461-AD91-E772BD53F0FF}"/>
              </a:ext>
            </a:extLst>
          </p:cNvPr>
          <p:cNvSpPr>
            <a:spLocks noGrp="1"/>
          </p:cNvSpPr>
          <p:nvPr>
            <p:ph type="sldNum" sz="quarter" idx="5"/>
          </p:nvPr>
        </p:nvSpPr>
        <p:spPr/>
        <p:txBody>
          <a:bodyPr/>
          <a:lstStyle/>
          <a:p>
            <a:fld id="{93AABD54-3F1D-43A6-981A-5E31E658D2F2}" type="slidenum">
              <a:rPr lang="en-GB" smtClean="0"/>
              <a:t>438</a:t>
            </a:fld>
            <a:endParaRPr lang="en-GB"/>
          </a:p>
        </p:txBody>
      </p:sp>
    </p:spTree>
    <p:extLst>
      <p:ext uri="{BB962C8B-B14F-4D97-AF65-F5344CB8AC3E}">
        <p14:creationId xmlns:p14="http://schemas.microsoft.com/office/powerpoint/2010/main" val="1821471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A6E2D-6EF1-5315-00D3-41AA4EEEAA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627AA-E6FB-0843-D140-248FF113F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2AFFE-225A-5596-19FE-006B0882C3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37A3872-53FC-B4F5-7F54-68E25F14ABE1}"/>
              </a:ext>
            </a:extLst>
          </p:cNvPr>
          <p:cNvSpPr>
            <a:spLocks noGrp="1"/>
          </p:cNvSpPr>
          <p:nvPr>
            <p:ph type="sldNum" sz="quarter" idx="5"/>
          </p:nvPr>
        </p:nvSpPr>
        <p:spPr/>
        <p:txBody>
          <a:bodyPr/>
          <a:lstStyle/>
          <a:p>
            <a:fld id="{93AABD54-3F1D-43A6-981A-5E31E658D2F2}" type="slidenum">
              <a:rPr lang="en-GB" smtClean="0"/>
              <a:t>34</a:t>
            </a:fld>
            <a:endParaRPr lang="en-GB"/>
          </a:p>
        </p:txBody>
      </p:sp>
    </p:spTree>
    <p:extLst>
      <p:ext uri="{BB962C8B-B14F-4D97-AF65-F5344CB8AC3E}">
        <p14:creationId xmlns:p14="http://schemas.microsoft.com/office/powerpoint/2010/main" val="172854884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0250E-23F6-581E-3887-A96A963FA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E9601-53EC-F5C6-95EA-62A807341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9D8CE-1487-E692-C84B-B87DA84F56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6DC438-B752-1127-661B-80E971D0ED68}"/>
              </a:ext>
            </a:extLst>
          </p:cNvPr>
          <p:cNvSpPr>
            <a:spLocks noGrp="1"/>
          </p:cNvSpPr>
          <p:nvPr>
            <p:ph type="sldNum" sz="quarter" idx="5"/>
          </p:nvPr>
        </p:nvSpPr>
        <p:spPr/>
        <p:txBody>
          <a:bodyPr/>
          <a:lstStyle/>
          <a:p>
            <a:fld id="{93AABD54-3F1D-43A6-981A-5E31E658D2F2}" type="slidenum">
              <a:rPr lang="en-GB" smtClean="0"/>
              <a:t>439</a:t>
            </a:fld>
            <a:endParaRPr lang="en-GB"/>
          </a:p>
        </p:txBody>
      </p:sp>
    </p:spTree>
    <p:extLst>
      <p:ext uri="{BB962C8B-B14F-4D97-AF65-F5344CB8AC3E}">
        <p14:creationId xmlns:p14="http://schemas.microsoft.com/office/powerpoint/2010/main" val="1937814749"/>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CBD0-9B8A-1BB3-0363-B934EE1E6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BC205-9A38-3F4D-FF48-4E4730CF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EE0D3-4310-47BC-AF5D-8BE8A54D8C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6A1436-CAC8-3B26-B722-D0F06F43C105}"/>
              </a:ext>
            </a:extLst>
          </p:cNvPr>
          <p:cNvSpPr>
            <a:spLocks noGrp="1"/>
          </p:cNvSpPr>
          <p:nvPr>
            <p:ph type="sldNum" sz="quarter" idx="5"/>
          </p:nvPr>
        </p:nvSpPr>
        <p:spPr/>
        <p:txBody>
          <a:bodyPr/>
          <a:lstStyle/>
          <a:p>
            <a:fld id="{93AABD54-3F1D-43A6-981A-5E31E658D2F2}" type="slidenum">
              <a:rPr lang="en-GB" smtClean="0"/>
              <a:t>440</a:t>
            </a:fld>
            <a:endParaRPr lang="en-GB"/>
          </a:p>
        </p:txBody>
      </p:sp>
    </p:spTree>
    <p:extLst>
      <p:ext uri="{BB962C8B-B14F-4D97-AF65-F5344CB8AC3E}">
        <p14:creationId xmlns:p14="http://schemas.microsoft.com/office/powerpoint/2010/main" val="2578453987"/>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F10F9-F5D6-A877-5FD3-7D51C4AC3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5F407-AB22-4BAF-D523-8BB37542C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68EF7-F23F-1CAF-DC10-84F0BE88E6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E676E33-54CA-4E40-F4F1-A50C2EC7502B}"/>
              </a:ext>
            </a:extLst>
          </p:cNvPr>
          <p:cNvSpPr>
            <a:spLocks noGrp="1"/>
          </p:cNvSpPr>
          <p:nvPr>
            <p:ph type="sldNum" sz="quarter" idx="5"/>
          </p:nvPr>
        </p:nvSpPr>
        <p:spPr/>
        <p:txBody>
          <a:bodyPr/>
          <a:lstStyle/>
          <a:p>
            <a:fld id="{93AABD54-3F1D-43A6-981A-5E31E658D2F2}" type="slidenum">
              <a:rPr lang="en-GB" smtClean="0"/>
              <a:t>441</a:t>
            </a:fld>
            <a:endParaRPr lang="en-GB"/>
          </a:p>
        </p:txBody>
      </p:sp>
    </p:spTree>
    <p:extLst>
      <p:ext uri="{BB962C8B-B14F-4D97-AF65-F5344CB8AC3E}">
        <p14:creationId xmlns:p14="http://schemas.microsoft.com/office/powerpoint/2010/main" val="326221914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E9BC7-DEDD-2E39-3387-CD3694CA0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E60803-20BF-2249-EC4D-7155005B2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E2701D-23EE-ED28-E991-DBADF645359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B507389-510D-EAF3-24B1-D9E73D2A005F}"/>
              </a:ext>
            </a:extLst>
          </p:cNvPr>
          <p:cNvSpPr>
            <a:spLocks noGrp="1"/>
          </p:cNvSpPr>
          <p:nvPr>
            <p:ph type="sldNum" sz="quarter" idx="5"/>
          </p:nvPr>
        </p:nvSpPr>
        <p:spPr/>
        <p:txBody>
          <a:bodyPr/>
          <a:lstStyle/>
          <a:p>
            <a:fld id="{93AABD54-3F1D-43A6-981A-5E31E658D2F2}" type="slidenum">
              <a:rPr lang="en-GB" smtClean="0"/>
              <a:t>442</a:t>
            </a:fld>
            <a:endParaRPr lang="en-GB"/>
          </a:p>
        </p:txBody>
      </p:sp>
    </p:spTree>
    <p:extLst>
      <p:ext uri="{BB962C8B-B14F-4D97-AF65-F5344CB8AC3E}">
        <p14:creationId xmlns:p14="http://schemas.microsoft.com/office/powerpoint/2010/main" val="3682489610"/>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443</a:t>
            </a:fld>
            <a:endParaRPr lang="en-GB"/>
          </a:p>
        </p:txBody>
      </p:sp>
    </p:spTree>
    <p:extLst>
      <p:ext uri="{BB962C8B-B14F-4D97-AF65-F5344CB8AC3E}">
        <p14:creationId xmlns:p14="http://schemas.microsoft.com/office/powerpoint/2010/main" val="1244393915"/>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854DC-DFEA-882F-ED15-BCBBB1A73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2C69E-685F-A719-7D98-09180AAD5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3FBDD-C931-00A4-50ED-22C55AD3F1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F52423-67C2-7648-440D-468471EBFDDD}"/>
              </a:ext>
            </a:extLst>
          </p:cNvPr>
          <p:cNvSpPr>
            <a:spLocks noGrp="1"/>
          </p:cNvSpPr>
          <p:nvPr>
            <p:ph type="sldNum" sz="quarter" idx="5"/>
          </p:nvPr>
        </p:nvSpPr>
        <p:spPr/>
        <p:txBody>
          <a:bodyPr/>
          <a:lstStyle/>
          <a:p>
            <a:fld id="{93AABD54-3F1D-43A6-981A-5E31E658D2F2}" type="slidenum">
              <a:rPr lang="en-GB" smtClean="0"/>
              <a:t>444</a:t>
            </a:fld>
            <a:endParaRPr lang="en-GB"/>
          </a:p>
        </p:txBody>
      </p:sp>
    </p:spTree>
    <p:extLst>
      <p:ext uri="{BB962C8B-B14F-4D97-AF65-F5344CB8AC3E}">
        <p14:creationId xmlns:p14="http://schemas.microsoft.com/office/powerpoint/2010/main" val="3554335595"/>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6245D-855E-4C4C-5BC3-233FF809C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C7AF7-D894-8E89-92CA-75299203A8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827F9-F758-DF7C-1143-57DA4E5716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3C54B4-581E-3C0C-0D8C-D096D95FB6EF}"/>
              </a:ext>
            </a:extLst>
          </p:cNvPr>
          <p:cNvSpPr>
            <a:spLocks noGrp="1"/>
          </p:cNvSpPr>
          <p:nvPr>
            <p:ph type="sldNum" sz="quarter" idx="5"/>
          </p:nvPr>
        </p:nvSpPr>
        <p:spPr/>
        <p:txBody>
          <a:bodyPr/>
          <a:lstStyle/>
          <a:p>
            <a:fld id="{93AABD54-3F1D-43A6-981A-5E31E658D2F2}" type="slidenum">
              <a:rPr lang="en-GB" smtClean="0"/>
              <a:t>445</a:t>
            </a:fld>
            <a:endParaRPr lang="en-GB"/>
          </a:p>
        </p:txBody>
      </p:sp>
    </p:spTree>
    <p:extLst>
      <p:ext uri="{BB962C8B-B14F-4D97-AF65-F5344CB8AC3E}">
        <p14:creationId xmlns:p14="http://schemas.microsoft.com/office/powerpoint/2010/main" val="295216054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F1963-A1C1-074A-A7FB-602F38F3CD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4A252-04D3-6914-6E50-F2902C8B5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D852C-F60D-17FE-996E-8F33D3CA54F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C0137E-10F0-E308-2195-0C506BA48EB5}"/>
              </a:ext>
            </a:extLst>
          </p:cNvPr>
          <p:cNvSpPr>
            <a:spLocks noGrp="1"/>
          </p:cNvSpPr>
          <p:nvPr>
            <p:ph type="sldNum" sz="quarter" idx="5"/>
          </p:nvPr>
        </p:nvSpPr>
        <p:spPr/>
        <p:txBody>
          <a:bodyPr/>
          <a:lstStyle/>
          <a:p>
            <a:fld id="{93AABD54-3F1D-43A6-981A-5E31E658D2F2}" type="slidenum">
              <a:rPr lang="en-GB" smtClean="0"/>
              <a:t>446</a:t>
            </a:fld>
            <a:endParaRPr lang="en-GB"/>
          </a:p>
        </p:txBody>
      </p:sp>
    </p:spTree>
    <p:extLst>
      <p:ext uri="{BB962C8B-B14F-4D97-AF65-F5344CB8AC3E}">
        <p14:creationId xmlns:p14="http://schemas.microsoft.com/office/powerpoint/2010/main" val="1971156167"/>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4F7BE-36E4-A180-D7F3-E78EA1E1F6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F8F1B-46AC-01E5-6D19-57CAF0BC2C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0C9E7F-E45B-65A8-965F-E1802E8C24B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C7E299C-FA9B-2E93-99D1-523512461113}"/>
              </a:ext>
            </a:extLst>
          </p:cNvPr>
          <p:cNvSpPr>
            <a:spLocks noGrp="1"/>
          </p:cNvSpPr>
          <p:nvPr>
            <p:ph type="sldNum" sz="quarter" idx="5"/>
          </p:nvPr>
        </p:nvSpPr>
        <p:spPr/>
        <p:txBody>
          <a:bodyPr/>
          <a:lstStyle/>
          <a:p>
            <a:fld id="{93AABD54-3F1D-43A6-981A-5E31E658D2F2}" type="slidenum">
              <a:rPr lang="en-GB" smtClean="0"/>
              <a:t>447</a:t>
            </a:fld>
            <a:endParaRPr lang="en-GB"/>
          </a:p>
        </p:txBody>
      </p:sp>
    </p:spTree>
    <p:extLst>
      <p:ext uri="{BB962C8B-B14F-4D97-AF65-F5344CB8AC3E}">
        <p14:creationId xmlns:p14="http://schemas.microsoft.com/office/powerpoint/2010/main" val="457349499"/>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3CC20-26A5-138D-C7D0-8BD81556D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0B2CC-8594-5D69-8FB7-0C6E31F9AE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6B67C-96A5-074C-A6AE-548F4071C9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88CF2A-F48E-4E84-9344-1403DB865C05}"/>
              </a:ext>
            </a:extLst>
          </p:cNvPr>
          <p:cNvSpPr>
            <a:spLocks noGrp="1"/>
          </p:cNvSpPr>
          <p:nvPr>
            <p:ph type="sldNum" sz="quarter" idx="5"/>
          </p:nvPr>
        </p:nvSpPr>
        <p:spPr/>
        <p:txBody>
          <a:bodyPr/>
          <a:lstStyle/>
          <a:p>
            <a:fld id="{93AABD54-3F1D-43A6-981A-5E31E658D2F2}" type="slidenum">
              <a:rPr lang="en-GB" smtClean="0"/>
              <a:t>448</a:t>
            </a:fld>
            <a:endParaRPr lang="en-GB"/>
          </a:p>
        </p:txBody>
      </p:sp>
    </p:spTree>
    <p:extLst>
      <p:ext uri="{BB962C8B-B14F-4D97-AF65-F5344CB8AC3E}">
        <p14:creationId xmlns:p14="http://schemas.microsoft.com/office/powerpoint/2010/main" val="2803170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F528-54EB-7A49-88E0-81E7E3874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DA2382-2AFC-D4C5-E9D2-03CFBF3DE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E3FC9-6BF5-1E6C-5F6B-C83EFA8520C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FF73FF1-E3BE-05EB-FB4C-817184DDDAA4}"/>
              </a:ext>
            </a:extLst>
          </p:cNvPr>
          <p:cNvSpPr>
            <a:spLocks noGrp="1"/>
          </p:cNvSpPr>
          <p:nvPr>
            <p:ph type="sldNum" sz="quarter" idx="5"/>
          </p:nvPr>
        </p:nvSpPr>
        <p:spPr/>
        <p:txBody>
          <a:bodyPr/>
          <a:lstStyle/>
          <a:p>
            <a:fld id="{93AABD54-3F1D-43A6-981A-5E31E658D2F2}" type="slidenum">
              <a:rPr lang="en-GB" smtClean="0"/>
              <a:t>35</a:t>
            </a:fld>
            <a:endParaRPr lang="en-GB"/>
          </a:p>
        </p:txBody>
      </p:sp>
    </p:spTree>
    <p:extLst>
      <p:ext uri="{BB962C8B-B14F-4D97-AF65-F5344CB8AC3E}">
        <p14:creationId xmlns:p14="http://schemas.microsoft.com/office/powerpoint/2010/main" val="458212936"/>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12E6-72C0-3028-44D5-65DBC5A0D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FC649-DE9D-441D-5071-4E0821896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86836-F89B-7955-4D39-C74DEA1D67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38A6015-2B64-BB1C-8832-0704BF4D50AE}"/>
              </a:ext>
            </a:extLst>
          </p:cNvPr>
          <p:cNvSpPr>
            <a:spLocks noGrp="1"/>
          </p:cNvSpPr>
          <p:nvPr>
            <p:ph type="sldNum" sz="quarter" idx="5"/>
          </p:nvPr>
        </p:nvSpPr>
        <p:spPr/>
        <p:txBody>
          <a:bodyPr/>
          <a:lstStyle/>
          <a:p>
            <a:fld id="{93AABD54-3F1D-43A6-981A-5E31E658D2F2}" type="slidenum">
              <a:rPr lang="en-GB" smtClean="0"/>
              <a:t>449</a:t>
            </a:fld>
            <a:endParaRPr lang="en-GB"/>
          </a:p>
        </p:txBody>
      </p:sp>
    </p:spTree>
    <p:extLst>
      <p:ext uri="{BB962C8B-B14F-4D97-AF65-F5344CB8AC3E}">
        <p14:creationId xmlns:p14="http://schemas.microsoft.com/office/powerpoint/2010/main" val="4105862476"/>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450</a:t>
            </a:fld>
            <a:endParaRPr lang="en-GB"/>
          </a:p>
        </p:txBody>
      </p:sp>
    </p:spTree>
    <p:extLst>
      <p:ext uri="{BB962C8B-B14F-4D97-AF65-F5344CB8AC3E}">
        <p14:creationId xmlns:p14="http://schemas.microsoft.com/office/powerpoint/2010/main" val="267578828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C7F5F-60AA-A1A0-66E2-E94FEDD7B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9EA33-4687-A087-D580-BC6607E72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48D36C-E49C-A9CC-F64A-B5BDB8231D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2D890F-8151-2093-89AD-B3DEE06B96E7}"/>
              </a:ext>
            </a:extLst>
          </p:cNvPr>
          <p:cNvSpPr>
            <a:spLocks noGrp="1"/>
          </p:cNvSpPr>
          <p:nvPr>
            <p:ph type="sldNum" sz="quarter" idx="5"/>
          </p:nvPr>
        </p:nvSpPr>
        <p:spPr/>
        <p:txBody>
          <a:bodyPr/>
          <a:lstStyle/>
          <a:p>
            <a:fld id="{93AABD54-3F1D-43A6-981A-5E31E658D2F2}" type="slidenum">
              <a:rPr lang="en-GB" smtClean="0"/>
              <a:t>451</a:t>
            </a:fld>
            <a:endParaRPr lang="en-GB"/>
          </a:p>
        </p:txBody>
      </p:sp>
    </p:spTree>
    <p:extLst>
      <p:ext uri="{BB962C8B-B14F-4D97-AF65-F5344CB8AC3E}">
        <p14:creationId xmlns:p14="http://schemas.microsoft.com/office/powerpoint/2010/main" val="303626386"/>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34A5-D7EB-2D6B-83F9-DAD71F2BF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ED1AC1-49D8-292E-B4CB-2D770B26D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93B9E-4FA8-01D7-0DDC-8BB5BE3C17D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18BB87-2339-3223-FD26-7FB8B0AB87C4}"/>
              </a:ext>
            </a:extLst>
          </p:cNvPr>
          <p:cNvSpPr>
            <a:spLocks noGrp="1"/>
          </p:cNvSpPr>
          <p:nvPr>
            <p:ph type="sldNum" sz="quarter" idx="5"/>
          </p:nvPr>
        </p:nvSpPr>
        <p:spPr/>
        <p:txBody>
          <a:bodyPr/>
          <a:lstStyle/>
          <a:p>
            <a:fld id="{93AABD54-3F1D-43A6-981A-5E31E658D2F2}" type="slidenum">
              <a:rPr lang="en-GB" smtClean="0"/>
              <a:t>452</a:t>
            </a:fld>
            <a:endParaRPr lang="en-GB"/>
          </a:p>
        </p:txBody>
      </p:sp>
    </p:spTree>
    <p:extLst>
      <p:ext uri="{BB962C8B-B14F-4D97-AF65-F5344CB8AC3E}">
        <p14:creationId xmlns:p14="http://schemas.microsoft.com/office/powerpoint/2010/main" val="3798769536"/>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C514-2F89-21D0-DFF5-8228A42604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78A50-618D-67AE-EF81-456E19083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65287-C201-DA3D-C7C3-99E4D7D864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E4E110-24E5-39E0-0F12-07970ACE5DFE}"/>
              </a:ext>
            </a:extLst>
          </p:cNvPr>
          <p:cNvSpPr>
            <a:spLocks noGrp="1"/>
          </p:cNvSpPr>
          <p:nvPr>
            <p:ph type="sldNum" sz="quarter" idx="5"/>
          </p:nvPr>
        </p:nvSpPr>
        <p:spPr/>
        <p:txBody>
          <a:bodyPr/>
          <a:lstStyle/>
          <a:p>
            <a:fld id="{93AABD54-3F1D-43A6-981A-5E31E658D2F2}" type="slidenum">
              <a:rPr lang="en-GB" smtClean="0"/>
              <a:t>453</a:t>
            </a:fld>
            <a:endParaRPr lang="en-GB"/>
          </a:p>
        </p:txBody>
      </p:sp>
    </p:spTree>
    <p:extLst>
      <p:ext uri="{BB962C8B-B14F-4D97-AF65-F5344CB8AC3E}">
        <p14:creationId xmlns:p14="http://schemas.microsoft.com/office/powerpoint/2010/main" val="1993443750"/>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7F8CB-68EB-B6B8-9285-5C70ADDD9E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02549-48A0-0D9D-C385-5CEC4ADACB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BCEE2-9ADC-9524-99E7-CDC04693132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80F591-5452-3CC1-5E63-4ADE8716A2BA}"/>
              </a:ext>
            </a:extLst>
          </p:cNvPr>
          <p:cNvSpPr>
            <a:spLocks noGrp="1"/>
          </p:cNvSpPr>
          <p:nvPr>
            <p:ph type="sldNum" sz="quarter" idx="5"/>
          </p:nvPr>
        </p:nvSpPr>
        <p:spPr/>
        <p:txBody>
          <a:bodyPr/>
          <a:lstStyle/>
          <a:p>
            <a:fld id="{93AABD54-3F1D-43A6-981A-5E31E658D2F2}" type="slidenum">
              <a:rPr lang="en-GB" smtClean="0"/>
              <a:t>454</a:t>
            </a:fld>
            <a:endParaRPr lang="en-GB"/>
          </a:p>
        </p:txBody>
      </p:sp>
    </p:spTree>
    <p:extLst>
      <p:ext uri="{BB962C8B-B14F-4D97-AF65-F5344CB8AC3E}">
        <p14:creationId xmlns:p14="http://schemas.microsoft.com/office/powerpoint/2010/main" val="1990370576"/>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6C630-7226-E8C0-6344-52588A765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7EBCCA-66CC-5CDF-BE04-4BD5B4632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47DAD-5F23-7EA6-A82F-F783F16BBD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F5CE246-44A9-AB44-2BFD-ACCEE147F56B}"/>
              </a:ext>
            </a:extLst>
          </p:cNvPr>
          <p:cNvSpPr>
            <a:spLocks noGrp="1"/>
          </p:cNvSpPr>
          <p:nvPr>
            <p:ph type="sldNum" sz="quarter" idx="5"/>
          </p:nvPr>
        </p:nvSpPr>
        <p:spPr/>
        <p:txBody>
          <a:bodyPr/>
          <a:lstStyle/>
          <a:p>
            <a:fld id="{93AABD54-3F1D-43A6-981A-5E31E658D2F2}" type="slidenum">
              <a:rPr lang="en-GB" smtClean="0"/>
              <a:t>455</a:t>
            </a:fld>
            <a:endParaRPr lang="en-GB"/>
          </a:p>
        </p:txBody>
      </p:sp>
    </p:spTree>
    <p:extLst>
      <p:ext uri="{BB962C8B-B14F-4D97-AF65-F5344CB8AC3E}">
        <p14:creationId xmlns:p14="http://schemas.microsoft.com/office/powerpoint/2010/main" val="3145735302"/>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01EEB-A326-1491-113C-03B95A851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43B00A-B490-EA89-0F92-BF5EFAD12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D1F04-3B40-671D-E53D-470B7CA41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7D588E-A5C0-4BEB-6189-72FAF87CDBB9}"/>
              </a:ext>
            </a:extLst>
          </p:cNvPr>
          <p:cNvSpPr>
            <a:spLocks noGrp="1"/>
          </p:cNvSpPr>
          <p:nvPr>
            <p:ph type="sldNum" sz="quarter" idx="5"/>
          </p:nvPr>
        </p:nvSpPr>
        <p:spPr/>
        <p:txBody>
          <a:bodyPr/>
          <a:lstStyle/>
          <a:p>
            <a:fld id="{93AABD54-3F1D-43A6-981A-5E31E658D2F2}" type="slidenum">
              <a:rPr lang="en-GB" smtClean="0"/>
              <a:t>456</a:t>
            </a:fld>
            <a:endParaRPr lang="en-GB"/>
          </a:p>
        </p:txBody>
      </p:sp>
    </p:spTree>
    <p:extLst>
      <p:ext uri="{BB962C8B-B14F-4D97-AF65-F5344CB8AC3E}">
        <p14:creationId xmlns:p14="http://schemas.microsoft.com/office/powerpoint/2010/main" val="2082843639"/>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09ECA-3516-D131-1DF4-460BA6A28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1C16A-DE16-93C4-3982-8A62288FA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CB1E0-189A-C9AB-CDA3-A532F5A974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E0BEB6F-DC84-BD1E-B6E9-9B6401F777A9}"/>
              </a:ext>
            </a:extLst>
          </p:cNvPr>
          <p:cNvSpPr>
            <a:spLocks noGrp="1"/>
          </p:cNvSpPr>
          <p:nvPr>
            <p:ph type="sldNum" sz="quarter" idx="5"/>
          </p:nvPr>
        </p:nvSpPr>
        <p:spPr/>
        <p:txBody>
          <a:bodyPr/>
          <a:lstStyle/>
          <a:p>
            <a:fld id="{93AABD54-3F1D-43A6-981A-5E31E658D2F2}" type="slidenum">
              <a:rPr lang="en-GB" smtClean="0"/>
              <a:t>457</a:t>
            </a:fld>
            <a:endParaRPr lang="en-GB"/>
          </a:p>
        </p:txBody>
      </p:sp>
    </p:spTree>
    <p:extLst>
      <p:ext uri="{BB962C8B-B14F-4D97-AF65-F5344CB8AC3E}">
        <p14:creationId xmlns:p14="http://schemas.microsoft.com/office/powerpoint/2010/main" val="2734134892"/>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46A47-12B4-9C61-8580-F309712A6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E7586-622A-5C72-FEF4-13B35A777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9795A6-C9B5-80F1-39F0-E4F5A64F968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859589-7FD2-EBF9-D7B0-2ACA3A355344}"/>
              </a:ext>
            </a:extLst>
          </p:cNvPr>
          <p:cNvSpPr>
            <a:spLocks noGrp="1"/>
          </p:cNvSpPr>
          <p:nvPr>
            <p:ph type="sldNum" sz="quarter" idx="5"/>
          </p:nvPr>
        </p:nvSpPr>
        <p:spPr/>
        <p:txBody>
          <a:bodyPr/>
          <a:lstStyle/>
          <a:p>
            <a:fld id="{93AABD54-3F1D-43A6-981A-5E31E658D2F2}" type="slidenum">
              <a:rPr lang="en-GB" smtClean="0"/>
              <a:t>458</a:t>
            </a:fld>
            <a:endParaRPr lang="en-GB"/>
          </a:p>
        </p:txBody>
      </p:sp>
    </p:spTree>
    <p:extLst>
      <p:ext uri="{BB962C8B-B14F-4D97-AF65-F5344CB8AC3E}">
        <p14:creationId xmlns:p14="http://schemas.microsoft.com/office/powerpoint/2010/main" val="2480561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8F461-7439-22CE-0120-5A8EBB082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73153B-E94D-4172-EE6A-30DE5EF7D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729DE-A2E2-FC3A-FA76-6FDA456856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BBD105-6A7A-1BAC-4470-1E9B3D69F922}"/>
              </a:ext>
            </a:extLst>
          </p:cNvPr>
          <p:cNvSpPr>
            <a:spLocks noGrp="1"/>
          </p:cNvSpPr>
          <p:nvPr>
            <p:ph type="sldNum" sz="quarter" idx="5"/>
          </p:nvPr>
        </p:nvSpPr>
        <p:spPr/>
        <p:txBody>
          <a:bodyPr/>
          <a:lstStyle/>
          <a:p>
            <a:fld id="{93AABD54-3F1D-43A6-981A-5E31E658D2F2}" type="slidenum">
              <a:rPr lang="en-GB" smtClean="0"/>
              <a:t>36</a:t>
            </a:fld>
            <a:endParaRPr lang="en-GB"/>
          </a:p>
        </p:txBody>
      </p:sp>
    </p:spTree>
    <p:extLst>
      <p:ext uri="{BB962C8B-B14F-4D97-AF65-F5344CB8AC3E}">
        <p14:creationId xmlns:p14="http://schemas.microsoft.com/office/powerpoint/2010/main" val="3855801738"/>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7845-AD45-01E6-F74A-73EC94D58A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3A027-0C6D-A739-E681-B5E4A85A8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2E46-7AED-61CF-6FB2-3EDC87FA41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BC9CBC-DB7F-5B1C-C12E-A05B1382A023}"/>
              </a:ext>
            </a:extLst>
          </p:cNvPr>
          <p:cNvSpPr>
            <a:spLocks noGrp="1"/>
          </p:cNvSpPr>
          <p:nvPr>
            <p:ph type="sldNum" sz="quarter" idx="5"/>
          </p:nvPr>
        </p:nvSpPr>
        <p:spPr/>
        <p:txBody>
          <a:bodyPr/>
          <a:lstStyle/>
          <a:p>
            <a:fld id="{93AABD54-3F1D-43A6-981A-5E31E658D2F2}" type="slidenum">
              <a:rPr lang="en-GB" smtClean="0"/>
              <a:t>459</a:t>
            </a:fld>
            <a:endParaRPr lang="en-GB"/>
          </a:p>
        </p:txBody>
      </p:sp>
    </p:spTree>
    <p:extLst>
      <p:ext uri="{BB962C8B-B14F-4D97-AF65-F5344CB8AC3E}">
        <p14:creationId xmlns:p14="http://schemas.microsoft.com/office/powerpoint/2010/main" val="3786467491"/>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D1805-8295-2958-803B-8CAD26C934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3B917-3F6F-0A27-2492-76A287448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C9B4CE-D124-E191-C357-A5C48B0079F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F6DDFFD-0E0C-6A70-6E5B-B6BD9FA73FAE}"/>
              </a:ext>
            </a:extLst>
          </p:cNvPr>
          <p:cNvSpPr>
            <a:spLocks noGrp="1"/>
          </p:cNvSpPr>
          <p:nvPr>
            <p:ph type="sldNum" sz="quarter" idx="5"/>
          </p:nvPr>
        </p:nvSpPr>
        <p:spPr/>
        <p:txBody>
          <a:bodyPr/>
          <a:lstStyle/>
          <a:p>
            <a:fld id="{93AABD54-3F1D-43A6-981A-5E31E658D2F2}" type="slidenum">
              <a:rPr lang="en-GB" smtClean="0"/>
              <a:t>460</a:t>
            </a:fld>
            <a:endParaRPr lang="en-GB"/>
          </a:p>
        </p:txBody>
      </p:sp>
    </p:spTree>
    <p:extLst>
      <p:ext uri="{BB962C8B-B14F-4D97-AF65-F5344CB8AC3E}">
        <p14:creationId xmlns:p14="http://schemas.microsoft.com/office/powerpoint/2010/main" val="2587303874"/>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0B4A0-2A11-CB20-4C50-F6D9E3BBC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E1F346-EFEA-24B3-2B71-0D947DABD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313C4-70FD-CBDF-77CE-3E7DCB327FC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0A32D9-FCE1-3964-9F49-09EFB5EB4CE0}"/>
              </a:ext>
            </a:extLst>
          </p:cNvPr>
          <p:cNvSpPr>
            <a:spLocks noGrp="1"/>
          </p:cNvSpPr>
          <p:nvPr>
            <p:ph type="sldNum" sz="quarter" idx="5"/>
          </p:nvPr>
        </p:nvSpPr>
        <p:spPr/>
        <p:txBody>
          <a:bodyPr/>
          <a:lstStyle/>
          <a:p>
            <a:fld id="{93AABD54-3F1D-43A6-981A-5E31E658D2F2}" type="slidenum">
              <a:rPr lang="en-GB" smtClean="0"/>
              <a:t>461</a:t>
            </a:fld>
            <a:endParaRPr lang="en-GB"/>
          </a:p>
        </p:txBody>
      </p:sp>
    </p:spTree>
    <p:extLst>
      <p:ext uri="{BB962C8B-B14F-4D97-AF65-F5344CB8AC3E}">
        <p14:creationId xmlns:p14="http://schemas.microsoft.com/office/powerpoint/2010/main" val="3228223042"/>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F07D-C8C5-D4B1-9A04-29B52B081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267E2-C796-3E4A-BA64-131B60434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DA953-10DD-F55B-15D2-42404ADE39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53E359-EAC1-4E23-A722-ECBD3AA1070C}"/>
              </a:ext>
            </a:extLst>
          </p:cNvPr>
          <p:cNvSpPr>
            <a:spLocks noGrp="1"/>
          </p:cNvSpPr>
          <p:nvPr>
            <p:ph type="sldNum" sz="quarter" idx="5"/>
          </p:nvPr>
        </p:nvSpPr>
        <p:spPr/>
        <p:txBody>
          <a:bodyPr/>
          <a:lstStyle/>
          <a:p>
            <a:fld id="{93AABD54-3F1D-43A6-981A-5E31E658D2F2}" type="slidenum">
              <a:rPr lang="en-GB" smtClean="0"/>
              <a:t>462</a:t>
            </a:fld>
            <a:endParaRPr lang="en-GB"/>
          </a:p>
        </p:txBody>
      </p:sp>
    </p:spTree>
    <p:extLst>
      <p:ext uri="{BB962C8B-B14F-4D97-AF65-F5344CB8AC3E}">
        <p14:creationId xmlns:p14="http://schemas.microsoft.com/office/powerpoint/2010/main" val="2947118976"/>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21834-E44B-AE65-3868-33C10DC43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D4F91-BE9E-39E7-B5AC-B31BAD333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DDFB7-D0F4-7FBC-FC11-4A06428DCC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AA097F0-9140-5F2C-B596-5E6D38E2B7D9}"/>
              </a:ext>
            </a:extLst>
          </p:cNvPr>
          <p:cNvSpPr>
            <a:spLocks noGrp="1"/>
          </p:cNvSpPr>
          <p:nvPr>
            <p:ph type="sldNum" sz="quarter" idx="5"/>
          </p:nvPr>
        </p:nvSpPr>
        <p:spPr/>
        <p:txBody>
          <a:bodyPr/>
          <a:lstStyle/>
          <a:p>
            <a:fld id="{93AABD54-3F1D-43A6-981A-5E31E658D2F2}" type="slidenum">
              <a:rPr lang="en-GB" smtClean="0"/>
              <a:t>463</a:t>
            </a:fld>
            <a:endParaRPr lang="en-GB"/>
          </a:p>
        </p:txBody>
      </p:sp>
    </p:spTree>
    <p:extLst>
      <p:ext uri="{BB962C8B-B14F-4D97-AF65-F5344CB8AC3E}">
        <p14:creationId xmlns:p14="http://schemas.microsoft.com/office/powerpoint/2010/main" val="3073660391"/>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232C5-1DB1-72A4-0130-FBD8063C0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BA9AE-0E83-AD6E-4A8D-00B859581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8DEFA0-799E-6CF5-8CB6-A72409E98CC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F62419-8B91-5CB8-751C-FB8896903A4C}"/>
              </a:ext>
            </a:extLst>
          </p:cNvPr>
          <p:cNvSpPr>
            <a:spLocks noGrp="1"/>
          </p:cNvSpPr>
          <p:nvPr>
            <p:ph type="sldNum" sz="quarter" idx="5"/>
          </p:nvPr>
        </p:nvSpPr>
        <p:spPr/>
        <p:txBody>
          <a:bodyPr/>
          <a:lstStyle/>
          <a:p>
            <a:fld id="{93AABD54-3F1D-43A6-981A-5E31E658D2F2}" type="slidenum">
              <a:rPr lang="en-GB" smtClean="0"/>
              <a:t>464</a:t>
            </a:fld>
            <a:endParaRPr lang="en-GB"/>
          </a:p>
        </p:txBody>
      </p:sp>
    </p:spTree>
    <p:extLst>
      <p:ext uri="{BB962C8B-B14F-4D97-AF65-F5344CB8AC3E}">
        <p14:creationId xmlns:p14="http://schemas.microsoft.com/office/powerpoint/2010/main" val="2880434478"/>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3483B-738D-0087-8843-2AF7A718D9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DFD39-D798-97E8-7ABD-2CC9F9489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B645D-FBAD-A2BB-4643-D8D8FAA354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C068937-49F9-B977-DCE6-9614E65A5296}"/>
              </a:ext>
            </a:extLst>
          </p:cNvPr>
          <p:cNvSpPr>
            <a:spLocks noGrp="1"/>
          </p:cNvSpPr>
          <p:nvPr>
            <p:ph type="sldNum" sz="quarter" idx="5"/>
          </p:nvPr>
        </p:nvSpPr>
        <p:spPr/>
        <p:txBody>
          <a:bodyPr/>
          <a:lstStyle/>
          <a:p>
            <a:fld id="{93AABD54-3F1D-43A6-981A-5E31E658D2F2}" type="slidenum">
              <a:rPr lang="en-GB" smtClean="0"/>
              <a:t>465</a:t>
            </a:fld>
            <a:endParaRPr lang="en-GB"/>
          </a:p>
        </p:txBody>
      </p:sp>
    </p:spTree>
    <p:extLst>
      <p:ext uri="{BB962C8B-B14F-4D97-AF65-F5344CB8AC3E}">
        <p14:creationId xmlns:p14="http://schemas.microsoft.com/office/powerpoint/2010/main" val="251850166"/>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E2316-8ACD-28E8-F7E9-B7C732A96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26C49-D823-716B-7DEF-52F9BB5F30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E2304-CFCA-EA48-9E31-CA26363511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95D5E7-D330-7A59-93F3-EF138B454111}"/>
              </a:ext>
            </a:extLst>
          </p:cNvPr>
          <p:cNvSpPr>
            <a:spLocks noGrp="1"/>
          </p:cNvSpPr>
          <p:nvPr>
            <p:ph type="sldNum" sz="quarter" idx="5"/>
          </p:nvPr>
        </p:nvSpPr>
        <p:spPr/>
        <p:txBody>
          <a:bodyPr/>
          <a:lstStyle/>
          <a:p>
            <a:fld id="{93AABD54-3F1D-43A6-981A-5E31E658D2F2}" type="slidenum">
              <a:rPr lang="en-GB" smtClean="0"/>
              <a:t>466</a:t>
            </a:fld>
            <a:endParaRPr lang="en-GB"/>
          </a:p>
        </p:txBody>
      </p:sp>
    </p:spTree>
    <p:extLst>
      <p:ext uri="{BB962C8B-B14F-4D97-AF65-F5344CB8AC3E}">
        <p14:creationId xmlns:p14="http://schemas.microsoft.com/office/powerpoint/2010/main" val="1484696164"/>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CA52-B957-C303-1049-A7416269D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C2F323-CC5D-EA59-4E01-9FC94BFBB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F1803F-7E7E-2D35-D938-D4E7882DC4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165D0F-FCD2-294E-D4BA-33E60F01F28E}"/>
              </a:ext>
            </a:extLst>
          </p:cNvPr>
          <p:cNvSpPr>
            <a:spLocks noGrp="1"/>
          </p:cNvSpPr>
          <p:nvPr>
            <p:ph type="sldNum" sz="quarter" idx="5"/>
          </p:nvPr>
        </p:nvSpPr>
        <p:spPr/>
        <p:txBody>
          <a:bodyPr/>
          <a:lstStyle/>
          <a:p>
            <a:fld id="{93AABD54-3F1D-43A6-981A-5E31E658D2F2}" type="slidenum">
              <a:rPr lang="en-GB" smtClean="0"/>
              <a:t>467</a:t>
            </a:fld>
            <a:endParaRPr lang="en-GB"/>
          </a:p>
        </p:txBody>
      </p:sp>
    </p:spTree>
    <p:extLst>
      <p:ext uri="{BB962C8B-B14F-4D97-AF65-F5344CB8AC3E}">
        <p14:creationId xmlns:p14="http://schemas.microsoft.com/office/powerpoint/2010/main" val="3971350321"/>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151AB-59BC-7D28-5E57-072C9D704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4DCE9-11CB-ADCB-3FDB-12A8F628D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569AB0-A400-2A45-3A05-CA456BA15DA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CE00A24-D5E5-4134-C340-F9B14E714C59}"/>
              </a:ext>
            </a:extLst>
          </p:cNvPr>
          <p:cNvSpPr>
            <a:spLocks noGrp="1"/>
          </p:cNvSpPr>
          <p:nvPr>
            <p:ph type="sldNum" sz="quarter" idx="5"/>
          </p:nvPr>
        </p:nvSpPr>
        <p:spPr/>
        <p:txBody>
          <a:bodyPr/>
          <a:lstStyle/>
          <a:p>
            <a:fld id="{93AABD54-3F1D-43A6-981A-5E31E658D2F2}" type="slidenum">
              <a:rPr lang="en-GB" smtClean="0"/>
              <a:t>468</a:t>
            </a:fld>
            <a:endParaRPr lang="en-GB"/>
          </a:p>
        </p:txBody>
      </p:sp>
    </p:spTree>
    <p:extLst>
      <p:ext uri="{BB962C8B-B14F-4D97-AF65-F5344CB8AC3E}">
        <p14:creationId xmlns:p14="http://schemas.microsoft.com/office/powerpoint/2010/main" val="908404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26F9B-3DCC-F26D-1EE2-2FE363ECF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E53A0-D677-2BA6-12C4-D95D37B28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900D8-80A9-1E36-1E7F-32EF13433F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74CD7A-09D8-E95C-35C0-2BAC3DF8BFB2}"/>
              </a:ext>
            </a:extLst>
          </p:cNvPr>
          <p:cNvSpPr>
            <a:spLocks noGrp="1"/>
          </p:cNvSpPr>
          <p:nvPr>
            <p:ph type="sldNum" sz="quarter" idx="5"/>
          </p:nvPr>
        </p:nvSpPr>
        <p:spPr/>
        <p:txBody>
          <a:bodyPr/>
          <a:lstStyle/>
          <a:p>
            <a:fld id="{93AABD54-3F1D-43A6-981A-5E31E658D2F2}" type="slidenum">
              <a:rPr lang="en-GB" smtClean="0"/>
              <a:t>37</a:t>
            </a:fld>
            <a:endParaRPr lang="en-GB"/>
          </a:p>
        </p:txBody>
      </p:sp>
    </p:spTree>
    <p:extLst>
      <p:ext uri="{BB962C8B-B14F-4D97-AF65-F5344CB8AC3E}">
        <p14:creationId xmlns:p14="http://schemas.microsoft.com/office/powerpoint/2010/main" val="339917518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9170-78F7-9162-BA4F-DD66F6F6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3FF6EE-4909-0C27-1606-7C60A7558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5C32C-3F05-C889-5F85-159F8F35AC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8EA73A-4078-3461-E004-FFC82E3723E0}"/>
              </a:ext>
            </a:extLst>
          </p:cNvPr>
          <p:cNvSpPr>
            <a:spLocks noGrp="1"/>
          </p:cNvSpPr>
          <p:nvPr>
            <p:ph type="sldNum" sz="quarter" idx="5"/>
          </p:nvPr>
        </p:nvSpPr>
        <p:spPr/>
        <p:txBody>
          <a:bodyPr/>
          <a:lstStyle/>
          <a:p>
            <a:fld id="{93AABD54-3F1D-43A6-981A-5E31E658D2F2}" type="slidenum">
              <a:rPr lang="en-GB" smtClean="0"/>
              <a:t>469</a:t>
            </a:fld>
            <a:endParaRPr lang="en-GB"/>
          </a:p>
        </p:txBody>
      </p:sp>
    </p:spTree>
    <p:extLst>
      <p:ext uri="{BB962C8B-B14F-4D97-AF65-F5344CB8AC3E}">
        <p14:creationId xmlns:p14="http://schemas.microsoft.com/office/powerpoint/2010/main" val="2652612372"/>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5CBCC-210F-3E58-52D8-903F0431DA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82A6A-6DE4-EFBE-0A7F-B32EEB8F3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93D372-BAA6-9A84-E7A6-BD167C5845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ED692F-903C-C7D1-FB24-241AAB2863B3}"/>
              </a:ext>
            </a:extLst>
          </p:cNvPr>
          <p:cNvSpPr>
            <a:spLocks noGrp="1"/>
          </p:cNvSpPr>
          <p:nvPr>
            <p:ph type="sldNum" sz="quarter" idx="5"/>
          </p:nvPr>
        </p:nvSpPr>
        <p:spPr/>
        <p:txBody>
          <a:bodyPr/>
          <a:lstStyle/>
          <a:p>
            <a:fld id="{93AABD54-3F1D-43A6-981A-5E31E658D2F2}" type="slidenum">
              <a:rPr lang="en-GB" smtClean="0"/>
              <a:t>470</a:t>
            </a:fld>
            <a:endParaRPr lang="en-GB"/>
          </a:p>
        </p:txBody>
      </p:sp>
    </p:spTree>
    <p:extLst>
      <p:ext uri="{BB962C8B-B14F-4D97-AF65-F5344CB8AC3E}">
        <p14:creationId xmlns:p14="http://schemas.microsoft.com/office/powerpoint/2010/main" val="2225622649"/>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CF4E7-ED9B-894F-E76C-2D5F40CEA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3B407-43C7-61C6-02E9-5CFFEB457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34C40-1C42-C182-F39A-8CE25EE6563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C814268-BB7B-A32B-9EE8-718D03CA9125}"/>
              </a:ext>
            </a:extLst>
          </p:cNvPr>
          <p:cNvSpPr>
            <a:spLocks noGrp="1"/>
          </p:cNvSpPr>
          <p:nvPr>
            <p:ph type="sldNum" sz="quarter" idx="5"/>
          </p:nvPr>
        </p:nvSpPr>
        <p:spPr/>
        <p:txBody>
          <a:bodyPr/>
          <a:lstStyle/>
          <a:p>
            <a:fld id="{93AABD54-3F1D-43A6-981A-5E31E658D2F2}" type="slidenum">
              <a:rPr lang="en-GB" smtClean="0"/>
              <a:t>471</a:t>
            </a:fld>
            <a:endParaRPr lang="en-GB"/>
          </a:p>
        </p:txBody>
      </p:sp>
    </p:spTree>
    <p:extLst>
      <p:ext uri="{BB962C8B-B14F-4D97-AF65-F5344CB8AC3E}">
        <p14:creationId xmlns:p14="http://schemas.microsoft.com/office/powerpoint/2010/main" val="253164490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8BD12-D0F5-16DF-9C18-D920C1B0C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6FDDC-570D-9C0E-96E0-C0E744A30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6F9A8-6053-1070-AA76-C1EEA881479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128EAB-F89B-8D81-A274-8C3524ACFF82}"/>
              </a:ext>
            </a:extLst>
          </p:cNvPr>
          <p:cNvSpPr>
            <a:spLocks noGrp="1"/>
          </p:cNvSpPr>
          <p:nvPr>
            <p:ph type="sldNum" sz="quarter" idx="5"/>
          </p:nvPr>
        </p:nvSpPr>
        <p:spPr/>
        <p:txBody>
          <a:bodyPr/>
          <a:lstStyle/>
          <a:p>
            <a:fld id="{93AABD54-3F1D-43A6-981A-5E31E658D2F2}" type="slidenum">
              <a:rPr lang="en-GB" smtClean="0"/>
              <a:t>472</a:t>
            </a:fld>
            <a:endParaRPr lang="en-GB"/>
          </a:p>
        </p:txBody>
      </p:sp>
    </p:spTree>
    <p:extLst>
      <p:ext uri="{BB962C8B-B14F-4D97-AF65-F5344CB8AC3E}">
        <p14:creationId xmlns:p14="http://schemas.microsoft.com/office/powerpoint/2010/main" val="1563564942"/>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DD275-D58C-20CC-5B24-58ECEB5F0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CDAC21-4FC1-E6F1-3A3C-F0733965CD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A78E4-FEA5-736E-4179-4BC0EE920E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DBE1491-B56A-C65F-BEC9-FEAFDFFE47EC}"/>
              </a:ext>
            </a:extLst>
          </p:cNvPr>
          <p:cNvSpPr>
            <a:spLocks noGrp="1"/>
          </p:cNvSpPr>
          <p:nvPr>
            <p:ph type="sldNum" sz="quarter" idx="5"/>
          </p:nvPr>
        </p:nvSpPr>
        <p:spPr/>
        <p:txBody>
          <a:bodyPr/>
          <a:lstStyle/>
          <a:p>
            <a:fld id="{93AABD54-3F1D-43A6-981A-5E31E658D2F2}" type="slidenum">
              <a:rPr lang="en-GB" smtClean="0"/>
              <a:t>473</a:t>
            </a:fld>
            <a:endParaRPr lang="en-GB"/>
          </a:p>
        </p:txBody>
      </p:sp>
    </p:spTree>
    <p:extLst>
      <p:ext uri="{BB962C8B-B14F-4D97-AF65-F5344CB8AC3E}">
        <p14:creationId xmlns:p14="http://schemas.microsoft.com/office/powerpoint/2010/main" val="3835997554"/>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8D2C3-DED1-CD0B-8D46-7B566C03D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D30B9-E48A-AEEC-1799-84E8F26B9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98F9D-8BF7-2B87-F336-D8E391C88AA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8C33D2E-8189-4EB9-0EC9-52B5EDAA48AE}"/>
              </a:ext>
            </a:extLst>
          </p:cNvPr>
          <p:cNvSpPr>
            <a:spLocks noGrp="1"/>
          </p:cNvSpPr>
          <p:nvPr>
            <p:ph type="sldNum" sz="quarter" idx="5"/>
          </p:nvPr>
        </p:nvSpPr>
        <p:spPr/>
        <p:txBody>
          <a:bodyPr/>
          <a:lstStyle/>
          <a:p>
            <a:fld id="{93AABD54-3F1D-43A6-981A-5E31E658D2F2}" type="slidenum">
              <a:rPr lang="en-GB" smtClean="0"/>
              <a:t>474</a:t>
            </a:fld>
            <a:endParaRPr lang="en-GB"/>
          </a:p>
        </p:txBody>
      </p:sp>
    </p:spTree>
    <p:extLst>
      <p:ext uri="{BB962C8B-B14F-4D97-AF65-F5344CB8AC3E}">
        <p14:creationId xmlns:p14="http://schemas.microsoft.com/office/powerpoint/2010/main" val="1676707634"/>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475</a:t>
            </a:fld>
            <a:endParaRPr lang="en-GB"/>
          </a:p>
        </p:txBody>
      </p:sp>
    </p:spTree>
    <p:extLst>
      <p:ext uri="{BB962C8B-B14F-4D97-AF65-F5344CB8AC3E}">
        <p14:creationId xmlns:p14="http://schemas.microsoft.com/office/powerpoint/2010/main" val="329913936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480</a:t>
            </a:fld>
            <a:endParaRPr lang="en-GB"/>
          </a:p>
        </p:txBody>
      </p:sp>
    </p:spTree>
    <p:extLst>
      <p:ext uri="{BB962C8B-B14F-4D97-AF65-F5344CB8AC3E}">
        <p14:creationId xmlns:p14="http://schemas.microsoft.com/office/powerpoint/2010/main" val="2489381222"/>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E6F4F-EC3D-48DC-465F-22D043604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66990-D7FB-D875-69FD-7C2601B60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BC9495-2187-8AE1-3221-F8FF4D4A44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7B34B0-3ED1-2DF8-CE64-E5E8739B1B95}"/>
              </a:ext>
            </a:extLst>
          </p:cNvPr>
          <p:cNvSpPr>
            <a:spLocks noGrp="1"/>
          </p:cNvSpPr>
          <p:nvPr>
            <p:ph type="sldNum" sz="quarter" idx="5"/>
          </p:nvPr>
        </p:nvSpPr>
        <p:spPr/>
        <p:txBody>
          <a:bodyPr/>
          <a:lstStyle/>
          <a:p>
            <a:fld id="{93AABD54-3F1D-43A6-981A-5E31E658D2F2}" type="slidenum">
              <a:rPr lang="en-GB" smtClean="0"/>
              <a:t>481</a:t>
            </a:fld>
            <a:endParaRPr lang="en-GB"/>
          </a:p>
        </p:txBody>
      </p:sp>
    </p:spTree>
    <p:extLst>
      <p:ext uri="{BB962C8B-B14F-4D97-AF65-F5344CB8AC3E}">
        <p14:creationId xmlns:p14="http://schemas.microsoft.com/office/powerpoint/2010/main" val="2126284075"/>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02388-8ED4-BD15-CD40-63605F7A0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34FA7-3DC8-4533-351C-B6FD67E22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5C9686-5BD8-6A81-3BB4-F584DC5024D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AA3872-DA0D-618C-55A4-49C77349C960}"/>
              </a:ext>
            </a:extLst>
          </p:cNvPr>
          <p:cNvSpPr>
            <a:spLocks noGrp="1"/>
          </p:cNvSpPr>
          <p:nvPr>
            <p:ph type="sldNum" sz="quarter" idx="5"/>
          </p:nvPr>
        </p:nvSpPr>
        <p:spPr/>
        <p:txBody>
          <a:bodyPr/>
          <a:lstStyle/>
          <a:p>
            <a:fld id="{93AABD54-3F1D-43A6-981A-5E31E658D2F2}" type="slidenum">
              <a:rPr lang="en-GB" smtClean="0"/>
              <a:t>482</a:t>
            </a:fld>
            <a:endParaRPr lang="en-GB"/>
          </a:p>
        </p:txBody>
      </p:sp>
    </p:spTree>
    <p:extLst>
      <p:ext uri="{BB962C8B-B14F-4D97-AF65-F5344CB8AC3E}">
        <p14:creationId xmlns:p14="http://schemas.microsoft.com/office/powerpoint/2010/main" val="18212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9FFEF-2271-F202-1953-37CC7DD68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39983-F65F-D137-BDED-E351952D9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7C9A2-8465-961B-C1A2-82D4B6B56D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9E5F4B-497E-D6EB-063D-AA625ACCEDB6}"/>
              </a:ext>
            </a:extLst>
          </p:cNvPr>
          <p:cNvSpPr>
            <a:spLocks noGrp="1"/>
          </p:cNvSpPr>
          <p:nvPr>
            <p:ph type="sldNum" sz="quarter" idx="5"/>
          </p:nvPr>
        </p:nvSpPr>
        <p:spPr/>
        <p:txBody>
          <a:bodyPr/>
          <a:lstStyle/>
          <a:p>
            <a:fld id="{93AABD54-3F1D-43A6-981A-5E31E658D2F2}" type="slidenum">
              <a:rPr lang="en-GB" smtClean="0"/>
              <a:t>38</a:t>
            </a:fld>
            <a:endParaRPr lang="en-GB"/>
          </a:p>
        </p:txBody>
      </p:sp>
    </p:spTree>
    <p:extLst>
      <p:ext uri="{BB962C8B-B14F-4D97-AF65-F5344CB8AC3E}">
        <p14:creationId xmlns:p14="http://schemas.microsoft.com/office/powerpoint/2010/main" val="2990027545"/>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64AF5-934D-ECDF-E1B1-F704DCD11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2B789A-43B4-658C-2C9D-0930C1064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E6EBA-B938-87D5-D4DF-547E88E2CB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86C2C09-F220-9F18-6645-B3159123DCDD}"/>
              </a:ext>
            </a:extLst>
          </p:cNvPr>
          <p:cNvSpPr>
            <a:spLocks noGrp="1"/>
          </p:cNvSpPr>
          <p:nvPr>
            <p:ph type="sldNum" sz="quarter" idx="5"/>
          </p:nvPr>
        </p:nvSpPr>
        <p:spPr/>
        <p:txBody>
          <a:bodyPr/>
          <a:lstStyle/>
          <a:p>
            <a:fld id="{93AABD54-3F1D-43A6-981A-5E31E658D2F2}" type="slidenum">
              <a:rPr lang="en-GB" smtClean="0"/>
              <a:t>483</a:t>
            </a:fld>
            <a:endParaRPr lang="en-GB"/>
          </a:p>
        </p:txBody>
      </p:sp>
    </p:spTree>
    <p:extLst>
      <p:ext uri="{BB962C8B-B14F-4D97-AF65-F5344CB8AC3E}">
        <p14:creationId xmlns:p14="http://schemas.microsoft.com/office/powerpoint/2010/main" val="4137715525"/>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3D13D-486D-1EA3-962C-758A16EC5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3FCC0-9ED3-E18F-57ED-E64ADE8FB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27C6C-CABB-E795-A32E-07CC212FBD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D5664C6-2F10-9078-0A82-74082C02F1C0}"/>
              </a:ext>
            </a:extLst>
          </p:cNvPr>
          <p:cNvSpPr>
            <a:spLocks noGrp="1"/>
          </p:cNvSpPr>
          <p:nvPr>
            <p:ph type="sldNum" sz="quarter" idx="5"/>
          </p:nvPr>
        </p:nvSpPr>
        <p:spPr/>
        <p:txBody>
          <a:bodyPr/>
          <a:lstStyle/>
          <a:p>
            <a:fld id="{93AABD54-3F1D-43A6-981A-5E31E658D2F2}" type="slidenum">
              <a:rPr lang="en-GB" smtClean="0"/>
              <a:t>484</a:t>
            </a:fld>
            <a:endParaRPr lang="en-GB"/>
          </a:p>
        </p:txBody>
      </p:sp>
    </p:spTree>
    <p:extLst>
      <p:ext uri="{BB962C8B-B14F-4D97-AF65-F5344CB8AC3E}">
        <p14:creationId xmlns:p14="http://schemas.microsoft.com/office/powerpoint/2010/main" val="2103892699"/>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32646-2B10-CF2C-26CF-F82DB99E4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AE3F27-3802-F558-E885-5DDCD106E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18997-C082-D087-E2B3-A1CDBA3865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1995A6-9715-B419-7B4D-71F0AB1853DF}"/>
              </a:ext>
            </a:extLst>
          </p:cNvPr>
          <p:cNvSpPr>
            <a:spLocks noGrp="1"/>
          </p:cNvSpPr>
          <p:nvPr>
            <p:ph type="sldNum" sz="quarter" idx="5"/>
          </p:nvPr>
        </p:nvSpPr>
        <p:spPr/>
        <p:txBody>
          <a:bodyPr/>
          <a:lstStyle/>
          <a:p>
            <a:fld id="{93AABD54-3F1D-43A6-981A-5E31E658D2F2}" type="slidenum">
              <a:rPr lang="en-GB" smtClean="0"/>
              <a:t>485</a:t>
            </a:fld>
            <a:endParaRPr lang="en-GB"/>
          </a:p>
        </p:txBody>
      </p:sp>
    </p:spTree>
    <p:extLst>
      <p:ext uri="{BB962C8B-B14F-4D97-AF65-F5344CB8AC3E}">
        <p14:creationId xmlns:p14="http://schemas.microsoft.com/office/powerpoint/2010/main" val="1688298346"/>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EB373-F686-D228-19F7-AD5F4E867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2E299-F36E-1040-7C4F-5E4D76C49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C4C21-9856-B333-F6B4-3C7CCF3B0C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9A5DD2-A116-4F48-8F0C-AFE12FC51CD2}"/>
              </a:ext>
            </a:extLst>
          </p:cNvPr>
          <p:cNvSpPr>
            <a:spLocks noGrp="1"/>
          </p:cNvSpPr>
          <p:nvPr>
            <p:ph type="sldNum" sz="quarter" idx="5"/>
          </p:nvPr>
        </p:nvSpPr>
        <p:spPr/>
        <p:txBody>
          <a:bodyPr/>
          <a:lstStyle/>
          <a:p>
            <a:fld id="{93AABD54-3F1D-43A6-981A-5E31E658D2F2}" type="slidenum">
              <a:rPr lang="en-GB" smtClean="0"/>
              <a:t>486</a:t>
            </a:fld>
            <a:endParaRPr lang="en-GB"/>
          </a:p>
        </p:txBody>
      </p:sp>
    </p:spTree>
    <p:extLst>
      <p:ext uri="{BB962C8B-B14F-4D97-AF65-F5344CB8AC3E}">
        <p14:creationId xmlns:p14="http://schemas.microsoft.com/office/powerpoint/2010/main" val="1292933144"/>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B9F1-7E7E-4CCD-72C8-A6544556D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79A77-99CB-1066-0BD9-CB075E8F2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6EEBE-5017-4126-5067-C8B6D1D479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192DBD-53A3-B36E-A7E4-56E797ED0AC0}"/>
              </a:ext>
            </a:extLst>
          </p:cNvPr>
          <p:cNvSpPr>
            <a:spLocks noGrp="1"/>
          </p:cNvSpPr>
          <p:nvPr>
            <p:ph type="sldNum" sz="quarter" idx="5"/>
          </p:nvPr>
        </p:nvSpPr>
        <p:spPr/>
        <p:txBody>
          <a:bodyPr/>
          <a:lstStyle/>
          <a:p>
            <a:fld id="{93AABD54-3F1D-43A6-981A-5E31E658D2F2}" type="slidenum">
              <a:rPr lang="en-GB" smtClean="0"/>
              <a:t>487</a:t>
            </a:fld>
            <a:endParaRPr lang="en-GB"/>
          </a:p>
        </p:txBody>
      </p:sp>
    </p:spTree>
    <p:extLst>
      <p:ext uri="{BB962C8B-B14F-4D97-AF65-F5344CB8AC3E}">
        <p14:creationId xmlns:p14="http://schemas.microsoft.com/office/powerpoint/2010/main" val="1257432620"/>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86848-6815-1FAB-99C0-549A3E0B5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6C953E-DF17-9C10-D06C-9E90EC133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0C45F-C6DB-88F6-D689-18A1FDB0AC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CA33A1-2428-54A4-F1BB-72E6F161532B}"/>
              </a:ext>
            </a:extLst>
          </p:cNvPr>
          <p:cNvSpPr>
            <a:spLocks noGrp="1"/>
          </p:cNvSpPr>
          <p:nvPr>
            <p:ph type="sldNum" sz="quarter" idx="5"/>
          </p:nvPr>
        </p:nvSpPr>
        <p:spPr/>
        <p:txBody>
          <a:bodyPr/>
          <a:lstStyle/>
          <a:p>
            <a:fld id="{93AABD54-3F1D-43A6-981A-5E31E658D2F2}" type="slidenum">
              <a:rPr lang="en-GB" smtClean="0"/>
              <a:t>488</a:t>
            </a:fld>
            <a:endParaRPr lang="en-GB"/>
          </a:p>
        </p:txBody>
      </p:sp>
    </p:spTree>
    <p:extLst>
      <p:ext uri="{BB962C8B-B14F-4D97-AF65-F5344CB8AC3E}">
        <p14:creationId xmlns:p14="http://schemas.microsoft.com/office/powerpoint/2010/main" val="195412228"/>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34DFD-3738-9138-786A-80FB7A5E2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8967C-9756-497C-0FD1-E87D86006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C7117-F889-62EE-C29F-8A55471EBB9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31A29D-82DA-D8C7-5731-CEAE648BDDC9}"/>
              </a:ext>
            </a:extLst>
          </p:cNvPr>
          <p:cNvSpPr>
            <a:spLocks noGrp="1"/>
          </p:cNvSpPr>
          <p:nvPr>
            <p:ph type="sldNum" sz="quarter" idx="5"/>
          </p:nvPr>
        </p:nvSpPr>
        <p:spPr/>
        <p:txBody>
          <a:bodyPr/>
          <a:lstStyle/>
          <a:p>
            <a:fld id="{93AABD54-3F1D-43A6-981A-5E31E658D2F2}" type="slidenum">
              <a:rPr lang="en-GB" smtClean="0"/>
              <a:t>489</a:t>
            </a:fld>
            <a:endParaRPr lang="en-GB"/>
          </a:p>
        </p:txBody>
      </p:sp>
    </p:spTree>
    <p:extLst>
      <p:ext uri="{BB962C8B-B14F-4D97-AF65-F5344CB8AC3E}">
        <p14:creationId xmlns:p14="http://schemas.microsoft.com/office/powerpoint/2010/main" val="6825653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B8FD1-E94B-3FE8-107D-2E665FF38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4E6256-6409-7EA6-38DC-EF9B5E7E15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5BF28-E899-4DBA-96D9-BE4B1F0C139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7562D0-766D-708A-81FB-A288481BD66E}"/>
              </a:ext>
            </a:extLst>
          </p:cNvPr>
          <p:cNvSpPr>
            <a:spLocks noGrp="1"/>
          </p:cNvSpPr>
          <p:nvPr>
            <p:ph type="sldNum" sz="quarter" idx="5"/>
          </p:nvPr>
        </p:nvSpPr>
        <p:spPr/>
        <p:txBody>
          <a:bodyPr/>
          <a:lstStyle/>
          <a:p>
            <a:fld id="{93AABD54-3F1D-43A6-981A-5E31E658D2F2}" type="slidenum">
              <a:rPr lang="en-GB" smtClean="0"/>
              <a:t>490</a:t>
            </a:fld>
            <a:endParaRPr lang="en-GB"/>
          </a:p>
        </p:txBody>
      </p:sp>
    </p:spTree>
    <p:extLst>
      <p:ext uri="{BB962C8B-B14F-4D97-AF65-F5344CB8AC3E}">
        <p14:creationId xmlns:p14="http://schemas.microsoft.com/office/powerpoint/2010/main" val="1848050397"/>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CBBC-CD5D-F2C6-8613-E2DE81073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787A6-319B-3D21-04CF-5785037E5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8F0E3-6A09-DC84-411A-27DE6D1F477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7E29FE-DBD3-BE34-0A54-0C1339BD93CA}"/>
              </a:ext>
            </a:extLst>
          </p:cNvPr>
          <p:cNvSpPr>
            <a:spLocks noGrp="1"/>
          </p:cNvSpPr>
          <p:nvPr>
            <p:ph type="sldNum" sz="quarter" idx="5"/>
          </p:nvPr>
        </p:nvSpPr>
        <p:spPr/>
        <p:txBody>
          <a:bodyPr/>
          <a:lstStyle/>
          <a:p>
            <a:fld id="{93AABD54-3F1D-43A6-981A-5E31E658D2F2}" type="slidenum">
              <a:rPr lang="en-GB" smtClean="0"/>
              <a:t>491</a:t>
            </a:fld>
            <a:endParaRPr lang="en-GB"/>
          </a:p>
        </p:txBody>
      </p:sp>
    </p:spTree>
    <p:extLst>
      <p:ext uri="{BB962C8B-B14F-4D97-AF65-F5344CB8AC3E}">
        <p14:creationId xmlns:p14="http://schemas.microsoft.com/office/powerpoint/2010/main" val="3552389069"/>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EC4F4-9689-7C7E-F3EA-624EB708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58E9F-5D5C-E7F0-107E-33D02F5D5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B8B7F-31C2-6F57-F692-C20928033EC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5A914DE-FA70-E957-EE64-C355691454A8}"/>
              </a:ext>
            </a:extLst>
          </p:cNvPr>
          <p:cNvSpPr>
            <a:spLocks noGrp="1"/>
          </p:cNvSpPr>
          <p:nvPr>
            <p:ph type="sldNum" sz="quarter" idx="5"/>
          </p:nvPr>
        </p:nvSpPr>
        <p:spPr/>
        <p:txBody>
          <a:bodyPr/>
          <a:lstStyle/>
          <a:p>
            <a:fld id="{93AABD54-3F1D-43A6-981A-5E31E658D2F2}" type="slidenum">
              <a:rPr lang="en-GB" smtClean="0"/>
              <a:t>492</a:t>
            </a:fld>
            <a:endParaRPr lang="en-GB"/>
          </a:p>
        </p:txBody>
      </p:sp>
    </p:spTree>
    <p:extLst>
      <p:ext uri="{BB962C8B-B14F-4D97-AF65-F5344CB8AC3E}">
        <p14:creationId xmlns:p14="http://schemas.microsoft.com/office/powerpoint/2010/main" val="1453895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E29AC-00A3-F3B5-E9AF-866C5E5A5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0826E-1D28-FE8B-7BBC-AFCD2EE4E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97117-8B61-F89F-0CB1-D2CBD66820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D52FD54-9FE0-33D0-5071-193E91CF00FE}"/>
              </a:ext>
            </a:extLst>
          </p:cNvPr>
          <p:cNvSpPr>
            <a:spLocks noGrp="1"/>
          </p:cNvSpPr>
          <p:nvPr>
            <p:ph type="sldNum" sz="quarter" idx="5"/>
          </p:nvPr>
        </p:nvSpPr>
        <p:spPr/>
        <p:txBody>
          <a:bodyPr/>
          <a:lstStyle/>
          <a:p>
            <a:fld id="{93AABD54-3F1D-43A6-981A-5E31E658D2F2}" type="slidenum">
              <a:rPr lang="en-GB" smtClean="0"/>
              <a:t>39</a:t>
            </a:fld>
            <a:endParaRPr lang="en-GB"/>
          </a:p>
        </p:txBody>
      </p:sp>
    </p:spTree>
    <p:extLst>
      <p:ext uri="{BB962C8B-B14F-4D97-AF65-F5344CB8AC3E}">
        <p14:creationId xmlns:p14="http://schemas.microsoft.com/office/powerpoint/2010/main" val="1819069216"/>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493</a:t>
            </a:fld>
            <a:endParaRPr lang="en-GB"/>
          </a:p>
        </p:txBody>
      </p:sp>
    </p:spTree>
    <p:extLst>
      <p:ext uri="{BB962C8B-B14F-4D97-AF65-F5344CB8AC3E}">
        <p14:creationId xmlns:p14="http://schemas.microsoft.com/office/powerpoint/2010/main" val="3700423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6940C-01DF-E0A7-A2D7-CF77C0C1B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6D2B4-BC2C-1950-967E-FF3DCD1A6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6C93E5-454F-F5DB-5871-2BF091EBF8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A06830-6266-964F-44BB-4971F44BD8AE}"/>
              </a:ext>
            </a:extLst>
          </p:cNvPr>
          <p:cNvSpPr>
            <a:spLocks noGrp="1"/>
          </p:cNvSpPr>
          <p:nvPr>
            <p:ph type="sldNum" sz="quarter" idx="5"/>
          </p:nvPr>
        </p:nvSpPr>
        <p:spPr/>
        <p:txBody>
          <a:bodyPr/>
          <a:lstStyle/>
          <a:p>
            <a:fld id="{93AABD54-3F1D-43A6-981A-5E31E658D2F2}" type="slidenum">
              <a:rPr lang="en-GB" smtClean="0"/>
              <a:t>40</a:t>
            </a:fld>
            <a:endParaRPr lang="en-GB"/>
          </a:p>
        </p:txBody>
      </p:sp>
    </p:spTree>
    <p:extLst>
      <p:ext uri="{BB962C8B-B14F-4D97-AF65-F5344CB8AC3E}">
        <p14:creationId xmlns:p14="http://schemas.microsoft.com/office/powerpoint/2010/main" val="2777128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8C6ED-AFC5-E91A-CABA-F3D0BBF29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344B5-7FB6-04E0-C629-ADA23A233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91553-D040-307F-7E18-9B2F3CEA297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4A57D4-CDDD-2330-5393-69412ADA2C23}"/>
              </a:ext>
            </a:extLst>
          </p:cNvPr>
          <p:cNvSpPr>
            <a:spLocks noGrp="1"/>
          </p:cNvSpPr>
          <p:nvPr>
            <p:ph type="sldNum" sz="quarter" idx="5"/>
          </p:nvPr>
        </p:nvSpPr>
        <p:spPr/>
        <p:txBody>
          <a:bodyPr/>
          <a:lstStyle/>
          <a:p>
            <a:fld id="{93AABD54-3F1D-43A6-981A-5E31E658D2F2}" type="slidenum">
              <a:rPr lang="en-GB" smtClean="0"/>
              <a:t>41</a:t>
            </a:fld>
            <a:endParaRPr lang="en-GB"/>
          </a:p>
        </p:txBody>
      </p:sp>
    </p:spTree>
    <p:extLst>
      <p:ext uri="{BB962C8B-B14F-4D97-AF65-F5344CB8AC3E}">
        <p14:creationId xmlns:p14="http://schemas.microsoft.com/office/powerpoint/2010/main" val="2320604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AD7E5-9B09-964B-7BCD-981200D44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C5D85-6CAC-D6BE-BE4A-B68BCB47B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0F84BF-FA35-AA7F-32DC-A91A8197D4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A4F39D9-B639-21E5-BF4D-AA019BA2E5FC}"/>
              </a:ext>
            </a:extLst>
          </p:cNvPr>
          <p:cNvSpPr>
            <a:spLocks noGrp="1"/>
          </p:cNvSpPr>
          <p:nvPr>
            <p:ph type="sldNum" sz="quarter" idx="5"/>
          </p:nvPr>
        </p:nvSpPr>
        <p:spPr/>
        <p:txBody>
          <a:bodyPr/>
          <a:lstStyle/>
          <a:p>
            <a:fld id="{93AABD54-3F1D-43A6-981A-5E31E658D2F2}" type="slidenum">
              <a:rPr lang="en-GB" smtClean="0"/>
              <a:t>6</a:t>
            </a:fld>
            <a:endParaRPr lang="en-GB"/>
          </a:p>
        </p:txBody>
      </p:sp>
    </p:spTree>
    <p:extLst>
      <p:ext uri="{BB962C8B-B14F-4D97-AF65-F5344CB8AC3E}">
        <p14:creationId xmlns:p14="http://schemas.microsoft.com/office/powerpoint/2010/main" val="675559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9FD9E-3676-1940-CA11-5A5338ED9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95CDF-E4FF-6BA2-63A6-977887818E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68D01-B5F5-5410-6DE8-97488B7F35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C7175D-FA17-A04A-CB82-5B4179CB4DDD}"/>
              </a:ext>
            </a:extLst>
          </p:cNvPr>
          <p:cNvSpPr>
            <a:spLocks noGrp="1"/>
          </p:cNvSpPr>
          <p:nvPr>
            <p:ph type="sldNum" sz="quarter" idx="5"/>
          </p:nvPr>
        </p:nvSpPr>
        <p:spPr/>
        <p:txBody>
          <a:bodyPr/>
          <a:lstStyle/>
          <a:p>
            <a:fld id="{93AABD54-3F1D-43A6-981A-5E31E658D2F2}" type="slidenum">
              <a:rPr lang="en-GB" smtClean="0"/>
              <a:t>42</a:t>
            </a:fld>
            <a:endParaRPr lang="en-GB"/>
          </a:p>
        </p:txBody>
      </p:sp>
    </p:spTree>
    <p:extLst>
      <p:ext uri="{BB962C8B-B14F-4D97-AF65-F5344CB8AC3E}">
        <p14:creationId xmlns:p14="http://schemas.microsoft.com/office/powerpoint/2010/main" val="40191087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3B6E9-D06E-E02B-48F1-ADA8CCA9F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B954E-A657-F3C7-10A4-6C5481339A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7F667-5034-3D77-52CA-33FB49D5E8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F2AB47B-AC06-E9F4-9F92-4054735A7248}"/>
              </a:ext>
            </a:extLst>
          </p:cNvPr>
          <p:cNvSpPr>
            <a:spLocks noGrp="1"/>
          </p:cNvSpPr>
          <p:nvPr>
            <p:ph type="sldNum" sz="quarter" idx="5"/>
          </p:nvPr>
        </p:nvSpPr>
        <p:spPr/>
        <p:txBody>
          <a:bodyPr/>
          <a:lstStyle/>
          <a:p>
            <a:fld id="{93AABD54-3F1D-43A6-981A-5E31E658D2F2}" type="slidenum">
              <a:rPr lang="en-GB" smtClean="0"/>
              <a:t>43</a:t>
            </a:fld>
            <a:endParaRPr lang="en-GB"/>
          </a:p>
        </p:txBody>
      </p:sp>
    </p:spTree>
    <p:extLst>
      <p:ext uri="{BB962C8B-B14F-4D97-AF65-F5344CB8AC3E}">
        <p14:creationId xmlns:p14="http://schemas.microsoft.com/office/powerpoint/2010/main" val="11643276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8EB09-874E-1A94-A939-2A6199675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9901F0-3BF0-ABD4-8D61-A114A4D79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9121C6-0BE4-0611-B6E7-5BBB843FCB0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81391F-45BC-B1BC-4A10-552F0C21F43F}"/>
              </a:ext>
            </a:extLst>
          </p:cNvPr>
          <p:cNvSpPr>
            <a:spLocks noGrp="1"/>
          </p:cNvSpPr>
          <p:nvPr>
            <p:ph type="sldNum" sz="quarter" idx="5"/>
          </p:nvPr>
        </p:nvSpPr>
        <p:spPr/>
        <p:txBody>
          <a:bodyPr/>
          <a:lstStyle/>
          <a:p>
            <a:fld id="{93AABD54-3F1D-43A6-981A-5E31E658D2F2}" type="slidenum">
              <a:rPr lang="en-GB" smtClean="0"/>
              <a:t>44</a:t>
            </a:fld>
            <a:endParaRPr lang="en-GB"/>
          </a:p>
        </p:txBody>
      </p:sp>
    </p:spTree>
    <p:extLst>
      <p:ext uri="{BB962C8B-B14F-4D97-AF65-F5344CB8AC3E}">
        <p14:creationId xmlns:p14="http://schemas.microsoft.com/office/powerpoint/2010/main" val="157561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F86B-1976-A066-A20D-066A7E49A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89EE7-9D9D-EF46-2A64-B58D7D0E5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90B1C-484B-4196-5D1E-92B2E504420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14F5D4-7866-D2C9-62A8-A735AE466302}"/>
              </a:ext>
            </a:extLst>
          </p:cNvPr>
          <p:cNvSpPr>
            <a:spLocks noGrp="1"/>
          </p:cNvSpPr>
          <p:nvPr>
            <p:ph type="sldNum" sz="quarter" idx="5"/>
          </p:nvPr>
        </p:nvSpPr>
        <p:spPr/>
        <p:txBody>
          <a:bodyPr/>
          <a:lstStyle/>
          <a:p>
            <a:fld id="{93AABD54-3F1D-43A6-981A-5E31E658D2F2}" type="slidenum">
              <a:rPr lang="en-GB" smtClean="0"/>
              <a:t>45</a:t>
            </a:fld>
            <a:endParaRPr lang="en-GB"/>
          </a:p>
        </p:txBody>
      </p:sp>
    </p:spTree>
    <p:extLst>
      <p:ext uri="{BB962C8B-B14F-4D97-AF65-F5344CB8AC3E}">
        <p14:creationId xmlns:p14="http://schemas.microsoft.com/office/powerpoint/2010/main" val="3259739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33480-47A7-41C3-CD28-7EC547F22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3C8D7-D4ED-12FB-DA03-BDF0D8E54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4610F-309F-6D83-2D03-DA3D14BF5E5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646391-6E34-9C6C-0636-B2AAA2D63906}"/>
              </a:ext>
            </a:extLst>
          </p:cNvPr>
          <p:cNvSpPr>
            <a:spLocks noGrp="1"/>
          </p:cNvSpPr>
          <p:nvPr>
            <p:ph type="sldNum" sz="quarter" idx="5"/>
          </p:nvPr>
        </p:nvSpPr>
        <p:spPr/>
        <p:txBody>
          <a:bodyPr/>
          <a:lstStyle/>
          <a:p>
            <a:fld id="{93AABD54-3F1D-43A6-981A-5E31E658D2F2}" type="slidenum">
              <a:rPr lang="en-GB" smtClean="0"/>
              <a:t>46</a:t>
            </a:fld>
            <a:endParaRPr lang="en-GB"/>
          </a:p>
        </p:txBody>
      </p:sp>
    </p:spTree>
    <p:extLst>
      <p:ext uri="{BB962C8B-B14F-4D97-AF65-F5344CB8AC3E}">
        <p14:creationId xmlns:p14="http://schemas.microsoft.com/office/powerpoint/2010/main" val="2782537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EF5AE-855E-EF34-10C9-07553824C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F327E-E7B2-74A3-9A00-71AB9244D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60745-1B2B-D2BC-1D6C-2C40A61ED00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8DDCDEC-E9D8-159E-A427-0DDD7E9B0CAB}"/>
              </a:ext>
            </a:extLst>
          </p:cNvPr>
          <p:cNvSpPr>
            <a:spLocks noGrp="1"/>
          </p:cNvSpPr>
          <p:nvPr>
            <p:ph type="sldNum" sz="quarter" idx="5"/>
          </p:nvPr>
        </p:nvSpPr>
        <p:spPr/>
        <p:txBody>
          <a:bodyPr/>
          <a:lstStyle/>
          <a:p>
            <a:fld id="{93AABD54-3F1D-43A6-981A-5E31E658D2F2}" type="slidenum">
              <a:rPr lang="en-GB" smtClean="0"/>
              <a:t>47</a:t>
            </a:fld>
            <a:endParaRPr lang="en-GB"/>
          </a:p>
        </p:txBody>
      </p:sp>
    </p:spTree>
    <p:extLst>
      <p:ext uri="{BB962C8B-B14F-4D97-AF65-F5344CB8AC3E}">
        <p14:creationId xmlns:p14="http://schemas.microsoft.com/office/powerpoint/2010/main" val="4111357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A8531-6F66-4552-0896-B7C9E7007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5955-5574-D859-625F-27478C70A2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CCFDD-F1DF-0032-8F4B-5746182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7ED765-83B8-4713-82F4-A570A646F61C}"/>
              </a:ext>
            </a:extLst>
          </p:cNvPr>
          <p:cNvSpPr>
            <a:spLocks noGrp="1"/>
          </p:cNvSpPr>
          <p:nvPr>
            <p:ph type="sldNum" sz="quarter" idx="5"/>
          </p:nvPr>
        </p:nvSpPr>
        <p:spPr/>
        <p:txBody>
          <a:bodyPr/>
          <a:lstStyle/>
          <a:p>
            <a:fld id="{93AABD54-3F1D-43A6-981A-5E31E658D2F2}" type="slidenum">
              <a:rPr lang="en-GB" smtClean="0"/>
              <a:t>48</a:t>
            </a:fld>
            <a:endParaRPr lang="en-GB"/>
          </a:p>
        </p:txBody>
      </p:sp>
    </p:spTree>
    <p:extLst>
      <p:ext uri="{BB962C8B-B14F-4D97-AF65-F5344CB8AC3E}">
        <p14:creationId xmlns:p14="http://schemas.microsoft.com/office/powerpoint/2010/main" val="1347559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A7178-EE35-9D2F-6668-66E718CBD8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1EE8A-2088-F2A3-A572-21303F222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AEA6D1-859E-52F8-BE19-6404DD95EA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B22E0D2-F046-874C-C45C-92148DCCDE6D}"/>
              </a:ext>
            </a:extLst>
          </p:cNvPr>
          <p:cNvSpPr>
            <a:spLocks noGrp="1"/>
          </p:cNvSpPr>
          <p:nvPr>
            <p:ph type="sldNum" sz="quarter" idx="5"/>
          </p:nvPr>
        </p:nvSpPr>
        <p:spPr/>
        <p:txBody>
          <a:bodyPr/>
          <a:lstStyle/>
          <a:p>
            <a:fld id="{93AABD54-3F1D-43A6-981A-5E31E658D2F2}" type="slidenum">
              <a:rPr lang="en-GB" smtClean="0"/>
              <a:t>49</a:t>
            </a:fld>
            <a:endParaRPr lang="en-GB"/>
          </a:p>
        </p:txBody>
      </p:sp>
    </p:spTree>
    <p:extLst>
      <p:ext uri="{BB962C8B-B14F-4D97-AF65-F5344CB8AC3E}">
        <p14:creationId xmlns:p14="http://schemas.microsoft.com/office/powerpoint/2010/main" val="3564565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C2AE-D3C0-2459-3F0A-D312B95CD1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42B41A-5B4A-2468-0FAB-2AE4B2DC2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CF889-C2B6-56BC-1F2E-DFAAD87C16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A5C215-CEB3-4CB6-8CB7-2A596F3D48C9}"/>
              </a:ext>
            </a:extLst>
          </p:cNvPr>
          <p:cNvSpPr>
            <a:spLocks noGrp="1"/>
          </p:cNvSpPr>
          <p:nvPr>
            <p:ph type="sldNum" sz="quarter" idx="5"/>
          </p:nvPr>
        </p:nvSpPr>
        <p:spPr/>
        <p:txBody>
          <a:bodyPr/>
          <a:lstStyle/>
          <a:p>
            <a:fld id="{93AABD54-3F1D-43A6-981A-5E31E658D2F2}" type="slidenum">
              <a:rPr lang="en-GB" smtClean="0"/>
              <a:t>50</a:t>
            </a:fld>
            <a:endParaRPr lang="en-GB"/>
          </a:p>
        </p:txBody>
      </p:sp>
    </p:spTree>
    <p:extLst>
      <p:ext uri="{BB962C8B-B14F-4D97-AF65-F5344CB8AC3E}">
        <p14:creationId xmlns:p14="http://schemas.microsoft.com/office/powerpoint/2010/main" val="3275229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D7B0F-009B-D734-A217-15822B5CF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C6CBA-F645-1BB5-FA5A-C7D2A3A01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A4C45-145F-87F6-9CC8-D60FF8EC68E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9AEC7BD-46C8-D51F-7D18-825DEE4A03D1}"/>
              </a:ext>
            </a:extLst>
          </p:cNvPr>
          <p:cNvSpPr>
            <a:spLocks noGrp="1"/>
          </p:cNvSpPr>
          <p:nvPr>
            <p:ph type="sldNum" sz="quarter" idx="5"/>
          </p:nvPr>
        </p:nvSpPr>
        <p:spPr/>
        <p:txBody>
          <a:bodyPr/>
          <a:lstStyle/>
          <a:p>
            <a:fld id="{93AABD54-3F1D-43A6-981A-5E31E658D2F2}" type="slidenum">
              <a:rPr lang="en-GB" smtClean="0"/>
              <a:t>51</a:t>
            </a:fld>
            <a:endParaRPr lang="en-GB"/>
          </a:p>
        </p:txBody>
      </p:sp>
    </p:spTree>
    <p:extLst>
      <p:ext uri="{BB962C8B-B14F-4D97-AF65-F5344CB8AC3E}">
        <p14:creationId xmlns:p14="http://schemas.microsoft.com/office/powerpoint/2010/main" val="384975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3E02-ABBC-9270-0FF5-9E2D9F338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86277-4770-B7AC-F17D-46CD637C9C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6E478-06C7-B946-F689-4BD92BD9E2D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2E685A-4ABA-9B94-392A-04A2DD3761FD}"/>
              </a:ext>
            </a:extLst>
          </p:cNvPr>
          <p:cNvSpPr>
            <a:spLocks noGrp="1"/>
          </p:cNvSpPr>
          <p:nvPr>
            <p:ph type="sldNum" sz="quarter" idx="5"/>
          </p:nvPr>
        </p:nvSpPr>
        <p:spPr/>
        <p:txBody>
          <a:bodyPr/>
          <a:lstStyle/>
          <a:p>
            <a:fld id="{93AABD54-3F1D-43A6-981A-5E31E658D2F2}" type="slidenum">
              <a:rPr lang="en-GB" smtClean="0"/>
              <a:t>7</a:t>
            </a:fld>
            <a:endParaRPr lang="en-GB"/>
          </a:p>
        </p:txBody>
      </p:sp>
    </p:spTree>
    <p:extLst>
      <p:ext uri="{BB962C8B-B14F-4D97-AF65-F5344CB8AC3E}">
        <p14:creationId xmlns:p14="http://schemas.microsoft.com/office/powerpoint/2010/main" val="568242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AEFE-5A58-9DCA-73AE-588D5A43F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3E8F1-0309-1FA7-89F3-2639866EE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2BB16-67E8-5C92-E74B-AD61F93864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407880-443C-2E8C-4E18-E0D6B1152E65}"/>
              </a:ext>
            </a:extLst>
          </p:cNvPr>
          <p:cNvSpPr>
            <a:spLocks noGrp="1"/>
          </p:cNvSpPr>
          <p:nvPr>
            <p:ph type="sldNum" sz="quarter" idx="5"/>
          </p:nvPr>
        </p:nvSpPr>
        <p:spPr/>
        <p:txBody>
          <a:bodyPr/>
          <a:lstStyle/>
          <a:p>
            <a:fld id="{93AABD54-3F1D-43A6-981A-5E31E658D2F2}" type="slidenum">
              <a:rPr lang="en-GB" smtClean="0"/>
              <a:t>52</a:t>
            </a:fld>
            <a:endParaRPr lang="en-GB"/>
          </a:p>
        </p:txBody>
      </p:sp>
    </p:spTree>
    <p:extLst>
      <p:ext uri="{BB962C8B-B14F-4D97-AF65-F5344CB8AC3E}">
        <p14:creationId xmlns:p14="http://schemas.microsoft.com/office/powerpoint/2010/main" val="2757003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1B8B-28B0-8ACC-044F-128091059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78E6B-5B2F-F4A3-A338-78604154A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508B4-095A-ED3D-4F51-E3756DA2BD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4C33B2E-A357-AB52-F530-B7B94262255F}"/>
              </a:ext>
            </a:extLst>
          </p:cNvPr>
          <p:cNvSpPr>
            <a:spLocks noGrp="1"/>
          </p:cNvSpPr>
          <p:nvPr>
            <p:ph type="sldNum" sz="quarter" idx="5"/>
          </p:nvPr>
        </p:nvSpPr>
        <p:spPr/>
        <p:txBody>
          <a:bodyPr/>
          <a:lstStyle/>
          <a:p>
            <a:fld id="{93AABD54-3F1D-43A6-981A-5E31E658D2F2}" type="slidenum">
              <a:rPr lang="en-GB" smtClean="0"/>
              <a:t>53</a:t>
            </a:fld>
            <a:endParaRPr lang="en-GB"/>
          </a:p>
        </p:txBody>
      </p:sp>
    </p:spTree>
    <p:extLst>
      <p:ext uri="{BB962C8B-B14F-4D97-AF65-F5344CB8AC3E}">
        <p14:creationId xmlns:p14="http://schemas.microsoft.com/office/powerpoint/2010/main" val="9458905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E2454-24C0-C1D4-B572-10E82B6B6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7EF9B-93CD-6E68-21A5-0115A280D2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A24A05-2ED3-5355-4B27-17E3D28D640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B81B881-D044-7294-1C16-C67BF4BFDE0A}"/>
              </a:ext>
            </a:extLst>
          </p:cNvPr>
          <p:cNvSpPr>
            <a:spLocks noGrp="1"/>
          </p:cNvSpPr>
          <p:nvPr>
            <p:ph type="sldNum" sz="quarter" idx="5"/>
          </p:nvPr>
        </p:nvSpPr>
        <p:spPr/>
        <p:txBody>
          <a:bodyPr/>
          <a:lstStyle/>
          <a:p>
            <a:fld id="{93AABD54-3F1D-43A6-981A-5E31E658D2F2}" type="slidenum">
              <a:rPr lang="en-GB" smtClean="0"/>
              <a:t>54</a:t>
            </a:fld>
            <a:endParaRPr lang="en-GB"/>
          </a:p>
        </p:txBody>
      </p:sp>
    </p:spTree>
    <p:extLst>
      <p:ext uri="{BB962C8B-B14F-4D97-AF65-F5344CB8AC3E}">
        <p14:creationId xmlns:p14="http://schemas.microsoft.com/office/powerpoint/2010/main" val="3307554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EC49E-7CFF-D792-8785-02D97DC687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C9936-9BF2-6A9C-049F-BB43880A7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B098F-FAAB-413E-C603-572CAF5799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3A5666-1917-5F6A-6618-80A370FB937B}"/>
              </a:ext>
            </a:extLst>
          </p:cNvPr>
          <p:cNvSpPr>
            <a:spLocks noGrp="1"/>
          </p:cNvSpPr>
          <p:nvPr>
            <p:ph type="sldNum" sz="quarter" idx="5"/>
          </p:nvPr>
        </p:nvSpPr>
        <p:spPr/>
        <p:txBody>
          <a:bodyPr/>
          <a:lstStyle/>
          <a:p>
            <a:fld id="{93AABD54-3F1D-43A6-981A-5E31E658D2F2}" type="slidenum">
              <a:rPr lang="en-GB" smtClean="0"/>
              <a:t>55</a:t>
            </a:fld>
            <a:endParaRPr lang="en-GB"/>
          </a:p>
        </p:txBody>
      </p:sp>
    </p:spTree>
    <p:extLst>
      <p:ext uri="{BB962C8B-B14F-4D97-AF65-F5344CB8AC3E}">
        <p14:creationId xmlns:p14="http://schemas.microsoft.com/office/powerpoint/2010/main" val="1135559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C7C5-A6B0-593D-6FFF-2F89A0459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9CA79-7880-B92B-2901-A42346982E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14A85A-7D2E-FCFB-9F79-3875B2E97B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54AB8E4-65DF-2B7E-5F34-9D487D80F27F}"/>
              </a:ext>
            </a:extLst>
          </p:cNvPr>
          <p:cNvSpPr>
            <a:spLocks noGrp="1"/>
          </p:cNvSpPr>
          <p:nvPr>
            <p:ph type="sldNum" sz="quarter" idx="5"/>
          </p:nvPr>
        </p:nvSpPr>
        <p:spPr/>
        <p:txBody>
          <a:bodyPr/>
          <a:lstStyle/>
          <a:p>
            <a:fld id="{93AABD54-3F1D-43A6-981A-5E31E658D2F2}" type="slidenum">
              <a:rPr lang="en-GB" smtClean="0"/>
              <a:t>56</a:t>
            </a:fld>
            <a:endParaRPr lang="en-GB"/>
          </a:p>
        </p:txBody>
      </p:sp>
    </p:spTree>
    <p:extLst>
      <p:ext uri="{BB962C8B-B14F-4D97-AF65-F5344CB8AC3E}">
        <p14:creationId xmlns:p14="http://schemas.microsoft.com/office/powerpoint/2010/main" val="27931779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8560E-D779-B1D4-87EB-4B3D594E56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875A8-7AE2-A0D0-A901-133DB3ED8F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F8FD7-262C-2475-4130-EDECA522C67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212DD3-8198-372D-2360-FE20E95D939C}"/>
              </a:ext>
            </a:extLst>
          </p:cNvPr>
          <p:cNvSpPr>
            <a:spLocks noGrp="1"/>
          </p:cNvSpPr>
          <p:nvPr>
            <p:ph type="sldNum" sz="quarter" idx="5"/>
          </p:nvPr>
        </p:nvSpPr>
        <p:spPr/>
        <p:txBody>
          <a:bodyPr/>
          <a:lstStyle/>
          <a:p>
            <a:fld id="{93AABD54-3F1D-43A6-981A-5E31E658D2F2}" type="slidenum">
              <a:rPr lang="en-GB" smtClean="0"/>
              <a:t>57</a:t>
            </a:fld>
            <a:endParaRPr lang="en-GB"/>
          </a:p>
        </p:txBody>
      </p:sp>
    </p:spTree>
    <p:extLst>
      <p:ext uri="{BB962C8B-B14F-4D97-AF65-F5344CB8AC3E}">
        <p14:creationId xmlns:p14="http://schemas.microsoft.com/office/powerpoint/2010/main" val="3789187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EB4F5-0217-32E7-4311-319DC395B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47376-9461-1358-7FD7-D58D23963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02181-059C-4036-8EE4-462D9C45CA1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48DC5A3-9FC4-C95D-109D-F6535626F6E6}"/>
              </a:ext>
            </a:extLst>
          </p:cNvPr>
          <p:cNvSpPr>
            <a:spLocks noGrp="1"/>
          </p:cNvSpPr>
          <p:nvPr>
            <p:ph type="sldNum" sz="quarter" idx="5"/>
          </p:nvPr>
        </p:nvSpPr>
        <p:spPr/>
        <p:txBody>
          <a:bodyPr/>
          <a:lstStyle/>
          <a:p>
            <a:fld id="{93AABD54-3F1D-43A6-981A-5E31E658D2F2}" type="slidenum">
              <a:rPr lang="en-GB" smtClean="0"/>
              <a:t>58</a:t>
            </a:fld>
            <a:endParaRPr lang="en-GB"/>
          </a:p>
        </p:txBody>
      </p:sp>
    </p:spTree>
    <p:extLst>
      <p:ext uri="{BB962C8B-B14F-4D97-AF65-F5344CB8AC3E}">
        <p14:creationId xmlns:p14="http://schemas.microsoft.com/office/powerpoint/2010/main" val="1733177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6CC66-59B6-734D-D3D8-1929059FE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1C757-9E09-5C39-F985-5082FA79E1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E03C6-442A-11B0-C662-B510791ACAB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6F99AF-33D7-BE14-97A5-310683A8C06D}"/>
              </a:ext>
            </a:extLst>
          </p:cNvPr>
          <p:cNvSpPr>
            <a:spLocks noGrp="1"/>
          </p:cNvSpPr>
          <p:nvPr>
            <p:ph type="sldNum" sz="quarter" idx="5"/>
          </p:nvPr>
        </p:nvSpPr>
        <p:spPr/>
        <p:txBody>
          <a:bodyPr/>
          <a:lstStyle/>
          <a:p>
            <a:fld id="{93AABD54-3F1D-43A6-981A-5E31E658D2F2}" type="slidenum">
              <a:rPr lang="en-GB" smtClean="0"/>
              <a:t>59</a:t>
            </a:fld>
            <a:endParaRPr lang="en-GB"/>
          </a:p>
        </p:txBody>
      </p:sp>
    </p:spTree>
    <p:extLst>
      <p:ext uri="{BB962C8B-B14F-4D97-AF65-F5344CB8AC3E}">
        <p14:creationId xmlns:p14="http://schemas.microsoft.com/office/powerpoint/2010/main" val="2321350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CC60-23C2-94F7-08D9-9DAA2E9D2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73DD5-8F5C-A019-BB95-FA4E4C777E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7E7D5-C5E5-8C9B-DA9A-02E70371F60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F4C37E-6828-09FD-C0CE-3F97748A675E}"/>
              </a:ext>
            </a:extLst>
          </p:cNvPr>
          <p:cNvSpPr>
            <a:spLocks noGrp="1"/>
          </p:cNvSpPr>
          <p:nvPr>
            <p:ph type="sldNum" sz="quarter" idx="5"/>
          </p:nvPr>
        </p:nvSpPr>
        <p:spPr/>
        <p:txBody>
          <a:bodyPr/>
          <a:lstStyle/>
          <a:p>
            <a:fld id="{93AABD54-3F1D-43A6-981A-5E31E658D2F2}" type="slidenum">
              <a:rPr lang="en-GB" smtClean="0"/>
              <a:t>60</a:t>
            </a:fld>
            <a:endParaRPr lang="en-GB"/>
          </a:p>
        </p:txBody>
      </p:sp>
    </p:spTree>
    <p:extLst>
      <p:ext uri="{BB962C8B-B14F-4D97-AF65-F5344CB8AC3E}">
        <p14:creationId xmlns:p14="http://schemas.microsoft.com/office/powerpoint/2010/main" val="3035648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3E204-8168-5543-9071-F77DFF74B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ECDC3-4AEF-CF0B-2E51-25C840F3C6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A23F1-8B3B-19F1-EA2B-3EEB6409D36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26CA127-B533-8D83-CA29-CABC9D708E66}"/>
              </a:ext>
            </a:extLst>
          </p:cNvPr>
          <p:cNvSpPr>
            <a:spLocks noGrp="1"/>
          </p:cNvSpPr>
          <p:nvPr>
            <p:ph type="sldNum" sz="quarter" idx="5"/>
          </p:nvPr>
        </p:nvSpPr>
        <p:spPr/>
        <p:txBody>
          <a:bodyPr/>
          <a:lstStyle/>
          <a:p>
            <a:fld id="{93AABD54-3F1D-43A6-981A-5E31E658D2F2}" type="slidenum">
              <a:rPr lang="en-GB" smtClean="0"/>
              <a:t>61</a:t>
            </a:fld>
            <a:endParaRPr lang="en-GB"/>
          </a:p>
        </p:txBody>
      </p:sp>
    </p:spTree>
    <p:extLst>
      <p:ext uri="{BB962C8B-B14F-4D97-AF65-F5344CB8AC3E}">
        <p14:creationId xmlns:p14="http://schemas.microsoft.com/office/powerpoint/2010/main" val="1121711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CC97-77F5-E644-6442-E9B06A4FA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C3600F-2819-F585-6162-46C9884AF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4A07D-3431-8492-AB82-E8D926E8B3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E1422ED-4101-C1BE-5386-8020619EA131}"/>
              </a:ext>
            </a:extLst>
          </p:cNvPr>
          <p:cNvSpPr>
            <a:spLocks noGrp="1"/>
          </p:cNvSpPr>
          <p:nvPr>
            <p:ph type="sldNum" sz="quarter" idx="5"/>
          </p:nvPr>
        </p:nvSpPr>
        <p:spPr/>
        <p:txBody>
          <a:bodyPr/>
          <a:lstStyle/>
          <a:p>
            <a:fld id="{93AABD54-3F1D-43A6-981A-5E31E658D2F2}" type="slidenum">
              <a:rPr lang="en-GB" smtClean="0"/>
              <a:t>8</a:t>
            </a:fld>
            <a:endParaRPr lang="en-GB"/>
          </a:p>
        </p:txBody>
      </p:sp>
    </p:spTree>
    <p:extLst>
      <p:ext uri="{BB962C8B-B14F-4D97-AF65-F5344CB8AC3E}">
        <p14:creationId xmlns:p14="http://schemas.microsoft.com/office/powerpoint/2010/main" val="16673201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058B-F289-23D9-4EB1-FCC4B2A8C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9C34D-B3E2-F336-CFF8-7F6AD3052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EF8EF4-EC39-3730-2807-E2922DD948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4CE4B7C-011B-CEC6-97F5-FF53B5E6D0CC}"/>
              </a:ext>
            </a:extLst>
          </p:cNvPr>
          <p:cNvSpPr>
            <a:spLocks noGrp="1"/>
          </p:cNvSpPr>
          <p:nvPr>
            <p:ph type="sldNum" sz="quarter" idx="5"/>
          </p:nvPr>
        </p:nvSpPr>
        <p:spPr/>
        <p:txBody>
          <a:bodyPr/>
          <a:lstStyle/>
          <a:p>
            <a:fld id="{93AABD54-3F1D-43A6-981A-5E31E658D2F2}" type="slidenum">
              <a:rPr lang="en-GB" smtClean="0"/>
              <a:t>62</a:t>
            </a:fld>
            <a:endParaRPr lang="en-GB"/>
          </a:p>
        </p:txBody>
      </p:sp>
    </p:spTree>
    <p:extLst>
      <p:ext uri="{BB962C8B-B14F-4D97-AF65-F5344CB8AC3E}">
        <p14:creationId xmlns:p14="http://schemas.microsoft.com/office/powerpoint/2010/main" val="2016187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DAB54-2765-AB52-706A-BFA852323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A9835-00B2-A2C0-1A04-E1FFFC0CC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A3214-CC87-4428-082B-CA576C6B80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59D2117-FE49-44E5-973A-8909ECCE98CD}"/>
              </a:ext>
            </a:extLst>
          </p:cNvPr>
          <p:cNvSpPr>
            <a:spLocks noGrp="1"/>
          </p:cNvSpPr>
          <p:nvPr>
            <p:ph type="sldNum" sz="quarter" idx="5"/>
          </p:nvPr>
        </p:nvSpPr>
        <p:spPr/>
        <p:txBody>
          <a:bodyPr/>
          <a:lstStyle/>
          <a:p>
            <a:fld id="{93AABD54-3F1D-43A6-981A-5E31E658D2F2}" type="slidenum">
              <a:rPr lang="en-GB" smtClean="0"/>
              <a:t>63</a:t>
            </a:fld>
            <a:endParaRPr lang="en-GB"/>
          </a:p>
        </p:txBody>
      </p:sp>
    </p:spTree>
    <p:extLst>
      <p:ext uri="{BB962C8B-B14F-4D97-AF65-F5344CB8AC3E}">
        <p14:creationId xmlns:p14="http://schemas.microsoft.com/office/powerpoint/2010/main" val="12420941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1D47A-A979-12D4-E262-69307B06B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F6A27-074F-7752-D506-271997996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CEF64-5885-0A32-B69B-9AD0DAAC63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EFB7EC-146B-E244-CC06-B57AE912805F}"/>
              </a:ext>
            </a:extLst>
          </p:cNvPr>
          <p:cNvSpPr>
            <a:spLocks noGrp="1"/>
          </p:cNvSpPr>
          <p:nvPr>
            <p:ph type="sldNum" sz="quarter" idx="5"/>
          </p:nvPr>
        </p:nvSpPr>
        <p:spPr/>
        <p:txBody>
          <a:bodyPr/>
          <a:lstStyle/>
          <a:p>
            <a:fld id="{93AABD54-3F1D-43A6-981A-5E31E658D2F2}" type="slidenum">
              <a:rPr lang="en-GB" smtClean="0"/>
              <a:t>64</a:t>
            </a:fld>
            <a:endParaRPr lang="en-GB"/>
          </a:p>
        </p:txBody>
      </p:sp>
    </p:spTree>
    <p:extLst>
      <p:ext uri="{BB962C8B-B14F-4D97-AF65-F5344CB8AC3E}">
        <p14:creationId xmlns:p14="http://schemas.microsoft.com/office/powerpoint/2010/main" val="16716469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0E758-AA18-2AF7-12E2-73A94943A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369F7-2FB3-C5F4-CBF6-64C92F82B6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73142-79C6-1818-24B4-9F6910F1E1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615399-6D3E-0233-292A-12E85BA85B90}"/>
              </a:ext>
            </a:extLst>
          </p:cNvPr>
          <p:cNvSpPr>
            <a:spLocks noGrp="1"/>
          </p:cNvSpPr>
          <p:nvPr>
            <p:ph type="sldNum" sz="quarter" idx="5"/>
          </p:nvPr>
        </p:nvSpPr>
        <p:spPr/>
        <p:txBody>
          <a:bodyPr/>
          <a:lstStyle/>
          <a:p>
            <a:fld id="{93AABD54-3F1D-43A6-981A-5E31E658D2F2}" type="slidenum">
              <a:rPr lang="en-GB" smtClean="0"/>
              <a:t>65</a:t>
            </a:fld>
            <a:endParaRPr lang="en-GB"/>
          </a:p>
        </p:txBody>
      </p:sp>
    </p:spTree>
    <p:extLst>
      <p:ext uri="{BB962C8B-B14F-4D97-AF65-F5344CB8AC3E}">
        <p14:creationId xmlns:p14="http://schemas.microsoft.com/office/powerpoint/2010/main" val="17196512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AE66C-5464-B966-EEED-211DA0926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81C58-60A0-1E6D-6298-8A4CCAAE8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B686F5-8C48-13F1-CF73-AA1B5F7E536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FE7FA1-3D2E-F89F-F89B-26BF4F702C07}"/>
              </a:ext>
            </a:extLst>
          </p:cNvPr>
          <p:cNvSpPr>
            <a:spLocks noGrp="1"/>
          </p:cNvSpPr>
          <p:nvPr>
            <p:ph type="sldNum" sz="quarter" idx="5"/>
          </p:nvPr>
        </p:nvSpPr>
        <p:spPr/>
        <p:txBody>
          <a:bodyPr/>
          <a:lstStyle/>
          <a:p>
            <a:fld id="{93AABD54-3F1D-43A6-981A-5E31E658D2F2}" type="slidenum">
              <a:rPr lang="en-GB" smtClean="0"/>
              <a:t>66</a:t>
            </a:fld>
            <a:endParaRPr lang="en-GB"/>
          </a:p>
        </p:txBody>
      </p:sp>
    </p:spTree>
    <p:extLst>
      <p:ext uri="{BB962C8B-B14F-4D97-AF65-F5344CB8AC3E}">
        <p14:creationId xmlns:p14="http://schemas.microsoft.com/office/powerpoint/2010/main" val="34948360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2BE5E-4B99-D985-120F-88802B347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00F877-D40B-5BB1-D418-4BC29EAC9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C13EF-F7C7-E0A6-748C-F380BA0CF69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D4FD3B2-7644-16E0-762C-9E09098B7092}"/>
              </a:ext>
            </a:extLst>
          </p:cNvPr>
          <p:cNvSpPr>
            <a:spLocks noGrp="1"/>
          </p:cNvSpPr>
          <p:nvPr>
            <p:ph type="sldNum" sz="quarter" idx="5"/>
          </p:nvPr>
        </p:nvSpPr>
        <p:spPr/>
        <p:txBody>
          <a:bodyPr/>
          <a:lstStyle/>
          <a:p>
            <a:fld id="{93AABD54-3F1D-43A6-981A-5E31E658D2F2}" type="slidenum">
              <a:rPr lang="en-GB" smtClean="0"/>
              <a:t>67</a:t>
            </a:fld>
            <a:endParaRPr lang="en-GB"/>
          </a:p>
        </p:txBody>
      </p:sp>
    </p:spTree>
    <p:extLst>
      <p:ext uri="{BB962C8B-B14F-4D97-AF65-F5344CB8AC3E}">
        <p14:creationId xmlns:p14="http://schemas.microsoft.com/office/powerpoint/2010/main" val="33730991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2A18-3A35-FEAD-3F53-AFF13F944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40A29-8CBA-C4B4-4D1C-5CC4634E9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6394A-D6B5-6E46-18CF-4112D185A88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57C0CC-63C3-0A50-2EAE-BAE626E0FA2B}"/>
              </a:ext>
            </a:extLst>
          </p:cNvPr>
          <p:cNvSpPr>
            <a:spLocks noGrp="1"/>
          </p:cNvSpPr>
          <p:nvPr>
            <p:ph type="sldNum" sz="quarter" idx="5"/>
          </p:nvPr>
        </p:nvSpPr>
        <p:spPr/>
        <p:txBody>
          <a:bodyPr/>
          <a:lstStyle/>
          <a:p>
            <a:fld id="{93AABD54-3F1D-43A6-981A-5E31E658D2F2}" type="slidenum">
              <a:rPr lang="en-GB" smtClean="0"/>
              <a:t>68</a:t>
            </a:fld>
            <a:endParaRPr lang="en-GB"/>
          </a:p>
        </p:txBody>
      </p:sp>
    </p:spTree>
    <p:extLst>
      <p:ext uri="{BB962C8B-B14F-4D97-AF65-F5344CB8AC3E}">
        <p14:creationId xmlns:p14="http://schemas.microsoft.com/office/powerpoint/2010/main" val="2679668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3C0C2-C774-BD08-EAE6-7A5272D188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436F7-526F-3F8E-7588-F48FDC47E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A4289-2210-A231-DE76-93F8C89644A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856E6ED-23B5-AFBE-7E88-8E55EEE89896}"/>
              </a:ext>
            </a:extLst>
          </p:cNvPr>
          <p:cNvSpPr>
            <a:spLocks noGrp="1"/>
          </p:cNvSpPr>
          <p:nvPr>
            <p:ph type="sldNum" sz="quarter" idx="5"/>
          </p:nvPr>
        </p:nvSpPr>
        <p:spPr/>
        <p:txBody>
          <a:bodyPr/>
          <a:lstStyle/>
          <a:p>
            <a:fld id="{93AABD54-3F1D-43A6-981A-5E31E658D2F2}" type="slidenum">
              <a:rPr lang="en-GB" smtClean="0"/>
              <a:t>69</a:t>
            </a:fld>
            <a:endParaRPr lang="en-GB"/>
          </a:p>
        </p:txBody>
      </p:sp>
    </p:spTree>
    <p:extLst>
      <p:ext uri="{BB962C8B-B14F-4D97-AF65-F5344CB8AC3E}">
        <p14:creationId xmlns:p14="http://schemas.microsoft.com/office/powerpoint/2010/main" val="2496502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38B0C-6108-CD63-917B-387C57B08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FCF37-09BB-932C-4449-BC552E211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8E94A-5D87-69AA-44C5-92D8EF598B5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293821-1CCB-940B-6EDE-789B8BB44A15}"/>
              </a:ext>
            </a:extLst>
          </p:cNvPr>
          <p:cNvSpPr>
            <a:spLocks noGrp="1"/>
          </p:cNvSpPr>
          <p:nvPr>
            <p:ph type="sldNum" sz="quarter" idx="5"/>
          </p:nvPr>
        </p:nvSpPr>
        <p:spPr/>
        <p:txBody>
          <a:bodyPr/>
          <a:lstStyle/>
          <a:p>
            <a:fld id="{93AABD54-3F1D-43A6-981A-5E31E658D2F2}" type="slidenum">
              <a:rPr lang="en-GB" smtClean="0"/>
              <a:t>70</a:t>
            </a:fld>
            <a:endParaRPr lang="en-GB"/>
          </a:p>
        </p:txBody>
      </p:sp>
    </p:spTree>
    <p:extLst>
      <p:ext uri="{BB962C8B-B14F-4D97-AF65-F5344CB8AC3E}">
        <p14:creationId xmlns:p14="http://schemas.microsoft.com/office/powerpoint/2010/main" val="8176308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C551D-5D0B-70B5-22AC-3FA75BBBE8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D3E27-11E6-E8EC-EF7B-81B89963F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05EFBA-DDFC-3B4D-3878-F1C7D6710A6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9488083-FAAE-74DF-C5CC-0E4F545E81BF}"/>
              </a:ext>
            </a:extLst>
          </p:cNvPr>
          <p:cNvSpPr>
            <a:spLocks noGrp="1"/>
          </p:cNvSpPr>
          <p:nvPr>
            <p:ph type="sldNum" sz="quarter" idx="5"/>
          </p:nvPr>
        </p:nvSpPr>
        <p:spPr/>
        <p:txBody>
          <a:bodyPr/>
          <a:lstStyle/>
          <a:p>
            <a:fld id="{93AABD54-3F1D-43A6-981A-5E31E658D2F2}" type="slidenum">
              <a:rPr lang="en-GB" smtClean="0"/>
              <a:t>71</a:t>
            </a:fld>
            <a:endParaRPr lang="en-GB"/>
          </a:p>
        </p:txBody>
      </p:sp>
    </p:spTree>
    <p:extLst>
      <p:ext uri="{BB962C8B-B14F-4D97-AF65-F5344CB8AC3E}">
        <p14:creationId xmlns:p14="http://schemas.microsoft.com/office/powerpoint/2010/main" val="54606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2EB4F-384C-F6C8-ABF5-465EA2FF2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3A528-3602-39CD-2691-670BFDAA1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F6EF4-3581-A217-878C-AFFA224E00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E51274-5C10-2A1D-F152-66F73AC3112B}"/>
              </a:ext>
            </a:extLst>
          </p:cNvPr>
          <p:cNvSpPr>
            <a:spLocks noGrp="1"/>
          </p:cNvSpPr>
          <p:nvPr>
            <p:ph type="sldNum" sz="quarter" idx="5"/>
          </p:nvPr>
        </p:nvSpPr>
        <p:spPr/>
        <p:txBody>
          <a:bodyPr/>
          <a:lstStyle/>
          <a:p>
            <a:fld id="{93AABD54-3F1D-43A6-981A-5E31E658D2F2}" type="slidenum">
              <a:rPr lang="en-GB" smtClean="0"/>
              <a:t>9</a:t>
            </a:fld>
            <a:endParaRPr lang="en-GB"/>
          </a:p>
        </p:txBody>
      </p:sp>
    </p:spTree>
    <p:extLst>
      <p:ext uri="{BB962C8B-B14F-4D97-AF65-F5344CB8AC3E}">
        <p14:creationId xmlns:p14="http://schemas.microsoft.com/office/powerpoint/2010/main" val="2577669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D3B18-D108-445E-3AE8-9F06C3262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AC1C9E-29DF-6581-7452-EE3126F41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3C847-86C8-248B-A142-3B3CB63BF15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00A2CDB-6A50-49CA-1AC5-C3E463364396}"/>
              </a:ext>
            </a:extLst>
          </p:cNvPr>
          <p:cNvSpPr>
            <a:spLocks noGrp="1"/>
          </p:cNvSpPr>
          <p:nvPr>
            <p:ph type="sldNum" sz="quarter" idx="5"/>
          </p:nvPr>
        </p:nvSpPr>
        <p:spPr/>
        <p:txBody>
          <a:bodyPr/>
          <a:lstStyle/>
          <a:p>
            <a:fld id="{93AABD54-3F1D-43A6-981A-5E31E658D2F2}" type="slidenum">
              <a:rPr lang="en-GB" smtClean="0"/>
              <a:t>72</a:t>
            </a:fld>
            <a:endParaRPr lang="en-GB"/>
          </a:p>
        </p:txBody>
      </p:sp>
    </p:spTree>
    <p:extLst>
      <p:ext uri="{BB962C8B-B14F-4D97-AF65-F5344CB8AC3E}">
        <p14:creationId xmlns:p14="http://schemas.microsoft.com/office/powerpoint/2010/main" val="1985494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7850F-EBD6-08D3-D75C-6D4DD5A8C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F92AA-B017-E205-509A-A59F1DF6F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D73BA-7D85-DB7E-9107-F4C85656E2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75DC36-6B2C-031B-6F53-B2D6F1338679}"/>
              </a:ext>
            </a:extLst>
          </p:cNvPr>
          <p:cNvSpPr>
            <a:spLocks noGrp="1"/>
          </p:cNvSpPr>
          <p:nvPr>
            <p:ph type="sldNum" sz="quarter" idx="5"/>
          </p:nvPr>
        </p:nvSpPr>
        <p:spPr/>
        <p:txBody>
          <a:bodyPr/>
          <a:lstStyle/>
          <a:p>
            <a:fld id="{93AABD54-3F1D-43A6-981A-5E31E658D2F2}" type="slidenum">
              <a:rPr lang="en-GB" smtClean="0"/>
              <a:t>73</a:t>
            </a:fld>
            <a:endParaRPr lang="en-GB"/>
          </a:p>
        </p:txBody>
      </p:sp>
    </p:spTree>
    <p:extLst>
      <p:ext uri="{BB962C8B-B14F-4D97-AF65-F5344CB8AC3E}">
        <p14:creationId xmlns:p14="http://schemas.microsoft.com/office/powerpoint/2010/main" val="23601283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4F855-93C1-CD09-C229-AE99095CD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D9A67-D781-6344-CFBF-9EE17373DB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22558-E788-154E-BAF9-D4F9E321B83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EC5FA8C-5E7D-F957-3C22-E9651823F5F1}"/>
              </a:ext>
            </a:extLst>
          </p:cNvPr>
          <p:cNvSpPr>
            <a:spLocks noGrp="1"/>
          </p:cNvSpPr>
          <p:nvPr>
            <p:ph type="sldNum" sz="quarter" idx="5"/>
          </p:nvPr>
        </p:nvSpPr>
        <p:spPr/>
        <p:txBody>
          <a:bodyPr/>
          <a:lstStyle/>
          <a:p>
            <a:fld id="{93AABD54-3F1D-43A6-981A-5E31E658D2F2}" type="slidenum">
              <a:rPr lang="en-GB" smtClean="0"/>
              <a:t>74</a:t>
            </a:fld>
            <a:endParaRPr lang="en-GB"/>
          </a:p>
        </p:txBody>
      </p:sp>
    </p:spTree>
    <p:extLst>
      <p:ext uri="{BB962C8B-B14F-4D97-AF65-F5344CB8AC3E}">
        <p14:creationId xmlns:p14="http://schemas.microsoft.com/office/powerpoint/2010/main" val="37338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32C5D-1633-1D5B-CF7E-102E6140A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3CF99-9B13-5B26-F67B-4379AAB06D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F494A-97CF-849D-C165-785A4FCC198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DA605B2-3411-7EF8-0D33-965C5D262EE7}"/>
              </a:ext>
            </a:extLst>
          </p:cNvPr>
          <p:cNvSpPr>
            <a:spLocks noGrp="1"/>
          </p:cNvSpPr>
          <p:nvPr>
            <p:ph type="sldNum" sz="quarter" idx="5"/>
          </p:nvPr>
        </p:nvSpPr>
        <p:spPr/>
        <p:txBody>
          <a:bodyPr/>
          <a:lstStyle/>
          <a:p>
            <a:fld id="{93AABD54-3F1D-43A6-981A-5E31E658D2F2}" type="slidenum">
              <a:rPr lang="en-GB" smtClean="0"/>
              <a:t>75</a:t>
            </a:fld>
            <a:endParaRPr lang="en-GB"/>
          </a:p>
        </p:txBody>
      </p:sp>
    </p:spTree>
    <p:extLst>
      <p:ext uri="{BB962C8B-B14F-4D97-AF65-F5344CB8AC3E}">
        <p14:creationId xmlns:p14="http://schemas.microsoft.com/office/powerpoint/2010/main" val="36811438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3D95A-2AB0-6435-46D5-66FF38089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18719-5A1B-5257-CB70-C7A198458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94BE0A-52B9-DFFF-E11A-264745B6205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56C0FE5-E5B0-4B56-A82B-B241B2CC6E2D}"/>
              </a:ext>
            </a:extLst>
          </p:cNvPr>
          <p:cNvSpPr>
            <a:spLocks noGrp="1"/>
          </p:cNvSpPr>
          <p:nvPr>
            <p:ph type="sldNum" sz="quarter" idx="5"/>
          </p:nvPr>
        </p:nvSpPr>
        <p:spPr/>
        <p:txBody>
          <a:bodyPr/>
          <a:lstStyle/>
          <a:p>
            <a:fld id="{93AABD54-3F1D-43A6-981A-5E31E658D2F2}" type="slidenum">
              <a:rPr lang="en-GB" smtClean="0"/>
              <a:t>76</a:t>
            </a:fld>
            <a:endParaRPr lang="en-GB"/>
          </a:p>
        </p:txBody>
      </p:sp>
    </p:spTree>
    <p:extLst>
      <p:ext uri="{BB962C8B-B14F-4D97-AF65-F5344CB8AC3E}">
        <p14:creationId xmlns:p14="http://schemas.microsoft.com/office/powerpoint/2010/main" val="1018762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7C7F8-F699-C569-86D0-0A3D23499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1FAF6-7C35-52FD-CEEB-5EBCA83B9E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193FE-BCE5-4439-59FF-8272E9487D6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43A022-81DB-8A23-9E77-D092979F3CA3}"/>
              </a:ext>
            </a:extLst>
          </p:cNvPr>
          <p:cNvSpPr>
            <a:spLocks noGrp="1"/>
          </p:cNvSpPr>
          <p:nvPr>
            <p:ph type="sldNum" sz="quarter" idx="5"/>
          </p:nvPr>
        </p:nvSpPr>
        <p:spPr/>
        <p:txBody>
          <a:bodyPr/>
          <a:lstStyle/>
          <a:p>
            <a:fld id="{93AABD54-3F1D-43A6-981A-5E31E658D2F2}" type="slidenum">
              <a:rPr lang="en-GB" smtClean="0"/>
              <a:t>77</a:t>
            </a:fld>
            <a:endParaRPr lang="en-GB"/>
          </a:p>
        </p:txBody>
      </p:sp>
    </p:spTree>
    <p:extLst>
      <p:ext uri="{BB962C8B-B14F-4D97-AF65-F5344CB8AC3E}">
        <p14:creationId xmlns:p14="http://schemas.microsoft.com/office/powerpoint/2010/main" val="29371261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575C-EA2F-E5C4-177E-9759A2361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92BF6-14C1-8016-C94D-54808493A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3E291-48F5-760C-720B-563E1197874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5EE9FF-0E71-130D-261C-687515A68326}"/>
              </a:ext>
            </a:extLst>
          </p:cNvPr>
          <p:cNvSpPr>
            <a:spLocks noGrp="1"/>
          </p:cNvSpPr>
          <p:nvPr>
            <p:ph type="sldNum" sz="quarter" idx="5"/>
          </p:nvPr>
        </p:nvSpPr>
        <p:spPr/>
        <p:txBody>
          <a:bodyPr/>
          <a:lstStyle/>
          <a:p>
            <a:fld id="{93AABD54-3F1D-43A6-981A-5E31E658D2F2}" type="slidenum">
              <a:rPr lang="en-GB" smtClean="0"/>
              <a:t>78</a:t>
            </a:fld>
            <a:endParaRPr lang="en-GB"/>
          </a:p>
        </p:txBody>
      </p:sp>
    </p:spTree>
    <p:extLst>
      <p:ext uri="{BB962C8B-B14F-4D97-AF65-F5344CB8AC3E}">
        <p14:creationId xmlns:p14="http://schemas.microsoft.com/office/powerpoint/2010/main" val="42225481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9FF0C-EDC6-C2DE-FE4F-D4965CC76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558C6-F086-7883-ABE6-F7C41F1F6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C368EC-E7CD-EF92-4034-73AC00A5F9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3C444C-2250-1728-BDE1-2721FAB15963}"/>
              </a:ext>
            </a:extLst>
          </p:cNvPr>
          <p:cNvSpPr>
            <a:spLocks noGrp="1"/>
          </p:cNvSpPr>
          <p:nvPr>
            <p:ph type="sldNum" sz="quarter" idx="5"/>
          </p:nvPr>
        </p:nvSpPr>
        <p:spPr/>
        <p:txBody>
          <a:bodyPr/>
          <a:lstStyle/>
          <a:p>
            <a:fld id="{93AABD54-3F1D-43A6-981A-5E31E658D2F2}" type="slidenum">
              <a:rPr lang="en-GB" smtClean="0"/>
              <a:t>79</a:t>
            </a:fld>
            <a:endParaRPr lang="en-GB"/>
          </a:p>
        </p:txBody>
      </p:sp>
    </p:spTree>
    <p:extLst>
      <p:ext uri="{BB962C8B-B14F-4D97-AF65-F5344CB8AC3E}">
        <p14:creationId xmlns:p14="http://schemas.microsoft.com/office/powerpoint/2010/main" val="35008450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CE44-C5C0-E58B-7459-9396FE434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62A24-A757-B832-8269-D8838F78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93F433-E994-E9CD-0230-099CDEE4723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6B5B9C-5713-F9C0-B4F0-11830C85CDFA}"/>
              </a:ext>
            </a:extLst>
          </p:cNvPr>
          <p:cNvSpPr>
            <a:spLocks noGrp="1"/>
          </p:cNvSpPr>
          <p:nvPr>
            <p:ph type="sldNum" sz="quarter" idx="5"/>
          </p:nvPr>
        </p:nvSpPr>
        <p:spPr/>
        <p:txBody>
          <a:bodyPr/>
          <a:lstStyle/>
          <a:p>
            <a:fld id="{93AABD54-3F1D-43A6-981A-5E31E658D2F2}" type="slidenum">
              <a:rPr lang="en-GB" smtClean="0"/>
              <a:t>80</a:t>
            </a:fld>
            <a:endParaRPr lang="en-GB"/>
          </a:p>
        </p:txBody>
      </p:sp>
    </p:spTree>
    <p:extLst>
      <p:ext uri="{BB962C8B-B14F-4D97-AF65-F5344CB8AC3E}">
        <p14:creationId xmlns:p14="http://schemas.microsoft.com/office/powerpoint/2010/main" val="2188150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F29E7-D981-5E55-387D-F57BA9DC2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B699F-0897-2A7A-DE35-4CFB0F91E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23039C-E2BA-CDE7-42F0-3E7FE897F6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32DA58-9018-E951-2740-A79BD6BEE812}"/>
              </a:ext>
            </a:extLst>
          </p:cNvPr>
          <p:cNvSpPr>
            <a:spLocks noGrp="1"/>
          </p:cNvSpPr>
          <p:nvPr>
            <p:ph type="sldNum" sz="quarter" idx="5"/>
          </p:nvPr>
        </p:nvSpPr>
        <p:spPr/>
        <p:txBody>
          <a:bodyPr/>
          <a:lstStyle/>
          <a:p>
            <a:fld id="{93AABD54-3F1D-43A6-981A-5E31E658D2F2}" type="slidenum">
              <a:rPr lang="en-GB" smtClean="0"/>
              <a:t>81</a:t>
            </a:fld>
            <a:endParaRPr lang="en-GB"/>
          </a:p>
        </p:txBody>
      </p:sp>
    </p:spTree>
    <p:extLst>
      <p:ext uri="{BB962C8B-B14F-4D97-AF65-F5344CB8AC3E}">
        <p14:creationId xmlns:p14="http://schemas.microsoft.com/office/powerpoint/2010/main" val="1564201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A591-A759-BEAF-F9C9-7C973488C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2D486-6E38-6A06-80C0-319B51D86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8341C-1841-5F5C-77AC-8AD1BA9B15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0C5F35-CF5A-F396-389E-58DE8CCDF71B}"/>
              </a:ext>
            </a:extLst>
          </p:cNvPr>
          <p:cNvSpPr>
            <a:spLocks noGrp="1"/>
          </p:cNvSpPr>
          <p:nvPr>
            <p:ph type="sldNum" sz="quarter" idx="5"/>
          </p:nvPr>
        </p:nvSpPr>
        <p:spPr/>
        <p:txBody>
          <a:bodyPr/>
          <a:lstStyle/>
          <a:p>
            <a:fld id="{93AABD54-3F1D-43A6-981A-5E31E658D2F2}" type="slidenum">
              <a:rPr lang="en-GB" smtClean="0"/>
              <a:t>10</a:t>
            </a:fld>
            <a:endParaRPr lang="en-GB"/>
          </a:p>
        </p:txBody>
      </p:sp>
    </p:spTree>
    <p:extLst>
      <p:ext uri="{BB962C8B-B14F-4D97-AF65-F5344CB8AC3E}">
        <p14:creationId xmlns:p14="http://schemas.microsoft.com/office/powerpoint/2010/main" val="4011824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5C314-FF29-33B1-062A-93089D58C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7EC90-7E90-3CA7-360B-8EE711C88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D4A1F-C152-64B1-6541-622F65B43A4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963E4AF-FEE2-3F2A-2521-CAB95DDE763D}"/>
              </a:ext>
            </a:extLst>
          </p:cNvPr>
          <p:cNvSpPr>
            <a:spLocks noGrp="1"/>
          </p:cNvSpPr>
          <p:nvPr>
            <p:ph type="sldNum" sz="quarter" idx="5"/>
          </p:nvPr>
        </p:nvSpPr>
        <p:spPr/>
        <p:txBody>
          <a:bodyPr/>
          <a:lstStyle/>
          <a:p>
            <a:fld id="{93AABD54-3F1D-43A6-981A-5E31E658D2F2}" type="slidenum">
              <a:rPr lang="en-GB" smtClean="0"/>
              <a:t>82</a:t>
            </a:fld>
            <a:endParaRPr lang="en-GB"/>
          </a:p>
        </p:txBody>
      </p:sp>
    </p:spTree>
    <p:extLst>
      <p:ext uri="{BB962C8B-B14F-4D97-AF65-F5344CB8AC3E}">
        <p14:creationId xmlns:p14="http://schemas.microsoft.com/office/powerpoint/2010/main" val="25441700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F29FC-106B-4D37-38A0-19A0E0619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BAE1F-314B-98F1-A988-336FB6504B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E5BA3-172C-125F-0C1D-D37F6CAD34F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B93C53-DAC1-A0C1-25AB-C6C657525376}"/>
              </a:ext>
            </a:extLst>
          </p:cNvPr>
          <p:cNvSpPr>
            <a:spLocks noGrp="1"/>
          </p:cNvSpPr>
          <p:nvPr>
            <p:ph type="sldNum" sz="quarter" idx="5"/>
          </p:nvPr>
        </p:nvSpPr>
        <p:spPr/>
        <p:txBody>
          <a:bodyPr/>
          <a:lstStyle/>
          <a:p>
            <a:fld id="{93AABD54-3F1D-43A6-981A-5E31E658D2F2}" type="slidenum">
              <a:rPr lang="en-GB" smtClean="0"/>
              <a:t>83</a:t>
            </a:fld>
            <a:endParaRPr lang="en-GB"/>
          </a:p>
        </p:txBody>
      </p:sp>
    </p:spTree>
    <p:extLst>
      <p:ext uri="{BB962C8B-B14F-4D97-AF65-F5344CB8AC3E}">
        <p14:creationId xmlns:p14="http://schemas.microsoft.com/office/powerpoint/2010/main" val="18409185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500FD-6C3E-7BC9-1CA2-313D7F3FE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A56F4-A693-F72F-CFE5-01EFF839D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B2F02-2C5A-CD78-EADC-12228809E8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BAD55C-B5B9-A5E1-39A8-89079AE32C93}"/>
              </a:ext>
            </a:extLst>
          </p:cNvPr>
          <p:cNvSpPr>
            <a:spLocks noGrp="1"/>
          </p:cNvSpPr>
          <p:nvPr>
            <p:ph type="sldNum" sz="quarter" idx="5"/>
          </p:nvPr>
        </p:nvSpPr>
        <p:spPr/>
        <p:txBody>
          <a:bodyPr/>
          <a:lstStyle/>
          <a:p>
            <a:fld id="{93AABD54-3F1D-43A6-981A-5E31E658D2F2}" type="slidenum">
              <a:rPr lang="en-GB" smtClean="0"/>
              <a:t>84</a:t>
            </a:fld>
            <a:endParaRPr lang="en-GB"/>
          </a:p>
        </p:txBody>
      </p:sp>
    </p:spTree>
    <p:extLst>
      <p:ext uri="{BB962C8B-B14F-4D97-AF65-F5344CB8AC3E}">
        <p14:creationId xmlns:p14="http://schemas.microsoft.com/office/powerpoint/2010/main" val="3536461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C5CC2-206B-C40E-4086-4149555FD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27401F-56AB-2DAB-D9BF-B61FDF5AD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508D8-4DB7-5990-A078-90D33AB1FD7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C8BAB1-E511-FC12-754E-CC0551247756}"/>
              </a:ext>
            </a:extLst>
          </p:cNvPr>
          <p:cNvSpPr>
            <a:spLocks noGrp="1"/>
          </p:cNvSpPr>
          <p:nvPr>
            <p:ph type="sldNum" sz="quarter" idx="5"/>
          </p:nvPr>
        </p:nvSpPr>
        <p:spPr/>
        <p:txBody>
          <a:bodyPr/>
          <a:lstStyle/>
          <a:p>
            <a:fld id="{93AABD54-3F1D-43A6-981A-5E31E658D2F2}" type="slidenum">
              <a:rPr lang="en-GB" smtClean="0"/>
              <a:t>85</a:t>
            </a:fld>
            <a:endParaRPr lang="en-GB"/>
          </a:p>
        </p:txBody>
      </p:sp>
    </p:spTree>
    <p:extLst>
      <p:ext uri="{BB962C8B-B14F-4D97-AF65-F5344CB8AC3E}">
        <p14:creationId xmlns:p14="http://schemas.microsoft.com/office/powerpoint/2010/main" val="804178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E4DCF-CA8D-CBE9-39EF-E8F722ED8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1F25E-35BD-3D2A-F043-C58112D6B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9B393-4512-D016-407F-8DDA53870FB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0FE5C7-C03D-A68E-3623-5D233D8EC7A3}"/>
              </a:ext>
            </a:extLst>
          </p:cNvPr>
          <p:cNvSpPr>
            <a:spLocks noGrp="1"/>
          </p:cNvSpPr>
          <p:nvPr>
            <p:ph type="sldNum" sz="quarter" idx="5"/>
          </p:nvPr>
        </p:nvSpPr>
        <p:spPr/>
        <p:txBody>
          <a:bodyPr/>
          <a:lstStyle/>
          <a:p>
            <a:fld id="{93AABD54-3F1D-43A6-981A-5E31E658D2F2}" type="slidenum">
              <a:rPr lang="en-GB" smtClean="0"/>
              <a:t>86</a:t>
            </a:fld>
            <a:endParaRPr lang="en-GB"/>
          </a:p>
        </p:txBody>
      </p:sp>
    </p:spTree>
    <p:extLst>
      <p:ext uri="{BB962C8B-B14F-4D97-AF65-F5344CB8AC3E}">
        <p14:creationId xmlns:p14="http://schemas.microsoft.com/office/powerpoint/2010/main" val="6689652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A6CEB-4CB0-5FD1-3C4F-F79B1EAE2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03AEF-A58F-A1A9-6038-BD201DF8F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ED9A9-27E1-EA70-48A0-117A0EF1DC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DC7D55-AAE1-34E3-70A7-B0EABE2943FF}"/>
              </a:ext>
            </a:extLst>
          </p:cNvPr>
          <p:cNvSpPr>
            <a:spLocks noGrp="1"/>
          </p:cNvSpPr>
          <p:nvPr>
            <p:ph type="sldNum" sz="quarter" idx="5"/>
          </p:nvPr>
        </p:nvSpPr>
        <p:spPr/>
        <p:txBody>
          <a:bodyPr/>
          <a:lstStyle/>
          <a:p>
            <a:fld id="{93AABD54-3F1D-43A6-981A-5E31E658D2F2}" type="slidenum">
              <a:rPr lang="en-GB" smtClean="0"/>
              <a:t>87</a:t>
            </a:fld>
            <a:endParaRPr lang="en-GB"/>
          </a:p>
        </p:txBody>
      </p:sp>
    </p:spTree>
    <p:extLst>
      <p:ext uri="{BB962C8B-B14F-4D97-AF65-F5344CB8AC3E}">
        <p14:creationId xmlns:p14="http://schemas.microsoft.com/office/powerpoint/2010/main" val="42665376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F3347-B33D-00E7-3EEF-4B3DE9CE4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73618-DA84-B0E8-88CC-ACDA4345D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F174D-FB5C-1F9A-E5A9-1255F7C8AF5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51C047-D722-EDC7-9E5E-FDB482F29149}"/>
              </a:ext>
            </a:extLst>
          </p:cNvPr>
          <p:cNvSpPr>
            <a:spLocks noGrp="1"/>
          </p:cNvSpPr>
          <p:nvPr>
            <p:ph type="sldNum" sz="quarter" idx="5"/>
          </p:nvPr>
        </p:nvSpPr>
        <p:spPr/>
        <p:txBody>
          <a:bodyPr/>
          <a:lstStyle/>
          <a:p>
            <a:fld id="{93AABD54-3F1D-43A6-981A-5E31E658D2F2}" type="slidenum">
              <a:rPr lang="en-GB" smtClean="0"/>
              <a:t>88</a:t>
            </a:fld>
            <a:endParaRPr lang="en-GB"/>
          </a:p>
        </p:txBody>
      </p:sp>
    </p:spTree>
    <p:extLst>
      <p:ext uri="{BB962C8B-B14F-4D97-AF65-F5344CB8AC3E}">
        <p14:creationId xmlns:p14="http://schemas.microsoft.com/office/powerpoint/2010/main" val="35847618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3AABD54-3F1D-43A6-981A-5E31E658D2F2}" type="slidenum">
              <a:rPr lang="en-GB" smtClean="0"/>
              <a:t>89</a:t>
            </a:fld>
            <a:endParaRPr lang="en-GB"/>
          </a:p>
        </p:txBody>
      </p:sp>
    </p:spTree>
    <p:extLst>
      <p:ext uri="{BB962C8B-B14F-4D97-AF65-F5344CB8AC3E}">
        <p14:creationId xmlns:p14="http://schemas.microsoft.com/office/powerpoint/2010/main" val="30072542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E8836-D0BC-4ED2-9C6E-3EFD04A8D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920AD-37DC-4E6D-9719-71EFA4427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BAB0B-DF55-598E-446C-F874C16A53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EACB697-4F78-109E-FFBF-4A9BFD1345E1}"/>
              </a:ext>
            </a:extLst>
          </p:cNvPr>
          <p:cNvSpPr>
            <a:spLocks noGrp="1"/>
          </p:cNvSpPr>
          <p:nvPr>
            <p:ph type="sldNum" sz="quarter" idx="5"/>
          </p:nvPr>
        </p:nvSpPr>
        <p:spPr/>
        <p:txBody>
          <a:bodyPr/>
          <a:lstStyle/>
          <a:p>
            <a:fld id="{93AABD54-3F1D-43A6-981A-5E31E658D2F2}" type="slidenum">
              <a:rPr lang="en-GB" smtClean="0"/>
              <a:t>90</a:t>
            </a:fld>
            <a:endParaRPr lang="en-GB"/>
          </a:p>
        </p:txBody>
      </p:sp>
    </p:spTree>
    <p:extLst>
      <p:ext uri="{BB962C8B-B14F-4D97-AF65-F5344CB8AC3E}">
        <p14:creationId xmlns:p14="http://schemas.microsoft.com/office/powerpoint/2010/main" val="29955303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6CD35-6AC9-F4CB-A4F7-184809AA7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E8551-4548-AD2C-C8FA-85ADD1EC3A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A7B4C-61FD-0B75-1007-DE95AD69A6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7E66256-6514-C15A-9058-167EF4459E52}"/>
              </a:ext>
            </a:extLst>
          </p:cNvPr>
          <p:cNvSpPr>
            <a:spLocks noGrp="1"/>
          </p:cNvSpPr>
          <p:nvPr>
            <p:ph type="sldNum" sz="quarter" idx="5"/>
          </p:nvPr>
        </p:nvSpPr>
        <p:spPr/>
        <p:txBody>
          <a:bodyPr/>
          <a:lstStyle/>
          <a:p>
            <a:fld id="{93AABD54-3F1D-43A6-981A-5E31E658D2F2}" type="slidenum">
              <a:rPr lang="en-GB" smtClean="0"/>
              <a:t>91</a:t>
            </a:fld>
            <a:endParaRPr lang="en-GB"/>
          </a:p>
        </p:txBody>
      </p:sp>
    </p:spTree>
    <p:extLst>
      <p:ext uri="{BB962C8B-B14F-4D97-AF65-F5344CB8AC3E}">
        <p14:creationId xmlns:p14="http://schemas.microsoft.com/office/powerpoint/2010/main" val="294813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D14AD-49E3-3061-AB5D-B6B2F39AF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BAA3DC-4104-7C49-2869-51D4C343B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4A024-870C-3519-F96F-D46AFB490C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5C6C6D-F2F1-1A0B-89EA-380EDA6EFAD2}"/>
              </a:ext>
            </a:extLst>
          </p:cNvPr>
          <p:cNvSpPr>
            <a:spLocks noGrp="1"/>
          </p:cNvSpPr>
          <p:nvPr>
            <p:ph type="sldNum" sz="quarter" idx="5"/>
          </p:nvPr>
        </p:nvSpPr>
        <p:spPr/>
        <p:txBody>
          <a:bodyPr/>
          <a:lstStyle/>
          <a:p>
            <a:fld id="{93AABD54-3F1D-43A6-981A-5E31E658D2F2}" type="slidenum">
              <a:rPr lang="en-GB" smtClean="0"/>
              <a:t>11</a:t>
            </a:fld>
            <a:endParaRPr lang="en-GB"/>
          </a:p>
        </p:txBody>
      </p:sp>
    </p:spTree>
    <p:extLst>
      <p:ext uri="{BB962C8B-B14F-4D97-AF65-F5344CB8AC3E}">
        <p14:creationId xmlns:p14="http://schemas.microsoft.com/office/powerpoint/2010/main" val="38349282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99DE1-7C42-3224-A4A4-FB17B0566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FBD3F-ACC9-F1D9-AE29-68F7641CD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2FDC7-4475-0E25-AC32-46ACDACC48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DF4F82E-B9FC-9033-ACA5-FAB6D89E1186}"/>
              </a:ext>
            </a:extLst>
          </p:cNvPr>
          <p:cNvSpPr>
            <a:spLocks noGrp="1"/>
          </p:cNvSpPr>
          <p:nvPr>
            <p:ph type="sldNum" sz="quarter" idx="5"/>
          </p:nvPr>
        </p:nvSpPr>
        <p:spPr/>
        <p:txBody>
          <a:bodyPr/>
          <a:lstStyle/>
          <a:p>
            <a:fld id="{93AABD54-3F1D-43A6-981A-5E31E658D2F2}" type="slidenum">
              <a:rPr lang="en-GB" smtClean="0"/>
              <a:t>92</a:t>
            </a:fld>
            <a:endParaRPr lang="en-GB"/>
          </a:p>
        </p:txBody>
      </p:sp>
    </p:spTree>
    <p:extLst>
      <p:ext uri="{BB962C8B-B14F-4D97-AF65-F5344CB8AC3E}">
        <p14:creationId xmlns:p14="http://schemas.microsoft.com/office/powerpoint/2010/main" val="22287818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B3A4F-0A3F-FB8C-60A4-A1495F6E81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DA94D-7CE5-5D33-A3AE-27A91B913F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78498-7342-126D-D14A-D491DEAAE6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D60AB4-C24D-E031-27FC-4411F97EE2D6}"/>
              </a:ext>
            </a:extLst>
          </p:cNvPr>
          <p:cNvSpPr>
            <a:spLocks noGrp="1"/>
          </p:cNvSpPr>
          <p:nvPr>
            <p:ph type="sldNum" sz="quarter" idx="5"/>
          </p:nvPr>
        </p:nvSpPr>
        <p:spPr/>
        <p:txBody>
          <a:bodyPr/>
          <a:lstStyle/>
          <a:p>
            <a:fld id="{93AABD54-3F1D-43A6-981A-5E31E658D2F2}" type="slidenum">
              <a:rPr lang="en-GB" smtClean="0"/>
              <a:t>93</a:t>
            </a:fld>
            <a:endParaRPr lang="en-GB"/>
          </a:p>
        </p:txBody>
      </p:sp>
    </p:spTree>
    <p:extLst>
      <p:ext uri="{BB962C8B-B14F-4D97-AF65-F5344CB8AC3E}">
        <p14:creationId xmlns:p14="http://schemas.microsoft.com/office/powerpoint/2010/main" val="3129435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CAAC-5CA5-F8EA-D907-EEF361046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BB50C1-94E1-7F39-EB68-32CC9C3DB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CE4B8-0F8A-E312-9FE7-4870C28B9EA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BEFAC44-FFEF-C8D3-2F3C-22817FDBF005}"/>
              </a:ext>
            </a:extLst>
          </p:cNvPr>
          <p:cNvSpPr>
            <a:spLocks noGrp="1"/>
          </p:cNvSpPr>
          <p:nvPr>
            <p:ph type="sldNum" sz="quarter" idx="5"/>
          </p:nvPr>
        </p:nvSpPr>
        <p:spPr/>
        <p:txBody>
          <a:bodyPr/>
          <a:lstStyle/>
          <a:p>
            <a:fld id="{93AABD54-3F1D-43A6-981A-5E31E658D2F2}" type="slidenum">
              <a:rPr lang="en-GB" smtClean="0"/>
              <a:t>94</a:t>
            </a:fld>
            <a:endParaRPr lang="en-GB"/>
          </a:p>
        </p:txBody>
      </p:sp>
    </p:spTree>
    <p:extLst>
      <p:ext uri="{BB962C8B-B14F-4D97-AF65-F5344CB8AC3E}">
        <p14:creationId xmlns:p14="http://schemas.microsoft.com/office/powerpoint/2010/main" val="21365510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EFB44-F029-29D2-DB45-A98A51D4F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041EEC-D4B2-0706-D962-135C944B8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0E929-B1BA-CC81-07F0-C81F212CB2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2D22A4-3E13-F2E1-FF03-CBE2C1B9E4E8}"/>
              </a:ext>
            </a:extLst>
          </p:cNvPr>
          <p:cNvSpPr>
            <a:spLocks noGrp="1"/>
          </p:cNvSpPr>
          <p:nvPr>
            <p:ph type="sldNum" sz="quarter" idx="5"/>
          </p:nvPr>
        </p:nvSpPr>
        <p:spPr/>
        <p:txBody>
          <a:bodyPr/>
          <a:lstStyle/>
          <a:p>
            <a:fld id="{93AABD54-3F1D-43A6-981A-5E31E658D2F2}" type="slidenum">
              <a:rPr lang="en-GB" smtClean="0"/>
              <a:t>95</a:t>
            </a:fld>
            <a:endParaRPr lang="en-GB"/>
          </a:p>
        </p:txBody>
      </p:sp>
    </p:spTree>
    <p:extLst>
      <p:ext uri="{BB962C8B-B14F-4D97-AF65-F5344CB8AC3E}">
        <p14:creationId xmlns:p14="http://schemas.microsoft.com/office/powerpoint/2010/main" val="347401222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6B00E-68FD-899C-54E0-BBD198827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68885-87A2-7B92-1762-43A4AE04D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ECC660-653C-0E77-2BB8-0BECADD835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01AAD0-D09C-6ED8-5B2F-37228FB0DEAE}"/>
              </a:ext>
            </a:extLst>
          </p:cNvPr>
          <p:cNvSpPr>
            <a:spLocks noGrp="1"/>
          </p:cNvSpPr>
          <p:nvPr>
            <p:ph type="sldNum" sz="quarter" idx="5"/>
          </p:nvPr>
        </p:nvSpPr>
        <p:spPr/>
        <p:txBody>
          <a:bodyPr/>
          <a:lstStyle/>
          <a:p>
            <a:fld id="{93AABD54-3F1D-43A6-981A-5E31E658D2F2}" type="slidenum">
              <a:rPr lang="en-GB" smtClean="0"/>
              <a:t>96</a:t>
            </a:fld>
            <a:endParaRPr lang="en-GB"/>
          </a:p>
        </p:txBody>
      </p:sp>
    </p:spTree>
    <p:extLst>
      <p:ext uri="{BB962C8B-B14F-4D97-AF65-F5344CB8AC3E}">
        <p14:creationId xmlns:p14="http://schemas.microsoft.com/office/powerpoint/2010/main" val="17092331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00664-D87B-44E9-0DAB-B271CDAD6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3536D-2C9E-AC1F-29E3-A76C4DC5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B5891-C868-B01C-980F-8127BA72A2B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DEC0CB1-B8A1-6138-9B02-2CE23465ED94}"/>
              </a:ext>
            </a:extLst>
          </p:cNvPr>
          <p:cNvSpPr>
            <a:spLocks noGrp="1"/>
          </p:cNvSpPr>
          <p:nvPr>
            <p:ph type="sldNum" sz="quarter" idx="5"/>
          </p:nvPr>
        </p:nvSpPr>
        <p:spPr/>
        <p:txBody>
          <a:bodyPr/>
          <a:lstStyle/>
          <a:p>
            <a:fld id="{93AABD54-3F1D-43A6-981A-5E31E658D2F2}" type="slidenum">
              <a:rPr lang="en-GB" smtClean="0"/>
              <a:t>97</a:t>
            </a:fld>
            <a:endParaRPr lang="en-GB"/>
          </a:p>
        </p:txBody>
      </p:sp>
    </p:spTree>
    <p:extLst>
      <p:ext uri="{BB962C8B-B14F-4D97-AF65-F5344CB8AC3E}">
        <p14:creationId xmlns:p14="http://schemas.microsoft.com/office/powerpoint/2010/main" val="3245191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129A4-70D3-D1DF-59B4-FE21508DD6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48B3D2-3BA7-7805-7DAF-BB2D25765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EAAB6-C3D2-5B06-CE87-8EEC0D8FBCD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7DBEEA-1E3E-5393-DBBB-41DA3E43EF58}"/>
              </a:ext>
            </a:extLst>
          </p:cNvPr>
          <p:cNvSpPr>
            <a:spLocks noGrp="1"/>
          </p:cNvSpPr>
          <p:nvPr>
            <p:ph type="sldNum" sz="quarter" idx="5"/>
          </p:nvPr>
        </p:nvSpPr>
        <p:spPr/>
        <p:txBody>
          <a:bodyPr/>
          <a:lstStyle/>
          <a:p>
            <a:fld id="{93AABD54-3F1D-43A6-981A-5E31E658D2F2}" type="slidenum">
              <a:rPr lang="en-GB" smtClean="0"/>
              <a:t>98</a:t>
            </a:fld>
            <a:endParaRPr lang="en-GB"/>
          </a:p>
        </p:txBody>
      </p:sp>
    </p:spTree>
    <p:extLst>
      <p:ext uri="{BB962C8B-B14F-4D97-AF65-F5344CB8AC3E}">
        <p14:creationId xmlns:p14="http://schemas.microsoft.com/office/powerpoint/2010/main" val="17439133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9CCD2-6242-C3B4-8C97-567CA8CE6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10E19-E2DD-396E-D3E7-6BBD179D3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EA7DF2-44E2-49DA-0BF7-E608D0288E6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6E80641-F81C-40A1-6EF3-B727A491BA6C}"/>
              </a:ext>
            </a:extLst>
          </p:cNvPr>
          <p:cNvSpPr>
            <a:spLocks noGrp="1"/>
          </p:cNvSpPr>
          <p:nvPr>
            <p:ph type="sldNum" sz="quarter" idx="5"/>
          </p:nvPr>
        </p:nvSpPr>
        <p:spPr/>
        <p:txBody>
          <a:bodyPr/>
          <a:lstStyle/>
          <a:p>
            <a:fld id="{93AABD54-3F1D-43A6-981A-5E31E658D2F2}" type="slidenum">
              <a:rPr lang="en-GB" smtClean="0"/>
              <a:t>99</a:t>
            </a:fld>
            <a:endParaRPr lang="en-GB"/>
          </a:p>
        </p:txBody>
      </p:sp>
    </p:spTree>
    <p:extLst>
      <p:ext uri="{BB962C8B-B14F-4D97-AF65-F5344CB8AC3E}">
        <p14:creationId xmlns:p14="http://schemas.microsoft.com/office/powerpoint/2010/main" val="14519621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1DBC-1D61-D4D3-52D0-60BB1438B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B8ED8-04ED-6F95-3D86-E25BA3DE5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25731-6D18-2808-0D92-1A2AB90A914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216D06-A32E-C823-AC3D-FE4DFDCAD82A}"/>
              </a:ext>
            </a:extLst>
          </p:cNvPr>
          <p:cNvSpPr>
            <a:spLocks noGrp="1"/>
          </p:cNvSpPr>
          <p:nvPr>
            <p:ph type="sldNum" sz="quarter" idx="5"/>
          </p:nvPr>
        </p:nvSpPr>
        <p:spPr/>
        <p:txBody>
          <a:bodyPr/>
          <a:lstStyle/>
          <a:p>
            <a:fld id="{93AABD54-3F1D-43A6-981A-5E31E658D2F2}" type="slidenum">
              <a:rPr lang="en-GB" smtClean="0"/>
              <a:t>100</a:t>
            </a:fld>
            <a:endParaRPr lang="en-GB"/>
          </a:p>
        </p:txBody>
      </p:sp>
    </p:spTree>
    <p:extLst>
      <p:ext uri="{BB962C8B-B14F-4D97-AF65-F5344CB8AC3E}">
        <p14:creationId xmlns:p14="http://schemas.microsoft.com/office/powerpoint/2010/main" val="25328255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5B751-7FD4-7C93-F8B2-BE582D65F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367E7-D375-88E0-3D37-339DE0751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688DE-7D3E-4504-65FC-F735E51732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FC770E-60C8-0496-CB03-D2A861900A6C}"/>
              </a:ext>
            </a:extLst>
          </p:cNvPr>
          <p:cNvSpPr>
            <a:spLocks noGrp="1"/>
          </p:cNvSpPr>
          <p:nvPr>
            <p:ph type="sldNum" sz="quarter" idx="5"/>
          </p:nvPr>
        </p:nvSpPr>
        <p:spPr/>
        <p:txBody>
          <a:bodyPr/>
          <a:lstStyle/>
          <a:p>
            <a:fld id="{93AABD54-3F1D-43A6-981A-5E31E658D2F2}" type="slidenum">
              <a:rPr lang="en-GB" smtClean="0"/>
              <a:t>101</a:t>
            </a:fld>
            <a:endParaRPr lang="en-GB"/>
          </a:p>
        </p:txBody>
      </p:sp>
    </p:spTree>
    <p:extLst>
      <p:ext uri="{BB962C8B-B14F-4D97-AF65-F5344CB8AC3E}">
        <p14:creationId xmlns:p14="http://schemas.microsoft.com/office/powerpoint/2010/main" val="336302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8BCEC47-0E69-4A28-A4B0-54E5CB229FF1}"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28494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CEC47-0E69-4A28-A4B0-54E5CB229FF1}"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242762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CEC47-0E69-4A28-A4B0-54E5CB229FF1}"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1257319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BCEC47-0E69-4A28-A4B0-54E5CB229FF1}"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550666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BCEC47-0E69-4A28-A4B0-54E5CB229FF1}" type="datetimeFigureOut">
              <a:rPr lang="en-GB" smtClean="0"/>
              <a:t>22/04/2025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4867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BCEC47-0E69-4A28-A4B0-54E5CB229FF1}" type="datetimeFigureOut">
              <a:rPr lang="en-GB" smtClean="0"/>
              <a:t>22/04/2025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3760990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BCEC47-0E69-4A28-A4B0-54E5CB229FF1}" type="datetimeFigureOut">
              <a:rPr lang="en-GB" smtClean="0"/>
              <a:t>22/04/2025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85770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BCEC47-0E69-4A28-A4B0-54E5CB229FF1}" type="datetimeFigureOut">
              <a:rPr lang="en-GB" smtClean="0"/>
              <a:t>22/04/2025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439849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CEC47-0E69-4A28-A4B0-54E5CB229FF1}" type="datetimeFigureOut">
              <a:rPr lang="en-GB" smtClean="0"/>
              <a:t>22/04/2025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229043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CEC47-0E69-4A28-A4B0-54E5CB229FF1}" type="datetimeFigureOut">
              <a:rPr lang="en-GB" smtClean="0"/>
              <a:t>22/04/2025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55904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BCEC47-0E69-4A28-A4B0-54E5CB229FF1}" type="datetimeFigureOut">
              <a:rPr lang="en-GB" smtClean="0"/>
              <a:t>22/04/2025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D2E8F9-3139-4420-8650-5AAA0F42A9C0}" type="slidenum">
              <a:rPr lang="en-GB" smtClean="0"/>
              <a:t>‹#›</a:t>
            </a:fld>
            <a:endParaRPr lang="en-GB"/>
          </a:p>
        </p:txBody>
      </p:sp>
    </p:spTree>
    <p:extLst>
      <p:ext uri="{BB962C8B-B14F-4D97-AF65-F5344CB8AC3E}">
        <p14:creationId xmlns:p14="http://schemas.microsoft.com/office/powerpoint/2010/main" val="709015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CEC47-0E69-4A28-A4B0-54E5CB229FF1}" type="datetimeFigureOut">
              <a:rPr lang="en-GB" smtClean="0"/>
              <a:t>22/04/2025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D2E8F9-3139-4420-8650-5AAA0F42A9C0}" type="slidenum">
              <a:rPr lang="en-GB" smtClean="0"/>
              <a:t>‹#›</a:t>
            </a:fld>
            <a:endParaRPr lang="en-GB"/>
          </a:p>
        </p:txBody>
      </p:sp>
    </p:spTree>
    <p:extLst>
      <p:ext uri="{BB962C8B-B14F-4D97-AF65-F5344CB8AC3E}">
        <p14:creationId xmlns:p14="http://schemas.microsoft.com/office/powerpoint/2010/main" val="3756300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111.xml.rels><?xml version="1.0" encoding="UTF-8" standalone="yes"?>
<Relationships xmlns="http://schemas.openxmlformats.org/package/2006/relationships"><Relationship Id="rId8" Type="http://schemas.openxmlformats.org/officeDocument/2006/relationships/slide" Target="slide115.xml"/><Relationship Id="rId13" Type="http://schemas.openxmlformats.org/officeDocument/2006/relationships/slide" Target="slide120.xml"/><Relationship Id="rId3" Type="http://schemas.openxmlformats.org/officeDocument/2006/relationships/slide" Target="slide3.xml"/><Relationship Id="rId7" Type="http://schemas.openxmlformats.org/officeDocument/2006/relationships/slide" Target="slide114.xml"/><Relationship Id="rId12" Type="http://schemas.openxmlformats.org/officeDocument/2006/relationships/slide" Target="slide119.xml"/><Relationship Id="rId2" Type="http://schemas.openxmlformats.org/officeDocument/2006/relationships/notesSlide" Target="../notesSlides/notesSlide109.xml"/><Relationship Id="rId1" Type="http://schemas.openxmlformats.org/officeDocument/2006/relationships/slideLayout" Target="../slideLayouts/slideLayout7.xml"/><Relationship Id="rId6" Type="http://schemas.openxmlformats.org/officeDocument/2006/relationships/slide" Target="slide113.xml"/><Relationship Id="rId11" Type="http://schemas.openxmlformats.org/officeDocument/2006/relationships/slide" Target="slide118.xml"/><Relationship Id="rId5" Type="http://schemas.openxmlformats.org/officeDocument/2006/relationships/slide" Target="slide112.xml"/><Relationship Id="rId15" Type="http://schemas.openxmlformats.org/officeDocument/2006/relationships/hyperlink" Target="https://docs.google.com/spreadsheets/d/1I2Aj48cLhhNewJmi56haX6OcVMS_nvTKJA_H3ly-zIk/edit?gid=744162612#gid=744162612&amp;fvid=453315031" TargetMode="External"/><Relationship Id="rId10" Type="http://schemas.openxmlformats.org/officeDocument/2006/relationships/slide" Target="slide117.xml"/><Relationship Id="rId4" Type="http://schemas.openxmlformats.org/officeDocument/2006/relationships/slide" Target="slide4.xml"/><Relationship Id="rId9" Type="http://schemas.openxmlformats.org/officeDocument/2006/relationships/slide" Target="slide116.xml"/><Relationship Id="rId14" Type="http://schemas.openxmlformats.org/officeDocument/2006/relationships/slide" Target="slide121.xml"/></Relationships>
</file>

<file path=ppt/slides/_rels/slide112.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453315031" TargetMode="External"/><Relationship Id="rId3" Type="http://schemas.openxmlformats.org/officeDocument/2006/relationships/slide" Target="slide3.xml"/><Relationship Id="rId7" Type="http://schemas.openxmlformats.org/officeDocument/2006/relationships/slide" Target="slide124.xml"/><Relationship Id="rId2" Type="http://schemas.openxmlformats.org/officeDocument/2006/relationships/notesSlide" Target="../notesSlides/notesSlide110.xml"/><Relationship Id="rId1" Type="http://schemas.openxmlformats.org/officeDocument/2006/relationships/slideLayout" Target="../slideLayouts/slideLayout7.xml"/><Relationship Id="rId6" Type="http://schemas.openxmlformats.org/officeDocument/2006/relationships/slide" Target="slide123.xml"/><Relationship Id="rId5" Type="http://schemas.openxmlformats.org/officeDocument/2006/relationships/slide" Target="slide122.xml"/><Relationship Id="rId4" Type="http://schemas.openxmlformats.org/officeDocument/2006/relationships/slide" Target="slide111.xml"/></Relationships>
</file>

<file path=ppt/slides/_rels/slide1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11.xml"/></Relationships>
</file>

<file path=ppt/slides/_rels/slide125.xml.rels><?xml version="1.0" encoding="UTF-8" standalone="yes"?>
<Relationships xmlns="http://schemas.openxmlformats.org/package/2006/relationships"><Relationship Id="rId8" Type="http://schemas.openxmlformats.org/officeDocument/2006/relationships/slide" Target="slide130.xml"/><Relationship Id="rId13" Type="http://schemas.openxmlformats.org/officeDocument/2006/relationships/slide" Target="slide135.xml"/><Relationship Id="rId3" Type="http://schemas.openxmlformats.org/officeDocument/2006/relationships/slide" Target="slide3.xml"/><Relationship Id="rId7" Type="http://schemas.openxmlformats.org/officeDocument/2006/relationships/slide" Target="slide129.xml"/><Relationship Id="rId12" Type="http://schemas.openxmlformats.org/officeDocument/2006/relationships/slide" Target="slide134.xml"/><Relationship Id="rId2" Type="http://schemas.openxmlformats.org/officeDocument/2006/relationships/notesSlide" Target="../notesSlides/notesSlide123.xml"/><Relationship Id="rId16" Type="http://schemas.openxmlformats.org/officeDocument/2006/relationships/hyperlink" Target="https://docs.google.com/spreadsheets/d/1I2Aj48cLhhNewJmi56haX6OcVMS_nvTKJA_H3ly-zIk/edit?gid=744162612#gid=744162612&amp;fvid=76426475" TargetMode="External"/><Relationship Id="rId1" Type="http://schemas.openxmlformats.org/officeDocument/2006/relationships/slideLayout" Target="../slideLayouts/slideLayout7.xml"/><Relationship Id="rId6" Type="http://schemas.openxmlformats.org/officeDocument/2006/relationships/slide" Target="slide128.xml"/><Relationship Id="rId11" Type="http://schemas.openxmlformats.org/officeDocument/2006/relationships/slide" Target="slide133.xml"/><Relationship Id="rId5" Type="http://schemas.openxmlformats.org/officeDocument/2006/relationships/slide" Target="slide90.xml"/><Relationship Id="rId15" Type="http://schemas.openxmlformats.org/officeDocument/2006/relationships/slide" Target="slide126.xml"/><Relationship Id="rId10" Type="http://schemas.openxmlformats.org/officeDocument/2006/relationships/slide" Target="slide132.xml"/><Relationship Id="rId4" Type="http://schemas.openxmlformats.org/officeDocument/2006/relationships/slide" Target="slide4.xml"/><Relationship Id="rId9" Type="http://schemas.openxmlformats.org/officeDocument/2006/relationships/slide" Target="slide131.xml"/><Relationship Id="rId14" Type="http://schemas.openxmlformats.org/officeDocument/2006/relationships/slide" Target="slide136.xml"/></Relationships>
</file>

<file path=ppt/slides/_rels/slide126.xml.rels><?xml version="1.0" encoding="UTF-8" standalone="yes"?>
<Relationships xmlns="http://schemas.openxmlformats.org/package/2006/relationships"><Relationship Id="rId8" Type="http://schemas.openxmlformats.org/officeDocument/2006/relationships/slide" Target="slide141.xml"/><Relationship Id="rId13" Type="http://schemas.openxmlformats.org/officeDocument/2006/relationships/slide" Target="slide125.xml"/><Relationship Id="rId3" Type="http://schemas.openxmlformats.org/officeDocument/2006/relationships/slide" Target="slide3.xml"/><Relationship Id="rId7" Type="http://schemas.openxmlformats.org/officeDocument/2006/relationships/slide" Target="slide140.xml"/><Relationship Id="rId12" Type="http://schemas.openxmlformats.org/officeDocument/2006/relationships/slide" Target="slide145.xml"/><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slide" Target="slide139.xml"/><Relationship Id="rId11" Type="http://schemas.openxmlformats.org/officeDocument/2006/relationships/slide" Target="slide144.xml"/><Relationship Id="rId5" Type="http://schemas.openxmlformats.org/officeDocument/2006/relationships/slide" Target="slide138.xml"/><Relationship Id="rId15" Type="http://schemas.openxmlformats.org/officeDocument/2006/relationships/hyperlink" Target="https://docs.google.com/spreadsheets/d/1I2Aj48cLhhNewJmi56haX6OcVMS_nvTKJA_H3ly-zIk/edit?gid=744162612#gid=744162612&amp;fvid=76426475" TargetMode="External"/><Relationship Id="rId10" Type="http://schemas.openxmlformats.org/officeDocument/2006/relationships/slide" Target="slide143.xml"/><Relationship Id="rId4" Type="http://schemas.openxmlformats.org/officeDocument/2006/relationships/slide" Target="slide137.xml"/><Relationship Id="rId9" Type="http://schemas.openxmlformats.org/officeDocument/2006/relationships/slide" Target="slide142.xml"/><Relationship Id="rId14" Type="http://schemas.openxmlformats.org/officeDocument/2006/relationships/slide" Target="slide127.xml"/></Relationships>
</file>

<file path=ppt/slides/_rels/slide12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docs.google.com/spreadsheets/d/1I2Aj48cLhhNewJmi56haX6OcVMS_nvTKJA_H3ly-zIk/edit?gid=744162612#gid=744162612&amp;fvid=76426475" TargetMode="External"/><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slide" Target="slide126.xml"/><Relationship Id="rId5" Type="http://schemas.openxmlformats.org/officeDocument/2006/relationships/slide" Target="slide147.xml"/><Relationship Id="rId4" Type="http://schemas.openxmlformats.org/officeDocument/2006/relationships/slide" Target="slide146.xml"/></Relationships>
</file>

<file path=ppt/slides/_rels/slide1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slide" Target="slide125.xml"/></Relationships>
</file>

<file path=ppt/slides/_rels/slide1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25.xml"/></Relationships>
</file>

<file path=ppt/slides/_rels/slide148.xml.rels><?xml version="1.0" encoding="UTF-8" standalone="yes"?>
<Relationships xmlns="http://schemas.openxmlformats.org/package/2006/relationships"><Relationship Id="rId8" Type="http://schemas.openxmlformats.org/officeDocument/2006/relationships/slide" Target="slide153.xml"/><Relationship Id="rId13" Type="http://schemas.openxmlformats.org/officeDocument/2006/relationships/slide" Target="slide158.xml"/><Relationship Id="rId3" Type="http://schemas.openxmlformats.org/officeDocument/2006/relationships/slide" Target="slide3.xml"/><Relationship Id="rId7" Type="http://schemas.openxmlformats.org/officeDocument/2006/relationships/slide" Target="slide152.xml"/><Relationship Id="rId12" Type="http://schemas.openxmlformats.org/officeDocument/2006/relationships/slide" Target="slide157.xml"/><Relationship Id="rId17" Type="http://schemas.openxmlformats.org/officeDocument/2006/relationships/hyperlink" Target="https://docs.google.com/spreadsheets/d/1I2Aj48cLhhNewJmi56haX6OcVMS_nvTKJA_H3ly-zIk/edit?gid=744162612#gid=744162612&amp;fvid=89128717" TargetMode="External"/><Relationship Id="rId2" Type="http://schemas.openxmlformats.org/officeDocument/2006/relationships/notesSlide" Target="../notesSlides/notesSlide146.xml"/><Relationship Id="rId16" Type="http://schemas.openxmlformats.org/officeDocument/2006/relationships/slide" Target="slide149.xml"/><Relationship Id="rId1" Type="http://schemas.openxmlformats.org/officeDocument/2006/relationships/slideLayout" Target="../slideLayouts/slideLayout7.xml"/><Relationship Id="rId6" Type="http://schemas.openxmlformats.org/officeDocument/2006/relationships/slide" Target="slide151.xml"/><Relationship Id="rId11" Type="http://schemas.openxmlformats.org/officeDocument/2006/relationships/slide" Target="slide156.xml"/><Relationship Id="rId5" Type="http://schemas.openxmlformats.org/officeDocument/2006/relationships/slide" Target="slide150.xml"/><Relationship Id="rId15" Type="http://schemas.openxmlformats.org/officeDocument/2006/relationships/slide" Target="slide160.xml"/><Relationship Id="rId10" Type="http://schemas.openxmlformats.org/officeDocument/2006/relationships/slide" Target="slide155.xml"/><Relationship Id="rId4" Type="http://schemas.openxmlformats.org/officeDocument/2006/relationships/slide" Target="slide4.xml"/><Relationship Id="rId9" Type="http://schemas.openxmlformats.org/officeDocument/2006/relationships/slide" Target="slide154.xml"/><Relationship Id="rId14" Type="http://schemas.openxmlformats.org/officeDocument/2006/relationships/slide" Target="slide159.xml"/></Relationships>
</file>

<file path=ppt/slides/_rels/slide149.xml.rels><?xml version="1.0" encoding="UTF-8" standalone="yes"?>
<Relationships xmlns="http://schemas.openxmlformats.org/package/2006/relationships"><Relationship Id="rId8" Type="http://schemas.openxmlformats.org/officeDocument/2006/relationships/slide" Target="slide163.xml"/><Relationship Id="rId13" Type="http://schemas.openxmlformats.org/officeDocument/2006/relationships/slide" Target="slide168.xml"/><Relationship Id="rId3" Type="http://schemas.openxmlformats.org/officeDocument/2006/relationships/slide" Target="slide3.xml"/><Relationship Id="rId7" Type="http://schemas.openxmlformats.org/officeDocument/2006/relationships/slide" Target="slide162.xml"/><Relationship Id="rId12" Type="http://schemas.openxmlformats.org/officeDocument/2006/relationships/slide" Target="slide167.xml"/><Relationship Id="rId2" Type="http://schemas.openxmlformats.org/officeDocument/2006/relationships/notesSlide" Target="../notesSlides/notesSlide147.xml"/><Relationship Id="rId16" Type="http://schemas.openxmlformats.org/officeDocument/2006/relationships/hyperlink" Target="https://docs.google.com/spreadsheets/d/1I2Aj48cLhhNewJmi56haX6OcVMS_nvTKJA_H3ly-zIk/edit?gid=744162612#gid=744162612&amp;fvid=89128717" TargetMode="External"/><Relationship Id="rId1" Type="http://schemas.openxmlformats.org/officeDocument/2006/relationships/slideLayout" Target="../slideLayouts/slideLayout7.xml"/><Relationship Id="rId6" Type="http://schemas.openxmlformats.org/officeDocument/2006/relationships/slide" Target="slide161.xml"/><Relationship Id="rId11" Type="http://schemas.openxmlformats.org/officeDocument/2006/relationships/slide" Target="slide166.xml"/><Relationship Id="rId5" Type="http://schemas.openxmlformats.org/officeDocument/2006/relationships/slide" Target="slide150.xml"/><Relationship Id="rId15" Type="http://schemas.openxmlformats.org/officeDocument/2006/relationships/slide" Target="slide170.xml"/><Relationship Id="rId10" Type="http://schemas.openxmlformats.org/officeDocument/2006/relationships/slide" Target="slide165.xml"/><Relationship Id="rId4" Type="http://schemas.openxmlformats.org/officeDocument/2006/relationships/slide" Target="slide148.xml"/><Relationship Id="rId9" Type="http://schemas.openxmlformats.org/officeDocument/2006/relationships/slide" Target="slide164.xml"/><Relationship Id="rId14" Type="http://schemas.openxmlformats.org/officeDocument/2006/relationships/slide" Target="slide169.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50.xml.rels><?xml version="1.0" encoding="UTF-8" standalone="yes"?>
<Relationships xmlns="http://schemas.openxmlformats.org/package/2006/relationships"><Relationship Id="rId8" Type="http://schemas.openxmlformats.org/officeDocument/2006/relationships/slide" Target="slide174.xml"/><Relationship Id="rId13" Type="http://schemas.openxmlformats.org/officeDocument/2006/relationships/hyperlink" Target="https://docs.google.com/spreadsheets/d/1I2Aj48cLhhNewJmi56haX6OcVMS_nvTKJA_H3ly-zIk/edit?gid=744162612#gid=744162612&amp;fvid=89128717" TargetMode="External"/><Relationship Id="rId3" Type="http://schemas.openxmlformats.org/officeDocument/2006/relationships/slide" Target="slide3.xml"/><Relationship Id="rId7" Type="http://schemas.openxmlformats.org/officeDocument/2006/relationships/slide" Target="slide173.xml"/><Relationship Id="rId12" Type="http://schemas.openxmlformats.org/officeDocument/2006/relationships/slide" Target="slide178.xml"/><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openxmlformats.org/officeDocument/2006/relationships/slide" Target="slide172.xml"/><Relationship Id="rId11" Type="http://schemas.openxmlformats.org/officeDocument/2006/relationships/slide" Target="slide177.xml"/><Relationship Id="rId5" Type="http://schemas.openxmlformats.org/officeDocument/2006/relationships/slide" Target="slide171.xml"/><Relationship Id="rId10" Type="http://schemas.openxmlformats.org/officeDocument/2006/relationships/slide" Target="slide176.xml"/><Relationship Id="rId4" Type="http://schemas.openxmlformats.org/officeDocument/2006/relationships/slide" Target="slide149.xml"/><Relationship Id="rId9" Type="http://schemas.openxmlformats.org/officeDocument/2006/relationships/slide" Target="slide175.xml"/></Relationships>
</file>

<file path=ppt/slides/_rels/slide1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48.xml"/></Relationships>
</file>

<file path=ppt/slides/_rels/slide179.xml.rels><?xml version="1.0" encoding="UTF-8" standalone="yes"?>
<Relationships xmlns="http://schemas.openxmlformats.org/package/2006/relationships"><Relationship Id="rId8" Type="http://schemas.openxmlformats.org/officeDocument/2006/relationships/hyperlink" Target="https://www.surveymonkey.com/r/CQVPJMS" TargetMode="External"/><Relationship Id="rId3" Type="http://schemas.openxmlformats.org/officeDocument/2006/relationships/diagramLayout" Target="../diagrams/layout2.xml"/><Relationship Id="rId7" Type="http://schemas.openxmlformats.org/officeDocument/2006/relationships/slide" Target="slide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1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79.xml"/></Relationships>
</file>

<file path=ppt/slides/_rels/slide1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7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79.xml"/></Relationships>
</file>

<file path=ppt/slides/_rels/slide182.xml.rels><?xml version="1.0" encoding="UTF-8" standalone="yes"?>
<Relationships xmlns="http://schemas.openxmlformats.org/package/2006/relationships"><Relationship Id="rId8" Type="http://schemas.openxmlformats.org/officeDocument/2006/relationships/slide" Target="slide189.xml"/><Relationship Id="rId3" Type="http://schemas.openxmlformats.org/officeDocument/2006/relationships/slide" Target="slide184.xml"/><Relationship Id="rId7" Type="http://schemas.openxmlformats.org/officeDocument/2006/relationships/slide" Target="slide188.xml"/><Relationship Id="rId2" Type="http://schemas.openxmlformats.org/officeDocument/2006/relationships/slide" Target="slide183.xml"/><Relationship Id="rId1" Type="http://schemas.openxmlformats.org/officeDocument/2006/relationships/slideLayout" Target="../slideLayouts/slideLayout6.xml"/><Relationship Id="rId6" Type="http://schemas.openxmlformats.org/officeDocument/2006/relationships/slide" Target="slide187.xml"/><Relationship Id="rId11" Type="http://schemas.openxmlformats.org/officeDocument/2006/relationships/hyperlink" Target="https://docs.google.com/spreadsheets/d/1I2Aj48cLhhNewJmi56haX6OcVMS_nvTKJA_H3ly-zIk/edit?gid=744162612#gid=744162612&amp;fvid=124580426" TargetMode="External"/><Relationship Id="rId5" Type="http://schemas.openxmlformats.org/officeDocument/2006/relationships/slide" Target="slide186.xml"/><Relationship Id="rId10" Type="http://schemas.openxmlformats.org/officeDocument/2006/relationships/slide" Target="slide179.xml"/><Relationship Id="rId4" Type="http://schemas.openxmlformats.org/officeDocument/2006/relationships/slide" Target="slide185.xml"/><Relationship Id="rId9" Type="http://schemas.openxmlformats.org/officeDocument/2006/relationships/slide" Target="slide3.xml"/></Relationships>
</file>

<file path=ppt/slides/_rels/slide183.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6.xml"/><Relationship Id="rId4" Type="http://schemas.openxmlformats.org/officeDocument/2006/relationships/hyperlink" Target="https://www.surveymonkey.com/r/LCBCYWJ" TargetMode="External"/></Relationships>
</file>

<file path=ppt/slides/_rels/slide184.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85.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86.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87.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88.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89.xml.rels><?xml version="1.0" encoding="UTF-8" standalone="yes"?>
<Relationships xmlns="http://schemas.openxmlformats.org/package/2006/relationships"><Relationship Id="rId3" Type="http://schemas.openxmlformats.org/officeDocument/2006/relationships/slide" Target="slide18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3.xml"/><Relationship Id="rId7" Type="http://schemas.openxmlformats.org/officeDocument/2006/relationships/slide" Target="slide2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 Id="rId9" Type="http://schemas.openxmlformats.org/officeDocument/2006/relationships/hyperlink" Target="https://docs.google.com/spreadsheets/d/1I2Aj48cLhhNewJmi56haX6OcVMS_nvTKJA_H3ly-zIk/edit?gid=744162612#gid=744162612&amp;fvid=956311886" TargetMode="External"/></Relationships>
</file>

<file path=ppt/slides/_rels/slide190.xml.rels><?xml version="1.0" encoding="UTF-8" standalone="yes"?>
<Relationships xmlns="http://schemas.openxmlformats.org/package/2006/relationships"><Relationship Id="rId8" Type="http://schemas.openxmlformats.org/officeDocument/2006/relationships/slide" Target="slide198.xml"/><Relationship Id="rId13" Type="http://schemas.openxmlformats.org/officeDocument/2006/relationships/slide" Target="slide191.xml"/><Relationship Id="rId3" Type="http://schemas.openxmlformats.org/officeDocument/2006/relationships/slide" Target="slide193.xml"/><Relationship Id="rId7" Type="http://schemas.openxmlformats.org/officeDocument/2006/relationships/slide" Target="slide197.xml"/><Relationship Id="rId12" Type="http://schemas.openxmlformats.org/officeDocument/2006/relationships/slide" Target="slide3.xml"/><Relationship Id="rId2" Type="http://schemas.openxmlformats.org/officeDocument/2006/relationships/slide" Target="slide192.xml"/><Relationship Id="rId1" Type="http://schemas.openxmlformats.org/officeDocument/2006/relationships/slideLayout" Target="../slideLayouts/slideLayout6.xml"/><Relationship Id="rId6" Type="http://schemas.openxmlformats.org/officeDocument/2006/relationships/slide" Target="slide196.xml"/><Relationship Id="rId11" Type="http://schemas.openxmlformats.org/officeDocument/2006/relationships/slide" Target="slide201.xml"/><Relationship Id="rId5" Type="http://schemas.openxmlformats.org/officeDocument/2006/relationships/slide" Target="slide195.xml"/><Relationship Id="rId15" Type="http://schemas.openxmlformats.org/officeDocument/2006/relationships/hyperlink" Target="https://docs.google.com/spreadsheets/d/1I2Aj48cLhhNewJmi56haX6OcVMS_nvTKJA_H3ly-zIk/edit?gid=744162612#gid=744162612&amp;fvid=124580426" TargetMode="External"/><Relationship Id="rId10" Type="http://schemas.openxmlformats.org/officeDocument/2006/relationships/slide" Target="slide200.xml"/><Relationship Id="rId4" Type="http://schemas.openxmlformats.org/officeDocument/2006/relationships/slide" Target="slide194.xml"/><Relationship Id="rId9" Type="http://schemas.openxmlformats.org/officeDocument/2006/relationships/slide" Target="slide199.xml"/><Relationship Id="rId14" Type="http://schemas.openxmlformats.org/officeDocument/2006/relationships/slide" Target="slide179.xml"/></Relationships>
</file>

<file path=ppt/slides/_rels/slide191.xml.rels><?xml version="1.0" encoding="UTF-8" standalone="yes"?>
<Relationships xmlns="http://schemas.openxmlformats.org/package/2006/relationships"><Relationship Id="rId3" Type="http://schemas.openxmlformats.org/officeDocument/2006/relationships/slide" Target="slide202.xml"/><Relationship Id="rId7"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205.xml"/><Relationship Id="rId5" Type="http://schemas.openxmlformats.org/officeDocument/2006/relationships/slide" Target="slide204.xml"/><Relationship Id="rId4" Type="http://schemas.openxmlformats.org/officeDocument/2006/relationships/slide" Target="slide203.xml"/></Relationships>
</file>

<file path=ppt/slides/_rels/slide192.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3.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4.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5.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6.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7.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8.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199.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9.xml"/></Relationships>
</file>

<file path=ppt/slides/_rels/slide200.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1.xml.rels><?xml version="1.0" encoding="UTF-8" standalone="yes"?>
<Relationships xmlns="http://schemas.openxmlformats.org/package/2006/relationships"><Relationship Id="rId3" Type="http://schemas.openxmlformats.org/officeDocument/2006/relationships/slide" Target="slide19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2.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3.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4.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5.xml.rels><?xml version="1.0" encoding="UTF-8" standalone="yes"?>
<Relationships xmlns="http://schemas.openxmlformats.org/package/2006/relationships"><Relationship Id="rId3" Type="http://schemas.openxmlformats.org/officeDocument/2006/relationships/slide" Target="slide19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07.xml"/><Relationship Id="rId1" Type="http://schemas.openxmlformats.org/officeDocument/2006/relationships/slideLayout" Target="../slideLayouts/slideLayout6.xml"/><Relationship Id="rId5" Type="http://schemas.openxmlformats.org/officeDocument/2006/relationships/hyperlink" Target="https://docs.google.com/spreadsheets/d/1I2Aj48cLhhNewJmi56haX6OcVMS_nvTKJA_H3ly-zIk/edit?gid=744162612#gid=744162612&amp;fvid=124580426" TargetMode="External"/><Relationship Id="rId4" Type="http://schemas.openxmlformats.org/officeDocument/2006/relationships/slide" Target="slide179.xml"/></Relationships>
</file>

<file path=ppt/slides/_rels/slide207.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08.xml.rels><?xml version="1.0" encoding="UTF-8" standalone="yes"?>
<Relationships xmlns="http://schemas.openxmlformats.org/package/2006/relationships"><Relationship Id="rId8" Type="http://schemas.openxmlformats.org/officeDocument/2006/relationships/slide" Target="slide216.xml"/><Relationship Id="rId13" Type="http://schemas.openxmlformats.org/officeDocument/2006/relationships/slide" Target="slide209.xml"/><Relationship Id="rId3" Type="http://schemas.openxmlformats.org/officeDocument/2006/relationships/slide" Target="slide211.xml"/><Relationship Id="rId7" Type="http://schemas.openxmlformats.org/officeDocument/2006/relationships/slide" Target="slide215.xml"/><Relationship Id="rId12" Type="http://schemas.openxmlformats.org/officeDocument/2006/relationships/slide" Target="slide3.xml"/><Relationship Id="rId2" Type="http://schemas.openxmlformats.org/officeDocument/2006/relationships/slide" Target="slide210.xml"/><Relationship Id="rId1" Type="http://schemas.openxmlformats.org/officeDocument/2006/relationships/slideLayout" Target="../slideLayouts/slideLayout6.xml"/><Relationship Id="rId6" Type="http://schemas.openxmlformats.org/officeDocument/2006/relationships/slide" Target="slide214.xml"/><Relationship Id="rId11" Type="http://schemas.openxmlformats.org/officeDocument/2006/relationships/slide" Target="slide219.xml"/><Relationship Id="rId5" Type="http://schemas.openxmlformats.org/officeDocument/2006/relationships/slide" Target="slide213.xml"/><Relationship Id="rId10" Type="http://schemas.openxmlformats.org/officeDocument/2006/relationships/slide" Target="slide218.xml"/><Relationship Id="rId4" Type="http://schemas.openxmlformats.org/officeDocument/2006/relationships/slide" Target="slide212.xml"/><Relationship Id="rId9" Type="http://schemas.openxmlformats.org/officeDocument/2006/relationships/slide" Target="slide217.xml"/><Relationship Id="rId14" Type="http://schemas.openxmlformats.org/officeDocument/2006/relationships/hyperlink" Target="https://docs.google.com/spreadsheets/d/1I2Aj48cLhhNewJmi56haX6OcVMS_nvTKJA_H3ly-zIk/edit?gid=744162612#gid=744162612&amp;fvid=124580426" TargetMode="External"/></Relationships>
</file>

<file path=ppt/slides/_rels/slide209.xml.rels><?xml version="1.0" encoding="UTF-8" standalone="yes"?>
<Relationships xmlns="http://schemas.openxmlformats.org/package/2006/relationships"><Relationship Id="rId8" Type="http://schemas.openxmlformats.org/officeDocument/2006/relationships/slide" Target="slide208.xml"/><Relationship Id="rId3" Type="http://schemas.openxmlformats.org/officeDocument/2006/relationships/slide" Target="slide220.xml"/><Relationship Id="rId7" Type="http://schemas.openxmlformats.org/officeDocument/2006/relationships/slide" Target="slide224.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223.xml"/><Relationship Id="rId5" Type="http://schemas.openxmlformats.org/officeDocument/2006/relationships/slide" Target="slide222.xml"/><Relationship Id="rId10" Type="http://schemas.openxmlformats.org/officeDocument/2006/relationships/hyperlink" Target="https://docs.google.com/spreadsheets/d/1I2Aj48cLhhNewJmi56haX6OcVMS_nvTKJA_H3ly-zIk/edit?gid=744162612#gid=744162612&amp;fvid=124580426" TargetMode="External"/><Relationship Id="rId4" Type="http://schemas.openxmlformats.org/officeDocument/2006/relationships/slide" Target="slide221.xml"/><Relationship Id="rId9" Type="http://schemas.openxmlformats.org/officeDocument/2006/relationships/slide" Target="slide179.xml"/></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9.xml"/></Relationships>
</file>

<file path=ppt/slides/_rels/slide210.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1.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2.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3.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4.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5.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6.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7.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8.xml.rels><?xml version="1.0" encoding="UTF-8" standalone="yes"?>
<Relationships xmlns="http://schemas.openxmlformats.org/package/2006/relationships"><Relationship Id="rId3" Type="http://schemas.openxmlformats.org/officeDocument/2006/relationships/slide" Target="slide20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19.xml.rels><?xml version="1.0" encoding="UTF-8" standalone="yes"?>
<Relationships xmlns="http://schemas.openxmlformats.org/package/2006/relationships"><Relationship Id="rId3" Type="http://schemas.openxmlformats.org/officeDocument/2006/relationships/slide" Target="slide206.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9.xml"/></Relationships>
</file>

<file path=ppt/slides/_rels/slide220.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21.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22.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23.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24.xml.rels><?xml version="1.0" encoding="UTF-8" standalone="yes"?>
<Relationships xmlns="http://schemas.openxmlformats.org/package/2006/relationships"><Relationship Id="rId3" Type="http://schemas.openxmlformats.org/officeDocument/2006/relationships/slide" Target="slide2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22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www.surveymonkey.com/r/CQVPJMS" TargetMode="External"/></Relationships>
</file>

<file path=ppt/slides/_rels/slide226.xml.rels><?xml version="1.0" encoding="UTF-8" standalone="yes"?>
<Relationships xmlns="http://schemas.openxmlformats.org/package/2006/relationships"><Relationship Id="rId8" Type="http://schemas.openxmlformats.org/officeDocument/2006/relationships/slide" Target="slide231.xml"/><Relationship Id="rId13" Type="http://schemas.openxmlformats.org/officeDocument/2006/relationships/slide" Target="slide225.xml"/><Relationship Id="rId3" Type="http://schemas.openxmlformats.org/officeDocument/2006/relationships/slide" Target="slide3.xml"/><Relationship Id="rId7" Type="http://schemas.openxmlformats.org/officeDocument/2006/relationships/slide" Target="slide230.xml"/><Relationship Id="rId12" Type="http://schemas.openxmlformats.org/officeDocument/2006/relationships/slide" Target="slide235.xml"/><Relationship Id="rId2" Type="http://schemas.openxmlformats.org/officeDocument/2006/relationships/notesSlide" Target="../notesSlides/notesSlide180.xml"/><Relationship Id="rId1" Type="http://schemas.openxmlformats.org/officeDocument/2006/relationships/slideLayout" Target="../slideLayouts/slideLayout7.xml"/><Relationship Id="rId6" Type="http://schemas.openxmlformats.org/officeDocument/2006/relationships/slide" Target="slide229.xml"/><Relationship Id="rId11" Type="http://schemas.openxmlformats.org/officeDocument/2006/relationships/slide" Target="slide234.xml"/><Relationship Id="rId5" Type="http://schemas.openxmlformats.org/officeDocument/2006/relationships/slide" Target="slide228.xml"/><Relationship Id="rId10" Type="http://schemas.openxmlformats.org/officeDocument/2006/relationships/slide" Target="slide233.xml"/><Relationship Id="rId4" Type="http://schemas.openxmlformats.org/officeDocument/2006/relationships/slide" Target="slide227.xml"/><Relationship Id="rId9" Type="http://schemas.openxmlformats.org/officeDocument/2006/relationships/slide" Target="slide232.xml"/><Relationship Id="rId14" Type="http://schemas.openxmlformats.org/officeDocument/2006/relationships/hyperlink" Target="https://docs.google.com/spreadsheets/d/1I2Aj48cLhhNewJmi56haX6OcVMS_nvTKJA_H3ly-zIk/edit?gid=744162612#gid=744162612&amp;fvid=278941333" TargetMode="External"/></Relationships>
</file>

<file path=ppt/slides/_rels/slide2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19.xml"/></Relationships>
</file>

<file path=ppt/slides/_rels/slide2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8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26.xml"/></Relationships>
</file>

<file path=ppt/slides/_rels/slide2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0.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28113866" TargetMode="External"/><Relationship Id="rId5" Type="http://schemas.openxmlformats.org/officeDocument/2006/relationships/slide" Target="slide225.xml"/><Relationship Id="rId4" Type="http://schemas.openxmlformats.org/officeDocument/2006/relationships/slide" Target="slide237.xml"/></Relationships>
</file>

<file path=ppt/slides/_rels/slide2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6.xml"/></Relationships>
</file>

<file path=ppt/slides/_rels/slide2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2.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790854266" TargetMode="External"/><Relationship Id="rId5" Type="http://schemas.openxmlformats.org/officeDocument/2006/relationships/slide" Target="slide225.xml"/><Relationship Id="rId4" Type="http://schemas.openxmlformats.org/officeDocument/2006/relationships/slide" Target="slide239.xml"/></Relationships>
</file>

<file path=ppt/slides/_rels/slide2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3.xml"/><Relationship Id="rId7" Type="http://schemas.openxmlformats.org/officeDocument/2006/relationships/slide" Target="slide28.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27.xml"/><Relationship Id="rId5" Type="http://schemas.openxmlformats.org/officeDocument/2006/relationships/slide" Target="slide26.xml"/><Relationship Id="rId10" Type="http://schemas.openxmlformats.org/officeDocument/2006/relationships/hyperlink" Target="https://docs.google.com/spreadsheets/d/1I2Aj48cLhhNewJmi56haX6OcVMS_nvTKJA_H3ly-zIk/edit?gid=744162612#gid=744162612&amp;fvid=1519182520" TargetMode="External"/><Relationship Id="rId4" Type="http://schemas.openxmlformats.org/officeDocument/2006/relationships/slide" Target="slide25.xml"/><Relationship Id="rId9" Type="http://schemas.openxmlformats.org/officeDocument/2006/relationships/slide" Target="slide4.xml"/></Relationships>
</file>

<file path=ppt/slides/_rels/slide240.xml.rels><?xml version="1.0" encoding="UTF-8" standalone="yes"?>
<Relationships xmlns="http://schemas.openxmlformats.org/package/2006/relationships"><Relationship Id="rId8" Type="http://schemas.openxmlformats.org/officeDocument/2006/relationships/slide" Target="slide247.xml"/><Relationship Id="rId13" Type="http://schemas.openxmlformats.org/officeDocument/2006/relationships/slide" Target="slide242.xml"/><Relationship Id="rId3" Type="http://schemas.openxmlformats.org/officeDocument/2006/relationships/slide" Target="slide3.xml"/><Relationship Id="rId7" Type="http://schemas.openxmlformats.org/officeDocument/2006/relationships/slide" Target="slide246.xml"/><Relationship Id="rId12" Type="http://schemas.openxmlformats.org/officeDocument/2006/relationships/slide" Target="slide251.xml"/><Relationship Id="rId2" Type="http://schemas.openxmlformats.org/officeDocument/2006/relationships/notesSlide" Target="../notesSlides/notesSlide194.xml"/><Relationship Id="rId16" Type="http://schemas.openxmlformats.org/officeDocument/2006/relationships/hyperlink" Target="https://docs.google.com/spreadsheets/d/1I2Aj48cLhhNewJmi56haX6OcVMS_nvTKJA_H3ly-zIk/edit?gid=744162612#gid=744162612&amp;fvid=708737041" TargetMode="External"/><Relationship Id="rId1" Type="http://schemas.openxmlformats.org/officeDocument/2006/relationships/slideLayout" Target="../slideLayouts/slideLayout7.xml"/><Relationship Id="rId6" Type="http://schemas.openxmlformats.org/officeDocument/2006/relationships/slide" Target="slide245.xml"/><Relationship Id="rId11" Type="http://schemas.openxmlformats.org/officeDocument/2006/relationships/slide" Target="slide250.xml"/><Relationship Id="rId5" Type="http://schemas.openxmlformats.org/officeDocument/2006/relationships/slide" Target="slide244.xml"/><Relationship Id="rId15" Type="http://schemas.openxmlformats.org/officeDocument/2006/relationships/slide" Target="slide241.xml"/><Relationship Id="rId10" Type="http://schemas.openxmlformats.org/officeDocument/2006/relationships/slide" Target="slide249.xml"/><Relationship Id="rId4" Type="http://schemas.openxmlformats.org/officeDocument/2006/relationships/slide" Target="slide243.xml"/><Relationship Id="rId9" Type="http://schemas.openxmlformats.org/officeDocument/2006/relationships/slide" Target="slide248.xml"/><Relationship Id="rId14" Type="http://schemas.openxmlformats.org/officeDocument/2006/relationships/slide" Target="slide225.xml"/></Relationships>
</file>

<file path=ppt/slides/_rels/slide241.xml.rels><?xml version="1.0" encoding="UTF-8" standalone="yes"?>
<Relationships xmlns="http://schemas.openxmlformats.org/package/2006/relationships"><Relationship Id="rId8" Type="http://schemas.openxmlformats.org/officeDocument/2006/relationships/slide" Target="slide256.xml"/><Relationship Id="rId13" Type="http://schemas.openxmlformats.org/officeDocument/2006/relationships/slide" Target="slide242.xml"/><Relationship Id="rId3" Type="http://schemas.openxmlformats.org/officeDocument/2006/relationships/slide" Target="slide3.xml"/><Relationship Id="rId7" Type="http://schemas.openxmlformats.org/officeDocument/2006/relationships/slide" Target="slide255.xml"/><Relationship Id="rId12" Type="http://schemas.openxmlformats.org/officeDocument/2006/relationships/slide" Target="slide260.xml"/><Relationship Id="rId2" Type="http://schemas.openxmlformats.org/officeDocument/2006/relationships/notesSlide" Target="../notesSlides/notesSlide195.xml"/><Relationship Id="rId1" Type="http://schemas.openxmlformats.org/officeDocument/2006/relationships/slideLayout" Target="../slideLayouts/slideLayout7.xml"/><Relationship Id="rId6" Type="http://schemas.openxmlformats.org/officeDocument/2006/relationships/slide" Target="slide254.xml"/><Relationship Id="rId11" Type="http://schemas.openxmlformats.org/officeDocument/2006/relationships/slide" Target="slide259.xml"/><Relationship Id="rId5" Type="http://schemas.openxmlformats.org/officeDocument/2006/relationships/slide" Target="slide253.xml"/><Relationship Id="rId15" Type="http://schemas.openxmlformats.org/officeDocument/2006/relationships/hyperlink" Target="https://docs.google.com/spreadsheets/d/1I2Aj48cLhhNewJmi56haX6OcVMS_nvTKJA_H3ly-zIk/edit?gid=744162612#gid=744162612&amp;fvid=708737041" TargetMode="External"/><Relationship Id="rId10" Type="http://schemas.openxmlformats.org/officeDocument/2006/relationships/slide" Target="slide258.xml"/><Relationship Id="rId4" Type="http://schemas.openxmlformats.org/officeDocument/2006/relationships/slide" Target="slide252.xml"/><Relationship Id="rId9" Type="http://schemas.openxmlformats.org/officeDocument/2006/relationships/slide" Target="slide257.xml"/><Relationship Id="rId14" Type="http://schemas.openxmlformats.org/officeDocument/2006/relationships/slide" Target="slide240.xml"/></Relationships>
</file>

<file path=ppt/slides/_rels/slide242.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708737041" TargetMode="External"/><Relationship Id="rId3" Type="http://schemas.openxmlformats.org/officeDocument/2006/relationships/slide" Target="slide3.xml"/><Relationship Id="rId7" Type="http://schemas.openxmlformats.org/officeDocument/2006/relationships/slide" Target="slide241.xml"/><Relationship Id="rId2" Type="http://schemas.openxmlformats.org/officeDocument/2006/relationships/notesSlide" Target="../notesSlides/notesSlide196.xml"/><Relationship Id="rId1" Type="http://schemas.openxmlformats.org/officeDocument/2006/relationships/slideLayout" Target="../slideLayouts/slideLayout7.xml"/><Relationship Id="rId6" Type="http://schemas.openxmlformats.org/officeDocument/2006/relationships/slide" Target="slide263.xml"/><Relationship Id="rId5" Type="http://schemas.openxmlformats.org/officeDocument/2006/relationships/slide" Target="slide262.xml"/><Relationship Id="rId4" Type="http://schemas.openxmlformats.org/officeDocument/2006/relationships/slide" Target="slide261.xml"/></Relationships>
</file>

<file path=ppt/slides/_rels/slide2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9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2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0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2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264.xml.rels><?xml version="1.0" encoding="UTF-8" standalone="yes"?>
<Relationships xmlns="http://schemas.openxmlformats.org/package/2006/relationships"><Relationship Id="rId8" Type="http://schemas.openxmlformats.org/officeDocument/2006/relationships/slide" Target="slide268.xml"/><Relationship Id="rId13" Type="http://schemas.openxmlformats.org/officeDocument/2006/relationships/slide" Target="slide225.xml"/><Relationship Id="rId3" Type="http://schemas.openxmlformats.org/officeDocument/2006/relationships/slide" Target="slide3.xml"/><Relationship Id="rId7" Type="http://schemas.openxmlformats.org/officeDocument/2006/relationships/slide" Target="slide267.xml"/><Relationship Id="rId12" Type="http://schemas.openxmlformats.org/officeDocument/2006/relationships/slide" Target="slide272.xml"/><Relationship Id="rId2" Type="http://schemas.openxmlformats.org/officeDocument/2006/relationships/notesSlide" Target="../notesSlides/notesSlide218.xml"/><Relationship Id="rId1" Type="http://schemas.openxmlformats.org/officeDocument/2006/relationships/slideLayout" Target="../slideLayouts/slideLayout7.xml"/><Relationship Id="rId6" Type="http://schemas.openxmlformats.org/officeDocument/2006/relationships/slide" Target="slide266.xml"/><Relationship Id="rId11" Type="http://schemas.openxmlformats.org/officeDocument/2006/relationships/slide" Target="slide271.xml"/><Relationship Id="rId5" Type="http://schemas.openxmlformats.org/officeDocument/2006/relationships/slide" Target="slide265.xml"/><Relationship Id="rId10" Type="http://schemas.openxmlformats.org/officeDocument/2006/relationships/slide" Target="slide270.xml"/><Relationship Id="rId4" Type="http://schemas.openxmlformats.org/officeDocument/2006/relationships/slide" Target="slide450.xml"/><Relationship Id="rId9" Type="http://schemas.openxmlformats.org/officeDocument/2006/relationships/slide" Target="slide269.xml"/><Relationship Id="rId14" Type="http://schemas.openxmlformats.org/officeDocument/2006/relationships/hyperlink" Target="https://docs.google.com/spreadsheets/d/1I2Aj48cLhhNewJmi56haX6OcVMS_nvTKJA_H3ly-zIk/edit?gid=744162612#gid=744162612&amp;fvid=943314621" TargetMode="External"/></Relationships>
</file>

<file path=ppt/slides/_rels/slide265.xml.rels><?xml version="1.0" encoding="UTF-8" standalone="yes"?>
<Relationships xmlns="http://schemas.openxmlformats.org/package/2006/relationships"><Relationship Id="rId3" Type="http://schemas.openxmlformats.org/officeDocument/2006/relationships/slide" Target="slide2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2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hyperlink" Target="https://doi.org/10.1371/journal.pone.0265077" TargetMode="Externa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64.xml"/></Relationships>
</file>

<file path=ppt/slides/_rels/slide2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19.xml"/><Relationship Id="rId1" Type="http://schemas.openxmlformats.org/officeDocument/2006/relationships/slideLayout" Target="../slideLayouts/slideLayout1.xml"/><Relationship Id="rId6" Type="http://schemas.openxmlformats.org/officeDocument/2006/relationships/hyperlink" Target="https://www.surveymonkey.com/r/LCBCYWJ" TargetMode="External"/><Relationship Id="rId5" Type="http://schemas.openxmlformats.org/officeDocument/2006/relationships/hyperlink" Target="https://doi.org/10.1371/journal.pone.0265077" TargetMode="External"/><Relationship Id="rId4" Type="http://schemas.openxmlformats.org/officeDocument/2006/relationships/slide" Target="slide264.xml"/></Relationships>
</file>

<file path=ppt/slides/_rels/slide2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64.xml"/></Relationships>
</file>

<file path=ppt/slides/_rels/slide2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64.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2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64.xml"/></Relationships>
</file>

<file path=ppt/slides/_rels/slide2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64.xml"/></Relationships>
</file>

<file path=ppt/slides/_rels/slide2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64.xml"/></Relationships>
</file>

<file path=ppt/slides/_rels/slide273.xml.rels><?xml version="1.0" encoding="UTF-8" standalone="yes"?>
<Relationships xmlns="http://schemas.openxmlformats.org/package/2006/relationships"><Relationship Id="rId8" Type="http://schemas.openxmlformats.org/officeDocument/2006/relationships/slide" Target="slide225.xml"/><Relationship Id="rId3" Type="http://schemas.openxmlformats.org/officeDocument/2006/relationships/slide" Target="slide3.xml"/><Relationship Id="rId7" Type="http://schemas.openxmlformats.org/officeDocument/2006/relationships/slide" Target="slide276.xml"/><Relationship Id="rId2" Type="http://schemas.openxmlformats.org/officeDocument/2006/relationships/notesSlide" Target="../notesSlides/notesSlide225.xml"/><Relationship Id="rId1" Type="http://schemas.openxmlformats.org/officeDocument/2006/relationships/slideLayout" Target="../slideLayouts/slideLayout7.xml"/><Relationship Id="rId6" Type="http://schemas.openxmlformats.org/officeDocument/2006/relationships/slide" Target="slide275.xml"/><Relationship Id="rId5" Type="http://schemas.openxmlformats.org/officeDocument/2006/relationships/slide" Target="slide274.xml"/><Relationship Id="rId4" Type="http://schemas.openxmlformats.org/officeDocument/2006/relationships/slide" Target="slide450.xml"/><Relationship Id="rId9" Type="http://schemas.openxmlformats.org/officeDocument/2006/relationships/hyperlink" Target="https://docs.google.com/spreadsheets/d/1I2Aj48cLhhNewJmi56haX6OcVMS_nvTKJA_H3ly-zIk/edit?gid=744162612#gid=744162612&amp;fvid=1809703059" TargetMode="External"/></Relationships>
</file>

<file path=ppt/slides/_rels/slide2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3.xml"/></Relationships>
</file>

<file path=ppt/slides/_rels/slide2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3.xml"/></Relationships>
</file>

<file path=ppt/slides/_rels/slide2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2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3.xml"/></Relationships>
</file>

<file path=ppt/slides/_rels/slide277.xml.rels><?xml version="1.0" encoding="UTF-8" standalone="yes"?>
<Relationships xmlns="http://schemas.openxmlformats.org/package/2006/relationships"><Relationship Id="rId8" Type="http://schemas.openxmlformats.org/officeDocument/2006/relationships/slide" Target="slide281.xml"/><Relationship Id="rId3" Type="http://schemas.openxmlformats.org/officeDocument/2006/relationships/slide" Target="slide3.xml"/><Relationship Id="rId7" Type="http://schemas.openxmlformats.org/officeDocument/2006/relationships/slide" Target="slide280.xml"/><Relationship Id="rId2" Type="http://schemas.openxmlformats.org/officeDocument/2006/relationships/notesSlide" Target="../notesSlides/notesSlide229.xml"/><Relationship Id="rId1" Type="http://schemas.openxmlformats.org/officeDocument/2006/relationships/slideLayout" Target="../slideLayouts/slideLayout7.xml"/><Relationship Id="rId6" Type="http://schemas.openxmlformats.org/officeDocument/2006/relationships/slide" Target="slide279.xml"/><Relationship Id="rId11" Type="http://schemas.openxmlformats.org/officeDocument/2006/relationships/hyperlink" Target="https://docs.google.com/spreadsheets/d/1I2Aj48cLhhNewJmi56haX6OcVMS_nvTKJA_H3ly-zIk/edit?gid=744162612#gid=744162612&amp;fvid=668438656" TargetMode="External"/><Relationship Id="rId5" Type="http://schemas.openxmlformats.org/officeDocument/2006/relationships/slide" Target="slide278.xml"/><Relationship Id="rId10" Type="http://schemas.openxmlformats.org/officeDocument/2006/relationships/slide" Target="slide225.xml"/><Relationship Id="rId4" Type="http://schemas.openxmlformats.org/officeDocument/2006/relationships/slide" Target="slide450.xml"/><Relationship Id="rId9" Type="http://schemas.openxmlformats.org/officeDocument/2006/relationships/slide" Target="slide282.xml"/></Relationships>
</file>

<file path=ppt/slides/_rels/slide2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7.xml"/></Relationships>
</file>

<file path=ppt/slides/_rels/slide2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7.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2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7.xml"/></Relationships>
</file>

<file path=ppt/slides/_rels/slide28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7.xml"/></Relationships>
</file>

<file path=ppt/slides/_rels/slide2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77.xml"/></Relationships>
</file>

<file path=ppt/slides/_rels/slide283.xml.rels><?xml version="1.0" encoding="UTF-8" standalone="yes"?>
<Relationships xmlns="http://schemas.openxmlformats.org/package/2006/relationships"><Relationship Id="rId8" Type="http://schemas.openxmlformats.org/officeDocument/2006/relationships/slide" Target="slide287.xml"/><Relationship Id="rId3" Type="http://schemas.openxmlformats.org/officeDocument/2006/relationships/slide" Target="slide3.xml"/><Relationship Id="rId7" Type="http://schemas.openxmlformats.org/officeDocument/2006/relationships/slide" Target="slide286.xml"/><Relationship Id="rId2" Type="http://schemas.openxmlformats.org/officeDocument/2006/relationships/notesSlide" Target="../notesSlides/notesSlide235.xml"/><Relationship Id="rId1" Type="http://schemas.openxmlformats.org/officeDocument/2006/relationships/slideLayout" Target="../slideLayouts/slideLayout7.xml"/><Relationship Id="rId6" Type="http://schemas.openxmlformats.org/officeDocument/2006/relationships/slide" Target="slide285.xml"/><Relationship Id="rId11" Type="http://schemas.openxmlformats.org/officeDocument/2006/relationships/hyperlink" Target="https://docs.google.com/spreadsheets/d/1I2Aj48cLhhNewJmi56haX6OcVMS_nvTKJA_H3ly-zIk/edit?gid=744162612#gid=744162612&amp;fvid=1346036511" TargetMode="External"/><Relationship Id="rId5" Type="http://schemas.openxmlformats.org/officeDocument/2006/relationships/slide" Target="slide284.xml"/><Relationship Id="rId10" Type="http://schemas.openxmlformats.org/officeDocument/2006/relationships/slide" Target="slide225.xml"/><Relationship Id="rId4" Type="http://schemas.openxmlformats.org/officeDocument/2006/relationships/slide" Target="slide450.xml"/><Relationship Id="rId9" Type="http://schemas.openxmlformats.org/officeDocument/2006/relationships/slide" Target="slide288.xml"/></Relationships>
</file>

<file path=ppt/slides/_rels/slide2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3.xml"/></Relationships>
</file>

<file path=ppt/slides/_rels/slide2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7.xml"/><Relationship Id="rId1" Type="http://schemas.openxmlformats.org/officeDocument/2006/relationships/slideLayout" Target="../slideLayouts/slideLayout1.xml"/><Relationship Id="rId6" Type="http://schemas.openxmlformats.org/officeDocument/2006/relationships/hyperlink" Target="https://www.surveymonkey.com/r/LCBCYWJ" TargetMode="External"/><Relationship Id="rId5" Type="http://schemas.openxmlformats.org/officeDocument/2006/relationships/hyperlink" Target="https://doi.org/10.2134/jeq2014.12.0547" TargetMode="External"/><Relationship Id="rId4" Type="http://schemas.openxmlformats.org/officeDocument/2006/relationships/slide" Target="slide283.xml"/></Relationships>
</file>

<file path=ppt/slides/_rels/slide2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8.xml"/><Relationship Id="rId1" Type="http://schemas.openxmlformats.org/officeDocument/2006/relationships/slideLayout" Target="../slideLayouts/slideLayout1.xml"/><Relationship Id="rId6" Type="http://schemas.openxmlformats.org/officeDocument/2006/relationships/hyperlink" Target="https://www.surveymonkey.com/r/LCBCYWJ" TargetMode="External"/><Relationship Id="rId5" Type="http://schemas.openxmlformats.org/officeDocument/2006/relationships/hyperlink" Target="https://doi.org/10.2134/jeq2014.12.0547" TargetMode="External"/><Relationship Id="rId4" Type="http://schemas.openxmlformats.org/officeDocument/2006/relationships/slide" Target="slide283.xml"/></Relationships>
</file>

<file path=ppt/slides/_rels/slide2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3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3.xml"/></Relationships>
</file>

<file path=ppt/slides/_rels/slide2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3.xml"/></Relationships>
</file>

<file path=ppt/slides/_rels/slide289.xml.rels><?xml version="1.0" encoding="UTF-8" standalone="yes"?>
<Relationships xmlns="http://schemas.openxmlformats.org/package/2006/relationships"><Relationship Id="rId8" Type="http://schemas.openxmlformats.org/officeDocument/2006/relationships/slide" Target="slide294.xml"/><Relationship Id="rId13" Type="http://schemas.openxmlformats.org/officeDocument/2006/relationships/slide" Target="slide290.xml"/><Relationship Id="rId3" Type="http://schemas.openxmlformats.org/officeDocument/2006/relationships/slide" Target="slide3.xml"/><Relationship Id="rId7" Type="http://schemas.openxmlformats.org/officeDocument/2006/relationships/slide" Target="slide293.xml"/><Relationship Id="rId12" Type="http://schemas.openxmlformats.org/officeDocument/2006/relationships/slide" Target="slide298.xml"/><Relationship Id="rId2" Type="http://schemas.openxmlformats.org/officeDocument/2006/relationships/notesSlide" Target="../notesSlides/notesSlide241.xml"/><Relationship Id="rId1" Type="http://schemas.openxmlformats.org/officeDocument/2006/relationships/slideLayout" Target="../slideLayouts/slideLayout7.xml"/><Relationship Id="rId6" Type="http://schemas.openxmlformats.org/officeDocument/2006/relationships/slide" Target="slide292.xml"/><Relationship Id="rId11" Type="http://schemas.openxmlformats.org/officeDocument/2006/relationships/slide" Target="slide297.xml"/><Relationship Id="rId5" Type="http://schemas.openxmlformats.org/officeDocument/2006/relationships/slide" Target="slide291.xml"/><Relationship Id="rId15" Type="http://schemas.openxmlformats.org/officeDocument/2006/relationships/hyperlink" Target="https://docs.google.com/spreadsheets/d/1I2Aj48cLhhNewJmi56haX6OcVMS_nvTKJA_H3ly-zIk/edit?gid=744162612#gid=744162612&amp;fvid=349352114" TargetMode="External"/><Relationship Id="rId10" Type="http://schemas.openxmlformats.org/officeDocument/2006/relationships/slide" Target="slide296.xml"/><Relationship Id="rId4" Type="http://schemas.openxmlformats.org/officeDocument/2006/relationships/slide" Target="slide450.xml"/><Relationship Id="rId9" Type="http://schemas.openxmlformats.org/officeDocument/2006/relationships/slide" Target="slide295.xml"/><Relationship Id="rId14" Type="http://schemas.openxmlformats.org/officeDocument/2006/relationships/slide" Target="slide225.xml"/></Relationships>
</file>

<file path=ppt/slides/_rels/slide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290.xml.rels><?xml version="1.0" encoding="UTF-8" standalone="yes"?>
<Relationships xmlns="http://schemas.openxmlformats.org/package/2006/relationships"><Relationship Id="rId8" Type="http://schemas.openxmlformats.org/officeDocument/2006/relationships/slide" Target="slide302.xml"/><Relationship Id="rId13" Type="http://schemas.openxmlformats.org/officeDocument/2006/relationships/hyperlink" Target="https://docs.google.com/spreadsheets/d/1I2Aj48cLhhNewJmi56haX6OcVMS_nvTKJA_H3ly-zIk/edit?gid=744162612#gid=744162612&amp;fvid=349352114" TargetMode="External"/><Relationship Id="rId3" Type="http://schemas.openxmlformats.org/officeDocument/2006/relationships/slide" Target="slide3.xml"/><Relationship Id="rId7" Type="http://schemas.openxmlformats.org/officeDocument/2006/relationships/slide" Target="slide301.xml"/><Relationship Id="rId12" Type="http://schemas.openxmlformats.org/officeDocument/2006/relationships/slide" Target="slide289.xml"/><Relationship Id="rId2" Type="http://schemas.openxmlformats.org/officeDocument/2006/relationships/notesSlide" Target="../notesSlides/notesSlide242.xml"/><Relationship Id="rId1" Type="http://schemas.openxmlformats.org/officeDocument/2006/relationships/slideLayout" Target="../slideLayouts/slideLayout7.xml"/><Relationship Id="rId6" Type="http://schemas.openxmlformats.org/officeDocument/2006/relationships/slide" Target="slide300.xml"/><Relationship Id="rId11" Type="http://schemas.openxmlformats.org/officeDocument/2006/relationships/slide" Target="slide305.xml"/><Relationship Id="rId5" Type="http://schemas.openxmlformats.org/officeDocument/2006/relationships/slide" Target="slide299.xml"/><Relationship Id="rId10" Type="http://schemas.openxmlformats.org/officeDocument/2006/relationships/slide" Target="slide304.xml"/><Relationship Id="rId4" Type="http://schemas.openxmlformats.org/officeDocument/2006/relationships/slide" Target="slide450.xml"/><Relationship Id="rId9" Type="http://schemas.openxmlformats.org/officeDocument/2006/relationships/slide" Target="slide303.xml"/></Relationships>
</file>

<file path=ppt/slides/_rels/slide2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89.xml"/></Relationships>
</file>

<file path=ppt/slides/_rels/slide2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xml.rels><?xml version="1.0" encoding="UTF-8" standalone="yes"?>
<Relationships xmlns="http://schemas.openxmlformats.org/package/2006/relationships"><Relationship Id="rId8" Type="http://schemas.openxmlformats.org/officeDocument/2006/relationships/slide" Target="slide423.xml"/><Relationship Id="rId13" Type="http://schemas.openxmlformats.org/officeDocument/2006/relationships/slide" Target="slide4.xml"/><Relationship Id="rId3" Type="http://schemas.openxmlformats.org/officeDocument/2006/relationships/slide" Target="slide306.xml"/><Relationship Id="rId7" Type="http://schemas.openxmlformats.org/officeDocument/2006/relationships/slide" Target="slide416.xml"/><Relationship Id="rId12" Type="http://schemas.openxmlformats.org/officeDocument/2006/relationships/slide" Target="slide49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328.xml"/><Relationship Id="rId11" Type="http://schemas.openxmlformats.org/officeDocument/2006/relationships/slide" Target="slide480.xml"/><Relationship Id="rId5" Type="http://schemas.openxmlformats.org/officeDocument/2006/relationships/slide" Target="slide179.xml"/><Relationship Id="rId10" Type="http://schemas.openxmlformats.org/officeDocument/2006/relationships/slide" Target="slide475.xml"/><Relationship Id="rId4" Type="http://schemas.openxmlformats.org/officeDocument/2006/relationships/slide" Target="slide225.xml"/><Relationship Id="rId9" Type="http://schemas.openxmlformats.org/officeDocument/2006/relationships/slide" Target="slide450.xml"/><Relationship Id="rId14" Type="http://schemas.openxmlformats.org/officeDocument/2006/relationships/slide" Target="slide443.xml"/></Relationships>
</file>

<file path=ppt/slides/_rels/slide30.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hyperlink" Target="https://docs.google.com/spreadsheets/d/1I2Aj48cLhhNewJmi56haX6OcVMS_nvTKJA_H3ly-zIk/edit?gid=744162612#gid=744162612&amp;fvid=1583388223" TargetMode="External"/><Relationship Id="rId3" Type="http://schemas.openxmlformats.org/officeDocument/2006/relationships/slide" Target="slide3.xml"/><Relationship Id="rId7" Type="http://schemas.openxmlformats.org/officeDocument/2006/relationships/slide" Target="slide34.xml"/><Relationship Id="rId12"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slide" Target="slide38.xml"/><Relationship Id="rId5" Type="http://schemas.openxmlformats.org/officeDocument/2006/relationships/slide" Target="slide32.xml"/><Relationship Id="rId10" Type="http://schemas.openxmlformats.org/officeDocument/2006/relationships/slide" Target="slide37.xml"/><Relationship Id="rId4" Type="http://schemas.openxmlformats.org/officeDocument/2006/relationships/slide" Target="slide31.xml"/><Relationship Id="rId9" Type="http://schemas.openxmlformats.org/officeDocument/2006/relationships/slide" Target="slide36.xml"/></Relationships>
</file>

<file path=ppt/slides/_rels/slide3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0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0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5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90.xml"/></Relationships>
</file>

<file path=ppt/slides/_rels/slide30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 Target="slide3.xml"/><Relationship Id="rId7" Type="http://schemas.openxmlformats.org/officeDocument/2006/relationships/diagramColors" Target="../diagrams/colors4.xml"/><Relationship Id="rId2" Type="http://schemas.openxmlformats.org/officeDocument/2006/relationships/notesSlide" Target="../notesSlides/notesSlide258.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hyperlink" Target="https://www.surveymonkey.com/r/CQVPJMS" TargetMode="External"/></Relationships>
</file>

<file path=ppt/slides/_rels/slide30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docs.google.com/spreadsheets/d/1I2Aj48cLhhNewJmi56haX6OcVMS_nvTKJA_H3ly-zIk/edit?gid=744162612#gid=744162612&amp;fvid=1155922334" TargetMode="External"/><Relationship Id="rId2" Type="http://schemas.openxmlformats.org/officeDocument/2006/relationships/notesSlide" Target="../notesSlides/notesSlide259.xml"/><Relationship Id="rId1" Type="http://schemas.openxmlformats.org/officeDocument/2006/relationships/slideLayout" Target="../slideLayouts/slideLayout7.xml"/><Relationship Id="rId6" Type="http://schemas.openxmlformats.org/officeDocument/2006/relationships/slide" Target="slide306.xml"/><Relationship Id="rId5" Type="http://schemas.openxmlformats.org/officeDocument/2006/relationships/slide" Target="slide309.xml"/><Relationship Id="rId4" Type="http://schemas.openxmlformats.org/officeDocument/2006/relationships/slide" Target="slide308.xml"/></Relationships>
</file>

<file path=ppt/slides/_rels/slide3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30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10.xml.rels><?xml version="1.0" encoding="UTF-8" standalone="yes"?>
<Relationships xmlns="http://schemas.openxmlformats.org/package/2006/relationships"><Relationship Id="rId8" Type="http://schemas.openxmlformats.org/officeDocument/2006/relationships/slide" Target="slide314.xml"/><Relationship Id="rId13" Type="http://schemas.openxmlformats.org/officeDocument/2006/relationships/slide" Target="slide319.xml"/><Relationship Id="rId3" Type="http://schemas.openxmlformats.org/officeDocument/2006/relationships/slide" Target="slide3.xml"/><Relationship Id="rId7" Type="http://schemas.openxmlformats.org/officeDocument/2006/relationships/slide" Target="slide313.xml"/><Relationship Id="rId12" Type="http://schemas.openxmlformats.org/officeDocument/2006/relationships/slide" Target="slide318.xml"/><Relationship Id="rId17" Type="http://schemas.openxmlformats.org/officeDocument/2006/relationships/hyperlink" Target="https://docs.google.com/spreadsheets/d/1I2Aj48cLhhNewJmi56haX6OcVMS_nvTKJA_H3ly-zIk/edit?gid=744162612#gid=744162612&amp;fvid=1557785113" TargetMode="External"/><Relationship Id="rId2" Type="http://schemas.openxmlformats.org/officeDocument/2006/relationships/notesSlide" Target="../notesSlides/notesSlide262.xml"/><Relationship Id="rId16" Type="http://schemas.openxmlformats.org/officeDocument/2006/relationships/slide" Target="slide306.xml"/><Relationship Id="rId1" Type="http://schemas.openxmlformats.org/officeDocument/2006/relationships/slideLayout" Target="../slideLayouts/slideLayout7.xml"/><Relationship Id="rId6" Type="http://schemas.openxmlformats.org/officeDocument/2006/relationships/slide" Target="slide312.xml"/><Relationship Id="rId11" Type="http://schemas.openxmlformats.org/officeDocument/2006/relationships/slide" Target="slide317.xml"/><Relationship Id="rId5" Type="http://schemas.openxmlformats.org/officeDocument/2006/relationships/slide" Target="slide311.xml"/><Relationship Id="rId15" Type="http://schemas.openxmlformats.org/officeDocument/2006/relationships/slide" Target="slide321.xml"/><Relationship Id="rId10" Type="http://schemas.openxmlformats.org/officeDocument/2006/relationships/slide" Target="slide316.xml"/><Relationship Id="rId4" Type="http://schemas.openxmlformats.org/officeDocument/2006/relationships/slide" Target="slide450.xml"/><Relationship Id="rId9" Type="http://schemas.openxmlformats.org/officeDocument/2006/relationships/slide" Target="slide315.xml"/><Relationship Id="rId14" Type="http://schemas.openxmlformats.org/officeDocument/2006/relationships/slide" Target="slide320.xml"/></Relationships>
</file>

<file path=ppt/slides/_rels/slide3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6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10.xml"/></Relationships>
</file>

<file path=ppt/slides/_rels/slide322.xml.rels><?xml version="1.0" encoding="UTF-8" standalone="yes"?>
<Relationships xmlns="http://schemas.openxmlformats.org/package/2006/relationships"><Relationship Id="rId3" Type="http://schemas.openxmlformats.org/officeDocument/2006/relationships/slide" Target="slide323.xml"/><Relationship Id="rId7" Type="http://schemas.openxmlformats.org/officeDocument/2006/relationships/hyperlink" Target="https://docs.google.com/spreadsheets/d/1I2Aj48cLhhNewJmi56haX6OcVMS_nvTKJA_H3ly-zIk/edit?gid=744162612#gid=744162612&amp;fvid=203524386" TargetMode="Externa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306.xml"/><Relationship Id="rId5" Type="http://schemas.openxmlformats.org/officeDocument/2006/relationships/slide" Target="slide325.xml"/><Relationship Id="rId4" Type="http://schemas.openxmlformats.org/officeDocument/2006/relationships/slide" Target="slide324.xml"/></Relationships>
</file>

<file path=ppt/slides/_rels/slide323.xml.rels><?xml version="1.0" encoding="UTF-8" standalone="yes"?>
<Relationships xmlns="http://schemas.openxmlformats.org/package/2006/relationships"><Relationship Id="rId3" Type="http://schemas.openxmlformats.org/officeDocument/2006/relationships/slide" Target="slide32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324.xml.rels><?xml version="1.0" encoding="UTF-8" standalone="yes"?>
<Relationships xmlns="http://schemas.openxmlformats.org/package/2006/relationships"><Relationship Id="rId3" Type="http://schemas.openxmlformats.org/officeDocument/2006/relationships/slide" Target="slide32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325.xml.rels><?xml version="1.0" encoding="UTF-8" standalone="yes"?>
<Relationships xmlns="http://schemas.openxmlformats.org/package/2006/relationships"><Relationship Id="rId3" Type="http://schemas.openxmlformats.org/officeDocument/2006/relationships/slide" Target="slide322.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3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327.xml"/><Relationship Id="rId1" Type="http://schemas.openxmlformats.org/officeDocument/2006/relationships/slideLayout" Target="../slideLayouts/slideLayout7.xml"/><Relationship Id="rId5" Type="http://schemas.openxmlformats.org/officeDocument/2006/relationships/hyperlink" Target="https://docs.google.com/spreadsheets/d/1I2Aj48cLhhNewJmi56haX6OcVMS_nvTKJA_H3ly-zIk/edit?gid=744162612#gid=744162612&amp;fvid=880456765" TargetMode="External"/><Relationship Id="rId4" Type="http://schemas.openxmlformats.org/officeDocument/2006/relationships/slide" Target="slide306.xml"/></Relationships>
</file>

<file path=ppt/slides/_rels/slide327.xml.rels><?xml version="1.0" encoding="UTF-8" standalone="yes"?>
<Relationships xmlns="http://schemas.openxmlformats.org/package/2006/relationships"><Relationship Id="rId3" Type="http://schemas.openxmlformats.org/officeDocument/2006/relationships/slide" Target="slide326.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3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 Target="slide3.xml"/><Relationship Id="rId7" Type="http://schemas.openxmlformats.org/officeDocument/2006/relationships/diagramColors" Target="../diagrams/colors5.xml"/><Relationship Id="rId2" Type="http://schemas.openxmlformats.org/officeDocument/2006/relationships/notesSlide" Target="../notesSlides/notesSlide274.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hyperlink" Target="https://www.surveymonkey.com/r/CQVPJMS" TargetMode="External"/></Relationships>
</file>

<file path=ppt/slides/_rels/slide329.xml.rels><?xml version="1.0" encoding="UTF-8" standalone="yes"?>
<Relationships xmlns="http://schemas.openxmlformats.org/package/2006/relationships"><Relationship Id="rId8" Type="http://schemas.openxmlformats.org/officeDocument/2006/relationships/slide" Target="slide334.xml"/><Relationship Id="rId3" Type="http://schemas.openxmlformats.org/officeDocument/2006/relationships/slide" Target="slide3.xml"/><Relationship Id="rId7" Type="http://schemas.openxmlformats.org/officeDocument/2006/relationships/slide" Target="slide333.xml"/><Relationship Id="rId2" Type="http://schemas.openxmlformats.org/officeDocument/2006/relationships/notesSlide" Target="../notesSlides/notesSlide275.xml"/><Relationship Id="rId1" Type="http://schemas.openxmlformats.org/officeDocument/2006/relationships/slideLayout" Target="../slideLayouts/slideLayout7.xml"/><Relationship Id="rId6" Type="http://schemas.openxmlformats.org/officeDocument/2006/relationships/slide" Target="slide332.xml"/><Relationship Id="rId5" Type="http://schemas.openxmlformats.org/officeDocument/2006/relationships/slide" Target="slide331.xml"/><Relationship Id="rId10" Type="http://schemas.openxmlformats.org/officeDocument/2006/relationships/hyperlink" Target="https://docs.google.com/spreadsheets/d/1I2Aj48cLhhNewJmi56haX6OcVMS_nvTKJA_H3ly-zIk/edit?gid=744162612#gid=744162612&amp;fvid=185437812" TargetMode="External"/><Relationship Id="rId4" Type="http://schemas.openxmlformats.org/officeDocument/2006/relationships/slide" Target="slide330.xml"/><Relationship Id="rId9" Type="http://schemas.openxmlformats.org/officeDocument/2006/relationships/slide" Target="slide328.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29.xml"/></Relationships>
</file>

<file path=ppt/slides/_rels/slide3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29.xml"/></Relationships>
</file>

<file path=ppt/slides/_rels/slide3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29.xml"/></Relationships>
</file>

<file path=ppt/slides/_rels/slide3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7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29.xml"/></Relationships>
</file>

<file path=ppt/slides/_rels/slide3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29.xml"/></Relationships>
</file>

<file path=ppt/slides/_rels/slide3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1.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266673990" TargetMode="External"/><Relationship Id="rId5" Type="http://schemas.openxmlformats.org/officeDocument/2006/relationships/slide" Target="slide328.xml"/><Relationship Id="rId4" Type="http://schemas.openxmlformats.org/officeDocument/2006/relationships/slide" Target="slide336.xml"/></Relationships>
</file>

<file path=ppt/slides/_rels/slide3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337.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docs.google.com/spreadsheets/d/1I2Aj48cLhhNewJmi56haX6OcVMS_nvTKJA_H3ly-zIk/edit?gid=744162612#gid=744162612&amp;fvid=1557528972" TargetMode="External"/><Relationship Id="rId2" Type="http://schemas.openxmlformats.org/officeDocument/2006/relationships/notesSlide" Target="../notesSlides/notesSlide283.xml"/><Relationship Id="rId1" Type="http://schemas.openxmlformats.org/officeDocument/2006/relationships/slideLayout" Target="../slideLayouts/slideLayout7.xml"/><Relationship Id="rId6" Type="http://schemas.openxmlformats.org/officeDocument/2006/relationships/slide" Target="slide328.xml"/><Relationship Id="rId5" Type="http://schemas.openxmlformats.org/officeDocument/2006/relationships/slide" Target="slide339.xml"/><Relationship Id="rId4" Type="http://schemas.openxmlformats.org/officeDocument/2006/relationships/slide" Target="slide338.xml"/></Relationships>
</file>

<file path=ppt/slides/_rels/slide3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33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6.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098506820" TargetMode="External"/><Relationship Id="rId5" Type="http://schemas.openxmlformats.org/officeDocument/2006/relationships/slide" Target="slide328.xml"/><Relationship Id="rId4" Type="http://schemas.openxmlformats.org/officeDocument/2006/relationships/slide" Target="slide341.xml"/></Relationships>
</file>

<file path=ppt/slides/_rels/slide3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38.xml"/></Relationships>
</file>

<file path=ppt/slides/_rels/slide3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8.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77786575" TargetMode="External"/><Relationship Id="rId5" Type="http://schemas.openxmlformats.org/officeDocument/2006/relationships/slide" Target="slide328.xml"/><Relationship Id="rId4" Type="http://schemas.openxmlformats.org/officeDocument/2006/relationships/slide" Target="slide343.xml"/></Relationships>
</file>

<file path=ppt/slides/_rels/slide3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8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29.xml"/></Relationships>
</file>

<file path=ppt/slides/_rels/slide344.xml.rels><?xml version="1.0" encoding="UTF-8" standalone="yes"?>
<Relationships xmlns="http://schemas.openxmlformats.org/package/2006/relationships"><Relationship Id="rId8" Type="http://schemas.openxmlformats.org/officeDocument/2006/relationships/slide" Target="slide349.xml"/><Relationship Id="rId13" Type="http://schemas.openxmlformats.org/officeDocument/2006/relationships/slide" Target="slide354.xml"/><Relationship Id="rId3" Type="http://schemas.openxmlformats.org/officeDocument/2006/relationships/slide" Target="slide3.xml"/><Relationship Id="rId7" Type="http://schemas.openxmlformats.org/officeDocument/2006/relationships/slide" Target="slide348.xml"/><Relationship Id="rId12" Type="http://schemas.openxmlformats.org/officeDocument/2006/relationships/slide" Target="slide353.xml"/><Relationship Id="rId17" Type="http://schemas.openxmlformats.org/officeDocument/2006/relationships/hyperlink" Target="https://docs.google.com/spreadsheets/d/1I2Aj48cLhhNewJmi56haX6OcVMS_nvTKJA_H3ly-zIk/edit?gid=744162612#gid=744162612&amp;fvid=420678289" TargetMode="External"/><Relationship Id="rId2" Type="http://schemas.openxmlformats.org/officeDocument/2006/relationships/notesSlide" Target="../notesSlides/notesSlide290.xml"/><Relationship Id="rId16" Type="http://schemas.openxmlformats.org/officeDocument/2006/relationships/slide" Target="slide328.xml"/><Relationship Id="rId1" Type="http://schemas.openxmlformats.org/officeDocument/2006/relationships/slideLayout" Target="../slideLayouts/slideLayout7.xml"/><Relationship Id="rId6" Type="http://schemas.openxmlformats.org/officeDocument/2006/relationships/slide" Target="slide347.xml"/><Relationship Id="rId11" Type="http://schemas.openxmlformats.org/officeDocument/2006/relationships/slide" Target="slide352.xml"/><Relationship Id="rId5" Type="http://schemas.openxmlformats.org/officeDocument/2006/relationships/slide" Target="slide346.xml"/><Relationship Id="rId15" Type="http://schemas.openxmlformats.org/officeDocument/2006/relationships/slide" Target="slide345.xml"/><Relationship Id="rId10" Type="http://schemas.openxmlformats.org/officeDocument/2006/relationships/slide" Target="slide351.xml"/><Relationship Id="rId4" Type="http://schemas.openxmlformats.org/officeDocument/2006/relationships/slide" Target="slide450.xml"/><Relationship Id="rId9" Type="http://schemas.openxmlformats.org/officeDocument/2006/relationships/slide" Target="slide350.xml"/><Relationship Id="rId14" Type="http://schemas.openxmlformats.org/officeDocument/2006/relationships/slide" Target="slide355.xml"/></Relationships>
</file>

<file path=ppt/slides/_rels/slide345.xml.rels><?xml version="1.0" encoding="UTF-8" standalone="yes"?>
<Relationships xmlns="http://schemas.openxmlformats.org/package/2006/relationships"><Relationship Id="rId8" Type="http://schemas.openxmlformats.org/officeDocument/2006/relationships/slide" Target="slide359.xml"/><Relationship Id="rId13" Type="http://schemas.openxmlformats.org/officeDocument/2006/relationships/slide" Target="slide344.xml"/><Relationship Id="rId3" Type="http://schemas.openxmlformats.org/officeDocument/2006/relationships/slide" Target="slide3.xml"/><Relationship Id="rId7" Type="http://schemas.openxmlformats.org/officeDocument/2006/relationships/slide" Target="slide358.xml"/><Relationship Id="rId12" Type="http://schemas.openxmlformats.org/officeDocument/2006/relationships/slide" Target="slide363.xml"/><Relationship Id="rId2" Type="http://schemas.openxmlformats.org/officeDocument/2006/relationships/notesSlide" Target="../notesSlides/notesSlide291.xml"/><Relationship Id="rId1" Type="http://schemas.openxmlformats.org/officeDocument/2006/relationships/slideLayout" Target="../slideLayouts/slideLayout7.xml"/><Relationship Id="rId6" Type="http://schemas.openxmlformats.org/officeDocument/2006/relationships/slide" Target="slide357.xml"/><Relationship Id="rId11" Type="http://schemas.openxmlformats.org/officeDocument/2006/relationships/slide" Target="slide362.xml"/><Relationship Id="rId5" Type="http://schemas.openxmlformats.org/officeDocument/2006/relationships/slide" Target="slide356.xml"/><Relationship Id="rId10" Type="http://schemas.openxmlformats.org/officeDocument/2006/relationships/slide" Target="slide361.xml"/><Relationship Id="rId4" Type="http://schemas.openxmlformats.org/officeDocument/2006/relationships/slide" Target="slide450.xml"/><Relationship Id="rId9" Type="http://schemas.openxmlformats.org/officeDocument/2006/relationships/slide" Target="slide360.xml"/><Relationship Id="rId14" Type="http://schemas.openxmlformats.org/officeDocument/2006/relationships/hyperlink" Target="https://docs.google.com/spreadsheets/d/1I2Aj48cLhhNewJmi56haX6OcVMS_nvTKJA_H3ly-zIk/edit?gid=744162612#gid=744162612&amp;fvid=420678289" TargetMode="External"/></Relationships>
</file>

<file path=ppt/slides/_rels/slide346.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47.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48.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49.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50.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1.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2.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3.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4.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5.xml.rels><?xml version="1.0" encoding="UTF-8" standalone="yes"?>
<Relationships xmlns="http://schemas.openxmlformats.org/package/2006/relationships"><Relationship Id="rId3" Type="http://schemas.openxmlformats.org/officeDocument/2006/relationships/slide" Target="slide34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6.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7.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8.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59.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60.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1.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2.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3.xml.rels><?xml version="1.0" encoding="UTF-8" standalone="yes"?>
<Relationships xmlns="http://schemas.openxmlformats.org/package/2006/relationships"><Relationship Id="rId3" Type="http://schemas.openxmlformats.org/officeDocument/2006/relationships/slide" Target="slide34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4.xml.rels><?xml version="1.0" encoding="UTF-8" standalone="yes"?>
<Relationships xmlns="http://schemas.openxmlformats.org/package/2006/relationships"><Relationship Id="rId8" Type="http://schemas.openxmlformats.org/officeDocument/2006/relationships/slide" Target="slide369.xml"/><Relationship Id="rId13" Type="http://schemas.openxmlformats.org/officeDocument/2006/relationships/slide" Target="slide374.xml"/><Relationship Id="rId3" Type="http://schemas.openxmlformats.org/officeDocument/2006/relationships/slide" Target="slide3.xml"/><Relationship Id="rId7" Type="http://schemas.openxmlformats.org/officeDocument/2006/relationships/slide" Target="slide368.xml"/><Relationship Id="rId12" Type="http://schemas.openxmlformats.org/officeDocument/2006/relationships/slide" Target="slide373.xml"/><Relationship Id="rId2" Type="http://schemas.openxmlformats.org/officeDocument/2006/relationships/notesSlide" Target="../notesSlides/notesSlide292.xml"/><Relationship Id="rId16" Type="http://schemas.openxmlformats.org/officeDocument/2006/relationships/hyperlink" Target="https://docs.google.com/spreadsheets/d/1I2Aj48cLhhNewJmi56haX6OcVMS_nvTKJA_H3ly-zIk/edit?gid=744162612#gid=744162612" TargetMode="External"/><Relationship Id="rId1" Type="http://schemas.openxmlformats.org/officeDocument/2006/relationships/slideLayout" Target="../slideLayouts/slideLayout7.xml"/><Relationship Id="rId6" Type="http://schemas.openxmlformats.org/officeDocument/2006/relationships/slide" Target="slide367.xml"/><Relationship Id="rId11" Type="http://schemas.openxmlformats.org/officeDocument/2006/relationships/slide" Target="slide372.xml"/><Relationship Id="rId5" Type="http://schemas.openxmlformats.org/officeDocument/2006/relationships/slide" Target="slide366.xml"/><Relationship Id="rId15" Type="http://schemas.openxmlformats.org/officeDocument/2006/relationships/slide" Target="slide328.xml"/><Relationship Id="rId10" Type="http://schemas.openxmlformats.org/officeDocument/2006/relationships/slide" Target="slide371.xml"/><Relationship Id="rId4" Type="http://schemas.openxmlformats.org/officeDocument/2006/relationships/slide" Target="slide450.xml"/><Relationship Id="rId9" Type="http://schemas.openxmlformats.org/officeDocument/2006/relationships/slide" Target="slide370.xml"/><Relationship Id="rId14" Type="http://schemas.openxmlformats.org/officeDocument/2006/relationships/slide" Target="slide365.xml"/></Relationships>
</file>

<file path=ppt/slides/_rels/slide365.xml.rels><?xml version="1.0" encoding="UTF-8" standalone="yes"?>
<Relationships xmlns="http://schemas.openxmlformats.org/package/2006/relationships"><Relationship Id="rId8" Type="http://schemas.openxmlformats.org/officeDocument/2006/relationships/slide" Target="slide378.xml"/><Relationship Id="rId13" Type="http://schemas.openxmlformats.org/officeDocument/2006/relationships/slide" Target="slide383.xml"/><Relationship Id="rId3" Type="http://schemas.openxmlformats.org/officeDocument/2006/relationships/slide" Target="slide3.xml"/><Relationship Id="rId7" Type="http://schemas.openxmlformats.org/officeDocument/2006/relationships/slide" Target="slide377.xml"/><Relationship Id="rId12" Type="http://schemas.openxmlformats.org/officeDocument/2006/relationships/slide" Target="slide382.xml"/><Relationship Id="rId2" Type="http://schemas.openxmlformats.org/officeDocument/2006/relationships/notesSlide" Target="../notesSlides/notesSlide293.xml"/><Relationship Id="rId1" Type="http://schemas.openxmlformats.org/officeDocument/2006/relationships/slideLayout" Target="../slideLayouts/slideLayout7.xml"/><Relationship Id="rId6" Type="http://schemas.openxmlformats.org/officeDocument/2006/relationships/slide" Target="slide376.xml"/><Relationship Id="rId11" Type="http://schemas.openxmlformats.org/officeDocument/2006/relationships/slide" Target="slide381.xml"/><Relationship Id="rId5" Type="http://schemas.openxmlformats.org/officeDocument/2006/relationships/slide" Target="slide375.xml"/><Relationship Id="rId15" Type="http://schemas.openxmlformats.org/officeDocument/2006/relationships/hyperlink" Target="https://docs.google.com/spreadsheets/d/1I2Aj48cLhhNewJmi56haX6OcVMS_nvTKJA_H3ly-zIk/edit?gid=744162612#gid=744162612" TargetMode="External"/><Relationship Id="rId10" Type="http://schemas.openxmlformats.org/officeDocument/2006/relationships/slide" Target="slide380.xml"/><Relationship Id="rId4" Type="http://schemas.openxmlformats.org/officeDocument/2006/relationships/slide" Target="slide450.xml"/><Relationship Id="rId9" Type="http://schemas.openxmlformats.org/officeDocument/2006/relationships/slide" Target="slide379.xml"/><Relationship Id="rId14" Type="http://schemas.openxmlformats.org/officeDocument/2006/relationships/slide" Target="slide364.xml"/></Relationships>
</file>

<file path=ppt/slides/_rels/slide366.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7.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8.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69.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70.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1.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2.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3.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4.xml.rels><?xml version="1.0" encoding="UTF-8" standalone="yes"?>
<Relationships xmlns="http://schemas.openxmlformats.org/package/2006/relationships"><Relationship Id="rId3" Type="http://schemas.openxmlformats.org/officeDocument/2006/relationships/slide" Target="slide36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5.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6.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7.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8.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79.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24.xml"/></Relationships>
</file>

<file path=ppt/slides/_rels/slide380.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1.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2.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3.xml.rels><?xml version="1.0" encoding="UTF-8" standalone="yes"?>
<Relationships xmlns="http://schemas.openxmlformats.org/package/2006/relationships"><Relationship Id="rId3" Type="http://schemas.openxmlformats.org/officeDocument/2006/relationships/slide" Target="slide365.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4.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539471876" TargetMode="External"/><Relationship Id="rId5" Type="http://schemas.openxmlformats.org/officeDocument/2006/relationships/slide" Target="slide328.xml"/><Relationship Id="rId4" Type="http://schemas.openxmlformats.org/officeDocument/2006/relationships/slide" Target="slide450.xml"/></Relationships>
</file>

<file path=ppt/slides/_rels/slide385.xml.rels><?xml version="1.0" encoding="UTF-8" standalone="yes"?>
<Relationships xmlns="http://schemas.openxmlformats.org/package/2006/relationships"><Relationship Id="rId3" Type="http://schemas.openxmlformats.org/officeDocument/2006/relationships/slide" Target="slide38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6.xml.rels><?xml version="1.0" encoding="UTF-8" standalone="yes"?>
<Relationships xmlns="http://schemas.openxmlformats.org/package/2006/relationships"><Relationship Id="rId3" Type="http://schemas.openxmlformats.org/officeDocument/2006/relationships/slide" Target="slide38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7.xml.rels><?xml version="1.0" encoding="UTF-8" standalone="yes"?>
<Relationships xmlns="http://schemas.openxmlformats.org/package/2006/relationships"><Relationship Id="rId3" Type="http://schemas.openxmlformats.org/officeDocument/2006/relationships/slide" Target="slide384.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88.xml.rels><?xml version="1.0" encoding="UTF-8" standalone="yes"?>
<Relationships xmlns="http://schemas.openxmlformats.org/package/2006/relationships"><Relationship Id="rId8" Type="http://schemas.openxmlformats.org/officeDocument/2006/relationships/slide" Target="slide393.xml"/><Relationship Id="rId13" Type="http://schemas.openxmlformats.org/officeDocument/2006/relationships/slide" Target="slide398.xml"/><Relationship Id="rId18" Type="http://schemas.openxmlformats.org/officeDocument/2006/relationships/hyperlink" Target="https://docs.google.com/spreadsheets/d/1I2Aj48cLhhNewJmi56haX6OcVMS_nvTKJA_H3ly-zIk/edit?gid=744162612#gid=744162612&amp;fvid=1538876767" TargetMode="External"/><Relationship Id="rId3" Type="http://schemas.openxmlformats.org/officeDocument/2006/relationships/slide" Target="slide3.xml"/><Relationship Id="rId7" Type="http://schemas.openxmlformats.org/officeDocument/2006/relationships/slide" Target="slide392.xml"/><Relationship Id="rId12" Type="http://schemas.openxmlformats.org/officeDocument/2006/relationships/slide" Target="slide397.xml"/><Relationship Id="rId17" Type="http://schemas.openxmlformats.org/officeDocument/2006/relationships/slide" Target="slide328.xml"/><Relationship Id="rId2" Type="http://schemas.openxmlformats.org/officeDocument/2006/relationships/notesSlide" Target="../notesSlides/notesSlide295.xml"/><Relationship Id="rId16" Type="http://schemas.openxmlformats.org/officeDocument/2006/relationships/slide" Target="slide389.xml"/><Relationship Id="rId1" Type="http://schemas.openxmlformats.org/officeDocument/2006/relationships/slideLayout" Target="../slideLayouts/slideLayout7.xml"/><Relationship Id="rId6" Type="http://schemas.openxmlformats.org/officeDocument/2006/relationships/slide" Target="slide391.xml"/><Relationship Id="rId11" Type="http://schemas.openxmlformats.org/officeDocument/2006/relationships/slide" Target="slide396.xml"/><Relationship Id="rId5" Type="http://schemas.openxmlformats.org/officeDocument/2006/relationships/slide" Target="slide390.xml"/><Relationship Id="rId15" Type="http://schemas.openxmlformats.org/officeDocument/2006/relationships/slide" Target="slide400.xml"/><Relationship Id="rId10" Type="http://schemas.openxmlformats.org/officeDocument/2006/relationships/slide" Target="slide395.xml"/><Relationship Id="rId4" Type="http://schemas.openxmlformats.org/officeDocument/2006/relationships/slide" Target="slide450.xml"/><Relationship Id="rId9" Type="http://schemas.openxmlformats.org/officeDocument/2006/relationships/slide" Target="slide394.xml"/><Relationship Id="rId14" Type="http://schemas.openxmlformats.org/officeDocument/2006/relationships/slide" Target="slide399.xml"/></Relationships>
</file>

<file path=ppt/slides/_rels/slide389.xml.rels><?xml version="1.0" encoding="UTF-8" standalone="yes"?>
<Relationships xmlns="http://schemas.openxmlformats.org/package/2006/relationships"><Relationship Id="rId8" Type="http://schemas.openxmlformats.org/officeDocument/2006/relationships/slide" Target="slide404.xml"/><Relationship Id="rId13" Type="http://schemas.openxmlformats.org/officeDocument/2006/relationships/slide" Target="slide388.xml"/><Relationship Id="rId3" Type="http://schemas.openxmlformats.org/officeDocument/2006/relationships/slide" Target="slide3.xml"/><Relationship Id="rId7" Type="http://schemas.openxmlformats.org/officeDocument/2006/relationships/slide" Target="slide403.xml"/><Relationship Id="rId12" Type="http://schemas.openxmlformats.org/officeDocument/2006/relationships/slide" Target="slide408.xml"/><Relationship Id="rId2" Type="http://schemas.openxmlformats.org/officeDocument/2006/relationships/notesSlide" Target="../notesSlides/notesSlide296.xml"/><Relationship Id="rId1" Type="http://schemas.openxmlformats.org/officeDocument/2006/relationships/slideLayout" Target="../slideLayouts/slideLayout7.xml"/><Relationship Id="rId6" Type="http://schemas.openxmlformats.org/officeDocument/2006/relationships/slide" Target="slide402.xml"/><Relationship Id="rId11" Type="http://schemas.openxmlformats.org/officeDocument/2006/relationships/slide" Target="slide407.xml"/><Relationship Id="rId5" Type="http://schemas.openxmlformats.org/officeDocument/2006/relationships/slide" Target="slide401.xml"/><Relationship Id="rId10" Type="http://schemas.openxmlformats.org/officeDocument/2006/relationships/slide" Target="slide406.xml"/><Relationship Id="rId4" Type="http://schemas.openxmlformats.org/officeDocument/2006/relationships/slide" Target="slide450.xml"/><Relationship Id="rId9" Type="http://schemas.openxmlformats.org/officeDocument/2006/relationships/slide" Target="slide405.xml"/><Relationship Id="rId14" Type="http://schemas.openxmlformats.org/officeDocument/2006/relationships/hyperlink" Target="https://docs.google.com/spreadsheets/d/1I2Aj48cLhhNewJmi56haX6OcVMS_nvTKJA_H3ly-zIk/edit?gid=744162612#gid=744162612&amp;fvid=1538876767" TargetMode="External"/></Relationships>
</file>

<file path=ppt/slides/_rels/slide39.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hyperlink" Target="https://docs.google.com/spreadsheets/d/1I2Aj48cLhhNewJmi56haX6OcVMS_nvTKJA_H3ly-zIk/edit?gid=744162612#gid=744162612&amp;fvid=1433138812" TargetMode="External"/><Relationship Id="rId3" Type="http://schemas.openxmlformats.org/officeDocument/2006/relationships/slide" Target="slide3.xml"/><Relationship Id="rId7" Type="http://schemas.openxmlformats.org/officeDocument/2006/relationships/slide" Target="slide43.xml"/><Relationship Id="rId12" Type="http://schemas.openxmlformats.org/officeDocument/2006/relationships/slide" Target="slide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slide" Target="slide47.xml"/><Relationship Id="rId5" Type="http://schemas.openxmlformats.org/officeDocument/2006/relationships/slide" Target="slide41.xml"/><Relationship Id="rId10" Type="http://schemas.openxmlformats.org/officeDocument/2006/relationships/slide" Target="slide46.xml"/><Relationship Id="rId4" Type="http://schemas.openxmlformats.org/officeDocument/2006/relationships/slide" Target="slide40.xml"/><Relationship Id="rId9" Type="http://schemas.openxmlformats.org/officeDocument/2006/relationships/slide" Target="slide45.xml"/></Relationships>
</file>

<file path=ppt/slides/_rels/slide390.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1.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2.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3.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4.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5.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6.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7.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8.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399.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surveymonkey.com/r/CQVPJMS" TargetMode="Externa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00.xml.rels><?xml version="1.0" encoding="UTF-8" standalone="yes"?>
<Relationships xmlns="http://schemas.openxmlformats.org/package/2006/relationships"><Relationship Id="rId3" Type="http://schemas.openxmlformats.org/officeDocument/2006/relationships/slide" Target="slide388.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1.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2.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3.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4.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5.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6.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7.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8.xml.rels><?xml version="1.0" encoding="UTF-8" standalone="yes"?>
<Relationships xmlns="http://schemas.openxmlformats.org/package/2006/relationships"><Relationship Id="rId3" Type="http://schemas.openxmlformats.org/officeDocument/2006/relationships/slide" Target="slide389.xml"/><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hyperlink" Target="https://www.surveymonkey.com/r/LCBCYWJ" TargetMode="External"/></Relationships>
</file>

<file path=ppt/slides/_rels/slide409.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1456380446" TargetMode="External"/><Relationship Id="rId3" Type="http://schemas.openxmlformats.org/officeDocument/2006/relationships/slide" Target="slide410.xml"/><Relationship Id="rId7" Type="http://schemas.openxmlformats.org/officeDocument/2006/relationships/slide" Target="slide328.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13.xml"/><Relationship Id="rId5" Type="http://schemas.openxmlformats.org/officeDocument/2006/relationships/slide" Target="slide412.xml"/><Relationship Id="rId4" Type="http://schemas.openxmlformats.org/officeDocument/2006/relationships/slide" Target="slide411.xml"/></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10.xml.rels><?xml version="1.0" encoding="UTF-8" standalone="yes"?>
<Relationships xmlns="http://schemas.openxmlformats.org/package/2006/relationships"><Relationship Id="rId3" Type="http://schemas.openxmlformats.org/officeDocument/2006/relationships/slide" Target="slide4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11.xml.rels><?xml version="1.0" encoding="UTF-8" standalone="yes"?>
<Relationships xmlns="http://schemas.openxmlformats.org/package/2006/relationships"><Relationship Id="rId3" Type="http://schemas.openxmlformats.org/officeDocument/2006/relationships/slide" Target="slide4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12.xml.rels><?xml version="1.0" encoding="UTF-8" standalone="yes"?>
<Relationships xmlns="http://schemas.openxmlformats.org/package/2006/relationships"><Relationship Id="rId3" Type="http://schemas.openxmlformats.org/officeDocument/2006/relationships/slide" Target="slide4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13.xml.rels><?xml version="1.0" encoding="UTF-8" standalone="yes"?>
<Relationships xmlns="http://schemas.openxmlformats.org/package/2006/relationships"><Relationship Id="rId3" Type="http://schemas.openxmlformats.org/officeDocument/2006/relationships/slide" Target="slide409.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15.xml"/><Relationship Id="rId1" Type="http://schemas.openxmlformats.org/officeDocument/2006/relationships/slideLayout" Target="../slideLayouts/slideLayout7.xml"/><Relationship Id="rId5" Type="http://schemas.openxmlformats.org/officeDocument/2006/relationships/hyperlink" Target="https://docs.google.com/spreadsheets/d/1I2Aj48cLhhNewJmi56haX6OcVMS_nvTKJA_H3ly-zIk/edit?gid=744162612#gid=744162612&amp;fvid=963059307" TargetMode="External"/><Relationship Id="rId4" Type="http://schemas.openxmlformats.org/officeDocument/2006/relationships/slide" Target="slide328.xml"/></Relationships>
</file>

<file path=ppt/slides/_rels/slide415.xml.rels><?xml version="1.0" encoding="UTF-8" standalone="yes"?>
<Relationships xmlns="http://schemas.openxmlformats.org/package/2006/relationships"><Relationship Id="rId3" Type="http://schemas.openxmlformats.org/officeDocument/2006/relationships/slide" Target="slide414.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1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https://www.surveymonkey.com/r/CQVPJMS" TargetMode="External"/></Relationships>
</file>

<file path=ppt/slides/_rels/slide4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8.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2035279594" TargetMode="External"/><Relationship Id="rId5" Type="http://schemas.openxmlformats.org/officeDocument/2006/relationships/slide" Target="slide416.xml"/><Relationship Id="rId4" Type="http://schemas.openxmlformats.org/officeDocument/2006/relationships/slide" Target="slide418.xml"/></Relationships>
</file>

<file path=ppt/slides/_rels/slide4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1.xml"/></Relationships>
</file>

<file path=ppt/slides/_rels/slide4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0.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496640601" TargetMode="External"/><Relationship Id="rId5" Type="http://schemas.openxmlformats.org/officeDocument/2006/relationships/slide" Target="slide416.xml"/><Relationship Id="rId4" Type="http://schemas.openxmlformats.org/officeDocument/2006/relationships/slide" Target="slide420.xml"/></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1.xml"/></Relationships>
</file>

<file path=ppt/slides/_rels/slide4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2.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175828974" TargetMode="External"/><Relationship Id="rId5" Type="http://schemas.openxmlformats.org/officeDocument/2006/relationships/slide" Target="slide416.xml"/><Relationship Id="rId4" Type="http://schemas.openxmlformats.org/officeDocument/2006/relationships/slide" Target="slide422.xml"/></Relationships>
</file>

<file path=ppt/slides/_rels/slide4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1.xml"/></Relationships>
</file>

<file path=ppt/slides/_rels/slide42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hyperlink" Target="https://www.surveymonkey.com/r/CQVPJMS" TargetMode="External"/></Relationships>
</file>

<file path=ppt/slides/_rels/slide424.xml.rels><?xml version="1.0" encoding="UTF-8" standalone="yes"?>
<Relationships xmlns="http://schemas.openxmlformats.org/package/2006/relationships"><Relationship Id="rId8" Type="http://schemas.openxmlformats.org/officeDocument/2006/relationships/slide" Target="slide430.xml"/><Relationship Id="rId13" Type="http://schemas.openxmlformats.org/officeDocument/2006/relationships/slide" Target="slide435.xml"/><Relationship Id="rId3" Type="http://schemas.openxmlformats.org/officeDocument/2006/relationships/slide" Target="slide3.xml"/><Relationship Id="rId7" Type="http://schemas.openxmlformats.org/officeDocument/2006/relationships/slide" Target="slide429.xml"/><Relationship Id="rId12" Type="http://schemas.openxmlformats.org/officeDocument/2006/relationships/slide" Target="slide434.xml"/><Relationship Id="rId2" Type="http://schemas.openxmlformats.org/officeDocument/2006/relationships/notesSlide" Target="../notesSlides/notesSlide305.xml"/><Relationship Id="rId16" Type="http://schemas.openxmlformats.org/officeDocument/2006/relationships/hyperlink" Target="https://docs.google.com/spreadsheets/d/1I2Aj48cLhhNewJmi56haX6OcVMS_nvTKJA_H3ly-zIk/edit?gid=744162612#gid=744162612&amp;fvid=927720518" TargetMode="External"/><Relationship Id="rId1" Type="http://schemas.openxmlformats.org/officeDocument/2006/relationships/slideLayout" Target="../slideLayouts/slideLayout7.xml"/><Relationship Id="rId6" Type="http://schemas.openxmlformats.org/officeDocument/2006/relationships/slide" Target="slide428.xml"/><Relationship Id="rId11" Type="http://schemas.openxmlformats.org/officeDocument/2006/relationships/slide" Target="slide433.xml"/><Relationship Id="rId5" Type="http://schemas.openxmlformats.org/officeDocument/2006/relationships/slide" Target="slide427.xml"/><Relationship Id="rId15" Type="http://schemas.openxmlformats.org/officeDocument/2006/relationships/slide" Target="slide425.xml"/><Relationship Id="rId10" Type="http://schemas.openxmlformats.org/officeDocument/2006/relationships/slide" Target="slide432.xml"/><Relationship Id="rId4" Type="http://schemas.openxmlformats.org/officeDocument/2006/relationships/slide" Target="slide426.xml"/><Relationship Id="rId9" Type="http://schemas.openxmlformats.org/officeDocument/2006/relationships/slide" Target="slide431.xml"/><Relationship Id="rId14" Type="http://schemas.openxmlformats.org/officeDocument/2006/relationships/slide" Target="slide423.xml"/></Relationships>
</file>

<file path=ppt/slides/_rels/slide425.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927720518" TargetMode="External"/><Relationship Id="rId3" Type="http://schemas.openxmlformats.org/officeDocument/2006/relationships/slide" Target="slide3.xml"/><Relationship Id="rId7" Type="http://schemas.openxmlformats.org/officeDocument/2006/relationships/slide" Target="slide424.xml"/><Relationship Id="rId2" Type="http://schemas.openxmlformats.org/officeDocument/2006/relationships/notesSlide" Target="../notesSlides/notesSlide306.xml"/><Relationship Id="rId1" Type="http://schemas.openxmlformats.org/officeDocument/2006/relationships/slideLayout" Target="../slideLayouts/slideLayout7.xml"/><Relationship Id="rId6" Type="http://schemas.openxmlformats.org/officeDocument/2006/relationships/slide" Target="slide438.xml"/><Relationship Id="rId5" Type="http://schemas.openxmlformats.org/officeDocument/2006/relationships/slide" Target="slide437.xml"/><Relationship Id="rId4" Type="http://schemas.openxmlformats.org/officeDocument/2006/relationships/slide" Target="slide436.xml"/></Relationships>
</file>

<file path=ppt/slides/_rels/slide4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0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2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5.xml"/></Relationships>
</file>

<file path=ppt/slides/_rels/slide4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5.xml"/></Relationships>
</file>

<file path=ppt/slides/_rels/slide4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1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5.xml"/></Relationships>
</file>

<file path=ppt/slides/_rels/slide439.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541144626" TargetMode="External"/><Relationship Id="rId3" Type="http://schemas.openxmlformats.org/officeDocument/2006/relationships/slide" Target="slide3.xml"/><Relationship Id="rId7" Type="http://schemas.openxmlformats.org/officeDocument/2006/relationships/slide" Target="slide423.xml"/><Relationship Id="rId2" Type="http://schemas.openxmlformats.org/officeDocument/2006/relationships/notesSlide" Target="../notesSlides/notesSlide320.xml"/><Relationship Id="rId1" Type="http://schemas.openxmlformats.org/officeDocument/2006/relationships/slideLayout" Target="../slideLayouts/slideLayout7.xml"/><Relationship Id="rId6" Type="http://schemas.openxmlformats.org/officeDocument/2006/relationships/slide" Target="slide445.xml"/><Relationship Id="rId5" Type="http://schemas.openxmlformats.org/officeDocument/2006/relationships/slide" Target="slide444.xml"/><Relationship Id="rId4" Type="http://schemas.openxmlformats.org/officeDocument/2006/relationships/slide" Target="slide443.xml"/></Relationships>
</file>

<file path=ppt/slides/_rels/slide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39.xml"/></Relationships>
</file>

<file path=ppt/slides/_rels/slide4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39.xml"/></Relationships>
</file>

<file path=ppt/slides/_rels/slide4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39.xml"/></Relationships>
</file>

<file path=ppt/slides/_rels/slide443.xml.rels><?xml version="1.0" encoding="UTF-8" standalone="yes"?>
<Relationships xmlns="http://schemas.openxmlformats.org/package/2006/relationships"><Relationship Id="rId8" Type="http://schemas.openxmlformats.org/officeDocument/2006/relationships/slide" Target="slide448.xml"/><Relationship Id="rId3" Type="http://schemas.openxmlformats.org/officeDocument/2006/relationships/slide" Target="slide3.xml"/><Relationship Id="rId7" Type="http://schemas.openxmlformats.org/officeDocument/2006/relationships/slide" Target="slide447.xml"/><Relationship Id="rId2" Type="http://schemas.openxmlformats.org/officeDocument/2006/relationships/notesSlide" Target="../notesSlides/notesSlide324.xml"/><Relationship Id="rId1" Type="http://schemas.openxmlformats.org/officeDocument/2006/relationships/slideLayout" Target="../slideLayouts/slideLayout7.xml"/><Relationship Id="rId6" Type="http://schemas.openxmlformats.org/officeDocument/2006/relationships/slide" Target="slide446.xml"/><Relationship Id="rId11" Type="http://schemas.openxmlformats.org/officeDocument/2006/relationships/hyperlink" Target="https://www.surveymonkey.com/r/CQVPJMS" TargetMode="External"/><Relationship Id="rId5" Type="http://schemas.openxmlformats.org/officeDocument/2006/relationships/slide" Target="slide445.xml"/><Relationship Id="rId10" Type="http://schemas.openxmlformats.org/officeDocument/2006/relationships/hyperlink" Target="https://docs.google.com/spreadsheets/d/1I2Aj48cLhhNewJmi56haX6OcVMS_nvTKJA_H3ly-zIk/edit?gid=744162612#gid=744162612&amp;fvid=298769791" TargetMode="External"/><Relationship Id="rId4" Type="http://schemas.openxmlformats.org/officeDocument/2006/relationships/slide" Target="slide444.xml"/><Relationship Id="rId9" Type="http://schemas.openxmlformats.org/officeDocument/2006/relationships/slide" Target="slide449.xml"/></Relationships>
</file>

<file path=ppt/slides/_rels/slide4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43.xml"/></Relationships>
</file>

<file path=ppt/slides/_rels/slide4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43.xml"/></Relationships>
</file>

<file path=ppt/slides/_rels/slide4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43.xml"/></Relationships>
</file>

<file path=ppt/slides/_rels/slide4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43.xml"/></Relationships>
</file>

<file path=ppt/slides/_rels/slide4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2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43.xml"/></Relationships>
</file>

<file path=ppt/slides/_rels/slide4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43.xml"/></Relationships>
</file>

<file path=ppt/slides/_rels/slide4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5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ttps://www.surveymonkey.com/r/CQVPJMS" TargetMode="External"/></Relationships>
</file>

<file path=ppt/slides/_rels/slide451.xml.rels><?xml version="1.0" encoding="UTF-8" standalone="yes"?>
<Relationships xmlns="http://schemas.openxmlformats.org/package/2006/relationships"><Relationship Id="rId8" Type="http://schemas.openxmlformats.org/officeDocument/2006/relationships/slide" Target="slide457.xml"/><Relationship Id="rId13" Type="http://schemas.openxmlformats.org/officeDocument/2006/relationships/slide" Target="slide462.xml"/><Relationship Id="rId3" Type="http://schemas.openxmlformats.org/officeDocument/2006/relationships/slide" Target="slide3.xml"/><Relationship Id="rId7" Type="http://schemas.openxmlformats.org/officeDocument/2006/relationships/slide" Target="slide456.xml"/><Relationship Id="rId12" Type="http://schemas.openxmlformats.org/officeDocument/2006/relationships/slide" Target="slide461.xml"/><Relationship Id="rId17" Type="http://schemas.openxmlformats.org/officeDocument/2006/relationships/hyperlink" Target="https://docs.google.com/spreadsheets/d/1I2Aj48cLhhNewJmi56haX6OcVMS_nvTKJA_H3ly-zIk/edit?gid=744162612#gid=744162612&amp;fvid=1608446676" TargetMode="External"/><Relationship Id="rId2" Type="http://schemas.openxmlformats.org/officeDocument/2006/relationships/notesSlide" Target="../notesSlides/notesSlide332.xml"/><Relationship Id="rId16" Type="http://schemas.openxmlformats.org/officeDocument/2006/relationships/slide" Target="slide452.xml"/><Relationship Id="rId1" Type="http://schemas.openxmlformats.org/officeDocument/2006/relationships/slideLayout" Target="../slideLayouts/slideLayout7.xml"/><Relationship Id="rId6" Type="http://schemas.openxmlformats.org/officeDocument/2006/relationships/slide" Target="slide455.xml"/><Relationship Id="rId11" Type="http://schemas.openxmlformats.org/officeDocument/2006/relationships/slide" Target="slide460.xml"/><Relationship Id="rId5" Type="http://schemas.openxmlformats.org/officeDocument/2006/relationships/slide" Target="slide454.xml"/><Relationship Id="rId15" Type="http://schemas.openxmlformats.org/officeDocument/2006/relationships/slide" Target="slide450.xml"/><Relationship Id="rId10" Type="http://schemas.openxmlformats.org/officeDocument/2006/relationships/slide" Target="slide459.xml"/><Relationship Id="rId4" Type="http://schemas.openxmlformats.org/officeDocument/2006/relationships/slide" Target="slide453.xml"/><Relationship Id="rId9" Type="http://schemas.openxmlformats.org/officeDocument/2006/relationships/slide" Target="slide458.xml"/><Relationship Id="rId14" Type="http://schemas.openxmlformats.org/officeDocument/2006/relationships/slide" Target="slide463.xml"/></Relationships>
</file>

<file path=ppt/slides/_rels/slide452.xml.rels><?xml version="1.0" encoding="UTF-8" standalone="yes"?>
<Relationships xmlns="http://schemas.openxmlformats.org/package/2006/relationships"><Relationship Id="rId8" Type="http://schemas.openxmlformats.org/officeDocument/2006/relationships/slide" Target="slide451.xml"/><Relationship Id="rId3" Type="http://schemas.openxmlformats.org/officeDocument/2006/relationships/slide" Target="slide3.xml"/><Relationship Id="rId7" Type="http://schemas.openxmlformats.org/officeDocument/2006/relationships/slide" Target="slide467.xml"/><Relationship Id="rId2" Type="http://schemas.openxmlformats.org/officeDocument/2006/relationships/notesSlide" Target="../notesSlides/notesSlide333.xml"/><Relationship Id="rId1" Type="http://schemas.openxmlformats.org/officeDocument/2006/relationships/slideLayout" Target="../slideLayouts/slideLayout7.xml"/><Relationship Id="rId6" Type="http://schemas.openxmlformats.org/officeDocument/2006/relationships/slide" Target="slide466.xml"/><Relationship Id="rId5" Type="http://schemas.openxmlformats.org/officeDocument/2006/relationships/slide" Target="slide465.xml"/><Relationship Id="rId4" Type="http://schemas.openxmlformats.org/officeDocument/2006/relationships/slide" Target="slide464.xml"/><Relationship Id="rId9" Type="http://schemas.openxmlformats.org/officeDocument/2006/relationships/hyperlink" Target="https://docs.google.com/spreadsheets/d/1I2Aj48cLhhNewJmi56haX6OcVMS_nvTKJA_H3ly-zIk/edit?gid=744162612#gid=744162612&amp;fvid=1608446676" TargetMode="External"/></Relationships>
</file>

<file path=ppt/slides/_rels/slide4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3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4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24.xml"/></Relationships>
</file>

<file path=ppt/slides/_rels/slide468.xml.rels><?xml version="1.0" encoding="UTF-8" standalone="yes"?>
<Relationships xmlns="http://schemas.openxmlformats.org/package/2006/relationships"><Relationship Id="rId8" Type="http://schemas.openxmlformats.org/officeDocument/2006/relationships/slide" Target="slide473.xml"/><Relationship Id="rId3" Type="http://schemas.openxmlformats.org/officeDocument/2006/relationships/slide" Target="slide3.xml"/><Relationship Id="rId7" Type="http://schemas.openxmlformats.org/officeDocument/2006/relationships/slide" Target="slide472.xml"/><Relationship Id="rId2" Type="http://schemas.openxmlformats.org/officeDocument/2006/relationships/notesSlide" Target="../notesSlides/notesSlide349.xml"/><Relationship Id="rId1" Type="http://schemas.openxmlformats.org/officeDocument/2006/relationships/slideLayout" Target="../slideLayouts/slideLayout7.xml"/><Relationship Id="rId6" Type="http://schemas.openxmlformats.org/officeDocument/2006/relationships/slide" Target="slide471.xml"/><Relationship Id="rId11" Type="http://schemas.openxmlformats.org/officeDocument/2006/relationships/hyperlink" Target="https://docs.google.com/spreadsheets/d/1I2Aj48cLhhNewJmi56haX6OcVMS_nvTKJA_H3ly-zIk/edit?gid=744162612#gid=744162612&amp;fvid=603194919" TargetMode="External"/><Relationship Id="rId5" Type="http://schemas.openxmlformats.org/officeDocument/2006/relationships/slide" Target="slide470.xml"/><Relationship Id="rId10" Type="http://schemas.openxmlformats.org/officeDocument/2006/relationships/slide" Target="slide450.xml"/><Relationship Id="rId4" Type="http://schemas.openxmlformats.org/officeDocument/2006/relationships/slide" Target="slide469.xml"/><Relationship Id="rId9" Type="http://schemas.openxmlformats.org/officeDocument/2006/relationships/slide" Target="slide474.xml"/></Relationships>
</file>

<file path=ppt/slides/_rels/slide4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68.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39.xml"/></Relationships>
</file>

<file path=ppt/slides/_rels/slide4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68.xml"/></Relationships>
</file>

<file path=ppt/slides/_rels/slide4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68.xml"/></Relationships>
</file>

<file path=ppt/slides/_rels/slide4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68.xml"/></Relationships>
</file>

<file path=ppt/slides/_rels/slide4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68.xml"/></Relationships>
</file>

<file path=ppt/slides/_rels/slide4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68.xml"/></Relationships>
</file>

<file path=ppt/slides/_rels/slide47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s://www.surveymonkey.com/r/CQVPJMS" TargetMode="External"/></Relationships>
</file>

<file path=ppt/slides/_rels/slide476.xml.rels><?xml version="1.0" encoding="UTF-8" standalone="yes"?>
<Relationships xmlns="http://schemas.openxmlformats.org/package/2006/relationships"><Relationship Id="rId3" Type="http://schemas.openxmlformats.org/officeDocument/2006/relationships/slide" Target="slide477.xml"/><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slide" Target="slide475.xml"/><Relationship Id="rId4" Type="http://schemas.openxmlformats.org/officeDocument/2006/relationships/hyperlink" Target="https://docs.google.com/spreadsheets/d/1I2Aj48cLhhNewJmi56haX6OcVMS_nvTKJA_H3ly-zIk/edit?gid=744162612#gid=744162612&amp;fvid=616887817" TargetMode="External"/></Relationships>
</file>

<file path=ppt/slides/_rels/slide477.xml.rels><?xml version="1.0" encoding="UTF-8" standalone="yes"?>
<Relationships xmlns="http://schemas.openxmlformats.org/package/2006/relationships"><Relationship Id="rId3" Type="http://schemas.openxmlformats.org/officeDocument/2006/relationships/slide" Target="slide476.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78.xml.rels><?xml version="1.0" encoding="UTF-8" standalone="yes"?>
<Relationships xmlns="http://schemas.openxmlformats.org/package/2006/relationships"><Relationship Id="rId3" Type="http://schemas.openxmlformats.org/officeDocument/2006/relationships/slide" Target="slide479.xml"/><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slide" Target="slide475.xml"/><Relationship Id="rId4" Type="http://schemas.openxmlformats.org/officeDocument/2006/relationships/hyperlink" Target="https://docs.google.com/spreadsheets/d/1I2Aj48cLhhNewJmi56haX6OcVMS_nvTKJA_H3ly-zIk/edit?gid=744162612#gid=744162612&amp;fvid=1766478240" TargetMode="External"/></Relationships>
</file>

<file path=ppt/slides/_rels/slide479.xml.rels><?xml version="1.0" encoding="UTF-8" standalone="yes"?>
<Relationships xmlns="http://schemas.openxmlformats.org/package/2006/relationships"><Relationship Id="rId3" Type="http://schemas.openxmlformats.org/officeDocument/2006/relationships/slide" Target="slide478.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docs.google.com/spreadsheets/d/1I2Aj48cLhhNewJmi56haX6OcVMS_nvTKJA_H3ly-zIk/edit?gid=744162612#gid=744162612&amp;fvid=795767674"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slide" Target="slide50.xml"/><Relationship Id="rId4" Type="http://schemas.openxmlformats.org/officeDocument/2006/relationships/slide" Target="slide49.xml"/></Relationships>
</file>

<file path=ppt/slides/_rels/slide4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57.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hyperlink" Target="https://www.surveymonkey.com/r/CQVPJMS" TargetMode="External"/></Relationships>
</file>

<file path=ppt/slides/_rels/slide481.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2026205120" TargetMode="External"/><Relationship Id="rId3" Type="http://schemas.openxmlformats.org/officeDocument/2006/relationships/slide" Target="slide3.xml"/><Relationship Id="rId7" Type="http://schemas.openxmlformats.org/officeDocument/2006/relationships/slide" Target="slide450.xml"/><Relationship Id="rId2" Type="http://schemas.openxmlformats.org/officeDocument/2006/relationships/notesSlide" Target="../notesSlides/notesSlide358.xml"/><Relationship Id="rId1" Type="http://schemas.openxmlformats.org/officeDocument/2006/relationships/slideLayout" Target="../slideLayouts/slideLayout7.xml"/><Relationship Id="rId6" Type="http://schemas.openxmlformats.org/officeDocument/2006/relationships/slide" Target="slide484.xml"/><Relationship Id="rId5" Type="http://schemas.openxmlformats.org/officeDocument/2006/relationships/slide" Target="slide483.xml"/><Relationship Id="rId4" Type="http://schemas.openxmlformats.org/officeDocument/2006/relationships/slide" Target="slide482.xml"/></Relationships>
</file>

<file path=ppt/slides/_rels/slide4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85.xml.rels><?xml version="1.0" encoding="UTF-8" standalone="yes"?>
<Relationships xmlns="http://schemas.openxmlformats.org/package/2006/relationships"><Relationship Id="rId8" Type="http://schemas.openxmlformats.org/officeDocument/2006/relationships/slide" Target="slide490.xml"/><Relationship Id="rId3" Type="http://schemas.openxmlformats.org/officeDocument/2006/relationships/slide" Target="slide3.xml"/><Relationship Id="rId7" Type="http://schemas.openxmlformats.org/officeDocument/2006/relationships/slide" Target="slide489.xml"/><Relationship Id="rId2" Type="http://schemas.openxmlformats.org/officeDocument/2006/relationships/notesSlide" Target="../notesSlides/notesSlide362.xml"/><Relationship Id="rId1" Type="http://schemas.openxmlformats.org/officeDocument/2006/relationships/slideLayout" Target="../slideLayouts/slideLayout7.xml"/><Relationship Id="rId6" Type="http://schemas.openxmlformats.org/officeDocument/2006/relationships/slide" Target="slide488.xml"/><Relationship Id="rId11" Type="http://schemas.openxmlformats.org/officeDocument/2006/relationships/slide" Target="slide480.xml"/><Relationship Id="rId5" Type="http://schemas.openxmlformats.org/officeDocument/2006/relationships/slide" Target="slide487.xml"/><Relationship Id="rId10" Type="http://schemas.openxmlformats.org/officeDocument/2006/relationships/slide" Target="slide492.xml"/><Relationship Id="rId4" Type="http://schemas.openxmlformats.org/officeDocument/2006/relationships/slide" Target="slide486.xml"/><Relationship Id="rId9" Type="http://schemas.openxmlformats.org/officeDocument/2006/relationships/slide" Target="slide491.xml"/></Relationships>
</file>

<file path=ppt/slides/_rels/slide4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xml"/></Relationships>
</file>

<file path=ppt/slides/_rels/slide4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6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5.xml"/></Relationships>
</file>

<file path=ppt/slides/_rels/slide49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70.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hyperlink" Target="https://www.surveymonkey.com/r/CQVPJMS" TargetMode="External"/></Relationships>
</file>

<file path=ppt/slides/_rels/slide494.xml.rels><?xml version="1.0" encoding="UTF-8" standalone="yes"?>
<Relationships xmlns="http://schemas.openxmlformats.org/package/2006/relationships"><Relationship Id="rId8" Type="http://schemas.openxmlformats.org/officeDocument/2006/relationships/slide" Target="slide493.xml"/><Relationship Id="rId3" Type="http://schemas.openxmlformats.org/officeDocument/2006/relationships/slide" Target="slide495.xml"/><Relationship Id="rId7" Type="http://schemas.openxmlformats.org/officeDocument/2006/relationships/slide" Target="slide499.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498.xml"/><Relationship Id="rId5" Type="http://schemas.openxmlformats.org/officeDocument/2006/relationships/slide" Target="slide497.xml"/><Relationship Id="rId4" Type="http://schemas.openxmlformats.org/officeDocument/2006/relationships/slide" Target="slide496.xml"/><Relationship Id="rId9" Type="http://schemas.openxmlformats.org/officeDocument/2006/relationships/hyperlink" Target="https://docs.google.com/spreadsheets/d/1I2Aj48cLhhNewJmi56haX6OcVMS_nvTKJA_H3ly-zIk/edit?gid=744162612#gid=744162612&amp;fvid=238837026" TargetMode="External"/></Relationships>
</file>

<file path=ppt/slides/_rels/slide495.xml.rels><?xml version="1.0" encoding="UTF-8" standalone="yes"?>
<Relationships xmlns="http://schemas.openxmlformats.org/package/2006/relationships"><Relationship Id="rId3" Type="http://schemas.openxmlformats.org/officeDocument/2006/relationships/slide" Target="slide494.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96.xml.rels><?xml version="1.0" encoding="UTF-8" standalone="yes"?>
<Relationships xmlns="http://schemas.openxmlformats.org/package/2006/relationships"><Relationship Id="rId3" Type="http://schemas.openxmlformats.org/officeDocument/2006/relationships/slide" Target="slide494.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97.xml.rels><?xml version="1.0" encoding="UTF-8" standalone="yes"?>
<Relationships xmlns="http://schemas.openxmlformats.org/package/2006/relationships"><Relationship Id="rId3" Type="http://schemas.openxmlformats.org/officeDocument/2006/relationships/slide" Target="slide494.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98.xml.rels><?xml version="1.0" encoding="UTF-8" standalone="yes"?>
<Relationships xmlns="http://schemas.openxmlformats.org/package/2006/relationships"><Relationship Id="rId3" Type="http://schemas.openxmlformats.org/officeDocument/2006/relationships/slide" Target="slide494.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499.xml.rels><?xml version="1.0" encoding="UTF-8" standalone="yes"?>
<Relationships xmlns="http://schemas.openxmlformats.org/package/2006/relationships"><Relationship Id="rId3" Type="http://schemas.openxmlformats.org/officeDocument/2006/relationships/slide" Target="slide494.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4.xml"/><Relationship Id="rId3" Type="http://schemas.openxmlformats.org/officeDocument/2006/relationships/slide" Target="slide3.xml"/><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8.xml"/><Relationship Id="rId10" Type="http://schemas.openxmlformats.org/officeDocument/2006/relationships/slide" Target="slide13.xml"/><Relationship Id="rId4" Type="http://schemas.openxmlformats.org/officeDocument/2006/relationships/slide" Target="slide7.xml"/><Relationship Id="rId9" Type="http://schemas.openxmlformats.org/officeDocument/2006/relationships/slide" Target="slide12.xml"/><Relationship Id="rId14" Type="http://schemas.openxmlformats.org/officeDocument/2006/relationships/hyperlink" Target="https://docs.google.com/spreadsheets/d/1I2Aj48cLhhNewJmi56haX6OcVMS_nvTKJA_H3ly-zIk/edit?gid=744162612#gid=744162612&amp;fvid=1131773318" TargetMode="Externa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48.xml"/></Relationships>
</file>

<file path=ppt/slides/_rels/slide500.xml.rels><?xml version="1.0" encoding="UTF-8" standalone="yes"?>
<Relationships xmlns="http://schemas.openxmlformats.org/package/2006/relationships"><Relationship Id="rId8" Type="http://schemas.openxmlformats.org/officeDocument/2006/relationships/slide" Target="slide506.xml"/><Relationship Id="rId13" Type="http://schemas.openxmlformats.org/officeDocument/2006/relationships/slide" Target="slide493.xml"/><Relationship Id="rId3" Type="http://schemas.openxmlformats.org/officeDocument/2006/relationships/slide" Target="slide501.xml"/><Relationship Id="rId7" Type="http://schemas.openxmlformats.org/officeDocument/2006/relationships/slide" Target="slide505.xml"/><Relationship Id="rId12" Type="http://schemas.openxmlformats.org/officeDocument/2006/relationships/slide" Target="slide510.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slide" Target="slide504.xml"/><Relationship Id="rId11" Type="http://schemas.openxmlformats.org/officeDocument/2006/relationships/slide" Target="slide509.xml"/><Relationship Id="rId5" Type="http://schemas.openxmlformats.org/officeDocument/2006/relationships/slide" Target="slide503.xml"/><Relationship Id="rId10" Type="http://schemas.openxmlformats.org/officeDocument/2006/relationships/slide" Target="slide508.xml"/><Relationship Id="rId4" Type="http://schemas.openxmlformats.org/officeDocument/2006/relationships/slide" Target="slide502.xml"/><Relationship Id="rId9" Type="http://schemas.openxmlformats.org/officeDocument/2006/relationships/slide" Target="slide507.xml"/><Relationship Id="rId14" Type="http://schemas.openxmlformats.org/officeDocument/2006/relationships/hyperlink" Target="https://docs.google.com/spreadsheets/d/1I2Aj48cLhhNewJmi56haX6OcVMS_nvTKJA_H3ly-zIk/edit?gid=744162612#gid=744162612&amp;fvid=919031542" TargetMode="External"/></Relationships>
</file>

<file path=ppt/slides/_rels/slide501.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2.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3.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4.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5.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6.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7.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8.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09.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1.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3.xml"/><Relationship Id="rId7" Type="http://schemas.openxmlformats.org/officeDocument/2006/relationships/slide" Target="slide55.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slide" Target="slide54.xml"/><Relationship Id="rId11" Type="http://schemas.openxmlformats.org/officeDocument/2006/relationships/hyperlink" Target="https://docs.google.com/spreadsheets/d/1I2Aj48cLhhNewJmi56haX6OcVMS_nvTKJA_H3ly-zIk/edit?gid=744162612#gid=744162612&amp;fvid=335015953" TargetMode="External"/><Relationship Id="rId5" Type="http://schemas.openxmlformats.org/officeDocument/2006/relationships/slide" Target="slide53.xml"/><Relationship Id="rId10" Type="http://schemas.openxmlformats.org/officeDocument/2006/relationships/slide" Target="slide4.xml"/><Relationship Id="rId4" Type="http://schemas.openxmlformats.org/officeDocument/2006/relationships/slide" Target="slide52.xml"/><Relationship Id="rId9" Type="http://schemas.openxmlformats.org/officeDocument/2006/relationships/slide" Target="slide57.xml"/></Relationships>
</file>

<file path=ppt/slides/_rels/slide510.xml.rels><?xml version="1.0" encoding="UTF-8" standalone="yes"?>
<Relationships xmlns="http://schemas.openxmlformats.org/package/2006/relationships"><Relationship Id="rId3" Type="http://schemas.openxmlformats.org/officeDocument/2006/relationships/slide" Target="slide500.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11.xml.rels><?xml version="1.0" encoding="UTF-8" standalone="yes"?>
<Relationships xmlns="http://schemas.openxmlformats.org/package/2006/relationships"><Relationship Id="rId3" Type="http://schemas.openxmlformats.org/officeDocument/2006/relationships/slide" Target="slide512.xml"/><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806325778" TargetMode="External"/><Relationship Id="rId5" Type="http://schemas.openxmlformats.org/officeDocument/2006/relationships/slide" Target="slide493.xml"/><Relationship Id="rId4" Type="http://schemas.openxmlformats.org/officeDocument/2006/relationships/slide" Target="slide513.xml"/></Relationships>
</file>

<file path=ppt/slides/_rels/slide512.xml.rels><?xml version="1.0" encoding="UTF-8" standalone="yes"?>
<Relationships xmlns="http://schemas.openxmlformats.org/package/2006/relationships"><Relationship Id="rId3" Type="http://schemas.openxmlformats.org/officeDocument/2006/relationships/slide" Target="slide51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13.xml.rels><?xml version="1.0" encoding="UTF-8" standalone="yes"?>
<Relationships xmlns="http://schemas.openxmlformats.org/package/2006/relationships"><Relationship Id="rId3" Type="http://schemas.openxmlformats.org/officeDocument/2006/relationships/slide" Target="slide511.xml"/><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hyperlink" Target="https://www.surveymonkey.com/r/LCBCYWJ" TargetMode="External"/></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1.xml"/></Relationships>
</file>

<file path=ppt/slides/_rels/slide5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1.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1.xml"/></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1.xml"/></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1.xml"/></Relationships>
</file>

<file path=ppt/slides/_rels/slide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1.xml"/></Relationships>
</file>

<file path=ppt/slides/_rels/slide58.xml.rels><?xml version="1.0" encoding="UTF-8" standalone="yes"?>
<Relationships xmlns="http://schemas.openxmlformats.org/package/2006/relationships"><Relationship Id="rId8" Type="http://schemas.openxmlformats.org/officeDocument/2006/relationships/slide" Target="slide63.xml"/><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slide" Target="slide61.xml"/><Relationship Id="rId11" Type="http://schemas.openxmlformats.org/officeDocument/2006/relationships/hyperlink" Target="https://docs.google.com/spreadsheets/d/1I2Aj48cLhhNewJmi56haX6OcVMS_nvTKJA_H3ly-zIk/edit?gid=744162612#gid=744162612&amp;fvid=1791487500" TargetMode="External"/><Relationship Id="rId5" Type="http://schemas.openxmlformats.org/officeDocument/2006/relationships/slide" Target="slide60.xml"/><Relationship Id="rId10" Type="http://schemas.openxmlformats.org/officeDocument/2006/relationships/slide" Target="slide4.xml"/><Relationship Id="rId4" Type="http://schemas.openxmlformats.org/officeDocument/2006/relationships/slide" Target="slide59.xml"/><Relationship Id="rId9" Type="http://schemas.openxmlformats.org/officeDocument/2006/relationships/slide" Target="slide64.xml"/></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8.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slide" Target="slide17.xml"/><Relationship Id="rId4" Type="http://schemas.openxmlformats.org/officeDocument/2006/relationships/slide" Target="slide16.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8.xml"/></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8.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8.xml"/></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8.xml"/></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8.xml"/></Relationships>
</file>

<file path=ppt/slides/_rels/slide6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75.xml"/><Relationship Id="rId3" Type="http://schemas.openxmlformats.org/officeDocument/2006/relationships/slide" Target="slide3.xml"/><Relationship Id="rId7" Type="http://schemas.openxmlformats.org/officeDocument/2006/relationships/slide" Target="slide69.xml"/><Relationship Id="rId12" Type="http://schemas.openxmlformats.org/officeDocument/2006/relationships/slide" Target="slide74.xml"/><Relationship Id="rId2" Type="http://schemas.openxmlformats.org/officeDocument/2006/relationships/notesSlide" Target="../notesSlides/notesSlide63.xml"/><Relationship Id="rId16" Type="http://schemas.openxmlformats.org/officeDocument/2006/relationships/hyperlink" Target="https://docs.google.com/spreadsheets/d/1I2Aj48cLhhNewJmi56haX6OcVMS_nvTKJA_H3ly-zIk/edit?gid=744162612#gid=744162612&amp;fvid=1442549221" TargetMode="External"/><Relationship Id="rId1" Type="http://schemas.openxmlformats.org/officeDocument/2006/relationships/slideLayout" Target="../slideLayouts/slideLayout7.xml"/><Relationship Id="rId6" Type="http://schemas.openxmlformats.org/officeDocument/2006/relationships/slide" Target="slide68.xml"/><Relationship Id="rId11" Type="http://schemas.openxmlformats.org/officeDocument/2006/relationships/slide" Target="slide73.xml"/><Relationship Id="rId5" Type="http://schemas.openxmlformats.org/officeDocument/2006/relationships/slide" Target="slide67.xml"/><Relationship Id="rId15" Type="http://schemas.openxmlformats.org/officeDocument/2006/relationships/slide" Target="slide4.xml"/><Relationship Id="rId10" Type="http://schemas.openxmlformats.org/officeDocument/2006/relationships/slide" Target="slide72.xml"/><Relationship Id="rId4" Type="http://schemas.openxmlformats.org/officeDocument/2006/relationships/slide" Target="slide66.xml"/><Relationship Id="rId9" Type="http://schemas.openxmlformats.org/officeDocument/2006/relationships/slide" Target="slide71.xml"/><Relationship Id="rId14" Type="http://schemas.openxmlformats.org/officeDocument/2006/relationships/slide" Target="slide76.xml"/></Relationships>
</file>

<file path=ppt/slides/_rels/slide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xml.rels><?xml version="1.0" encoding="UTF-8" standalone="yes"?>
<Relationships xmlns="http://schemas.openxmlformats.org/package/2006/relationships"><Relationship Id="rId3" Type="http://schemas.openxmlformats.org/officeDocument/2006/relationships/hyperlink" Target="https://www.surveymonkey.com/r/LCBCYWJ"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5.xml"/><Relationship Id="rId4" Type="http://schemas.openxmlformats.org/officeDocument/2006/relationships/slide" Target="slide3.xml"/></Relationships>
</file>

<file path=ppt/slides/_rels/slide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7.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1179620992" TargetMode="External"/><Relationship Id="rId3" Type="http://schemas.openxmlformats.org/officeDocument/2006/relationships/slide" Target="slide3.xml"/><Relationship Id="rId7" Type="http://schemas.openxmlformats.org/officeDocument/2006/relationships/slide" Target="slide4.xml"/><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slide" Target="slide80.xml"/><Relationship Id="rId5" Type="http://schemas.openxmlformats.org/officeDocument/2006/relationships/slide" Target="slide79.xml"/><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7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4.xml"/><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hyperlink" Target="https://docs.google.com/spreadsheets/d/1I2Aj48cLhhNewJmi56haX6OcVMS_nvTKJA_H3ly-zIk/edit?gid=744162612#gid=744162612&amp;fvid=992857219" TargetMode="External"/><Relationship Id="rId5" Type="http://schemas.openxmlformats.org/officeDocument/2006/relationships/slide" Target="slide83.xml"/><Relationship Id="rId4" Type="http://schemas.openxmlformats.org/officeDocument/2006/relationships/slide" Target="slide82.xml"/></Relationships>
</file>

<file path=ppt/slides/_rels/slide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4.xml.rels><?xml version="1.0" encoding="UTF-8" standalone="yes"?>
<Relationships xmlns="http://schemas.openxmlformats.org/package/2006/relationships"><Relationship Id="rId8" Type="http://schemas.openxmlformats.org/officeDocument/2006/relationships/hyperlink" Target="https://docs.google.com/spreadsheets/d/1I2Aj48cLhhNewJmi56haX6OcVMS_nvTKJA_H3ly-zIk/edit?gid=744162612#gid=744162612&amp;fvid=1671694800" TargetMode="External"/><Relationship Id="rId3" Type="http://schemas.openxmlformats.org/officeDocument/2006/relationships/slide" Target="slide3.xml"/><Relationship Id="rId7" Type="http://schemas.openxmlformats.org/officeDocument/2006/relationships/slide" Target="slide4.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slide" Target="slide87.xml"/><Relationship Id="rId5" Type="http://schemas.openxmlformats.org/officeDocument/2006/relationships/slide" Target="slide86.xml"/><Relationship Id="rId4" Type="http://schemas.openxmlformats.org/officeDocument/2006/relationships/slide" Target="slide85.xml"/></Relationships>
</file>

<file path=ppt/slides/_rels/slide8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65.xml"/></Relationships>
</file>

<file path=ppt/slides/_rels/slide88.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slide" Target="slide98.xml"/><Relationship Id="rId3" Type="http://schemas.openxmlformats.org/officeDocument/2006/relationships/slide" Target="slide3.xml"/><Relationship Id="rId7" Type="http://schemas.openxmlformats.org/officeDocument/2006/relationships/slide" Target="slide92.xml"/><Relationship Id="rId12" Type="http://schemas.openxmlformats.org/officeDocument/2006/relationships/slide" Target="slide97.xml"/><Relationship Id="rId17" Type="http://schemas.openxmlformats.org/officeDocument/2006/relationships/hyperlink" Target="https://docs.google.com/spreadsheets/d/1I2Aj48cLhhNewJmi56haX6OcVMS_nvTKJA_H3ly-zIk/edit?gid=744162612#gid=744162612&amp;fvid=1087394886" TargetMode="External"/><Relationship Id="rId2" Type="http://schemas.openxmlformats.org/officeDocument/2006/relationships/notesSlide" Target="../notesSlides/notesSlide86.xml"/><Relationship Id="rId16" Type="http://schemas.openxmlformats.org/officeDocument/2006/relationships/slide" Target="slide89.xml"/><Relationship Id="rId1" Type="http://schemas.openxmlformats.org/officeDocument/2006/relationships/slideLayout" Target="../slideLayouts/slideLayout7.xml"/><Relationship Id="rId6" Type="http://schemas.openxmlformats.org/officeDocument/2006/relationships/slide" Target="slide91.xml"/><Relationship Id="rId11" Type="http://schemas.openxmlformats.org/officeDocument/2006/relationships/slide" Target="slide96.xml"/><Relationship Id="rId5" Type="http://schemas.openxmlformats.org/officeDocument/2006/relationships/slide" Target="slide90.xml"/><Relationship Id="rId15" Type="http://schemas.openxmlformats.org/officeDocument/2006/relationships/slide" Target="slide100.xml"/><Relationship Id="rId10" Type="http://schemas.openxmlformats.org/officeDocument/2006/relationships/slide" Target="slide95.xml"/><Relationship Id="rId4" Type="http://schemas.openxmlformats.org/officeDocument/2006/relationships/slide" Target="slide4.xml"/><Relationship Id="rId9" Type="http://schemas.openxmlformats.org/officeDocument/2006/relationships/slide" Target="slide94.xml"/><Relationship Id="rId14" Type="http://schemas.openxmlformats.org/officeDocument/2006/relationships/slide" Target="slide99.xml"/></Relationships>
</file>

<file path=ppt/slides/_rels/slide89.xml.rels><?xml version="1.0" encoding="UTF-8" standalone="yes"?>
<Relationships xmlns="http://schemas.openxmlformats.org/package/2006/relationships"><Relationship Id="rId8" Type="http://schemas.openxmlformats.org/officeDocument/2006/relationships/slide" Target="slide105.xml"/><Relationship Id="rId13" Type="http://schemas.openxmlformats.org/officeDocument/2006/relationships/slide" Target="slide90.xml"/><Relationship Id="rId3" Type="http://schemas.openxmlformats.org/officeDocument/2006/relationships/slide" Target="slide3.xml"/><Relationship Id="rId7" Type="http://schemas.openxmlformats.org/officeDocument/2006/relationships/slide" Target="slide104.xml"/><Relationship Id="rId12" Type="http://schemas.openxmlformats.org/officeDocument/2006/relationships/slide" Target="slide88.xm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slide" Target="slide103.xml"/><Relationship Id="rId11" Type="http://schemas.openxmlformats.org/officeDocument/2006/relationships/slide" Target="slide108.xml"/><Relationship Id="rId5" Type="http://schemas.openxmlformats.org/officeDocument/2006/relationships/slide" Target="slide102.xml"/><Relationship Id="rId10" Type="http://schemas.openxmlformats.org/officeDocument/2006/relationships/slide" Target="slide107.xml"/><Relationship Id="rId4" Type="http://schemas.openxmlformats.org/officeDocument/2006/relationships/slide" Target="slide101.xml"/><Relationship Id="rId9" Type="http://schemas.openxmlformats.org/officeDocument/2006/relationships/slide" Target="slide106.xml"/><Relationship Id="rId14" Type="http://schemas.openxmlformats.org/officeDocument/2006/relationships/hyperlink" Target="https://docs.google.com/spreadsheets/d/1I2Aj48cLhhNewJmi56haX6OcVMS_nvTKJA_H3ly-zIk/edit?gid=744162612#gid=744162612&amp;fvid=1087394886"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hyperlink" Target="https://docs.google.com/spreadsheets/d/1I2Aj48cLhhNewJmi56haX6OcVMS_nvTKJA_H3ly-zIk/edit?gid=744162612#gid=744162612&amp;fvid=1087394886"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slide" Target="slide89.xml"/><Relationship Id="rId5" Type="http://schemas.openxmlformats.org/officeDocument/2006/relationships/slide" Target="slide110.xml"/><Relationship Id="rId4" Type="http://schemas.openxmlformats.org/officeDocument/2006/relationships/slide" Target="slide109.xml"/></Relationships>
</file>

<file path=ppt/slides/_rels/slide9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1.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_rels/slide9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hyperlink" Target="https://www.surveymonkey.com/r/LCBCYWJ" TargetMode="External"/><Relationship Id="rId4" Type="http://schemas.openxmlformats.org/officeDocument/2006/relationships/slide" Target="slide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mosaic of colorful geometric shapes">
            <a:extLst>
              <a:ext uri="{FF2B5EF4-FFF2-40B4-BE49-F238E27FC236}">
                <a16:creationId xmlns:a16="http://schemas.microsoft.com/office/drawing/2014/main" id="{08523FDE-C87C-4DD0-85CD-96609574A6FB}"/>
              </a:ext>
            </a:extLst>
          </p:cNvPr>
          <p:cNvPicPr>
            <a:picLocks noGrp="1" noRot="1" noChangeAspect="1" noMove="1" noResize="1" noEditPoints="1" noAdjustHandles="1" noChangeArrowheads="1" noChangeShapeType="1" noCrop="1"/>
          </p:cNvPicPr>
          <p:nvPr/>
        </p:nvPicPr>
        <p:blipFill rotWithShape="1">
          <a:blip r:embed="rId2">
            <a:alphaModFix amt="27000"/>
          </a:blip>
          <a:srcRect r="9624"/>
          <a:stretch/>
        </p:blipFill>
        <p:spPr>
          <a:xfrm>
            <a:off x="0" y="0"/>
            <a:ext cx="12192000" cy="6858000"/>
          </a:xfrm>
          <a:prstGeom prst="rect">
            <a:avLst/>
          </a:prstGeom>
        </p:spPr>
      </p:pic>
      <p:sp>
        <p:nvSpPr>
          <p:cNvPr id="2" name="Title 1">
            <a:extLst>
              <a:ext uri="{FF2B5EF4-FFF2-40B4-BE49-F238E27FC236}">
                <a16:creationId xmlns:a16="http://schemas.microsoft.com/office/drawing/2014/main" id="{8FFD0CA2-858E-5128-88F9-F03BF2C9330E}"/>
              </a:ext>
            </a:extLst>
          </p:cNvPr>
          <p:cNvSpPr>
            <a:spLocks noGrp="1"/>
          </p:cNvSpPr>
          <p:nvPr>
            <p:ph type="ctrTitle"/>
          </p:nvPr>
        </p:nvSpPr>
        <p:spPr>
          <a:xfrm>
            <a:off x="1317522" y="2843008"/>
            <a:ext cx="9556955" cy="2387600"/>
          </a:xfrm>
        </p:spPr>
        <p:txBody>
          <a:bodyPr>
            <a:normAutofit fontScale="90000"/>
          </a:bodyPr>
          <a:lstStyle/>
          <a:p>
            <a:r>
              <a:rPr lang="en-US" sz="8000" b="1" dirty="0">
                <a:solidFill>
                  <a:schemeClr val="accent1">
                    <a:lumMod val="50000"/>
                  </a:schemeClr>
                </a:solidFill>
                <a:latin typeface="+mn-lt"/>
              </a:rPr>
              <a:t>Indicators for Monitoring Climate Resilient WASH</a:t>
            </a:r>
            <a:br>
              <a:rPr lang="en-US" sz="6600" dirty="0">
                <a:solidFill>
                  <a:schemeClr val="accent1">
                    <a:lumMod val="50000"/>
                  </a:schemeClr>
                </a:solidFill>
                <a:latin typeface="+mn-lt"/>
              </a:rPr>
            </a:br>
            <a:r>
              <a:rPr lang="en-US" i="1" dirty="0">
                <a:solidFill>
                  <a:schemeClr val="accent1">
                    <a:lumMod val="50000"/>
                  </a:schemeClr>
                </a:solidFill>
                <a:latin typeface="+mn-lt"/>
              </a:rPr>
              <a:t>Indicator Long List</a:t>
            </a:r>
            <a:r>
              <a:rPr lang="en-US" sz="6000" i="1" dirty="0">
                <a:solidFill>
                  <a:schemeClr val="accent1">
                    <a:lumMod val="50000"/>
                  </a:schemeClr>
                </a:solidFill>
                <a:latin typeface="+mn-lt"/>
              </a:rPr>
              <a:t>:</a:t>
            </a:r>
            <a:br>
              <a:rPr lang="en-US" sz="6000" i="1" dirty="0">
                <a:solidFill>
                  <a:schemeClr val="accent1">
                    <a:lumMod val="50000"/>
                  </a:schemeClr>
                </a:solidFill>
                <a:latin typeface="+mn-lt"/>
              </a:rPr>
            </a:br>
            <a:r>
              <a:rPr lang="en-US" sz="6000" i="1" dirty="0">
                <a:solidFill>
                  <a:schemeClr val="accent1">
                    <a:lumMod val="50000"/>
                  </a:schemeClr>
                </a:solidFill>
                <a:latin typeface="+mn-lt"/>
              </a:rPr>
              <a:t>Public Consultation and Review</a:t>
            </a:r>
            <a:endParaRPr lang="en-GB" dirty="0"/>
          </a:p>
        </p:txBody>
      </p:sp>
      <p:grpSp>
        <p:nvGrpSpPr>
          <p:cNvPr id="37" name="Group 36">
            <a:extLst>
              <a:ext uri="{FF2B5EF4-FFF2-40B4-BE49-F238E27FC236}">
                <a16:creationId xmlns:a16="http://schemas.microsoft.com/office/drawing/2014/main" id="{DD285001-3CD1-1C46-C991-2F21A5422042}"/>
              </a:ext>
            </a:extLst>
          </p:cNvPr>
          <p:cNvGrpSpPr/>
          <p:nvPr/>
        </p:nvGrpSpPr>
        <p:grpSpPr>
          <a:xfrm>
            <a:off x="1066420" y="6000702"/>
            <a:ext cx="10059157" cy="1070658"/>
            <a:chOff x="827590" y="5787342"/>
            <a:chExt cx="10059157" cy="1070658"/>
          </a:xfrm>
        </p:grpSpPr>
        <p:pic>
          <p:nvPicPr>
            <p:cNvPr id="4" name="Picture 3">
              <a:extLst>
                <a:ext uri="{FF2B5EF4-FFF2-40B4-BE49-F238E27FC236}">
                  <a16:creationId xmlns:a16="http://schemas.microsoft.com/office/drawing/2014/main" id="{DFD2CA8D-753D-1C90-4BAE-17743E47F396}"/>
                </a:ext>
              </a:extLst>
            </p:cNvPr>
            <p:cNvPicPr>
              <a:picLocks noChangeAspect="1"/>
            </p:cNvPicPr>
            <p:nvPr/>
          </p:nvPicPr>
          <p:blipFill>
            <a:blip r:embed="rId3"/>
            <a:stretch>
              <a:fillRect/>
            </a:stretch>
          </p:blipFill>
          <p:spPr>
            <a:xfrm>
              <a:off x="827590" y="6112520"/>
              <a:ext cx="1468951" cy="450478"/>
            </a:xfrm>
            <a:prstGeom prst="rect">
              <a:avLst/>
            </a:prstGeom>
          </p:spPr>
        </p:pic>
        <p:pic>
          <p:nvPicPr>
            <p:cNvPr id="6" name="Picture 5">
              <a:extLst>
                <a:ext uri="{FF2B5EF4-FFF2-40B4-BE49-F238E27FC236}">
                  <a16:creationId xmlns:a16="http://schemas.microsoft.com/office/drawing/2014/main" id="{1582FEB5-4462-6D87-D47C-E35C4E49ADDC}"/>
                </a:ext>
              </a:extLst>
            </p:cNvPr>
            <p:cNvPicPr>
              <a:picLocks noChangeAspect="1"/>
            </p:cNvPicPr>
            <p:nvPr/>
          </p:nvPicPr>
          <p:blipFill>
            <a:blip r:embed="rId4"/>
            <a:stretch>
              <a:fillRect/>
            </a:stretch>
          </p:blipFill>
          <p:spPr>
            <a:xfrm>
              <a:off x="4434909" y="6056626"/>
              <a:ext cx="1570148" cy="506372"/>
            </a:xfrm>
            <a:prstGeom prst="rect">
              <a:avLst/>
            </a:prstGeom>
          </p:spPr>
        </p:pic>
        <p:pic>
          <p:nvPicPr>
            <p:cNvPr id="7" name="Picture 6">
              <a:extLst>
                <a:ext uri="{FF2B5EF4-FFF2-40B4-BE49-F238E27FC236}">
                  <a16:creationId xmlns:a16="http://schemas.microsoft.com/office/drawing/2014/main" id="{B90106F7-AE29-BBD0-BD59-C760B73BF9A9}"/>
                </a:ext>
              </a:extLst>
            </p:cNvPr>
            <p:cNvPicPr>
              <a:picLocks noChangeAspect="1"/>
            </p:cNvPicPr>
            <p:nvPr/>
          </p:nvPicPr>
          <p:blipFill>
            <a:blip r:embed="rId5"/>
            <a:stretch>
              <a:fillRect/>
            </a:stretch>
          </p:blipFill>
          <p:spPr>
            <a:xfrm>
              <a:off x="6251642" y="6112520"/>
              <a:ext cx="1364556" cy="394584"/>
            </a:xfrm>
            <a:prstGeom prst="rect">
              <a:avLst/>
            </a:prstGeom>
          </p:spPr>
        </p:pic>
        <p:pic>
          <p:nvPicPr>
            <p:cNvPr id="12" name="Picture 11" descr="Blue text on a black background&#10;&#10;Description automatically generated">
              <a:extLst>
                <a:ext uri="{FF2B5EF4-FFF2-40B4-BE49-F238E27FC236}">
                  <a16:creationId xmlns:a16="http://schemas.microsoft.com/office/drawing/2014/main" id="{6E3E7FA6-E9F5-B2FF-CB51-26205B1266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4575" y="6082628"/>
              <a:ext cx="1782172" cy="549217"/>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6FE81F0F-F58A-0D0F-EDEE-E623837B55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6215" y="5787342"/>
              <a:ext cx="1670958" cy="1070658"/>
            </a:xfrm>
            <a:prstGeom prst="rect">
              <a:avLst/>
            </a:prstGeom>
          </p:spPr>
        </p:pic>
        <p:pic>
          <p:nvPicPr>
            <p:cNvPr id="36" name="Picture 35">
              <a:extLst>
                <a:ext uri="{FF2B5EF4-FFF2-40B4-BE49-F238E27FC236}">
                  <a16:creationId xmlns:a16="http://schemas.microsoft.com/office/drawing/2014/main" id="{57ECD9D6-DEE4-F4D3-8C50-CFE5E2FD6A9E}"/>
                </a:ext>
              </a:extLst>
            </p:cNvPr>
            <p:cNvPicPr>
              <a:picLocks noChangeAspect="1"/>
            </p:cNvPicPr>
            <p:nvPr/>
          </p:nvPicPr>
          <p:blipFill>
            <a:blip r:embed="rId8"/>
            <a:stretch>
              <a:fillRect/>
            </a:stretch>
          </p:blipFill>
          <p:spPr>
            <a:xfrm>
              <a:off x="2481867" y="6112520"/>
              <a:ext cx="1801912" cy="450478"/>
            </a:xfrm>
            <a:prstGeom prst="rect">
              <a:avLst/>
            </a:prstGeom>
          </p:spPr>
        </p:pic>
      </p:grpSp>
    </p:spTree>
    <p:extLst>
      <p:ext uri="{BB962C8B-B14F-4D97-AF65-F5344CB8AC3E}">
        <p14:creationId xmlns:p14="http://schemas.microsoft.com/office/powerpoint/2010/main" val="348295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AAF1E-84E2-E4EB-1185-2060B41F5B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EFFD61C-57ED-1CE9-048D-FD161E8AC2A2}"/>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Water sector policy and strategies identify climate risks and include costed climate adaptation measures</a:t>
            </a:r>
          </a:p>
        </p:txBody>
      </p:sp>
      <p:sp>
        <p:nvSpPr>
          <p:cNvPr id="6" name="TextBox 5">
            <a:extLst>
              <a:ext uri="{FF2B5EF4-FFF2-40B4-BE49-F238E27FC236}">
                <a16:creationId xmlns:a16="http://schemas.microsoft.com/office/drawing/2014/main" id="{685A6D34-C63D-E2A7-631C-A7422ED286EA}"/>
              </a:ext>
            </a:extLst>
          </p:cNvPr>
          <p:cNvSpPr txBox="1"/>
          <p:nvPr/>
        </p:nvSpPr>
        <p:spPr>
          <a:xfrm>
            <a:off x="853440" y="728039"/>
            <a:ext cx="1199536" cy="369332"/>
          </a:xfrm>
          <a:prstGeom prst="rect">
            <a:avLst/>
          </a:prstGeom>
          <a:noFill/>
        </p:spPr>
        <p:txBody>
          <a:bodyPr wrap="square" rtlCol="0">
            <a:spAutoFit/>
          </a:bodyPr>
          <a:lstStyle/>
          <a:p>
            <a:r>
              <a:rPr lang="en-GB" b="1"/>
              <a:t>LL170</a:t>
            </a:r>
          </a:p>
        </p:txBody>
      </p:sp>
      <p:sp>
        <p:nvSpPr>
          <p:cNvPr id="2" name="TextBox 1">
            <a:extLst>
              <a:ext uri="{FF2B5EF4-FFF2-40B4-BE49-F238E27FC236}">
                <a16:creationId xmlns:a16="http://schemas.microsoft.com/office/drawing/2014/main" id="{7B35919F-4F7E-3141-C2EF-75D65487173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0C6A39A-0139-E333-59D3-817C189768B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931C10F-6A2F-6534-2297-8D7FF757BF90}"/>
              </a:ext>
            </a:extLst>
          </p:cNvPr>
          <p:cNvGraphicFramePr>
            <a:graphicFrameLocks noGrp="1"/>
          </p:cNvGraphicFramePr>
          <p:nvPr>
            <p:extLst>
              <p:ext uri="{D42A27DB-BD31-4B8C-83A1-F6EECF244321}">
                <p14:modId xmlns:p14="http://schemas.microsoft.com/office/powerpoint/2010/main" val="51632439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F26B219-379C-40CC-B293-F1E1FF25334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742007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CA233-FA7C-8B3F-B9EE-F669609AD2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9826F9-80CA-FAC7-EACB-63786A0FCEE5}"/>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WASH and climate resilience plans being fully implemented</a:t>
            </a:r>
          </a:p>
        </p:txBody>
      </p:sp>
      <p:sp>
        <p:nvSpPr>
          <p:cNvPr id="6" name="TextBox 5">
            <a:extLst>
              <a:ext uri="{FF2B5EF4-FFF2-40B4-BE49-F238E27FC236}">
                <a16:creationId xmlns:a16="http://schemas.microsoft.com/office/drawing/2014/main" id="{30CB7E1F-6003-F894-20C2-19DFC870464C}"/>
              </a:ext>
            </a:extLst>
          </p:cNvPr>
          <p:cNvSpPr txBox="1"/>
          <p:nvPr/>
        </p:nvSpPr>
        <p:spPr>
          <a:xfrm>
            <a:off x="838199" y="728039"/>
            <a:ext cx="1199536" cy="369332"/>
          </a:xfrm>
          <a:prstGeom prst="rect">
            <a:avLst/>
          </a:prstGeom>
          <a:noFill/>
        </p:spPr>
        <p:txBody>
          <a:bodyPr wrap="square" rtlCol="0">
            <a:spAutoFit/>
          </a:bodyPr>
          <a:lstStyle/>
          <a:p>
            <a:r>
              <a:rPr lang="en-GB" b="1"/>
              <a:t>LL197</a:t>
            </a:r>
          </a:p>
        </p:txBody>
      </p:sp>
      <p:sp>
        <p:nvSpPr>
          <p:cNvPr id="2" name="TextBox 1">
            <a:extLst>
              <a:ext uri="{FF2B5EF4-FFF2-40B4-BE49-F238E27FC236}">
                <a16:creationId xmlns:a16="http://schemas.microsoft.com/office/drawing/2014/main" id="{73288F78-728E-F8E9-2359-864FFE49B47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F944D84-62A3-F8A9-7ACB-3B5C2ECEA8F9}"/>
              </a:ext>
            </a:extLst>
          </p:cNvPr>
          <p:cNvGraphicFramePr>
            <a:graphicFrameLocks noGrp="1"/>
          </p:cNvGraphicFramePr>
          <p:nvPr>
            <p:extLst>
              <p:ext uri="{D42A27DB-BD31-4B8C-83A1-F6EECF244321}">
                <p14:modId xmlns:p14="http://schemas.microsoft.com/office/powerpoint/2010/main" val="72744107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C167BB1-9A7B-80CC-759D-2BB645AE7AB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27E6080-A6A3-3714-FA82-A2FC051D03A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205514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654B-16F7-4116-24DB-911F2EFF93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11E5421-8FDB-EBE2-C80A-1419919A6EDD}"/>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National climate change adaptation priorities in the WASH sector are reflected in the respective regional development plans</a:t>
            </a:r>
          </a:p>
        </p:txBody>
      </p:sp>
      <p:sp>
        <p:nvSpPr>
          <p:cNvPr id="6" name="TextBox 5">
            <a:extLst>
              <a:ext uri="{FF2B5EF4-FFF2-40B4-BE49-F238E27FC236}">
                <a16:creationId xmlns:a16="http://schemas.microsoft.com/office/drawing/2014/main" id="{D52B451C-BCD6-1326-3593-6BDCF5EA9B44}"/>
              </a:ext>
            </a:extLst>
          </p:cNvPr>
          <p:cNvSpPr txBox="1"/>
          <p:nvPr/>
        </p:nvSpPr>
        <p:spPr>
          <a:xfrm>
            <a:off x="838199" y="728039"/>
            <a:ext cx="1199536" cy="369332"/>
          </a:xfrm>
          <a:prstGeom prst="rect">
            <a:avLst/>
          </a:prstGeom>
          <a:noFill/>
        </p:spPr>
        <p:txBody>
          <a:bodyPr wrap="square" rtlCol="0">
            <a:spAutoFit/>
          </a:bodyPr>
          <a:lstStyle/>
          <a:p>
            <a:r>
              <a:rPr lang="en-GB" b="1"/>
              <a:t>LL198</a:t>
            </a:r>
          </a:p>
        </p:txBody>
      </p:sp>
      <p:sp>
        <p:nvSpPr>
          <p:cNvPr id="2" name="TextBox 1">
            <a:extLst>
              <a:ext uri="{FF2B5EF4-FFF2-40B4-BE49-F238E27FC236}">
                <a16:creationId xmlns:a16="http://schemas.microsoft.com/office/drawing/2014/main" id="{C64BFDB7-D188-2617-42E8-D7F9533619D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A500173-C885-9644-EB08-8222DC6BD1FC}"/>
              </a:ext>
            </a:extLst>
          </p:cNvPr>
          <p:cNvGraphicFramePr>
            <a:graphicFrameLocks noGrp="1"/>
          </p:cNvGraphicFramePr>
          <p:nvPr>
            <p:extLst>
              <p:ext uri="{D42A27DB-BD31-4B8C-83A1-F6EECF244321}">
                <p14:modId xmlns:p14="http://schemas.microsoft.com/office/powerpoint/2010/main" val="3578699663"/>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6C57FD6-23C2-4B01-3B20-43709C66CAB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3BEC65ED-6F69-86A6-F27B-EB5BB7D7861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028645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F3E8A-743D-A178-5DF2-B68DB16B30B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30F19F6-B36C-5CE5-6D1C-8785F72AED62}"/>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Policy in place to support local markets for WASH goods and services are resilient to climate impacts, designed to accommodate surges in demand during crises, whether slow-onset or sudden events</a:t>
            </a:r>
          </a:p>
        </p:txBody>
      </p:sp>
      <p:sp>
        <p:nvSpPr>
          <p:cNvPr id="6" name="TextBox 5">
            <a:extLst>
              <a:ext uri="{FF2B5EF4-FFF2-40B4-BE49-F238E27FC236}">
                <a16:creationId xmlns:a16="http://schemas.microsoft.com/office/drawing/2014/main" id="{391CF665-BCAC-9FAC-FFC3-5E713A6A7D91}"/>
              </a:ext>
            </a:extLst>
          </p:cNvPr>
          <p:cNvSpPr txBox="1"/>
          <p:nvPr/>
        </p:nvSpPr>
        <p:spPr>
          <a:xfrm>
            <a:off x="838199" y="728039"/>
            <a:ext cx="1199536" cy="369332"/>
          </a:xfrm>
          <a:prstGeom prst="rect">
            <a:avLst/>
          </a:prstGeom>
          <a:noFill/>
        </p:spPr>
        <p:txBody>
          <a:bodyPr wrap="square" rtlCol="0">
            <a:spAutoFit/>
          </a:bodyPr>
          <a:lstStyle/>
          <a:p>
            <a:r>
              <a:rPr lang="en-GB" b="1"/>
              <a:t>LL209</a:t>
            </a:r>
          </a:p>
        </p:txBody>
      </p:sp>
      <p:sp>
        <p:nvSpPr>
          <p:cNvPr id="2" name="TextBox 1">
            <a:extLst>
              <a:ext uri="{FF2B5EF4-FFF2-40B4-BE49-F238E27FC236}">
                <a16:creationId xmlns:a16="http://schemas.microsoft.com/office/drawing/2014/main" id="{FF867937-328E-7EBD-5C7E-12C9C371519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2E15667-2FD1-2CD5-573D-D2AF803FCB55}"/>
              </a:ext>
            </a:extLst>
          </p:cNvPr>
          <p:cNvGraphicFramePr>
            <a:graphicFrameLocks noGrp="1"/>
          </p:cNvGraphicFramePr>
          <p:nvPr>
            <p:extLst>
              <p:ext uri="{D42A27DB-BD31-4B8C-83A1-F6EECF244321}">
                <p14:modId xmlns:p14="http://schemas.microsoft.com/office/powerpoint/2010/main" val="3393308710"/>
              </p:ext>
            </p:extLst>
          </p:nvPr>
        </p:nvGraphicFramePr>
        <p:xfrm>
          <a:off x="491613" y="1742221"/>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Supply chains are resilient to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err="1"/>
                        <a:t>Austrailian</a:t>
                      </a:r>
                      <a:r>
                        <a:rPr lang="en-GB" sz="1000"/>
                        <a:t> Aid, Water for Women, and WaterAid - WASH system building block assessment tool</a:t>
                      </a:r>
                    </a:p>
                    <a:p>
                      <a:pPr marL="171450" indent="-171450">
                        <a:buFont typeface="Arial" panose="020B0604020202020204" pitchFamily="34" charset="0"/>
                        <a:buChar cha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D5C539A-FBDB-A824-EA43-A010D94569E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6E78D3D-0CB7-E1EC-BB39-8D6A8859203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7621690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C4584-42DE-B148-E896-E3D6FEA70F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868BF5-7DFA-BE0A-20C7-0B976A180025}"/>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vulnerable groups engaged in local planning through targeted actions, using differentiated communication channels and tailored messages to address increased risks and limited response capacity</a:t>
            </a:r>
          </a:p>
        </p:txBody>
      </p:sp>
      <p:sp>
        <p:nvSpPr>
          <p:cNvPr id="6" name="TextBox 5">
            <a:extLst>
              <a:ext uri="{FF2B5EF4-FFF2-40B4-BE49-F238E27FC236}">
                <a16:creationId xmlns:a16="http://schemas.microsoft.com/office/drawing/2014/main" id="{49BD10A7-6B2F-40C2-5810-C20C262FE752}"/>
              </a:ext>
            </a:extLst>
          </p:cNvPr>
          <p:cNvSpPr txBox="1"/>
          <p:nvPr/>
        </p:nvSpPr>
        <p:spPr>
          <a:xfrm>
            <a:off x="838199" y="728039"/>
            <a:ext cx="1199536" cy="369332"/>
          </a:xfrm>
          <a:prstGeom prst="rect">
            <a:avLst/>
          </a:prstGeom>
          <a:noFill/>
        </p:spPr>
        <p:txBody>
          <a:bodyPr wrap="square" rtlCol="0">
            <a:spAutoFit/>
          </a:bodyPr>
          <a:lstStyle/>
          <a:p>
            <a:r>
              <a:rPr lang="en-GB" b="1"/>
              <a:t>LL219</a:t>
            </a:r>
          </a:p>
        </p:txBody>
      </p:sp>
      <p:sp>
        <p:nvSpPr>
          <p:cNvPr id="2" name="TextBox 1">
            <a:extLst>
              <a:ext uri="{FF2B5EF4-FFF2-40B4-BE49-F238E27FC236}">
                <a16:creationId xmlns:a16="http://schemas.microsoft.com/office/drawing/2014/main" id="{6CBE3BC0-8830-F8B7-DD65-F98A922D6D8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1B33BD4-B6B6-7176-0035-B120417E410F}"/>
              </a:ext>
            </a:extLst>
          </p:cNvPr>
          <p:cNvGraphicFramePr>
            <a:graphicFrameLocks noGrp="1"/>
          </p:cNvGraphicFramePr>
          <p:nvPr>
            <p:extLst>
              <p:ext uri="{D42A27DB-BD31-4B8C-83A1-F6EECF244321}">
                <p14:modId xmlns:p14="http://schemas.microsoft.com/office/powerpoint/2010/main" val="4127167458"/>
              </p:ext>
            </p:extLst>
          </p:nvPr>
        </p:nvGraphicFramePr>
        <p:xfrm>
          <a:off x="491613" y="1742221"/>
          <a:ext cx="10991317" cy="2997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A761995-AC58-457C-3667-A415BAAEA92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219FE67-C7F2-6026-F87A-91E06917478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588206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6427C-ADE2-6D85-3B7A-D290B00AFA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2ECDB5-07B9-4D7C-DB18-5FCC8D0A2EF4}"/>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Bespoke and carefully crafted messaging for effective communication of climate risks to prompt behaviour change and build on existing strengths to undertake ‘doable’ adaptive actions</a:t>
            </a:r>
          </a:p>
        </p:txBody>
      </p:sp>
      <p:sp>
        <p:nvSpPr>
          <p:cNvPr id="6" name="TextBox 5">
            <a:extLst>
              <a:ext uri="{FF2B5EF4-FFF2-40B4-BE49-F238E27FC236}">
                <a16:creationId xmlns:a16="http://schemas.microsoft.com/office/drawing/2014/main" id="{EA63F096-8773-8DE7-A998-11C11E496D40}"/>
              </a:ext>
            </a:extLst>
          </p:cNvPr>
          <p:cNvSpPr txBox="1"/>
          <p:nvPr/>
        </p:nvSpPr>
        <p:spPr>
          <a:xfrm>
            <a:off x="838199" y="728039"/>
            <a:ext cx="1199536" cy="369332"/>
          </a:xfrm>
          <a:prstGeom prst="rect">
            <a:avLst/>
          </a:prstGeom>
          <a:noFill/>
        </p:spPr>
        <p:txBody>
          <a:bodyPr wrap="square" rtlCol="0">
            <a:spAutoFit/>
          </a:bodyPr>
          <a:lstStyle/>
          <a:p>
            <a:r>
              <a:rPr lang="en-GB" b="1"/>
              <a:t>LL220</a:t>
            </a:r>
          </a:p>
        </p:txBody>
      </p:sp>
      <p:sp>
        <p:nvSpPr>
          <p:cNvPr id="2" name="TextBox 1">
            <a:extLst>
              <a:ext uri="{FF2B5EF4-FFF2-40B4-BE49-F238E27FC236}">
                <a16:creationId xmlns:a16="http://schemas.microsoft.com/office/drawing/2014/main" id="{2B334224-63A0-91A0-ACC7-F8FA6ECE771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A4CA36C-BC53-A6FD-7823-C7E77AF8325A}"/>
              </a:ext>
            </a:extLst>
          </p:cNvPr>
          <p:cNvGraphicFramePr>
            <a:graphicFrameLocks noGrp="1"/>
          </p:cNvGraphicFramePr>
          <p:nvPr>
            <p:extLst>
              <p:ext uri="{D42A27DB-BD31-4B8C-83A1-F6EECF244321}">
                <p14:modId xmlns:p14="http://schemas.microsoft.com/office/powerpoint/2010/main" val="417971679"/>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DE656DD-789A-B10A-0D98-27B697A81C3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E6A5C3A-F471-F9BD-6041-9EC587FAC89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9469593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87440-9D71-D5C2-1286-905C7BD4B3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D18601-4027-E0D1-4CDF-CEFB245B9A89}"/>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population living in regions completing bottleneck analysis for the WASH sector, e.g. by using WASH BAT</a:t>
            </a:r>
          </a:p>
        </p:txBody>
      </p:sp>
      <p:sp>
        <p:nvSpPr>
          <p:cNvPr id="6" name="TextBox 5">
            <a:extLst>
              <a:ext uri="{FF2B5EF4-FFF2-40B4-BE49-F238E27FC236}">
                <a16:creationId xmlns:a16="http://schemas.microsoft.com/office/drawing/2014/main" id="{DB2E81D4-4C23-F60A-373C-33F619C38323}"/>
              </a:ext>
            </a:extLst>
          </p:cNvPr>
          <p:cNvSpPr txBox="1"/>
          <p:nvPr/>
        </p:nvSpPr>
        <p:spPr>
          <a:xfrm>
            <a:off x="838199" y="728039"/>
            <a:ext cx="1199536" cy="369332"/>
          </a:xfrm>
          <a:prstGeom prst="rect">
            <a:avLst/>
          </a:prstGeom>
          <a:noFill/>
        </p:spPr>
        <p:txBody>
          <a:bodyPr wrap="square" rtlCol="0">
            <a:spAutoFit/>
          </a:bodyPr>
          <a:lstStyle/>
          <a:p>
            <a:r>
              <a:rPr lang="en-GB" b="1"/>
              <a:t>LL245</a:t>
            </a:r>
          </a:p>
        </p:txBody>
      </p:sp>
      <p:sp>
        <p:nvSpPr>
          <p:cNvPr id="2" name="TextBox 1">
            <a:extLst>
              <a:ext uri="{FF2B5EF4-FFF2-40B4-BE49-F238E27FC236}">
                <a16:creationId xmlns:a16="http://schemas.microsoft.com/office/drawing/2014/main" id="{D619390C-7455-91A6-0F7C-ADC4C651A87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5CDB8141-42A6-FEE9-E740-1E167C2F0C67}"/>
              </a:ext>
            </a:extLst>
          </p:cNvPr>
          <p:cNvGraphicFramePr>
            <a:graphicFrameLocks noGrp="1"/>
          </p:cNvGraphicFramePr>
          <p:nvPr>
            <p:extLst>
              <p:ext uri="{D42A27DB-BD31-4B8C-83A1-F6EECF244321}">
                <p14:modId xmlns:p14="http://schemas.microsoft.com/office/powerpoint/2010/main" val="693950493"/>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t>  GWP UNICEF - CR WASH Strategic Framework</a:t>
                      </a:r>
                    </a:p>
                    <a:p>
                      <a:pPr marL="171450" indent="-171450">
                        <a:buFont typeface="Arial" panose="020B0604020202020204" pitchFamily="34" charset="0"/>
                        <a:buChar char="•"/>
                      </a:pPr>
                      <a:r>
                        <a:rPr lang="en-GB" sz="1000" err="1"/>
                        <a:t>Unicef</a:t>
                      </a:r>
                      <a:r>
                        <a:rPr lang="en-GB" sz="1000"/>
                        <a:t>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0023E87-733F-F3F1-5EB8-9CFDD5FE9A0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5C5DFA3-77CC-F3D7-7FA9-CCF29AEE98D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665311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9615B-1822-7C28-28F4-F7E5972817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6072FDD-B161-5CB3-19AF-48785EDD89B9}"/>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national-level agreements that accommodate established climate change priorities for WASH</a:t>
            </a:r>
          </a:p>
        </p:txBody>
      </p:sp>
      <p:sp>
        <p:nvSpPr>
          <p:cNvPr id="6" name="TextBox 5">
            <a:extLst>
              <a:ext uri="{FF2B5EF4-FFF2-40B4-BE49-F238E27FC236}">
                <a16:creationId xmlns:a16="http://schemas.microsoft.com/office/drawing/2014/main" id="{1B11A6D2-845A-3B6C-F649-AE7D6B37FC65}"/>
              </a:ext>
            </a:extLst>
          </p:cNvPr>
          <p:cNvSpPr txBox="1"/>
          <p:nvPr/>
        </p:nvSpPr>
        <p:spPr>
          <a:xfrm>
            <a:off x="838199" y="728039"/>
            <a:ext cx="1199536" cy="369332"/>
          </a:xfrm>
          <a:prstGeom prst="rect">
            <a:avLst/>
          </a:prstGeom>
          <a:noFill/>
        </p:spPr>
        <p:txBody>
          <a:bodyPr wrap="square" rtlCol="0">
            <a:spAutoFit/>
          </a:bodyPr>
          <a:lstStyle/>
          <a:p>
            <a:r>
              <a:rPr lang="en-GB" b="1"/>
              <a:t>LL287</a:t>
            </a:r>
          </a:p>
        </p:txBody>
      </p:sp>
      <p:sp>
        <p:nvSpPr>
          <p:cNvPr id="2" name="TextBox 1">
            <a:extLst>
              <a:ext uri="{FF2B5EF4-FFF2-40B4-BE49-F238E27FC236}">
                <a16:creationId xmlns:a16="http://schemas.microsoft.com/office/drawing/2014/main" id="{DB2F258D-058D-24CD-C104-5BFD5AC511A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033627C-5624-59A5-D393-287BCCCD3CD7}"/>
              </a:ext>
            </a:extLst>
          </p:cNvPr>
          <p:cNvGraphicFramePr>
            <a:graphicFrameLocks noGrp="1"/>
          </p:cNvGraphicFramePr>
          <p:nvPr>
            <p:extLst>
              <p:ext uri="{D42A27DB-BD31-4B8C-83A1-F6EECF244321}">
                <p14:modId xmlns:p14="http://schemas.microsoft.com/office/powerpoint/2010/main" val="788885712"/>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8889788-7E24-89C3-BA07-2C357EE5658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1AFB4F2-12AA-5203-2B8D-D1974E82269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522025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3AD1-139F-AF68-3CE1-D2CE1FB147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A700EB5-4E3D-2D14-41C6-CCA41DA6344B}"/>
              </a:ext>
            </a:extLst>
          </p:cNvPr>
          <p:cNvSpPr txBox="1"/>
          <p:nvPr/>
        </p:nvSpPr>
        <p:spPr>
          <a:xfrm>
            <a:off x="1543665" y="728039"/>
            <a:ext cx="9969908" cy="1200329"/>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The country Focal Points of the United Nations Framework Convention on Climate Change, National Communication processes to the Convention, National Adaptation processes and Nationally Determined Contributions to the Paris Agreement coordinate with governmental water and sanitation departments for the establishment of sectoral adaptation priorities</a:t>
            </a:r>
          </a:p>
        </p:txBody>
      </p:sp>
      <p:sp>
        <p:nvSpPr>
          <p:cNvPr id="6" name="TextBox 5">
            <a:extLst>
              <a:ext uri="{FF2B5EF4-FFF2-40B4-BE49-F238E27FC236}">
                <a16:creationId xmlns:a16="http://schemas.microsoft.com/office/drawing/2014/main" id="{D895E8A6-F33E-A995-3EB7-7487429F8AD9}"/>
              </a:ext>
            </a:extLst>
          </p:cNvPr>
          <p:cNvSpPr txBox="1"/>
          <p:nvPr/>
        </p:nvSpPr>
        <p:spPr>
          <a:xfrm>
            <a:off x="838199" y="728039"/>
            <a:ext cx="1199536" cy="369332"/>
          </a:xfrm>
          <a:prstGeom prst="rect">
            <a:avLst/>
          </a:prstGeom>
          <a:noFill/>
        </p:spPr>
        <p:txBody>
          <a:bodyPr wrap="square" rtlCol="0">
            <a:spAutoFit/>
          </a:bodyPr>
          <a:lstStyle/>
          <a:p>
            <a:r>
              <a:rPr lang="en-GB" b="1"/>
              <a:t>LL406</a:t>
            </a:r>
          </a:p>
        </p:txBody>
      </p:sp>
      <p:sp>
        <p:nvSpPr>
          <p:cNvPr id="2" name="TextBox 1">
            <a:extLst>
              <a:ext uri="{FF2B5EF4-FFF2-40B4-BE49-F238E27FC236}">
                <a16:creationId xmlns:a16="http://schemas.microsoft.com/office/drawing/2014/main" id="{753EAD15-8B62-982A-BF70-8BEF4A1CBCA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DAE0742-65B4-E754-7C7B-2072DFF7B868}"/>
              </a:ext>
            </a:extLst>
          </p:cNvPr>
          <p:cNvGraphicFramePr>
            <a:graphicFrameLocks noGrp="1"/>
          </p:cNvGraphicFramePr>
          <p:nvPr>
            <p:extLst>
              <p:ext uri="{D42A27DB-BD31-4B8C-83A1-F6EECF244321}">
                <p14:modId xmlns:p14="http://schemas.microsoft.com/office/powerpoint/2010/main" val="3186246377"/>
              </p:ext>
            </p:extLst>
          </p:nvPr>
        </p:nvGraphicFramePr>
        <p:xfrm>
          <a:off x="491613" y="200511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2840DF4-FEFE-FB41-CFFC-40C42AC1EED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8DDD524-AA26-1ED3-6CF6-0A9BE687D69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48890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ED663-7178-4C58-7EE8-DD86C56534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6078E7-97D6-B815-B900-9D728DB653A1}"/>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The country is a signatory to the United Nations Framework Convention on Climate Change and the Paris Agreement and has set clear and realistic objectives of adaptation</a:t>
            </a:r>
          </a:p>
        </p:txBody>
      </p:sp>
      <p:sp>
        <p:nvSpPr>
          <p:cNvPr id="6" name="TextBox 5">
            <a:extLst>
              <a:ext uri="{FF2B5EF4-FFF2-40B4-BE49-F238E27FC236}">
                <a16:creationId xmlns:a16="http://schemas.microsoft.com/office/drawing/2014/main" id="{E3CDF7D2-E415-8A86-7DC0-B4F5E20BC8AA}"/>
              </a:ext>
            </a:extLst>
          </p:cNvPr>
          <p:cNvSpPr txBox="1"/>
          <p:nvPr/>
        </p:nvSpPr>
        <p:spPr>
          <a:xfrm>
            <a:off x="838199" y="728039"/>
            <a:ext cx="1199536" cy="369332"/>
          </a:xfrm>
          <a:prstGeom prst="rect">
            <a:avLst/>
          </a:prstGeom>
          <a:noFill/>
        </p:spPr>
        <p:txBody>
          <a:bodyPr wrap="square" rtlCol="0">
            <a:spAutoFit/>
          </a:bodyPr>
          <a:lstStyle/>
          <a:p>
            <a:r>
              <a:rPr lang="en-GB" b="1"/>
              <a:t>LL408</a:t>
            </a:r>
          </a:p>
        </p:txBody>
      </p:sp>
      <p:sp>
        <p:nvSpPr>
          <p:cNvPr id="2" name="TextBox 1">
            <a:extLst>
              <a:ext uri="{FF2B5EF4-FFF2-40B4-BE49-F238E27FC236}">
                <a16:creationId xmlns:a16="http://schemas.microsoft.com/office/drawing/2014/main" id="{7DDD46FF-BD85-73A1-B2FD-A05E28E8D17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FA33A97-5627-8F0F-F101-4B0CD0DE1AE0}"/>
              </a:ext>
            </a:extLst>
          </p:cNvPr>
          <p:cNvGraphicFramePr>
            <a:graphicFrameLocks noGrp="1"/>
          </p:cNvGraphicFramePr>
          <p:nvPr>
            <p:extLst>
              <p:ext uri="{D42A27DB-BD31-4B8C-83A1-F6EECF244321}">
                <p14:modId xmlns:p14="http://schemas.microsoft.com/office/powerpoint/2010/main" val="3459021960"/>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010B1B4-A3E1-4DF9-CF8D-916DCE3D7E9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774873F-2238-A5DA-97FC-95958AA0EB8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206555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E1426-8EFA-FFD3-7118-D26BBB5967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C3C7FB-7F4C-21BF-4744-996DD85B4819}"/>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There are impact assessments of previous interventions in WASH that include an analysis of how climate threats have affected the achievement of the desired impact and objectives</a:t>
            </a:r>
          </a:p>
        </p:txBody>
      </p:sp>
      <p:sp>
        <p:nvSpPr>
          <p:cNvPr id="6" name="TextBox 5">
            <a:extLst>
              <a:ext uri="{FF2B5EF4-FFF2-40B4-BE49-F238E27FC236}">
                <a16:creationId xmlns:a16="http://schemas.microsoft.com/office/drawing/2014/main" id="{B76F4EC8-97EE-1D63-14E2-6D453530D57A}"/>
              </a:ext>
            </a:extLst>
          </p:cNvPr>
          <p:cNvSpPr txBox="1"/>
          <p:nvPr/>
        </p:nvSpPr>
        <p:spPr>
          <a:xfrm>
            <a:off x="838199" y="728039"/>
            <a:ext cx="1199536" cy="369332"/>
          </a:xfrm>
          <a:prstGeom prst="rect">
            <a:avLst/>
          </a:prstGeom>
          <a:noFill/>
        </p:spPr>
        <p:txBody>
          <a:bodyPr wrap="square" rtlCol="0">
            <a:spAutoFit/>
          </a:bodyPr>
          <a:lstStyle/>
          <a:p>
            <a:r>
              <a:rPr lang="en-GB" b="1"/>
              <a:t>LL411</a:t>
            </a:r>
          </a:p>
        </p:txBody>
      </p:sp>
      <p:sp>
        <p:nvSpPr>
          <p:cNvPr id="2" name="TextBox 1">
            <a:extLst>
              <a:ext uri="{FF2B5EF4-FFF2-40B4-BE49-F238E27FC236}">
                <a16:creationId xmlns:a16="http://schemas.microsoft.com/office/drawing/2014/main" id="{9D501836-BA7B-23B7-8AD2-B36FFF23A51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83070BE-7036-3097-93B5-DF7E0E3B86C9}"/>
              </a:ext>
            </a:extLst>
          </p:cNvPr>
          <p:cNvGraphicFramePr>
            <a:graphicFrameLocks noGrp="1"/>
          </p:cNvGraphicFramePr>
          <p:nvPr>
            <p:extLst>
              <p:ext uri="{D42A27DB-BD31-4B8C-83A1-F6EECF244321}">
                <p14:modId xmlns:p14="http://schemas.microsoft.com/office/powerpoint/2010/main" val="232775420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F30D130-8FC5-B513-51E8-271A7FFC116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7690960-C53C-3D24-9839-A1A2598C808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56662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A5AE1-D92A-8BFE-1D98-EDB35F18FF4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60A149-E3CF-57F6-8E1C-8987A45BF2EA}"/>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Sector policy mandates the use of  climate-resilient Water Safety Planning</a:t>
            </a:r>
          </a:p>
        </p:txBody>
      </p:sp>
      <p:sp>
        <p:nvSpPr>
          <p:cNvPr id="6" name="TextBox 5">
            <a:extLst>
              <a:ext uri="{FF2B5EF4-FFF2-40B4-BE49-F238E27FC236}">
                <a16:creationId xmlns:a16="http://schemas.microsoft.com/office/drawing/2014/main" id="{F34D9114-CEAC-1A4A-C416-662F7A33B332}"/>
              </a:ext>
            </a:extLst>
          </p:cNvPr>
          <p:cNvSpPr txBox="1"/>
          <p:nvPr/>
        </p:nvSpPr>
        <p:spPr>
          <a:xfrm>
            <a:off x="853440" y="728039"/>
            <a:ext cx="1199536" cy="369332"/>
          </a:xfrm>
          <a:prstGeom prst="rect">
            <a:avLst/>
          </a:prstGeom>
          <a:noFill/>
        </p:spPr>
        <p:txBody>
          <a:bodyPr wrap="square" rtlCol="0">
            <a:spAutoFit/>
          </a:bodyPr>
          <a:lstStyle/>
          <a:p>
            <a:r>
              <a:rPr lang="en-GB" b="1"/>
              <a:t>LL171</a:t>
            </a:r>
          </a:p>
        </p:txBody>
      </p:sp>
      <p:sp>
        <p:nvSpPr>
          <p:cNvPr id="2" name="TextBox 1">
            <a:extLst>
              <a:ext uri="{FF2B5EF4-FFF2-40B4-BE49-F238E27FC236}">
                <a16:creationId xmlns:a16="http://schemas.microsoft.com/office/drawing/2014/main" id="{2B8FDFAB-04E5-2591-E1E1-ABF815CD076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66EBC68-B637-C096-665C-B71A5C45807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6F05665-ACCB-8270-1979-632A03E80C39}"/>
              </a:ext>
            </a:extLst>
          </p:cNvPr>
          <p:cNvGraphicFramePr>
            <a:graphicFrameLocks noGrp="1"/>
          </p:cNvGraphicFramePr>
          <p:nvPr>
            <p:extLst>
              <p:ext uri="{D42A27DB-BD31-4B8C-83A1-F6EECF244321}">
                <p14:modId xmlns:p14="http://schemas.microsoft.com/office/powerpoint/2010/main" val="204333953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FCD9D10-6E55-5D3F-7E21-7F01A0784B7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52638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341A8-68B5-5807-1121-4C5D3396453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2B86C2-42AB-3BB1-0624-9C0D5A954EB5}"/>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WASH plans are grounded in a comprehensive risk analysis, which includes climate change considerations </a:t>
            </a:r>
          </a:p>
        </p:txBody>
      </p:sp>
      <p:sp>
        <p:nvSpPr>
          <p:cNvPr id="6" name="TextBox 5">
            <a:extLst>
              <a:ext uri="{FF2B5EF4-FFF2-40B4-BE49-F238E27FC236}">
                <a16:creationId xmlns:a16="http://schemas.microsoft.com/office/drawing/2014/main" id="{298D4752-16DF-B2F1-A753-DF9A42182EF1}"/>
              </a:ext>
            </a:extLst>
          </p:cNvPr>
          <p:cNvSpPr txBox="1"/>
          <p:nvPr/>
        </p:nvSpPr>
        <p:spPr>
          <a:xfrm>
            <a:off x="838199" y="728039"/>
            <a:ext cx="1199536" cy="369332"/>
          </a:xfrm>
          <a:prstGeom prst="rect">
            <a:avLst/>
          </a:prstGeom>
          <a:noFill/>
        </p:spPr>
        <p:txBody>
          <a:bodyPr wrap="square" rtlCol="0">
            <a:spAutoFit/>
          </a:bodyPr>
          <a:lstStyle/>
          <a:p>
            <a:r>
              <a:rPr lang="en-GB" b="1"/>
              <a:t>LL412</a:t>
            </a:r>
          </a:p>
        </p:txBody>
      </p:sp>
      <p:sp>
        <p:nvSpPr>
          <p:cNvPr id="2" name="TextBox 1">
            <a:extLst>
              <a:ext uri="{FF2B5EF4-FFF2-40B4-BE49-F238E27FC236}">
                <a16:creationId xmlns:a16="http://schemas.microsoft.com/office/drawing/2014/main" id="{9DF1ED45-F31D-5859-E6C0-A51AAED5B3A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17AE283-F3B2-4D69-435A-D056909F3F6D}"/>
              </a:ext>
            </a:extLst>
          </p:cNvPr>
          <p:cNvGraphicFramePr>
            <a:graphicFrameLocks noGrp="1"/>
          </p:cNvGraphicFramePr>
          <p:nvPr>
            <p:extLst>
              <p:ext uri="{D42A27DB-BD31-4B8C-83A1-F6EECF244321}">
                <p14:modId xmlns:p14="http://schemas.microsoft.com/office/powerpoint/2010/main" val="326695749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16D850B-D658-603A-2D78-A6389AB28F4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0DB9B3B-33B7-4689-0B1F-0460A76CBC9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404189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FF320-93DA-D25C-0048-33C2E6386C8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E342D9C-622C-F41F-4D6E-1E4520F7982D}"/>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Regulation</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91EA643B-71E1-1F76-0D75-1B2E43439F7A}"/>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364D494-963D-D876-2A64-D58B5635C85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EA2E44C-5666-00AA-2481-55DCBD899638}"/>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D654A6CA-F5F3-259B-6F02-416FB52729E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6ABC196A-2EC0-3DEE-CAF0-36D141221FB0}"/>
              </a:ext>
            </a:extLst>
          </p:cNvPr>
          <p:cNvSpPr txBox="1"/>
          <p:nvPr/>
        </p:nvSpPr>
        <p:spPr>
          <a:xfrm>
            <a:off x="9837501" y="6168097"/>
            <a:ext cx="1297400" cy="369332"/>
          </a:xfrm>
          <a:prstGeom prst="rect">
            <a:avLst/>
          </a:prstGeom>
          <a:noFill/>
        </p:spPr>
        <p:txBody>
          <a:bodyPr wrap="square" rtlCol="0">
            <a:spAutoFit/>
          </a:bodyPr>
          <a:lstStyle/>
          <a:p>
            <a:r>
              <a:rPr lang="en-GB"/>
              <a:t>Page 1 of </a:t>
            </a:r>
            <a:r>
              <a:rPr lang="en-GB">
                <a:hlinkClick r:id="rId5" action="ppaction://hlinksldjump"/>
              </a:rPr>
              <a:t>2</a:t>
            </a:r>
            <a:endParaRPr lang="en-GB"/>
          </a:p>
        </p:txBody>
      </p:sp>
      <p:graphicFrame>
        <p:nvGraphicFramePr>
          <p:cNvPr id="4" name="Table 3">
            <a:extLst>
              <a:ext uri="{FF2B5EF4-FFF2-40B4-BE49-F238E27FC236}">
                <a16:creationId xmlns:a16="http://schemas.microsoft.com/office/drawing/2014/main" id="{B31D3F8E-3991-BB35-3DA5-DD4BFFD1B4BD}"/>
              </a:ext>
            </a:extLst>
          </p:cNvPr>
          <p:cNvGraphicFramePr>
            <a:graphicFrameLocks noGrp="1"/>
          </p:cNvGraphicFramePr>
          <p:nvPr>
            <p:extLst>
              <p:ext uri="{D42A27DB-BD31-4B8C-83A1-F6EECF244321}">
                <p14:modId xmlns:p14="http://schemas.microsoft.com/office/powerpoint/2010/main" val="1088702010"/>
              </p:ext>
            </p:extLst>
          </p:nvPr>
        </p:nvGraphicFramePr>
        <p:xfrm>
          <a:off x="838199" y="1803056"/>
          <a:ext cx="10290049" cy="399288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LL034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Climate information is available for decision making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Management information system [in place] that includes data on climate impacts and adaptation measures</a:t>
                      </a:r>
                    </a:p>
                  </a:txBody>
                  <a:tcPr marL="0" marR="0" marT="0" marB="0" anchor="b"/>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LL036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Climate information is available for decision making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monitoring tools include climate impacts and resilience indicators</a:t>
                      </a:r>
                    </a:p>
                  </a:txBody>
                  <a:tcPr marL="0" marR="0" marT="0" marB="0" anchor="b"/>
                </a:tc>
                <a:extLst>
                  <a:ext uri="{0D108BD9-81ED-4DB2-BD59-A6C34878D82A}">
                    <a16:rowId xmlns:a16="http://schemas.microsoft.com/office/drawing/2014/main" val="2200479294"/>
                  </a:ext>
                </a:extLst>
              </a:tr>
              <a:tr h="109511">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LL042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[Presence of] monitoring initiatives tracking diarrheal disease outbreaks linked to extreme weather events.</a:t>
                      </a:r>
                    </a:p>
                  </a:txBody>
                  <a:tcPr marL="0" marR="0" marT="0" marB="0" anchor="b"/>
                </a:tc>
                <a:extLst>
                  <a:ext uri="{0D108BD9-81ED-4DB2-BD59-A6C34878D82A}">
                    <a16:rowId xmlns:a16="http://schemas.microsoft.com/office/drawing/2014/main" val="25824561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LL044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Post-disaster monitoring and feedback mechanisms are established to assess how infrastructure, services, and treatment systems are impacted by weather events.</a:t>
                      </a:r>
                    </a:p>
                  </a:txBody>
                  <a:tcPr marL="0" marR="0" marT="0" marB="0" anchor="b"/>
                </a:tc>
                <a:extLst>
                  <a:ext uri="{0D108BD9-81ED-4DB2-BD59-A6C34878D82A}">
                    <a16:rowId xmlns:a16="http://schemas.microsoft.com/office/drawing/2014/main" val="11383346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LL095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Appropriate standards and design guidance exist to address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[Existence of a national or local] QA (quality assurance process) to be performed by service provider</a:t>
                      </a:r>
                    </a:p>
                  </a:txBody>
                  <a:tcPr marL="0" marR="0" marT="0" marB="0" anchor="b"/>
                </a:tc>
                <a:extLst>
                  <a:ext uri="{0D108BD9-81ED-4DB2-BD59-A6C34878D82A}">
                    <a16:rowId xmlns:a16="http://schemas.microsoft.com/office/drawing/2014/main" val="317205969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LL156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policy sets thresholds that trigger hazard management plans</a:t>
                      </a:r>
                    </a:p>
                  </a:txBody>
                  <a:tcPr marL="0" marR="0" marT="0" marB="0" anchor="b"/>
                </a:tc>
                <a:extLst>
                  <a:ext uri="{0D108BD9-81ED-4DB2-BD59-A6C34878D82A}">
                    <a16:rowId xmlns:a16="http://schemas.microsoft.com/office/drawing/2014/main" val="3509843001"/>
                  </a:ext>
                </a:extLst>
              </a:tr>
              <a:tr h="283517">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LL165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Appropriate standards and design guidance exist to address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Design standards and related regulations are available to ensure systems meet required needs</a:t>
                      </a:r>
                    </a:p>
                  </a:txBody>
                  <a:tcPr marL="0" marR="0" marT="0" marB="0" anchor="b"/>
                </a:tc>
                <a:extLst>
                  <a:ext uri="{0D108BD9-81ED-4DB2-BD59-A6C34878D82A}">
                    <a16:rowId xmlns:a16="http://schemas.microsoft.com/office/drawing/2014/main" val="396820696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LL263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Indicators are chosen to measure the level of climate resilience in WASH linked to existing databases (national or international), and are information collection methods viable and easy to use in a scenario of limited resources</a:t>
                      </a:r>
                    </a:p>
                  </a:txBody>
                  <a:tcPr marL="0" marR="0" marT="0" marB="0" anchor="b"/>
                </a:tc>
                <a:extLst>
                  <a:ext uri="{0D108BD9-81ED-4DB2-BD59-A6C34878D82A}">
                    <a16:rowId xmlns:a16="http://schemas.microsoft.com/office/drawing/2014/main" val="26565399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LL264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Mechanisms are in place to capture, share and disseminate lessons learned of the implementation of national pilot adaptation experiences in the WASH sector</a:t>
                      </a:r>
                    </a:p>
                  </a:txBody>
                  <a:tcPr marL="0" marR="0" marT="0" marB="0" anchor="b"/>
                </a:tc>
                <a:extLst>
                  <a:ext uri="{0D108BD9-81ED-4DB2-BD59-A6C34878D82A}">
                    <a16:rowId xmlns:a16="http://schemas.microsoft.com/office/drawing/2014/main" val="3501758597"/>
                  </a:ext>
                </a:extLst>
              </a:tr>
            </a:tbl>
          </a:graphicData>
        </a:graphic>
      </p:graphicFrame>
      <p:sp>
        <p:nvSpPr>
          <p:cNvPr id="2" name="TextBox 1">
            <a:extLst>
              <a:ext uri="{FF2B5EF4-FFF2-40B4-BE49-F238E27FC236}">
                <a16:creationId xmlns:a16="http://schemas.microsoft.com/office/drawing/2014/main" id="{695240B2-AC09-1CD0-2A04-1EF024E3E901}"/>
              </a:ext>
            </a:extLst>
          </p:cNvPr>
          <p:cNvSpPr txBox="1"/>
          <p:nvPr/>
        </p:nvSpPr>
        <p:spPr>
          <a:xfrm>
            <a:off x="8773554" y="1434706"/>
            <a:ext cx="2354694" cy="369332"/>
          </a:xfrm>
          <a:prstGeom prst="rect">
            <a:avLst/>
          </a:prstGeom>
          <a:noFill/>
        </p:spPr>
        <p:txBody>
          <a:bodyPr wrap="square" rtlCol="0">
            <a:spAutoFit/>
          </a:bodyPr>
          <a:lstStyle/>
          <a:p>
            <a:r>
              <a:rPr lang="en-GB">
                <a:hlinkClick r:id="rId15"/>
              </a:rPr>
              <a:t>Link to Indicator Table</a:t>
            </a:r>
            <a:endParaRPr lang="en-GB"/>
          </a:p>
        </p:txBody>
      </p:sp>
    </p:spTree>
    <p:extLst>
      <p:ext uri="{BB962C8B-B14F-4D97-AF65-F5344CB8AC3E}">
        <p14:creationId xmlns:p14="http://schemas.microsoft.com/office/powerpoint/2010/main" val="19442947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82BA-D815-4A97-B48B-B9D24E7DC37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5C3C5DD-B511-121E-BA19-9149E7921F2C}"/>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Regulation</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20C1F4E7-27D6-E15A-0185-704E966CE52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CE32378-CBD4-AF29-8B02-7759A685EF8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BDAE9D6-9127-635D-0AE3-5066F3005E98}"/>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F10D18DD-1D4C-A4BF-8B7A-8CA9B1747BE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6D2C59B9-9B33-7F98-42E6-EE302A36F70F}"/>
              </a:ext>
            </a:extLst>
          </p:cNvPr>
          <p:cNvSpPr txBox="1"/>
          <p:nvPr/>
        </p:nvSpPr>
        <p:spPr>
          <a:xfrm>
            <a:off x="9837501" y="6168097"/>
            <a:ext cx="1297400" cy="369332"/>
          </a:xfrm>
          <a:prstGeom prst="rect">
            <a:avLst/>
          </a:prstGeom>
          <a:noFill/>
        </p:spPr>
        <p:txBody>
          <a:bodyPr wrap="square" rtlCol="0">
            <a:spAutoFit/>
          </a:bodyPr>
          <a:lstStyle/>
          <a:p>
            <a:r>
              <a:rPr lang="en-GB"/>
              <a:t>Page 2 of 2</a:t>
            </a:r>
          </a:p>
        </p:txBody>
      </p:sp>
      <p:graphicFrame>
        <p:nvGraphicFramePr>
          <p:cNvPr id="4" name="Table 3">
            <a:extLst>
              <a:ext uri="{FF2B5EF4-FFF2-40B4-BE49-F238E27FC236}">
                <a16:creationId xmlns:a16="http://schemas.microsoft.com/office/drawing/2014/main" id="{42DEF0BC-B04B-B030-8C80-2E2240BF5CB7}"/>
              </a:ext>
            </a:extLst>
          </p:cNvPr>
          <p:cNvGraphicFramePr>
            <a:graphicFrameLocks noGrp="1"/>
          </p:cNvGraphicFramePr>
          <p:nvPr>
            <p:extLst>
              <p:ext uri="{D42A27DB-BD31-4B8C-83A1-F6EECF244321}">
                <p14:modId xmlns:p14="http://schemas.microsoft.com/office/powerpoint/2010/main" val="3258547428"/>
              </p:ext>
            </p:extLst>
          </p:nvPr>
        </p:nvGraphicFramePr>
        <p:xfrm>
          <a:off x="838199" y="1803056"/>
          <a:ext cx="10290049" cy="131064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LL266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Regulation on source/resource protection exists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LL268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WASH plans and strategies incorporate monitoring systems that include indicators to measure the effectiveness of prioritised adaptation measures</a:t>
                      </a:r>
                    </a:p>
                  </a:txBody>
                  <a:tcPr marL="0" marR="0" marT="0" marB="0"/>
                </a:tc>
                <a:extLst>
                  <a:ext uri="{0D108BD9-81ED-4DB2-BD59-A6C34878D82A}">
                    <a16:rowId xmlns:a16="http://schemas.microsoft.com/office/drawing/2014/main" val="2200479294"/>
                  </a:ext>
                </a:extLst>
              </a:tr>
              <a:tr h="0">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LL274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Government-led impact evaluation, including impact of climate, carried out in the past 5 years</a:t>
                      </a:r>
                    </a:p>
                  </a:txBody>
                  <a:tcPr marL="0" marR="0" marT="0" marB="0"/>
                </a:tc>
                <a:extLst>
                  <a:ext uri="{0D108BD9-81ED-4DB2-BD59-A6C34878D82A}">
                    <a16:rowId xmlns:a16="http://schemas.microsoft.com/office/drawing/2014/main" val="258245617"/>
                  </a:ext>
                </a:extLst>
              </a:tr>
            </a:tbl>
          </a:graphicData>
        </a:graphic>
      </p:graphicFrame>
      <p:sp>
        <p:nvSpPr>
          <p:cNvPr id="2" name="TextBox 1">
            <a:extLst>
              <a:ext uri="{FF2B5EF4-FFF2-40B4-BE49-F238E27FC236}">
                <a16:creationId xmlns:a16="http://schemas.microsoft.com/office/drawing/2014/main" id="{9ABE82F8-81BE-29C8-078D-457957355DF7}"/>
              </a:ext>
            </a:extLst>
          </p:cNvPr>
          <p:cNvSpPr txBox="1"/>
          <p:nvPr/>
        </p:nvSpPr>
        <p:spPr>
          <a:xfrm>
            <a:off x="8773554" y="1434706"/>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27990254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7DDE5-BF52-1878-260C-352F51A5B2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6DC8D1-83AD-8BED-F445-4BB35509F105}"/>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Management information system [in place] that includes data on climate impacts and adaptation measures</a:t>
            </a:r>
          </a:p>
        </p:txBody>
      </p:sp>
      <p:sp>
        <p:nvSpPr>
          <p:cNvPr id="6" name="TextBox 5">
            <a:extLst>
              <a:ext uri="{FF2B5EF4-FFF2-40B4-BE49-F238E27FC236}">
                <a16:creationId xmlns:a16="http://schemas.microsoft.com/office/drawing/2014/main" id="{48B1A7F4-D19D-7306-EF9C-6C9FD8B59B16}"/>
              </a:ext>
            </a:extLst>
          </p:cNvPr>
          <p:cNvSpPr txBox="1"/>
          <p:nvPr/>
        </p:nvSpPr>
        <p:spPr>
          <a:xfrm>
            <a:off x="838199" y="728039"/>
            <a:ext cx="1199536" cy="369332"/>
          </a:xfrm>
          <a:prstGeom prst="rect">
            <a:avLst/>
          </a:prstGeom>
          <a:noFill/>
        </p:spPr>
        <p:txBody>
          <a:bodyPr wrap="square" rtlCol="0">
            <a:spAutoFit/>
          </a:bodyPr>
          <a:lstStyle/>
          <a:p>
            <a:r>
              <a:rPr lang="en-GB" b="1"/>
              <a:t>LL034</a:t>
            </a:r>
          </a:p>
        </p:txBody>
      </p:sp>
      <p:sp>
        <p:nvSpPr>
          <p:cNvPr id="2" name="TextBox 1">
            <a:extLst>
              <a:ext uri="{FF2B5EF4-FFF2-40B4-BE49-F238E27FC236}">
                <a16:creationId xmlns:a16="http://schemas.microsoft.com/office/drawing/2014/main" id="{F07BBA3B-BD8E-BDDA-393D-97919C81322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D2455C9-75F7-2D55-5953-FAE933C1329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0F24D08-754C-D38F-2171-D25225AE9026}"/>
              </a:ext>
            </a:extLst>
          </p:cNvPr>
          <p:cNvGraphicFramePr>
            <a:graphicFrameLocks noGrp="1"/>
          </p:cNvGraphicFramePr>
          <p:nvPr>
            <p:extLst>
              <p:ext uri="{D42A27DB-BD31-4B8C-83A1-F6EECF244321}">
                <p14:modId xmlns:p14="http://schemas.microsoft.com/office/powerpoint/2010/main" val="2765397667"/>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Climate information is available for decision making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4029692-DF91-8BBD-8A5A-8CB55E2CBF9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990142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2656-C27E-FFFB-6C3F-1C4221B85B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03483BD-ED3E-2BFF-8C03-FA162BBE5919}"/>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National monitoring tools include climate impacts and resilience indicators</a:t>
            </a:r>
          </a:p>
        </p:txBody>
      </p:sp>
      <p:sp>
        <p:nvSpPr>
          <p:cNvPr id="6" name="TextBox 5">
            <a:extLst>
              <a:ext uri="{FF2B5EF4-FFF2-40B4-BE49-F238E27FC236}">
                <a16:creationId xmlns:a16="http://schemas.microsoft.com/office/drawing/2014/main" id="{1C7B7EC0-F0CF-201D-08C3-9A5A55C7DBE9}"/>
              </a:ext>
            </a:extLst>
          </p:cNvPr>
          <p:cNvSpPr txBox="1"/>
          <p:nvPr/>
        </p:nvSpPr>
        <p:spPr>
          <a:xfrm>
            <a:off x="838199" y="728039"/>
            <a:ext cx="1199536" cy="369332"/>
          </a:xfrm>
          <a:prstGeom prst="rect">
            <a:avLst/>
          </a:prstGeom>
          <a:noFill/>
        </p:spPr>
        <p:txBody>
          <a:bodyPr wrap="square" rtlCol="0">
            <a:spAutoFit/>
          </a:bodyPr>
          <a:lstStyle/>
          <a:p>
            <a:r>
              <a:rPr lang="en-GB" b="1"/>
              <a:t>LL036</a:t>
            </a:r>
          </a:p>
        </p:txBody>
      </p:sp>
      <p:sp>
        <p:nvSpPr>
          <p:cNvPr id="2" name="TextBox 1">
            <a:extLst>
              <a:ext uri="{FF2B5EF4-FFF2-40B4-BE49-F238E27FC236}">
                <a16:creationId xmlns:a16="http://schemas.microsoft.com/office/drawing/2014/main" id="{290C244F-E2AA-93BF-75F4-9289F26AFBB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02302DC-B597-D53C-FCE9-897DB63AFF72}"/>
              </a:ext>
            </a:extLst>
          </p:cNvPr>
          <p:cNvGraphicFramePr>
            <a:graphicFrameLocks noGrp="1"/>
          </p:cNvGraphicFramePr>
          <p:nvPr>
            <p:extLst>
              <p:ext uri="{D42A27DB-BD31-4B8C-83A1-F6EECF244321}">
                <p14:modId xmlns:p14="http://schemas.microsoft.com/office/powerpoint/2010/main" val="2428664379"/>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Climate information is available for decision making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FF4B5D7-8125-32BE-9CC3-5CDD1A8DA5E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01EE5AD-C79D-64D1-4A7D-6B510C26D88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011918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2E870-817D-7D0C-8554-7CFA0257514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52A472A-727E-5AB3-F353-1236C0E21B6C}"/>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[Presence of] monitoring initiatives tracking diarrheal disease outbreaks linked to extreme weather events.</a:t>
            </a:r>
          </a:p>
        </p:txBody>
      </p:sp>
      <p:sp>
        <p:nvSpPr>
          <p:cNvPr id="6" name="TextBox 5">
            <a:extLst>
              <a:ext uri="{FF2B5EF4-FFF2-40B4-BE49-F238E27FC236}">
                <a16:creationId xmlns:a16="http://schemas.microsoft.com/office/drawing/2014/main" id="{F83287CC-618A-07A0-659C-586E18AF6287}"/>
              </a:ext>
            </a:extLst>
          </p:cNvPr>
          <p:cNvSpPr txBox="1"/>
          <p:nvPr/>
        </p:nvSpPr>
        <p:spPr>
          <a:xfrm>
            <a:off x="838199" y="728039"/>
            <a:ext cx="1199536" cy="369332"/>
          </a:xfrm>
          <a:prstGeom prst="rect">
            <a:avLst/>
          </a:prstGeom>
          <a:noFill/>
        </p:spPr>
        <p:txBody>
          <a:bodyPr wrap="square" rtlCol="0">
            <a:spAutoFit/>
          </a:bodyPr>
          <a:lstStyle/>
          <a:p>
            <a:r>
              <a:rPr lang="en-GB" b="1"/>
              <a:t>LL042</a:t>
            </a:r>
          </a:p>
        </p:txBody>
      </p:sp>
      <p:sp>
        <p:nvSpPr>
          <p:cNvPr id="2" name="TextBox 1">
            <a:extLst>
              <a:ext uri="{FF2B5EF4-FFF2-40B4-BE49-F238E27FC236}">
                <a16:creationId xmlns:a16="http://schemas.microsoft.com/office/drawing/2014/main" id="{7637E5BE-50A6-9F89-2498-D9C7CFE9576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43C0E03-F08B-B51A-41DC-BFC611C3A12A}"/>
              </a:ext>
            </a:extLst>
          </p:cNvPr>
          <p:cNvGraphicFramePr>
            <a:graphicFrameLocks noGrp="1"/>
          </p:cNvGraphicFramePr>
          <p:nvPr>
            <p:extLst>
              <p:ext uri="{D42A27DB-BD31-4B8C-83A1-F6EECF244321}">
                <p14:modId xmlns:p14="http://schemas.microsoft.com/office/powerpoint/2010/main" val="2033906782"/>
              </p:ext>
            </p:extLst>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E5C133E-5700-865F-F1A5-A1755715E80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0B301AE-63B3-5D60-5CF1-AE4310D9887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171570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1FD24-3141-E828-CEBC-F555AE3C44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71EEB7-9D4E-968B-D32D-D5D096B40530}"/>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Post-disaster monitoring and feedback mechanisms are established to assess how infrastructure, services, and treatment systems are impacted by weather events.</a:t>
            </a:r>
          </a:p>
        </p:txBody>
      </p:sp>
      <p:sp>
        <p:nvSpPr>
          <p:cNvPr id="6" name="TextBox 5">
            <a:extLst>
              <a:ext uri="{FF2B5EF4-FFF2-40B4-BE49-F238E27FC236}">
                <a16:creationId xmlns:a16="http://schemas.microsoft.com/office/drawing/2014/main" id="{0E64CCD3-81F3-1F7B-1617-FC8CEAACD908}"/>
              </a:ext>
            </a:extLst>
          </p:cNvPr>
          <p:cNvSpPr txBox="1"/>
          <p:nvPr/>
        </p:nvSpPr>
        <p:spPr>
          <a:xfrm>
            <a:off x="838199" y="728039"/>
            <a:ext cx="1199536" cy="369332"/>
          </a:xfrm>
          <a:prstGeom prst="rect">
            <a:avLst/>
          </a:prstGeom>
          <a:noFill/>
        </p:spPr>
        <p:txBody>
          <a:bodyPr wrap="square" rtlCol="0">
            <a:spAutoFit/>
          </a:bodyPr>
          <a:lstStyle/>
          <a:p>
            <a:r>
              <a:rPr lang="en-GB" b="1"/>
              <a:t>LL044</a:t>
            </a:r>
          </a:p>
        </p:txBody>
      </p:sp>
      <p:sp>
        <p:nvSpPr>
          <p:cNvPr id="2" name="TextBox 1">
            <a:extLst>
              <a:ext uri="{FF2B5EF4-FFF2-40B4-BE49-F238E27FC236}">
                <a16:creationId xmlns:a16="http://schemas.microsoft.com/office/drawing/2014/main" id="{A9D875FB-BCFC-81E1-F180-C417A75A3EC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5C1B5CA7-8503-CF3C-14B2-E6E002D79C93}"/>
              </a:ext>
            </a:extLst>
          </p:cNvPr>
          <p:cNvGraphicFramePr>
            <a:graphicFrameLocks noGrp="1"/>
          </p:cNvGraphicFramePr>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EA0157B-1E50-7621-9275-3E9F67B41A4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14F7D89-8F27-5D54-B816-D5D589C8D97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9679414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2FA98-687E-5E4F-0D58-03E048ABA9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947D164-9788-BC8E-4756-81BC61741A39}"/>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[Existence of a national or local] QA (quality assurance process) to be performed by service provider</a:t>
            </a:r>
          </a:p>
        </p:txBody>
      </p:sp>
      <p:sp>
        <p:nvSpPr>
          <p:cNvPr id="6" name="TextBox 5">
            <a:extLst>
              <a:ext uri="{FF2B5EF4-FFF2-40B4-BE49-F238E27FC236}">
                <a16:creationId xmlns:a16="http://schemas.microsoft.com/office/drawing/2014/main" id="{45E35959-5985-F2B4-AEF5-BF82166EADB7}"/>
              </a:ext>
            </a:extLst>
          </p:cNvPr>
          <p:cNvSpPr txBox="1"/>
          <p:nvPr/>
        </p:nvSpPr>
        <p:spPr>
          <a:xfrm>
            <a:off x="838199" y="728039"/>
            <a:ext cx="1199536" cy="369332"/>
          </a:xfrm>
          <a:prstGeom prst="rect">
            <a:avLst/>
          </a:prstGeom>
          <a:noFill/>
        </p:spPr>
        <p:txBody>
          <a:bodyPr wrap="square" rtlCol="0">
            <a:spAutoFit/>
          </a:bodyPr>
          <a:lstStyle/>
          <a:p>
            <a:r>
              <a:rPr lang="en-GB" b="1"/>
              <a:t>LL095</a:t>
            </a:r>
          </a:p>
        </p:txBody>
      </p:sp>
      <p:sp>
        <p:nvSpPr>
          <p:cNvPr id="2" name="TextBox 1">
            <a:extLst>
              <a:ext uri="{FF2B5EF4-FFF2-40B4-BE49-F238E27FC236}">
                <a16:creationId xmlns:a16="http://schemas.microsoft.com/office/drawing/2014/main" id="{4C3B0604-BDB1-707D-6A99-6D551A53227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983122B-BBC7-0330-8492-E4DFFD5C51B2}"/>
              </a:ext>
            </a:extLst>
          </p:cNvPr>
          <p:cNvGraphicFramePr>
            <a:graphicFrameLocks noGrp="1"/>
          </p:cNvGraphicFramePr>
          <p:nvPr>
            <p:extLst>
              <p:ext uri="{D42A27DB-BD31-4B8C-83A1-F6EECF244321}">
                <p14:modId xmlns:p14="http://schemas.microsoft.com/office/powerpoint/2010/main" val="2805419066"/>
              </p:ext>
            </p:extLst>
          </p:nvPr>
        </p:nvGraphicFramePr>
        <p:xfrm>
          <a:off x="491613" y="1742221"/>
          <a:ext cx="10991317" cy="3813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Appropriate standards and design guidance exist to address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Adapted from R4a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Kanda A, Ncube EJ, </a:t>
                      </a:r>
                      <a:r>
                        <a:rPr lang="en-GB" sz="1000" err="1"/>
                        <a:t>Voyi</a:t>
                      </a:r>
                      <a:r>
                        <a:rPr lang="en-GB" sz="1000"/>
                        <a:t> K (2022) Drivers and barriers to sustained use of Blair ventilated improved pit latrine after nearly four decades in rural Zimbabwe. </a:t>
                      </a:r>
                      <a:r>
                        <a:rPr lang="en-GB" sz="1000" err="1"/>
                        <a:t>PLoS</a:t>
                      </a:r>
                      <a:r>
                        <a:rPr lang="en-GB" sz="1000"/>
                        <a:t> ONE 17(4): e0265077.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Uddin, S. M., </a:t>
                      </a:r>
                      <a:r>
                        <a:rPr lang="en-GB" sz="1000" err="1"/>
                        <a:t>Ronteltap</a:t>
                      </a:r>
                      <a:r>
                        <a:rPr lang="en-GB" sz="1000"/>
                        <a:t>, M. &amp; Van Lier, J. B. 2013. Assessment of urine diverting dehydrating toilets as a flood-resilient and affordable sanitation technology in the context of Bangladesh. Journal of Water, Sanitation and Hygiene for Development, 3, 87-95.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HOQUE, B.A., HUTTLY, S.R.A., AZIZ, K.M.A., HASAN, Z. and PATWARY, M.Y. (1989), Effects of Floods on the Use and Condition of Pit Latrines in Rural Bangladesh. Disasters, 13: 315-321.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Jewitt, S. (2011). Geographies of shit: spatial and temporal variations in attitudes towards human waste. Progress in Human Geography, 35(5)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AC4D1F2-B1BE-425E-6EB9-BF82AD32562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3261AD7E-D970-F397-6FDC-D57183C4F09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222209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8142B-6FD4-4031-A053-45A85792C3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0F223D-6EF4-8358-4168-E1C6D3494E17}"/>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Sector policy sets thresholds that trigger hazard management plans</a:t>
            </a:r>
          </a:p>
        </p:txBody>
      </p:sp>
      <p:sp>
        <p:nvSpPr>
          <p:cNvPr id="6" name="TextBox 5">
            <a:extLst>
              <a:ext uri="{FF2B5EF4-FFF2-40B4-BE49-F238E27FC236}">
                <a16:creationId xmlns:a16="http://schemas.microsoft.com/office/drawing/2014/main" id="{0B16CC2B-986C-9F23-98F9-6C96E984BF3E}"/>
              </a:ext>
            </a:extLst>
          </p:cNvPr>
          <p:cNvSpPr txBox="1"/>
          <p:nvPr/>
        </p:nvSpPr>
        <p:spPr>
          <a:xfrm>
            <a:off x="838199" y="728039"/>
            <a:ext cx="1199536" cy="369332"/>
          </a:xfrm>
          <a:prstGeom prst="rect">
            <a:avLst/>
          </a:prstGeom>
          <a:noFill/>
        </p:spPr>
        <p:txBody>
          <a:bodyPr wrap="square" rtlCol="0">
            <a:spAutoFit/>
          </a:bodyPr>
          <a:lstStyle/>
          <a:p>
            <a:r>
              <a:rPr lang="en-GB" b="1"/>
              <a:t>LL156</a:t>
            </a:r>
          </a:p>
        </p:txBody>
      </p:sp>
      <p:sp>
        <p:nvSpPr>
          <p:cNvPr id="2" name="TextBox 1">
            <a:extLst>
              <a:ext uri="{FF2B5EF4-FFF2-40B4-BE49-F238E27FC236}">
                <a16:creationId xmlns:a16="http://schemas.microsoft.com/office/drawing/2014/main" id="{D42C1E1E-4093-F8F8-B930-130264B6F67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34F1907-1FED-8839-63DD-F023AEC9C059}"/>
              </a:ext>
            </a:extLst>
          </p:cNvPr>
          <p:cNvGraphicFramePr>
            <a:graphicFrameLocks noGrp="1"/>
          </p:cNvGraphicFramePr>
          <p:nvPr>
            <p:extLst>
              <p:ext uri="{D42A27DB-BD31-4B8C-83A1-F6EECF244321}">
                <p14:modId xmlns:p14="http://schemas.microsoft.com/office/powerpoint/2010/main" val="67068267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9315FA2-85D2-E87A-E456-6A7427EF8FC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45284BD-464B-C92E-41F6-9DC8945A668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371448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85BC5-6631-93E5-D608-CD9843E229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C625F2-D7C8-82DE-0B1F-146775CFB48B}"/>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Design standards and related regulations are available to ensure systems meet required needs</a:t>
            </a:r>
          </a:p>
        </p:txBody>
      </p:sp>
      <p:sp>
        <p:nvSpPr>
          <p:cNvPr id="6" name="TextBox 5">
            <a:extLst>
              <a:ext uri="{FF2B5EF4-FFF2-40B4-BE49-F238E27FC236}">
                <a16:creationId xmlns:a16="http://schemas.microsoft.com/office/drawing/2014/main" id="{0CEEAE93-F916-D38D-5873-99C67801D73D}"/>
              </a:ext>
            </a:extLst>
          </p:cNvPr>
          <p:cNvSpPr txBox="1"/>
          <p:nvPr/>
        </p:nvSpPr>
        <p:spPr>
          <a:xfrm>
            <a:off x="838199" y="728039"/>
            <a:ext cx="1199536" cy="369332"/>
          </a:xfrm>
          <a:prstGeom prst="rect">
            <a:avLst/>
          </a:prstGeom>
          <a:noFill/>
        </p:spPr>
        <p:txBody>
          <a:bodyPr wrap="square" rtlCol="0">
            <a:spAutoFit/>
          </a:bodyPr>
          <a:lstStyle/>
          <a:p>
            <a:r>
              <a:rPr lang="en-GB" b="1"/>
              <a:t>LL165</a:t>
            </a:r>
          </a:p>
        </p:txBody>
      </p:sp>
      <p:sp>
        <p:nvSpPr>
          <p:cNvPr id="2" name="TextBox 1">
            <a:extLst>
              <a:ext uri="{FF2B5EF4-FFF2-40B4-BE49-F238E27FC236}">
                <a16:creationId xmlns:a16="http://schemas.microsoft.com/office/drawing/2014/main" id="{1A68C86D-66CC-9098-6670-6D59D82B578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D99E199-FF1F-B219-FBD6-9BB19F970714}"/>
              </a:ext>
            </a:extLst>
          </p:cNvPr>
          <p:cNvGraphicFramePr>
            <a:graphicFrameLocks noGrp="1"/>
          </p:cNvGraphicFramePr>
          <p:nvPr>
            <p:extLst>
              <p:ext uri="{D42A27DB-BD31-4B8C-83A1-F6EECF244321}">
                <p14:modId xmlns:p14="http://schemas.microsoft.com/office/powerpoint/2010/main" val="3456025109"/>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Appropriate standards and design guidance exist to address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Adapted from R4a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Kanda A, Ncube EJ, </a:t>
                      </a:r>
                      <a:r>
                        <a:rPr lang="en-GB" sz="1000" err="1"/>
                        <a:t>Voyi</a:t>
                      </a:r>
                      <a:r>
                        <a:rPr lang="en-GB" sz="1000"/>
                        <a:t> K (2022) Drivers and barriers to sustained use of Blair ventilated improved pit latrine after nearly four decades in rural Zimbabwe. </a:t>
                      </a:r>
                      <a:r>
                        <a:rPr lang="en-GB" sz="1000" err="1"/>
                        <a:t>PLoS</a:t>
                      </a:r>
                      <a:r>
                        <a:rPr lang="en-GB" sz="1000"/>
                        <a:t> ONE 17(4): e0265077. </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E049205-4CD9-2D5F-2FE0-EBCB108C714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3A0E3DD-4749-4CDB-D912-444E4269124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89079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927D-B5AC-B11F-5E89-7212D02EAFA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0AFAF-26EE-AAEC-ED34-D71EA327710E}"/>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National guidance and standards on water supply design and construction materials consider risks from climate variability and change</a:t>
            </a:r>
          </a:p>
        </p:txBody>
      </p:sp>
      <p:sp>
        <p:nvSpPr>
          <p:cNvPr id="6" name="TextBox 5">
            <a:extLst>
              <a:ext uri="{FF2B5EF4-FFF2-40B4-BE49-F238E27FC236}">
                <a16:creationId xmlns:a16="http://schemas.microsoft.com/office/drawing/2014/main" id="{D24D6517-97BB-43DA-239C-4E35DE5B2A29}"/>
              </a:ext>
            </a:extLst>
          </p:cNvPr>
          <p:cNvSpPr txBox="1"/>
          <p:nvPr/>
        </p:nvSpPr>
        <p:spPr>
          <a:xfrm>
            <a:off x="853440" y="728039"/>
            <a:ext cx="1199536" cy="369332"/>
          </a:xfrm>
          <a:prstGeom prst="rect">
            <a:avLst/>
          </a:prstGeom>
          <a:noFill/>
        </p:spPr>
        <p:txBody>
          <a:bodyPr wrap="square" rtlCol="0">
            <a:spAutoFit/>
          </a:bodyPr>
          <a:lstStyle/>
          <a:p>
            <a:r>
              <a:rPr lang="en-GB" b="1"/>
              <a:t>LL173</a:t>
            </a:r>
          </a:p>
        </p:txBody>
      </p:sp>
      <p:sp>
        <p:nvSpPr>
          <p:cNvPr id="2" name="TextBox 1">
            <a:extLst>
              <a:ext uri="{FF2B5EF4-FFF2-40B4-BE49-F238E27FC236}">
                <a16:creationId xmlns:a16="http://schemas.microsoft.com/office/drawing/2014/main" id="{9A3EF6C5-DB16-8AF3-4772-A846F0A9FA9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A0F5E93-A759-54EB-B9DE-B1AF0402B0F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EF00AC0-6AD2-910C-B3E7-456B611E4293}"/>
              </a:ext>
            </a:extLst>
          </p:cNvPr>
          <p:cNvGraphicFramePr>
            <a:graphicFrameLocks noGrp="1"/>
          </p:cNvGraphicFramePr>
          <p:nvPr>
            <p:extLst>
              <p:ext uri="{D42A27DB-BD31-4B8C-83A1-F6EECF244321}">
                <p14:modId xmlns:p14="http://schemas.microsoft.com/office/powerpoint/2010/main" val="344118306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Appropriate standards and design guidance exist to address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5AED215-C0FE-B3EA-0B00-5DE6CE76C90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734135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C5DF-DE64-A237-16BF-8C571C47D4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32C10D-C3DA-502E-5027-E78F4DB49BB8}"/>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Indicators are chosen to measure the level of climate resilience in WASH linked to existing databases (national or international), and are information collection methods viable and easy to use in a scenario of limited resources</a:t>
            </a:r>
          </a:p>
        </p:txBody>
      </p:sp>
      <p:sp>
        <p:nvSpPr>
          <p:cNvPr id="6" name="TextBox 5">
            <a:extLst>
              <a:ext uri="{FF2B5EF4-FFF2-40B4-BE49-F238E27FC236}">
                <a16:creationId xmlns:a16="http://schemas.microsoft.com/office/drawing/2014/main" id="{417F11DF-03BA-650E-081B-D7247D90C8D7}"/>
              </a:ext>
            </a:extLst>
          </p:cNvPr>
          <p:cNvSpPr txBox="1"/>
          <p:nvPr/>
        </p:nvSpPr>
        <p:spPr>
          <a:xfrm>
            <a:off x="838199" y="728039"/>
            <a:ext cx="1199536" cy="369332"/>
          </a:xfrm>
          <a:prstGeom prst="rect">
            <a:avLst/>
          </a:prstGeom>
          <a:noFill/>
        </p:spPr>
        <p:txBody>
          <a:bodyPr wrap="square" rtlCol="0">
            <a:spAutoFit/>
          </a:bodyPr>
          <a:lstStyle/>
          <a:p>
            <a:r>
              <a:rPr lang="en-GB" b="1"/>
              <a:t>LL263</a:t>
            </a:r>
          </a:p>
        </p:txBody>
      </p:sp>
      <p:sp>
        <p:nvSpPr>
          <p:cNvPr id="2" name="TextBox 1">
            <a:extLst>
              <a:ext uri="{FF2B5EF4-FFF2-40B4-BE49-F238E27FC236}">
                <a16:creationId xmlns:a16="http://schemas.microsoft.com/office/drawing/2014/main" id="{307F70BC-6A64-F65F-8EA7-76A32D5F865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AE09C0A-DB13-1E0D-2F9E-A7D2353AB258}"/>
              </a:ext>
            </a:extLst>
          </p:cNvPr>
          <p:cNvGraphicFramePr>
            <a:graphicFrameLocks noGrp="1"/>
          </p:cNvGraphicFramePr>
          <p:nvPr>
            <p:extLst>
              <p:ext uri="{D42A27DB-BD31-4B8C-83A1-F6EECF244321}">
                <p14:modId xmlns:p14="http://schemas.microsoft.com/office/powerpoint/2010/main" val="144338828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CFE7A7F-780C-92E5-66A0-E484A8BA628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49A61AD-A704-A47B-5FA0-7C32DB5395E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006015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CB47A-CCE4-C193-36D7-9E457914ED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FA64CA-FAFC-B9C9-ADFD-F2E33F017D71}"/>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Mechanisms are in place to capture, share and disseminate lessons learned of the implementation of national pilot adaptation experiences in the WASH sector</a:t>
            </a:r>
          </a:p>
        </p:txBody>
      </p:sp>
      <p:sp>
        <p:nvSpPr>
          <p:cNvPr id="6" name="TextBox 5">
            <a:extLst>
              <a:ext uri="{FF2B5EF4-FFF2-40B4-BE49-F238E27FC236}">
                <a16:creationId xmlns:a16="http://schemas.microsoft.com/office/drawing/2014/main" id="{69573767-5D5F-128A-A7FF-41D3B283CEF6}"/>
              </a:ext>
            </a:extLst>
          </p:cNvPr>
          <p:cNvSpPr txBox="1"/>
          <p:nvPr/>
        </p:nvSpPr>
        <p:spPr>
          <a:xfrm>
            <a:off x="838199" y="728039"/>
            <a:ext cx="1199536" cy="369332"/>
          </a:xfrm>
          <a:prstGeom prst="rect">
            <a:avLst/>
          </a:prstGeom>
          <a:noFill/>
        </p:spPr>
        <p:txBody>
          <a:bodyPr wrap="square" rtlCol="0">
            <a:spAutoFit/>
          </a:bodyPr>
          <a:lstStyle/>
          <a:p>
            <a:r>
              <a:rPr lang="en-GB" b="1"/>
              <a:t>LL264</a:t>
            </a:r>
          </a:p>
        </p:txBody>
      </p:sp>
      <p:sp>
        <p:nvSpPr>
          <p:cNvPr id="2" name="TextBox 1">
            <a:extLst>
              <a:ext uri="{FF2B5EF4-FFF2-40B4-BE49-F238E27FC236}">
                <a16:creationId xmlns:a16="http://schemas.microsoft.com/office/drawing/2014/main" id="{DE60F8A3-05C5-03B5-51F0-0AC830781B7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A0ECBA5-86C6-70D1-86FC-04C814046209}"/>
              </a:ext>
            </a:extLst>
          </p:cNvPr>
          <p:cNvGraphicFramePr>
            <a:graphicFrameLocks noGrp="1"/>
          </p:cNvGraphicFramePr>
          <p:nvPr>
            <p:extLst>
              <p:ext uri="{D42A27DB-BD31-4B8C-83A1-F6EECF244321}">
                <p14:modId xmlns:p14="http://schemas.microsoft.com/office/powerpoint/2010/main" val="75669973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66F9812-FBA7-B8CC-83F3-A92E8592B4E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55055E4-9836-C67F-6C05-989B729B3AE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670887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5B0-B38D-ED16-28EC-DC101016613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CFCC2D-8F89-6337-E05B-E04632D1507A}"/>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Regulation on source/resource protection exists</a:t>
            </a:r>
          </a:p>
        </p:txBody>
      </p:sp>
      <p:sp>
        <p:nvSpPr>
          <p:cNvPr id="6" name="TextBox 5">
            <a:extLst>
              <a:ext uri="{FF2B5EF4-FFF2-40B4-BE49-F238E27FC236}">
                <a16:creationId xmlns:a16="http://schemas.microsoft.com/office/drawing/2014/main" id="{4FF87A3B-3037-B59B-E73C-81E821E2432E}"/>
              </a:ext>
            </a:extLst>
          </p:cNvPr>
          <p:cNvSpPr txBox="1"/>
          <p:nvPr/>
        </p:nvSpPr>
        <p:spPr>
          <a:xfrm>
            <a:off x="838199" y="728039"/>
            <a:ext cx="1199536" cy="369332"/>
          </a:xfrm>
          <a:prstGeom prst="rect">
            <a:avLst/>
          </a:prstGeom>
          <a:noFill/>
        </p:spPr>
        <p:txBody>
          <a:bodyPr wrap="square" rtlCol="0">
            <a:spAutoFit/>
          </a:bodyPr>
          <a:lstStyle/>
          <a:p>
            <a:r>
              <a:rPr lang="en-GB" b="1"/>
              <a:t>LL266</a:t>
            </a:r>
          </a:p>
        </p:txBody>
      </p:sp>
      <p:sp>
        <p:nvSpPr>
          <p:cNvPr id="2" name="TextBox 1">
            <a:extLst>
              <a:ext uri="{FF2B5EF4-FFF2-40B4-BE49-F238E27FC236}">
                <a16:creationId xmlns:a16="http://schemas.microsoft.com/office/drawing/2014/main" id="{05E11539-C796-6067-0C5C-4D30939B80C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6F2D106-5C31-A379-1F0B-74A474538A93}"/>
              </a:ext>
            </a:extLst>
          </p:cNvPr>
          <p:cNvGraphicFramePr>
            <a:graphicFrameLocks noGrp="1"/>
          </p:cNvGraphicFramePr>
          <p:nvPr>
            <p:extLst>
              <p:ext uri="{D42A27DB-BD31-4B8C-83A1-F6EECF244321}">
                <p14:modId xmlns:p14="http://schemas.microsoft.com/office/powerpoint/2010/main" val="306807462"/>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Water resource management supports climate resilience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ED7C9C4-130D-73E8-811E-54B8A085A98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6105ED5-6758-0C90-FA31-8850D82EFC8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078938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CD662-27ED-170D-AE54-D5AE76B619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9393983-3EF7-D752-8E10-087F8205747A}"/>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WASH plans and strategies incorporate monitoring systems that include indicators to measure the effectiveness of prioritised adaptation measures</a:t>
            </a:r>
          </a:p>
        </p:txBody>
      </p:sp>
      <p:sp>
        <p:nvSpPr>
          <p:cNvPr id="6" name="TextBox 5">
            <a:extLst>
              <a:ext uri="{FF2B5EF4-FFF2-40B4-BE49-F238E27FC236}">
                <a16:creationId xmlns:a16="http://schemas.microsoft.com/office/drawing/2014/main" id="{873A1906-72CA-6CE7-75E0-668E558EA2E2}"/>
              </a:ext>
            </a:extLst>
          </p:cNvPr>
          <p:cNvSpPr txBox="1"/>
          <p:nvPr/>
        </p:nvSpPr>
        <p:spPr>
          <a:xfrm>
            <a:off x="838199" y="728039"/>
            <a:ext cx="1199536" cy="369332"/>
          </a:xfrm>
          <a:prstGeom prst="rect">
            <a:avLst/>
          </a:prstGeom>
          <a:noFill/>
        </p:spPr>
        <p:txBody>
          <a:bodyPr wrap="square" rtlCol="0">
            <a:spAutoFit/>
          </a:bodyPr>
          <a:lstStyle/>
          <a:p>
            <a:r>
              <a:rPr lang="en-GB" b="1"/>
              <a:t>LL268</a:t>
            </a:r>
          </a:p>
        </p:txBody>
      </p:sp>
      <p:sp>
        <p:nvSpPr>
          <p:cNvPr id="2" name="TextBox 1">
            <a:extLst>
              <a:ext uri="{FF2B5EF4-FFF2-40B4-BE49-F238E27FC236}">
                <a16:creationId xmlns:a16="http://schemas.microsoft.com/office/drawing/2014/main" id="{7031B738-F3E7-B371-9BDE-33BB347F1CD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BE74C77-19DE-0FBF-8CB7-D58A0CC2C881}"/>
              </a:ext>
            </a:extLst>
          </p:cNvPr>
          <p:cNvGraphicFramePr>
            <a:graphicFrameLocks noGrp="1"/>
          </p:cNvGraphicFramePr>
          <p:nvPr>
            <p:extLst>
              <p:ext uri="{D42A27DB-BD31-4B8C-83A1-F6EECF244321}">
                <p14:modId xmlns:p14="http://schemas.microsoft.com/office/powerpoint/2010/main" val="34083696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EA42976-0F3C-17A7-1A0C-7B8CD37A0E0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79297E2-1B2E-7F22-8B12-870A3545E5A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8889853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3259C-AB8A-9C26-D7C0-017F75A45C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4177B0-64D4-724B-C361-6DCFB358DA31}"/>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Government-led impact evaluation, including impact of climate, carried out in the past 5 years</a:t>
            </a:r>
          </a:p>
        </p:txBody>
      </p:sp>
      <p:sp>
        <p:nvSpPr>
          <p:cNvPr id="6" name="TextBox 5">
            <a:extLst>
              <a:ext uri="{FF2B5EF4-FFF2-40B4-BE49-F238E27FC236}">
                <a16:creationId xmlns:a16="http://schemas.microsoft.com/office/drawing/2014/main" id="{A1CD76DA-272C-F6CC-5E26-2F99A5CFE441}"/>
              </a:ext>
            </a:extLst>
          </p:cNvPr>
          <p:cNvSpPr txBox="1"/>
          <p:nvPr/>
        </p:nvSpPr>
        <p:spPr>
          <a:xfrm>
            <a:off x="838199" y="728039"/>
            <a:ext cx="1199536" cy="369332"/>
          </a:xfrm>
          <a:prstGeom prst="rect">
            <a:avLst/>
          </a:prstGeom>
          <a:noFill/>
        </p:spPr>
        <p:txBody>
          <a:bodyPr wrap="square" rtlCol="0">
            <a:spAutoFit/>
          </a:bodyPr>
          <a:lstStyle/>
          <a:p>
            <a:r>
              <a:rPr lang="en-GB" b="1"/>
              <a:t>LL274</a:t>
            </a:r>
          </a:p>
        </p:txBody>
      </p:sp>
      <p:sp>
        <p:nvSpPr>
          <p:cNvPr id="2" name="TextBox 1">
            <a:extLst>
              <a:ext uri="{FF2B5EF4-FFF2-40B4-BE49-F238E27FC236}">
                <a16:creationId xmlns:a16="http://schemas.microsoft.com/office/drawing/2014/main" id="{291BCD42-1FC2-FBA7-E963-F6FBE8DF1DD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DA4D12B-9D1A-065D-D461-C2E37150D78E}"/>
              </a:ext>
            </a:extLst>
          </p:cNvPr>
          <p:cNvGraphicFramePr>
            <a:graphicFrameLocks noGrp="1"/>
          </p:cNvGraphicFramePr>
          <p:nvPr>
            <p:extLst>
              <p:ext uri="{D42A27DB-BD31-4B8C-83A1-F6EECF244321}">
                <p14:modId xmlns:p14="http://schemas.microsoft.com/office/powerpoint/2010/main" val="188978268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471F54C-A8D6-E4C9-BBA0-2DDA7483C39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7748D0A-D32B-B65F-39A4-D2FFDADDE34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105355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2DD5-B6E4-C1F0-DF72-F852BCDE257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B341EF3-66D1-48F4-23A9-775A796A2A27}"/>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Institutions</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56FD3F0D-EE6C-32B8-6D96-4D4360E5DEE3}"/>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5C55653-4B71-BDD1-CFE9-06CC5356D06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580DA5A-CD74-2887-82D8-B99AB6A5F8D2}"/>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AD32EF21-97A8-ACB7-6FFA-BE325C057F3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F2925A3A-B12A-7B85-FE3D-AA34C8C8DA6D}"/>
              </a:ext>
            </a:extLst>
          </p:cNvPr>
          <p:cNvSpPr txBox="1"/>
          <p:nvPr/>
        </p:nvSpPr>
        <p:spPr>
          <a:xfrm>
            <a:off x="9837501" y="6168097"/>
            <a:ext cx="1297400" cy="369332"/>
          </a:xfrm>
          <a:prstGeom prst="rect">
            <a:avLst/>
          </a:prstGeom>
          <a:noFill/>
        </p:spPr>
        <p:txBody>
          <a:bodyPr wrap="square" rtlCol="0">
            <a:spAutoFit/>
          </a:bodyPr>
          <a:lstStyle/>
          <a:p>
            <a:r>
              <a:rPr lang="en-GB"/>
              <a:t>Page 1 of </a:t>
            </a:r>
            <a:r>
              <a:rPr lang="en-GB">
                <a:hlinkClick r:id="rId5" action="ppaction://hlinksldjump"/>
              </a:rPr>
              <a:t>3</a:t>
            </a:r>
            <a:endParaRPr lang="en-GB"/>
          </a:p>
        </p:txBody>
      </p:sp>
      <p:graphicFrame>
        <p:nvGraphicFramePr>
          <p:cNvPr id="4" name="Table 3">
            <a:extLst>
              <a:ext uri="{FF2B5EF4-FFF2-40B4-BE49-F238E27FC236}">
                <a16:creationId xmlns:a16="http://schemas.microsoft.com/office/drawing/2014/main" id="{BD24A4ED-39DF-B4FC-C4BD-6E6B26F08FEF}"/>
              </a:ext>
            </a:extLst>
          </p:cNvPr>
          <p:cNvGraphicFramePr>
            <a:graphicFrameLocks noGrp="1"/>
          </p:cNvGraphicFramePr>
          <p:nvPr>
            <p:extLst>
              <p:ext uri="{D42A27DB-BD31-4B8C-83A1-F6EECF244321}">
                <p14:modId xmlns:p14="http://schemas.microsoft.com/office/powerpoint/2010/main" val="2420121318"/>
              </p:ext>
            </p:extLst>
          </p:nvPr>
        </p:nvGraphicFramePr>
        <p:xfrm>
          <a:off x="838199" y="1803056"/>
          <a:ext cx="10290049" cy="416052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6" action="ppaction://hlinksldjump"/>
                        </a:rPr>
                        <a:t>LL014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Sufficient quantity and capability of workforce to deliver climate resilient WASH </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[Proportion of] construction workers have undertaken training programme on the construction of resilient structures</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279858645"/>
                  </a:ext>
                </a:extLst>
              </a:tr>
              <a:tr h="109511">
                <a:tc>
                  <a:txBody>
                    <a:bodyPr/>
                    <a:lstStyle/>
                    <a:p>
                      <a:pPr algn="l" fontAlgn="b"/>
                      <a:r>
                        <a:rPr lang="en-GB" sz="1100" b="0" u="none" strike="noStrike">
                          <a:solidFill>
                            <a:srgbClr val="000000"/>
                          </a:solidFill>
                          <a:effectLst/>
                          <a:hlinkClick r:id="rId7" action="ppaction://hlinksldjump"/>
                        </a:rPr>
                        <a:t>LL020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Coherence and cooperation between agencies to deliver climate resilient WASH</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t"/>
                      <a:r>
                        <a:rPr lang="en-GB" sz="1100" b="1" u="none" strike="noStrike">
                          <a:solidFill>
                            <a:srgbClr val="000000"/>
                          </a:solidFill>
                          <a:effectLst/>
                        </a:rPr>
                        <a:t>[Proportion of] relevant stakeholders (environment agencies, utilities, climate change committees, and regulatory bodies) with formal agreements in place to collaborate on environmental management and climate adaptation</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258245617"/>
                  </a:ext>
                </a:extLst>
              </a:tr>
              <a:tr h="242533">
                <a:tc>
                  <a:txBody>
                    <a:bodyPr/>
                    <a:lstStyle/>
                    <a:p>
                      <a:pPr algn="l" fontAlgn="b"/>
                      <a:r>
                        <a:rPr lang="en-GB" sz="1100" b="0" u="none" strike="noStrike">
                          <a:solidFill>
                            <a:srgbClr val="000000"/>
                          </a:solidFill>
                          <a:effectLst/>
                          <a:hlinkClick r:id="rId8" action="ppaction://hlinksldjump"/>
                        </a:rPr>
                        <a:t>LL021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Coherence and cooperation between agencies to deliver climate resilient WASH</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[Proportion of] relevant agencies with active cross-agency climate working groups in place for Water, Sanitation, and Hygiene (WASH) coordination</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13833463"/>
                  </a:ext>
                </a:extLst>
              </a:tr>
              <a:tr h="242533">
                <a:tc>
                  <a:txBody>
                    <a:bodyPr/>
                    <a:lstStyle/>
                    <a:p>
                      <a:pPr algn="l" fontAlgn="b"/>
                      <a:r>
                        <a:rPr lang="en-GB" sz="1100" b="0" u="none" strike="noStrike">
                          <a:solidFill>
                            <a:srgbClr val="000000"/>
                          </a:solidFill>
                          <a:effectLst/>
                          <a:hlinkClick r:id="rId9" action="ppaction://hlinksldjump"/>
                        </a:rPr>
                        <a:t>LL022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Coherence and cooperation between agencies to deliver climate resilient WASH</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[Presence of a] lead agency responsible for climate-resilient WASH policies at national and local levels.</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172059698"/>
                  </a:ext>
                </a:extLst>
              </a:tr>
              <a:tr h="242533">
                <a:tc>
                  <a:txBody>
                    <a:bodyPr/>
                    <a:lstStyle/>
                    <a:p>
                      <a:pPr algn="l" fontAlgn="b"/>
                      <a:r>
                        <a:rPr lang="en-GB" sz="1100" b="0" u="none" strike="noStrike">
                          <a:solidFill>
                            <a:srgbClr val="000000"/>
                          </a:solidFill>
                          <a:effectLst/>
                          <a:hlinkClick r:id="rId10" action="ppaction://hlinksldjump"/>
                        </a:rPr>
                        <a:t>LL069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Early warning systems in place that support actions to reduce impact of climate events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[Proportion of households] receiving clear and timely messaging from early warning systems before, during, and after a climate event or hazard</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509843001"/>
                  </a:ext>
                </a:extLst>
              </a:tr>
              <a:tr h="283517">
                <a:tc>
                  <a:txBody>
                    <a:bodyPr/>
                    <a:lstStyle/>
                    <a:p>
                      <a:pPr algn="l" fontAlgn="b"/>
                      <a:r>
                        <a:rPr lang="en-GB" sz="1100" b="0" u="none" strike="noStrike">
                          <a:solidFill>
                            <a:srgbClr val="000000"/>
                          </a:solidFill>
                          <a:effectLst/>
                          <a:hlinkClick r:id="rId11" action="ppaction://hlinksldjump"/>
                        </a:rPr>
                        <a:t>LL070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Early warning systems in place that support actions to reduce impact of climate events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[Proportion of service providers] receiving clear and timely messaging from early warning systems before, during, and after a climate event or hazard</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968206967"/>
                  </a:ext>
                </a:extLst>
              </a:tr>
              <a:tr h="242533">
                <a:tc>
                  <a:txBody>
                    <a:bodyPr/>
                    <a:lstStyle/>
                    <a:p>
                      <a:pPr algn="l" fontAlgn="b"/>
                      <a:r>
                        <a:rPr lang="en-GB" sz="1100" b="0" u="none" strike="noStrike">
                          <a:solidFill>
                            <a:srgbClr val="000000"/>
                          </a:solidFill>
                          <a:effectLst/>
                          <a:hlinkClick r:id="rId12" action="ppaction://hlinksldjump"/>
                        </a:rPr>
                        <a:t>LL071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Early warning systems in place that support actions to reduce impact of climate events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National early warning system for climate hazards is in place and includes WASH-relevant information</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2656539982"/>
                  </a:ext>
                </a:extLst>
              </a:tr>
              <a:tr h="242533">
                <a:tc>
                  <a:txBody>
                    <a:bodyPr/>
                    <a:lstStyle/>
                    <a:p>
                      <a:pPr algn="l" fontAlgn="b"/>
                      <a:r>
                        <a:rPr lang="en-GB" sz="1100" b="0" u="none" strike="noStrike">
                          <a:solidFill>
                            <a:srgbClr val="000000"/>
                          </a:solidFill>
                          <a:effectLst/>
                          <a:hlinkClick r:id="rId13" action="ppaction://hlinksldjump"/>
                        </a:rPr>
                        <a:t>LL150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[Number of] cities/authorities incorporating climate risk assessments (including entire sanitation chains) into spatial planning.</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501758597"/>
                  </a:ext>
                </a:extLst>
              </a:tr>
              <a:tr h="192077">
                <a:tc>
                  <a:txBody>
                    <a:bodyPr/>
                    <a:lstStyle/>
                    <a:p>
                      <a:pPr algn="l" fontAlgn="b"/>
                      <a:r>
                        <a:rPr lang="en-GB" sz="1100" b="0" u="none" strike="noStrike">
                          <a:solidFill>
                            <a:srgbClr val="000000"/>
                          </a:solidFill>
                          <a:effectLst/>
                          <a:hlinkClick r:id="rId14" action="ppaction://hlinksldjump"/>
                        </a:rPr>
                        <a:t>LL244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Climate information is available for decision making</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Downscaled projections of seasonal and annual changes in rainfall, temperature and evaporation, produced using the latest IPCC assessment reports, are readily available for each catchment/</a:t>
                      </a:r>
                      <a:r>
                        <a:rPr lang="en-GB" sz="1100" b="1" u="none" strike="noStrike" err="1">
                          <a:solidFill>
                            <a:srgbClr val="000000"/>
                          </a:solidFill>
                          <a:effectLst/>
                        </a:rPr>
                        <a:t>hydroclimatic</a:t>
                      </a:r>
                      <a:r>
                        <a:rPr lang="en-GB" sz="1100" b="1" u="none" strike="noStrike">
                          <a:solidFill>
                            <a:srgbClr val="000000"/>
                          </a:solidFill>
                          <a:effectLst/>
                        </a:rPr>
                        <a:t> region in the country.</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518972246"/>
                  </a:ext>
                </a:extLst>
              </a:tr>
            </a:tbl>
          </a:graphicData>
        </a:graphic>
      </p:graphicFrame>
      <p:sp>
        <p:nvSpPr>
          <p:cNvPr id="7" name="TextBox 6">
            <a:extLst>
              <a:ext uri="{FF2B5EF4-FFF2-40B4-BE49-F238E27FC236}">
                <a16:creationId xmlns:a16="http://schemas.microsoft.com/office/drawing/2014/main" id="{A3C321D3-A412-0E00-DF74-C905F61C34E1}"/>
              </a:ext>
            </a:extLst>
          </p:cNvPr>
          <p:cNvSpPr txBox="1"/>
          <p:nvPr/>
        </p:nvSpPr>
        <p:spPr>
          <a:xfrm>
            <a:off x="8712024" y="6176318"/>
            <a:ext cx="1206500" cy="369332"/>
          </a:xfrm>
          <a:prstGeom prst="rect">
            <a:avLst/>
          </a:prstGeom>
          <a:noFill/>
        </p:spPr>
        <p:txBody>
          <a:bodyPr wrap="square" rtlCol="0">
            <a:spAutoFit/>
          </a:bodyPr>
          <a:lstStyle/>
          <a:p>
            <a:r>
              <a:rPr lang="en-GB">
                <a:hlinkClick r:id="rId15" action="ppaction://hlinksldjump"/>
              </a:rPr>
              <a:t>Next page</a:t>
            </a:r>
            <a:endParaRPr lang="en-GB"/>
          </a:p>
        </p:txBody>
      </p:sp>
      <p:sp>
        <p:nvSpPr>
          <p:cNvPr id="2" name="TextBox 1">
            <a:extLst>
              <a:ext uri="{FF2B5EF4-FFF2-40B4-BE49-F238E27FC236}">
                <a16:creationId xmlns:a16="http://schemas.microsoft.com/office/drawing/2014/main" id="{1B1806B6-DD02-37D7-949F-71FEF05EC310}"/>
              </a:ext>
            </a:extLst>
          </p:cNvPr>
          <p:cNvSpPr txBox="1"/>
          <p:nvPr/>
        </p:nvSpPr>
        <p:spPr>
          <a:xfrm>
            <a:off x="8773554" y="1434706"/>
            <a:ext cx="2354694" cy="369332"/>
          </a:xfrm>
          <a:prstGeom prst="rect">
            <a:avLst/>
          </a:prstGeom>
          <a:noFill/>
        </p:spPr>
        <p:txBody>
          <a:bodyPr wrap="square" rtlCol="0">
            <a:spAutoFit/>
          </a:bodyPr>
          <a:lstStyle/>
          <a:p>
            <a:r>
              <a:rPr lang="en-GB">
                <a:hlinkClick r:id="rId16"/>
              </a:rPr>
              <a:t>Link to Indicator Table</a:t>
            </a:r>
            <a:endParaRPr lang="en-GB"/>
          </a:p>
        </p:txBody>
      </p:sp>
    </p:spTree>
    <p:extLst>
      <p:ext uri="{BB962C8B-B14F-4D97-AF65-F5344CB8AC3E}">
        <p14:creationId xmlns:p14="http://schemas.microsoft.com/office/powerpoint/2010/main" val="36233848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1F355-000F-EDEF-DA4A-E0F1C549A1F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3FDEE10-075E-3EF3-90A1-F9E6D27EDEDC}"/>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Institutions</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49538ADF-550F-C846-1C0E-DD7BE87D322F}"/>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EA5E6A-879E-B2B6-466B-3D85F812ECD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2" name="Table 1">
            <a:extLst>
              <a:ext uri="{FF2B5EF4-FFF2-40B4-BE49-F238E27FC236}">
                <a16:creationId xmlns:a16="http://schemas.microsoft.com/office/drawing/2014/main" id="{0EBEF9D5-7B7F-FB32-1C2F-4DD7505BFC5D}"/>
              </a:ext>
            </a:extLst>
          </p:cNvPr>
          <p:cNvGraphicFramePr>
            <a:graphicFrameLocks noGrp="1"/>
          </p:cNvGraphicFramePr>
          <p:nvPr>
            <p:extLst>
              <p:ext uri="{D42A27DB-BD31-4B8C-83A1-F6EECF244321}">
                <p14:modId xmlns:p14="http://schemas.microsoft.com/office/powerpoint/2010/main" val="2901697588"/>
              </p:ext>
            </p:extLst>
          </p:nvPr>
        </p:nvGraphicFramePr>
        <p:xfrm>
          <a:off x="838199" y="1747498"/>
          <a:ext cx="10290049" cy="399288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LL262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WASH professionals receiving training in early warning and response systems and in emergency planning and procedures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LL265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Mechanisms for coordination, data exchange and feedback between central, subnational, and local levels exist</a:t>
                      </a:r>
                    </a:p>
                  </a:txBody>
                  <a:tcPr marL="0" marR="0" marT="0" marB="0"/>
                </a:tc>
                <a:extLst>
                  <a:ext uri="{0D108BD9-81ED-4DB2-BD59-A6C34878D82A}">
                    <a16:rowId xmlns:a16="http://schemas.microsoft.com/office/drawing/2014/main" val="27872551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LL276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WASH sector is consulted, and actively</a:t>
                      </a:r>
                      <a:br>
                        <a:rPr lang="en-GB" sz="1100" b="1" i="0" u="none" strike="noStrike">
                          <a:solidFill>
                            <a:srgbClr val="000000"/>
                          </a:solidFill>
                          <a:effectLst/>
                          <a:latin typeface="Aptos Narrow" panose="020B0004020202020204" pitchFamily="34" charset="0"/>
                        </a:rPr>
                      </a:br>
                      <a:r>
                        <a:rPr lang="en-GB" sz="1100" b="1" i="0" u="none" strike="noStrike">
                          <a:solidFill>
                            <a:srgbClr val="000000"/>
                          </a:solidFill>
                          <a:effectLst/>
                          <a:latin typeface="Aptos Narrow" panose="020B0004020202020204" pitchFamily="34" charset="0"/>
                        </a:rPr>
                        <a:t>participates in, national adaptation</a:t>
                      </a:r>
                      <a:br>
                        <a:rPr lang="en-GB" sz="1100" b="1" i="0" u="none" strike="noStrike">
                          <a:solidFill>
                            <a:srgbClr val="000000"/>
                          </a:solidFill>
                          <a:effectLst/>
                          <a:latin typeface="Aptos Narrow" panose="020B0004020202020204" pitchFamily="34" charset="0"/>
                        </a:rPr>
                      </a:br>
                      <a:r>
                        <a:rPr lang="en-GB" sz="1100" b="1" i="0" u="none" strike="noStrike">
                          <a:solidFill>
                            <a:srgbClr val="000000"/>
                          </a:solidFill>
                          <a:effectLst/>
                          <a:latin typeface="Aptos Narrow" panose="020B0004020202020204" pitchFamily="34" charset="0"/>
                        </a:rPr>
                        <a:t>processes</a:t>
                      </a:r>
                    </a:p>
                  </a:txBody>
                  <a:tcPr marL="0" marR="0" marT="0" marB="0"/>
                </a:tc>
                <a:extLst>
                  <a:ext uri="{0D108BD9-81ED-4DB2-BD59-A6C34878D82A}">
                    <a16:rowId xmlns:a16="http://schemas.microsoft.com/office/drawing/2014/main" val="380804612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LL278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population in areas where local WASH committees exist] with at least 3 WASH committee members participating in education and training activities on early warning systems with respect to WASH needs</a:t>
                      </a:r>
                    </a:p>
                  </a:txBody>
                  <a:tcPr marL="0" marR="0" marT="0" marB="0"/>
                </a:tc>
                <a:extLst>
                  <a:ext uri="{0D108BD9-81ED-4DB2-BD59-A6C34878D82A}">
                    <a16:rowId xmlns:a16="http://schemas.microsoft.com/office/drawing/2014/main" val="11383346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LL279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population in] areas with monitoring in place to support an effective early warning system</a:t>
                      </a:r>
                    </a:p>
                  </a:txBody>
                  <a:tcPr marL="0" marR="0" marT="0" marB="0"/>
                </a:tc>
                <a:extLst>
                  <a:ext uri="{0D108BD9-81ED-4DB2-BD59-A6C34878D82A}">
                    <a16:rowId xmlns:a16="http://schemas.microsoft.com/office/drawing/2014/main" val="317205969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LL288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that consider emergency water plans to be adequate following flood, drought or other hazard events</a:t>
                      </a:r>
                    </a:p>
                  </a:txBody>
                  <a:tcPr marL="0" marR="0" marT="0" marB="0"/>
                </a:tc>
                <a:extLst>
                  <a:ext uri="{0D108BD9-81ED-4DB2-BD59-A6C34878D82A}">
                    <a16:rowId xmlns:a16="http://schemas.microsoft.com/office/drawing/2014/main" val="3509843001"/>
                  </a:ext>
                </a:extLst>
              </a:tr>
              <a:tr h="283517">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LL410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There is a comprehensive capacity development plan for climate resilience and risk assessment based on a capacity needs assessment (e.g. meteorological data, modelling, groundwater trend analysis)</a:t>
                      </a:r>
                    </a:p>
                  </a:txBody>
                  <a:tcPr marL="0" marR="0" marT="0" marB="0"/>
                </a:tc>
                <a:extLst>
                  <a:ext uri="{0D108BD9-81ED-4DB2-BD59-A6C34878D82A}">
                    <a16:rowId xmlns:a16="http://schemas.microsoft.com/office/drawing/2014/main" val="396820696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LL413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Roles and responsibilities for climate resilient WASH are clearly defined between sectors</a:t>
                      </a:r>
                    </a:p>
                  </a:txBody>
                  <a:tcPr marL="0" marR="0" marT="0" marB="0"/>
                </a:tc>
                <a:extLst>
                  <a:ext uri="{0D108BD9-81ED-4DB2-BD59-A6C34878D82A}">
                    <a16:rowId xmlns:a16="http://schemas.microsoft.com/office/drawing/2014/main" val="26565399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LL414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Institutions working with WASH have adequate capacity to address the integration of climate change risk reduction into WASH delivery and ongoing management</a:t>
                      </a:r>
                    </a:p>
                  </a:txBody>
                  <a:tcPr marL="0" marR="0" marT="0" marB="0"/>
                </a:tc>
                <a:extLst>
                  <a:ext uri="{0D108BD9-81ED-4DB2-BD59-A6C34878D82A}">
                    <a16:rowId xmlns:a16="http://schemas.microsoft.com/office/drawing/2014/main" val="3501758597"/>
                  </a:ext>
                </a:extLst>
              </a:tr>
            </a:tbl>
          </a:graphicData>
        </a:graphic>
      </p:graphicFrame>
      <p:sp>
        <p:nvSpPr>
          <p:cNvPr id="3" name="TextBox 2">
            <a:extLst>
              <a:ext uri="{FF2B5EF4-FFF2-40B4-BE49-F238E27FC236}">
                <a16:creationId xmlns:a16="http://schemas.microsoft.com/office/drawing/2014/main" id="{4D611161-1776-56BD-EB14-9336406F1809}"/>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5C77BECE-EDEF-1A47-07A2-F4A1D51EEF8E}"/>
              </a:ext>
            </a:extLst>
          </p:cNvPr>
          <p:cNvSpPr txBox="1"/>
          <p:nvPr/>
        </p:nvSpPr>
        <p:spPr>
          <a:xfrm>
            <a:off x="3786499" y="6177280"/>
            <a:ext cx="2412999" cy="369332"/>
          </a:xfrm>
          <a:prstGeom prst="rect">
            <a:avLst/>
          </a:prstGeom>
          <a:noFill/>
        </p:spPr>
        <p:txBody>
          <a:bodyPr wrap="square" rtlCol="0">
            <a:spAutoFit/>
          </a:bodyPr>
          <a:lstStyle/>
          <a:p>
            <a:r>
              <a:rPr lang="en-GB">
                <a:hlinkClick r:id="rId13" action="ppaction://hlinksldjump"/>
              </a:rPr>
              <a:t>Back to previous page</a:t>
            </a:r>
            <a:endParaRPr lang="en-GB"/>
          </a:p>
        </p:txBody>
      </p:sp>
      <p:sp>
        <p:nvSpPr>
          <p:cNvPr id="13" name="TextBox 12">
            <a:extLst>
              <a:ext uri="{FF2B5EF4-FFF2-40B4-BE49-F238E27FC236}">
                <a16:creationId xmlns:a16="http://schemas.microsoft.com/office/drawing/2014/main" id="{B015D3C1-A831-3314-BE62-EA8FDCD5B208}"/>
              </a:ext>
            </a:extLst>
          </p:cNvPr>
          <p:cNvSpPr txBox="1"/>
          <p:nvPr/>
        </p:nvSpPr>
        <p:spPr>
          <a:xfrm>
            <a:off x="9928401" y="6177280"/>
            <a:ext cx="1297400" cy="369332"/>
          </a:xfrm>
          <a:prstGeom prst="rect">
            <a:avLst/>
          </a:prstGeom>
          <a:noFill/>
        </p:spPr>
        <p:txBody>
          <a:bodyPr wrap="square" rtlCol="0">
            <a:spAutoFit/>
          </a:bodyPr>
          <a:lstStyle/>
          <a:p>
            <a:r>
              <a:rPr lang="en-GB"/>
              <a:t>Page 2 of </a:t>
            </a:r>
            <a:r>
              <a:rPr lang="en-GB">
                <a:hlinkClick r:id="rId14" action="ppaction://hlinksldjump"/>
              </a:rPr>
              <a:t>3</a:t>
            </a:r>
            <a:endParaRPr lang="en-GB"/>
          </a:p>
        </p:txBody>
      </p:sp>
      <p:sp>
        <p:nvSpPr>
          <p:cNvPr id="15" name="TextBox 14">
            <a:extLst>
              <a:ext uri="{FF2B5EF4-FFF2-40B4-BE49-F238E27FC236}">
                <a16:creationId xmlns:a16="http://schemas.microsoft.com/office/drawing/2014/main" id="{5BF8857B-74EC-DEE8-5989-B97DEAE81891}"/>
              </a:ext>
            </a:extLst>
          </p:cNvPr>
          <p:cNvSpPr txBox="1"/>
          <p:nvPr/>
        </p:nvSpPr>
        <p:spPr>
          <a:xfrm>
            <a:off x="8631000" y="6177280"/>
            <a:ext cx="1297401" cy="369332"/>
          </a:xfrm>
          <a:prstGeom prst="rect">
            <a:avLst/>
          </a:prstGeom>
          <a:noFill/>
        </p:spPr>
        <p:txBody>
          <a:bodyPr wrap="square" rtlCol="0">
            <a:spAutoFit/>
          </a:bodyPr>
          <a:lstStyle/>
          <a:p>
            <a:r>
              <a:rPr lang="en-GB">
                <a:hlinkClick r:id="rId14" action="ppaction://hlinksldjump"/>
              </a:rPr>
              <a:t>Next page</a:t>
            </a:r>
            <a:endParaRPr lang="en-GB"/>
          </a:p>
        </p:txBody>
      </p:sp>
      <p:sp>
        <p:nvSpPr>
          <p:cNvPr id="4" name="TextBox 3">
            <a:extLst>
              <a:ext uri="{FF2B5EF4-FFF2-40B4-BE49-F238E27FC236}">
                <a16:creationId xmlns:a16="http://schemas.microsoft.com/office/drawing/2014/main" id="{2665286F-99FF-1D1C-2FF9-A16AB2069F8A}"/>
              </a:ext>
            </a:extLst>
          </p:cNvPr>
          <p:cNvSpPr txBox="1"/>
          <p:nvPr/>
        </p:nvSpPr>
        <p:spPr>
          <a:xfrm>
            <a:off x="8773554" y="1375714"/>
            <a:ext cx="2354694" cy="369332"/>
          </a:xfrm>
          <a:prstGeom prst="rect">
            <a:avLst/>
          </a:prstGeom>
          <a:noFill/>
        </p:spPr>
        <p:txBody>
          <a:bodyPr wrap="square" rtlCol="0">
            <a:spAutoFit/>
          </a:bodyPr>
          <a:lstStyle/>
          <a:p>
            <a:r>
              <a:rPr lang="en-GB">
                <a:hlinkClick r:id="rId15"/>
              </a:rPr>
              <a:t>Link to Indicator Table</a:t>
            </a:r>
            <a:endParaRPr lang="en-GB"/>
          </a:p>
        </p:txBody>
      </p:sp>
    </p:spTree>
    <p:extLst>
      <p:ext uri="{BB962C8B-B14F-4D97-AF65-F5344CB8AC3E}">
        <p14:creationId xmlns:p14="http://schemas.microsoft.com/office/powerpoint/2010/main" val="173246952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7CCD6-6C07-DF38-D52A-548D1742D6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5635AA2-3D20-4402-E8EE-6386D7D32A0D}"/>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Institutions</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F7FBC0A1-6876-15A7-1704-2210F16CC036}"/>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539C9EA-C4F0-2349-0D3B-C760352ED64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2" name="Table 1">
            <a:extLst>
              <a:ext uri="{FF2B5EF4-FFF2-40B4-BE49-F238E27FC236}">
                <a16:creationId xmlns:a16="http://schemas.microsoft.com/office/drawing/2014/main" id="{FB0124E0-DCE8-1C52-634F-F74210E847F8}"/>
              </a:ext>
            </a:extLst>
          </p:cNvPr>
          <p:cNvGraphicFramePr>
            <a:graphicFrameLocks noGrp="1"/>
          </p:cNvGraphicFramePr>
          <p:nvPr>
            <p:extLst>
              <p:ext uri="{D42A27DB-BD31-4B8C-83A1-F6EECF244321}">
                <p14:modId xmlns:p14="http://schemas.microsoft.com/office/powerpoint/2010/main" val="3227581040"/>
              </p:ext>
            </p:extLst>
          </p:nvPr>
        </p:nvGraphicFramePr>
        <p:xfrm>
          <a:off x="838199" y="1747498"/>
          <a:ext cx="10290049" cy="131064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LL415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There is a functioning inter-ministerial/inter departmental coordination mechanism between departments responsible for climate change, environment, agriculture, energy, water resources and for water supply and sanitation.</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LL423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regulators or local government staff supporting WASH systems who have received training on climate risk assessment and management</a:t>
                      </a:r>
                    </a:p>
                  </a:txBody>
                  <a:tcPr marL="0" marR="0" marT="0" marB="0"/>
                </a:tc>
                <a:extLst>
                  <a:ext uri="{0D108BD9-81ED-4DB2-BD59-A6C34878D82A}">
                    <a16:rowId xmlns:a16="http://schemas.microsoft.com/office/drawing/2014/main" val="2787255182"/>
                  </a:ext>
                </a:extLst>
              </a:tr>
            </a:tbl>
          </a:graphicData>
        </a:graphic>
      </p:graphicFrame>
      <p:sp>
        <p:nvSpPr>
          <p:cNvPr id="3" name="TextBox 2">
            <a:extLst>
              <a:ext uri="{FF2B5EF4-FFF2-40B4-BE49-F238E27FC236}">
                <a16:creationId xmlns:a16="http://schemas.microsoft.com/office/drawing/2014/main" id="{E33BF578-85D7-D969-F2F4-46391F162F54}"/>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F3C44E7A-66B7-0631-0642-18CCE27D6A6C}"/>
              </a:ext>
            </a:extLst>
          </p:cNvPr>
          <p:cNvSpPr txBox="1"/>
          <p:nvPr/>
        </p:nvSpPr>
        <p:spPr>
          <a:xfrm>
            <a:off x="3786499" y="6177280"/>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13" name="TextBox 12">
            <a:extLst>
              <a:ext uri="{FF2B5EF4-FFF2-40B4-BE49-F238E27FC236}">
                <a16:creationId xmlns:a16="http://schemas.microsoft.com/office/drawing/2014/main" id="{3FC92FF2-A5D6-84CE-7140-AB77E8C385CB}"/>
              </a:ext>
            </a:extLst>
          </p:cNvPr>
          <p:cNvSpPr txBox="1"/>
          <p:nvPr/>
        </p:nvSpPr>
        <p:spPr>
          <a:xfrm>
            <a:off x="9830848" y="6177280"/>
            <a:ext cx="1297400" cy="369332"/>
          </a:xfrm>
          <a:prstGeom prst="rect">
            <a:avLst/>
          </a:prstGeom>
          <a:noFill/>
        </p:spPr>
        <p:txBody>
          <a:bodyPr wrap="square" rtlCol="0">
            <a:spAutoFit/>
          </a:bodyPr>
          <a:lstStyle/>
          <a:p>
            <a:r>
              <a:rPr lang="en-GB"/>
              <a:t>Page 3 of 3</a:t>
            </a:r>
          </a:p>
        </p:txBody>
      </p:sp>
      <p:sp>
        <p:nvSpPr>
          <p:cNvPr id="4" name="TextBox 3">
            <a:extLst>
              <a:ext uri="{FF2B5EF4-FFF2-40B4-BE49-F238E27FC236}">
                <a16:creationId xmlns:a16="http://schemas.microsoft.com/office/drawing/2014/main" id="{94A218C3-BA2C-9EE5-965A-BBA40018EAF1}"/>
              </a:ext>
            </a:extLst>
          </p:cNvPr>
          <p:cNvSpPr txBox="1"/>
          <p:nvPr/>
        </p:nvSpPr>
        <p:spPr>
          <a:xfrm>
            <a:off x="8773554" y="1375714"/>
            <a:ext cx="2354694" cy="369332"/>
          </a:xfrm>
          <a:prstGeom prst="rect">
            <a:avLst/>
          </a:prstGeom>
          <a:noFill/>
        </p:spPr>
        <p:txBody>
          <a:bodyPr wrap="square" rtlCol="0">
            <a:spAutoFit/>
          </a:bodyPr>
          <a:lstStyle/>
          <a:p>
            <a:r>
              <a:rPr lang="en-GB">
                <a:hlinkClick r:id="rId7"/>
              </a:rPr>
              <a:t>Link to Indicator Table</a:t>
            </a:r>
            <a:endParaRPr lang="en-GB"/>
          </a:p>
        </p:txBody>
      </p:sp>
    </p:spTree>
    <p:extLst>
      <p:ext uri="{BB962C8B-B14F-4D97-AF65-F5344CB8AC3E}">
        <p14:creationId xmlns:p14="http://schemas.microsoft.com/office/powerpoint/2010/main" val="40723469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02552-DE0F-F4BE-19EB-EA40761550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BEE6A4-C751-192A-48E4-5CE9D2B2C61A}"/>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construction workers have undertaken training programme on the construction of resilient structures</a:t>
            </a:r>
          </a:p>
        </p:txBody>
      </p:sp>
      <p:sp>
        <p:nvSpPr>
          <p:cNvPr id="6" name="TextBox 5">
            <a:extLst>
              <a:ext uri="{FF2B5EF4-FFF2-40B4-BE49-F238E27FC236}">
                <a16:creationId xmlns:a16="http://schemas.microsoft.com/office/drawing/2014/main" id="{55A6E659-BD3D-3ED6-229C-41B189074B08}"/>
              </a:ext>
            </a:extLst>
          </p:cNvPr>
          <p:cNvSpPr txBox="1"/>
          <p:nvPr/>
        </p:nvSpPr>
        <p:spPr>
          <a:xfrm>
            <a:off x="838199" y="728039"/>
            <a:ext cx="1199536" cy="369332"/>
          </a:xfrm>
          <a:prstGeom prst="rect">
            <a:avLst/>
          </a:prstGeom>
          <a:noFill/>
        </p:spPr>
        <p:txBody>
          <a:bodyPr wrap="square" rtlCol="0">
            <a:spAutoFit/>
          </a:bodyPr>
          <a:lstStyle/>
          <a:p>
            <a:r>
              <a:rPr lang="en-GB" b="1"/>
              <a:t>LL014</a:t>
            </a:r>
          </a:p>
        </p:txBody>
      </p:sp>
      <p:sp>
        <p:nvSpPr>
          <p:cNvPr id="2" name="TextBox 1">
            <a:extLst>
              <a:ext uri="{FF2B5EF4-FFF2-40B4-BE49-F238E27FC236}">
                <a16:creationId xmlns:a16="http://schemas.microsoft.com/office/drawing/2014/main" id="{D9CCF4B4-736A-01DC-2640-6F8191EAF06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6A90051-288E-9A6C-D76A-CE3887550C0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E06CE0D-4A81-584E-DD75-2996982CA585}"/>
              </a:ext>
            </a:extLst>
          </p:cNvPr>
          <p:cNvGraphicFramePr>
            <a:graphicFrameLocks noGrp="1"/>
          </p:cNvGraphicFramePr>
          <p:nvPr>
            <p:extLst>
              <p:ext uri="{D42A27DB-BD31-4B8C-83A1-F6EECF244321}">
                <p14:modId xmlns:p14="http://schemas.microsoft.com/office/powerpoint/2010/main" val="2345595902"/>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Sufficient quantity and capability of workforce to deliver climate resilient WASH </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Adapted from R4a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Kanda A, Ncube EJ, </a:t>
                      </a:r>
                      <a:r>
                        <a:rPr lang="en-GB" sz="1000" err="1"/>
                        <a:t>Voyi</a:t>
                      </a:r>
                      <a:r>
                        <a:rPr lang="en-GB" sz="1000"/>
                        <a:t> K (2022) Drivers and barriers to sustained use of Blair ventilated improved pit latrine after nearly four decades in rural Zimbabwe. </a:t>
                      </a:r>
                      <a:r>
                        <a:rPr lang="en-GB" sz="1000" err="1"/>
                        <a:t>PLoS</a:t>
                      </a:r>
                      <a:r>
                        <a:rPr lang="en-GB" sz="1000"/>
                        <a:t> ONE 17(4): e0265077. </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BCE3D3C-A6AB-DB09-0B8D-022BFCB59DC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983640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9BC62-F31F-0A4D-E395-947E16D333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27A87F-19E8-BFDC-5DDC-0BFA6D4FC756}"/>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relevant stakeholders (environment agencies, utilities, climate change committees, and regulatory bodies) with formal agreements in place to collaborate on environmental management and climate adaptation</a:t>
            </a:r>
          </a:p>
        </p:txBody>
      </p:sp>
      <p:sp>
        <p:nvSpPr>
          <p:cNvPr id="6" name="TextBox 5">
            <a:extLst>
              <a:ext uri="{FF2B5EF4-FFF2-40B4-BE49-F238E27FC236}">
                <a16:creationId xmlns:a16="http://schemas.microsoft.com/office/drawing/2014/main" id="{10120E1D-F6B0-09AA-8F07-FD2815AAD2D1}"/>
              </a:ext>
            </a:extLst>
          </p:cNvPr>
          <p:cNvSpPr txBox="1"/>
          <p:nvPr/>
        </p:nvSpPr>
        <p:spPr>
          <a:xfrm>
            <a:off x="838199" y="728039"/>
            <a:ext cx="1199536" cy="369332"/>
          </a:xfrm>
          <a:prstGeom prst="rect">
            <a:avLst/>
          </a:prstGeom>
          <a:noFill/>
        </p:spPr>
        <p:txBody>
          <a:bodyPr wrap="square" rtlCol="0">
            <a:spAutoFit/>
          </a:bodyPr>
          <a:lstStyle/>
          <a:p>
            <a:r>
              <a:rPr lang="en-GB" b="1"/>
              <a:t>LL020</a:t>
            </a:r>
          </a:p>
        </p:txBody>
      </p:sp>
      <p:sp>
        <p:nvSpPr>
          <p:cNvPr id="2" name="TextBox 1">
            <a:extLst>
              <a:ext uri="{FF2B5EF4-FFF2-40B4-BE49-F238E27FC236}">
                <a16:creationId xmlns:a16="http://schemas.microsoft.com/office/drawing/2014/main" id="{4C1090C0-AAF3-F68A-9521-5DA3EE04DF3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1B257AA-1682-EB12-3892-0E67208A9154}"/>
              </a:ext>
            </a:extLst>
          </p:cNvPr>
          <p:cNvGraphicFramePr>
            <a:graphicFrameLocks noGrp="1"/>
          </p:cNvGraphicFramePr>
          <p:nvPr>
            <p:extLst>
              <p:ext uri="{D42A27DB-BD31-4B8C-83A1-F6EECF244321}">
                <p14:modId xmlns:p14="http://schemas.microsoft.com/office/powerpoint/2010/main" val="1687999095"/>
              </p:ext>
            </p:extLst>
          </p:nvPr>
        </p:nvGraphicFramePr>
        <p:xfrm>
          <a:off x="491613" y="1742221"/>
          <a:ext cx="10991317" cy="32038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GWP UNICEF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88929AA-F974-913B-C3E7-EE14E8F1370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8A2DE8F-839A-E63F-6838-5ACDBED4C2A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4835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829D5-16E5-2D0B-6061-CB398FC55EC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86EB00-988A-4E55-B07C-1AD9954D347B}"/>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National adaptation plans address climate risks to water supply</a:t>
            </a:r>
          </a:p>
        </p:txBody>
      </p:sp>
      <p:sp>
        <p:nvSpPr>
          <p:cNvPr id="6" name="TextBox 5">
            <a:extLst>
              <a:ext uri="{FF2B5EF4-FFF2-40B4-BE49-F238E27FC236}">
                <a16:creationId xmlns:a16="http://schemas.microsoft.com/office/drawing/2014/main" id="{52109B7D-7810-1A2E-8BC9-D53EA09EA7A4}"/>
              </a:ext>
            </a:extLst>
          </p:cNvPr>
          <p:cNvSpPr txBox="1"/>
          <p:nvPr/>
        </p:nvSpPr>
        <p:spPr>
          <a:xfrm>
            <a:off x="853440" y="728039"/>
            <a:ext cx="1199536" cy="369332"/>
          </a:xfrm>
          <a:prstGeom prst="rect">
            <a:avLst/>
          </a:prstGeom>
          <a:noFill/>
        </p:spPr>
        <p:txBody>
          <a:bodyPr wrap="square" rtlCol="0">
            <a:spAutoFit/>
          </a:bodyPr>
          <a:lstStyle/>
          <a:p>
            <a:r>
              <a:rPr lang="en-GB" b="1"/>
              <a:t>LL175</a:t>
            </a:r>
          </a:p>
        </p:txBody>
      </p:sp>
      <p:sp>
        <p:nvSpPr>
          <p:cNvPr id="2" name="TextBox 1">
            <a:extLst>
              <a:ext uri="{FF2B5EF4-FFF2-40B4-BE49-F238E27FC236}">
                <a16:creationId xmlns:a16="http://schemas.microsoft.com/office/drawing/2014/main" id="{C4784DB7-6344-777D-A44A-E5E99B5B6A4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3A5215A-8C56-43A1-EF16-8BCB53158AE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168F416-B2A1-A208-BC7F-AA58AF20C8EB}"/>
              </a:ext>
            </a:extLst>
          </p:cNvPr>
          <p:cNvGraphicFramePr>
            <a:graphicFrameLocks noGrp="1"/>
          </p:cNvGraphicFramePr>
          <p:nvPr>
            <p:extLst>
              <p:ext uri="{D42A27DB-BD31-4B8C-83A1-F6EECF244321}">
                <p14:modId xmlns:p14="http://schemas.microsoft.com/office/powerpoint/2010/main" val="121670367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7C8CDB7-625D-55FC-6C59-ED92CF80F5C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644910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19010-D656-709A-4D82-090855F46A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2DD717F-FDF1-F9DF-EE66-FC80D62FBEC6}"/>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relevant agencies with active cross-agency climate working groups in place for Water, Sanitation, and Hygiene (WASH) coordination</a:t>
            </a:r>
          </a:p>
        </p:txBody>
      </p:sp>
      <p:sp>
        <p:nvSpPr>
          <p:cNvPr id="6" name="TextBox 5">
            <a:extLst>
              <a:ext uri="{FF2B5EF4-FFF2-40B4-BE49-F238E27FC236}">
                <a16:creationId xmlns:a16="http://schemas.microsoft.com/office/drawing/2014/main" id="{1611820E-F0DB-F5F3-4491-68C662898E02}"/>
              </a:ext>
            </a:extLst>
          </p:cNvPr>
          <p:cNvSpPr txBox="1"/>
          <p:nvPr/>
        </p:nvSpPr>
        <p:spPr>
          <a:xfrm>
            <a:off x="838199" y="728039"/>
            <a:ext cx="1199536" cy="369332"/>
          </a:xfrm>
          <a:prstGeom prst="rect">
            <a:avLst/>
          </a:prstGeom>
          <a:noFill/>
        </p:spPr>
        <p:txBody>
          <a:bodyPr wrap="square" rtlCol="0">
            <a:spAutoFit/>
          </a:bodyPr>
          <a:lstStyle/>
          <a:p>
            <a:r>
              <a:rPr lang="en-GB" b="1"/>
              <a:t>LL021</a:t>
            </a:r>
          </a:p>
        </p:txBody>
      </p:sp>
      <p:sp>
        <p:nvSpPr>
          <p:cNvPr id="2" name="TextBox 1">
            <a:extLst>
              <a:ext uri="{FF2B5EF4-FFF2-40B4-BE49-F238E27FC236}">
                <a16:creationId xmlns:a16="http://schemas.microsoft.com/office/drawing/2014/main" id="{FC7AB195-C404-5A37-9097-30EE68B4A21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6C56AE2-08A8-5A4C-F2CA-524B67498A0B}"/>
              </a:ext>
            </a:extLst>
          </p:cNvPr>
          <p:cNvGraphicFramePr>
            <a:graphicFrameLocks noGrp="1"/>
          </p:cNvGraphicFramePr>
          <p:nvPr>
            <p:extLst>
              <p:ext uri="{D42A27DB-BD31-4B8C-83A1-F6EECF244321}">
                <p14:modId xmlns:p14="http://schemas.microsoft.com/office/powerpoint/2010/main" val="25476358"/>
              </p:ext>
            </p:extLst>
          </p:nvPr>
        </p:nvGraphicFramePr>
        <p:xfrm>
          <a:off x="491613" y="1742221"/>
          <a:ext cx="10991317" cy="32038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GWP UNICEF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43C53FC-D7F8-87E9-0467-192C925323A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A5C7541-7ABA-A541-4682-1BD3A78BA8D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928070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B606-88B6-A66A-81E3-4632E344F4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09F212-58A4-7825-1F05-9756F22760A4}"/>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[Presence of a] lead agency responsible for climate-resilient WASH policies at national and local levels.</a:t>
            </a:r>
          </a:p>
        </p:txBody>
      </p:sp>
      <p:sp>
        <p:nvSpPr>
          <p:cNvPr id="6" name="TextBox 5">
            <a:extLst>
              <a:ext uri="{FF2B5EF4-FFF2-40B4-BE49-F238E27FC236}">
                <a16:creationId xmlns:a16="http://schemas.microsoft.com/office/drawing/2014/main" id="{E9B1E023-CD5E-88FA-8367-9B50AFC72D1C}"/>
              </a:ext>
            </a:extLst>
          </p:cNvPr>
          <p:cNvSpPr txBox="1"/>
          <p:nvPr/>
        </p:nvSpPr>
        <p:spPr>
          <a:xfrm>
            <a:off x="838199" y="728039"/>
            <a:ext cx="1199536" cy="369332"/>
          </a:xfrm>
          <a:prstGeom prst="rect">
            <a:avLst/>
          </a:prstGeom>
          <a:noFill/>
        </p:spPr>
        <p:txBody>
          <a:bodyPr wrap="square" rtlCol="0">
            <a:spAutoFit/>
          </a:bodyPr>
          <a:lstStyle/>
          <a:p>
            <a:r>
              <a:rPr lang="en-GB" b="1"/>
              <a:t>LL022</a:t>
            </a:r>
          </a:p>
        </p:txBody>
      </p:sp>
      <p:sp>
        <p:nvSpPr>
          <p:cNvPr id="2" name="TextBox 1">
            <a:extLst>
              <a:ext uri="{FF2B5EF4-FFF2-40B4-BE49-F238E27FC236}">
                <a16:creationId xmlns:a16="http://schemas.microsoft.com/office/drawing/2014/main" id="{30F05C2B-49D7-05E9-9DEE-2FC9D6DCDE7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E9CAD7D-C487-3CA7-398D-D994193E75F4}"/>
              </a:ext>
            </a:extLst>
          </p:cNvPr>
          <p:cNvGraphicFramePr>
            <a:graphicFrameLocks noGrp="1"/>
          </p:cNvGraphicFramePr>
          <p:nvPr>
            <p:extLst>
              <p:ext uri="{D42A27DB-BD31-4B8C-83A1-F6EECF244321}">
                <p14:modId xmlns:p14="http://schemas.microsoft.com/office/powerpoint/2010/main" val="3016399582"/>
              </p:ext>
            </p:extLst>
          </p:nvPr>
        </p:nvGraphicFramePr>
        <p:xfrm>
          <a:off x="491613" y="1742221"/>
          <a:ext cx="10991317" cy="3051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D39D026-197A-DEE2-A228-0635DE2577E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A557E26-4302-A2A6-A073-F588A594D5F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2342837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B05AC-1E3F-F92B-6B46-249E562D2D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8FEB5A9-9915-F7BB-2B82-C369B335FFD2}"/>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households] receiving clear and timely messaging from early warning systems before, during, and after a climate event or hazard</a:t>
            </a:r>
          </a:p>
        </p:txBody>
      </p:sp>
      <p:sp>
        <p:nvSpPr>
          <p:cNvPr id="6" name="TextBox 5">
            <a:extLst>
              <a:ext uri="{FF2B5EF4-FFF2-40B4-BE49-F238E27FC236}">
                <a16:creationId xmlns:a16="http://schemas.microsoft.com/office/drawing/2014/main" id="{DD262D2B-76FB-9714-1327-927CB24C823E}"/>
              </a:ext>
            </a:extLst>
          </p:cNvPr>
          <p:cNvSpPr txBox="1"/>
          <p:nvPr/>
        </p:nvSpPr>
        <p:spPr>
          <a:xfrm>
            <a:off x="838199" y="728039"/>
            <a:ext cx="1199536" cy="369332"/>
          </a:xfrm>
          <a:prstGeom prst="rect">
            <a:avLst/>
          </a:prstGeom>
          <a:noFill/>
        </p:spPr>
        <p:txBody>
          <a:bodyPr wrap="square" rtlCol="0">
            <a:spAutoFit/>
          </a:bodyPr>
          <a:lstStyle/>
          <a:p>
            <a:r>
              <a:rPr lang="en-GB" b="1"/>
              <a:t>LL069</a:t>
            </a:r>
          </a:p>
        </p:txBody>
      </p:sp>
      <p:sp>
        <p:nvSpPr>
          <p:cNvPr id="2" name="TextBox 1">
            <a:extLst>
              <a:ext uri="{FF2B5EF4-FFF2-40B4-BE49-F238E27FC236}">
                <a16:creationId xmlns:a16="http://schemas.microsoft.com/office/drawing/2014/main" id="{EA59C746-CE6B-D834-99CC-C16145C5B0B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63764A3-BA7D-86AE-240C-73049709E9A6}"/>
              </a:ext>
            </a:extLst>
          </p:cNvPr>
          <p:cNvGraphicFramePr>
            <a:graphicFrameLocks noGrp="1"/>
          </p:cNvGraphicFramePr>
          <p:nvPr>
            <p:extLst>
              <p:ext uri="{D42A27DB-BD31-4B8C-83A1-F6EECF244321}">
                <p14:modId xmlns:p14="http://schemas.microsoft.com/office/powerpoint/2010/main" val="324930585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C086AB9-7421-4F37-5624-0C01811C291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20B5B39-3743-2CFB-671C-128B532A9A7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732067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4DFE7-8D36-38E3-2DA9-379E368CD2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9E3450-C80C-1B4F-96B6-CBB7A72DE10A}"/>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service providers] receiving clear and timely messaging from early warning systems before, during, and after a climate event or hazard</a:t>
            </a:r>
          </a:p>
        </p:txBody>
      </p:sp>
      <p:sp>
        <p:nvSpPr>
          <p:cNvPr id="6" name="TextBox 5">
            <a:extLst>
              <a:ext uri="{FF2B5EF4-FFF2-40B4-BE49-F238E27FC236}">
                <a16:creationId xmlns:a16="http://schemas.microsoft.com/office/drawing/2014/main" id="{32A1B9A0-AA48-9C75-2DCC-C814649C888F}"/>
              </a:ext>
            </a:extLst>
          </p:cNvPr>
          <p:cNvSpPr txBox="1"/>
          <p:nvPr/>
        </p:nvSpPr>
        <p:spPr>
          <a:xfrm>
            <a:off x="838199" y="728039"/>
            <a:ext cx="1199536" cy="369332"/>
          </a:xfrm>
          <a:prstGeom prst="rect">
            <a:avLst/>
          </a:prstGeom>
          <a:noFill/>
        </p:spPr>
        <p:txBody>
          <a:bodyPr wrap="square" rtlCol="0">
            <a:spAutoFit/>
          </a:bodyPr>
          <a:lstStyle/>
          <a:p>
            <a:r>
              <a:rPr lang="en-GB" b="1"/>
              <a:t>LL070</a:t>
            </a:r>
          </a:p>
        </p:txBody>
      </p:sp>
      <p:sp>
        <p:nvSpPr>
          <p:cNvPr id="2" name="TextBox 1">
            <a:extLst>
              <a:ext uri="{FF2B5EF4-FFF2-40B4-BE49-F238E27FC236}">
                <a16:creationId xmlns:a16="http://schemas.microsoft.com/office/drawing/2014/main" id="{266336B9-EE01-12E2-5B84-2B43549A2DC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0095698-7E51-33B1-0485-54CAB381B1CF}"/>
              </a:ext>
            </a:extLst>
          </p:cNvPr>
          <p:cNvGraphicFramePr>
            <a:graphicFrameLocks noGrp="1"/>
          </p:cNvGraphicFramePr>
          <p:nvPr>
            <p:extLst>
              <p:ext uri="{D42A27DB-BD31-4B8C-83A1-F6EECF244321}">
                <p14:modId xmlns:p14="http://schemas.microsoft.com/office/powerpoint/2010/main" val="184327133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E80B449-7B22-8BEC-E11D-FD884653328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BC0D33D-3BB4-713B-566A-722C8C606EE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2393286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C163E-3810-5C46-2384-3A6A380668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9B740E-F5A6-1140-AC3E-9735F86DF99D}"/>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National early warning system for climate hazards is in place and includes WASH-relevant information</a:t>
            </a:r>
          </a:p>
        </p:txBody>
      </p:sp>
      <p:sp>
        <p:nvSpPr>
          <p:cNvPr id="6" name="TextBox 5">
            <a:extLst>
              <a:ext uri="{FF2B5EF4-FFF2-40B4-BE49-F238E27FC236}">
                <a16:creationId xmlns:a16="http://schemas.microsoft.com/office/drawing/2014/main" id="{79CC1D1F-D21F-963B-52B9-0FAF9AC2CA75}"/>
              </a:ext>
            </a:extLst>
          </p:cNvPr>
          <p:cNvSpPr txBox="1"/>
          <p:nvPr/>
        </p:nvSpPr>
        <p:spPr>
          <a:xfrm>
            <a:off x="838199" y="728039"/>
            <a:ext cx="1199536" cy="369332"/>
          </a:xfrm>
          <a:prstGeom prst="rect">
            <a:avLst/>
          </a:prstGeom>
          <a:noFill/>
        </p:spPr>
        <p:txBody>
          <a:bodyPr wrap="square" rtlCol="0">
            <a:spAutoFit/>
          </a:bodyPr>
          <a:lstStyle/>
          <a:p>
            <a:r>
              <a:rPr lang="en-GB" b="1"/>
              <a:t>LL071</a:t>
            </a:r>
          </a:p>
        </p:txBody>
      </p:sp>
      <p:sp>
        <p:nvSpPr>
          <p:cNvPr id="2" name="TextBox 1">
            <a:extLst>
              <a:ext uri="{FF2B5EF4-FFF2-40B4-BE49-F238E27FC236}">
                <a16:creationId xmlns:a16="http://schemas.microsoft.com/office/drawing/2014/main" id="{F778D08B-B69E-8E52-5214-C95866203B4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889E1FA-C181-D6C5-22F5-6AE19B193404}"/>
              </a:ext>
            </a:extLst>
          </p:cNvPr>
          <p:cNvGraphicFramePr>
            <a:graphicFrameLocks noGrp="1"/>
          </p:cNvGraphicFramePr>
          <p:nvPr>
            <p:extLst>
              <p:ext uri="{D42A27DB-BD31-4B8C-83A1-F6EECF244321}">
                <p14:modId xmlns:p14="http://schemas.microsoft.com/office/powerpoint/2010/main" val="3606103220"/>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A5DA442-73A1-5264-9745-CEE2EDB76C3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C1459B9-5C42-F2E2-5981-281EFB3F369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6576550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16037-53B7-22B6-7B78-26F041F0656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79838D-108C-6DF2-AD8F-17877CEE41CF}"/>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[Number of] cities/authorities incorporating climate risk assessments (including entire sanitation chains) into spatial planning.</a:t>
            </a:r>
          </a:p>
        </p:txBody>
      </p:sp>
      <p:sp>
        <p:nvSpPr>
          <p:cNvPr id="6" name="TextBox 5">
            <a:extLst>
              <a:ext uri="{FF2B5EF4-FFF2-40B4-BE49-F238E27FC236}">
                <a16:creationId xmlns:a16="http://schemas.microsoft.com/office/drawing/2014/main" id="{404EB4CD-D2E4-E0BD-18F6-BE711015F3B8}"/>
              </a:ext>
            </a:extLst>
          </p:cNvPr>
          <p:cNvSpPr txBox="1"/>
          <p:nvPr/>
        </p:nvSpPr>
        <p:spPr>
          <a:xfrm>
            <a:off x="838199" y="728039"/>
            <a:ext cx="1199536" cy="369332"/>
          </a:xfrm>
          <a:prstGeom prst="rect">
            <a:avLst/>
          </a:prstGeom>
          <a:noFill/>
        </p:spPr>
        <p:txBody>
          <a:bodyPr wrap="square" rtlCol="0">
            <a:spAutoFit/>
          </a:bodyPr>
          <a:lstStyle/>
          <a:p>
            <a:r>
              <a:rPr lang="en-GB" b="1"/>
              <a:t>LL150</a:t>
            </a:r>
          </a:p>
        </p:txBody>
      </p:sp>
      <p:sp>
        <p:nvSpPr>
          <p:cNvPr id="2" name="TextBox 1">
            <a:extLst>
              <a:ext uri="{FF2B5EF4-FFF2-40B4-BE49-F238E27FC236}">
                <a16:creationId xmlns:a16="http://schemas.microsoft.com/office/drawing/2014/main" id="{544AB892-0E49-27C6-F1FD-2362ED34E93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E18BA96-9467-62D1-A2E3-9CF93E9E9BF2}"/>
              </a:ext>
            </a:extLst>
          </p:cNvPr>
          <p:cNvGraphicFramePr>
            <a:graphicFrameLocks noGrp="1"/>
          </p:cNvGraphicFramePr>
          <p:nvPr>
            <p:extLst>
              <p:ext uri="{D42A27DB-BD31-4B8C-83A1-F6EECF244321}">
                <p14:modId xmlns:p14="http://schemas.microsoft.com/office/powerpoint/2010/main" val="926323800"/>
              </p:ext>
            </p:extLst>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F7F1A9A-AF96-74BF-F2E4-2ED0EACCF2B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2AC1D9E-60ED-DDC6-CBB1-0EE331A730C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99721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2B87-668B-681D-DA34-53DA0B00E23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134E4CA-9034-AA44-7749-58EAE4D9E21E}"/>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Downscaled projections of seasonal and annual changes in rainfall, temperature and evaporation, produced using the latest IPCC assessment reports, are readily available for each catchment/hydroclimatic region in the country.</a:t>
            </a:r>
          </a:p>
        </p:txBody>
      </p:sp>
      <p:sp>
        <p:nvSpPr>
          <p:cNvPr id="6" name="TextBox 5">
            <a:extLst>
              <a:ext uri="{FF2B5EF4-FFF2-40B4-BE49-F238E27FC236}">
                <a16:creationId xmlns:a16="http://schemas.microsoft.com/office/drawing/2014/main" id="{FD229933-405F-9E09-87EF-F53935BE1407}"/>
              </a:ext>
            </a:extLst>
          </p:cNvPr>
          <p:cNvSpPr txBox="1"/>
          <p:nvPr/>
        </p:nvSpPr>
        <p:spPr>
          <a:xfrm>
            <a:off x="838199" y="728039"/>
            <a:ext cx="1199536" cy="369332"/>
          </a:xfrm>
          <a:prstGeom prst="rect">
            <a:avLst/>
          </a:prstGeom>
          <a:noFill/>
        </p:spPr>
        <p:txBody>
          <a:bodyPr wrap="square" rtlCol="0">
            <a:spAutoFit/>
          </a:bodyPr>
          <a:lstStyle/>
          <a:p>
            <a:r>
              <a:rPr lang="en-GB" b="1"/>
              <a:t>LL244</a:t>
            </a:r>
          </a:p>
        </p:txBody>
      </p:sp>
      <p:sp>
        <p:nvSpPr>
          <p:cNvPr id="2" name="TextBox 1">
            <a:extLst>
              <a:ext uri="{FF2B5EF4-FFF2-40B4-BE49-F238E27FC236}">
                <a16:creationId xmlns:a16="http://schemas.microsoft.com/office/drawing/2014/main" id="{C3D6DC2F-4967-6F38-9F2F-4303D1F45E2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FA45A9B-3367-C952-C7E4-1E15FFDEACBB}"/>
              </a:ext>
            </a:extLst>
          </p:cNvPr>
          <p:cNvGraphicFramePr>
            <a:graphicFrameLocks noGrp="1"/>
          </p:cNvGraphicFramePr>
          <p:nvPr>
            <p:extLst>
              <p:ext uri="{D42A27DB-BD31-4B8C-83A1-F6EECF244321}">
                <p14:modId xmlns:p14="http://schemas.microsoft.com/office/powerpoint/2010/main" val="3281712808"/>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Climate information is available for decision making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6326473-272D-D693-D6EE-446E48B4AD9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887E851-3AAE-345F-6F49-EFF44A4AFDC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5611810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14009-CE9A-E6A5-883D-C24F96C68F0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266405-368F-928A-7012-69FE9C0F39DE}"/>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WASH professionals receiving training in early warning and response systems and in emergency planning and procedures</a:t>
            </a:r>
          </a:p>
        </p:txBody>
      </p:sp>
      <p:sp>
        <p:nvSpPr>
          <p:cNvPr id="6" name="TextBox 5">
            <a:extLst>
              <a:ext uri="{FF2B5EF4-FFF2-40B4-BE49-F238E27FC236}">
                <a16:creationId xmlns:a16="http://schemas.microsoft.com/office/drawing/2014/main" id="{B5AEEAC5-1444-E407-1D7A-5AE8CD0ED026}"/>
              </a:ext>
            </a:extLst>
          </p:cNvPr>
          <p:cNvSpPr txBox="1"/>
          <p:nvPr/>
        </p:nvSpPr>
        <p:spPr>
          <a:xfrm>
            <a:off x="838199" y="728039"/>
            <a:ext cx="1199536" cy="369332"/>
          </a:xfrm>
          <a:prstGeom prst="rect">
            <a:avLst/>
          </a:prstGeom>
          <a:noFill/>
        </p:spPr>
        <p:txBody>
          <a:bodyPr wrap="square" rtlCol="0">
            <a:spAutoFit/>
          </a:bodyPr>
          <a:lstStyle/>
          <a:p>
            <a:r>
              <a:rPr lang="en-GB" b="1"/>
              <a:t>LL262</a:t>
            </a:r>
          </a:p>
        </p:txBody>
      </p:sp>
      <p:sp>
        <p:nvSpPr>
          <p:cNvPr id="2" name="TextBox 1">
            <a:extLst>
              <a:ext uri="{FF2B5EF4-FFF2-40B4-BE49-F238E27FC236}">
                <a16:creationId xmlns:a16="http://schemas.microsoft.com/office/drawing/2014/main" id="{7EC41517-2A7C-842A-01CC-DF7E15DA2B8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B546913-7DF3-23E2-F29C-8BE32D9D7704}"/>
              </a:ext>
            </a:extLst>
          </p:cNvPr>
          <p:cNvGraphicFramePr>
            <a:graphicFrameLocks noGrp="1"/>
          </p:cNvGraphicFramePr>
          <p:nvPr>
            <p:extLst>
              <p:ext uri="{D42A27DB-BD31-4B8C-83A1-F6EECF244321}">
                <p14:modId xmlns:p14="http://schemas.microsoft.com/office/powerpoint/2010/main" val="842046471"/>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05BCFC3-BDD4-A75B-3440-4D20EF299CB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536F965-1DFC-1320-AA63-7FDFB20F7C5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810852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4D17D-C375-A7A0-07B6-5175140AF51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C43DB1-C7DF-CB0D-5D57-4EF098A4932E}"/>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Mechanisms for coordination, data exchange and feedback between central, subnational, and local levels exist</a:t>
            </a:r>
          </a:p>
        </p:txBody>
      </p:sp>
      <p:sp>
        <p:nvSpPr>
          <p:cNvPr id="6" name="TextBox 5">
            <a:extLst>
              <a:ext uri="{FF2B5EF4-FFF2-40B4-BE49-F238E27FC236}">
                <a16:creationId xmlns:a16="http://schemas.microsoft.com/office/drawing/2014/main" id="{7BD3374D-A8BA-C2C3-E0B4-CFAE3FDCCE95}"/>
              </a:ext>
            </a:extLst>
          </p:cNvPr>
          <p:cNvSpPr txBox="1"/>
          <p:nvPr/>
        </p:nvSpPr>
        <p:spPr>
          <a:xfrm>
            <a:off x="838199" y="728039"/>
            <a:ext cx="1199536" cy="369332"/>
          </a:xfrm>
          <a:prstGeom prst="rect">
            <a:avLst/>
          </a:prstGeom>
          <a:noFill/>
        </p:spPr>
        <p:txBody>
          <a:bodyPr wrap="square" rtlCol="0">
            <a:spAutoFit/>
          </a:bodyPr>
          <a:lstStyle/>
          <a:p>
            <a:r>
              <a:rPr lang="en-GB" b="1"/>
              <a:t>LL265</a:t>
            </a:r>
          </a:p>
        </p:txBody>
      </p:sp>
      <p:sp>
        <p:nvSpPr>
          <p:cNvPr id="2" name="TextBox 1">
            <a:extLst>
              <a:ext uri="{FF2B5EF4-FFF2-40B4-BE49-F238E27FC236}">
                <a16:creationId xmlns:a16="http://schemas.microsoft.com/office/drawing/2014/main" id="{7A907953-45CD-FBF0-A90E-0DE19DFDAC3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D9290E3-7ABD-63EB-6210-D9F042F77C8F}"/>
              </a:ext>
            </a:extLst>
          </p:cNvPr>
          <p:cNvGraphicFramePr>
            <a:graphicFrameLocks noGrp="1"/>
          </p:cNvGraphicFramePr>
          <p:nvPr>
            <p:extLst>
              <p:ext uri="{D42A27DB-BD31-4B8C-83A1-F6EECF244321}">
                <p14:modId xmlns:p14="http://schemas.microsoft.com/office/powerpoint/2010/main" val="4122995223"/>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9D9E5A5-E71A-646D-EA18-67C6E052825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2B5835F-29BC-DC30-5AB6-5B2D95DF772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2817924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AD14F-FFF2-0C0A-DB3F-894204FBBB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F1B53B1-EBD4-5EDB-826F-D1CC09F65DC6}"/>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WASH sector is consulted, and actively participates in, national adaptation processes</a:t>
            </a:r>
          </a:p>
        </p:txBody>
      </p:sp>
      <p:sp>
        <p:nvSpPr>
          <p:cNvPr id="6" name="TextBox 5">
            <a:extLst>
              <a:ext uri="{FF2B5EF4-FFF2-40B4-BE49-F238E27FC236}">
                <a16:creationId xmlns:a16="http://schemas.microsoft.com/office/drawing/2014/main" id="{1863CB6C-5880-C932-62DC-015DBD3399C3}"/>
              </a:ext>
            </a:extLst>
          </p:cNvPr>
          <p:cNvSpPr txBox="1"/>
          <p:nvPr/>
        </p:nvSpPr>
        <p:spPr>
          <a:xfrm>
            <a:off x="838199" y="728039"/>
            <a:ext cx="1199536" cy="369332"/>
          </a:xfrm>
          <a:prstGeom prst="rect">
            <a:avLst/>
          </a:prstGeom>
          <a:noFill/>
        </p:spPr>
        <p:txBody>
          <a:bodyPr wrap="square" rtlCol="0">
            <a:spAutoFit/>
          </a:bodyPr>
          <a:lstStyle/>
          <a:p>
            <a:r>
              <a:rPr lang="en-GB" b="1"/>
              <a:t>LL276</a:t>
            </a:r>
          </a:p>
        </p:txBody>
      </p:sp>
      <p:sp>
        <p:nvSpPr>
          <p:cNvPr id="2" name="TextBox 1">
            <a:extLst>
              <a:ext uri="{FF2B5EF4-FFF2-40B4-BE49-F238E27FC236}">
                <a16:creationId xmlns:a16="http://schemas.microsoft.com/office/drawing/2014/main" id="{362E29FB-DDF2-1647-BAE7-8F1C0B1AAC6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3B459E0-5D61-6BAD-A2DE-B67B4CE199CE}"/>
              </a:ext>
            </a:extLst>
          </p:cNvPr>
          <p:cNvGraphicFramePr>
            <a:graphicFrameLocks noGrp="1"/>
          </p:cNvGraphicFramePr>
          <p:nvPr>
            <p:extLst>
              <p:ext uri="{D42A27DB-BD31-4B8C-83A1-F6EECF244321}">
                <p14:modId xmlns:p14="http://schemas.microsoft.com/office/powerpoint/2010/main" val="71025300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DDA1C5C-7DBB-4D9A-EE0B-A1C5B913271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276CB5F-A474-9B55-BEA3-1D52D957213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04329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D3B58-F1DC-AA3B-DE98-3738CDF9558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3527A5-53D5-E3B5-DFF2-9596D8E8449C}"/>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Water supply climate adaptation plan is aligned with national adaptation planning frameworks</a:t>
            </a:r>
          </a:p>
        </p:txBody>
      </p:sp>
      <p:sp>
        <p:nvSpPr>
          <p:cNvPr id="6" name="TextBox 5">
            <a:extLst>
              <a:ext uri="{FF2B5EF4-FFF2-40B4-BE49-F238E27FC236}">
                <a16:creationId xmlns:a16="http://schemas.microsoft.com/office/drawing/2014/main" id="{EC1C21DC-667A-51C3-122D-09AA099A9B44}"/>
              </a:ext>
            </a:extLst>
          </p:cNvPr>
          <p:cNvSpPr txBox="1"/>
          <p:nvPr/>
        </p:nvSpPr>
        <p:spPr>
          <a:xfrm>
            <a:off x="853440" y="728039"/>
            <a:ext cx="1199536" cy="369332"/>
          </a:xfrm>
          <a:prstGeom prst="rect">
            <a:avLst/>
          </a:prstGeom>
          <a:noFill/>
        </p:spPr>
        <p:txBody>
          <a:bodyPr wrap="square" rtlCol="0">
            <a:spAutoFit/>
          </a:bodyPr>
          <a:lstStyle/>
          <a:p>
            <a:r>
              <a:rPr lang="en-GB" b="1"/>
              <a:t>LL189</a:t>
            </a:r>
          </a:p>
        </p:txBody>
      </p:sp>
      <p:sp>
        <p:nvSpPr>
          <p:cNvPr id="2" name="TextBox 1">
            <a:extLst>
              <a:ext uri="{FF2B5EF4-FFF2-40B4-BE49-F238E27FC236}">
                <a16:creationId xmlns:a16="http://schemas.microsoft.com/office/drawing/2014/main" id="{4D1251E0-F96C-9B13-352F-67D1EDF6985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D8732FD-D2FC-CBC8-E617-E1A00EBB46A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B32275B-FDB2-A2DA-6496-4C08DC773A29}"/>
              </a:ext>
            </a:extLst>
          </p:cNvPr>
          <p:cNvGraphicFramePr>
            <a:graphicFrameLocks noGrp="1"/>
          </p:cNvGraphicFramePr>
          <p:nvPr>
            <p:extLst>
              <p:ext uri="{D42A27DB-BD31-4B8C-83A1-F6EECF244321}">
                <p14:modId xmlns:p14="http://schemas.microsoft.com/office/powerpoint/2010/main" val="3233856797"/>
              </p:ext>
            </p:extLst>
          </p:nvPr>
        </p:nvGraphicFramePr>
        <p:xfrm>
          <a:off x="491613" y="1742221"/>
          <a:ext cx="10991317" cy="31140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Crossfield, A &amp; Ferranti, E 2024, 'A longitudinal perspective of climate adaptation: a case study from the water</a:t>
                      </a:r>
                    </a:p>
                    <a:p>
                      <a:pPr marL="0" indent="0">
                        <a:buFont typeface="Arial" panose="020B0604020202020204" pitchFamily="34" charset="0"/>
                        <a:buNone/>
                      </a:pPr>
                      <a:r>
                        <a:rPr lang="en-GB" sz="1000"/>
                        <a:t>sector 2013-2023', Infrastructure Asset Management. https://doi.org/10.1680/jinam.23.00060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7B45025-CE0E-1A45-3BA6-626E1F8C1ED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3554699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FFF6-7844-4E67-73B0-21C60F4490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12234C-B495-5792-AC0F-E299DAB087C2}"/>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population in areas where local WASH committees exist] with at least 3 WASH committee members participating in education and training activities on early warning systems with respect to WASH needs</a:t>
            </a:r>
          </a:p>
        </p:txBody>
      </p:sp>
      <p:sp>
        <p:nvSpPr>
          <p:cNvPr id="6" name="TextBox 5">
            <a:extLst>
              <a:ext uri="{FF2B5EF4-FFF2-40B4-BE49-F238E27FC236}">
                <a16:creationId xmlns:a16="http://schemas.microsoft.com/office/drawing/2014/main" id="{EA65887D-E346-7486-A033-530EAC042D19}"/>
              </a:ext>
            </a:extLst>
          </p:cNvPr>
          <p:cNvSpPr txBox="1"/>
          <p:nvPr/>
        </p:nvSpPr>
        <p:spPr>
          <a:xfrm>
            <a:off x="838199" y="728039"/>
            <a:ext cx="1199536" cy="369332"/>
          </a:xfrm>
          <a:prstGeom prst="rect">
            <a:avLst/>
          </a:prstGeom>
          <a:noFill/>
        </p:spPr>
        <p:txBody>
          <a:bodyPr wrap="square" rtlCol="0">
            <a:spAutoFit/>
          </a:bodyPr>
          <a:lstStyle/>
          <a:p>
            <a:r>
              <a:rPr lang="en-GB" b="1"/>
              <a:t>LL278</a:t>
            </a:r>
          </a:p>
        </p:txBody>
      </p:sp>
      <p:sp>
        <p:nvSpPr>
          <p:cNvPr id="2" name="TextBox 1">
            <a:extLst>
              <a:ext uri="{FF2B5EF4-FFF2-40B4-BE49-F238E27FC236}">
                <a16:creationId xmlns:a16="http://schemas.microsoft.com/office/drawing/2014/main" id="{34EF53E1-4C35-FD88-CA68-B55BDC86C48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8FF13B8-C7A0-FD13-20F4-74A4BC997208}"/>
              </a:ext>
            </a:extLst>
          </p:cNvPr>
          <p:cNvGraphicFramePr>
            <a:graphicFrameLocks noGrp="1"/>
          </p:cNvGraphicFramePr>
          <p:nvPr>
            <p:extLst>
              <p:ext uri="{D42A27DB-BD31-4B8C-83A1-F6EECF244321}">
                <p14:modId xmlns:p14="http://schemas.microsoft.com/office/powerpoint/2010/main" val="293635929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Users receiving messages that inform user adaptation actions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err="1"/>
                        <a:t>Unicef</a:t>
                      </a:r>
                      <a:r>
                        <a:rPr lang="en-GB" sz="1000"/>
                        <a:t>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3D5A4B6-ABC1-E545-BEC2-F821763474E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D97AAB0-CDB8-E5DA-8D1D-2E65348E71B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129346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3E17-6BF2-BE60-DDD1-B56355139D7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1A2023-5228-05D8-BC17-D12937B6E788}"/>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population in] areas with monitoring in place to support an effective early warning system</a:t>
            </a:r>
          </a:p>
        </p:txBody>
      </p:sp>
      <p:sp>
        <p:nvSpPr>
          <p:cNvPr id="6" name="TextBox 5">
            <a:extLst>
              <a:ext uri="{FF2B5EF4-FFF2-40B4-BE49-F238E27FC236}">
                <a16:creationId xmlns:a16="http://schemas.microsoft.com/office/drawing/2014/main" id="{104FB64F-800F-2693-6EC0-19B0D8FCE6FF}"/>
              </a:ext>
            </a:extLst>
          </p:cNvPr>
          <p:cNvSpPr txBox="1"/>
          <p:nvPr/>
        </p:nvSpPr>
        <p:spPr>
          <a:xfrm>
            <a:off x="838199" y="728039"/>
            <a:ext cx="1199536" cy="369332"/>
          </a:xfrm>
          <a:prstGeom prst="rect">
            <a:avLst/>
          </a:prstGeom>
          <a:noFill/>
        </p:spPr>
        <p:txBody>
          <a:bodyPr wrap="square" rtlCol="0">
            <a:spAutoFit/>
          </a:bodyPr>
          <a:lstStyle/>
          <a:p>
            <a:r>
              <a:rPr lang="en-GB" b="1"/>
              <a:t>LL279</a:t>
            </a:r>
          </a:p>
        </p:txBody>
      </p:sp>
      <p:sp>
        <p:nvSpPr>
          <p:cNvPr id="12" name="TextBox 11">
            <a:extLst>
              <a:ext uri="{FF2B5EF4-FFF2-40B4-BE49-F238E27FC236}">
                <a16:creationId xmlns:a16="http://schemas.microsoft.com/office/drawing/2014/main" id="{262B6DD7-1A48-DCBD-9080-17CF8FE9B70E}"/>
              </a:ext>
            </a:extLst>
          </p:cNvPr>
          <p:cNvSpPr txBox="1"/>
          <p:nvPr/>
        </p:nvSpPr>
        <p:spPr>
          <a:xfrm>
            <a:off x="8996777" y="6177280"/>
            <a:ext cx="2077720" cy="369332"/>
          </a:xfrm>
          <a:prstGeom prst="rect">
            <a:avLst/>
          </a:prstGeom>
          <a:noFill/>
        </p:spPr>
        <p:txBody>
          <a:bodyPr wrap="square" rtlCol="0">
            <a:spAutoFit/>
          </a:bodyPr>
          <a:lstStyle/>
          <a:p>
            <a:r>
              <a:rPr lang="en-GB"/>
              <a:t>Link to Excel Sheet</a:t>
            </a:r>
          </a:p>
        </p:txBody>
      </p:sp>
      <p:sp>
        <p:nvSpPr>
          <p:cNvPr id="13" name="TextBox 12">
            <a:extLst>
              <a:ext uri="{FF2B5EF4-FFF2-40B4-BE49-F238E27FC236}">
                <a16:creationId xmlns:a16="http://schemas.microsoft.com/office/drawing/2014/main" id="{E4EF9BA7-73C7-4018-1DC7-6FBA61379949}"/>
              </a:ext>
            </a:extLst>
          </p:cNvPr>
          <p:cNvSpPr txBox="1"/>
          <p:nvPr/>
        </p:nvSpPr>
        <p:spPr>
          <a:xfrm>
            <a:off x="6199498" y="6177280"/>
            <a:ext cx="2412999" cy="369332"/>
          </a:xfrm>
          <a:prstGeom prst="rect">
            <a:avLst/>
          </a:prstGeom>
          <a:noFill/>
        </p:spPr>
        <p:txBody>
          <a:bodyPr wrap="square" rtlCol="0">
            <a:spAutoFit/>
          </a:bodyPr>
          <a:lstStyle/>
          <a:p>
            <a:r>
              <a:rPr lang="en-GB"/>
              <a:t>Link to SurveyMonkey</a:t>
            </a:r>
          </a:p>
        </p:txBody>
      </p:sp>
      <p:sp>
        <p:nvSpPr>
          <p:cNvPr id="2" name="TextBox 1">
            <a:extLst>
              <a:ext uri="{FF2B5EF4-FFF2-40B4-BE49-F238E27FC236}">
                <a16:creationId xmlns:a16="http://schemas.microsoft.com/office/drawing/2014/main" id="{D72B26D5-904E-0A18-9AEC-9D813BC3075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F8F467E-3B0A-312D-752C-BD23A975CB24}"/>
              </a:ext>
            </a:extLst>
          </p:cNvPr>
          <p:cNvGraphicFramePr>
            <a:graphicFrameLocks noGrp="1"/>
          </p:cNvGraphicFramePr>
          <p:nvPr>
            <p:extLst>
              <p:ext uri="{D42A27DB-BD31-4B8C-83A1-F6EECF244321}">
                <p14:modId xmlns:p14="http://schemas.microsoft.com/office/powerpoint/2010/main" val="1846310530"/>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89A56D2-4122-D276-C5B2-E8B36E8EA93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Tree>
    <p:extLst>
      <p:ext uri="{BB962C8B-B14F-4D97-AF65-F5344CB8AC3E}">
        <p14:creationId xmlns:p14="http://schemas.microsoft.com/office/powerpoint/2010/main" val="2940306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D43E3-3C94-6E1A-0F29-D4915B9895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637411-36E9-BC90-00D8-F6912D02EEB4}"/>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population] that consider emergency water plans to be adequate following flood, drought or other hazard events</a:t>
            </a:r>
          </a:p>
        </p:txBody>
      </p:sp>
      <p:sp>
        <p:nvSpPr>
          <p:cNvPr id="6" name="TextBox 5">
            <a:extLst>
              <a:ext uri="{FF2B5EF4-FFF2-40B4-BE49-F238E27FC236}">
                <a16:creationId xmlns:a16="http://schemas.microsoft.com/office/drawing/2014/main" id="{08366947-0F41-ECF6-AB0B-F579D907BCC2}"/>
              </a:ext>
            </a:extLst>
          </p:cNvPr>
          <p:cNvSpPr txBox="1"/>
          <p:nvPr/>
        </p:nvSpPr>
        <p:spPr>
          <a:xfrm>
            <a:off x="838199" y="728039"/>
            <a:ext cx="1199536" cy="369332"/>
          </a:xfrm>
          <a:prstGeom prst="rect">
            <a:avLst/>
          </a:prstGeom>
          <a:noFill/>
        </p:spPr>
        <p:txBody>
          <a:bodyPr wrap="square" rtlCol="0">
            <a:spAutoFit/>
          </a:bodyPr>
          <a:lstStyle/>
          <a:p>
            <a:r>
              <a:rPr lang="en-GB" b="1"/>
              <a:t>LL288</a:t>
            </a:r>
          </a:p>
        </p:txBody>
      </p:sp>
      <p:sp>
        <p:nvSpPr>
          <p:cNvPr id="2" name="TextBox 1">
            <a:extLst>
              <a:ext uri="{FF2B5EF4-FFF2-40B4-BE49-F238E27FC236}">
                <a16:creationId xmlns:a16="http://schemas.microsoft.com/office/drawing/2014/main" id="{2DF742C7-74B9-2E31-1CDA-FBB1B37DED7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D0E6098-A811-82CF-4C2B-A085A4F9A341}"/>
              </a:ext>
            </a:extLst>
          </p:cNvPr>
          <p:cNvGraphicFramePr>
            <a:graphicFrameLocks noGrp="1"/>
          </p:cNvGraphicFramePr>
          <p:nvPr>
            <p:extLst>
              <p:ext uri="{D42A27DB-BD31-4B8C-83A1-F6EECF244321}">
                <p14:modId xmlns:p14="http://schemas.microsoft.com/office/powerpoint/2010/main" val="378214938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53B8690-45B1-138E-A3A3-E69502EB08C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3E45141-F9B3-1404-3E55-F17F5B0F003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9629677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4D69-B6BF-F6B9-2ED9-E5E4FAFC61D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0BF2F1-5EEB-CED4-937D-5C60EA6EE3AB}"/>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There is a comprehensive capacity development plan for climate resilience and risk assessment based on a capacity needs assessment (e.g. meteorological data, modelling, groundwater trend analysis)</a:t>
            </a:r>
          </a:p>
        </p:txBody>
      </p:sp>
      <p:sp>
        <p:nvSpPr>
          <p:cNvPr id="6" name="TextBox 5">
            <a:extLst>
              <a:ext uri="{FF2B5EF4-FFF2-40B4-BE49-F238E27FC236}">
                <a16:creationId xmlns:a16="http://schemas.microsoft.com/office/drawing/2014/main" id="{2FD01301-571E-6FA3-FD81-B055767141CA}"/>
              </a:ext>
            </a:extLst>
          </p:cNvPr>
          <p:cNvSpPr txBox="1"/>
          <p:nvPr/>
        </p:nvSpPr>
        <p:spPr>
          <a:xfrm>
            <a:off x="838199" y="728039"/>
            <a:ext cx="1199536" cy="369332"/>
          </a:xfrm>
          <a:prstGeom prst="rect">
            <a:avLst/>
          </a:prstGeom>
          <a:noFill/>
        </p:spPr>
        <p:txBody>
          <a:bodyPr wrap="square" rtlCol="0">
            <a:spAutoFit/>
          </a:bodyPr>
          <a:lstStyle/>
          <a:p>
            <a:r>
              <a:rPr lang="en-GB" b="1"/>
              <a:t>LL410</a:t>
            </a:r>
          </a:p>
        </p:txBody>
      </p:sp>
      <p:sp>
        <p:nvSpPr>
          <p:cNvPr id="2" name="TextBox 1">
            <a:extLst>
              <a:ext uri="{FF2B5EF4-FFF2-40B4-BE49-F238E27FC236}">
                <a16:creationId xmlns:a16="http://schemas.microsoft.com/office/drawing/2014/main" id="{12CCB0ED-A5CB-E538-CFED-B6F9AD862D7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48EBB0E-8F16-E481-D287-90D1D5302A95}"/>
              </a:ext>
            </a:extLst>
          </p:cNvPr>
          <p:cNvGraphicFramePr>
            <a:graphicFrameLocks noGrp="1"/>
          </p:cNvGraphicFramePr>
          <p:nvPr>
            <p:extLst>
              <p:ext uri="{D42A27DB-BD31-4B8C-83A1-F6EECF244321}">
                <p14:modId xmlns:p14="http://schemas.microsoft.com/office/powerpoint/2010/main" val="1187019077"/>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Sufficient quantity and capability of workforce to deliver climate resilient WASH </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err="1"/>
                        <a:t>Unicef</a:t>
                      </a:r>
                      <a:r>
                        <a:rPr lang="en-GB" sz="1000"/>
                        <a:t> -  CR WASH Strategic Framework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7FE0844-1C56-1BC3-4D44-66E6F71687B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88678E7A-9FDD-A5A2-F8F5-E09724320F2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866535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BE6D-D316-2920-C5FF-B2F97363C3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775BC9-8CCD-8CC2-A2D3-EA709CFE1734}"/>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Roles and responsibilities for climate resilient WASH are clearly defined between sectors</a:t>
            </a:r>
          </a:p>
        </p:txBody>
      </p:sp>
      <p:sp>
        <p:nvSpPr>
          <p:cNvPr id="6" name="TextBox 5">
            <a:extLst>
              <a:ext uri="{FF2B5EF4-FFF2-40B4-BE49-F238E27FC236}">
                <a16:creationId xmlns:a16="http://schemas.microsoft.com/office/drawing/2014/main" id="{9FA3AA74-2011-1D49-46B9-E49DD940CB1E}"/>
              </a:ext>
            </a:extLst>
          </p:cNvPr>
          <p:cNvSpPr txBox="1"/>
          <p:nvPr/>
        </p:nvSpPr>
        <p:spPr>
          <a:xfrm>
            <a:off x="838199" y="728039"/>
            <a:ext cx="1199536" cy="369332"/>
          </a:xfrm>
          <a:prstGeom prst="rect">
            <a:avLst/>
          </a:prstGeom>
          <a:noFill/>
        </p:spPr>
        <p:txBody>
          <a:bodyPr wrap="square" rtlCol="0">
            <a:spAutoFit/>
          </a:bodyPr>
          <a:lstStyle/>
          <a:p>
            <a:r>
              <a:rPr lang="en-GB" b="1"/>
              <a:t>LL413</a:t>
            </a:r>
          </a:p>
        </p:txBody>
      </p:sp>
      <p:sp>
        <p:nvSpPr>
          <p:cNvPr id="2" name="TextBox 1">
            <a:extLst>
              <a:ext uri="{FF2B5EF4-FFF2-40B4-BE49-F238E27FC236}">
                <a16:creationId xmlns:a16="http://schemas.microsoft.com/office/drawing/2014/main" id="{D604AC31-6BCE-EEA9-2212-D44199948C9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861955D-E4B3-80FD-1244-F3FFD0B7D2C4}"/>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AB0E69A-85EF-5E5B-C3C4-F8282E82B87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82769AD-7EE1-CC26-F421-C150DD64668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5556388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9972B-C005-F31E-E9D2-F855647D74B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5394BA-257E-35E5-7A6D-7D096C1124D9}"/>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Institutions working with WASH have adequate capacity to address the integration of climate change risk reduction into WASH delivery and ongoing management</a:t>
            </a:r>
          </a:p>
        </p:txBody>
      </p:sp>
      <p:sp>
        <p:nvSpPr>
          <p:cNvPr id="6" name="TextBox 5">
            <a:extLst>
              <a:ext uri="{FF2B5EF4-FFF2-40B4-BE49-F238E27FC236}">
                <a16:creationId xmlns:a16="http://schemas.microsoft.com/office/drawing/2014/main" id="{D0657DAC-61EB-5818-DC65-FE5FEA7E387C}"/>
              </a:ext>
            </a:extLst>
          </p:cNvPr>
          <p:cNvSpPr txBox="1"/>
          <p:nvPr/>
        </p:nvSpPr>
        <p:spPr>
          <a:xfrm>
            <a:off x="838199" y="728039"/>
            <a:ext cx="1199536" cy="369332"/>
          </a:xfrm>
          <a:prstGeom prst="rect">
            <a:avLst/>
          </a:prstGeom>
          <a:noFill/>
        </p:spPr>
        <p:txBody>
          <a:bodyPr wrap="square" rtlCol="0">
            <a:spAutoFit/>
          </a:bodyPr>
          <a:lstStyle/>
          <a:p>
            <a:r>
              <a:rPr lang="en-GB" b="1"/>
              <a:t>LL414</a:t>
            </a:r>
          </a:p>
        </p:txBody>
      </p:sp>
      <p:sp>
        <p:nvSpPr>
          <p:cNvPr id="2" name="TextBox 1">
            <a:extLst>
              <a:ext uri="{FF2B5EF4-FFF2-40B4-BE49-F238E27FC236}">
                <a16:creationId xmlns:a16="http://schemas.microsoft.com/office/drawing/2014/main" id="{E7914D94-00CE-925C-D702-C722F759033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8FC72BB-6A65-26FE-3992-55521F8FF497}"/>
              </a:ext>
            </a:extLst>
          </p:cNvPr>
          <p:cNvGraphicFramePr>
            <a:graphicFrameLocks noGrp="1"/>
          </p:cNvGraphicFramePr>
          <p:nvPr>
            <p:extLst>
              <p:ext uri="{D42A27DB-BD31-4B8C-83A1-F6EECF244321}">
                <p14:modId xmlns:p14="http://schemas.microsoft.com/office/powerpoint/2010/main" val="419958291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Sufficient quantity and capability of workforce to deliver climate resilient WASH </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832C8B6-BFDE-BBD2-2176-C9B225A4517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DB0E299-119C-B0EC-9727-EB8D29BE599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801637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E9F02-9DD0-2C01-4AA5-07F96EFE81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0B5533-8F8D-7228-CDC7-5641E556A3D7}"/>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There is a functioning inter-ministerial/inter departmental coordination mechanism between departments responsible for climate change, environment, agriculture, energy, water resources and for water supply and sanitation</a:t>
            </a:r>
          </a:p>
        </p:txBody>
      </p:sp>
      <p:sp>
        <p:nvSpPr>
          <p:cNvPr id="6" name="TextBox 5">
            <a:extLst>
              <a:ext uri="{FF2B5EF4-FFF2-40B4-BE49-F238E27FC236}">
                <a16:creationId xmlns:a16="http://schemas.microsoft.com/office/drawing/2014/main" id="{E237DFDB-3054-5927-0765-445894D80B74}"/>
              </a:ext>
            </a:extLst>
          </p:cNvPr>
          <p:cNvSpPr txBox="1"/>
          <p:nvPr/>
        </p:nvSpPr>
        <p:spPr>
          <a:xfrm>
            <a:off x="838199" y="728039"/>
            <a:ext cx="1199536" cy="369332"/>
          </a:xfrm>
          <a:prstGeom prst="rect">
            <a:avLst/>
          </a:prstGeom>
          <a:noFill/>
        </p:spPr>
        <p:txBody>
          <a:bodyPr wrap="square" rtlCol="0">
            <a:spAutoFit/>
          </a:bodyPr>
          <a:lstStyle/>
          <a:p>
            <a:r>
              <a:rPr lang="en-GB" b="1"/>
              <a:t>LL415</a:t>
            </a:r>
          </a:p>
        </p:txBody>
      </p:sp>
      <p:sp>
        <p:nvSpPr>
          <p:cNvPr id="2" name="TextBox 1">
            <a:extLst>
              <a:ext uri="{FF2B5EF4-FFF2-40B4-BE49-F238E27FC236}">
                <a16:creationId xmlns:a16="http://schemas.microsoft.com/office/drawing/2014/main" id="{6B308C31-6CCF-25AD-2D75-0F88FB4ECB9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4BB7FAB-6433-00D0-28FC-45C943A898F6}"/>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04812A4-4390-033B-451E-137895BF2D2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7F19DBF-4A21-07C5-A95B-A37EDF0DEA7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394128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29402-D0DA-E105-FD9B-503B8C3E972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D41792-A308-AA18-4AC3-138EDD11C235}"/>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Number of regulators or local government staff supporting WASH systems who have received training on climate risk assessment and management</a:t>
            </a:r>
          </a:p>
        </p:txBody>
      </p:sp>
      <p:sp>
        <p:nvSpPr>
          <p:cNvPr id="6" name="TextBox 5">
            <a:extLst>
              <a:ext uri="{FF2B5EF4-FFF2-40B4-BE49-F238E27FC236}">
                <a16:creationId xmlns:a16="http://schemas.microsoft.com/office/drawing/2014/main" id="{1BBD7A59-72E8-BA1D-4ABE-AAEAA1434235}"/>
              </a:ext>
            </a:extLst>
          </p:cNvPr>
          <p:cNvSpPr txBox="1"/>
          <p:nvPr/>
        </p:nvSpPr>
        <p:spPr>
          <a:xfrm>
            <a:off x="838199" y="728039"/>
            <a:ext cx="1199536" cy="369332"/>
          </a:xfrm>
          <a:prstGeom prst="rect">
            <a:avLst/>
          </a:prstGeom>
          <a:noFill/>
        </p:spPr>
        <p:txBody>
          <a:bodyPr wrap="square" rtlCol="0">
            <a:spAutoFit/>
          </a:bodyPr>
          <a:lstStyle/>
          <a:p>
            <a:r>
              <a:rPr lang="en-GB" b="1"/>
              <a:t>LL423</a:t>
            </a:r>
          </a:p>
        </p:txBody>
      </p:sp>
      <p:sp>
        <p:nvSpPr>
          <p:cNvPr id="2" name="TextBox 1">
            <a:extLst>
              <a:ext uri="{FF2B5EF4-FFF2-40B4-BE49-F238E27FC236}">
                <a16:creationId xmlns:a16="http://schemas.microsoft.com/office/drawing/2014/main" id="{45F0792A-D8E3-6E63-2EB2-97D1F2E4D45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FA87183-5CB0-2C3D-BB18-B67986584986}"/>
              </a:ext>
            </a:extLst>
          </p:cNvPr>
          <p:cNvGraphicFramePr>
            <a:graphicFrameLocks noGrp="1"/>
          </p:cNvGraphicFramePr>
          <p:nvPr>
            <p:extLst>
              <p:ext uri="{D42A27DB-BD31-4B8C-83A1-F6EECF244321}">
                <p14:modId xmlns:p14="http://schemas.microsoft.com/office/powerpoint/2010/main" val="220062787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Sufficient quantity and capability of workforce to deliver climate resilient WASH </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14D32ED-2BE8-6C73-42B7-E9A35211770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DC802EE-A748-CBBD-3DA2-34DB342FE88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353087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A35B-ABE0-D1F4-A3DC-FE89B374BE1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E8CA1B4-CADF-47CF-38D1-EDAC27C637E9}"/>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Finance</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529C8A62-1295-4960-8698-02832BC7DE3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FADD71-DA7F-E49D-0D8E-9C4620FA219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7847135-FB2E-DDAA-7890-BE63052515C9}"/>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087F4DE9-7ABB-237B-A4E7-7CCE76C10B1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3C0D4C0D-5879-A96E-DACD-AC289F398875}"/>
              </a:ext>
            </a:extLst>
          </p:cNvPr>
          <p:cNvSpPr txBox="1"/>
          <p:nvPr/>
        </p:nvSpPr>
        <p:spPr>
          <a:xfrm>
            <a:off x="9837501" y="6168097"/>
            <a:ext cx="1297400" cy="369332"/>
          </a:xfrm>
          <a:prstGeom prst="rect">
            <a:avLst/>
          </a:prstGeom>
          <a:noFill/>
        </p:spPr>
        <p:txBody>
          <a:bodyPr wrap="square" rtlCol="0">
            <a:spAutoFit/>
          </a:bodyPr>
          <a:lstStyle/>
          <a:p>
            <a:r>
              <a:rPr lang="en-GB"/>
              <a:t>Page 1 of </a:t>
            </a:r>
            <a:r>
              <a:rPr lang="en-GB">
                <a:hlinkClick r:id="rId5" action="ppaction://hlinksldjump"/>
              </a:rPr>
              <a:t>3</a:t>
            </a:r>
            <a:endParaRPr lang="en-GB"/>
          </a:p>
        </p:txBody>
      </p:sp>
      <p:graphicFrame>
        <p:nvGraphicFramePr>
          <p:cNvPr id="4" name="Table 3">
            <a:extLst>
              <a:ext uri="{FF2B5EF4-FFF2-40B4-BE49-F238E27FC236}">
                <a16:creationId xmlns:a16="http://schemas.microsoft.com/office/drawing/2014/main" id="{C4901740-359A-E050-A8D3-DC8F13B1E22E}"/>
              </a:ext>
            </a:extLst>
          </p:cNvPr>
          <p:cNvGraphicFramePr>
            <a:graphicFrameLocks noGrp="1"/>
          </p:cNvGraphicFramePr>
          <p:nvPr>
            <p:extLst>
              <p:ext uri="{D42A27DB-BD31-4B8C-83A1-F6EECF244321}">
                <p14:modId xmlns:p14="http://schemas.microsoft.com/office/powerpoint/2010/main" val="495073925"/>
              </p:ext>
            </p:extLst>
          </p:nvPr>
        </p:nvGraphicFramePr>
        <p:xfrm>
          <a:off x="838199" y="1803056"/>
          <a:ext cx="10290049" cy="4235413"/>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LL049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value of] Conditional Cash Transfers available/administered to purchase emergency WASH supplies following a climate event</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LL050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Financial incentives to invest in early warning and climate change adaptation</a:t>
                      </a:r>
                      <a:br>
                        <a:rPr lang="en-GB" sz="1100" b="1" i="0" u="none" strike="noStrike">
                          <a:solidFill>
                            <a:srgbClr val="000000"/>
                          </a:solidFill>
                          <a:effectLst/>
                          <a:latin typeface="Aptos Narrow" panose="020B0004020202020204" pitchFamily="34" charset="0"/>
                        </a:rPr>
                      </a:br>
                      <a:r>
                        <a:rPr lang="en-GB" sz="1100" b="1" i="0" u="none" strike="noStrike">
                          <a:solidFill>
                            <a:srgbClr val="000000"/>
                          </a:solidFill>
                          <a:effectLst/>
                          <a:latin typeface="Aptos Narrow" panose="020B0004020202020204" pitchFamily="34" charset="0"/>
                        </a:rPr>
                        <a:t>technologies in the WASH sector [are in place].</a:t>
                      </a:r>
                    </a:p>
                  </a:txBody>
                  <a:tcPr marL="0" marR="0" marT="0" marB="0"/>
                </a:tc>
                <a:extLst>
                  <a:ext uri="{0D108BD9-81ED-4DB2-BD59-A6C34878D82A}">
                    <a16:rowId xmlns:a16="http://schemas.microsoft.com/office/drawing/2014/main" val="28763446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LL051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Institutional analysis has been carried out considering a range of financing options (e.g. cash transfers) and for the poorest households, with reinvestment to adapt to climatic conditions and/or reconstruction after extreme weather events</a:t>
                      </a:r>
                    </a:p>
                  </a:txBody>
                  <a:tcPr marL="0" marR="0" marT="0" marB="0"/>
                </a:tc>
                <a:extLst>
                  <a:ext uri="{0D108BD9-81ED-4DB2-BD59-A6C34878D82A}">
                    <a16:rowId xmlns:a16="http://schemas.microsoft.com/office/drawing/2014/main" val="420994233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LL061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Total value of investment to build WASH resilience sufficient to meet the needs of the most vulnerable population</a:t>
                      </a:r>
                    </a:p>
                  </a:txBody>
                  <a:tcPr marL="0" marR="0" marT="0" marB="0"/>
                </a:tc>
                <a:extLst>
                  <a:ext uri="{0D108BD9-81ED-4DB2-BD59-A6C34878D82A}">
                    <a16:rowId xmlns:a16="http://schemas.microsoft.com/office/drawing/2014/main" val="333406540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LL066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[Adequate finance] available to prioritise sanitation and hygiene interventions in areas where open defecation is practised</a:t>
                      </a:r>
                    </a:p>
                  </a:txBody>
                  <a:tcPr marL="0" marR="0" marT="0" marB="0"/>
                </a:tc>
                <a:extLst>
                  <a:ext uri="{0D108BD9-81ED-4DB2-BD59-A6C34878D82A}">
                    <a16:rowId xmlns:a16="http://schemas.microsoft.com/office/drawing/2014/main" val="276931471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LL067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Targeted finance available for the most climate and socially vulnerable populations</a:t>
                      </a:r>
                    </a:p>
                  </a:txBody>
                  <a:tcPr marL="0" marR="0" marT="0" marB="0"/>
                </a:tc>
                <a:extLst>
                  <a:ext uri="{0D108BD9-81ED-4DB2-BD59-A6C34878D82A}">
                    <a16:rowId xmlns:a16="http://schemas.microsoft.com/office/drawing/2014/main" val="2200479294"/>
                  </a:ext>
                </a:extLst>
              </a:tr>
              <a:tr h="109511">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LL162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Dedicated climate resilience investments for rapid response and repair following climate extreme</a:t>
                      </a:r>
                    </a:p>
                  </a:txBody>
                  <a:tcPr marL="0" marR="0" marT="0" marB="0"/>
                </a:tc>
                <a:extLst>
                  <a:ext uri="{0D108BD9-81ED-4DB2-BD59-A6C34878D82A}">
                    <a16:rowId xmlns:a16="http://schemas.microsoft.com/office/drawing/2014/main" val="25824561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LL163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Amount of financing allocated for  WASH need post-disaster response.</a:t>
                      </a:r>
                    </a:p>
                  </a:txBody>
                  <a:tcPr marL="0" marR="0" marT="0" marB="0"/>
                </a:tc>
                <a:extLst>
                  <a:ext uri="{0D108BD9-81ED-4DB2-BD59-A6C34878D82A}">
                    <a16:rowId xmlns:a16="http://schemas.microsoft.com/office/drawing/2014/main" val="11383346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LL199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Funding criteria give weight to disaster risk reduction and climate resilience to be part of sustainable WASH programming</a:t>
                      </a:r>
                    </a:p>
                  </a:txBody>
                  <a:tcPr marL="0" marR="0" marT="0" marB="0"/>
                </a:tc>
                <a:extLst>
                  <a:ext uri="{0D108BD9-81ED-4DB2-BD59-A6C34878D82A}">
                    <a16:rowId xmlns:a16="http://schemas.microsoft.com/office/drawing/2014/main" val="317205969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5" action="ppaction://hlinksldjump"/>
                        </a:rPr>
                        <a:t>LL200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Financing mechanisms with sufficient finance are available to support national priorities for climate risk management and adaptation in the WASH sector</a:t>
                      </a:r>
                    </a:p>
                  </a:txBody>
                  <a:tcPr marL="0" marR="0" marT="0" marB="0"/>
                </a:tc>
                <a:extLst>
                  <a:ext uri="{0D108BD9-81ED-4DB2-BD59-A6C34878D82A}">
                    <a16:rowId xmlns:a16="http://schemas.microsoft.com/office/drawing/2014/main" val="3509843001"/>
                  </a:ext>
                </a:extLst>
              </a:tr>
            </a:tbl>
          </a:graphicData>
        </a:graphic>
      </p:graphicFrame>
      <p:sp>
        <p:nvSpPr>
          <p:cNvPr id="2" name="TextBox 1">
            <a:extLst>
              <a:ext uri="{FF2B5EF4-FFF2-40B4-BE49-F238E27FC236}">
                <a16:creationId xmlns:a16="http://schemas.microsoft.com/office/drawing/2014/main" id="{908D2642-DA92-9D94-AA77-0EC50BCBB003}"/>
              </a:ext>
            </a:extLst>
          </p:cNvPr>
          <p:cNvSpPr txBox="1"/>
          <p:nvPr/>
        </p:nvSpPr>
        <p:spPr>
          <a:xfrm>
            <a:off x="8631000" y="6177280"/>
            <a:ext cx="1297401" cy="369332"/>
          </a:xfrm>
          <a:prstGeom prst="rect">
            <a:avLst/>
          </a:prstGeom>
          <a:noFill/>
        </p:spPr>
        <p:txBody>
          <a:bodyPr wrap="square" rtlCol="0">
            <a:spAutoFit/>
          </a:bodyPr>
          <a:lstStyle/>
          <a:p>
            <a:r>
              <a:rPr lang="en-GB">
                <a:hlinkClick r:id="rId16" action="ppaction://hlinksldjump"/>
              </a:rPr>
              <a:t>Next page</a:t>
            </a:r>
            <a:endParaRPr lang="en-GB"/>
          </a:p>
        </p:txBody>
      </p:sp>
      <p:sp>
        <p:nvSpPr>
          <p:cNvPr id="7" name="TextBox 6">
            <a:extLst>
              <a:ext uri="{FF2B5EF4-FFF2-40B4-BE49-F238E27FC236}">
                <a16:creationId xmlns:a16="http://schemas.microsoft.com/office/drawing/2014/main" id="{FAA2A895-2622-BFBB-BDD8-62D4A76A2E50}"/>
              </a:ext>
            </a:extLst>
          </p:cNvPr>
          <p:cNvSpPr txBox="1"/>
          <p:nvPr/>
        </p:nvSpPr>
        <p:spPr>
          <a:xfrm>
            <a:off x="8773554" y="1434706"/>
            <a:ext cx="2354694" cy="369332"/>
          </a:xfrm>
          <a:prstGeom prst="rect">
            <a:avLst/>
          </a:prstGeom>
          <a:noFill/>
        </p:spPr>
        <p:txBody>
          <a:bodyPr wrap="square" rtlCol="0">
            <a:spAutoFit/>
          </a:bodyPr>
          <a:lstStyle/>
          <a:p>
            <a:r>
              <a:rPr lang="en-GB">
                <a:hlinkClick r:id="rId17"/>
              </a:rPr>
              <a:t>Link to Indicator Table</a:t>
            </a:r>
            <a:endParaRPr lang="en-GB"/>
          </a:p>
        </p:txBody>
      </p:sp>
    </p:spTree>
    <p:extLst>
      <p:ext uri="{BB962C8B-B14F-4D97-AF65-F5344CB8AC3E}">
        <p14:creationId xmlns:p14="http://schemas.microsoft.com/office/powerpoint/2010/main" val="9115081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DB30-9702-C456-A054-CE12A0418C8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112FEB8-71DD-4A2E-E51B-80D2DDCECD30}"/>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Finance</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DD8F6D13-040C-8A78-8FEF-FEC75E428D9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FDD26ED-929E-533E-63E5-749016E657E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CA6530A-A884-6CFF-C112-A51513D052EC}"/>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594DE4E0-6FD3-6E6A-104B-3820EE100BB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75F226B9-B071-D40E-E263-27CB068A8FF7}"/>
              </a:ext>
            </a:extLst>
          </p:cNvPr>
          <p:cNvSpPr txBox="1"/>
          <p:nvPr/>
        </p:nvSpPr>
        <p:spPr>
          <a:xfrm>
            <a:off x="9837501" y="6168097"/>
            <a:ext cx="1297400" cy="369332"/>
          </a:xfrm>
          <a:prstGeom prst="rect">
            <a:avLst/>
          </a:prstGeom>
          <a:noFill/>
        </p:spPr>
        <p:txBody>
          <a:bodyPr wrap="square" rtlCol="0">
            <a:spAutoFit/>
          </a:bodyPr>
          <a:lstStyle/>
          <a:p>
            <a:r>
              <a:rPr lang="en-GB"/>
              <a:t>Page 2 of </a:t>
            </a:r>
            <a:r>
              <a:rPr lang="en-GB">
                <a:hlinkClick r:id="rId5" action="ppaction://hlinksldjump"/>
              </a:rPr>
              <a:t>3</a:t>
            </a:r>
            <a:endParaRPr lang="en-GB"/>
          </a:p>
        </p:txBody>
      </p:sp>
      <p:graphicFrame>
        <p:nvGraphicFramePr>
          <p:cNvPr id="4" name="Table 3">
            <a:extLst>
              <a:ext uri="{FF2B5EF4-FFF2-40B4-BE49-F238E27FC236}">
                <a16:creationId xmlns:a16="http://schemas.microsoft.com/office/drawing/2014/main" id="{4712AAC5-4C78-46F4-75A3-2D20B301B0A7}"/>
              </a:ext>
            </a:extLst>
          </p:cNvPr>
          <p:cNvGraphicFramePr>
            <a:graphicFrameLocks noGrp="1"/>
          </p:cNvGraphicFramePr>
          <p:nvPr>
            <p:extLst>
              <p:ext uri="{D42A27DB-BD31-4B8C-83A1-F6EECF244321}">
                <p14:modId xmlns:p14="http://schemas.microsoft.com/office/powerpoint/2010/main" val="3839565756"/>
              </p:ext>
            </p:extLst>
          </p:nvPr>
        </p:nvGraphicFramePr>
        <p:xfrm>
          <a:off x="838199" y="1803056"/>
          <a:ext cx="10290049" cy="4235413"/>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LL201</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WASH sector agreed on an action plan with national environmental focal points, on how to secure funding from multilateral funds for climate change (e.g. Green Climate Fund, Adaptation Fund, or the Global Environmental Facility)</a:t>
                      </a:r>
                    </a:p>
                  </a:txBody>
                  <a:tcPr marL="0" marR="0" marT="0" marB="0" anchor="b"/>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LL202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Comprehensive assessment of the cost of climate change adaptation in the WASH sector under different scenarios</a:t>
                      </a:r>
                    </a:p>
                  </a:txBody>
                  <a:tcPr marL="0" marR="0" marT="0" marB="0" anchor="b"/>
                </a:tc>
                <a:extLst>
                  <a:ext uri="{0D108BD9-81ED-4DB2-BD59-A6C34878D82A}">
                    <a16:rowId xmlns:a16="http://schemas.microsoft.com/office/drawing/2014/main" val="272271842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LL203</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Sufficient capital expenditure, with budget lines for  emergency preparedness, and adaptation, to respond to international commitments and national targets in the water and sanitation sector, including coordination and capacity building</a:t>
                      </a:r>
                    </a:p>
                  </a:txBody>
                  <a:tcPr marL="0" marR="0" marT="0" marB="0" anchor="b"/>
                </a:tc>
                <a:extLst>
                  <a:ext uri="{0D108BD9-81ED-4DB2-BD59-A6C34878D82A}">
                    <a16:rowId xmlns:a16="http://schemas.microsoft.com/office/drawing/2014/main" val="418216961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LL204</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Funds are allocated to support technical capacity of regulatory bodies on climate resilience of WASH</a:t>
                      </a:r>
                    </a:p>
                  </a:txBody>
                  <a:tcPr marL="0" marR="0" marT="0" marB="0" anchor="b"/>
                </a:tc>
                <a:extLst>
                  <a:ext uri="{0D108BD9-81ED-4DB2-BD59-A6C34878D82A}">
                    <a16:rowId xmlns:a16="http://schemas.microsoft.com/office/drawing/2014/main" val="21848908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LL272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Funding available to support supply chain strengthening</a:t>
                      </a:r>
                    </a:p>
                  </a:txBody>
                  <a:tcPr marL="0" marR="0" marT="0" marB="0" anchor="b"/>
                </a:tc>
                <a:extLst>
                  <a:ext uri="{0D108BD9-81ED-4DB2-BD59-A6C34878D82A}">
                    <a16:rowId xmlns:a16="http://schemas.microsoft.com/office/drawing/2014/main" val="28448336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LL273</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Funding available to support  early warning systems</a:t>
                      </a:r>
                    </a:p>
                  </a:txBody>
                  <a:tcPr marL="0" marR="0" marT="0" marB="0" anchor="b"/>
                </a:tc>
                <a:extLst>
                  <a:ext uri="{0D108BD9-81ED-4DB2-BD59-A6C34878D82A}">
                    <a16:rowId xmlns:a16="http://schemas.microsoft.com/office/drawing/2014/main" val="17842703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LL281</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[Percentage of service providers ] reporting sufficient funding for climate resilience</a:t>
                      </a:r>
                    </a:p>
                  </a:txBody>
                  <a:tcPr marL="0" marR="0" marT="0" marB="0" anchor="b"/>
                </a:tc>
                <a:extLst>
                  <a:ext uri="{0D108BD9-81ED-4DB2-BD59-A6C34878D82A}">
                    <a16:rowId xmlns:a16="http://schemas.microsoft.com/office/drawing/2014/main" val="180593115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LL282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Total value of emergency cash transfers to help with reinvestment and rebuilding</a:t>
                      </a:r>
                    </a:p>
                  </a:txBody>
                  <a:tcPr marL="0" marR="0" marT="0" marB="0" anchor="b"/>
                </a:tc>
                <a:extLst>
                  <a:ext uri="{0D108BD9-81ED-4DB2-BD59-A6C34878D82A}">
                    <a16:rowId xmlns:a16="http://schemas.microsoft.com/office/drawing/2014/main" val="4366538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LL407</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service providers with] access to reserved budget lines or insurances to rehabilitate services after extreme events</a:t>
                      </a:r>
                    </a:p>
                  </a:txBody>
                  <a:tcPr marL="0" marR="0" marT="0" marB="0" anchor="b"/>
                </a:tc>
                <a:extLst>
                  <a:ext uri="{0D108BD9-81ED-4DB2-BD59-A6C34878D82A}">
                    <a16:rowId xmlns:a16="http://schemas.microsoft.com/office/drawing/2014/main" val="406307087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5" action="ppaction://hlinksldjump"/>
                        </a:rPr>
                        <a:t>LL470</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Total expenditure OR total expenditure per capita OR total expenditure per capita living in at-risk locations on climate resilient WASH</a:t>
                      </a:r>
                    </a:p>
                  </a:txBody>
                  <a:tcPr marL="0" marR="0" marT="0" marB="0" anchor="b"/>
                </a:tc>
                <a:extLst>
                  <a:ext uri="{0D108BD9-81ED-4DB2-BD59-A6C34878D82A}">
                    <a16:rowId xmlns:a16="http://schemas.microsoft.com/office/drawing/2014/main" val="2876344608"/>
                  </a:ext>
                </a:extLst>
              </a:tr>
            </a:tbl>
          </a:graphicData>
        </a:graphic>
      </p:graphicFrame>
      <p:sp>
        <p:nvSpPr>
          <p:cNvPr id="2" name="TextBox 1">
            <a:extLst>
              <a:ext uri="{FF2B5EF4-FFF2-40B4-BE49-F238E27FC236}">
                <a16:creationId xmlns:a16="http://schemas.microsoft.com/office/drawing/2014/main" id="{FF0F43BB-F07C-F768-9FB8-A9C62E4B0955}"/>
              </a:ext>
            </a:extLst>
          </p:cNvPr>
          <p:cNvSpPr txBox="1"/>
          <p:nvPr/>
        </p:nvSpPr>
        <p:spPr>
          <a:xfrm>
            <a:off x="8631000" y="6177280"/>
            <a:ext cx="1297401" cy="369332"/>
          </a:xfrm>
          <a:prstGeom prst="rect">
            <a:avLst/>
          </a:prstGeom>
          <a:noFill/>
        </p:spPr>
        <p:txBody>
          <a:bodyPr wrap="square" rtlCol="0">
            <a:spAutoFit/>
          </a:bodyPr>
          <a:lstStyle/>
          <a:p>
            <a:r>
              <a:rPr lang="en-GB">
                <a:hlinkClick r:id="rId5" action="ppaction://hlinksldjump"/>
              </a:rPr>
              <a:t>Next page</a:t>
            </a:r>
            <a:endParaRPr lang="en-GB"/>
          </a:p>
        </p:txBody>
      </p:sp>
      <p:sp>
        <p:nvSpPr>
          <p:cNvPr id="7" name="TextBox 6">
            <a:extLst>
              <a:ext uri="{FF2B5EF4-FFF2-40B4-BE49-F238E27FC236}">
                <a16:creationId xmlns:a16="http://schemas.microsoft.com/office/drawing/2014/main" id="{2FCDF3DD-0D9A-977F-0E12-0F6919DE54BA}"/>
              </a:ext>
            </a:extLst>
          </p:cNvPr>
          <p:cNvSpPr txBox="1"/>
          <p:nvPr/>
        </p:nvSpPr>
        <p:spPr>
          <a:xfrm>
            <a:off x="8773554" y="1434706"/>
            <a:ext cx="2354694" cy="369332"/>
          </a:xfrm>
          <a:prstGeom prst="rect">
            <a:avLst/>
          </a:prstGeom>
          <a:noFill/>
        </p:spPr>
        <p:txBody>
          <a:bodyPr wrap="square" rtlCol="0">
            <a:spAutoFit/>
          </a:bodyPr>
          <a:lstStyle/>
          <a:p>
            <a:r>
              <a:rPr lang="en-GB">
                <a:hlinkClick r:id="rId16"/>
              </a:rPr>
              <a:t>Link to Indicator Table</a:t>
            </a:r>
            <a:endParaRPr lang="en-GB"/>
          </a:p>
        </p:txBody>
      </p:sp>
    </p:spTree>
    <p:extLst>
      <p:ext uri="{BB962C8B-B14F-4D97-AF65-F5344CB8AC3E}">
        <p14:creationId xmlns:p14="http://schemas.microsoft.com/office/powerpoint/2010/main" val="808259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EAB30-3D7F-E130-2866-08CA27A9C75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BDE5A1-902F-7C24-3F8C-0AC1E7E99ABE}"/>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service providers that report] easy availability of materials, products and services for improving the resilience of water points</a:t>
            </a:r>
          </a:p>
        </p:txBody>
      </p:sp>
      <p:sp>
        <p:nvSpPr>
          <p:cNvPr id="6" name="TextBox 5">
            <a:extLst>
              <a:ext uri="{FF2B5EF4-FFF2-40B4-BE49-F238E27FC236}">
                <a16:creationId xmlns:a16="http://schemas.microsoft.com/office/drawing/2014/main" id="{1672E4F7-C0CF-2957-68F0-1B8AD3695ACF}"/>
              </a:ext>
            </a:extLst>
          </p:cNvPr>
          <p:cNvSpPr txBox="1"/>
          <p:nvPr/>
        </p:nvSpPr>
        <p:spPr>
          <a:xfrm>
            <a:off x="853440" y="728039"/>
            <a:ext cx="1199536" cy="369332"/>
          </a:xfrm>
          <a:prstGeom prst="rect">
            <a:avLst/>
          </a:prstGeom>
          <a:noFill/>
        </p:spPr>
        <p:txBody>
          <a:bodyPr wrap="square" rtlCol="0">
            <a:spAutoFit/>
          </a:bodyPr>
          <a:lstStyle/>
          <a:p>
            <a:r>
              <a:rPr lang="en-GB" b="1"/>
              <a:t>LL369</a:t>
            </a:r>
          </a:p>
        </p:txBody>
      </p:sp>
      <p:sp>
        <p:nvSpPr>
          <p:cNvPr id="2" name="TextBox 1">
            <a:extLst>
              <a:ext uri="{FF2B5EF4-FFF2-40B4-BE49-F238E27FC236}">
                <a16:creationId xmlns:a16="http://schemas.microsoft.com/office/drawing/2014/main" id="{F6204092-9C24-0F75-0A0E-5ED19D2BEEF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83BE1B3-46E4-D962-2E18-78A9781A558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9E765E6-4E02-58ED-A966-B9D37E5977B9}"/>
              </a:ext>
            </a:extLst>
          </p:cNvPr>
          <p:cNvGraphicFramePr>
            <a:graphicFrameLocks noGrp="1"/>
          </p:cNvGraphicFramePr>
          <p:nvPr>
            <p:extLst>
              <p:ext uri="{D42A27DB-BD31-4B8C-83A1-F6EECF244321}">
                <p14:modId xmlns:p14="http://schemas.microsoft.com/office/powerpoint/2010/main" val="1488222233"/>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4E28107-E9A7-D9AA-3FA4-55B9654E086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6447495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847A8-6BC3-33E5-DB9C-1FB803BBC0F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C3DBAB0-C034-D0D3-E9C7-28982452C636}"/>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Finance</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C5E7CF1A-1551-6411-D9CF-0E4BF673540E}"/>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E5C9CC-9450-24B4-8155-095E76E13DA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457499E-8B51-1064-2308-CC2BBE3AB654}"/>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39632331-FF31-2C09-0102-AB828AAB8F5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9AE45F0B-7FF6-2B20-4F0F-E938AA873E20}"/>
              </a:ext>
            </a:extLst>
          </p:cNvPr>
          <p:cNvSpPr txBox="1"/>
          <p:nvPr/>
        </p:nvSpPr>
        <p:spPr>
          <a:xfrm>
            <a:off x="9837501" y="6168097"/>
            <a:ext cx="1297400" cy="369332"/>
          </a:xfrm>
          <a:prstGeom prst="rect">
            <a:avLst/>
          </a:prstGeom>
          <a:noFill/>
        </p:spPr>
        <p:txBody>
          <a:bodyPr wrap="square" rtlCol="0">
            <a:spAutoFit/>
          </a:bodyPr>
          <a:lstStyle/>
          <a:p>
            <a:r>
              <a:rPr lang="en-GB"/>
              <a:t>Page 3 of 3</a:t>
            </a:r>
          </a:p>
        </p:txBody>
      </p:sp>
      <p:graphicFrame>
        <p:nvGraphicFramePr>
          <p:cNvPr id="4" name="Table 3">
            <a:extLst>
              <a:ext uri="{FF2B5EF4-FFF2-40B4-BE49-F238E27FC236}">
                <a16:creationId xmlns:a16="http://schemas.microsoft.com/office/drawing/2014/main" id="{ED0377AE-DE9D-EB6C-4E13-253E54AB0556}"/>
              </a:ext>
            </a:extLst>
          </p:cNvPr>
          <p:cNvGraphicFramePr>
            <a:graphicFrameLocks noGrp="1"/>
          </p:cNvGraphicFramePr>
          <p:nvPr>
            <p:extLst>
              <p:ext uri="{D42A27DB-BD31-4B8C-83A1-F6EECF244321}">
                <p14:modId xmlns:p14="http://schemas.microsoft.com/office/powerpoint/2010/main" val="3187974215"/>
              </p:ext>
            </p:extLst>
          </p:nvPr>
        </p:nvGraphicFramePr>
        <p:xfrm>
          <a:off x="838199" y="1803056"/>
          <a:ext cx="10290049" cy="298704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LL471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Total climate-resilient WASH expenditure as a % of total WASH expenditure, </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LL472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Total climate-resilient WASH expenditure as a % of GDP</a:t>
                      </a:r>
                    </a:p>
                  </a:txBody>
                  <a:tcPr marL="0" marR="0" marT="0" marB="0"/>
                </a:tc>
                <a:extLst>
                  <a:ext uri="{0D108BD9-81ED-4DB2-BD59-A6C34878D82A}">
                    <a16:rowId xmlns:a16="http://schemas.microsoft.com/office/drawing/2014/main" val="272271842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LL473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Total climate-resilient WASH expenditure as a % of total national climate-resilience exenditure</a:t>
                      </a:r>
                    </a:p>
                  </a:txBody>
                  <a:tcPr marL="0" marR="0" marT="0" marB="0"/>
                </a:tc>
                <a:extLst>
                  <a:ext uri="{0D108BD9-81ED-4DB2-BD59-A6C34878D82A}">
                    <a16:rowId xmlns:a16="http://schemas.microsoft.com/office/drawing/2014/main" val="418216961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LL474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Climate-resilient WASH expenditure is reported along with national climate-resilience exenditure</a:t>
                      </a:r>
                    </a:p>
                  </a:txBody>
                  <a:tcPr marL="0" marR="0" marT="0" marB="0"/>
                </a:tc>
                <a:extLst>
                  <a:ext uri="{0D108BD9-81ED-4DB2-BD59-A6C34878D82A}">
                    <a16:rowId xmlns:a16="http://schemas.microsoft.com/office/drawing/2014/main" val="21848908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LL478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WASH capital budget which is earmarked for projects where climate change is a </a:t>
                      </a:r>
                      <a:r>
                        <a:rPr lang="en-GB" sz="1100" b="0" i="1" u="none" strike="noStrike">
                          <a:solidFill>
                            <a:srgbClr val="000000"/>
                          </a:solidFill>
                          <a:effectLst/>
                          <a:latin typeface="Aptos Narrow" panose="020B0004020202020204" pitchFamily="34" charset="0"/>
                        </a:rPr>
                        <a:t>significant objective</a:t>
                      </a:r>
                      <a:r>
                        <a:rPr lang="en-GB" sz="1100" b="0" i="0" u="none" strike="noStrike">
                          <a:solidFill>
                            <a:srgbClr val="000000"/>
                          </a:solidFill>
                          <a:effectLst/>
                          <a:latin typeface="Aptos Narrow" panose="020B0004020202020204" pitchFamily="34" charset="0"/>
                        </a:rPr>
                        <a:t> (OECD CRS Rio Marker RM 1)</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28448336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LL479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WASH capital budget which is earmarked for projects where climate change is a </a:t>
                      </a:r>
                      <a:r>
                        <a:rPr lang="en-GB" sz="1100" b="0" i="1" u="none" strike="noStrike">
                          <a:solidFill>
                            <a:srgbClr val="000000"/>
                          </a:solidFill>
                          <a:effectLst/>
                          <a:latin typeface="Aptos Narrow" panose="020B0004020202020204" pitchFamily="34" charset="0"/>
                        </a:rPr>
                        <a:t>principal objective</a:t>
                      </a:r>
                      <a:r>
                        <a:rPr lang="en-GB" sz="1100" b="0" i="0" u="none" strike="noStrike">
                          <a:solidFill>
                            <a:srgbClr val="000000"/>
                          </a:solidFill>
                          <a:effectLst/>
                          <a:latin typeface="Aptos Narrow" panose="020B0004020202020204" pitchFamily="34" charset="0"/>
                        </a:rPr>
                        <a:t> (OECD CRS Rio Marker RM 2)</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7842703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LL480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WASH total budget which is earmarked for projects where climate change is a </a:t>
                      </a:r>
                      <a:r>
                        <a:rPr lang="en-GB" sz="1100" b="0" i="1" u="none" strike="noStrike">
                          <a:solidFill>
                            <a:srgbClr val="000000"/>
                          </a:solidFill>
                          <a:effectLst/>
                          <a:latin typeface="Aptos Narrow" panose="020B0004020202020204" pitchFamily="34" charset="0"/>
                        </a:rPr>
                        <a:t>significant objective</a:t>
                      </a:r>
                      <a:r>
                        <a:rPr lang="en-GB" sz="1100" b="0" i="0" u="none" strike="noStrike">
                          <a:solidFill>
                            <a:srgbClr val="000000"/>
                          </a:solidFill>
                          <a:effectLst/>
                          <a:latin typeface="Aptos Narrow" panose="020B0004020202020204" pitchFamily="34" charset="0"/>
                        </a:rPr>
                        <a:t> (OECD CRS Rio Marker RM 1)</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80593115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LL481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WASH total budget which is earmarked for projects where climate change is a </a:t>
                      </a:r>
                      <a:r>
                        <a:rPr lang="en-GB" sz="1100" b="0" i="1" u="none" strike="noStrike">
                          <a:solidFill>
                            <a:srgbClr val="000000"/>
                          </a:solidFill>
                          <a:effectLst/>
                          <a:latin typeface="Aptos Narrow" panose="020B0004020202020204" pitchFamily="34" charset="0"/>
                        </a:rPr>
                        <a:t>principal objective</a:t>
                      </a:r>
                      <a:r>
                        <a:rPr lang="en-GB" sz="1100" b="0" i="0" u="none" strike="noStrike">
                          <a:solidFill>
                            <a:srgbClr val="000000"/>
                          </a:solidFill>
                          <a:effectLst/>
                          <a:latin typeface="Aptos Narrow" panose="020B0004020202020204" pitchFamily="34" charset="0"/>
                        </a:rPr>
                        <a:t> (OECD CRS Rio Marker RM 2)</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43665383"/>
                  </a:ext>
                </a:extLst>
              </a:tr>
            </a:tbl>
          </a:graphicData>
        </a:graphic>
      </p:graphicFrame>
      <p:sp>
        <p:nvSpPr>
          <p:cNvPr id="2" name="TextBox 1">
            <a:extLst>
              <a:ext uri="{FF2B5EF4-FFF2-40B4-BE49-F238E27FC236}">
                <a16:creationId xmlns:a16="http://schemas.microsoft.com/office/drawing/2014/main" id="{1D00B753-49C3-96F2-AC64-E810D26D63A7}"/>
              </a:ext>
            </a:extLst>
          </p:cNvPr>
          <p:cNvSpPr txBox="1"/>
          <p:nvPr/>
        </p:nvSpPr>
        <p:spPr>
          <a:xfrm>
            <a:off x="8773554" y="1434706"/>
            <a:ext cx="2354694" cy="369332"/>
          </a:xfrm>
          <a:prstGeom prst="rect">
            <a:avLst/>
          </a:prstGeom>
          <a:noFill/>
        </p:spPr>
        <p:txBody>
          <a:bodyPr wrap="square" rtlCol="0">
            <a:spAutoFit/>
          </a:bodyPr>
          <a:lstStyle/>
          <a:p>
            <a:r>
              <a:rPr lang="en-GB">
                <a:hlinkClick r:id="rId13"/>
              </a:rPr>
              <a:t>Link to Indicator Table</a:t>
            </a:r>
            <a:endParaRPr lang="en-GB"/>
          </a:p>
        </p:txBody>
      </p:sp>
    </p:spTree>
    <p:extLst>
      <p:ext uri="{BB962C8B-B14F-4D97-AF65-F5344CB8AC3E}">
        <p14:creationId xmlns:p14="http://schemas.microsoft.com/office/powerpoint/2010/main" val="29444018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108A-7F94-E327-5E63-4002C080367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4B7CB2-D333-D7E8-A7D4-B69B58F8A6E9}"/>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[Number/ value of] Conditional Cash Transfers available/administered to purchase emergency WASH supplies following a climate event</a:t>
            </a:r>
          </a:p>
        </p:txBody>
      </p:sp>
      <p:sp>
        <p:nvSpPr>
          <p:cNvPr id="6" name="TextBox 5">
            <a:extLst>
              <a:ext uri="{FF2B5EF4-FFF2-40B4-BE49-F238E27FC236}">
                <a16:creationId xmlns:a16="http://schemas.microsoft.com/office/drawing/2014/main" id="{8480B12B-EE1F-B0DD-837B-6841A9CA936E}"/>
              </a:ext>
            </a:extLst>
          </p:cNvPr>
          <p:cNvSpPr txBox="1"/>
          <p:nvPr/>
        </p:nvSpPr>
        <p:spPr>
          <a:xfrm>
            <a:off x="838199" y="728039"/>
            <a:ext cx="1199536" cy="369332"/>
          </a:xfrm>
          <a:prstGeom prst="rect">
            <a:avLst/>
          </a:prstGeom>
          <a:noFill/>
        </p:spPr>
        <p:txBody>
          <a:bodyPr wrap="square" rtlCol="0">
            <a:spAutoFit/>
          </a:bodyPr>
          <a:lstStyle/>
          <a:p>
            <a:r>
              <a:rPr lang="en-GB" b="1"/>
              <a:t>LL049</a:t>
            </a:r>
          </a:p>
        </p:txBody>
      </p:sp>
      <p:sp>
        <p:nvSpPr>
          <p:cNvPr id="2" name="TextBox 1">
            <a:extLst>
              <a:ext uri="{FF2B5EF4-FFF2-40B4-BE49-F238E27FC236}">
                <a16:creationId xmlns:a16="http://schemas.microsoft.com/office/drawing/2014/main" id="{CF947CF3-C52E-136B-0817-36770813494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2FCFBF9-EE60-ED21-74CB-5C6590D6260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682E119-4527-8695-68F9-F0AC8D6B80F6}"/>
              </a:ext>
            </a:extLst>
          </p:cNvPr>
          <p:cNvGraphicFramePr>
            <a:graphicFrameLocks noGrp="1"/>
          </p:cNvGraphicFramePr>
          <p:nvPr>
            <p:extLst>
              <p:ext uri="{D42A27DB-BD31-4B8C-83A1-F6EECF244321}">
                <p14:modId xmlns:p14="http://schemas.microsoft.com/office/powerpoint/2010/main" val="3438811183"/>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Recovery time post-climate event is minimised</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254BE59-0AE0-7EFD-1659-56C7A689BCE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1874641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A8FA0-FBBC-B027-F4E4-9FF4A02EF5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516172-BBA1-3158-34B0-6F77B257683E}"/>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Financial incentives to invest in early warning and climate change adaptation</a:t>
            </a:r>
          </a:p>
        </p:txBody>
      </p:sp>
      <p:sp>
        <p:nvSpPr>
          <p:cNvPr id="6" name="TextBox 5">
            <a:extLst>
              <a:ext uri="{FF2B5EF4-FFF2-40B4-BE49-F238E27FC236}">
                <a16:creationId xmlns:a16="http://schemas.microsoft.com/office/drawing/2014/main" id="{FBF6355E-E801-4400-F484-99F03D8BA45B}"/>
              </a:ext>
            </a:extLst>
          </p:cNvPr>
          <p:cNvSpPr txBox="1"/>
          <p:nvPr/>
        </p:nvSpPr>
        <p:spPr>
          <a:xfrm>
            <a:off x="838199" y="728039"/>
            <a:ext cx="1199536" cy="369332"/>
          </a:xfrm>
          <a:prstGeom prst="rect">
            <a:avLst/>
          </a:prstGeom>
          <a:noFill/>
        </p:spPr>
        <p:txBody>
          <a:bodyPr wrap="square" rtlCol="0">
            <a:spAutoFit/>
          </a:bodyPr>
          <a:lstStyle/>
          <a:p>
            <a:r>
              <a:rPr lang="en-GB" b="1"/>
              <a:t>LL050</a:t>
            </a:r>
          </a:p>
        </p:txBody>
      </p:sp>
      <p:sp>
        <p:nvSpPr>
          <p:cNvPr id="2" name="TextBox 1">
            <a:extLst>
              <a:ext uri="{FF2B5EF4-FFF2-40B4-BE49-F238E27FC236}">
                <a16:creationId xmlns:a16="http://schemas.microsoft.com/office/drawing/2014/main" id="{BD9F779D-5106-5690-8045-71800B2758D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80B9D9D-7DB2-2250-A68D-D98DA74A4058}"/>
              </a:ext>
            </a:extLst>
          </p:cNvPr>
          <p:cNvGraphicFramePr>
            <a:graphicFrameLocks noGrp="1"/>
          </p:cNvGraphicFramePr>
          <p:nvPr>
            <p:extLst>
              <p:ext uri="{D42A27DB-BD31-4B8C-83A1-F6EECF244321}">
                <p14:modId xmlns:p14="http://schemas.microsoft.com/office/powerpoint/2010/main" val="2513282661"/>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E3B8575-C514-CCFB-1F06-61373D236C4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7E08A98-252F-2B1F-16C6-ED96374EAE1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042694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2B4ED-2715-D48B-AB50-20AC148741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3F1234-2DB3-768E-FF57-A0EBE63583AF}"/>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Institutional analysis has been carried out considering a range of financing options (e.g. cash transfers) and for the poorest households, with reinvestment to adapt to climatic conditions and/or reconstruction after extreme weather events</a:t>
            </a:r>
          </a:p>
        </p:txBody>
      </p:sp>
      <p:sp>
        <p:nvSpPr>
          <p:cNvPr id="6" name="TextBox 5">
            <a:extLst>
              <a:ext uri="{FF2B5EF4-FFF2-40B4-BE49-F238E27FC236}">
                <a16:creationId xmlns:a16="http://schemas.microsoft.com/office/drawing/2014/main" id="{647C944E-3A36-DE4E-6FB5-3E698EC9BF95}"/>
              </a:ext>
            </a:extLst>
          </p:cNvPr>
          <p:cNvSpPr txBox="1"/>
          <p:nvPr/>
        </p:nvSpPr>
        <p:spPr>
          <a:xfrm>
            <a:off x="838199" y="728039"/>
            <a:ext cx="1199536" cy="369332"/>
          </a:xfrm>
          <a:prstGeom prst="rect">
            <a:avLst/>
          </a:prstGeom>
          <a:noFill/>
        </p:spPr>
        <p:txBody>
          <a:bodyPr wrap="square" rtlCol="0">
            <a:spAutoFit/>
          </a:bodyPr>
          <a:lstStyle/>
          <a:p>
            <a:r>
              <a:rPr lang="en-GB" b="1"/>
              <a:t>LL051</a:t>
            </a:r>
          </a:p>
        </p:txBody>
      </p:sp>
      <p:sp>
        <p:nvSpPr>
          <p:cNvPr id="2" name="TextBox 1">
            <a:extLst>
              <a:ext uri="{FF2B5EF4-FFF2-40B4-BE49-F238E27FC236}">
                <a16:creationId xmlns:a16="http://schemas.microsoft.com/office/drawing/2014/main" id="{F5A3A2DB-E0AE-78B7-BE0B-120894BDB96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F64FA36-A1D4-8728-4227-F097C722447F}"/>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3CCF940-14CC-FC84-1E13-43A7BE1E57A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51A48CF-DA36-2C84-74FE-22EF4D37A35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6019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0DD9-0A8C-9255-8690-A90477EA34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34BD67-D1C3-D0B8-762F-E4E4D5CBD93F}"/>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Total value of investment to build WASH resilience sufficient to meet the needs of the most vulnerable population</a:t>
            </a:r>
          </a:p>
        </p:txBody>
      </p:sp>
      <p:sp>
        <p:nvSpPr>
          <p:cNvPr id="6" name="TextBox 5">
            <a:extLst>
              <a:ext uri="{FF2B5EF4-FFF2-40B4-BE49-F238E27FC236}">
                <a16:creationId xmlns:a16="http://schemas.microsoft.com/office/drawing/2014/main" id="{178E0B1D-8499-EF06-5FEC-7D619F74C372}"/>
              </a:ext>
            </a:extLst>
          </p:cNvPr>
          <p:cNvSpPr txBox="1"/>
          <p:nvPr/>
        </p:nvSpPr>
        <p:spPr>
          <a:xfrm>
            <a:off x="838199" y="728039"/>
            <a:ext cx="1199536" cy="369332"/>
          </a:xfrm>
          <a:prstGeom prst="rect">
            <a:avLst/>
          </a:prstGeom>
          <a:noFill/>
        </p:spPr>
        <p:txBody>
          <a:bodyPr wrap="square" rtlCol="0">
            <a:spAutoFit/>
          </a:bodyPr>
          <a:lstStyle/>
          <a:p>
            <a:r>
              <a:rPr lang="en-GB" b="1"/>
              <a:t>LL061</a:t>
            </a:r>
          </a:p>
        </p:txBody>
      </p:sp>
      <p:sp>
        <p:nvSpPr>
          <p:cNvPr id="2" name="TextBox 1">
            <a:extLst>
              <a:ext uri="{FF2B5EF4-FFF2-40B4-BE49-F238E27FC236}">
                <a16:creationId xmlns:a16="http://schemas.microsoft.com/office/drawing/2014/main" id="{6F9AEC31-73E9-492C-EB2F-1A0AEB7FAD5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91D01DA-D429-169F-274C-2DC2ABE1AF5C}"/>
              </a:ext>
            </a:extLst>
          </p:cNvPr>
          <p:cNvGraphicFramePr>
            <a:graphicFrameLocks noGrp="1"/>
          </p:cNvGraphicFramePr>
          <p:nvPr>
            <p:extLst>
              <p:ext uri="{D42A27DB-BD31-4B8C-83A1-F6EECF244321}">
                <p14:modId xmlns:p14="http://schemas.microsoft.com/office/powerpoint/2010/main" val="2278447619"/>
              </p:ext>
            </p:extLst>
          </p:nvPr>
        </p:nvGraphicFramePr>
        <p:xfrm>
          <a:off x="491613" y="1742221"/>
          <a:ext cx="10991317" cy="2997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7ADB0B9-78C1-2A22-46C8-9BAE78963F6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EBFDC95-A1BE-DBA5-843D-370E8199ABB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584852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45FE5-07B2-2C69-6976-844AE0F69E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45A75D9-5A8E-2703-AE40-7A6ADB35EA44}"/>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[Adequate finance] available to prioritise sanitation and hygiene interventions in areas where open defecation is practised</a:t>
            </a:r>
          </a:p>
        </p:txBody>
      </p:sp>
      <p:sp>
        <p:nvSpPr>
          <p:cNvPr id="6" name="TextBox 5">
            <a:extLst>
              <a:ext uri="{FF2B5EF4-FFF2-40B4-BE49-F238E27FC236}">
                <a16:creationId xmlns:a16="http://schemas.microsoft.com/office/drawing/2014/main" id="{019E09D2-3F86-C474-F937-0BC447678328}"/>
              </a:ext>
            </a:extLst>
          </p:cNvPr>
          <p:cNvSpPr txBox="1"/>
          <p:nvPr/>
        </p:nvSpPr>
        <p:spPr>
          <a:xfrm>
            <a:off x="838199" y="728039"/>
            <a:ext cx="1199536" cy="369332"/>
          </a:xfrm>
          <a:prstGeom prst="rect">
            <a:avLst/>
          </a:prstGeom>
          <a:noFill/>
        </p:spPr>
        <p:txBody>
          <a:bodyPr wrap="square" rtlCol="0">
            <a:spAutoFit/>
          </a:bodyPr>
          <a:lstStyle/>
          <a:p>
            <a:r>
              <a:rPr lang="en-GB" b="1"/>
              <a:t>LL066</a:t>
            </a:r>
          </a:p>
        </p:txBody>
      </p:sp>
      <p:sp>
        <p:nvSpPr>
          <p:cNvPr id="2" name="TextBox 1">
            <a:extLst>
              <a:ext uri="{FF2B5EF4-FFF2-40B4-BE49-F238E27FC236}">
                <a16:creationId xmlns:a16="http://schemas.microsoft.com/office/drawing/2014/main" id="{19BF16BF-7CB4-C415-8DED-99CF42D4894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13CA1D7-6387-51A2-FE63-A12F773B79EF}"/>
              </a:ext>
            </a:extLst>
          </p:cNvPr>
          <p:cNvGraphicFramePr>
            <a:graphicFrameLocks noGrp="1"/>
          </p:cNvGraphicFramePr>
          <p:nvPr>
            <p:extLst>
              <p:ext uri="{D42A27DB-BD31-4B8C-83A1-F6EECF244321}">
                <p14:modId xmlns:p14="http://schemas.microsoft.com/office/powerpoint/2010/main" val="381051874"/>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58C2FC9-08FA-CCA7-8203-1631D1D5A1D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ECF4DA1-42CA-C7E7-9521-CBEDC0E9F6D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997436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AF698-0973-B2FC-CCEA-B87B98252BD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408E8A4-B373-20E7-3887-686219143FDF}"/>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Targeted finance available for the most climate and socially vulnerable populations</a:t>
            </a:r>
          </a:p>
        </p:txBody>
      </p:sp>
      <p:sp>
        <p:nvSpPr>
          <p:cNvPr id="6" name="TextBox 5">
            <a:extLst>
              <a:ext uri="{FF2B5EF4-FFF2-40B4-BE49-F238E27FC236}">
                <a16:creationId xmlns:a16="http://schemas.microsoft.com/office/drawing/2014/main" id="{794D78DA-7FB8-7634-2AD5-1EB542840CEA}"/>
              </a:ext>
            </a:extLst>
          </p:cNvPr>
          <p:cNvSpPr txBox="1"/>
          <p:nvPr/>
        </p:nvSpPr>
        <p:spPr>
          <a:xfrm>
            <a:off x="838199" y="728039"/>
            <a:ext cx="1199536" cy="369332"/>
          </a:xfrm>
          <a:prstGeom prst="rect">
            <a:avLst/>
          </a:prstGeom>
          <a:noFill/>
        </p:spPr>
        <p:txBody>
          <a:bodyPr wrap="square" rtlCol="0">
            <a:spAutoFit/>
          </a:bodyPr>
          <a:lstStyle/>
          <a:p>
            <a:r>
              <a:rPr lang="en-GB" b="1"/>
              <a:t>LL067</a:t>
            </a:r>
          </a:p>
        </p:txBody>
      </p:sp>
      <p:sp>
        <p:nvSpPr>
          <p:cNvPr id="2" name="TextBox 1">
            <a:extLst>
              <a:ext uri="{FF2B5EF4-FFF2-40B4-BE49-F238E27FC236}">
                <a16:creationId xmlns:a16="http://schemas.microsoft.com/office/drawing/2014/main" id="{6BF50344-5BD3-A620-F5EF-041D1AAB212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0FC0C9D-8EFA-D60A-22E8-193C9D0563FB}"/>
              </a:ext>
            </a:extLst>
          </p:cNvPr>
          <p:cNvGraphicFramePr>
            <a:graphicFrameLocks noGrp="1"/>
          </p:cNvGraphicFramePr>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B5174A5-54B6-BECF-092A-49D3B42D6D6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176EA509-DF15-C9F0-0395-F032C5D0599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8927827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E1547-6D1B-6EFB-7653-A03D8D7917F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AC9D44-1027-9D1F-2576-47BF944DD56E}"/>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Dedicated climate resilience investments for rapid response and repair following climate extreme</a:t>
            </a:r>
          </a:p>
        </p:txBody>
      </p:sp>
      <p:sp>
        <p:nvSpPr>
          <p:cNvPr id="6" name="TextBox 5">
            <a:extLst>
              <a:ext uri="{FF2B5EF4-FFF2-40B4-BE49-F238E27FC236}">
                <a16:creationId xmlns:a16="http://schemas.microsoft.com/office/drawing/2014/main" id="{7133C0A3-AA56-7B25-E232-334E36C271AD}"/>
              </a:ext>
            </a:extLst>
          </p:cNvPr>
          <p:cNvSpPr txBox="1"/>
          <p:nvPr/>
        </p:nvSpPr>
        <p:spPr>
          <a:xfrm>
            <a:off x="838199" y="728039"/>
            <a:ext cx="1199536" cy="369332"/>
          </a:xfrm>
          <a:prstGeom prst="rect">
            <a:avLst/>
          </a:prstGeom>
          <a:noFill/>
        </p:spPr>
        <p:txBody>
          <a:bodyPr wrap="square" rtlCol="0">
            <a:spAutoFit/>
          </a:bodyPr>
          <a:lstStyle/>
          <a:p>
            <a:r>
              <a:rPr lang="en-GB" b="1"/>
              <a:t>LL162</a:t>
            </a:r>
          </a:p>
        </p:txBody>
      </p:sp>
      <p:sp>
        <p:nvSpPr>
          <p:cNvPr id="2" name="TextBox 1">
            <a:extLst>
              <a:ext uri="{FF2B5EF4-FFF2-40B4-BE49-F238E27FC236}">
                <a16:creationId xmlns:a16="http://schemas.microsoft.com/office/drawing/2014/main" id="{FD5AFDEF-B35A-FBC3-2AF3-8CFBAF51201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501AC21-D0E7-E518-926E-534A4F95ADAF}"/>
              </a:ext>
            </a:extLst>
          </p:cNvPr>
          <p:cNvGraphicFramePr>
            <a:graphicFrameLocks noGrp="1"/>
          </p:cNvGraphicFramePr>
          <p:nvPr>
            <p:extLst>
              <p:ext uri="{D42A27DB-BD31-4B8C-83A1-F6EECF244321}">
                <p14:modId xmlns:p14="http://schemas.microsoft.com/office/powerpoint/2010/main" val="22483251"/>
              </p:ext>
            </p:extLst>
          </p:nvPr>
        </p:nvGraphicFramePr>
        <p:xfrm>
          <a:off x="491613" y="1742221"/>
          <a:ext cx="10991317" cy="2629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Recovery time post-climate event is minimised</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r"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Gordon T, Hueso A (2021) Integrating sanitation and climate change adaptation: lessons learned from case studies of WaterAid’s work in four countries. Waterlines 40(2).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CFF9E63-1EEC-6937-C116-3D9479FD80A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615926A-EE33-3EE7-3138-EA62BCCC23F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71023186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45874-51F8-2ACB-DAD9-0D423166D6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B6FF5B9-1339-224E-7ACD-BEE576985ABE}"/>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Amount of financing allocated for  WASH need post-disaster response.</a:t>
            </a:r>
          </a:p>
        </p:txBody>
      </p:sp>
      <p:sp>
        <p:nvSpPr>
          <p:cNvPr id="6" name="TextBox 5">
            <a:extLst>
              <a:ext uri="{FF2B5EF4-FFF2-40B4-BE49-F238E27FC236}">
                <a16:creationId xmlns:a16="http://schemas.microsoft.com/office/drawing/2014/main" id="{23A00F2C-AE8A-7818-138D-4063D786B009}"/>
              </a:ext>
            </a:extLst>
          </p:cNvPr>
          <p:cNvSpPr txBox="1"/>
          <p:nvPr/>
        </p:nvSpPr>
        <p:spPr>
          <a:xfrm>
            <a:off x="838199" y="728039"/>
            <a:ext cx="1199536" cy="369332"/>
          </a:xfrm>
          <a:prstGeom prst="rect">
            <a:avLst/>
          </a:prstGeom>
          <a:noFill/>
        </p:spPr>
        <p:txBody>
          <a:bodyPr wrap="square" rtlCol="0">
            <a:spAutoFit/>
          </a:bodyPr>
          <a:lstStyle/>
          <a:p>
            <a:r>
              <a:rPr lang="en-GB" b="1"/>
              <a:t>LL163</a:t>
            </a:r>
          </a:p>
        </p:txBody>
      </p:sp>
      <p:sp>
        <p:nvSpPr>
          <p:cNvPr id="2" name="TextBox 1">
            <a:extLst>
              <a:ext uri="{FF2B5EF4-FFF2-40B4-BE49-F238E27FC236}">
                <a16:creationId xmlns:a16="http://schemas.microsoft.com/office/drawing/2014/main" id="{55693A1F-26E3-70B5-3751-ECFC9CC9369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2AA76F9-1741-233B-9FE4-65DCE367B794}"/>
              </a:ext>
            </a:extLst>
          </p:cNvPr>
          <p:cNvGraphicFramePr>
            <a:graphicFrameLocks noGrp="1"/>
          </p:cNvGraphicFramePr>
          <p:nvPr>
            <p:extLst>
              <p:ext uri="{D42A27DB-BD31-4B8C-83A1-F6EECF244321}">
                <p14:modId xmlns:p14="http://schemas.microsoft.com/office/powerpoint/2010/main" val="4161213787"/>
              </p:ext>
            </p:extLst>
          </p:nvPr>
        </p:nvGraphicFramePr>
        <p:xfrm>
          <a:off x="491613" y="1742221"/>
          <a:ext cx="10991317" cy="2997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Recovery time post-climate event is minimised</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7BCCBC6-0C37-AC4D-0075-7D26AAFDF3F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6EBF365-2D0F-11C7-62A8-929C8D2B324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2407299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16393-5A20-1E60-2DF1-B18BA2F07A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EB77E1-F55D-9039-F913-4F2235ABF967}"/>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Funding criteria give weight to disaster risk reduction and climate resilience to be part of sustainable WASH programming</a:t>
            </a:r>
          </a:p>
        </p:txBody>
      </p:sp>
      <p:sp>
        <p:nvSpPr>
          <p:cNvPr id="6" name="TextBox 5">
            <a:extLst>
              <a:ext uri="{FF2B5EF4-FFF2-40B4-BE49-F238E27FC236}">
                <a16:creationId xmlns:a16="http://schemas.microsoft.com/office/drawing/2014/main" id="{A9C51986-8567-DA7D-7D73-D2CD62EB8BC1}"/>
              </a:ext>
            </a:extLst>
          </p:cNvPr>
          <p:cNvSpPr txBox="1"/>
          <p:nvPr/>
        </p:nvSpPr>
        <p:spPr>
          <a:xfrm>
            <a:off x="838199" y="728039"/>
            <a:ext cx="1199536" cy="369332"/>
          </a:xfrm>
          <a:prstGeom prst="rect">
            <a:avLst/>
          </a:prstGeom>
          <a:noFill/>
        </p:spPr>
        <p:txBody>
          <a:bodyPr wrap="square" rtlCol="0">
            <a:spAutoFit/>
          </a:bodyPr>
          <a:lstStyle/>
          <a:p>
            <a:r>
              <a:rPr lang="en-GB" b="1"/>
              <a:t>LL199</a:t>
            </a:r>
          </a:p>
        </p:txBody>
      </p:sp>
      <p:sp>
        <p:nvSpPr>
          <p:cNvPr id="2" name="TextBox 1">
            <a:extLst>
              <a:ext uri="{FF2B5EF4-FFF2-40B4-BE49-F238E27FC236}">
                <a16:creationId xmlns:a16="http://schemas.microsoft.com/office/drawing/2014/main" id="{E7B00881-01DC-D4D8-B32B-3D41A1EAFFA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AC63FC5-C85C-39C7-5049-B36850654ED9}"/>
              </a:ext>
            </a:extLst>
          </p:cNvPr>
          <p:cNvGraphicFramePr>
            <a:graphicFrameLocks noGrp="1"/>
          </p:cNvGraphicFramePr>
          <p:nvPr>
            <p:extLst>
              <p:ext uri="{D42A27DB-BD31-4B8C-83A1-F6EECF244321}">
                <p14:modId xmlns:p14="http://schemas.microsoft.com/office/powerpoint/2010/main" val="283843013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D381411-0080-5A8C-0BA3-B9A56B54179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271E731-3489-B196-AAD8-CB43EFCD973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7886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5E359-AF72-5C22-DC69-F324E9F25E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595A1E-72CE-B9D5-5AD8-909E1687185B}"/>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geographic area] for which maps of areas at risk have been produced – e.g. those exposed to a combination of high climate risk, difficult hydrology, and potentially less resilient technologies</a:t>
            </a:r>
          </a:p>
        </p:txBody>
      </p:sp>
      <p:sp>
        <p:nvSpPr>
          <p:cNvPr id="6" name="TextBox 5">
            <a:extLst>
              <a:ext uri="{FF2B5EF4-FFF2-40B4-BE49-F238E27FC236}">
                <a16:creationId xmlns:a16="http://schemas.microsoft.com/office/drawing/2014/main" id="{5D12B343-B005-55F2-31BC-321DC9D1909A}"/>
              </a:ext>
            </a:extLst>
          </p:cNvPr>
          <p:cNvSpPr txBox="1"/>
          <p:nvPr/>
        </p:nvSpPr>
        <p:spPr>
          <a:xfrm>
            <a:off x="853440" y="728039"/>
            <a:ext cx="1199536" cy="369332"/>
          </a:xfrm>
          <a:prstGeom prst="rect">
            <a:avLst/>
          </a:prstGeom>
          <a:noFill/>
        </p:spPr>
        <p:txBody>
          <a:bodyPr wrap="square" rtlCol="0">
            <a:spAutoFit/>
          </a:bodyPr>
          <a:lstStyle/>
          <a:p>
            <a:r>
              <a:rPr lang="en-GB" b="1"/>
              <a:t>LL376</a:t>
            </a:r>
          </a:p>
        </p:txBody>
      </p:sp>
      <p:sp>
        <p:nvSpPr>
          <p:cNvPr id="2" name="TextBox 1">
            <a:extLst>
              <a:ext uri="{FF2B5EF4-FFF2-40B4-BE49-F238E27FC236}">
                <a16:creationId xmlns:a16="http://schemas.microsoft.com/office/drawing/2014/main" id="{BBAD1E7D-1162-2DC6-1AD7-184A7E536C5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08A1418-2DE6-CAF8-6B34-A95DB497D85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1191033-1DF6-4531-A463-9EBBF97778C4}"/>
              </a:ext>
            </a:extLst>
          </p:cNvPr>
          <p:cNvGraphicFramePr>
            <a:graphicFrameLocks noGrp="1"/>
          </p:cNvGraphicFramePr>
          <p:nvPr>
            <p:extLst>
              <p:ext uri="{D42A27DB-BD31-4B8C-83A1-F6EECF244321}">
                <p14:modId xmlns:p14="http://schemas.microsoft.com/office/powerpoint/2010/main" val="3163314152"/>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Risk prioritisation in the sector considers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2D1BED0-335E-FF23-3D13-C232CADDDD4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173223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BED0C-DA26-9AA5-4AE9-D8D12F9BF5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B1E6297-6133-891E-53E0-9AE43403216D}"/>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Financing mechanisms with sufficient finance are available to support national priorities for climate risk management and adaptation in the WASH sector</a:t>
            </a:r>
          </a:p>
        </p:txBody>
      </p:sp>
      <p:sp>
        <p:nvSpPr>
          <p:cNvPr id="6" name="TextBox 5">
            <a:extLst>
              <a:ext uri="{FF2B5EF4-FFF2-40B4-BE49-F238E27FC236}">
                <a16:creationId xmlns:a16="http://schemas.microsoft.com/office/drawing/2014/main" id="{099C2B8D-B184-F70A-C7CA-5ACB37243D96}"/>
              </a:ext>
            </a:extLst>
          </p:cNvPr>
          <p:cNvSpPr txBox="1"/>
          <p:nvPr/>
        </p:nvSpPr>
        <p:spPr>
          <a:xfrm>
            <a:off x="838199" y="728039"/>
            <a:ext cx="1199536" cy="369332"/>
          </a:xfrm>
          <a:prstGeom prst="rect">
            <a:avLst/>
          </a:prstGeom>
          <a:noFill/>
        </p:spPr>
        <p:txBody>
          <a:bodyPr wrap="square" rtlCol="0">
            <a:spAutoFit/>
          </a:bodyPr>
          <a:lstStyle/>
          <a:p>
            <a:r>
              <a:rPr lang="en-GB" b="1"/>
              <a:t>LL200</a:t>
            </a:r>
          </a:p>
        </p:txBody>
      </p:sp>
      <p:sp>
        <p:nvSpPr>
          <p:cNvPr id="2" name="TextBox 1">
            <a:extLst>
              <a:ext uri="{FF2B5EF4-FFF2-40B4-BE49-F238E27FC236}">
                <a16:creationId xmlns:a16="http://schemas.microsoft.com/office/drawing/2014/main" id="{64320EAC-58A6-13B0-3B56-63A670ED133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EB92490-A3C3-0838-D855-9840BB9C3555}"/>
              </a:ext>
            </a:extLst>
          </p:cNvPr>
          <p:cNvGraphicFramePr>
            <a:graphicFrameLocks noGrp="1"/>
          </p:cNvGraphicFramePr>
          <p:nvPr>
            <p:extLst>
              <p:ext uri="{D42A27DB-BD31-4B8C-83A1-F6EECF244321}">
                <p14:modId xmlns:p14="http://schemas.microsoft.com/office/powerpoint/2010/main" val="78447755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Australian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8FEC0C7-25FB-382D-2EA4-E777464D56D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019766F-375B-6C50-60F6-81E1C63089E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943626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8D44-664D-363D-DA21-149017A63A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D9C33CE-A737-1F0B-DDF4-DD5F0562C195}"/>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WASH sector agreed on an action plan with national environmental focal points, on how to secure funding from multilateral funds for climate change (e.g. Green Climate Fund, Adaptation Fund, or the Global Environmental Facility)</a:t>
            </a:r>
          </a:p>
        </p:txBody>
      </p:sp>
      <p:sp>
        <p:nvSpPr>
          <p:cNvPr id="6" name="TextBox 5">
            <a:extLst>
              <a:ext uri="{FF2B5EF4-FFF2-40B4-BE49-F238E27FC236}">
                <a16:creationId xmlns:a16="http://schemas.microsoft.com/office/drawing/2014/main" id="{C426ECA6-CE97-4D6C-8204-8061D9821703}"/>
              </a:ext>
            </a:extLst>
          </p:cNvPr>
          <p:cNvSpPr txBox="1"/>
          <p:nvPr/>
        </p:nvSpPr>
        <p:spPr>
          <a:xfrm>
            <a:off x="838199" y="728039"/>
            <a:ext cx="1199536" cy="369332"/>
          </a:xfrm>
          <a:prstGeom prst="rect">
            <a:avLst/>
          </a:prstGeom>
          <a:noFill/>
        </p:spPr>
        <p:txBody>
          <a:bodyPr wrap="square" rtlCol="0">
            <a:spAutoFit/>
          </a:bodyPr>
          <a:lstStyle/>
          <a:p>
            <a:r>
              <a:rPr lang="en-GB" b="1"/>
              <a:t>LL201</a:t>
            </a:r>
          </a:p>
        </p:txBody>
      </p:sp>
      <p:sp>
        <p:nvSpPr>
          <p:cNvPr id="2" name="TextBox 1">
            <a:extLst>
              <a:ext uri="{FF2B5EF4-FFF2-40B4-BE49-F238E27FC236}">
                <a16:creationId xmlns:a16="http://schemas.microsoft.com/office/drawing/2014/main" id="{1E4B7FF2-129E-6541-5013-A0E3B530868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09B5FD6-897A-2DE0-651C-562013CBC23B}"/>
              </a:ext>
            </a:extLst>
          </p:cNvPr>
          <p:cNvGraphicFramePr>
            <a:graphicFrameLocks noGrp="1"/>
          </p:cNvGraphicFramePr>
          <p:nvPr>
            <p:extLst>
              <p:ext uri="{D42A27DB-BD31-4B8C-83A1-F6EECF244321}">
                <p14:modId xmlns:p14="http://schemas.microsoft.com/office/powerpoint/2010/main" val="2151481261"/>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0EA8B27-AFDB-EF66-7E5B-2BE6601C05D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9E667F4-ABD5-4A09-0A94-CA564C8E345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748688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E6E8-C70A-B09E-CDC9-BEE72C7568D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FBF9277-08B8-7EEE-8FAA-11DFF4A6BC0D}"/>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Comprehensive assessment of the cost of climate change adaptation in the WASH sector under different scenarios</a:t>
            </a:r>
          </a:p>
        </p:txBody>
      </p:sp>
      <p:sp>
        <p:nvSpPr>
          <p:cNvPr id="6" name="TextBox 5">
            <a:extLst>
              <a:ext uri="{FF2B5EF4-FFF2-40B4-BE49-F238E27FC236}">
                <a16:creationId xmlns:a16="http://schemas.microsoft.com/office/drawing/2014/main" id="{9F778492-69B3-CCBA-8E6C-1A0BC2E615FD}"/>
              </a:ext>
            </a:extLst>
          </p:cNvPr>
          <p:cNvSpPr txBox="1"/>
          <p:nvPr/>
        </p:nvSpPr>
        <p:spPr>
          <a:xfrm>
            <a:off x="838199" y="728039"/>
            <a:ext cx="1199536" cy="369332"/>
          </a:xfrm>
          <a:prstGeom prst="rect">
            <a:avLst/>
          </a:prstGeom>
          <a:noFill/>
        </p:spPr>
        <p:txBody>
          <a:bodyPr wrap="square" rtlCol="0">
            <a:spAutoFit/>
          </a:bodyPr>
          <a:lstStyle/>
          <a:p>
            <a:r>
              <a:rPr lang="en-GB" b="1"/>
              <a:t>LL202</a:t>
            </a:r>
          </a:p>
        </p:txBody>
      </p:sp>
      <p:sp>
        <p:nvSpPr>
          <p:cNvPr id="2" name="TextBox 1">
            <a:extLst>
              <a:ext uri="{FF2B5EF4-FFF2-40B4-BE49-F238E27FC236}">
                <a16:creationId xmlns:a16="http://schemas.microsoft.com/office/drawing/2014/main" id="{0901FAE5-A67E-682E-4710-8F696E8E802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0213F17-5C46-3751-758C-5C7E7A723509}"/>
              </a:ext>
            </a:extLst>
          </p:cNvPr>
          <p:cNvGraphicFramePr>
            <a:graphicFrameLocks noGrp="1"/>
          </p:cNvGraphicFramePr>
          <p:nvPr>
            <p:extLst>
              <p:ext uri="{D42A27DB-BD31-4B8C-83A1-F6EECF244321}">
                <p14:modId xmlns:p14="http://schemas.microsoft.com/office/powerpoint/2010/main" val="25639344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1E43867-CBAD-0A6A-60AD-84423EB901F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9E8A0FA-975E-B849-5EF0-AFA36270C7E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359683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9997-25BC-9C16-6BCE-284EFCF5DE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F8B3B7-94C5-420B-C845-523A7E7EBC6D}"/>
              </a:ext>
            </a:extLst>
          </p:cNvPr>
          <p:cNvSpPr txBox="1"/>
          <p:nvPr/>
        </p:nvSpPr>
        <p:spPr>
          <a:xfrm>
            <a:off x="1543665" y="728039"/>
            <a:ext cx="9969908" cy="923330"/>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Sufficient capital expenditure, with budget lines for  emergency preparedness, and adaptation, to respond to international commitments and national targets in the water and sanitation sector, including coordination and capacity building</a:t>
            </a:r>
          </a:p>
        </p:txBody>
      </p:sp>
      <p:sp>
        <p:nvSpPr>
          <p:cNvPr id="6" name="TextBox 5">
            <a:extLst>
              <a:ext uri="{FF2B5EF4-FFF2-40B4-BE49-F238E27FC236}">
                <a16:creationId xmlns:a16="http://schemas.microsoft.com/office/drawing/2014/main" id="{FFDC05CE-7F3A-668A-8FC3-4CFEB52F5E7B}"/>
              </a:ext>
            </a:extLst>
          </p:cNvPr>
          <p:cNvSpPr txBox="1"/>
          <p:nvPr/>
        </p:nvSpPr>
        <p:spPr>
          <a:xfrm>
            <a:off x="838199" y="728039"/>
            <a:ext cx="1199536" cy="369332"/>
          </a:xfrm>
          <a:prstGeom prst="rect">
            <a:avLst/>
          </a:prstGeom>
          <a:noFill/>
        </p:spPr>
        <p:txBody>
          <a:bodyPr wrap="square" rtlCol="0">
            <a:spAutoFit/>
          </a:bodyPr>
          <a:lstStyle/>
          <a:p>
            <a:r>
              <a:rPr lang="en-GB" b="1"/>
              <a:t>LL203</a:t>
            </a:r>
          </a:p>
        </p:txBody>
      </p:sp>
      <p:sp>
        <p:nvSpPr>
          <p:cNvPr id="2" name="TextBox 1">
            <a:extLst>
              <a:ext uri="{FF2B5EF4-FFF2-40B4-BE49-F238E27FC236}">
                <a16:creationId xmlns:a16="http://schemas.microsoft.com/office/drawing/2014/main" id="{28717C6D-341B-F30E-D04B-408EF4D989C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7F90BDF-CDF6-994D-D1AF-FDDBB4E846D2}"/>
              </a:ext>
            </a:extLst>
          </p:cNvPr>
          <p:cNvGraphicFramePr>
            <a:graphicFrameLocks noGrp="1"/>
          </p:cNvGraphicFramePr>
          <p:nvPr>
            <p:extLst>
              <p:ext uri="{D42A27DB-BD31-4B8C-83A1-F6EECF244321}">
                <p14:modId xmlns:p14="http://schemas.microsoft.com/office/powerpoint/2010/main" val="395675285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5CCB819-D8BA-C4F5-FB85-EE226DDA231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2F4E80F-7D59-76EC-2FDC-6179E943F71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653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77849-D9CB-9384-369D-B44173E4F3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3DF8CB-5F8D-3F98-F710-EBAFDD0593B0}"/>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Funds are allocated to support technical capacity of regulatory bodies on climate resilience of WASH</a:t>
            </a:r>
          </a:p>
        </p:txBody>
      </p:sp>
      <p:sp>
        <p:nvSpPr>
          <p:cNvPr id="6" name="TextBox 5">
            <a:extLst>
              <a:ext uri="{FF2B5EF4-FFF2-40B4-BE49-F238E27FC236}">
                <a16:creationId xmlns:a16="http://schemas.microsoft.com/office/drawing/2014/main" id="{3AAA7925-5A9A-8BEC-7C20-CBC12E90FF22}"/>
              </a:ext>
            </a:extLst>
          </p:cNvPr>
          <p:cNvSpPr txBox="1"/>
          <p:nvPr/>
        </p:nvSpPr>
        <p:spPr>
          <a:xfrm>
            <a:off x="838199" y="728039"/>
            <a:ext cx="1199536" cy="369332"/>
          </a:xfrm>
          <a:prstGeom prst="rect">
            <a:avLst/>
          </a:prstGeom>
          <a:noFill/>
        </p:spPr>
        <p:txBody>
          <a:bodyPr wrap="square" rtlCol="0">
            <a:spAutoFit/>
          </a:bodyPr>
          <a:lstStyle/>
          <a:p>
            <a:r>
              <a:rPr lang="en-GB" b="1"/>
              <a:t>LL204</a:t>
            </a:r>
          </a:p>
        </p:txBody>
      </p:sp>
      <p:sp>
        <p:nvSpPr>
          <p:cNvPr id="2" name="TextBox 1">
            <a:extLst>
              <a:ext uri="{FF2B5EF4-FFF2-40B4-BE49-F238E27FC236}">
                <a16:creationId xmlns:a16="http://schemas.microsoft.com/office/drawing/2014/main" id="{30375827-5455-AA17-CB66-467BF6003D0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56B3FC1A-0516-D23F-DA8A-5890B3D066E8}"/>
              </a:ext>
            </a:extLst>
          </p:cNvPr>
          <p:cNvGraphicFramePr>
            <a:graphicFrameLocks noGrp="1"/>
          </p:cNvGraphicFramePr>
          <p:nvPr>
            <p:extLst>
              <p:ext uri="{D42A27DB-BD31-4B8C-83A1-F6EECF244321}">
                <p14:modId xmlns:p14="http://schemas.microsoft.com/office/powerpoint/2010/main" val="575489611"/>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D55CBFE4-7E57-0F11-6D03-AB79CB23EE7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1A58DC1-DB40-5FB8-F329-D04C32480A7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2002978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11151-5989-6F49-50D1-47E2E9B97C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1D16EB-0537-2D0A-E290-886DA9C4C586}"/>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Funding available to support supply chain strengthening</a:t>
            </a:r>
          </a:p>
        </p:txBody>
      </p:sp>
      <p:sp>
        <p:nvSpPr>
          <p:cNvPr id="6" name="TextBox 5">
            <a:extLst>
              <a:ext uri="{FF2B5EF4-FFF2-40B4-BE49-F238E27FC236}">
                <a16:creationId xmlns:a16="http://schemas.microsoft.com/office/drawing/2014/main" id="{23D4E131-CB09-FD7A-2D23-0EFBAD546D5B}"/>
              </a:ext>
            </a:extLst>
          </p:cNvPr>
          <p:cNvSpPr txBox="1"/>
          <p:nvPr/>
        </p:nvSpPr>
        <p:spPr>
          <a:xfrm>
            <a:off x="838199" y="728039"/>
            <a:ext cx="1199536" cy="369332"/>
          </a:xfrm>
          <a:prstGeom prst="rect">
            <a:avLst/>
          </a:prstGeom>
          <a:noFill/>
        </p:spPr>
        <p:txBody>
          <a:bodyPr wrap="square" rtlCol="0">
            <a:spAutoFit/>
          </a:bodyPr>
          <a:lstStyle/>
          <a:p>
            <a:r>
              <a:rPr lang="en-GB" b="1"/>
              <a:t>LL272</a:t>
            </a:r>
          </a:p>
        </p:txBody>
      </p:sp>
      <p:sp>
        <p:nvSpPr>
          <p:cNvPr id="2" name="TextBox 1">
            <a:extLst>
              <a:ext uri="{FF2B5EF4-FFF2-40B4-BE49-F238E27FC236}">
                <a16:creationId xmlns:a16="http://schemas.microsoft.com/office/drawing/2014/main" id="{81607AF7-9B08-2590-112A-5145CB6A166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5184494C-CEF9-9543-3F21-807ED28D549E}"/>
              </a:ext>
            </a:extLst>
          </p:cNvPr>
          <p:cNvGraphicFramePr>
            <a:graphicFrameLocks noGrp="1"/>
          </p:cNvGraphicFramePr>
          <p:nvPr>
            <p:extLst>
              <p:ext uri="{D42A27DB-BD31-4B8C-83A1-F6EECF244321}">
                <p14:modId xmlns:p14="http://schemas.microsoft.com/office/powerpoint/2010/main" val="3893594530"/>
              </p:ext>
            </p:extLst>
          </p:nvPr>
        </p:nvGraphicFramePr>
        <p:xfrm>
          <a:off x="491613" y="1742221"/>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Supply chains are resilient to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a:t>GWP UNICEF - Strategic Framework for WASH Climate Resilient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err="1"/>
                        <a:t>Unicef</a:t>
                      </a:r>
                      <a:r>
                        <a:rPr lang="en-GB" sz="1000"/>
                        <a:t>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D5D9682-B2F8-B303-44E8-59F4A10974A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BBAC693-41B5-DB53-8659-00E51E76254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397461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5BAA-17AB-93B2-85DB-5FAE96E0F5D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652B3D-157D-BBA0-89E9-1A804A78EC58}"/>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Funding available to support  early warning systems</a:t>
            </a:r>
          </a:p>
        </p:txBody>
      </p:sp>
      <p:sp>
        <p:nvSpPr>
          <p:cNvPr id="6" name="TextBox 5">
            <a:extLst>
              <a:ext uri="{FF2B5EF4-FFF2-40B4-BE49-F238E27FC236}">
                <a16:creationId xmlns:a16="http://schemas.microsoft.com/office/drawing/2014/main" id="{665124ED-5296-AC95-7DFC-E2A8C11A6E69}"/>
              </a:ext>
            </a:extLst>
          </p:cNvPr>
          <p:cNvSpPr txBox="1"/>
          <p:nvPr/>
        </p:nvSpPr>
        <p:spPr>
          <a:xfrm>
            <a:off x="838199" y="728039"/>
            <a:ext cx="1199536" cy="369332"/>
          </a:xfrm>
          <a:prstGeom prst="rect">
            <a:avLst/>
          </a:prstGeom>
          <a:noFill/>
        </p:spPr>
        <p:txBody>
          <a:bodyPr wrap="square" rtlCol="0">
            <a:spAutoFit/>
          </a:bodyPr>
          <a:lstStyle/>
          <a:p>
            <a:r>
              <a:rPr lang="en-GB" b="1"/>
              <a:t>LL273</a:t>
            </a:r>
          </a:p>
        </p:txBody>
      </p:sp>
      <p:sp>
        <p:nvSpPr>
          <p:cNvPr id="2" name="TextBox 1">
            <a:extLst>
              <a:ext uri="{FF2B5EF4-FFF2-40B4-BE49-F238E27FC236}">
                <a16:creationId xmlns:a16="http://schemas.microsoft.com/office/drawing/2014/main" id="{C1219393-409C-4329-9913-7FE360DF565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5EA8940-82E4-B355-E4E3-33EB9DAD0921}"/>
              </a:ext>
            </a:extLst>
          </p:cNvPr>
          <p:cNvGraphicFramePr>
            <a:graphicFrameLocks noGrp="1"/>
          </p:cNvGraphicFramePr>
          <p:nvPr>
            <p:extLst>
              <p:ext uri="{D42A27DB-BD31-4B8C-83A1-F6EECF244321}">
                <p14:modId xmlns:p14="http://schemas.microsoft.com/office/powerpoint/2010/main" val="40149989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7E77488-A837-D40D-22EA-D65BF5CE935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22770B5D-D995-90B6-A560-08180CB4E9E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71327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32FA6-2623-B91B-9CB7-585947AA07F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E4DA04F-4371-8DD9-5AEC-01051E638C67}"/>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service providers ] reporting sufficient funding for climate resilience</a:t>
            </a:r>
          </a:p>
        </p:txBody>
      </p:sp>
      <p:sp>
        <p:nvSpPr>
          <p:cNvPr id="6" name="TextBox 5">
            <a:extLst>
              <a:ext uri="{FF2B5EF4-FFF2-40B4-BE49-F238E27FC236}">
                <a16:creationId xmlns:a16="http://schemas.microsoft.com/office/drawing/2014/main" id="{636C969B-0D44-E235-D15F-A9DB22A94249}"/>
              </a:ext>
            </a:extLst>
          </p:cNvPr>
          <p:cNvSpPr txBox="1"/>
          <p:nvPr/>
        </p:nvSpPr>
        <p:spPr>
          <a:xfrm>
            <a:off x="838199" y="728039"/>
            <a:ext cx="1199536" cy="369332"/>
          </a:xfrm>
          <a:prstGeom prst="rect">
            <a:avLst/>
          </a:prstGeom>
          <a:noFill/>
        </p:spPr>
        <p:txBody>
          <a:bodyPr wrap="square" rtlCol="0">
            <a:spAutoFit/>
          </a:bodyPr>
          <a:lstStyle/>
          <a:p>
            <a:r>
              <a:rPr lang="en-GB" b="1"/>
              <a:t>LL281</a:t>
            </a:r>
          </a:p>
        </p:txBody>
      </p:sp>
      <p:sp>
        <p:nvSpPr>
          <p:cNvPr id="2" name="TextBox 1">
            <a:extLst>
              <a:ext uri="{FF2B5EF4-FFF2-40B4-BE49-F238E27FC236}">
                <a16:creationId xmlns:a16="http://schemas.microsoft.com/office/drawing/2014/main" id="{56568AF3-E10F-5E5E-FC9D-2DEAAE3536E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E4F3396-3E08-CEB4-751D-D6ABD53C8313}"/>
              </a:ext>
            </a:extLst>
          </p:cNvPr>
          <p:cNvGraphicFramePr>
            <a:graphicFrameLocks noGrp="1"/>
          </p:cNvGraphicFramePr>
          <p:nvPr>
            <p:extLst>
              <p:ext uri="{D42A27DB-BD31-4B8C-83A1-F6EECF244321}">
                <p14:modId xmlns:p14="http://schemas.microsoft.com/office/powerpoint/2010/main" val="2691922046"/>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391C635-A8BE-E5F7-1618-1C49F2FA7E2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6709E5D-7FE3-57D3-AAB0-7F0D012277A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2492290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A2496-8745-3B26-7CE4-5F43F36B72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4F26178-FA40-BFF6-546C-3B1E5C3F32EA}"/>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Total value of emergency cash transfers to help with reinvestment and rebuilding</a:t>
            </a:r>
          </a:p>
        </p:txBody>
      </p:sp>
      <p:sp>
        <p:nvSpPr>
          <p:cNvPr id="6" name="TextBox 5">
            <a:extLst>
              <a:ext uri="{FF2B5EF4-FFF2-40B4-BE49-F238E27FC236}">
                <a16:creationId xmlns:a16="http://schemas.microsoft.com/office/drawing/2014/main" id="{088F9566-F6B6-B535-628F-EE0D7014F612}"/>
              </a:ext>
            </a:extLst>
          </p:cNvPr>
          <p:cNvSpPr txBox="1"/>
          <p:nvPr/>
        </p:nvSpPr>
        <p:spPr>
          <a:xfrm>
            <a:off x="838199" y="728039"/>
            <a:ext cx="1199536" cy="369332"/>
          </a:xfrm>
          <a:prstGeom prst="rect">
            <a:avLst/>
          </a:prstGeom>
          <a:noFill/>
        </p:spPr>
        <p:txBody>
          <a:bodyPr wrap="square" rtlCol="0">
            <a:spAutoFit/>
          </a:bodyPr>
          <a:lstStyle/>
          <a:p>
            <a:r>
              <a:rPr lang="en-GB" b="1"/>
              <a:t>LL282</a:t>
            </a:r>
          </a:p>
        </p:txBody>
      </p:sp>
      <p:sp>
        <p:nvSpPr>
          <p:cNvPr id="2" name="TextBox 1">
            <a:extLst>
              <a:ext uri="{FF2B5EF4-FFF2-40B4-BE49-F238E27FC236}">
                <a16:creationId xmlns:a16="http://schemas.microsoft.com/office/drawing/2014/main" id="{D7563A82-E903-B430-FF80-B11830CB71F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A06B636-B620-007D-B71C-CFC5AAA9B24B}"/>
              </a:ext>
            </a:extLst>
          </p:cNvPr>
          <p:cNvGraphicFramePr>
            <a:graphicFrameLocks noGrp="1"/>
          </p:cNvGraphicFramePr>
          <p:nvPr>
            <p:extLst>
              <p:ext uri="{D42A27DB-BD31-4B8C-83A1-F6EECF244321}">
                <p14:modId xmlns:p14="http://schemas.microsoft.com/office/powerpoint/2010/main" val="315501162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F9E074F-FAB5-8E0B-3B82-069C8C4CD73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2D4C6852-6763-A89A-0BC4-C89E0CF9711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6559168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4547-BF7B-7C30-177C-ADCF6C02C7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C3AF27-C8B5-971B-DF9C-5CB5FC48D0D0}"/>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service providers with] access to reserved budget lines or insurances to rehabilitate services after extreme events</a:t>
            </a:r>
          </a:p>
        </p:txBody>
      </p:sp>
      <p:sp>
        <p:nvSpPr>
          <p:cNvPr id="6" name="TextBox 5">
            <a:extLst>
              <a:ext uri="{FF2B5EF4-FFF2-40B4-BE49-F238E27FC236}">
                <a16:creationId xmlns:a16="http://schemas.microsoft.com/office/drawing/2014/main" id="{9B0AF069-DA4D-CC3E-2FCD-E2E5EAF820CF}"/>
              </a:ext>
            </a:extLst>
          </p:cNvPr>
          <p:cNvSpPr txBox="1"/>
          <p:nvPr/>
        </p:nvSpPr>
        <p:spPr>
          <a:xfrm>
            <a:off x="838199" y="728039"/>
            <a:ext cx="1199536" cy="369332"/>
          </a:xfrm>
          <a:prstGeom prst="rect">
            <a:avLst/>
          </a:prstGeom>
          <a:noFill/>
        </p:spPr>
        <p:txBody>
          <a:bodyPr wrap="square" rtlCol="0">
            <a:spAutoFit/>
          </a:bodyPr>
          <a:lstStyle/>
          <a:p>
            <a:r>
              <a:rPr lang="en-GB" b="1"/>
              <a:t>LL407</a:t>
            </a:r>
          </a:p>
        </p:txBody>
      </p:sp>
      <p:sp>
        <p:nvSpPr>
          <p:cNvPr id="2" name="TextBox 1">
            <a:extLst>
              <a:ext uri="{FF2B5EF4-FFF2-40B4-BE49-F238E27FC236}">
                <a16:creationId xmlns:a16="http://schemas.microsoft.com/office/drawing/2014/main" id="{8E465B94-9C5F-A310-DF9D-E3E2A56EF08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2AA50B7-D82F-0A7A-1282-249B0029CEDD}"/>
              </a:ext>
            </a:extLst>
          </p:cNvPr>
          <p:cNvGraphicFramePr>
            <a:graphicFrameLocks noGrp="1"/>
          </p:cNvGraphicFramePr>
          <p:nvPr>
            <p:extLst>
              <p:ext uri="{D42A27DB-BD31-4B8C-83A1-F6EECF244321}">
                <p14:modId xmlns:p14="http://schemas.microsoft.com/office/powerpoint/2010/main" val="1725490432"/>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BADFF55-1D3B-17EA-61E4-BBDC51F3C77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3291589-EB43-BA97-6C1B-CC28E8FC258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25267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F7908-D046-78A0-54BD-86A16DC3BC8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C91D0EA-19E4-61AA-6481-54EEEC32DDC6}"/>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participating in education and training activities to promote prioritisation of water for drinking over other uses</a:t>
            </a:r>
          </a:p>
        </p:txBody>
      </p:sp>
      <p:sp>
        <p:nvSpPr>
          <p:cNvPr id="6" name="TextBox 5">
            <a:extLst>
              <a:ext uri="{FF2B5EF4-FFF2-40B4-BE49-F238E27FC236}">
                <a16:creationId xmlns:a16="http://schemas.microsoft.com/office/drawing/2014/main" id="{157DE4D7-46F5-B00A-57D3-4AB4922FA039}"/>
              </a:ext>
            </a:extLst>
          </p:cNvPr>
          <p:cNvSpPr txBox="1"/>
          <p:nvPr/>
        </p:nvSpPr>
        <p:spPr>
          <a:xfrm>
            <a:off x="853440" y="728039"/>
            <a:ext cx="1199536" cy="369332"/>
          </a:xfrm>
          <a:prstGeom prst="rect">
            <a:avLst/>
          </a:prstGeom>
          <a:noFill/>
        </p:spPr>
        <p:txBody>
          <a:bodyPr wrap="square" rtlCol="0">
            <a:spAutoFit/>
          </a:bodyPr>
          <a:lstStyle/>
          <a:p>
            <a:r>
              <a:rPr lang="en-GB" b="1"/>
              <a:t>LL381</a:t>
            </a:r>
          </a:p>
        </p:txBody>
      </p:sp>
      <p:sp>
        <p:nvSpPr>
          <p:cNvPr id="2" name="TextBox 1">
            <a:extLst>
              <a:ext uri="{FF2B5EF4-FFF2-40B4-BE49-F238E27FC236}">
                <a16:creationId xmlns:a16="http://schemas.microsoft.com/office/drawing/2014/main" id="{32F25BAD-4C77-BC5A-FA15-240A156580D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507F708-A69D-4672-9804-3D1E50EC3C4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F85B945-F579-31A9-772E-2C50B581B9EC}"/>
              </a:ext>
            </a:extLst>
          </p:cNvPr>
          <p:cNvGraphicFramePr>
            <a:graphicFrameLocks noGrp="1"/>
          </p:cNvGraphicFramePr>
          <p:nvPr>
            <p:extLst>
              <p:ext uri="{D42A27DB-BD31-4B8C-83A1-F6EECF244321}">
                <p14:modId xmlns:p14="http://schemas.microsoft.com/office/powerpoint/2010/main" val="224100045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Household Water Management</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8014CB9-F282-564F-A0A8-F021EB06A9E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578741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D06C0-30A6-D9F0-47EF-01DC5326085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2D4B03-C9BC-722C-4EDD-D9EBDCB89D6D}"/>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Total expenditure OR total expenditure per capita OR total expenditure per capita living in at-risk locations on climate resilient WASH</a:t>
            </a:r>
          </a:p>
        </p:txBody>
      </p:sp>
      <p:sp>
        <p:nvSpPr>
          <p:cNvPr id="6" name="TextBox 5">
            <a:extLst>
              <a:ext uri="{FF2B5EF4-FFF2-40B4-BE49-F238E27FC236}">
                <a16:creationId xmlns:a16="http://schemas.microsoft.com/office/drawing/2014/main" id="{897BD225-378F-6BD4-BD39-8EE1388BD42B}"/>
              </a:ext>
            </a:extLst>
          </p:cNvPr>
          <p:cNvSpPr txBox="1"/>
          <p:nvPr/>
        </p:nvSpPr>
        <p:spPr>
          <a:xfrm>
            <a:off x="838199" y="728039"/>
            <a:ext cx="1199536" cy="369332"/>
          </a:xfrm>
          <a:prstGeom prst="rect">
            <a:avLst/>
          </a:prstGeom>
          <a:noFill/>
        </p:spPr>
        <p:txBody>
          <a:bodyPr wrap="square" rtlCol="0">
            <a:spAutoFit/>
          </a:bodyPr>
          <a:lstStyle/>
          <a:p>
            <a:r>
              <a:rPr lang="en-GB" b="1"/>
              <a:t>LL470</a:t>
            </a:r>
          </a:p>
        </p:txBody>
      </p:sp>
      <p:sp>
        <p:nvSpPr>
          <p:cNvPr id="2" name="TextBox 1">
            <a:extLst>
              <a:ext uri="{FF2B5EF4-FFF2-40B4-BE49-F238E27FC236}">
                <a16:creationId xmlns:a16="http://schemas.microsoft.com/office/drawing/2014/main" id="{4D57D294-DC55-868E-9B72-F81CF9D98FF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BE50273-D236-8C15-EA28-4DD33D118CFA}"/>
              </a:ext>
            </a:extLst>
          </p:cNvPr>
          <p:cNvGraphicFramePr>
            <a:graphicFrameLocks noGrp="1"/>
          </p:cNvGraphicFramePr>
          <p:nvPr>
            <p:extLst>
              <p:ext uri="{D42A27DB-BD31-4B8C-83A1-F6EECF244321}">
                <p14:modId xmlns:p14="http://schemas.microsoft.com/office/powerpoint/2010/main" val="410715832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WASH Accounts - Water Sanitation and Health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8DEB3A1-B2CC-AD12-CD3D-9C0C6D34A58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3E8ECFAA-A3C0-61F1-23AA-E38D4E5335B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5079785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FF82B-9EAE-D9CB-62B4-B695C7B574B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36624D-357A-4FB9-3AB1-7BF4DE363CBD}"/>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Total climate-resilient WASH expenditure as a % of total WASH expenditure</a:t>
            </a:r>
          </a:p>
        </p:txBody>
      </p:sp>
      <p:sp>
        <p:nvSpPr>
          <p:cNvPr id="6" name="TextBox 5">
            <a:extLst>
              <a:ext uri="{FF2B5EF4-FFF2-40B4-BE49-F238E27FC236}">
                <a16:creationId xmlns:a16="http://schemas.microsoft.com/office/drawing/2014/main" id="{0D6CB3F8-3EAF-0C48-A356-AE2DD3DA6BB9}"/>
              </a:ext>
            </a:extLst>
          </p:cNvPr>
          <p:cNvSpPr txBox="1"/>
          <p:nvPr/>
        </p:nvSpPr>
        <p:spPr>
          <a:xfrm>
            <a:off x="838199" y="728039"/>
            <a:ext cx="1199536" cy="369332"/>
          </a:xfrm>
          <a:prstGeom prst="rect">
            <a:avLst/>
          </a:prstGeom>
          <a:noFill/>
        </p:spPr>
        <p:txBody>
          <a:bodyPr wrap="square" rtlCol="0">
            <a:spAutoFit/>
          </a:bodyPr>
          <a:lstStyle/>
          <a:p>
            <a:r>
              <a:rPr lang="en-GB" b="1"/>
              <a:t>LL471</a:t>
            </a:r>
          </a:p>
        </p:txBody>
      </p:sp>
      <p:sp>
        <p:nvSpPr>
          <p:cNvPr id="2" name="TextBox 1">
            <a:extLst>
              <a:ext uri="{FF2B5EF4-FFF2-40B4-BE49-F238E27FC236}">
                <a16:creationId xmlns:a16="http://schemas.microsoft.com/office/drawing/2014/main" id="{7C1E7C9B-4E86-5235-AE03-789FA449DD7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05C36B6-A2A0-4B9E-A011-AAFA3E975F28}"/>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WASH Accounts - Water Sanitation and Health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6D8FB6E-0B4E-413E-2DDD-D4FD714CE28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1D9D2B7-38F3-1695-135F-2DB969A86F9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355829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CCA2E-DE46-F418-AA53-E6C838CB4B0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B3CAFB-0B73-FEF8-B408-CFEEFA7643BB}"/>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Total climate-resilient WASH expenditure as a % of GDP</a:t>
            </a:r>
          </a:p>
        </p:txBody>
      </p:sp>
      <p:sp>
        <p:nvSpPr>
          <p:cNvPr id="6" name="TextBox 5">
            <a:extLst>
              <a:ext uri="{FF2B5EF4-FFF2-40B4-BE49-F238E27FC236}">
                <a16:creationId xmlns:a16="http://schemas.microsoft.com/office/drawing/2014/main" id="{C69307E6-DBE6-BE50-07AA-2D1AB9E66EB6}"/>
              </a:ext>
            </a:extLst>
          </p:cNvPr>
          <p:cNvSpPr txBox="1"/>
          <p:nvPr/>
        </p:nvSpPr>
        <p:spPr>
          <a:xfrm>
            <a:off x="838199" y="728039"/>
            <a:ext cx="1199536" cy="369332"/>
          </a:xfrm>
          <a:prstGeom prst="rect">
            <a:avLst/>
          </a:prstGeom>
          <a:noFill/>
        </p:spPr>
        <p:txBody>
          <a:bodyPr wrap="square" rtlCol="0">
            <a:spAutoFit/>
          </a:bodyPr>
          <a:lstStyle/>
          <a:p>
            <a:r>
              <a:rPr lang="en-GB" b="1"/>
              <a:t>LL472</a:t>
            </a:r>
          </a:p>
        </p:txBody>
      </p:sp>
      <p:sp>
        <p:nvSpPr>
          <p:cNvPr id="2" name="TextBox 1">
            <a:extLst>
              <a:ext uri="{FF2B5EF4-FFF2-40B4-BE49-F238E27FC236}">
                <a16:creationId xmlns:a16="http://schemas.microsoft.com/office/drawing/2014/main" id="{4074A403-1427-A274-A10A-617607D6ECD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D5EB4B1-D283-92F2-B496-502912314068}"/>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WASH Accounts - Water Sanitation and Health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92DCA05-B7D8-F1CE-5CCF-8B99C8DE7D6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E021537-2110-B5DB-D457-9F813E38649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151950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B86F-5211-9BB9-4F4A-8815B0B79C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BFCD0F-42E0-BFF7-0D2F-8F6242BD0E1E}"/>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Total climate-resilient WASH expenditure as a % of total national climate-resilience </a:t>
            </a:r>
            <a:r>
              <a:rPr lang="en-GB" sz="1800" b="1" i="0" u="none" strike="noStrike" err="1">
                <a:solidFill>
                  <a:schemeClr val="bg1"/>
                </a:solidFill>
                <a:effectLst/>
                <a:latin typeface="+mn-lt"/>
              </a:rPr>
              <a:t>exenditure</a:t>
            </a:r>
            <a:endParaRPr lang="en-GB" sz="1800" b="1" i="0" u="none" strike="noStrike">
              <a:solidFill>
                <a:schemeClr val="bg1"/>
              </a:solidFill>
              <a:effectLst/>
              <a:latin typeface="+mn-lt"/>
            </a:endParaRPr>
          </a:p>
        </p:txBody>
      </p:sp>
      <p:sp>
        <p:nvSpPr>
          <p:cNvPr id="6" name="TextBox 5">
            <a:extLst>
              <a:ext uri="{FF2B5EF4-FFF2-40B4-BE49-F238E27FC236}">
                <a16:creationId xmlns:a16="http://schemas.microsoft.com/office/drawing/2014/main" id="{8566369E-67E7-DDDD-67E6-ED3A19E41D97}"/>
              </a:ext>
            </a:extLst>
          </p:cNvPr>
          <p:cNvSpPr txBox="1"/>
          <p:nvPr/>
        </p:nvSpPr>
        <p:spPr>
          <a:xfrm>
            <a:off x="838199" y="728039"/>
            <a:ext cx="1199536" cy="369332"/>
          </a:xfrm>
          <a:prstGeom prst="rect">
            <a:avLst/>
          </a:prstGeom>
          <a:noFill/>
        </p:spPr>
        <p:txBody>
          <a:bodyPr wrap="square" rtlCol="0">
            <a:spAutoFit/>
          </a:bodyPr>
          <a:lstStyle/>
          <a:p>
            <a:r>
              <a:rPr lang="en-GB" b="1"/>
              <a:t>LL473</a:t>
            </a:r>
          </a:p>
        </p:txBody>
      </p:sp>
      <p:sp>
        <p:nvSpPr>
          <p:cNvPr id="2" name="TextBox 1">
            <a:extLst>
              <a:ext uri="{FF2B5EF4-FFF2-40B4-BE49-F238E27FC236}">
                <a16:creationId xmlns:a16="http://schemas.microsoft.com/office/drawing/2014/main" id="{33B7C225-936C-14EC-47B6-E093A5091BC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FF12669D-6169-2FF5-19FE-45671BC137E4}"/>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WASH Accounts - Water Sanitation and Health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62ACEFA-585A-B0AC-C04C-130403E5D56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2DF1D81-5140-414D-6CDB-F8A65EF1913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5720292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BD6C1-E9A9-251A-ED84-FD4BF44F149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3DE650A-12FA-FD62-920A-02754C2DF342}"/>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Climate-resilient WASH expenditure is reported along with national climate-resilience expenditure</a:t>
            </a:r>
          </a:p>
        </p:txBody>
      </p:sp>
      <p:sp>
        <p:nvSpPr>
          <p:cNvPr id="6" name="TextBox 5">
            <a:extLst>
              <a:ext uri="{FF2B5EF4-FFF2-40B4-BE49-F238E27FC236}">
                <a16:creationId xmlns:a16="http://schemas.microsoft.com/office/drawing/2014/main" id="{95179273-49C8-0EF7-3552-5A86516C46BB}"/>
              </a:ext>
            </a:extLst>
          </p:cNvPr>
          <p:cNvSpPr txBox="1"/>
          <p:nvPr/>
        </p:nvSpPr>
        <p:spPr>
          <a:xfrm>
            <a:off x="838199" y="728039"/>
            <a:ext cx="1199536" cy="369332"/>
          </a:xfrm>
          <a:prstGeom prst="rect">
            <a:avLst/>
          </a:prstGeom>
          <a:noFill/>
        </p:spPr>
        <p:txBody>
          <a:bodyPr wrap="square" rtlCol="0">
            <a:spAutoFit/>
          </a:bodyPr>
          <a:lstStyle/>
          <a:p>
            <a:r>
              <a:rPr lang="en-GB" b="1"/>
              <a:t>LL474</a:t>
            </a:r>
          </a:p>
        </p:txBody>
      </p:sp>
      <p:sp>
        <p:nvSpPr>
          <p:cNvPr id="2" name="TextBox 1">
            <a:extLst>
              <a:ext uri="{FF2B5EF4-FFF2-40B4-BE49-F238E27FC236}">
                <a16:creationId xmlns:a16="http://schemas.microsoft.com/office/drawing/2014/main" id="{04A64035-C1F0-B368-9CE3-5E27402A6F8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427838E-8695-1F5B-CE5D-38AAC3FFB798}"/>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WASH Accounts - Water Sanitation and Health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5CDC479-8315-1309-CF18-30CE96FEEA5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AC81543-2422-E049-7137-350A027FB01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7688495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4E33-49D6-6362-8C39-AFAFED28F25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19D9093-076B-16DC-4556-D18747162D9D}"/>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WASH capital budget which is earmarked for projects where climate change is a </a:t>
            </a:r>
            <a:r>
              <a:rPr lang="en-GB" sz="1800" b="1" i="1" u="none" strike="noStrike">
                <a:solidFill>
                  <a:schemeClr val="bg1"/>
                </a:solidFill>
                <a:effectLst/>
                <a:latin typeface="+mn-lt"/>
              </a:rPr>
              <a:t>significant objective </a:t>
            </a:r>
            <a:r>
              <a:rPr lang="en-GB" sz="1800" b="1" i="0" u="none" strike="noStrike">
                <a:solidFill>
                  <a:schemeClr val="bg1"/>
                </a:solidFill>
                <a:effectLst/>
                <a:latin typeface="+mn-lt"/>
              </a:rPr>
              <a:t>(OECD CRS Rio Marker RM 1)</a:t>
            </a:r>
          </a:p>
        </p:txBody>
      </p:sp>
      <p:sp>
        <p:nvSpPr>
          <p:cNvPr id="6" name="TextBox 5">
            <a:extLst>
              <a:ext uri="{FF2B5EF4-FFF2-40B4-BE49-F238E27FC236}">
                <a16:creationId xmlns:a16="http://schemas.microsoft.com/office/drawing/2014/main" id="{D83B3C92-C78C-F3A4-F8C0-C60A8A075942}"/>
              </a:ext>
            </a:extLst>
          </p:cNvPr>
          <p:cNvSpPr txBox="1"/>
          <p:nvPr/>
        </p:nvSpPr>
        <p:spPr>
          <a:xfrm>
            <a:off x="838199" y="728039"/>
            <a:ext cx="1199536" cy="369332"/>
          </a:xfrm>
          <a:prstGeom prst="rect">
            <a:avLst/>
          </a:prstGeom>
          <a:noFill/>
        </p:spPr>
        <p:txBody>
          <a:bodyPr wrap="square" rtlCol="0">
            <a:spAutoFit/>
          </a:bodyPr>
          <a:lstStyle/>
          <a:p>
            <a:r>
              <a:rPr lang="en-GB" b="1"/>
              <a:t>LL478</a:t>
            </a:r>
          </a:p>
        </p:txBody>
      </p:sp>
      <p:sp>
        <p:nvSpPr>
          <p:cNvPr id="2" name="TextBox 1">
            <a:extLst>
              <a:ext uri="{FF2B5EF4-FFF2-40B4-BE49-F238E27FC236}">
                <a16:creationId xmlns:a16="http://schemas.microsoft.com/office/drawing/2014/main" id="{C85F63E8-6986-5EF0-F34D-4BAC498C4F9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FD614E41-3BD3-18C1-7EE4-FB0C4297586B}"/>
              </a:ext>
            </a:extLst>
          </p:cNvPr>
          <p:cNvGraphicFramePr>
            <a:graphicFrameLocks noGrp="1"/>
          </p:cNvGraphicFramePr>
          <p:nvPr>
            <p:extLst>
              <p:ext uri="{D42A27DB-BD31-4B8C-83A1-F6EECF244321}">
                <p14:modId xmlns:p14="http://schemas.microsoft.com/office/powerpoint/2010/main" val="375368988"/>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Development Assistance Committee (DAC) of the Organisation for Economic Co-operation and Development (OECD)  Rio markers system https://capacity4dev.europa.eu/groups/public-environment-climate/info/short-guide-use-rio-markers_en</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7594DE1-D91A-E62A-A1F5-FD87C9E4BCC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5000B87-9328-FA68-CE06-14728C7E7B8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64776531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5326-EB8C-E789-40EA-40E8CB9DDD2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EE6A37A-072B-9619-5E04-C1CEBB9FA4F2}"/>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WASH capital budget which is earmarked for projects where climate change is a </a:t>
            </a:r>
            <a:r>
              <a:rPr lang="en-GB" sz="1800" b="1" i="1" u="none" strike="noStrike">
                <a:solidFill>
                  <a:schemeClr val="bg1"/>
                </a:solidFill>
                <a:effectLst/>
                <a:latin typeface="+mn-lt"/>
              </a:rPr>
              <a:t>principal objective</a:t>
            </a:r>
            <a:r>
              <a:rPr lang="en-GB" sz="1800" b="1" i="0" u="none" strike="noStrike">
                <a:solidFill>
                  <a:schemeClr val="bg1"/>
                </a:solidFill>
                <a:effectLst/>
                <a:latin typeface="+mn-lt"/>
              </a:rPr>
              <a:t> (OECD CRS Rio Marker RM 2)</a:t>
            </a:r>
          </a:p>
        </p:txBody>
      </p:sp>
      <p:sp>
        <p:nvSpPr>
          <p:cNvPr id="6" name="TextBox 5">
            <a:extLst>
              <a:ext uri="{FF2B5EF4-FFF2-40B4-BE49-F238E27FC236}">
                <a16:creationId xmlns:a16="http://schemas.microsoft.com/office/drawing/2014/main" id="{A5B82FE9-90D7-7606-DB5E-B93AF73064D7}"/>
              </a:ext>
            </a:extLst>
          </p:cNvPr>
          <p:cNvSpPr txBox="1"/>
          <p:nvPr/>
        </p:nvSpPr>
        <p:spPr>
          <a:xfrm>
            <a:off x="838199" y="728039"/>
            <a:ext cx="1199536" cy="369332"/>
          </a:xfrm>
          <a:prstGeom prst="rect">
            <a:avLst/>
          </a:prstGeom>
          <a:noFill/>
        </p:spPr>
        <p:txBody>
          <a:bodyPr wrap="square" rtlCol="0">
            <a:spAutoFit/>
          </a:bodyPr>
          <a:lstStyle/>
          <a:p>
            <a:r>
              <a:rPr lang="en-GB" b="1"/>
              <a:t>LL479</a:t>
            </a:r>
          </a:p>
        </p:txBody>
      </p:sp>
      <p:sp>
        <p:nvSpPr>
          <p:cNvPr id="2" name="TextBox 1">
            <a:extLst>
              <a:ext uri="{FF2B5EF4-FFF2-40B4-BE49-F238E27FC236}">
                <a16:creationId xmlns:a16="http://schemas.microsoft.com/office/drawing/2014/main" id="{E89F3165-CAFA-BDBF-4F29-4A844536407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F647B45-7F42-E7A6-D273-54C3E62FABFE}"/>
              </a:ext>
            </a:extLst>
          </p:cNvPr>
          <p:cNvGraphicFramePr>
            <a:graphicFrameLocks noGrp="1"/>
          </p:cNvGraphicFramePr>
          <p:nvPr>
            <p:extLst>
              <p:ext uri="{D42A27DB-BD31-4B8C-83A1-F6EECF244321}">
                <p14:modId xmlns:p14="http://schemas.microsoft.com/office/powerpoint/2010/main" val="3254582987"/>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Development Assistance Committee (DAC) of the Organisation for Economic Co-operation and Development (OECD)  Rio markers system https://capacity4dev.europa.eu/groups/public-environment-climate/info/short-guide-use-rio-markers_en</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D8FDF68-226E-10DE-1A12-56D958F6E21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A947A2A-F809-33A0-615C-4A92CC2928D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236536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ADA1-6F83-C052-9216-F37B4783CD6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7EEBCB9-F596-CF65-5D37-DF8CBACB3802}"/>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WASH total budget which is earmarked for projects where climate change is a </a:t>
            </a:r>
            <a:r>
              <a:rPr lang="en-GB" b="1" i="1">
                <a:solidFill>
                  <a:schemeClr val="bg1"/>
                </a:solidFill>
              </a:rPr>
              <a:t>significant</a:t>
            </a:r>
            <a:r>
              <a:rPr lang="en-GB" sz="1800" b="1" i="1" u="none" strike="noStrike">
                <a:solidFill>
                  <a:schemeClr val="bg1"/>
                </a:solidFill>
                <a:effectLst/>
                <a:latin typeface="+mn-lt"/>
              </a:rPr>
              <a:t> objective</a:t>
            </a:r>
            <a:r>
              <a:rPr lang="en-GB" sz="1800" b="1" i="0" u="none" strike="noStrike">
                <a:solidFill>
                  <a:schemeClr val="bg1"/>
                </a:solidFill>
                <a:effectLst/>
                <a:latin typeface="+mn-lt"/>
              </a:rPr>
              <a:t> (OECD CRS Rio Marker RM 1)</a:t>
            </a:r>
          </a:p>
        </p:txBody>
      </p:sp>
      <p:sp>
        <p:nvSpPr>
          <p:cNvPr id="6" name="TextBox 5">
            <a:extLst>
              <a:ext uri="{FF2B5EF4-FFF2-40B4-BE49-F238E27FC236}">
                <a16:creationId xmlns:a16="http://schemas.microsoft.com/office/drawing/2014/main" id="{3C630C3A-45D5-7CE7-C063-FAD41096D2E1}"/>
              </a:ext>
            </a:extLst>
          </p:cNvPr>
          <p:cNvSpPr txBox="1"/>
          <p:nvPr/>
        </p:nvSpPr>
        <p:spPr>
          <a:xfrm>
            <a:off x="838199" y="728039"/>
            <a:ext cx="1199536" cy="369332"/>
          </a:xfrm>
          <a:prstGeom prst="rect">
            <a:avLst/>
          </a:prstGeom>
          <a:noFill/>
        </p:spPr>
        <p:txBody>
          <a:bodyPr wrap="square" rtlCol="0">
            <a:spAutoFit/>
          </a:bodyPr>
          <a:lstStyle/>
          <a:p>
            <a:r>
              <a:rPr lang="en-GB" b="1"/>
              <a:t>LL480</a:t>
            </a:r>
          </a:p>
        </p:txBody>
      </p:sp>
      <p:sp>
        <p:nvSpPr>
          <p:cNvPr id="2" name="TextBox 1">
            <a:extLst>
              <a:ext uri="{FF2B5EF4-FFF2-40B4-BE49-F238E27FC236}">
                <a16:creationId xmlns:a16="http://schemas.microsoft.com/office/drawing/2014/main" id="{DD3155DC-93F0-49CD-DA38-8C2F793C229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BF57351-23CD-E9FF-C7D7-EB9F0B70E0DF}"/>
              </a:ext>
            </a:extLst>
          </p:cNvPr>
          <p:cNvGraphicFramePr>
            <a:graphicFrameLocks noGrp="1"/>
          </p:cNvGraphicFramePr>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Development Assistance Committee (DAC) of the Organisation for Economic Co-operation and Development (OECD)  Rio markers system https://capacity4dev.europa.eu/groups/public-environment-climate/info/short-guide-use-rio-markers_en</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D58ED4F-7900-0F77-829C-33596A86E0F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62A82EC-7B6E-0EA9-7561-D4A3A846A58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892792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82D9-6767-64B9-83F5-DA071CE3513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86672C-D227-F1E6-1A9D-132CCC227144}"/>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Percentage of WASH total budget which is earmarked for projects where climate change is a </a:t>
            </a:r>
            <a:r>
              <a:rPr lang="en-GB" sz="1800" b="1" i="1" u="none" strike="noStrike">
                <a:solidFill>
                  <a:schemeClr val="bg1"/>
                </a:solidFill>
                <a:effectLst/>
                <a:latin typeface="+mn-lt"/>
              </a:rPr>
              <a:t>principal objective</a:t>
            </a:r>
            <a:r>
              <a:rPr lang="en-GB" sz="1800" b="1" i="0" u="none" strike="noStrike">
                <a:solidFill>
                  <a:schemeClr val="bg1"/>
                </a:solidFill>
                <a:effectLst/>
                <a:latin typeface="+mn-lt"/>
              </a:rPr>
              <a:t> (OECD CRS Rio Marker RM 2)</a:t>
            </a:r>
          </a:p>
        </p:txBody>
      </p:sp>
      <p:sp>
        <p:nvSpPr>
          <p:cNvPr id="6" name="TextBox 5">
            <a:extLst>
              <a:ext uri="{FF2B5EF4-FFF2-40B4-BE49-F238E27FC236}">
                <a16:creationId xmlns:a16="http://schemas.microsoft.com/office/drawing/2014/main" id="{3D6E6304-676A-586A-AC9B-A578DAEB9F53}"/>
              </a:ext>
            </a:extLst>
          </p:cNvPr>
          <p:cNvSpPr txBox="1"/>
          <p:nvPr/>
        </p:nvSpPr>
        <p:spPr>
          <a:xfrm>
            <a:off x="838199" y="728039"/>
            <a:ext cx="1199536" cy="369332"/>
          </a:xfrm>
          <a:prstGeom prst="rect">
            <a:avLst/>
          </a:prstGeom>
          <a:noFill/>
        </p:spPr>
        <p:txBody>
          <a:bodyPr wrap="square" rtlCol="0">
            <a:spAutoFit/>
          </a:bodyPr>
          <a:lstStyle/>
          <a:p>
            <a:r>
              <a:rPr lang="en-GB" b="1"/>
              <a:t>LL481</a:t>
            </a:r>
          </a:p>
        </p:txBody>
      </p:sp>
      <p:sp>
        <p:nvSpPr>
          <p:cNvPr id="2" name="TextBox 1">
            <a:extLst>
              <a:ext uri="{FF2B5EF4-FFF2-40B4-BE49-F238E27FC236}">
                <a16:creationId xmlns:a16="http://schemas.microsoft.com/office/drawing/2014/main" id="{1B009794-1EBD-7125-8154-D809DE508EC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D8EE9E0-721B-A2BF-47C6-4156CDAD47EF}"/>
              </a:ext>
            </a:extLst>
          </p:cNvPr>
          <p:cNvGraphicFramePr>
            <a:graphicFrameLocks noGrp="1"/>
          </p:cNvGraphicFramePr>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t>Development Assistance Committee (DAC) of the Organisation for Economic Co-operation and Development (OECD)  Rio markers system https://capacity4dev.europa.eu/groups/public-environment-climate/info/short-guide-use-rio-markers_en</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C90B9FA-4149-071D-1EE8-F2DA647DA30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B29F561-573A-1A80-44A0-FD3D080C784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344209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02B78A1-3B56-7D14-9EAF-641511281A9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4">
            <a:extLst>
              <a:ext uri="{FF2B5EF4-FFF2-40B4-BE49-F238E27FC236}">
                <a16:creationId xmlns:a16="http://schemas.microsoft.com/office/drawing/2014/main" id="{384A006A-FDE7-2060-4C7B-8567A2A8524E}"/>
              </a:ext>
            </a:extLst>
          </p:cNvPr>
          <p:cNvGraphicFramePr>
            <a:graphicFrameLocks/>
          </p:cNvGraphicFramePr>
          <p:nvPr>
            <p:extLst>
              <p:ext uri="{D42A27DB-BD31-4B8C-83A1-F6EECF244321}">
                <p14:modId xmlns:p14="http://schemas.microsoft.com/office/powerpoint/2010/main" val="1193765518"/>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78DC1D14-57C7-82D6-0596-4571EDBD9283}"/>
              </a:ext>
            </a:extLst>
          </p:cNvPr>
          <p:cNvSpPr txBox="1">
            <a:spLocks/>
          </p:cNvSpPr>
          <p:nvPr/>
        </p:nvSpPr>
        <p:spPr>
          <a:xfrm>
            <a:off x="990600" y="5224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500" b="1">
              <a:solidFill>
                <a:schemeClr val="accent1">
                  <a:lumMod val="50000"/>
                </a:schemeClr>
              </a:solidFill>
              <a:latin typeface="+mn-lt"/>
            </a:endParaRPr>
          </a:p>
        </p:txBody>
      </p:sp>
      <p:sp>
        <p:nvSpPr>
          <p:cNvPr id="11" name="Title 1">
            <a:extLst>
              <a:ext uri="{FF2B5EF4-FFF2-40B4-BE49-F238E27FC236}">
                <a16:creationId xmlns:a16="http://schemas.microsoft.com/office/drawing/2014/main" id="{2FEBEC18-B3B6-ED2A-83CD-517D7A18BBA0}"/>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sp>
        <p:nvSpPr>
          <p:cNvPr id="12" name="TextBox 11">
            <a:extLst>
              <a:ext uri="{FF2B5EF4-FFF2-40B4-BE49-F238E27FC236}">
                <a16:creationId xmlns:a16="http://schemas.microsoft.com/office/drawing/2014/main" id="{C25D9617-E3BC-C588-59BC-D649735F6D93}"/>
              </a:ext>
            </a:extLst>
          </p:cNvPr>
          <p:cNvSpPr txBox="1"/>
          <p:nvPr/>
        </p:nvSpPr>
        <p:spPr>
          <a:xfrm>
            <a:off x="838199" y="6177280"/>
            <a:ext cx="2873829" cy="646331"/>
          </a:xfrm>
          <a:prstGeom prst="rect">
            <a:avLst/>
          </a:prstGeom>
          <a:noFill/>
        </p:spPr>
        <p:txBody>
          <a:bodyPr wrap="square" rtlCol="0">
            <a:spAutoFit/>
          </a:bodyPr>
          <a:lstStyle/>
          <a:p>
            <a:r>
              <a:rPr lang="en-GB">
                <a:hlinkClick r:id="rId7" action="ppaction://hlinksldjump"/>
              </a:rPr>
              <a:t>Return to Conceptual Framework</a:t>
            </a:r>
            <a:endParaRPr lang="en-GB"/>
          </a:p>
        </p:txBody>
      </p:sp>
      <p:sp>
        <p:nvSpPr>
          <p:cNvPr id="2" name="TextBox 1">
            <a:extLst>
              <a:ext uri="{FF2B5EF4-FFF2-40B4-BE49-F238E27FC236}">
                <a16:creationId xmlns:a16="http://schemas.microsoft.com/office/drawing/2014/main" id="{376C1A21-C9B3-FE6E-EE8F-3591C95E4063}"/>
              </a:ext>
            </a:extLst>
          </p:cNvPr>
          <p:cNvSpPr txBox="1"/>
          <p:nvPr/>
        </p:nvSpPr>
        <p:spPr>
          <a:xfrm>
            <a:off x="8479974" y="6177279"/>
            <a:ext cx="3593786" cy="646331"/>
          </a:xfrm>
          <a:prstGeom prst="rect">
            <a:avLst/>
          </a:prstGeom>
          <a:noFill/>
        </p:spPr>
        <p:txBody>
          <a:bodyPr wrap="square" rtlCol="0">
            <a:spAutoFit/>
          </a:bodyPr>
          <a:lstStyle/>
          <a:p>
            <a:pPr algn="r"/>
            <a:r>
              <a:rPr lang="en-GB">
                <a:hlinkClick r:id="rId8"/>
              </a:rPr>
              <a:t>Provide general comments or suggest indicators here</a:t>
            </a:r>
            <a:endParaRPr lang="en-GB"/>
          </a:p>
        </p:txBody>
      </p:sp>
    </p:spTree>
    <p:extLst>
      <p:ext uri="{BB962C8B-B14F-4D97-AF65-F5344CB8AC3E}">
        <p14:creationId xmlns:p14="http://schemas.microsoft.com/office/powerpoint/2010/main" val="1665831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BEEF4-58E1-F237-D75B-F73D7E02F5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AFAD40-DAE1-85AF-8DC1-D23E9F41E37F}"/>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participating in education and training activities to raise awareness of risks from water quality deterioration during/after flooding</a:t>
            </a:r>
          </a:p>
        </p:txBody>
      </p:sp>
      <p:sp>
        <p:nvSpPr>
          <p:cNvPr id="6" name="TextBox 5">
            <a:extLst>
              <a:ext uri="{FF2B5EF4-FFF2-40B4-BE49-F238E27FC236}">
                <a16:creationId xmlns:a16="http://schemas.microsoft.com/office/drawing/2014/main" id="{145D8994-3A5F-73AA-4F2B-2747F57C735F}"/>
              </a:ext>
            </a:extLst>
          </p:cNvPr>
          <p:cNvSpPr txBox="1"/>
          <p:nvPr/>
        </p:nvSpPr>
        <p:spPr>
          <a:xfrm>
            <a:off x="853440" y="728039"/>
            <a:ext cx="1199536" cy="369332"/>
          </a:xfrm>
          <a:prstGeom prst="rect">
            <a:avLst/>
          </a:prstGeom>
          <a:noFill/>
        </p:spPr>
        <p:txBody>
          <a:bodyPr wrap="square" rtlCol="0">
            <a:spAutoFit/>
          </a:bodyPr>
          <a:lstStyle/>
          <a:p>
            <a:r>
              <a:rPr lang="en-GB" b="1"/>
              <a:t>LL382</a:t>
            </a:r>
          </a:p>
        </p:txBody>
      </p:sp>
      <p:sp>
        <p:nvSpPr>
          <p:cNvPr id="2" name="TextBox 1">
            <a:extLst>
              <a:ext uri="{FF2B5EF4-FFF2-40B4-BE49-F238E27FC236}">
                <a16:creationId xmlns:a16="http://schemas.microsoft.com/office/drawing/2014/main" id="{350CF062-56DD-16E2-DC8B-6AC4C4BFEB9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93E24A0-78FB-134F-4906-1B738250E6B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70F7247-E7AB-A91E-90D1-A168ACCAC773}"/>
              </a:ext>
            </a:extLst>
          </p:cNvPr>
          <p:cNvGraphicFramePr>
            <a:graphicFrameLocks noGrp="1"/>
          </p:cNvGraphicFramePr>
          <p:nvPr>
            <p:extLst>
              <p:ext uri="{D42A27DB-BD31-4B8C-83A1-F6EECF244321}">
                <p14:modId xmlns:p14="http://schemas.microsoft.com/office/powerpoint/2010/main" val="104064183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Household Water Management</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8C8A067-FE03-398D-A60D-0CC43C1F118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568275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C381B-ABF4-C5EB-CFB1-C0316F933E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AE69F2-638C-604A-A573-1552DC1FB173}"/>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Construction materials and resources are available to ensure robust construction and repair of </a:t>
            </a:r>
            <a:r>
              <a:rPr lang="en-GB" b="1">
                <a:solidFill>
                  <a:schemeClr val="bg1"/>
                </a:solidFill>
              </a:rPr>
              <a:t>water supply </a:t>
            </a:r>
            <a:r>
              <a:rPr lang="en-GB" sz="1800" b="1" i="0" u="none" strike="noStrike">
                <a:solidFill>
                  <a:schemeClr val="bg1"/>
                </a:solidFill>
                <a:effectLst/>
                <a:latin typeface="+mn-lt"/>
              </a:rPr>
              <a:t>infrastructure</a:t>
            </a:r>
          </a:p>
        </p:txBody>
      </p:sp>
      <p:sp>
        <p:nvSpPr>
          <p:cNvPr id="6" name="TextBox 5">
            <a:extLst>
              <a:ext uri="{FF2B5EF4-FFF2-40B4-BE49-F238E27FC236}">
                <a16:creationId xmlns:a16="http://schemas.microsoft.com/office/drawing/2014/main" id="{9400CB51-1A48-9CC6-AF1C-B0375C3C7969}"/>
              </a:ext>
            </a:extLst>
          </p:cNvPr>
          <p:cNvSpPr txBox="1"/>
          <p:nvPr/>
        </p:nvSpPr>
        <p:spPr>
          <a:xfrm>
            <a:off x="838199" y="728039"/>
            <a:ext cx="1199536" cy="369332"/>
          </a:xfrm>
          <a:prstGeom prst="rect">
            <a:avLst/>
          </a:prstGeom>
          <a:noFill/>
        </p:spPr>
        <p:txBody>
          <a:bodyPr wrap="square" lIns="91440" tIns="45720" rIns="91440" bIns="45720" rtlCol="0" anchor="t">
            <a:spAutoFit/>
          </a:bodyPr>
          <a:lstStyle/>
          <a:p>
            <a:r>
              <a:rPr lang="en-GB" b="1"/>
              <a:t>LL207</a:t>
            </a:r>
          </a:p>
        </p:txBody>
      </p:sp>
      <p:sp>
        <p:nvSpPr>
          <p:cNvPr id="2" name="TextBox 1">
            <a:extLst>
              <a:ext uri="{FF2B5EF4-FFF2-40B4-BE49-F238E27FC236}">
                <a16:creationId xmlns:a16="http://schemas.microsoft.com/office/drawing/2014/main" id="{FA390C1B-3454-53F3-5787-4FBC8771A8D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5B21B60-55A9-13DD-6B96-946B1394C44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09EA4FF-76CB-9A4B-2B74-A9B6E3B0A0AB}"/>
              </a:ext>
            </a:extLst>
          </p:cNvPr>
          <p:cNvGraphicFramePr>
            <a:graphicFrameLocks noGrp="1"/>
          </p:cNvGraphicFramePr>
          <p:nvPr>
            <p:extLst>
              <p:ext uri="{D42A27DB-BD31-4B8C-83A1-F6EECF244321}">
                <p14:modId xmlns:p14="http://schemas.microsoft.com/office/powerpoint/2010/main" val="601892139"/>
              </p:ext>
            </p:extLst>
          </p:nvPr>
        </p:nvGraphicFramePr>
        <p:xfrm>
          <a:off x="491613" y="1742221"/>
          <a:ext cx="10991317" cy="2629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lvl="0" algn="l">
                        <a:buNone/>
                      </a:pPr>
                      <a:r>
                        <a:rPr lang="en-GB" sz="1800" b="0" i="0" u="none" strike="noStrike">
                          <a:solidFill>
                            <a:srgbClr val="000000"/>
                          </a:solidFill>
                          <a:effectLst/>
                          <a:latin typeface="+mn-lt"/>
                        </a:rPr>
                        <a:t>Derived from evidence</a:t>
                      </a:r>
                      <a:endParaRPr lang="en-US"/>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err="1"/>
                        <a:t>Grimason</a:t>
                      </a:r>
                      <a:r>
                        <a:rPr lang="en-GB" sz="1000"/>
                        <a:t>, A. M., Davison, K., Tembo, K. C., Jabu, G. C., &amp; Jackson, M. H. (2000). Problems associated with the use of pit latrines in Blantyre, Republic of Malawi. The journal of the Royal Society for the Promotion of Health, 120(3), 175–182. https://doi.org/10.1177/146642400012000307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6B1D782-B598-E156-A8EA-EFDBCE7F491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506256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91173-EC08-7018-26CF-B5C786E7AD3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A3985A3-F248-4603-2861-35ADEC6A2459}"/>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Construction materials and resources are available to ensure robust construction and repair of sanitation infrastructure</a:t>
            </a:r>
          </a:p>
        </p:txBody>
      </p:sp>
      <p:sp>
        <p:nvSpPr>
          <p:cNvPr id="6" name="TextBox 5">
            <a:extLst>
              <a:ext uri="{FF2B5EF4-FFF2-40B4-BE49-F238E27FC236}">
                <a16:creationId xmlns:a16="http://schemas.microsoft.com/office/drawing/2014/main" id="{9D8FCE96-3812-DD61-178D-C306034DE1D3}"/>
              </a:ext>
            </a:extLst>
          </p:cNvPr>
          <p:cNvSpPr txBox="1"/>
          <p:nvPr/>
        </p:nvSpPr>
        <p:spPr>
          <a:xfrm>
            <a:off x="838199" y="728039"/>
            <a:ext cx="1199536" cy="369332"/>
          </a:xfrm>
          <a:prstGeom prst="rect">
            <a:avLst/>
          </a:prstGeom>
          <a:noFill/>
        </p:spPr>
        <p:txBody>
          <a:bodyPr wrap="square" rtlCol="0">
            <a:spAutoFit/>
          </a:bodyPr>
          <a:lstStyle/>
          <a:p>
            <a:r>
              <a:rPr lang="en-GB" b="1"/>
              <a:t>LL206</a:t>
            </a:r>
          </a:p>
        </p:txBody>
      </p:sp>
      <p:sp>
        <p:nvSpPr>
          <p:cNvPr id="2" name="TextBox 1">
            <a:extLst>
              <a:ext uri="{FF2B5EF4-FFF2-40B4-BE49-F238E27FC236}">
                <a16:creationId xmlns:a16="http://schemas.microsoft.com/office/drawing/2014/main" id="{D3B70F37-FAB7-94A6-35E2-83C5B3D4D54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B221469-3860-CBF4-14CF-87E703E733F8}"/>
              </a:ext>
            </a:extLst>
          </p:cNvPr>
          <p:cNvGraphicFramePr>
            <a:graphicFrameLocks noGrp="1"/>
          </p:cNvGraphicFramePr>
          <p:nvPr>
            <p:extLst>
              <p:ext uri="{D42A27DB-BD31-4B8C-83A1-F6EECF244321}">
                <p14:modId xmlns:p14="http://schemas.microsoft.com/office/powerpoint/2010/main" val="2946645812"/>
              </p:ext>
            </p:extLst>
          </p:nvPr>
        </p:nvGraphicFramePr>
        <p:xfrm>
          <a:off x="491613" y="1742221"/>
          <a:ext cx="10991317" cy="2629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err="1"/>
                        <a:t>Grimason</a:t>
                      </a:r>
                      <a:r>
                        <a:rPr lang="en-GB" sz="1000"/>
                        <a:t>, A. M., Davison, K., Tembo, K. C., Jabu, G. C., &amp; Jackson, M. H. (2000). Problems associated with the use of pit latrines in Blantyre, Republic of Malawi. The journal of the Royal Society for the Promotion of Health, 120(3), 175–182. https://doi.org/10.1177/146642400012000307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4FA794C-C8CD-7F31-5490-C65024A9793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67CFFF9-8096-EA49-DBE7-BB2CC0EE2C8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790137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57C40C-152F-302D-3B51-BC534890FB89}"/>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cxnSp>
        <p:nvCxnSpPr>
          <p:cNvPr id="8" name="Straight Connector 7">
            <a:extLst>
              <a:ext uri="{FF2B5EF4-FFF2-40B4-BE49-F238E27FC236}">
                <a16:creationId xmlns:a16="http://schemas.microsoft.com/office/drawing/2014/main" id="{4AD5CEFD-04C0-1531-8FBC-D0130FCFE594}"/>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1FD296-5341-2218-60E6-0F5EC0AA0F13}"/>
              </a:ext>
            </a:extLst>
          </p:cNvPr>
          <p:cNvSpPr txBox="1"/>
          <p:nvPr/>
        </p:nvSpPr>
        <p:spPr>
          <a:xfrm>
            <a:off x="838199" y="1247637"/>
            <a:ext cx="6890657" cy="923330"/>
          </a:xfrm>
          <a:prstGeom prst="rect">
            <a:avLst/>
          </a:prstGeom>
          <a:noFill/>
        </p:spPr>
        <p:txBody>
          <a:bodyPr wrap="square" rtlCol="0">
            <a:spAutoFit/>
          </a:bodyPr>
          <a:lstStyle/>
          <a:p>
            <a:pPr lvl="0"/>
            <a:r>
              <a:rPr lang="en-GB"/>
              <a:t>Climate Resilient Hygiene System</a:t>
            </a:r>
          </a:p>
          <a:p>
            <a:pPr lvl="0"/>
            <a:r>
              <a:rPr lang="en-GB"/>
              <a:t>Climate Resilient Hand Hygiene</a:t>
            </a:r>
          </a:p>
          <a:p>
            <a:endParaRPr lang="en-GB"/>
          </a:p>
        </p:txBody>
      </p:sp>
      <p:graphicFrame>
        <p:nvGraphicFramePr>
          <p:cNvPr id="10" name="Table 9">
            <a:extLst>
              <a:ext uri="{FF2B5EF4-FFF2-40B4-BE49-F238E27FC236}">
                <a16:creationId xmlns:a16="http://schemas.microsoft.com/office/drawing/2014/main" id="{B903DFA0-DC31-91DA-9B1E-CC97BE32011E}"/>
              </a:ext>
            </a:extLst>
          </p:cNvPr>
          <p:cNvGraphicFramePr>
            <a:graphicFrameLocks noGrp="1"/>
          </p:cNvGraphicFramePr>
          <p:nvPr>
            <p:extLst>
              <p:ext uri="{D42A27DB-BD31-4B8C-83A1-F6EECF244321}">
                <p14:modId xmlns:p14="http://schemas.microsoft.com/office/powerpoint/2010/main" val="1427189231"/>
              </p:ext>
            </p:extLst>
          </p:nvPr>
        </p:nvGraphicFramePr>
        <p:xfrm>
          <a:off x="838199" y="2278036"/>
          <a:ext cx="10290049" cy="2896923"/>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Candidate Indicators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242533">
                <a:tc>
                  <a:txBody>
                    <a:bodyPr/>
                    <a:lstStyle/>
                    <a:p>
                      <a:pPr algn="l" fontAlgn="b"/>
                      <a:r>
                        <a:rPr lang="en-GB" sz="1000" b="0" u="none" strike="noStrike">
                          <a:effectLst/>
                          <a:hlinkClick r:id="rId2" action="ppaction://hlinksldjump"/>
                        </a:rPr>
                        <a:t>LL291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population] with access preferred products for handwashing with soap</a:t>
                      </a:r>
                    </a:p>
                  </a:txBody>
                  <a:tcPr marL="0" marR="0" marT="0" marB="0" anchor="b"/>
                </a:tc>
                <a:extLst>
                  <a:ext uri="{0D108BD9-81ED-4DB2-BD59-A6C34878D82A}">
                    <a16:rowId xmlns:a16="http://schemas.microsoft.com/office/drawing/2014/main" val="3136584073"/>
                  </a:ext>
                </a:extLst>
              </a:tr>
              <a:tr h="242533">
                <a:tc>
                  <a:txBody>
                    <a:bodyPr/>
                    <a:lstStyle/>
                    <a:p>
                      <a:pPr algn="l" fontAlgn="b"/>
                      <a:r>
                        <a:rPr lang="en-GB" sz="1000" b="0" u="none" strike="noStrike">
                          <a:effectLst/>
                          <a:hlinkClick r:id="rId3" action="ppaction://hlinksldjump"/>
                        </a:rPr>
                        <a:t>LL297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the population] with access to alcohol-based disinfectants when soap is unavailable.</a:t>
                      </a:r>
                    </a:p>
                  </a:txBody>
                  <a:tcPr marL="0" marR="0" marT="0" marB="0" anchor="b"/>
                </a:tc>
                <a:extLst>
                  <a:ext uri="{0D108BD9-81ED-4DB2-BD59-A6C34878D82A}">
                    <a16:rowId xmlns:a16="http://schemas.microsoft.com/office/drawing/2014/main" val="3279858645"/>
                  </a:ext>
                </a:extLst>
              </a:tr>
              <a:tr h="408958">
                <a:tc>
                  <a:txBody>
                    <a:bodyPr/>
                    <a:lstStyle/>
                    <a:p>
                      <a:pPr algn="l" fontAlgn="b"/>
                      <a:r>
                        <a:rPr lang="en-GB" sz="1000" b="0" u="none" strike="noStrike">
                          <a:effectLst/>
                          <a:hlinkClick r:id="rId4" action="ppaction://hlinksldjump"/>
                        </a:rPr>
                        <a:t>LL298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children] with access to education about the use of alcohol-containing disinfectants. </a:t>
                      </a:r>
                    </a:p>
                  </a:txBody>
                  <a:tcPr marL="0" marR="0" marT="0" marB="0" anchor="b"/>
                </a:tc>
                <a:extLst>
                  <a:ext uri="{0D108BD9-81ED-4DB2-BD59-A6C34878D82A}">
                    <a16:rowId xmlns:a16="http://schemas.microsoft.com/office/drawing/2014/main" val="872507100"/>
                  </a:ext>
                </a:extLst>
              </a:tr>
              <a:tr h="408958">
                <a:tc>
                  <a:txBody>
                    <a:bodyPr/>
                    <a:lstStyle/>
                    <a:p>
                      <a:pPr algn="l" fontAlgn="b"/>
                      <a:r>
                        <a:rPr lang="en-GB" sz="1000" b="0" u="none" strike="noStrike">
                          <a:effectLst/>
                          <a:hlinkClick r:id="rId5" action="ppaction://hlinksldjump"/>
                        </a:rPr>
                        <a:t>LL300</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households] receiving health promotion messages on handwashing with soap.</a:t>
                      </a:r>
                    </a:p>
                  </a:txBody>
                  <a:tcPr marL="0" marR="0" marT="0" marB="0" anchor="b"/>
                </a:tc>
                <a:extLst>
                  <a:ext uri="{0D108BD9-81ED-4DB2-BD59-A6C34878D82A}">
                    <a16:rowId xmlns:a16="http://schemas.microsoft.com/office/drawing/2014/main" val="1459871978"/>
                  </a:ext>
                </a:extLst>
              </a:tr>
              <a:tr h="408958">
                <a:tc>
                  <a:txBody>
                    <a:bodyPr/>
                    <a:lstStyle/>
                    <a:p>
                      <a:pPr algn="l" fontAlgn="b"/>
                      <a:r>
                        <a:rPr lang="en-GB" sz="1000" b="0" u="none" strike="noStrike">
                          <a:effectLst/>
                          <a:hlinkClick r:id="rId6" action="ppaction://hlinksldjump"/>
                        </a:rPr>
                        <a:t>LL320</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medical and non-medical personnel] in evacuation </a:t>
                      </a:r>
                      <a:r>
                        <a:rPr lang="en-GB" sz="1000" b="0" i="0" u="none" strike="noStrike" err="1">
                          <a:solidFill>
                            <a:srgbClr val="000000"/>
                          </a:solidFill>
                          <a:effectLst/>
                          <a:latin typeface="Aptos Narrow" panose="020B0004020202020204" pitchFamily="34" charset="0"/>
                        </a:rPr>
                        <a:t>centers</a:t>
                      </a:r>
                      <a:r>
                        <a:rPr lang="en-GB" sz="1000" b="0" i="0" u="none" strike="noStrike">
                          <a:solidFill>
                            <a:srgbClr val="000000"/>
                          </a:solidFill>
                          <a:effectLst/>
                          <a:latin typeface="Aptos Narrow" panose="020B0004020202020204" pitchFamily="34" charset="0"/>
                        </a:rPr>
                        <a:t> equipped for proper handwashing with soap, water, or alcohol-based hand sanitisers</a:t>
                      </a:r>
                    </a:p>
                  </a:txBody>
                  <a:tcPr marL="0" marR="0" marT="0" marB="0" anchor="b"/>
                </a:tc>
                <a:extLst>
                  <a:ext uri="{0D108BD9-81ED-4DB2-BD59-A6C34878D82A}">
                    <a16:rowId xmlns:a16="http://schemas.microsoft.com/office/drawing/2014/main" val="3954755762"/>
                  </a:ext>
                </a:extLst>
              </a:tr>
              <a:tr h="408958">
                <a:tc>
                  <a:txBody>
                    <a:bodyPr/>
                    <a:lstStyle/>
                    <a:p>
                      <a:pPr algn="l" fontAlgn="b"/>
                      <a:r>
                        <a:rPr lang="en-GB" sz="1000" b="0" i="0" u="none" strike="noStrike">
                          <a:solidFill>
                            <a:srgbClr val="000000"/>
                          </a:solidFill>
                          <a:effectLst/>
                          <a:latin typeface="Aptos Narrow" panose="020B0004020202020204" pitchFamily="34" charset="0"/>
                          <a:hlinkClick r:id="rId7" action="ppaction://hlinksldjump"/>
                        </a:rPr>
                        <a:t>LL336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Health promoters have targeted behavioural campaigns strategies for handwashing under different climate events, including for floods, cold waves and droughts  </a:t>
                      </a:r>
                    </a:p>
                  </a:txBody>
                  <a:tcPr marL="0" marR="0" marT="0" marB="0" anchor="b"/>
                </a:tc>
                <a:extLst>
                  <a:ext uri="{0D108BD9-81ED-4DB2-BD59-A6C34878D82A}">
                    <a16:rowId xmlns:a16="http://schemas.microsoft.com/office/drawing/2014/main" val="323063741"/>
                  </a:ext>
                </a:extLst>
              </a:tr>
              <a:tr h="408958">
                <a:tc>
                  <a:txBody>
                    <a:bodyPr/>
                    <a:lstStyle/>
                    <a:p>
                      <a:pPr algn="l" fontAlgn="b"/>
                      <a:r>
                        <a:rPr lang="en-GB" sz="1000" b="0" i="0" u="none" strike="noStrike">
                          <a:solidFill>
                            <a:srgbClr val="000000"/>
                          </a:solidFill>
                          <a:effectLst/>
                          <a:latin typeface="Aptos Narrow" panose="020B0004020202020204" pitchFamily="34" charset="0"/>
                          <a:hlinkClick r:id="rId8" action="ppaction://hlinksldjump"/>
                        </a:rPr>
                        <a:t>LL462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individuals with access to education hand washing technique and the use of alcohol-containing disinfectants. </a:t>
                      </a:r>
                    </a:p>
                  </a:txBody>
                  <a:tcPr marL="0" marR="0" marT="0" marB="0" anchor="b"/>
                </a:tc>
                <a:extLst>
                  <a:ext uri="{0D108BD9-81ED-4DB2-BD59-A6C34878D82A}">
                    <a16:rowId xmlns:a16="http://schemas.microsoft.com/office/drawing/2014/main" val="2587226164"/>
                  </a:ext>
                </a:extLst>
              </a:tr>
            </a:tbl>
          </a:graphicData>
        </a:graphic>
      </p:graphicFrame>
      <p:sp>
        <p:nvSpPr>
          <p:cNvPr id="13" name="TextBox 12">
            <a:extLst>
              <a:ext uri="{FF2B5EF4-FFF2-40B4-BE49-F238E27FC236}">
                <a16:creationId xmlns:a16="http://schemas.microsoft.com/office/drawing/2014/main" id="{4463A501-1867-B786-4266-76771F9E1460}"/>
              </a:ext>
            </a:extLst>
          </p:cNvPr>
          <p:cNvSpPr txBox="1"/>
          <p:nvPr/>
        </p:nvSpPr>
        <p:spPr>
          <a:xfrm>
            <a:off x="838199" y="6177280"/>
            <a:ext cx="2873829" cy="646331"/>
          </a:xfrm>
          <a:prstGeom prst="rect">
            <a:avLst/>
          </a:prstGeom>
          <a:noFill/>
        </p:spPr>
        <p:txBody>
          <a:bodyPr wrap="square" rtlCol="0">
            <a:spAutoFit/>
          </a:bodyPr>
          <a:lstStyle/>
          <a:p>
            <a:r>
              <a:rPr lang="en-GB">
                <a:hlinkClick r:id="rId9" action="ppaction://hlinksldjump"/>
              </a:rPr>
              <a:t>Return to Conceptual Framework</a:t>
            </a:r>
            <a:endParaRPr lang="en-GB"/>
          </a:p>
        </p:txBody>
      </p:sp>
      <p:sp>
        <p:nvSpPr>
          <p:cNvPr id="2" name="TextBox 1">
            <a:extLst>
              <a:ext uri="{FF2B5EF4-FFF2-40B4-BE49-F238E27FC236}">
                <a16:creationId xmlns:a16="http://schemas.microsoft.com/office/drawing/2014/main" id="{DE03E068-2FA8-ED42-1CD7-F53A6D9E8956}"/>
              </a:ext>
            </a:extLst>
          </p:cNvPr>
          <p:cNvSpPr txBox="1"/>
          <p:nvPr/>
        </p:nvSpPr>
        <p:spPr>
          <a:xfrm>
            <a:off x="3786499" y="6177280"/>
            <a:ext cx="2412999" cy="369332"/>
          </a:xfrm>
          <a:prstGeom prst="rect">
            <a:avLst/>
          </a:prstGeom>
          <a:noFill/>
        </p:spPr>
        <p:txBody>
          <a:bodyPr wrap="square" rtlCol="0">
            <a:spAutoFit/>
          </a:bodyPr>
          <a:lstStyle/>
          <a:p>
            <a:r>
              <a:rPr lang="en-GB">
                <a:hlinkClick r:id="rId10" action="ppaction://hlinksldjump"/>
              </a:rPr>
              <a:t>Back to previous page</a:t>
            </a:r>
            <a:endParaRPr lang="en-GB"/>
          </a:p>
        </p:txBody>
      </p:sp>
      <p:sp>
        <p:nvSpPr>
          <p:cNvPr id="3" name="TextBox 2">
            <a:extLst>
              <a:ext uri="{FF2B5EF4-FFF2-40B4-BE49-F238E27FC236}">
                <a16:creationId xmlns:a16="http://schemas.microsoft.com/office/drawing/2014/main" id="{C9670CFE-1283-B6D2-9ADC-7D5BBC62ECFC}"/>
              </a:ext>
            </a:extLst>
          </p:cNvPr>
          <p:cNvSpPr txBox="1"/>
          <p:nvPr/>
        </p:nvSpPr>
        <p:spPr>
          <a:xfrm>
            <a:off x="8773554" y="1855170"/>
            <a:ext cx="2354694" cy="369332"/>
          </a:xfrm>
          <a:prstGeom prst="rect">
            <a:avLst/>
          </a:prstGeom>
          <a:noFill/>
        </p:spPr>
        <p:txBody>
          <a:bodyPr wrap="square" rtlCol="0">
            <a:spAutoFit/>
          </a:bodyPr>
          <a:lstStyle/>
          <a:p>
            <a:r>
              <a:rPr lang="en-GB">
                <a:hlinkClick r:id="rId11"/>
              </a:rPr>
              <a:t>Link to Indicator Table</a:t>
            </a:r>
            <a:endParaRPr lang="en-GB"/>
          </a:p>
        </p:txBody>
      </p:sp>
    </p:spTree>
    <p:extLst>
      <p:ext uri="{BB962C8B-B14F-4D97-AF65-F5344CB8AC3E}">
        <p14:creationId xmlns:p14="http://schemas.microsoft.com/office/powerpoint/2010/main" val="31059826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029F69-5D0D-5BBD-4510-8CC25FED220F}"/>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population] with access preferred products for handwashing with soap</a:t>
            </a:r>
          </a:p>
        </p:txBody>
      </p:sp>
      <p:sp>
        <p:nvSpPr>
          <p:cNvPr id="5" name="TextBox 4">
            <a:extLst>
              <a:ext uri="{FF2B5EF4-FFF2-40B4-BE49-F238E27FC236}">
                <a16:creationId xmlns:a16="http://schemas.microsoft.com/office/drawing/2014/main" id="{6A8EF0FD-02C3-C229-8BFD-D0FFEF430848}"/>
              </a:ext>
            </a:extLst>
          </p:cNvPr>
          <p:cNvSpPr txBox="1"/>
          <p:nvPr/>
        </p:nvSpPr>
        <p:spPr>
          <a:xfrm>
            <a:off x="838200" y="728039"/>
            <a:ext cx="1199536" cy="369332"/>
          </a:xfrm>
          <a:prstGeom prst="rect">
            <a:avLst/>
          </a:prstGeom>
          <a:noFill/>
        </p:spPr>
        <p:txBody>
          <a:bodyPr wrap="square" rtlCol="0">
            <a:spAutoFit/>
          </a:bodyPr>
          <a:lstStyle/>
          <a:p>
            <a:r>
              <a:rPr lang="en-GB" b="1"/>
              <a:t>LL291</a:t>
            </a:r>
          </a:p>
        </p:txBody>
      </p:sp>
      <p:graphicFrame>
        <p:nvGraphicFramePr>
          <p:cNvPr id="6" name="Table 5">
            <a:extLst>
              <a:ext uri="{FF2B5EF4-FFF2-40B4-BE49-F238E27FC236}">
                <a16:creationId xmlns:a16="http://schemas.microsoft.com/office/drawing/2014/main" id="{5959EAF4-4AD2-A4D3-0866-969B2D18B581}"/>
              </a:ext>
            </a:extLst>
          </p:cNvPr>
          <p:cNvGraphicFramePr>
            <a:graphicFrameLocks noGrp="1"/>
          </p:cNvGraphicFramePr>
          <p:nvPr>
            <p:extLst>
              <p:ext uri="{D42A27DB-BD31-4B8C-83A1-F6EECF244321}">
                <p14:modId xmlns:p14="http://schemas.microsoft.com/office/powerpoint/2010/main" val="2127437652"/>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ATUYAMBE, L. M., EDIAU, M., ORACH, C. G., MUSENERO, M. &amp; BAZEYO, W. 2011. Land slide disaster in eastern Uganda: rapid assessment of water, sanitation and hygiene situation in </a:t>
                      </a:r>
                      <a:r>
                        <a:rPr lang="en-GB" sz="1200" err="1"/>
                        <a:t>Bulucheke</a:t>
                      </a:r>
                      <a:r>
                        <a:rPr lang="en-GB" sz="1200"/>
                        <a:t> camp, Bududa district. Environmental Health, 10, 38.</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EAC4A76D-B56D-1478-A2EE-C1C7C691D88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0" name="TextBox 9">
            <a:extLst>
              <a:ext uri="{FF2B5EF4-FFF2-40B4-BE49-F238E27FC236}">
                <a16:creationId xmlns:a16="http://schemas.microsoft.com/office/drawing/2014/main" id="{5386DAEF-D1FB-F546-10DB-53CB6D8E8DD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D13F8F38-69E5-CAA2-2D66-6CC35657C64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78827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D2CAA7-4D2B-CB86-8131-17B9EE19ED4E}"/>
              </a:ext>
            </a:extLst>
          </p:cNvPr>
          <p:cNvGraphicFramePr>
            <a:graphicFrameLocks noGrp="1"/>
          </p:cNvGraphicFramePr>
          <p:nvPr>
            <p:extLst>
              <p:ext uri="{D42A27DB-BD31-4B8C-83A1-F6EECF244321}">
                <p14:modId xmlns:p14="http://schemas.microsoft.com/office/powerpoint/2010/main" val="3628517575"/>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Büke Ö, </a:t>
                      </a:r>
                      <a:r>
                        <a:rPr lang="en-GB" sz="1200" err="1"/>
                        <a:t>Karabayır</a:t>
                      </a:r>
                      <a:r>
                        <a:rPr lang="en-GB" sz="1200"/>
                        <a:t> N. Protection of Child Health in Emergencies. Turk Arch </a:t>
                      </a:r>
                      <a:r>
                        <a:rPr lang="en-GB" sz="1200" err="1"/>
                        <a:t>Pediatr</a:t>
                      </a:r>
                      <a:r>
                        <a:rPr lang="en-GB" sz="1200"/>
                        <a:t>. 2024 May 2;59(3):243-249. </a:t>
                      </a:r>
                      <a:r>
                        <a:rPr lang="en-GB" sz="1200" err="1"/>
                        <a:t>doi</a:t>
                      </a:r>
                      <a:r>
                        <a:rPr lang="en-GB" sz="1200"/>
                        <a:t>: 10.5152/TurkArchPediatr.2024.23265. PMID: 39110485; PMCID: PMC11181198.</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5" name="TextBox 4">
            <a:extLst>
              <a:ext uri="{FF2B5EF4-FFF2-40B4-BE49-F238E27FC236}">
                <a16:creationId xmlns:a16="http://schemas.microsoft.com/office/drawing/2014/main" id="{2616F006-1E17-98B8-9438-E2EE81C753D5}"/>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alcohol-based disinfectants when soap is unavailable.</a:t>
            </a:r>
          </a:p>
        </p:txBody>
      </p:sp>
      <p:sp>
        <p:nvSpPr>
          <p:cNvPr id="6" name="TextBox 5">
            <a:extLst>
              <a:ext uri="{FF2B5EF4-FFF2-40B4-BE49-F238E27FC236}">
                <a16:creationId xmlns:a16="http://schemas.microsoft.com/office/drawing/2014/main" id="{95A742E7-0804-B56F-C857-87F917698295}"/>
              </a:ext>
            </a:extLst>
          </p:cNvPr>
          <p:cNvSpPr txBox="1"/>
          <p:nvPr/>
        </p:nvSpPr>
        <p:spPr>
          <a:xfrm>
            <a:off x="838200" y="728039"/>
            <a:ext cx="1199536" cy="369332"/>
          </a:xfrm>
          <a:prstGeom prst="rect">
            <a:avLst/>
          </a:prstGeom>
          <a:noFill/>
        </p:spPr>
        <p:txBody>
          <a:bodyPr wrap="square" rtlCol="0">
            <a:spAutoFit/>
          </a:bodyPr>
          <a:lstStyle/>
          <a:p>
            <a:r>
              <a:rPr lang="en-GB" b="1"/>
              <a:t>LL297</a:t>
            </a:r>
          </a:p>
        </p:txBody>
      </p:sp>
      <p:sp>
        <p:nvSpPr>
          <p:cNvPr id="9" name="TextBox 8">
            <a:extLst>
              <a:ext uri="{FF2B5EF4-FFF2-40B4-BE49-F238E27FC236}">
                <a16:creationId xmlns:a16="http://schemas.microsoft.com/office/drawing/2014/main" id="{DB919407-4218-C98D-E702-223B84FCF13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0" name="TextBox 9">
            <a:extLst>
              <a:ext uri="{FF2B5EF4-FFF2-40B4-BE49-F238E27FC236}">
                <a16:creationId xmlns:a16="http://schemas.microsoft.com/office/drawing/2014/main" id="{736E70AE-97CF-7D15-F3ED-44C78B252D8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BC0CED69-547F-4C2A-6870-C665DD7F917D}"/>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58837838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F47432F-23B7-0F10-55DA-512A0A9402BA}"/>
              </a:ext>
            </a:extLst>
          </p:cNvPr>
          <p:cNvGraphicFramePr>
            <a:graphicFrameLocks noGrp="1"/>
          </p:cNvGraphicFramePr>
          <p:nvPr>
            <p:extLst>
              <p:ext uri="{D42A27DB-BD31-4B8C-83A1-F6EECF244321}">
                <p14:modId xmlns:p14="http://schemas.microsoft.com/office/powerpoint/2010/main" val="1608531556"/>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Büke Ö, </a:t>
                      </a:r>
                      <a:r>
                        <a:rPr lang="en-GB" sz="1200" err="1"/>
                        <a:t>Karabayır</a:t>
                      </a:r>
                      <a:r>
                        <a:rPr lang="en-GB" sz="1200"/>
                        <a:t> N. Protection of Child Health in Emergencies. Turk Arch </a:t>
                      </a:r>
                      <a:r>
                        <a:rPr lang="en-GB" sz="1200" err="1"/>
                        <a:t>Pediatr</a:t>
                      </a:r>
                      <a:r>
                        <a:rPr lang="en-GB" sz="1200"/>
                        <a:t>. 2024 May 2;59(3):243-249. </a:t>
                      </a:r>
                      <a:r>
                        <a:rPr lang="en-GB" sz="1200" err="1"/>
                        <a:t>doi</a:t>
                      </a:r>
                      <a:r>
                        <a:rPr lang="en-GB" sz="1200"/>
                        <a:t>: 10.5152/TurkArchPediatr.2024.23265. PMID: 39110485; PMCID: PMC11181198.</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E1A3ED13-508A-29AC-AFC2-2035E44B0E66}"/>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children] with access to education about the use of alcohol-containing disinfectants. </a:t>
            </a:r>
          </a:p>
        </p:txBody>
      </p:sp>
      <p:sp>
        <p:nvSpPr>
          <p:cNvPr id="4" name="TextBox 3">
            <a:extLst>
              <a:ext uri="{FF2B5EF4-FFF2-40B4-BE49-F238E27FC236}">
                <a16:creationId xmlns:a16="http://schemas.microsoft.com/office/drawing/2014/main" id="{2790F150-5485-8FD8-6FAE-DAED56B7789A}"/>
              </a:ext>
            </a:extLst>
          </p:cNvPr>
          <p:cNvSpPr txBox="1"/>
          <p:nvPr/>
        </p:nvSpPr>
        <p:spPr>
          <a:xfrm>
            <a:off x="838200" y="728039"/>
            <a:ext cx="1199536" cy="369332"/>
          </a:xfrm>
          <a:prstGeom prst="rect">
            <a:avLst/>
          </a:prstGeom>
          <a:noFill/>
        </p:spPr>
        <p:txBody>
          <a:bodyPr wrap="square" rtlCol="0">
            <a:spAutoFit/>
          </a:bodyPr>
          <a:lstStyle/>
          <a:p>
            <a:r>
              <a:rPr lang="en-GB" b="1"/>
              <a:t>LL298</a:t>
            </a:r>
          </a:p>
        </p:txBody>
      </p:sp>
      <p:sp>
        <p:nvSpPr>
          <p:cNvPr id="7" name="TextBox 6">
            <a:extLst>
              <a:ext uri="{FF2B5EF4-FFF2-40B4-BE49-F238E27FC236}">
                <a16:creationId xmlns:a16="http://schemas.microsoft.com/office/drawing/2014/main" id="{8F712D23-B661-4675-61C3-A5731DD60E6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806E3C4D-ED32-2980-7269-395C2C04992D}"/>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8BB316FF-3CCD-014F-2961-CF8821ACDEE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131488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0F8DCB-834A-ECF6-6516-41B20111377C}"/>
              </a:ext>
            </a:extLst>
          </p:cNvPr>
          <p:cNvGraphicFramePr>
            <a:graphicFrameLocks noGrp="1"/>
          </p:cNvGraphicFramePr>
          <p:nvPr>
            <p:extLst>
              <p:ext uri="{D42A27DB-BD31-4B8C-83A1-F6EECF244321}">
                <p14:modId xmlns:p14="http://schemas.microsoft.com/office/powerpoint/2010/main" val="1222759814"/>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EMONT, J. P., KO, A. I., HOMASI-PAELATE, A., ITUASO-CONWAY, N. &amp; NILLES, E. J. 2017. Epidemiological Investigation of a </a:t>
                      </a:r>
                      <a:r>
                        <a:rPr lang="en-GB" sz="1200" err="1"/>
                        <a:t>Diarrhea</a:t>
                      </a:r>
                      <a:r>
                        <a:rPr lang="en-GB" sz="1200"/>
                        <a:t> Outbreak in the South Pacific Island Nation of Tuvalu During a Severe La Niña-Associated Drought Emergency in 2011. Am J Trop Med </a:t>
                      </a:r>
                      <a:r>
                        <a:rPr lang="en-GB" sz="1200" err="1"/>
                        <a:t>Hyg</a:t>
                      </a:r>
                      <a:r>
                        <a:rPr lang="en-GB" sz="1200"/>
                        <a:t>, 96, 576-582..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45CBFA4B-F96E-935F-A5D7-08EEE05F4BBF}"/>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households] receiving health promotion messages on handwashing with soap.</a:t>
            </a:r>
          </a:p>
        </p:txBody>
      </p:sp>
      <p:sp>
        <p:nvSpPr>
          <p:cNvPr id="4" name="TextBox 3">
            <a:extLst>
              <a:ext uri="{FF2B5EF4-FFF2-40B4-BE49-F238E27FC236}">
                <a16:creationId xmlns:a16="http://schemas.microsoft.com/office/drawing/2014/main" id="{E7233011-CB94-2C88-1C84-79DA92BD40C3}"/>
              </a:ext>
            </a:extLst>
          </p:cNvPr>
          <p:cNvSpPr txBox="1"/>
          <p:nvPr/>
        </p:nvSpPr>
        <p:spPr>
          <a:xfrm>
            <a:off x="838200" y="728039"/>
            <a:ext cx="1199536" cy="369332"/>
          </a:xfrm>
          <a:prstGeom prst="rect">
            <a:avLst/>
          </a:prstGeom>
          <a:noFill/>
        </p:spPr>
        <p:txBody>
          <a:bodyPr wrap="square" rtlCol="0">
            <a:spAutoFit/>
          </a:bodyPr>
          <a:lstStyle/>
          <a:p>
            <a:r>
              <a:rPr lang="en-GB" b="1"/>
              <a:t>LL300</a:t>
            </a:r>
          </a:p>
        </p:txBody>
      </p:sp>
      <p:sp>
        <p:nvSpPr>
          <p:cNvPr id="7" name="TextBox 6">
            <a:extLst>
              <a:ext uri="{FF2B5EF4-FFF2-40B4-BE49-F238E27FC236}">
                <a16:creationId xmlns:a16="http://schemas.microsoft.com/office/drawing/2014/main" id="{E8F2D1A0-F36B-0CA9-A16F-77942155218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122A3778-7670-D349-9EDA-EF82A2F9135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53508B41-BF1A-B19E-EB7D-2D9675B14C9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5534231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F6F831-FDC3-D82B-ABDD-C2DC4361643A}"/>
              </a:ext>
            </a:extLst>
          </p:cNvPr>
          <p:cNvGraphicFramePr>
            <a:graphicFrameLocks noGrp="1"/>
          </p:cNvGraphicFramePr>
          <p:nvPr>
            <p:extLst>
              <p:ext uri="{D42A27DB-BD31-4B8C-83A1-F6EECF244321}">
                <p14:modId xmlns:p14="http://schemas.microsoft.com/office/powerpoint/2010/main" val="1197660666"/>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SHUKLA, M. A., WOC-COLBURN, L. &amp; WEATHERHEAD, J. E. 2018. Infectious Diseases in the Aftermath of Hurricanes in the United States. Current Tropical Medicine Reports, 5, 217-223.</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AB83F874-64C3-01F9-AEB8-B790763D94B6}"/>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medical and non-medical personnel] in evacuation </a:t>
            </a:r>
            <a:r>
              <a:rPr lang="en-GB" sz="1800" b="1" i="0" u="none" strike="noStrike" err="1">
                <a:solidFill>
                  <a:schemeClr val="bg1"/>
                </a:solidFill>
                <a:effectLst/>
                <a:latin typeface="Aptos Narrow" panose="020B0004020202020204" pitchFamily="34" charset="0"/>
              </a:rPr>
              <a:t>centers</a:t>
            </a:r>
            <a:r>
              <a:rPr lang="en-GB" sz="1800" b="1" i="0" u="none" strike="noStrike">
                <a:solidFill>
                  <a:schemeClr val="bg1"/>
                </a:solidFill>
                <a:effectLst/>
                <a:latin typeface="Aptos Narrow" panose="020B0004020202020204" pitchFamily="34" charset="0"/>
              </a:rPr>
              <a:t> equipped for proper handwashing with soap, water, or alcohol-based hand sanitisers</a:t>
            </a:r>
          </a:p>
        </p:txBody>
      </p:sp>
      <p:sp>
        <p:nvSpPr>
          <p:cNvPr id="4" name="TextBox 3">
            <a:extLst>
              <a:ext uri="{FF2B5EF4-FFF2-40B4-BE49-F238E27FC236}">
                <a16:creationId xmlns:a16="http://schemas.microsoft.com/office/drawing/2014/main" id="{D64E18E3-5482-51C5-B8E7-05E13BDAD0C9}"/>
              </a:ext>
            </a:extLst>
          </p:cNvPr>
          <p:cNvSpPr txBox="1"/>
          <p:nvPr/>
        </p:nvSpPr>
        <p:spPr>
          <a:xfrm>
            <a:off x="838200" y="728039"/>
            <a:ext cx="1199536" cy="369332"/>
          </a:xfrm>
          <a:prstGeom prst="rect">
            <a:avLst/>
          </a:prstGeom>
          <a:noFill/>
        </p:spPr>
        <p:txBody>
          <a:bodyPr wrap="square" rtlCol="0">
            <a:spAutoFit/>
          </a:bodyPr>
          <a:lstStyle/>
          <a:p>
            <a:r>
              <a:rPr lang="en-GB" b="1"/>
              <a:t>LL320</a:t>
            </a:r>
          </a:p>
        </p:txBody>
      </p:sp>
      <p:sp>
        <p:nvSpPr>
          <p:cNvPr id="7" name="TextBox 6">
            <a:extLst>
              <a:ext uri="{FF2B5EF4-FFF2-40B4-BE49-F238E27FC236}">
                <a16:creationId xmlns:a16="http://schemas.microsoft.com/office/drawing/2014/main" id="{90734CD4-5C68-750E-8159-E7EAF83E8708}"/>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52D78B6E-059A-3FB0-6E16-8D88CD3FCE6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7B6D58E3-C744-886F-0AA4-B494E53984F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0774391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27570E-19EC-9BB0-3E53-D32D51776CF7}"/>
              </a:ext>
            </a:extLst>
          </p:cNvPr>
          <p:cNvGraphicFramePr>
            <a:graphicFrameLocks noGrp="1"/>
          </p:cNvGraphicFramePr>
          <p:nvPr>
            <p:extLst>
              <p:ext uri="{D42A27DB-BD31-4B8C-83A1-F6EECF244321}">
                <p14:modId xmlns:p14="http://schemas.microsoft.com/office/powerpoint/2010/main" val="1976085007"/>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2AEAA367-E8C7-DC32-ADB7-670FC4C7262E}"/>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Health promoters have targeted behavioural campaigns strategies for handwashing under different climate events, including for floods, cold waves and droughts </a:t>
            </a:r>
          </a:p>
        </p:txBody>
      </p:sp>
      <p:sp>
        <p:nvSpPr>
          <p:cNvPr id="4" name="TextBox 3">
            <a:extLst>
              <a:ext uri="{FF2B5EF4-FFF2-40B4-BE49-F238E27FC236}">
                <a16:creationId xmlns:a16="http://schemas.microsoft.com/office/drawing/2014/main" id="{EEE8D8EE-4AD5-B746-E472-D910BC0A4724}"/>
              </a:ext>
            </a:extLst>
          </p:cNvPr>
          <p:cNvSpPr txBox="1"/>
          <p:nvPr/>
        </p:nvSpPr>
        <p:spPr>
          <a:xfrm>
            <a:off x="838200" y="728039"/>
            <a:ext cx="1199536" cy="369332"/>
          </a:xfrm>
          <a:prstGeom prst="rect">
            <a:avLst/>
          </a:prstGeom>
          <a:noFill/>
        </p:spPr>
        <p:txBody>
          <a:bodyPr wrap="square" rtlCol="0">
            <a:spAutoFit/>
          </a:bodyPr>
          <a:lstStyle/>
          <a:p>
            <a:r>
              <a:rPr lang="en-GB" b="1"/>
              <a:t>LL336</a:t>
            </a:r>
          </a:p>
        </p:txBody>
      </p:sp>
      <p:sp>
        <p:nvSpPr>
          <p:cNvPr id="7" name="TextBox 6">
            <a:extLst>
              <a:ext uri="{FF2B5EF4-FFF2-40B4-BE49-F238E27FC236}">
                <a16:creationId xmlns:a16="http://schemas.microsoft.com/office/drawing/2014/main" id="{192FB2C7-0CAA-B967-615A-816F6D90981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6018F441-22DC-F727-2958-B89DFEE856E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DA5F6B2A-737C-9FC5-79D9-D43D0243DA9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3415242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BD18B8-9B64-D783-83D9-DA84CBF876ED}"/>
              </a:ext>
            </a:extLst>
          </p:cNvPr>
          <p:cNvGraphicFramePr>
            <a:graphicFrameLocks noGrp="1"/>
          </p:cNvGraphicFramePr>
          <p:nvPr>
            <p:extLst>
              <p:ext uri="{D42A27DB-BD31-4B8C-83A1-F6EECF244321}">
                <p14:modId xmlns:p14="http://schemas.microsoft.com/office/powerpoint/2010/main" val="2381621565"/>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R1b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37514CD3-B826-A569-C1A3-CB0757605576}"/>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individuals with access to education hand washing technique and the use of alcohol-containing disinfectants</a:t>
            </a:r>
          </a:p>
        </p:txBody>
      </p:sp>
      <p:sp>
        <p:nvSpPr>
          <p:cNvPr id="4" name="TextBox 3">
            <a:extLst>
              <a:ext uri="{FF2B5EF4-FFF2-40B4-BE49-F238E27FC236}">
                <a16:creationId xmlns:a16="http://schemas.microsoft.com/office/drawing/2014/main" id="{29C4A55D-B95A-6E37-54B4-12EE44966EAF}"/>
              </a:ext>
            </a:extLst>
          </p:cNvPr>
          <p:cNvSpPr txBox="1"/>
          <p:nvPr/>
        </p:nvSpPr>
        <p:spPr>
          <a:xfrm>
            <a:off x="838200" y="728039"/>
            <a:ext cx="1199536" cy="369332"/>
          </a:xfrm>
          <a:prstGeom prst="rect">
            <a:avLst/>
          </a:prstGeom>
          <a:noFill/>
        </p:spPr>
        <p:txBody>
          <a:bodyPr wrap="square" rtlCol="0">
            <a:spAutoFit/>
          </a:bodyPr>
          <a:lstStyle/>
          <a:p>
            <a:r>
              <a:rPr lang="en-GB" b="1"/>
              <a:t>LL462</a:t>
            </a:r>
          </a:p>
        </p:txBody>
      </p:sp>
      <p:sp>
        <p:nvSpPr>
          <p:cNvPr id="7" name="TextBox 6">
            <a:extLst>
              <a:ext uri="{FF2B5EF4-FFF2-40B4-BE49-F238E27FC236}">
                <a16:creationId xmlns:a16="http://schemas.microsoft.com/office/drawing/2014/main" id="{9E6E4042-4B73-9EFD-9638-FC6C50643CC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41CE2F7E-56CC-DA91-15C0-2BCDC37BD70D}"/>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9BB6D65F-D713-0185-58D7-F3D69475222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9983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9ADA6-1FBD-6FCA-AF9C-F76D3D6372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1C7C682-27BF-C485-C29A-01DC51F2FDE5}"/>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Regulation </a:t>
            </a:r>
          </a:p>
        </p:txBody>
      </p:sp>
      <p:cxnSp>
        <p:nvCxnSpPr>
          <p:cNvPr id="5" name="Straight Connector 4">
            <a:extLst>
              <a:ext uri="{FF2B5EF4-FFF2-40B4-BE49-F238E27FC236}">
                <a16:creationId xmlns:a16="http://schemas.microsoft.com/office/drawing/2014/main" id="{62DBAF7A-CFAC-0623-DD60-CF46418D846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0234A36-B444-78B5-3C87-BAD72F12649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BD02ABE-6582-F049-7DD1-A6B0E96A5464}"/>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ACEBAC7A-DA40-0961-95E9-3C63392AABC7}"/>
              </a:ext>
            </a:extLst>
          </p:cNvPr>
          <p:cNvGraphicFramePr>
            <a:graphicFrameLocks noGrp="1"/>
          </p:cNvGraphicFramePr>
          <p:nvPr>
            <p:extLst>
              <p:ext uri="{D42A27DB-BD31-4B8C-83A1-F6EECF244321}">
                <p14:modId xmlns:p14="http://schemas.microsoft.com/office/powerpoint/2010/main" val="3690007957"/>
              </p:ext>
            </p:extLst>
          </p:nvPr>
        </p:nvGraphicFramePr>
        <p:xfrm>
          <a:off x="838199" y="2289611"/>
          <a:ext cx="10290049" cy="164592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LL037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Progress in improving water supply access is tracked for populations disproportionally affected by climate change</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LL040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Regulator collects data on climate impacts and adaptation measures from service providers</a:t>
                      </a:r>
                    </a:p>
                  </a:txBody>
                  <a:tcPr marL="0" marR="0" marT="0" marB="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LL052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Regulatory measures [in place] to place restrictions on non-critical household water use (i.e. hosepipe bans)</a:t>
                      </a:r>
                    </a:p>
                  </a:txBody>
                  <a:tcPr marL="0" marR="0" marT="0" marB="0"/>
                </a:tc>
                <a:extLst>
                  <a:ext uri="{0D108BD9-81ED-4DB2-BD59-A6C34878D82A}">
                    <a16:rowId xmlns:a16="http://schemas.microsoft.com/office/drawing/2014/main" val="26095010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LL168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Regulation mandates that sufficient quantities of domestic water supply be provided as a priority before allocations to other water uses are made </a:t>
                      </a:r>
                    </a:p>
                  </a:txBody>
                  <a:tcPr marL="0" marR="0" marT="0" marB="0"/>
                </a:tc>
                <a:extLst>
                  <a:ext uri="{0D108BD9-81ED-4DB2-BD59-A6C34878D82A}">
                    <a16:rowId xmlns:a16="http://schemas.microsoft.com/office/drawing/2014/main" val="1768383258"/>
                  </a:ext>
                </a:extLst>
              </a:tr>
            </a:tbl>
          </a:graphicData>
        </a:graphic>
      </p:graphicFrame>
      <p:sp>
        <p:nvSpPr>
          <p:cNvPr id="7" name="TextBox 6">
            <a:extLst>
              <a:ext uri="{FF2B5EF4-FFF2-40B4-BE49-F238E27FC236}">
                <a16:creationId xmlns:a16="http://schemas.microsoft.com/office/drawing/2014/main" id="{4BEEC89F-21D9-5A34-6268-CF35F421A179}"/>
              </a:ext>
            </a:extLst>
          </p:cNvPr>
          <p:cNvSpPr txBox="1"/>
          <p:nvPr/>
        </p:nvSpPr>
        <p:spPr>
          <a:xfrm>
            <a:off x="3786499" y="6177280"/>
            <a:ext cx="2412999" cy="369332"/>
          </a:xfrm>
          <a:prstGeom prst="rect">
            <a:avLst/>
          </a:prstGeom>
          <a:noFill/>
        </p:spPr>
        <p:txBody>
          <a:bodyPr wrap="square" rtlCol="0">
            <a:spAutoFit/>
          </a:bodyPr>
          <a:lstStyle/>
          <a:p>
            <a:r>
              <a:rPr lang="en-GB">
                <a:hlinkClick r:id="rId8" action="ppaction://hlinksldjump"/>
              </a:rPr>
              <a:t>Back to previous page</a:t>
            </a:r>
            <a:endParaRPr lang="en-GB"/>
          </a:p>
        </p:txBody>
      </p:sp>
      <p:sp>
        <p:nvSpPr>
          <p:cNvPr id="8" name="TextBox 7">
            <a:extLst>
              <a:ext uri="{FF2B5EF4-FFF2-40B4-BE49-F238E27FC236}">
                <a16:creationId xmlns:a16="http://schemas.microsoft.com/office/drawing/2014/main" id="{07306BD8-FCAD-1585-9623-629C7C5752E2}"/>
              </a:ext>
            </a:extLst>
          </p:cNvPr>
          <p:cNvSpPr txBox="1"/>
          <p:nvPr/>
        </p:nvSpPr>
        <p:spPr>
          <a:xfrm>
            <a:off x="8780206" y="1843590"/>
            <a:ext cx="2354694" cy="369332"/>
          </a:xfrm>
          <a:prstGeom prst="rect">
            <a:avLst/>
          </a:prstGeom>
          <a:noFill/>
        </p:spPr>
        <p:txBody>
          <a:bodyPr wrap="square" rtlCol="0">
            <a:spAutoFit/>
          </a:bodyPr>
          <a:lstStyle/>
          <a:p>
            <a:r>
              <a:rPr lang="en-GB">
                <a:hlinkClick r:id="rId9"/>
              </a:rPr>
              <a:t>Link to Indicator Table</a:t>
            </a:r>
            <a:endParaRPr lang="en-GB"/>
          </a:p>
        </p:txBody>
      </p:sp>
    </p:spTree>
    <p:extLst>
      <p:ext uri="{BB962C8B-B14F-4D97-AF65-F5344CB8AC3E}">
        <p14:creationId xmlns:p14="http://schemas.microsoft.com/office/powerpoint/2010/main" val="40963843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ADFB973-F8C0-AE0B-FA44-AF7AA7FDD4EC}"/>
              </a:ext>
            </a:extLst>
          </p:cNvPr>
          <p:cNvGraphicFramePr>
            <a:graphicFrameLocks noGrp="1"/>
          </p:cNvGraphicFramePr>
          <p:nvPr>
            <p:extLst>
              <p:ext uri="{D42A27DB-BD31-4B8C-83A1-F6EECF244321}">
                <p14:modId xmlns:p14="http://schemas.microsoft.com/office/powerpoint/2010/main" val="4161475926"/>
              </p:ext>
            </p:extLst>
          </p:nvPr>
        </p:nvGraphicFramePr>
        <p:xfrm>
          <a:off x="838199" y="2278036"/>
          <a:ext cx="10290049" cy="3475879"/>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2" action="ppaction://hlinksldjump"/>
                        </a:rPr>
                        <a:t>LL293</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covered by pre-disaster planning for MHM, including menstrual waste disposal by relevant management authorities.</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u="none" strike="noStrike">
                          <a:effectLst/>
                          <a:hlinkClick r:id="rId3" action="ppaction://hlinksldjump"/>
                        </a:rPr>
                        <a:t>LL295</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education on the advantages and disadvantages of menstrual products during emergencies</a:t>
                      </a:r>
                    </a:p>
                  </a:txBody>
                  <a:tcPr marL="0" marR="0" marT="0" marB="0" anchor="b"/>
                </a:tc>
                <a:extLst>
                  <a:ext uri="{0D108BD9-81ED-4DB2-BD59-A6C34878D82A}">
                    <a16:rowId xmlns:a16="http://schemas.microsoft.com/office/drawing/2014/main" val="3279858645"/>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4" action="ppaction://hlinksldjump"/>
                        </a:rPr>
                        <a:t>LL311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messaging on handwashing</a:t>
                      </a:r>
                    </a:p>
                  </a:txBody>
                  <a:tcPr marL="0" marR="0" marT="0" marB="0" anchor="b"/>
                </a:tc>
                <a:extLst>
                  <a:ext uri="{0D108BD9-81ED-4DB2-BD59-A6C34878D82A}">
                    <a16:rowId xmlns:a16="http://schemas.microsoft.com/office/drawing/2014/main" val="221743549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LL314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who received hygiene kits containing safe, secure, and preferred MHM products</a:t>
                      </a:r>
                    </a:p>
                  </a:txBody>
                  <a:tcPr marL="0" marR="0" marT="0" marB="0" anchor="b"/>
                </a:tc>
                <a:extLst>
                  <a:ext uri="{0D108BD9-81ED-4DB2-BD59-A6C34878D82A}">
                    <a16:rowId xmlns:a16="http://schemas.microsoft.com/office/drawing/2014/main" val="2745607632"/>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LL316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Supply chains are resilient to climate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discrete distribution of menstrual products by preferred persons</a:t>
                      </a:r>
                    </a:p>
                  </a:txBody>
                  <a:tcPr marL="0" marR="0" marT="0" marB="0" anchor="b"/>
                </a:tc>
                <a:extLst>
                  <a:ext uri="{0D108BD9-81ED-4DB2-BD59-A6C34878D82A}">
                    <a16:rowId xmlns:a16="http://schemas.microsoft.com/office/drawing/2014/main" val="312095761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7" action="ppaction://hlinksldjump"/>
                        </a:rPr>
                        <a:t>LL317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education on the use and disposal of menstrual pads during emergencies</a:t>
                      </a:r>
                    </a:p>
                  </a:txBody>
                  <a:tcPr marL="0" marR="0" marT="0" marB="0" anchor="b"/>
                </a:tc>
                <a:extLst>
                  <a:ext uri="{0D108BD9-81ED-4DB2-BD59-A6C34878D82A}">
                    <a16:rowId xmlns:a16="http://schemas.microsoft.com/office/drawing/2014/main" val="1748358376"/>
                  </a:ext>
                </a:extLst>
              </a:tr>
              <a:tr h="315989">
                <a:tc>
                  <a:txBody>
                    <a:bodyPr/>
                    <a:lstStyle/>
                    <a:p>
                      <a:pPr algn="l" fontAlgn="b"/>
                      <a:r>
                        <a:rPr lang="en-GB" sz="1000" b="0" u="none" strike="noStrike">
                          <a:effectLst/>
                          <a:hlinkClick r:id="rId8" action="ppaction://hlinksldjump"/>
                        </a:rPr>
                        <a:t>LL324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hygiene education in their local language</a:t>
                      </a:r>
                    </a:p>
                  </a:txBody>
                  <a:tcPr marL="0" marR="0" marT="0" marB="0" anchor="b"/>
                </a:tc>
                <a:extLst>
                  <a:ext uri="{0D108BD9-81ED-4DB2-BD59-A6C34878D82A}">
                    <a16:rowId xmlns:a16="http://schemas.microsoft.com/office/drawing/2014/main" val="872507100"/>
                  </a:ext>
                </a:extLst>
              </a:tr>
              <a:tr h="315989">
                <a:tc>
                  <a:txBody>
                    <a:bodyPr/>
                    <a:lstStyle/>
                    <a:p>
                      <a:pPr algn="l" fontAlgn="b"/>
                      <a:r>
                        <a:rPr lang="en-GB" sz="1000" b="0" u="none" strike="noStrike">
                          <a:effectLst/>
                          <a:hlinkClick r:id="rId9" action="ppaction://hlinksldjump"/>
                        </a:rPr>
                        <a:t>LL328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safe, secure, and preferred facilities for discussing menstruation in educational programs</a:t>
                      </a:r>
                    </a:p>
                  </a:txBody>
                  <a:tcPr marL="0" marR="0" marT="0" marB="0" anchor="b"/>
                </a:tc>
                <a:extLst>
                  <a:ext uri="{0D108BD9-81ED-4DB2-BD59-A6C34878D82A}">
                    <a16:rowId xmlns:a16="http://schemas.microsoft.com/office/drawing/2014/main" val="1459871978"/>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0" action="ppaction://hlinksldjump"/>
                        </a:rPr>
                        <a:t>LL329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whose local menstrual practices and beliefs are documented in pre-emergency databases</a:t>
                      </a:r>
                    </a:p>
                  </a:txBody>
                  <a:tcPr marL="0" marR="0" marT="0" marB="0" anchor="b"/>
                </a:tc>
                <a:extLst>
                  <a:ext uri="{0D108BD9-81ED-4DB2-BD59-A6C34878D82A}">
                    <a16:rowId xmlns:a16="http://schemas.microsoft.com/office/drawing/2014/main" val="3954755762"/>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1" action="ppaction://hlinksldjump"/>
                        </a:rPr>
                        <a:t>LL332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educated on the use of unfamiliar materials included in hygiene kits</a:t>
                      </a:r>
                    </a:p>
                  </a:txBody>
                  <a:tcPr marL="0" marR="0" marT="0" marB="0" anchor="b"/>
                </a:tc>
                <a:extLst>
                  <a:ext uri="{0D108BD9-81ED-4DB2-BD59-A6C34878D82A}">
                    <a16:rowId xmlns:a16="http://schemas.microsoft.com/office/drawing/2014/main" val="2613357082"/>
                  </a:ext>
                </a:extLst>
              </a:tr>
            </a:tbl>
          </a:graphicData>
        </a:graphic>
      </p:graphicFrame>
      <p:sp>
        <p:nvSpPr>
          <p:cNvPr id="4" name="TextBox 3">
            <a:extLst>
              <a:ext uri="{FF2B5EF4-FFF2-40B4-BE49-F238E27FC236}">
                <a16:creationId xmlns:a16="http://schemas.microsoft.com/office/drawing/2014/main" id="{1A28914F-1BCA-6E02-03C6-572C0BC365A5}"/>
              </a:ext>
            </a:extLst>
          </p:cNvPr>
          <p:cNvSpPr txBox="1"/>
          <p:nvPr/>
        </p:nvSpPr>
        <p:spPr>
          <a:xfrm>
            <a:off x="838199" y="6177280"/>
            <a:ext cx="2873829" cy="646331"/>
          </a:xfrm>
          <a:prstGeom prst="rect">
            <a:avLst/>
          </a:prstGeom>
          <a:noFill/>
        </p:spPr>
        <p:txBody>
          <a:bodyPr wrap="square" rtlCol="0">
            <a:spAutoFit/>
          </a:bodyPr>
          <a:lstStyle/>
          <a:p>
            <a:r>
              <a:rPr lang="en-GB">
                <a:hlinkClick r:id="rId12" action="ppaction://hlinksldjump"/>
              </a:rPr>
              <a:t>Return to Conceptual Framework</a:t>
            </a:r>
            <a:endParaRPr lang="en-GB"/>
          </a:p>
        </p:txBody>
      </p:sp>
      <p:sp>
        <p:nvSpPr>
          <p:cNvPr id="5" name="Title 1">
            <a:extLst>
              <a:ext uri="{FF2B5EF4-FFF2-40B4-BE49-F238E27FC236}">
                <a16:creationId xmlns:a16="http://schemas.microsoft.com/office/drawing/2014/main" id="{F0309C53-CEF2-9F14-52F7-0A549C75C887}"/>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sp>
        <p:nvSpPr>
          <p:cNvPr id="6" name="TextBox 5">
            <a:extLst>
              <a:ext uri="{FF2B5EF4-FFF2-40B4-BE49-F238E27FC236}">
                <a16:creationId xmlns:a16="http://schemas.microsoft.com/office/drawing/2014/main" id="{B5D9D42C-C10E-0CE4-C2F0-18FE962AE601}"/>
              </a:ext>
            </a:extLst>
          </p:cNvPr>
          <p:cNvSpPr txBox="1"/>
          <p:nvPr/>
        </p:nvSpPr>
        <p:spPr>
          <a:xfrm>
            <a:off x="838199" y="1247637"/>
            <a:ext cx="6890657" cy="923330"/>
          </a:xfrm>
          <a:prstGeom prst="rect">
            <a:avLst/>
          </a:prstGeom>
          <a:noFill/>
        </p:spPr>
        <p:txBody>
          <a:bodyPr wrap="square" rtlCol="0">
            <a:spAutoFit/>
          </a:bodyPr>
          <a:lstStyle/>
          <a:p>
            <a:pPr lvl="0"/>
            <a:r>
              <a:rPr lang="en-GB"/>
              <a:t>Climate Resilient Hygiene System</a:t>
            </a:r>
          </a:p>
          <a:p>
            <a:pPr lvl="0"/>
            <a:r>
              <a:rPr lang="en-GB"/>
              <a:t>Climate Resilient Menstrual Hygiene Management</a:t>
            </a:r>
          </a:p>
          <a:p>
            <a:endParaRPr lang="en-GB"/>
          </a:p>
        </p:txBody>
      </p:sp>
      <p:cxnSp>
        <p:nvCxnSpPr>
          <p:cNvPr id="7" name="Straight Connector 6">
            <a:extLst>
              <a:ext uri="{FF2B5EF4-FFF2-40B4-BE49-F238E27FC236}">
                <a16:creationId xmlns:a16="http://schemas.microsoft.com/office/drawing/2014/main" id="{91724A0B-2C7A-A2CC-C4CB-7E7CB55458A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9165D78-6D1D-5F90-3907-940F130B4AE5}"/>
              </a:ext>
            </a:extLst>
          </p:cNvPr>
          <p:cNvSpPr txBox="1"/>
          <p:nvPr/>
        </p:nvSpPr>
        <p:spPr>
          <a:xfrm>
            <a:off x="10510735" y="6177280"/>
            <a:ext cx="1235026" cy="369332"/>
          </a:xfrm>
          <a:prstGeom prst="rect">
            <a:avLst/>
          </a:prstGeom>
          <a:noFill/>
        </p:spPr>
        <p:txBody>
          <a:bodyPr wrap="square" rtlCol="0">
            <a:spAutoFit/>
          </a:bodyPr>
          <a:lstStyle/>
          <a:p>
            <a:r>
              <a:rPr lang="en-GB"/>
              <a:t>Page 1 of </a:t>
            </a:r>
            <a:r>
              <a:rPr lang="en-GB">
                <a:hlinkClick r:id="rId13" action="ppaction://hlinksldjump"/>
              </a:rPr>
              <a:t>2</a:t>
            </a:r>
            <a:endParaRPr lang="en-GB"/>
          </a:p>
        </p:txBody>
      </p:sp>
      <p:sp>
        <p:nvSpPr>
          <p:cNvPr id="2" name="TextBox 1">
            <a:extLst>
              <a:ext uri="{FF2B5EF4-FFF2-40B4-BE49-F238E27FC236}">
                <a16:creationId xmlns:a16="http://schemas.microsoft.com/office/drawing/2014/main" id="{B4AA7661-B635-61F1-A05E-98678E12BBCF}"/>
              </a:ext>
            </a:extLst>
          </p:cNvPr>
          <p:cNvSpPr txBox="1"/>
          <p:nvPr/>
        </p:nvSpPr>
        <p:spPr>
          <a:xfrm>
            <a:off x="3786499" y="6177280"/>
            <a:ext cx="2412999" cy="369332"/>
          </a:xfrm>
          <a:prstGeom prst="rect">
            <a:avLst/>
          </a:prstGeom>
          <a:noFill/>
        </p:spPr>
        <p:txBody>
          <a:bodyPr wrap="square" rtlCol="0">
            <a:spAutoFit/>
          </a:bodyPr>
          <a:lstStyle/>
          <a:p>
            <a:r>
              <a:rPr lang="en-GB">
                <a:hlinkClick r:id="rId14" action="ppaction://hlinksldjump"/>
              </a:rPr>
              <a:t>Back to previous page</a:t>
            </a:r>
            <a:endParaRPr lang="en-GB"/>
          </a:p>
        </p:txBody>
      </p:sp>
      <p:sp>
        <p:nvSpPr>
          <p:cNvPr id="9" name="TextBox 8">
            <a:extLst>
              <a:ext uri="{FF2B5EF4-FFF2-40B4-BE49-F238E27FC236}">
                <a16:creationId xmlns:a16="http://schemas.microsoft.com/office/drawing/2014/main" id="{DEF4942D-8CDF-D037-E640-481C3252FDA0}"/>
              </a:ext>
            </a:extLst>
          </p:cNvPr>
          <p:cNvSpPr txBox="1"/>
          <p:nvPr/>
        </p:nvSpPr>
        <p:spPr>
          <a:xfrm>
            <a:off x="8773554" y="1855170"/>
            <a:ext cx="2354694" cy="369332"/>
          </a:xfrm>
          <a:prstGeom prst="rect">
            <a:avLst/>
          </a:prstGeom>
          <a:noFill/>
        </p:spPr>
        <p:txBody>
          <a:bodyPr wrap="square" rtlCol="0">
            <a:spAutoFit/>
          </a:bodyPr>
          <a:lstStyle/>
          <a:p>
            <a:r>
              <a:rPr lang="en-GB">
                <a:hlinkClick r:id="rId15"/>
              </a:rPr>
              <a:t>Link to Indicator Table</a:t>
            </a:r>
            <a:endParaRPr lang="en-GB"/>
          </a:p>
        </p:txBody>
      </p:sp>
    </p:spTree>
    <p:extLst>
      <p:ext uri="{BB962C8B-B14F-4D97-AF65-F5344CB8AC3E}">
        <p14:creationId xmlns:p14="http://schemas.microsoft.com/office/powerpoint/2010/main" val="228198150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1E6976-98FB-3DA8-E7DB-A2FE303FE7A9}"/>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4" name="Title 1">
            <a:extLst>
              <a:ext uri="{FF2B5EF4-FFF2-40B4-BE49-F238E27FC236}">
                <a16:creationId xmlns:a16="http://schemas.microsoft.com/office/drawing/2014/main" id="{671BEEFD-D050-78AB-599C-251B84484E50}"/>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sp>
        <p:nvSpPr>
          <p:cNvPr id="5" name="TextBox 4">
            <a:extLst>
              <a:ext uri="{FF2B5EF4-FFF2-40B4-BE49-F238E27FC236}">
                <a16:creationId xmlns:a16="http://schemas.microsoft.com/office/drawing/2014/main" id="{E12688B1-BB8A-ABF6-C59F-AAACAC398AE5}"/>
              </a:ext>
            </a:extLst>
          </p:cNvPr>
          <p:cNvSpPr txBox="1"/>
          <p:nvPr/>
        </p:nvSpPr>
        <p:spPr>
          <a:xfrm>
            <a:off x="838199" y="1247637"/>
            <a:ext cx="6890657" cy="923330"/>
          </a:xfrm>
          <a:prstGeom prst="rect">
            <a:avLst/>
          </a:prstGeom>
          <a:noFill/>
        </p:spPr>
        <p:txBody>
          <a:bodyPr wrap="square" rtlCol="0">
            <a:spAutoFit/>
          </a:bodyPr>
          <a:lstStyle/>
          <a:p>
            <a:pPr lvl="0"/>
            <a:r>
              <a:rPr lang="en-GB"/>
              <a:t>Climate Resilient Hygiene</a:t>
            </a:r>
          </a:p>
          <a:p>
            <a:pPr lvl="0"/>
            <a:r>
              <a:rPr lang="en-GB"/>
              <a:t>Climate Resilient Menstrual Hygiene Management</a:t>
            </a:r>
          </a:p>
          <a:p>
            <a:endParaRPr lang="en-GB"/>
          </a:p>
        </p:txBody>
      </p:sp>
      <p:cxnSp>
        <p:nvCxnSpPr>
          <p:cNvPr id="6" name="Straight Connector 5">
            <a:extLst>
              <a:ext uri="{FF2B5EF4-FFF2-40B4-BE49-F238E27FC236}">
                <a16:creationId xmlns:a16="http://schemas.microsoft.com/office/drawing/2014/main" id="{A80AD33A-DBEC-1719-8C07-93021F21501F}"/>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60D99627-8B89-F0F3-414E-70AA83D38216}"/>
              </a:ext>
            </a:extLst>
          </p:cNvPr>
          <p:cNvGraphicFramePr>
            <a:graphicFrameLocks noGrp="1"/>
          </p:cNvGraphicFramePr>
          <p:nvPr>
            <p:extLst>
              <p:ext uri="{D42A27DB-BD31-4B8C-83A1-F6EECF244321}">
                <p14:modId xmlns:p14="http://schemas.microsoft.com/office/powerpoint/2010/main" val="1247343105"/>
              </p:ext>
            </p:extLst>
          </p:nvPr>
        </p:nvGraphicFramePr>
        <p:xfrm>
          <a:off x="838199" y="2278036"/>
          <a:ext cx="10290049" cy="1579945"/>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3" action="ppaction://hlinksldjump"/>
                        </a:rPr>
                        <a:t>LL351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Health promoters have targeted behavioural campaigns strategies for MHM under different climate events, including for floods, cold waves and droughts  </a:t>
                      </a:r>
                    </a:p>
                  </a:txBody>
                  <a:tcPr marL="0" marR="0" marT="0" marB="0" anchor="b"/>
                </a:tc>
                <a:extLst>
                  <a:ext uri="{0D108BD9-81ED-4DB2-BD59-A6C34878D82A}">
                    <a16:rowId xmlns:a16="http://schemas.microsoft.com/office/drawing/2014/main" val="1581598774"/>
                  </a:ext>
                </a:extLst>
              </a:tr>
              <a:tr h="315989">
                <a:tc>
                  <a:txBody>
                    <a:bodyPr/>
                    <a:lstStyle/>
                    <a:p>
                      <a:pPr algn="l" fontAlgn="b"/>
                      <a:r>
                        <a:rPr lang="en-GB" sz="1000" b="0" u="none" strike="noStrike">
                          <a:effectLst/>
                          <a:hlinkClick r:id="rId4" action="ppaction://hlinksldjump"/>
                        </a:rPr>
                        <a:t>LL355</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Climate resilient WASH management plans address stockpiling of MHM materials </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u="none" strike="noStrike">
                          <a:effectLst/>
                          <a:hlinkClick r:id="rId5" action="ppaction://hlinksldjump"/>
                        </a:rPr>
                        <a:t>LL361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Monitoring of access to MHM material disposal facilities is in place and considers climate-related disruptions</a:t>
                      </a:r>
                    </a:p>
                  </a:txBody>
                  <a:tcPr marL="0" marR="0" marT="0" marB="0" anchor="b"/>
                </a:tc>
                <a:extLst>
                  <a:ext uri="{0D108BD9-81ED-4DB2-BD59-A6C34878D82A}">
                    <a16:rowId xmlns:a16="http://schemas.microsoft.com/office/drawing/2014/main" val="3279858645"/>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LL461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that have received messaging on MHM product disposal during and after event </a:t>
                      </a:r>
                    </a:p>
                  </a:txBody>
                  <a:tcPr marL="0" marR="0" marT="0" marB="0" anchor="b"/>
                </a:tc>
                <a:extLst>
                  <a:ext uri="{0D108BD9-81ED-4DB2-BD59-A6C34878D82A}">
                    <a16:rowId xmlns:a16="http://schemas.microsoft.com/office/drawing/2014/main" val="2217435499"/>
                  </a:ext>
                </a:extLst>
              </a:tr>
            </a:tbl>
          </a:graphicData>
        </a:graphic>
      </p:graphicFrame>
      <p:sp>
        <p:nvSpPr>
          <p:cNvPr id="8" name="TextBox 7">
            <a:extLst>
              <a:ext uri="{FF2B5EF4-FFF2-40B4-BE49-F238E27FC236}">
                <a16:creationId xmlns:a16="http://schemas.microsoft.com/office/drawing/2014/main" id="{92DAD2AD-564F-1A24-2A07-D855BF240CE1}"/>
              </a:ext>
            </a:extLst>
          </p:cNvPr>
          <p:cNvSpPr txBox="1"/>
          <p:nvPr/>
        </p:nvSpPr>
        <p:spPr>
          <a:xfrm>
            <a:off x="10510735" y="6177280"/>
            <a:ext cx="1235026" cy="369332"/>
          </a:xfrm>
          <a:prstGeom prst="rect">
            <a:avLst/>
          </a:prstGeom>
          <a:noFill/>
        </p:spPr>
        <p:txBody>
          <a:bodyPr wrap="square" rtlCol="0">
            <a:spAutoFit/>
          </a:bodyPr>
          <a:lstStyle/>
          <a:p>
            <a:r>
              <a:rPr lang="en-GB"/>
              <a:t>Page </a:t>
            </a:r>
            <a:r>
              <a:rPr lang="en-GB">
                <a:hlinkClick r:id="rId7" action="ppaction://hlinksldjump"/>
              </a:rPr>
              <a:t>1</a:t>
            </a:r>
            <a:r>
              <a:rPr lang="en-GB"/>
              <a:t> of 2</a:t>
            </a:r>
          </a:p>
        </p:txBody>
      </p:sp>
    </p:spTree>
    <p:extLst>
      <p:ext uri="{BB962C8B-B14F-4D97-AF65-F5344CB8AC3E}">
        <p14:creationId xmlns:p14="http://schemas.microsoft.com/office/powerpoint/2010/main" val="393298621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7DDA8-544D-BA9D-B8E5-353B29FA3297}"/>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covered by pre-disaster planning for MHM, including menstrual waste disposal by relevant management authorities.</a:t>
            </a:r>
          </a:p>
        </p:txBody>
      </p:sp>
      <p:sp>
        <p:nvSpPr>
          <p:cNvPr id="3" name="TextBox 2">
            <a:extLst>
              <a:ext uri="{FF2B5EF4-FFF2-40B4-BE49-F238E27FC236}">
                <a16:creationId xmlns:a16="http://schemas.microsoft.com/office/drawing/2014/main" id="{8B960E06-16FB-97B5-0E62-4E83800088B6}"/>
              </a:ext>
            </a:extLst>
          </p:cNvPr>
          <p:cNvSpPr txBox="1"/>
          <p:nvPr/>
        </p:nvSpPr>
        <p:spPr>
          <a:xfrm>
            <a:off x="838200" y="728039"/>
            <a:ext cx="1199536" cy="369332"/>
          </a:xfrm>
          <a:prstGeom prst="rect">
            <a:avLst/>
          </a:prstGeom>
          <a:noFill/>
        </p:spPr>
        <p:txBody>
          <a:bodyPr wrap="square" rtlCol="0">
            <a:spAutoFit/>
          </a:bodyPr>
          <a:lstStyle/>
          <a:p>
            <a:r>
              <a:rPr lang="en-GB" b="1"/>
              <a:t>LL293</a:t>
            </a:r>
          </a:p>
        </p:txBody>
      </p:sp>
      <p:sp>
        <p:nvSpPr>
          <p:cNvPr id="6" name="TextBox 5">
            <a:extLst>
              <a:ext uri="{FF2B5EF4-FFF2-40B4-BE49-F238E27FC236}">
                <a16:creationId xmlns:a16="http://schemas.microsoft.com/office/drawing/2014/main" id="{6DDD9A71-24BA-F004-7DDB-69BE1F016DC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ACEBD0B4-3E4E-C246-E050-BB7D394B257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E5A0F673-A324-5BC1-D348-E4B469DEA2C9}"/>
              </a:ext>
            </a:extLst>
          </p:cNvPr>
          <p:cNvGraphicFramePr>
            <a:graphicFrameLocks noGrp="1"/>
          </p:cNvGraphicFramePr>
          <p:nvPr>
            <p:extLst>
              <p:ext uri="{D42A27DB-BD31-4B8C-83A1-F6EECF244321}">
                <p14:modId xmlns:p14="http://schemas.microsoft.com/office/powerpoint/2010/main" val="278493799"/>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BHATTACHARJEE, M. 2019. Menstrual Hygiene Management During Emergencies: A Study of Challenges Faced by Women and Adolescent Girls Living in Flood-prone Districts in Assam. Indian Journal of Gender Studies, 26, 96-107.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1E0C5F26-57E5-C612-0AE6-45A156ED5C9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43773634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72A3F3-6699-7EB0-492C-8F13205A58A7}"/>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education on the advantages and disadvantages of menstrual products during emergencies</a:t>
            </a:r>
          </a:p>
        </p:txBody>
      </p:sp>
      <p:sp>
        <p:nvSpPr>
          <p:cNvPr id="3" name="TextBox 2">
            <a:extLst>
              <a:ext uri="{FF2B5EF4-FFF2-40B4-BE49-F238E27FC236}">
                <a16:creationId xmlns:a16="http://schemas.microsoft.com/office/drawing/2014/main" id="{40ABBADD-BCD6-CBD0-AA1B-EAF01AE1ED69}"/>
              </a:ext>
            </a:extLst>
          </p:cNvPr>
          <p:cNvSpPr txBox="1"/>
          <p:nvPr/>
        </p:nvSpPr>
        <p:spPr>
          <a:xfrm>
            <a:off x="838200" y="728039"/>
            <a:ext cx="1199536" cy="369332"/>
          </a:xfrm>
          <a:prstGeom prst="rect">
            <a:avLst/>
          </a:prstGeom>
          <a:noFill/>
        </p:spPr>
        <p:txBody>
          <a:bodyPr wrap="square" rtlCol="0">
            <a:spAutoFit/>
          </a:bodyPr>
          <a:lstStyle/>
          <a:p>
            <a:r>
              <a:rPr lang="en-GB" b="1"/>
              <a:t>LL295</a:t>
            </a:r>
          </a:p>
        </p:txBody>
      </p:sp>
      <p:sp>
        <p:nvSpPr>
          <p:cNvPr id="6" name="TextBox 5">
            <a:extLst>
              <a:ext uri="{FF2B5EF4-FFF2-40B4-BE49-F238E27FC236}">
                <a16:creationId xmlns:a16="http://schemas.microsoft.com/office/drawing/2014/main" id="{9C709EEE-7DBD-5DA2-663E-8778B0EFB57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D0F0FE86-C022-F9EA-D241-A294EAE0B8B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456D5CA3-616E-022F-8980-76E56F147F14}"/>
              </a:ext>
            </a:extLst>
          </p:cNvPr>
          <p:cNvGraphicFramePr>
            <a:graphicFrameLocks noGrp="1"/>
          </p:cNvGraphicFramePr>
          <p:nvPr>
            <p:extLst>
              <p:ext uri="{D42A27DB-BD31-4B8C-83A1-F6EECF244321}">
                <p14:modId xmlns:p14="http://schemas.microsoft.com/office/powerpoint/2010/main" val="448622723"/>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BHATTACHARJEE, M. 2019. Menstrual Hygiene Management During Emergencies: A Study of Challenges Faced by Women and Adolescent Girls Living in Flood-prone Districts in Assam. Indian Journal of Gender Studies, 26, 96-107.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F5F7738-B63F-BDAC-BFCF-6C7E8B1F6769}"/>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296905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800ED5-6361-1320-0470-1DBC93044262}"/>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messaging on handwashing</a:t>
            </a:r>
          </a:p>
        </p:txBody>
      </p:sp>
      <p:sp>
        <p:nvSpPr>
          <p:cNvPr id="3" name="TextBox 2">
            <a:extLst>
              <a:ext uri="{FF2B5EF4-FFF2-40B4-BE49-F238E27FC236}">
                <a16:creationId xmlns:a16="http://schemas.microsoft.com/office/drawing/2014/main" id="{A0271DE4-7620-0799-790A-EA3201553492}"/>
              </a:ext>
            </a:extLst>
          </p:cNvPr>
          <p:cNvSpPr txBox="1"/>
          <p:nvPr/>
        </p:nvSpPr>
        <p:spPr>
          <a:xfrm>
            <a:off x="838200" y="728039"/>
            <a:ext cx="1199536" cy="369332"/>
          </a:xfrm>
          <a:prstGeom prst="rect">
            <a:avLst/>
          </a:prstGeom>
          <a:noFill/>
        </p:spPr>
        <p:txBody>
          <a:bodyPr wrap="square" rtlCol="0">
            <a:spAutoFit/>
          </a:bodyPr>
          <a:lstStyle/>
          <a:p>
            <a:r>
              <a:rPr lang="en-GB" b="1"/>
              <a:t>LL311</a:t>
            </a:r>
          </a:p>
        </p:txBody>
      </p:sp>
      <p:sp>
        <p:nvSpPr>
          <p:cNvPr id="6" name="TextBox 5">
            <a:extLst>
              <a:ext uri="{FF2B5EF4-FFF2-40B4-BE49-F238E27FC236}">
                <a16:creationId xmlns:a16="http://schemas.microsoft.com/office/drawing/2014/main" id="{2AA7DFBC-6030-EF75-DF73-AFF0F50B151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9BCAFC42-3E06-CD0A-8770-EBA10CF0615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D6EA9F54-F094-86BD-201B-B7B5921449A3}"/>
              </a:ext>
            </a:extLst>
          </p:cNvPr>
          <p:cNvGraphicFramePr>
            <a:graphicFrameLocks noGrp="1"/>
          </p:cNvGraphicFramePr>
          <p:nvPr>
            <p:extLst>
              <p:ext uri="{D42A27DB-BD31-4B8C-83A1-F6EECF244321}">
                <p14:modId xmlns:p14="http://schemas.microsoft.com/office/powerpoint/2010/main" val="824127789"/>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endParaRPr lang="en-GB" sz="12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906C58C-728C-B66B-CB63-2B2958C7EC2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81524514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4AB367-EEDD-5CAC-95FB-2D24BA1FFF71}"/>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who received hygiene kits containing safe, secure, and preferred MHM products</a:t>
            </a:r>
          </a:p>
        </p:txBody>
      </p:sp>
      <p:sp>
        <p:nvSpPr>
          <p:cNvPr id="3" name="TextBox 2">
            <a:extLst>
              <a:ext uri="{FF2B5EF4-FFF2-40B4-BE49-F238E27FC236}">
                <a16:creationId xmlns:a16="http://schemas.microsoft.com/office/drawing/2014/main" id="{3D896422-17FE-3E4A-3700-BCDA8366902F}"/>
              </a:ext>
            </a:extLst>
          </p:cNvPr>
          <p:cNvSpPr txBox="1"/>
          <p:nvPr/>
        </p:nvSpPr>
        <p:spPr>
          <a:xfrm>
            <a:off x="838200" y="728039"/>
            <a:ext cx="1199536" cy="369332"/>
          </a:xfrm>
          <a:prstGeom prst="rect">
            <a:avLst/>
          </a:prstGeom>
          <a:noFill/>
        </p:spPr>
        <p:txBody>
          <a:bodyPr wrap="square" rtlCol="0">
            <a:spAutoFit/>
          </a:bodyPr>
          <a:lstStyle/>
          <a:p>
            <a:r>
              <a:rPr lang="en-GB" b="1"/>
              <a:t>LL314</a:t>
            </a:r>
          </a:p>
        </p:txBody>
      </p:sp>
      <p:sp>
        <p:nvSpPr>
          <p:cNvPr id="6" name="TextBox 5">
            <a:extLst>
              <a:ext uri="{FF2B5EF4-FFF2-40B4-BE49-F238E27FC236}">
                <a16:creationId xmlns:a16="http://schemas.microsoft.com/office/drawing/2014/main" id="{4D87D131-3F70-A649-D051-44316D6BBD3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27651E46-BE38-D9F3-0D3E-3D8170D523E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93462C2E-D595-D970-99A3-B65B3CC211F4}"/>
              </a:ext>
            </a:extLst>
          </p:cNvPr>
          <p:cNvGraphicFramePr>
            <a:graphicFrameLocks noGrp="1"/>
          </p:cNvGraphicFramePr>
          <p:nvPr>
            <p:extLst>
              <p:ext uri="{D42A27DB-BD31-4B8C-83A1-F6EECF244321}">
                <p14:modId xmlns:p14="http://schemas.microsoft.com/office/powerpoint/2010/main" val="2367387479"/>
              </p:ext>
            </p:extLst>
          </p:nvPr>
        </p:nvGraphicFramePr>
        <p:xfrm>
          <a:off x="491613" y="1742221"/>
          <a:ext cx="10991317" cy="42214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SADIQUE, S., ALI, I. &amp; ALI, S. 2024. Managing menstruation during natural disasters: menstruation hygiene management during "super floods" in Sindh province of Pakistan. J Biosoc Sci, 56, 480-492.</a:t>
                      </a:r>
                    </a:p>
                    <a:p>
                      <a:r>
                        <a:rPr lang="en-GB" sz="1200"/>
                        <a:t>DOWNING, S., BENJIMEN, S., NATOLI, L. &amp; BELL, V. 2021. Menstrual hygiene management in disasters: the concerns, needs, and preferences of women and girls in Vanuatu. Waterlines, 40, 144-159.</a:t>
                      </a:r>
                    </a:p>
                    <a:p>
                      <a:r>
                        <a:rPr lang="en-GB" sz="1200"/>
                        <a:t>KRISHNAN, S. &amp; TWIGG, J. 2016. Menstrual hygiene: a 'silent' need during disaster recovery. Waterlines, 35, 265-276.</a:t>
                      </a:r>
                    </a:p>
                    <a:p>
                      <a:r>
                        <a:rPr lang="en-GB" sz="1200"/>
                        <a:t>SUDHIASTININGSIH, N. N., AGUSTINA, T. &amp; PRIADI, C. 2024. Analysis of water, sanitation, and hygiene (WASH) implementation based on GEDSI and climate resilience in Kupang City. E3S Web of Conferences, 485.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7D9FFA1-E94C-AE61-42D3-85F0FF467EB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3393966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435B4B-B7E9-F236-9E38-15075520403C}"/>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discrete distribution of menstrual products by preferred persons</a:t>
            </a:r>
          </a:p>
        </p:txBody>
      </p:sp>
      <p:sp>
        <p:nvSpPr>
          <p:cNvPr id="3" name="TextBox 2">
            <a:extLst>
              <a:ext uri="{FF2B5EF4-FFF2-40B4-BE49-F238E27FC236}">
                <a16:creationId xmlns:a16="http://schemas.microsoft.com/office/drawing/2014/main" id="{9263E6A5-0096-42AD-8E3C-C143B9555A47}"/>
              </a:ext>
            </a:extLst>
          </p:cNvPr>
          <p:cNvSpPr txBox="1"/>
          <p:nvPr/>
        </p:nvSpPr>
        <p:spPr>
          <a:xfrm>
            <a:off x="838200" y="728039"/>
            <a:ext cx="1199536" cy="369332"/>
          </a:xfrm>
          <a:prstGeom prst="rect">
            <a:avLst/>
          </a:prstGeom>
          <a:noFill/>
        </p:spPr>
        <p:txBody>
          <a:bodyPr wrap="square" rtlCol="0">
            <a:spAutoFit/>
          </a:bodyPr>
          <a:lstStyle/>
          <a:p>
            <a:r>
              <a:rPr lang="en-GB" b="1"/>
              <a:t>LL316</a:t>
            </a:r>
          </a:p>
        </p:txBody>
      </p:sp>
      <p:sp>
        <p:nvSpPr>
          <p:cNvPr id="6" name="TextBox 5">
            <a:extLst>
              <a:ext uri="{FF2B5EF4-FFF2-40B4-BE49-F238E27FC236}">
                <a16:creationId xmlns:a16="http://schemas.microsoft.com/office/drawing/2014/main" id="{C8C445F3-3369-A57E-0BC1-65901514794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7D1103BC-E716-163F-6BDA-85C86F5F199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BE2E5EB5-D551-CA4B-B6FE-B0D74A548FF8}"/>
              </a:ext>
            </a:extLst>
          </p:cNvPr>
          <p:cNvGraphicFramePr>
            <a:graphicFrameLocks noGrp="1"/>
          </p:cNvGraphicFramePr>
          <p:nvPr>
            <p:extLst>
              <p:ext uri="{D42A27DB-BD31-4B8C-83A1-F6EECF244321}">
                <p14:modId xmlns:p14="http://schemas.microsoft.com/office/powerpoint/2010/main" val="4032432807"/>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SADIQUE, S., ALI, I. &amp; ALI, S. 2024. Managing menstruation during natural disasters: menstruation hygiene management during "super floods" in Sindh province of Pakistan. J Biosoc Sci, 56, 480-492.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CEBE605-57F6-03E3-EDFB-51BA45B0F256}"/>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14785568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15E478-73A3-867D-06CE-8D496E970A2F}"/>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education on the use and disposal of menstrual pads during emergencies</a:t>
            </a:r>
          </a:p>
        </p:txBody>
      </p:sp>
      <p:sp>
        <p:nvSpPr>
          <p:cNvPr id="3" name="TextBox 2">
            <a:extLst>
              <a:ext uri="{FF2B5EF4-FFF2-40B4-BE49-F238E27FC236}">
                <a16:creationId xmlns:a16="http://schemas.microsoft.com/office/drawing/2014/main" id="{CDA1C379-042C-CED2-68DB-2E135B8A05C7}"/>
              </a:ext>
            </a:extLst>
          </p:cNvPr>
          <p:cNvSpPr txBox="1"/>
          <p:nvPr/>
        </p:nvSpPr>
        <p:spPr>
          <a:xfrm>
            <a:off x="838200" y="728039"/>
            <a:ext cx="1199536" cy="369332"/>
          </a:xfrm>
          <a:prstGeom prst="rect">
            <a:avLst/>
          </a:prstGeom>
          <a:noFill/>
        </p:spPr>
        <p:txBody>
          <a:bodyPr wrap="square" rtlCol="0">
            <a:spAutoFit/>
          </a:bodyPr>
          <a:lstStyle/>
          <a:p>
            <a:r>
              <a:rPr lang="en-GB" b="1"/>
              <a:t>LL317</a:t>
            </a:r>
          </a:p>
        </p:txBody>
      </p:sp>
      <p:sp>
        <p:nvSpPr>
          <p:cNvPr id="6" name="TextBox 5">
            <a:extLst>
              <a:ext uri="{FF2B5EF4-FFF2-40B4-BE49-F238E27FC236}">
                <a16:creationId xmlns:a16="http://schemas.microsoft.com/office/drawing/2014/main" id="{F03DB3C6-5D53-5A49-27E0-F4378D82C46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EAC93D42-3284-97AE-5C3D-CF6A8413E854}"/>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3B233C10-478C-5407-2B39-61352AA5EA14}"/>
              </a:ext>
            </a:extLst>
          </p:cNvPr>
          <p:cNvGraphicFramePr>
            <a:graphicFrameLocks noGrp="1"/>
          </p:cNvGraphicFramePr>
          <p:nvPr>
            <p:extLst>
              <p:ext uri="{D42A27DB-BD31-4B8C-83A1-F6EECF244321}">
                <p14:modId xmlns:p14="http://schemas.microsoft.com/office/powerpoint/2010/main" val="4224214256"/>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SADIQUE, S., ALI, I. &amp; ALI, S. 2024. Managing menstruation during natural disasters: menstruation hygiene management during "super floods" in Sindh province of Pakistan. J Biosoc Sci, 56, 480-492.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EA33FF6-FDB6-3C95-E38E-77061C3D032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2700313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F3D6A-C253-6EF2-AECF-0DDD02E550C0}"/>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hygiene education in their local language</a:t>
            </a:r>
          </a:p>
        </p:txBody>
      </p:sp>
      <p:sp>
        <p:nvSpPr>
          <p:cNvPr id="3" name="TextBox 2">
            <a:extLst>
              <a:ext uri="{FF2B5EF4-FFF2-40B4-BE49-F238E27FC236}">
                <a16:creationId xmlns:a16="http://schemas.microsoft.com/office/drawing/2014/main" id="{382E6E68-E753-E9F2-C07B-F3C7C9403612}"/>
              </a:ext>
            </a:extLst>
          </p:cNvPr>
          <p:cNvSpPr txBox="1"/>
          <p:nvPr/>
        </p:nvSpPr>
        <p:spPr>
          <a:xfrm>
            <a:off x="838200" y="728039"/>
            <a:ext cx="1199536" cy="369332"/>
          </a:xfrm>
          <a:prstGeom prst="rect">
            <a:avLst/>
          </a:prstGeom>
          <a:noFill/>
        </p:spPr>
        <p:txBody>
          <a:bodyPr wrap="square" rtlCol="0">
            <a:spAutoFit/>
          </a:bodyPr>
          <a:lstStyle/>
          <a:p>
            <a:r>
              <a:rPr lang="en-GB" b="1"/>
              <a:t>LL324</a:t>
            </a:r>
          </a:p>
        </p:txBody>
      </p:sp>
      <p:sp>
        <p:nvSpPr>
          <p:cNvPr id="6" name="TextBox 5">
            <a:extLst>
              <a:ext uri="{FF2B5EF4-FFF2-40B4-BE49-F238E27FC236}">
                <a16:creationId xmlns:a16="http://schemas.microsoft.com/office/drawing/2014/main" id="{262515D5-D17D-D02F-DB48-748F8A0C0C0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949ED490-DD7E-9AFB-41BF-D9B10012BA5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16248D61-3FC0-BEDE-D814-AED7607D8FCC}"/>
              </a:ext>
            </a:extLst>
          </p:cNvPr>
          <p:cNvGraphicFramePr>
            <a:graphicFrameLocks noGrp="1"/>
          </p:cNvGraphicFramePr>
          <p:nvPr>
            <p:extLst>
              <p:ext uri="{D42A27DB-BD31-4B8C-83A1-F6EECF244321}">
                <p14:modId xmlns:p14="http://schemas.microsoft.com/office/powerpoint/2010/main" val="2810132986"/>
              </p:ext>
            </p:extLst>
          </p:nvPr>
        </p:nvGraphicFramePr>
        <p:xfrm>
          <a:off x="491613" y="1742221"/>
          <a:ext cx="10991317" cy="26670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algn="l" fontAlgn="b"/>
                      <a:r>
                        <a:rPr lang="en-GB" sz="18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hMerge="1">
                  <a:txBody>
                    <a:bodyPr/>
                    <a:lstStyle/>
                    <a:p>
                      <a:pPr algn="l" fontAlgn="b"/>
                      <a:endParaRPr lang="en-GB" sz="1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KRISHNAN, S. &amp; TWIGG, J. 2016. Menstrual hygiene: a 'silent' need during disaster</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D758B7C-E0E9-7196-20CB-6B51CCACEEF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82265416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D83D61-35E5-5E4E-2E7E-7F1D510BFFDB}"/>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safe, secure, and preferred facilities for discussing menstruation in educational programs</a:t>
            </a:r>
          </a:p>
        </p:txBody>
      </p:sp>
      <p:sp>
        <p:nvSpPr>
          <p:cNvPr id="3" name="TextBox 2">
            <a:extLst>
              <a:ext uri="{FF2B5EF4-FFF2-40B4-BE49-F238E27FC236}">
                <a16:creationId xmlns:a16="http://schemas.microsoft.com/office/drawing/2014/main" id="{43D2F823-A180-0ECD-D068-5EEBD7A4B896}"/>
              </a:ext>
            </a:extLst>
          </p:cNvPr>
          <p:cNvSpPr txBox="1"/>
          <p:nvPr/>
        </p:nvSpPr>
        <p:spPr>
          <a:xfrm>
            <a:off x="838200" y="728039"/>
            <a:ext cx="1199536" cy="369332"/>
          </a:xfrm>
          <a:prstGeom prst="rect">
            <a:avLst/>
          </a:prstGeom>
          <a:noFill/>
        </p:spPr>
        <p:txBody>
          <a:bodyPr wrap="square" rtlCol="0">
            <a:spAutoFit/>
          </a:bodyPr>
          <a:lstStyle/>
          <a:p>
            <a:r>
              <a:rPr lang="en-GB" b="1"/>
              <a:t>LL328</a:t>
            </a:r>
          </a:p>
        </p:txBody>
      </p:sp>
      <p:sp>
        <p:nvSpPr>
          <p:cNvPr id="6" name="TextBox 5">
            <a:extLst>
              <a:ext uri="{FF2B5EF4-FFF2-40B4-BE49-F238E27FC236}">
                <a16:creationId xmlns:a16="http://schemas.microsoft.com/office/drawing/2014/main" id="{D5B40243-6272-F26D-77A1-7CDED72BA1A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0FB34400-CD5A-D22F-4285-5FC5F71ED6D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BA711211-6204-EB7E-90C1-D864C112DF09}"/>
              </a:ext>
            </a:extLst>
          </p:cNvPr>
          <p:cNvGraphicFramePr>
            <a:graphicFrameLocks noGrp="1"/>
          </p:cNvGraphicFramePr>
          <p:nvPr>
            <p:extLst>
              <p:ext uri="{D42A27DB-BD31-4B8C-83A1-F6EECF244321}">
                <p14:modId xmlns:p14="http://schemas.microsoft.com/office/powerpoint/2010/main" val="1778644091"/>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TUFAIL, Z., AHMER, W., GULZAR, S., HASANAIN, M. &amp; SHAH, H. H. 2023. Menstrual hygiene management in flood-affected Pakistan: Addressing challenges and ensuring women's health and dignity. Front Glob Womens Health, 4, 1238526.</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FEE179B-26D3-20CC-24E7-A16C5602D1D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40839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22FFE77-290D-8957-C4E5-C9D704533FA8}"/>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280F7AA-9219-64E0-5AA4-80A6E235664A}"/>
              </a:ext>
            </a:extLst>
          </p:cNvPr>
          <p:cNvSpPr txBox="1">
            <a:spLocks/>
          </p:cNvSpPr>
          <p:nvPr/>
        </p:nvSpPr>
        <p:spPr>
          <a:xfrm>
            <a:off x="838200" y="609558"/>
            <a:ext cx="9648000" cy="4028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Navigation Guidance</a:t>
            </a:r>
          </a:p>
        </p:txBody>
      </p:sp>
      <p:sp>
        <p:nvSpPr>
          <p:cNvPr id="4" name="TextBox 3">
            <a:extLst>
              <a:ext uri="{FF2B5EF4-FFF2-40B4-BE49-F238E27FC236}">
                <a16:creationId xmlns:a16="http://schemas.microsoft.com/office/drawing/2014/main" id="{9FDAF387-93A9-6842-A01F-54A412545FED}"/>
              </a:ext>
            </a:extLst>
          </p:cNvPr>
          <p:cNvSpPr txBox="1"/>
          <p:nvPr/>
        </p:nvSpPr>
        <p:spPr>
          <a:xfrm>
            <a:off x="838199" y="6177280"/>
            <a:ext cx="3615814" cy="369332"/>
          </a:xfrm>
          <a:prstGeom prst="rect">
            <a:avLst/>
          </a:prstGeom>
          <a:noFill/>
        </p:spPr>
        <p:txBody>
          <a:bodyPr wrap="square" rtlCol="0">
            <a:spAutoFit/>
          </a:bodyPr>
          <a:lstStyle/>
          <a:p>
            <a:r>
              <a:rPr lang="en-GB">
                <a:hlinkClick r:id="rId4" action="ppaction://hlinksldjump"/>
              </a:rPr>
              <a:t>Conceptual Framework</a:t>
            </a:r>
            <a:endParaRPr lang="en-GB"/>
          </a:p>
        </p:txBody>
      </p:sp>
      <p:pic>
        <p:nvPicPr>
          <p:cNvPr id="5" name="Tutorial (1)">
            <a:hlinkClick r:id="" action="ppaction://media"/>
            <a:extLst>
              <a:ext uri="{FF2B5EF4-FFF2-40B4-BE49-F238E27FC236}">
                <a16:creationId xmlns:a16="http://schemas.microsoft.com/office/drawing/2014/main" id="{3653609F-1C82-734A-31DC-DA5B43A21F25}"/>
              </a:ext>
            </a:extLst>
          </p:cNvPr>
          <p:cNvPicPr>
            <a:picLocks noChangeAspect="1"/>
          </p:cNvPicPr>
          <p:nvPr>
            <a:videoFile r:link="rId1"/>
            <p:extLst>
              <p:ext uri="{DAA4B4D4-6D71-4841-9C94-3DE7FCFB9230}">
                <p14:media xmlns:p14="http://schemas.microsoft.com/office/powerpoint/2010/main" r:embed="rId2">
                  <p14:trim st="6000"/>
                </p14:media>
              </p:ext>
            </p:extLst>
          </p:nvPr>
        </p:nvPicPr>
        <p:blipFill>
          <a:blip r:embed="rId5"/>
          <a:stretch>
            <a:fillRect/>
          </a:stretch>
        </p:blipFill>
        <p:spPr>
          <a:xfrm>
            <a:off x="2172929" y="1545721"/>
            <a:ext cx="7285703" cy="4098208"/>
          </a:xfrm>
          <a:prstGeom prst="rect">
            <a:avLst/>
          </a:prstGeom>
        </p:spPr>
      </p:pic>
      <p:pic>
        <p:nvPicPr>
          <p:cNvPr id="7" name="Picture 6">
            <a:extLst>
              <a:ext uri="{FF2B5EF4-FFF2-40B4-BE49-F238E27FC236}">
                <a16:creationId xmlns:a16="http://schemas.microsoft.com/office/drawing/2014/main" id="{10394D06-4AB4-5C38-3688-D4E02234E4BD}"/>
              </a:ext>
            </a:extLst>
          </p:cNvPr>
          <p:cNvPicPr>
            <a:picLocks noChangeAspect="1"/>
          </p:cNvPicPr>
          <p:nvPr/>
        </p:nvPicPr>
        <p:blipFill>
          <a:blip r:embed="rId6"/>
          <a:stretch>
            <a:fillRect/>
          </a:stretch>
        </p:blipFill>
        <p:spPr>
          <a:xfrm>
            <a:off x="2139718" y="1545719"/>
            <a:ext cx="7318914" cy="4104489"/>
          </a:xfrm>
          <a:prstGeom prst="rect">
            <a:avLst/>
          </a:prstGeom>
        </p:spPr>
      </p:pic>
    </p:spTree>
    <p:extLst>
      <p:ext uri="{BB962C8B-B14F-4D97-AF65-F5344CB8AC3E}">
        <p14:creationId xmlns:p14="http://schemas.microsoft.com/office/powerpoint/2010/main" val="104808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A5C3F-0255-3317-8924-FC75E7F5F5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84C2505-59A3-D461-A646-F2C9546F5ABB}"/>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Progress in improving water supply access is tracked for populations disproportionally affected by climate change</a:t>
            </a:r>
          </a:p>
        </p:txBody>
      </p:sp>
      <p:sp>
        <p:nvSpPr>
          <p:cNvPr id="6" name="TextBox 5">
            <a:extLst>
              <a:ext uri="{FF2B5EF4-FFF2-40B4-BE49-F238E27FC236}">
                <a16:creationId xmlns:a16="http://schemas.microsoft.com/office/drawing/2014/main" id="{003544CE-B029-E7A4-EE73-C71D397F1DEA}"/>
              </a:ext>
            </a:extLst>
          </p:cNvPr>
          <p:cNvSpPr txBox="1"/>
          <p:nvPr/>
        </p:nvSpPr>
        <p:spPr>
          <a:xfrm>
            <a:off x="853440" y="728039"/>
            <a:ext cx="1199536" cy="369332"/>
          </a:xfrm>
          <a:prstGeom prst="rect">
            <a:avLst/>
          </a:prstGeom>
          <a:noFill/>
        </p:spPr>
        <p:txBody>
          <a:bodyPr wrap="square" rtlCol="0">
            <a:spAutoFit/>
          </a:bodyPr>
          <a:lstStyle/>
          <a:p>
            <a:r>
              <a:rPr lang="en-GB" b="1"/>
              <a:t>LL037</a:t>
            </a:r>
          </a:p>
        </p:txBody>
      </p:sp>
      <p:sp>
        <p:nvSpPr>
          <p:cNvPr id="2" name="TextBox 1">
            <a:extLst>
              <a:ext uri="{FF2B5EF4-FFF2-40B4-BE49-F238E27FC236}">
                <a16:creationId xmlns:a16="http://schemas.microsoft.com/office/drawing/2014/main" id="{E08BF6D7-8664-ED99-5E1A-C88E509378A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47D4B2A-AF93-4F4C-78F6-0E605D2D9CD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320F146-1D0E-6A97-29A4-7F43A8E1A51A}"/>
              </a:ext>
            </a:extLst>
          </p:cNvPr>
          <p:cNvGraphicFramePr>
            <a:graphicFrameLocks noGrp="1"/>
          </p:cNvGraphicFramePr>
          <p:nvPr>
            <p:extLst>
              <p:ext uri="{D42A27DB-BD31-4B8C-83A1-F6EECF244321}">
                <p14:modId xmlns:p14="http://schemas.microsoft.com/office/powerpoint/2010/main" val="3742915135"/>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Data, and associated mechanisms, are in place to learn from what is and isn't working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6EB8B70-CC28-A1BC-7C4B-903AF861B07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6320208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DFAD90-C456-9376-A8FC-A628CAD49203}"/>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whose local menstrual practices and beliefs are documented in pre-emergency databases</a:t>
            </a:r>
          </a:p>
        </p:txBody>
      </p:sp>
      <p:sp>
        <p:nvSpPr>
          <p:cNvPr id="3" name="TextBox 2">
            <a:extLst>
              <a:ext uri="{FF2B5EF4-FFF2-40B4-BE49-F238E27FC236}">
                <a16:creationId xmlns:a16="http://schemas.microsoft.com/office/drawing/2014/main" id="{EECB3D88-0806-136B-4646-10080CBDBA41}"/>
              </a:ext>
            </a:extLst>
          </p:cNvPr>
          <p:cNvSpPr txBox="1"/>
          <p:nvPr/>
        </p:nvSpPr>
        <p:spPr>
          <a:xfrm>
            <a:off x="838200" y="728039"/>
            <a:ext cx="1199536" cy="369332"/>
          </a:xfrm>
          <a:prstGeom prst="rect">
            <a:avLst/>
          </a:prstGeom>
          <a:noFill/>
        </p:spPr>
        <p:txBody>
          <a:bodyPr wrap="square" rtlCol="0">
            <a:spAutoFit/>
          </a:bodyPr>
          <a:lstStyle/>
          <a:p>
            <a:r>
              <a:rPr lang="en-GB" b="1"/>
              <a:t>LL329</a:t>
            </a:r>
          </a:p>
        </p:txBody>
      </p:sp>
      <p:sp>
        <p:nvSpPr>
          <p:cNvPr id="6" name="TextBox 5">
            <a:extLst>
              <a:ext uri="{FF2B5EF4-FFF2-40B4-BE49-F238E27FC236}">
                <a16:creationId xmlns:a16="http://schemas.microsoft.com/office/drawing/2014/main" id="{F69086F7-C5DF-AFB5-0F76-C133D72CA3C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91691FC5-CAEF-C362-90BD-EEDFECDDBDF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340D7013-56A9-3B0F-14A3-5006B5E929A2}"/>
              </a:ext>
            </a:extLst>
          </p:cNvPr>
          <p:cNvGraphicFramePr>
            <a:graphicFrameLocks noGrp="1"/>
          </p:cNvGraphicFramePr>
          <p:nvPr>
            <p:extLst>
              <p:ext uri="{D42A27DB-BD31-4B8C-83A1-F6EECF244321}">
                <p14:modId xmlns:p14="http://schemas.microsoft.com/office/powerpoint/2010/main" val="3270537963"/>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TUFAIL, Z., AHMER, W., GULZAR, S., HASANAIN, M. &amp; SHAH, H. H. 2023. Menstrual hygiene management in flood-affected Pakistan: Addressing challenges and ensuring women's health and dignity. Front Glob Womens Health, 4, 1238526.</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A4328B8-A8B1-4C2B-D365-D2491DE4BB5C}"/>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6154691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F27026-EA38-FBA0-D0BD-D667DD1D0805}"/>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educated on the use of unfamiliar materials included in hygiene kits</a:t>
            </a:r>
          </a:p>
        </p:txBody>
      </p:sp>
      <p:sp>
        <p:nvSpPr>
          <p:cNvPr id="3" name="TextBox 2">
            <a:extLst>
              <a:ext uri="{FF2B5EF4-FFF2-40B4-BE49-F238E27FC236}">
                <a16:creationId xmlns:a16="http://schemas.microsoft.com/office/drawing/2014/main" id="{66979C20-1726-27F1-D79C-E672EFC70471}"/>
              </a:ext>
            </a:extLst>
          </p:cNvPr>
          <p:cNvSpPr txBox="1"/>
          <p:nvPr/>
        </p:nvSpPr>
        <p:spPr>
          <a:xfrm>
            <a:off x="838200" y="728039"/>
            <a:ext cx="1199536" cy="369332"/>
          </a:xfrm>
          <a:prstGeom prst="rect">
            <a:avLst/>
          </a:prstGeom>
          <a:noFill/>
        </p:spPr>
        <p:txBody>
          <a:bodyPr wrap="square" rtlCol="0">
            <a:spAutoFit/>
          </a:bodyPr>
          <a:lstStyle/>
          <a:p>
            <a:r>
              <a:rPr lang="en-GB" b="1"/>
              <a:t>LL332</a:t>
            </a:r>
          </a:p>
        </p:txBody>
      </p:sp>
      <p:sp>
        <p:nvSpPr>
          <p:cNvPr id="6" name="TextBox 5">
            <a:extLst>
              <a:ext uri="{FF2B5EF4-FFF2-40B4-BE49-F238E27FC236}">
                <a16:creationId xmlns:a16="http://schemas.microsoft.com/office/drawing/2014/main" id="{B158C67B-FBF3-C20A-6510-61669F33E07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BC3EF091-BD0F-F33C-6F23-88B51277E41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F8D13531-F902-D75B-E0C2-AEBF716B42B8}"/>
              </a:ext>
            </a:extLst>
          </p:cNvPr>
          <p:cNvGraphicFramePr>
            <a:graphicFrameLocks noGrp="1"/>
          </p:cNvGraphicFramePr>
          <p:nvPr>
            <p:extLst>
              <p:ext uri="{D42A27DB-BD31-4B8C-83A1-F6EECF244321}">
                <p14:modId xmlns:p14="http://schemas.microsoft.com/office/powerpoint/2010/main" val="2782935520"/>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WILBUR, J., POILAPA, R. &amp; MORRISON, C. 2022. Menstrual Health Experiences of People with Intellectual Disabilities and Their Caregivers during Vanuatu's Humanitarian Responses: A Qualitative Study. Int J Environ Res Public Health, 19.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BA45FD4-FC16-8FA8-6739-6369F2DF862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88514710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0DE6E7-DBCB-A5D7-594F-23D45FBA5BCA}"/>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Health promoters have targeted behavioural campaigns strategies for MHM under different climate events, including for floods, cold waves and droughts </a:t>
            </a:r>
          </a:p>
        </p:txBody>
      </p:sp>
      <p:sp>
        <p:nvSpPr>
          <p:cNvPr id="3" name="TextBox 2">
            <a:extLst>
              <a:ext uri="{FF2B5EF4-FFF2-40B4-BE49-F238E27FC236}">
                <a16:creationId xmlns:a16="http://schemas.microsoft.com/office/drawing/2014/main" id="{912EDC46-2C9C-11F0-A15A-E4ABBADB5286}"/>
              </a:ext>
            </a:extLst>
          </p:cNvPr>
          <p:cNvSpPr txBox="1"/>
          <p:nvPr/>
        </p:nvSpPr>
        <p:spPr>
          <a:xfrm>
            <a:off x="838200" y="728039"/>
            <a:ext cx="1199536" cy="369332"/>
          </a:xfrm>
          <a:prstGeom prst="rect">
            <a:avLst/>
          </a:prstGeom>
          <a:noFill/>
        </p:spPr>
        <p:txBody>
          <a:bodyPr wrap="square" rtlCol="0">
            <a:spAutoFit/>
          </a:bodyPr>
          <a:lstStyle/>
          <a:p>
            <a:r>
              <a:rPr lang="en-GB" b="1"/>
              <a:t>LL351</a:t>
            </a:r>
          </a:p>
        </p:txBody>
      </p:sp>
      <p:sp>
        <p:nvSpPr>
          <p:cNvPr id="6" name="TextBox 5">
            <a:extLst>
              <a:ext uri="{FF2B5EF4-FFF2-40B4-BE49-F238E27FC236}">
                <a16:creationId xmlns:a16="http://schemas.microsoft.com/office/drawing/2014/main" id="{6D43ACF1-E94F-CBF7-889E-9D28284FCA9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AF90D3F5-2CB8-0512-D4BA-823143B5C03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1E11411A-C11C-7C53-D92F-41C47F6FA30C}"/>
              </a:ext>
            </a:extLst>
          </p:cNvPr>
          <p:cNvGraphicFramePr>
            <a:graphicFrameLocks noGrp="1"/>
          </p:cNvGraphicFramePr>
          <p:nvPr>
            <p:extLst>
              <p:ext uri="{D42A27DB-BD31-4B8C-83A1-F6EECF244321}">
                <p14:modId xmlns:p14="http://schemas.microsoft.com/office/powerpoint/2010/main" val="1688147035"/>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R1a</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1A1F01E-3A16-EFBE-3D07-EF9B40EB3D4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3875288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A8765-2EA5-D86B-8227-AA58EA1035A9}"/>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Climate resilient WASH management plans address stockpiling of MHM materials </a:t>
            </a:r>
          </a:p>
        </p:txBody>
      </p:sp>
      <p:sp>
        <p:nvSpPr>
          <p:cNvPr id="3" name="TextBox 2">
            <a:extLst>
              <a:ext uri="{FF2B5EF4-FFF2-40B4-BE49-F238E27FC236}">
                <a16:creationId xmlns:a16="http://schemas.microsoft.com/office/drawing/2014/main" id="{B97F0F28-FE22-4218-A186-4C600B873515}"/>
              </a:ext>
            </a:extLst>
          </p:cNvPr>
          <p:cNvSpPr txBox="1"/>
          <p:nvPr/>
        </p:nvSpPr>
        <p:spPr>
          <a:xfrm>
            <a:off x="838200" y="728039"/>
            <a:ext cx="1199536" cy="369332"/>
          </a:xfrm>
          <a:prstGeom prst="rect">
            <a:avLst/>
          </a:prstGeom>
          <a:noFill/>
        </p:spPr>
        <p:txBody>
          <a:bodyPr wrap="square" rtlCol="0">
            <a:spAutoFit/>
          </a:bodyPr>
          <a:lstStyle/>
          <a:p>
            <a:r>
              <a:rPr lang="en-GB" b="1"/>
              <a:t>LL355</a:t>
            </a:r>
          </a:p>
        </p:txBody>
      </p:sp>
      <p:sp>
        <p:nvSpPr>
          <p:cNvPr id="6" name="TextBox 5">
            <a:extLst>
              <a:ext uri="{FF2B5EF4-FFF2-40B4-BE49-F238E27FC236}">
                <a16:creationId xmlns:a16="http://schemas.microsoft.com/office/drawing/2014/main" id="{1BDD566B-F05C-52AE-BBB3-FB9950E4DEB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5A9B5D56-DE08-A348-86FF-6869A7383F4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8D63F156-C431-779C-5AA6-B41C35627999}"/>
              </a:ext>
            </a:extLst>
          </p:cNvPr>
          <p:cNvGraphicFramePr>
            <a:graphicFrameLocks noGrp="1"/>
          </p:cNvGraphicFramePr>
          <p:nvPr>
            <p:extLst>
              <p:ext uri="{D42A27DB-BD31-4B8C-83A1-F6EECF244321}">
                <p14:modId xmlns:p14="http://schemas.microsoft.com/office/powerpoint/2010/main" val="603880507"/>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74F5BA9-893C-01F3-977D-E5E091A4909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9967711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E0BF33-AF58-DBFE-FE78-5B7DE18715DE}"/>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Monitoring of access to MHM material disposal facilities is in place and considers climate-related disruptions</a:t>
            </a:r>
          </a:p>
        </p:txBody>
      </p:sp>
      <p:sp>
        <p:nvSpPr>
          <p:cNvPr id="3" name="TextBox 2">
            <a:extLst>
              <a:ext uri="{FF2B5EF4-FFF2-40B4-BE49-F238E27FC236}">
                <a16:creationId xmlns:a16="http://schemas.microsoft.com/office/drawing/2014/main" id="{D83CB528-187F-41D6-7490-E7CD3BD0A1BD}"/>
              </a:ext>
            </a:extLst>
          </p:cNvPr>
          <p:cNvSpPr txBox="1"/>
          <p:nvPr/>
        </p:nvSpPr>
        <p:spPr>
          <a:xfrm>
            <a:off x="838200" y="728039"/>
            <a:ext cx="1199536" cy="369332"/>
          </a:xfrm>
          <a:prstGeom prst="rect">
            <a:avLst/>
          </a:prstGeom>
          <a:noFill/>
        </p:spPr>
        <p:txBody>
          <a:bodyPr wrap="square" rtlCol="0">
            <a:spAutoFit/>
          </a:bodyPr>
          <a:lstStyle/>
          <a:p>
            <a:r>
              <a:rPr lang="en-GB" b="1"/>
              <a:t>LL361</a:t>
            </a:r>
          </a:p>
        </p:txBody>
      </p:sp>
      <p:sp>
        <p:nvSpPr>
          <p:cNvPr id="6" name="TextBox 5">
            <a:extLst>
              <a:ext uri="{FF2B5EF4-FFF2-40B4-BE49-F238E27FC236}">
                <a16:creationId xmlns:a16="http://schemas.microsoft.com/office/drawing/2014/main" id="{EDDDCD70-4FEE-E6C2-5348-EA743255DE3F}"/>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1" name="TextBox 10">
            <a:extLst>
              <a:ext uri="{FF2B5EF4-FFF2-40B4-BE49-F238E27FC236}">
                <a16:creationId xmlns:a16="http://schemas.microsoft.com/office/drawing/2014/main" id="{36961DFD-3237-D715-CC59-54B3A4119CB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2" name="Table 11">
            <a:extLst>
              <a:ext uri="{FF2B5EF4-FFF2-40B4-BE49-F238E27FC236}">
                <a16:creationId xmlns:a16="http://schemas.microsoft.com/office/drawing/2014/main" id="{10A98821-49D0-CBCB-182B-0ACE8D8F5E31}"/>
              </a:ext>
            </a:extLst>
          </p:cNvPr>
          <p:cNvGraphicFramePr>
            <a:graphicFrameLocks noGrp="1"/>
          </p:cNvGraphicFramePr>
          <p:nvPr>
            <p:extLst>
              <p:ext uri="{D42A27DB-BD31-4B8C-83A1-F6EECF244321}">
                <p14:modId xmlns:p14="http://schemas.microsoft.com/office/powerpoint/2010/main" val="1304122472"/>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R1a</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1E00839-31F7-7701-F048-63DD83A2628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6256556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86034F-0FFD-DED6-003E-422DF04E17CD}"/>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that have received messaging on MHM product disposal during and after event </a:t>
            </a:r>
          </a:p>
        </p:txBody>
      </p:sp>
      <p:sp>
        <p:nvSpPr>
          <p:cNvPr id="3" name="TextBox 2">
            <a:extLst>
              <a:ext uri="{FF2B5EF4-FFF2-40B4-BE49-F238E27FC236}">
                <a16:creationId xmlns:a16="http://schemas.microsoft.com/office/drawing/2014/main" id="{FBA2571A-8F00-CB77-35C7-5E90FB82C265}"/>
              </a:ext>
            </a:extLst>
          </p:cNvPr>
          <p:cNvSpPr txBox="1"/>
          <p:nvPr/>
        </p:nvSpPr>
        <p:spPr>
          <a:xfrm>
            <a:off x="838200" y="728039"/>
            <a:ext cx="1199536" cy="369332"/>
          </a:xfrm>
          <a:prstGeom prst="rect">
            <a:avLst/>
          </a:prstGeom>
          <a:noFill/>
        </p:spPr>
        <p:txBody>
          <a:bodyPr wrap="square" rtlCol="0">
            <a:spAutoFit/>
          </a:bodyPr>
          <a:lstStyle/>
          <a:p>
            <a:r>
              <a:rPr lang="en-GB" b="1"/>
              <a:t>LL461</a:t>
            </a:r>
          </a:p>
        </p:txBody>
      </p:sp>
      <p:sp>
        <p:nvSpPr>
          <p:cNvPr id="6" name="TextBox 5">
            <a:extLst>
              <a:ext uri="{FF2B5EF4-FFF2-40B4-BE49-F238E27FC236}">
                <a16:creationId xmlns:a16="http://schemas.microsoft.com/office/drawing/2014/main" id="{CBC52999-CE86-E9EF-FB6C-84379C6B11F1}"/>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9" name="TextBox 8">
            <a:extLst>
              <a:ext uri="{FF2B5EF4-FFF2-40B4-BE49-F238E27FC236}">
                <a16:creationId xmlns:a16="http://schemas.microsoft.com/office/drawing/2014/main" id="{1C316BF7-A4D6-398B-5EC0-9649C6DEC76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10" name="Table 9">
            <a:extLst>
              <a:ext uri="{FF2B5EF4-FFF2-40B4-BE49-F238E27FC236}">
                <a16:creationId xmlns:a16="http://schemas.microsoft.com/office/drawing/2014/main" id="{700E0D8E-DDC6-A13D-E4D7-2A920364CAD2}"/>
              </a:ext>
            </a:extLst>
          </p:cNvPr>
          <p:cNvGraphicFramePr>
            <a:graphicFrameLocks noGrp="1"/>
          </p:cNvGraphicFramePr>
          <p:nvPr>
            <p:extLst>
              <p:ext uri="{D42A27DB-BD31-4B8C-83A1-F6EECF244321}">
                <p14:modId xmlns:p14="http://schemas.microsoft.com/office/powerpoint/2010/main" val="3744429324"/>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R1b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434D950-9D55-1A77-2574-E3E27542EF4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95006755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C0870A4-F44F-D35F-3C40-96480AEB934E}"/>
              </a:ext>
            </a:extLst>
          </p:cNvPr>
          <p:cNvGraphicFramePr>
            <a:graphicFrameLocks noGrp="1"/>
          </p:cNvGraphicFramePr>
          <p:nvPr>
            <p:extLst>
              <p:ext uri="{D42A27DB-BD31-4B8C-83A1-F6EECF244321}">
                <p14:modId xmlns:p14="http://schemas.microsoft.com/office/powerpoint/2010/main" val="1842958137"/>
              </p:ext>
            </p:extLst>
          </p:nvPr>
        </p:nvGraphicFramePr>
        <p:xfrm>
          <a:off x="838199" y="2278036"/>
          <a:ext cx="10290049" cy="631978"/>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u="none" strike="noStrike">
                          <a:effectLst/>
                          <a:hlinkClick r:id="rId2" action="ppaction://hlinksldjump"/>
                        </a:rPr>
                        <a:t>LL331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1" i="0" u="none" strike="noStrike">
                          <a:solidFill>
                            <a:srgbClr val="000000"/>
                          </a:solidFill>
                          <a:effectLst/>
                          <a:latin typeface="Aptos Narrow" panose="020B0004020202020204" pitchFamily="34" charset="0"/>
                        </a:rPr>
                        <a:t>[Proportion of] hygiene kits containing diapers for individuals experiencing incontinence</a:t>
                      </a:r>
                    </a:p>
                  </a:txBody>
                  <a:tcPr marL="0" marR="0" marT="0" marB="0"/>
                </a:tc>
                <a:extLst>
                  <a:ext uri="{0D108BD9-81ED-4DB2-BD59-A6C34878D82A}">
                    <a16:rowId xmlns:a16="http://schemas.microsoft.com/office/drawing/2014/main" val="3136584073"/>
                  </a:ext>
                </a:extLst>
              </a:tr>
            </a:tbl>
          </a:graphicData>
        </a:graphic>
      </p:graphicFrame>
      <p:sp>
        <p:nvSpPr>
          <p:cNvPr id="5" name="Title 1">
            <a:extLst>
              <a:ext uri="{FF2B5EF4-FFF2-40B4-BE49-F238E27FC236}">
                <a16:creationId xmlns:a16="http://schemas.microsoft.com/office/drawing/2014/main" id="{33FC43FF-4E39-9B84-E55B-24ACC820577D}"/>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sp>
        <p:nvSpPr>
          <p:cNvPr id="6" name="TextBox 5">
            <a:extLst>
              <a:ext uri="{FF2B5EF4-FFF2-40B4-BE49-F238E27FC236}">
                <a16:creationId xmlns:a16="http://schemas.microsoft.com/office/drawing/2014/main" id="{9BF814F7-AE07-BE62-1261-A9C80C51BDA7}"/>
              </a:ext>
            </a:extLst>
          </p:cNvPr>
          <p:cNvSpPr txBox="1"/>
          <p:nvPr/>
        </p:nvSpPr>
        <p:spPr>
          <a:xfrm>
            <a:off x="838199" y="1247637"/>
            <a:ext cx="6890657" cy="923330"/>
          </a:xfrm>
          <a:prstGeom prst="rect">
            <a:avLst/>
          </a:prstGeom>
          <a:noFill/>
        </p:spPr>
        <p:txBody>
          <a:bodyPr wrap="square" rtlCol="0">
            <a:spAutoFit/>
          </a:bodyPr>
          <a:lstStyle/>
          <a:p>
            <a:pPr lvl="0"/>
            <a:r>
              <a:rPr lang="en-GB"/>
              <a:t>Climate Resilient Hygiene System</a:t>
            </a:r>
          </a:p>
          <a:p>
            <a:pPr lvl="0"/>
            <a:r>
              <a:rPr lang="en-GB"/>
              <a:t>Climate Resilient Incontinence Management</a:t>
            </a:r>
          </a:p>
          <a:p>
            <a:endParaRPr lang="en-GB"/>
          </a:p>
        </p:txBody>
      </p:sp>
      <p:cxnSp>
        <p:nvCxnSpPr>
          <p:cNvPr id="7" name="Straight Connector 6">
            <a:extLst>
              <a:ext uri="{FF2B5EF4-FFF2-40B4-BE49-F238E27FC236}">
                <a16:creationId xmlns:a16="http://schemas.microsoft.com/office/drawing/2014/main" id="{085B5CA4-A8EE-09C8-C18F-748CDD0D03D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AFC72A-1F7B-EF14-CB70-3DF50C59C38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2" name="TextBox 1">
            <a:extLst>
              <a:ext uri="{FF2B5EF4-FFF2-40B4-BE49-F238E27FC236}">
                <a16:creationId xmlns:a16="http://schemas.microsoft.com/office/drawing/2014/main" id="{6D2BC4CF-4D02-B0B6-EEB3-49BA37B07D0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20DA6BFD-DE15-5470-1D1C-0FE7D505844C}"/>
              </a:ext>
            </a:extLst>
          </p:cNvPr>
          <p:cNvSpPr txBox="1"/>
          <p:nvPr/>
        </p:nvSpPr>
        <p:spPr>
          <a:xfrm>
            <a:off x="8773554" y="1855170"/>
            <a:ext cx="2354694" cy="369332"/>
          </a:xfrm>
          <a:prstGeom prst="rect">
            <a:avLst/>
          </a:prstGeom>
          <a:noFill/>
        </p:spPr>
        <p:txBody>
          <a:bodyPr wrap="square" rtlCol="0">
            <a:spAutoFit/>
          </a:bodyPr>
          <a:lstStyle/>
          <a:p>
            <a:r>
              <a:rPr lang="en-GB">
                <a:hlinkClick r:id="rId5"/>
              </a:rPr>
              <a:t>Link to Indicator Table</a:t>
            </a:r>
            <a:endParaRPr lang="en-GB"/>
          </a:p>
        </p:txBody>
      </p:sp>
    </p:spTree>
    <p:extLst>
      <p:ext uri="{BB962C8B-B14F-4D97-AF65-F5344CB8AC3E}">
        <p14:creationId xmlns:p14="http://schemas.microsoft.com/office/powerpoint/2010/main" val="21287949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89F45-CA25-58B8-DF9A-F89AD694ADAE}"/>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hygiene kits containing diapers for individuals experiencing incontinence</a:t>
            </a:r>
          </a:p>
        </p:txBody>
      </p:sp>
      <p:sp>
        <p:nvSpPr>
          <p:cNvPr id="3" name="TextBox 2">
            <a:extLst>
              <a:ext uri="{FF2B5EF4-FFF2-40B4-BE49-F238E27FC236}">
                <a16:creationId xmlns:a16="http://schemas.microsoft.com/office/drawing/2014/main" id="{C2AB7907-5828-819B-5BD8-CD38B94AA2BF}"/>
              </a:ext>
            </a:extLst>
          </p:cNvPr>
          <p:cNvSpPr txBox="1"/>
          <p:nvPr/>
        </p:nvSpPr>
        <p:spPr>
          <a:xfrm>
            <a:off x="838200" y="728039"/>
            <a:ext cx="1199536" cy="369332"/>
          </a:xfrm>
          <a:prstGeom prst="rect">
            <a:avLst/>
          </a:prstGeom>
          <a:noFill/>
        </p:spPr>
        <p:txBody>
          <a:bodyPr wrap="square" rtlCol="0">
            <a:spAutoFit/>
          </a:bodyPr>
          <a:lstStyle/>
          <a:p>
            <a:r>
              <a:rPr lang="en-GB" b="1"/>
              <a:t>LL331</a:t>
            </a:r>
          </a:p>
        </p:txBody>
      </p:sp>
      <p:sp>
        <p:nvSpPr>
          <p:cNvPr id="6" name="TextBox 5">
            <a:extLst>
              <a:ext uri="{FF2B5EF4-FFF2-40B4-BE49-F238E27FC236}">
                <a16:creationId xmlns:a16="http://schemas.microsoft.com/office/drawing/2014/main" id="{245106FF-6354-9866-600C-81667FEED6C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AF395A5E-9C2E-C5E8-569B-7FACA0D6C38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2A8B276C-BA8E-6A8E-0ACB-E67EBC7E1636}"/>
              </a:ext>
            </a:extLst>
          </p:cNvPr>
          <p:cNvGraphicFramePr>
            <a:graphicFrameLocks noGrp="1"/>
          </p:cNvGraphicFramePr>
          <p:nvPr>
            <p:extLst>
              <p:ext uri="{D42A27DB-BD31-4B8C-83A1-F6EECF244321}">
                <p14:modId xmlns:p14="http://schemas.microsoft.com/office/powerpoint/2010/main" val="2935546004"/>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Incontinence Management</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WILBUR, J., POILAPA, R. &amp; MORRISON, C. 2022. Menstrual Health Experiences of People with Intellectual Disabilities and Their Caregivers during Vanuatu's Humanitarian Responses: A Qualitative Study. Int J Environ Res Public Health, 19.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C24AFFA0-4922-AE0D-1A75-DD478AFA251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6551227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585885B-AB94-8413-017F-E067A0219C4F}"/>
              </a:ext>
            </a:extLst>
          </p:cNvPr>
          <p:cNvGraphicFramePr>
            <a:graphicFrameLocks noGrp="1"/>
          </p:cNvGraphicFramePr>
          <p:nvPr>
            <p:extLst>
              <p:ext uri="{D42A27DB-BD31-4B8C-83A1-F6EECF244321}">
                <p14:modId xmlns:p14="http://schemas.microsoft.com/office/powerpoint/2010/main" val="1462540426"/>
              </p:ext>
            </p:extLst>
          </p:nvPr>
        </p:nvGraphicFramePr>
        <p:xfrm>
          <a:off x="838199" y="2278036"/>
          <a:ext cx="10290049" cy="3475879"/>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2" action="ppaction://hlinksldjump"/>
                        </a:rPr>
                        <a:t>LL290</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Changing precipitation</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the population] provided with hygiene kits in the lead up to a disaster</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u="none" strike="noStrike">
                          <a:effectLst/>
                          <a:hlinkClick r:id="rId3" action="ppaction://hlinksldjump"/>
                        </a:rPr>
                        <a:t>LL294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women] consulted on their preferences for hygiene kit contents.</a:t>
                      </a:r>
                    </a:p>
                  </a:txBody>
                  <a:tcPr marL="0" marR="0" marT="0" marB="0" anchor="b"/>
                </a:tc>
                <a:extLst>
                  <a:ext uri="{0D108BD9-81ED-4DB2-BD59-A6C34878D82A}">
                    <a16:rowId xmlns:a16="http://schemas.microsoft.com/office/drawing/2014/main" val="3279858645"/>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4" action="ppaction://hlinksldjump"/>
                        </a:rPr>
                        <a:t>LL303</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the population] with access to community and school health clubs to reduce reliance on health workers</a:t>
                      </a:r>
                    </a:p>
                  </a:txBody>
                  <a:tcPr marL="0" marR="0" marT="0" marB="0" anchor="b"/>
                </a:tc>
                <a:extLst>
                  <a:ext uri="{0D108BD9-81ED-4DB2-BD59-A6C34878D82A}">
                    <a16:rowId xmlns:a16="http://schemas.microsoft.com/office/drawing/2014/main" val="221743549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LL304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the population] with access to educational programs promoting behavioural changes to reduce WASH-related diseases.</a:t>
                      </a:r>
                    </a:p>
                  </a:txBody>
                  <a:tcPr marL="0" marR="0" marT="0" marB="0" anchor="b"/>
                </a:tc>
                <a:extLst>
                  <a:ext uri="{0D108BD9-81ED-4DB2-BD59-A6C34878D82A}">
                    <a16:rowId xmlns:a16="http://schemas.microsoft.com/office/drawing/2014/main" val="2745607632"/>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LL306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women] with access to maps identifying climate hazards affecting WASH and their differential impacts on men and individuals with disabilities.</a:t>
                      </a:r>
                    </a:p>
                  </a:txBody>
                  <a:tcPr marL="0" marR="0" marT="0" marB="0" anchor="b"/>
                </a:tc>
                <a:extLst>
                  <a:ext uri="{0D108BD9-81ED-4DB2-BD59-A6C34878D82A}">
                    <a16:rowId xmlns:a16="http://schemas.microsoft.com/office/drawing/2014/main" val="312095761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7" action="ppaction://hlinksldjump"/>
                        </a:rPr>
                        <a:t>LL307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the population] with access to hygiene education on handwashing, menstrual hygiene, and water management.</a:t>
                      </a:r>
                    </a:p>
                  </a:txBody>
                  <a:tcPr marL="0" marR="0" marT="0" marB="0" anchor="b"/>
                </a:tc>
                <a:extLst>
                  <a:ext uri="{0D108BD9-81ED-4DB2-BD59-A6C34878D82A}">
                    <a16:rowId xmlns:a16="http://schemas.microsoft.com/office/drawing/2014/main" val="1748358376"/>
                  </a:ext>
                </a:extLst>
              </a:tr>
              <a:tr h="315989">
                <a:tc>
                  <a:txBody>
                    <a:bodyPr/>
                    <a:lstStyle/>
                    <a:p>
                      <a:pPr algn="l" fontAlgn="b"/>
                      <a:r>
                        <a:rPr lang="en-GB" sz="1000" b="0" u="none" strike="noStrike">
                          <a:effectLst/>
                          <a:hlinkClick r:id="rId8" action="ppaction://hlinksldjump"/>
                        </a:rPr>
                        <a:t>LL312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rescue teams] utilising drone technology to distribute hygiene materials in post-disaster scenarios</a:t>
                      </a:r>
                    </a:p>
                  </a:txBody>
                  <a:tcPr marL="0" marR="0" marT="0" marB="0" anchor="b"/>
                </a:tc>
                <a:extLst>
                  <a:ext uri="{0D108BD9-81ED-4DB2-BD59-A6C34878D82A}">
                    <a16:rowId xmlns:a16="http://schemas.microsoft.com/office/drawing/2014/main" val="872507100"/>
                  </a:ext>
                </a:extLst>
              </a:tr>
              <a:tr h="315989">
                <a:tc>
                  <a:txBody>
                    <a:bodyPr/>
                    <a:lstStyle/>
                    <a:p>
                      <a:pPr algn="l" fontAlgn="b"/>
                      <a:r>
                        <a:rPr lang="en-GB" sz="1000" b="0" u="none" strike="noStrike">
                          <a:effectLst/>
                          <a:hlinkClick r:id="rId9" action="ppaction://hlinksldjump"/>
                        </a:rPr>
                        <a:t>LL327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the population] with access to participatory hygiene education</a:t>
                      </a:r>
                    </a:p>
                  </a:txBody>
                  <a:tcPr marL="0" marR="0" marT="0" marB="0" anchor="b"/>
                </a:tc>
                <a:extLst>
                  <a:ext uri="{0D108BD9-81ED-4DB2-BD59-A6C34878D82A}">
                    <a16:rowId xmlns:a16="http://schemas.microsoft.com/office/drawing/2014/main" val="1459871978"/>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0" action="ppaction://hlinksldjump"/>
                        </a:rPr>
                        <a:t>LL330</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authorities implementing hygiene awareness programs via social media, door-to-door visits, and community meetings.</a:t>
                      </a:r>
                    </a:p>
                  </a:txBody>
                  <a:tcPr marL="0" marR="0" marT="0" marB="0" anchor="b"/>
                </a:tc>
                <a:extLst>
                  <a:ext uri="{0D108BD9-81ED-4DB2-BD59-A6C34878D82A}">
                    <a16:rowId xmlns:a16="http://schemas.microsoft.com/office/drawing/2014/main" val="3954755762"/>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1" action="ppaction://hlinksldjump"/>
                        </a:rPr>
                        <a:t>LL337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by length of] key access roads remain stable and undamaged during flooding</a:t>
                      </a:r>
                    </a:p>
                  </a:txBody>
                  <a:tcPr marL="0" marR="0" marT="0" marB="0" anchor="b"/>
                </a:tc>
                <a:extLst>
                  <a:ext uri="{0D108BD9-81ED-4DB2-BD59-A6C34878D82A}">
                    <a16:rowId xmlns:a16="http://schemas.microsoft.com/office/drawing/2014/main" val="2613357082"/>
                  </a:ext>
                </a:extLst>
              </a:tr>
            </a:tbl>
          </a:graphicData>
        </a:graphic>
      </p:graphicFrame>
      <p:sp>
        <p:nvSpPr>
          <p:cNvPr id="4" name="Title 1">
            <a:extLst>
              <a:ext uri="{FF2B5EF4-FFF2-40B4-BE49-F238E27FC236}">
                <a16:creationId xmlns:a16="http://schemas.microsoft.com/office/drawing/2014/main" id="{99BE115E-28EB-3ECB-3EAE-919D13599824}"/>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sp>
        <p:nvSpPr>
          <p:cNvPr id="5" name="TextBox 4">
            <a:extLst>
              <a:ext uri="{FF2B5EF4-FFF2-40B4-BE49-F238E27FC236}">
                <a16:creationId xmlns:a16="http://schemas.microsoft.com/office/drawing/2014/main" id="{44FFF67B-1260-2272-1BAE-11E466C27EDB}"/>
              </a:ext>
            </a:extLst>
          </p:cNvPr>
          <p:cNvSpPr txBox="1"/>
          <p:nvPr/>
        </p:nvSpPr>
        <p:spPr>
          <a:xfrm>
            <a:off x="838199" y="1247637"/>
            <a:ext cx="6890657" cy="923330"/>
          </a:xfrm>
          <a:prstGeom prst="rect">
            <a:avLst/>
          </a:prstGeom>
          <a:noFill/>
        </p:spPr>
        <p:txBody>
          <a:bodyPr wrap="square" rtlCol="0">
            <a:spAutoFit/>
          </a:bodyPr>
          <a:lstStyle/>
          <a:p>
            <a:pPr lvl="0"/>
            <a:r>
              <a:rPr lang="en-GB"/>
              <a:t>Climate Resilient Hygiene System</a:t>
            </a:r>
          </a:p>
          <a:p>
            <a:pPr lvl="0"/>
            <a:r>
              <a:rPr lang="en-GB"/>
              <a:t>Climate Resilient Hygiene System</a:t>
            </a:r>
          </a:p>
          <a:p>
            <a:endParaRPr lang="en-GB"/>
          </a:p>
        </p:txBody>
      </p:sp>
      <p:cxnSp>
        <p:nvCxnSpPr>
          <p:cNvPr id="6" name="Straight Connector 5">
            <a:extLst>
              <a:ext uri="{FF2B5EF4-FFF2-40B4-BE49-F238E27FC236}">
                <a16:creationId xmlns:a16="http://schemas.microsoft.com/office/drawing/2014/main" id="{8F88032D-6E61-2EF9-BF43-1C44E7DD8C2E}"/>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21CA5C-8267-08F3-50AF-8C5FD8A3AE79}"/>
              </a:ext>
            </a:extLst>
          </p:cNvPr>
          <p:cNvSpPr txBox="1"/>
          <p:nvPr/>
        </p:nvSpPr>
        <p:spPr>
          <a:xfrm>
            <a:off x="838199" y="6177280"/>
            <a:ext cx="2873829" cy="646331"/>
          </a:xfrm>
          <a:prstGeom prst="rect">
            <a:avLst/>
          </a:prstGeom>
          <a:noFill/>
        </p:spPr>
        <p:txBody>
          <a:bodyPr wrap="square" rtlCol="0">
            <a:spAutoFit/>
          </a:bodyPr>
          <a:lstStyle/>
          <a:p>
            <a:r>
              <a:rPr lang="en-GB">
                <a:hlinkClick r:id="rId12" action="ppaction://hlinksldjump"/>
              </a:rPr>
              <a:t>Return to Conceptual Framework</a:t>
            </a:r>
            <a:endParaRPr lang="en-GB"/>
          </a:p>
        </p:txBody>
      </p:sp>
      <p:sp>
        <p:nvSpPr>
          <p:cNvPr id="2" name="TextBox 1">
            <a:extLst>
              <a:ext uri="{FF2B5EF4-FFF2-40B4-BE49-F238E27FC236}">
                <a16:creationId xmlns:a16="http://schemas.microsoft.com/office/drawing/2014/main" id="{39A8F1EE-CC8D-090C-6AA0-69FFB4A01699}"/>
              </a:ext>
            </a:extLst>
          </p:cNvPr>
          <p:cNvSpPr txBox="1"/>
          <p:nvPr/>
        </p:nvSpPr>
        <p:spPr>
          <a:xfrm>
            <a:off x="10510735" y="6177280"/>
            <a:ext cx="1235026" cy="369332"/>
          </a:xfrm>
          <a:prstGeom prst="rect">
            <a:avLst/>
          </a:prstGeom>
          <a:noFill/>
        </p:spPr>
        <p:txBody>
          <a:bodyPr wrap="square" rtlCol="0">
            <a:spAutoFit/>
          </a:bodyPr>
          <a:lstStyle/>
          <a:p>
            <a:r>
              <a:rPr lang="en-GB"/>
              <a:t>Page 1 of </a:t>
            </a:r>
            <a:r>
              <a:rPr lang="en-GB">
                <a:hlinkClick r:id="rId13" action="ppaction://hlinksldjump"/>
              </a:rPr>
              <a:t>2</a:t>
            </a:r>
            <a:endParaRPr lang="en-GB"/>
          </a:p>
        </p:txBody>
      </p:sp>
      <p:sp>
        <p:nvSpPr>
          <p:cNvPr id="8" name="TextBox 7">
            <a:extLst>
              <a:ext uri="{FF2B5EF4-FFF2-40B4-BE49-F238E27FC236}">
                <a16:creationId xmlns:a16="http://schemas.microsoft.com/office/drawing/2014/main" id="{BC94AD45-0A7B-940C-7208-FE95154FF109}"/>
              </a:ext>
            </a:extLst>
          </p:cNvPr>
          <p:cNvSpPr txBox="1"/>
          <p:nvPr/>
        </p:nvSpPr>
        <p:spPr>
          <a:xfrm>
            <a:off x="8773554" y="1855170"/>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58730550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CE1B-2B35-F646-6F1B-BBEA6CE75367}"/>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hygiene promoters and supply chain actors</a:t>
            </a:r>
          </a:p>
          <a:p>
            <a:endParaRPr lang="en-GB" sz="2500" b="1">
              <a:solidFill>
                <a:schemeClr val="accent1">
                  <a:lumMod val="50000"/>
                </a:schemeClr>
              </a:solidFill>
              <a:latin typeface="+mn-lt"/>
            </a:endParaRPr>
          </a:p>
        </p:txBody>
      </p:sp>
      <p:sp>
        <p:nvSpPr>
          <p:cNvPr id="3" name="TextBox 2">
            <a:extLst>
              <a:ext uri="{FF2B5EF4-FFF2-40B4-BE49-F238E27FC236}">
                <a16:creationId xmlns:a16="http://schemas.microsoft.com/office/drawing/2014/main" id="{93BF6A6E-CB94-679A-C8B7-88587BA62C66}"/>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Hygiene System</a:t>
            </a:r>
          </a:p>
          <a:p>
            <a:endParaRPr lang="en-GB"/>
          </a:p>
        </p:txBody>
      </p:sp>
      <p:cxnSp>
        <p:nvCxnSpPr>
          <p:cNvPr id="4" name="Straight Connector 3">
            <a:extLst>
              <a:ext uri="{FF2B5EF4-FFF2-40B4-BE49-F238E27FC236}">
                <a16:creationId xmlns:a16="http://schemas.microsoft.com/office/drawing/2014/main" id="{D6CD6107-EA93-75F7-26DF-2C900959571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29A0A13-37D9-94FA-C3F8-6072C3EF498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graphicFrame>
        <p:nvGraphicFramePr>
          <p:cNvPr id="6" name="Table 5">
            <a:extLst>
              <a:ext uri="{FF2B5EF4-FFF2-40B4-BE49-F238E27FC236}">
                <a16:creationId xmlns:a16="http://schemas.microsoft.com/office/drawing/2014/main" id="{92AE3888-5D31-F6DF-7496-FB344AF603CB}"/>
              </a:ext>
            </a:extLst>
          </p:cNvPr>
          <p:cNvGraphicFramePr>
            <a:graphicFrameLocks noGrp="1"/>
          </p:cNvGraphicFramePr>
          <p:nvPr>
            <p:extLst>
              <p:ext uri="{D42A27DB-BD31-4B8C-83A1-F6EECF244321}">
                <p14:modId xmlns:p14="http://schemas.microsoft.com/office/powerpoint/2010/main" val="1315512131"/>
              </p:ext>
            </p:extLst>
          </p:nvPr>
        </p:nvGraphicFramePr>
        <p:xfrm>
          <a:off x="838199" y="2278036"/>
          <a:ext cx="10290049" cy="1895934"/>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LL338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by length of] key roads for which plans in place to reroute or adapt transport methods if key roads are damaged or inaccessible</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u="none" strike="noStrike">
                          <a:effectLst/>
                          <a:hlinkClick r:id="rId4" action="ppaction://hlinksldjump"/>
                        </a:rPr>
                        <a:t>LL339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Supply chain actors receive Early Warning Alerts (Weather)</a:t>
                      </a:r>
                    </a:p>
                  </a:txBody>
                  <a:tcPr marL="0" marR="0" marT="0" marB="0" anchor="b"/>
                </a:tc>
                <a:extLst>
                  <a:ext uri="{0D108BD9-81ED-4DB2-BD59-A6C34878D82A}">
                    <a16:rowId xmlns:a16="http://schemas.microsoft.com/office/drawing/2014/main" val="3279858645"/>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LL350</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Hygiene promoters receive Early Warning Alerts (Weather)</a:t>
                      </a:r>
                    </a:p>
                  </a:txBody>
                  <a:tcPr marL="0" marR="0" marT="0" marB="0" anchor="b"/>
                </a:tc>
                <a:extLst>
                  <a:ext uri="{0D108BD9-81ED-4DB2-BD59-A6C34878D82A}">
                    <a16:rowId xmlns:a16="http://schemas.microsoft.com/office/drawing/2014/main" val="221743549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LL417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Users receiving messages that inform user adaptation actions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population] in hazard risk areas participating in hygiene education activities</a:t>
                      </a:r>
                    </a:p>
                  </a:txBody>
                  <a:tcPr marL="0" marR="0" marT="0" marB="0" anchor="b"/>
                </a:tc>
                <a:extLst>
                  <a:ext uri="{0D108BD9-81ED-4DB2-BD59-A6C34878D82A}">
                    <a16:rowId xmlns:a16="http://schemas.microsoft.com/office/drawing/2014/main" val="2745607632"/>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7" action="ppaction://hlinksldjump"/>
                        </a:rPr>
                        <a:t>LL428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[Proposed of] households in flood risk areas (or areas at risk from other hazards) who have soap and water available near latrine for handwashing</a:t>
                      </a:r>
                    </a:p>
                  </a:txBody>
                  <a:tcPr marL="0" marR="0" marT="0" marB="0" anchor="b"/>
                </a:tc>
                <a:extLst>
                  <a:ext uri="{0D108BD9-81ED-4DB2-BD59-A6C34878D82A}">
                    <a16:rowId xmlns:a16="http://schemas.microsoft.com/office/drawing/2014/main" val="3120957619"/>
                  </a:ext>
                </a:extLst>
              </a:tr>
            </a:tbl>
          </a:graphicData>
        </a:graphic>
      </p:graphicFrame>
      <p:sp>
        <p:nvSpPr>
          <p:cNvPr id="7" name="TextBox 6">
            <a:extLst>
              <a:ext uri="{FF2B5EF4-FFF2-40B4-BE49-F238E27FC236}">
                <a16:creationId xmlns:a16="http://schemas.microsoft.com/office/drawing/2014/main" id="{46704889-38BF-749A-2168-FEFD68DD35D9}"/>
              </a:ext>
            </a:extLst>
          </p:cNvPr>
          <p:cNvSpPr txBox="1"/>
          <p:nvPr/>
        </p:nvSpPr>
        <p:spPr>
          <a:xfrm>
            <a:off x="10510735" y="6177280"/>
            <a:ext cx="1235026" cy="369332"/>
          </a:xfrm>
          <a:prstGeom prst="rect">
            <a:avLst/>
          </a:prstGeom>
          <a:noFill/>
        </p:spPr>
        <p:txBody>
          <a:bodyPr wrap="square" rtlCol="0">
            <a:spAutoFit/>
          </a:bodyPr>
          <a:lstStyle/>
          <a:p>
            <a:r>
              <a:rPr lang="en-GB"/>
              <a:t>Page </a:t>
            </a:r>
            <a:r>
              <a:rPr lang="en-GB">
                <a:hlinkClick r:id="rId8" action="ppaction://hlinksldjump"/>
              </a:rPr>
              <a:t>1</a:t>
            </a:r>
            <a:r>
              <a:rPr lang="en-GB"/>
              <a:t> of 2</a:t>
            </a:r>
          </a:p>
        </p:txBody>
      </p:sp>
      <p:sp>
        <p:nvSpPr>
          <p:cNvPr id="8" name="TextBox 7">
            <a:extLst>
              <a:ext uri="{FF2B5EF4-FFF2-40B4-BE49-F238E27FC236}">
                <a16:creationId xmlns:a16="http://schemas.microsoft.com/office/drawing/2014/main" id="{8A14A02C-F2A9-3EE3-14E4-A22E7DBA8BAE}"/>
              </a:ext>
            </a:extLst>
          </p:cNvPr>
          <p:cNvSpPr txBox="1"/>
          <p:nvPr/>
        </p:nvSpPr>
        <p:spPr>
          <a:xfrm>
            <a:off x="3786499" y="6177280"/>
            <a:ext cx="2412999" cy="369332"/>
          </a:xfrm>
          <a:prstGeom prst="rect">
            <a:avLst/>
          </a:prstGeom>
          <a:noFill/>
        </p:spPr>
        <p:txBody>
          <a:bodyPr wrap="square" rtlCol="0">
            <a:spAutoFit/>
          </a:bodyPr>
          <a:lstStyle/>
          <a:p>
            <a:r>
              <a:rPr lang="en-GB">
                <a:hlinkClick r:id="rId9" action="ppaction://hlinksldjump"/>
              </a:rPr>
              <a:t>Back to previous page</a:t>
            </a:r>
            <a:endParaRPr lang="en-GB"/>
          </a:p>
        </p:txBody>
      </p:sp>
      <p:sp>
        <p:nvSpPr>
          <p:cNvPr id="9" name="TextBox 8">
            <a:extLst>
              <a:ext uri="{FF2B5EF4-FFF2-40B4-BE49-F238E27FC236}">
                <a16:creationId xmlns:a16="http://schemas.microsoft.com/office/drawing/2014/main" id="{6E35BA9E-FD05-2882-42D2-CC2ED3E0C7B0}"/>
              </a:ext>
            </a:extLst>
          </p:cNvPr>
          <p:cNvSpPr txBox="1"/>
          <p:nvPr/>
        </p:nvSpPr>
        <p:spPr>
          <a:xfrm>
            <a:off x="8773554" y="1855170"/>
            <a:ext cx="2354694" cy="369332"/>
          </a:xfrm>
          <a:prstGeom prst="rect">
            <a:avLst/>
          </a:prstGeom>
          <a:noFill/>
        </p:spPr>
        <p:txBody>
          <a:bodyPr wrap="square" rtlCol="0">
            <a:spAutoFit/>
          </a:bodyPr>
          <a:lstStyle/>
          <a:p>
            <a:r>
              <a:rPr lang="en-GB">
                <a:hlinkClick r:id="rId10"/>
              </a:rPr>
              <a:t>Link to Indicator Table</a:t>
            </a:r>
            <a:endParaRPr lang="en-GB"/>
          </a:p>
        </p:txBody>
      </p:sp>
    </p:spTree>
    <p:extLst>
      <p:ext uri="{BB962C8B-B14F-4D97-AF65-F5344CB8AC3E}">
        <p14:creationId xmlns:p14="http://schemas.microsoft.com/office/powerpoint/2010/main" val="1280087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A3E51-B9F1-6CE1-229B-FBEC9DC5FC3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27837F-1747-B161-7D2B-167160ADBABC}"/>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Regulator collects data on climate impacts and adaptation measures from service providers</a:t>
            </a:r>
          </a:p>
        </p:txBody>
      </p:sp>
      <p:sp>
        <p:nvSpPr>
          <p:cNvPr id="6" name="TextBox 5">
            <a:extLst>
              <a:ext uri="{FF2B5EF4-FFF2-40B4-BE49-F238E27FC236}">
                <a16:creationId xmlns:a16="http://schemas.microsoft.com/office/drawing/2014/main" id="{01A4B74C-0C85-18CD-45F1-A7F1906F801D}"/>
              </a:ext>
            </a:extLst>
          </p:cNvPr>
          <p:cNvSpPr txBox="1"/>
          <p:nvPr/>
        </p:nvSpPr>
        <p:spPr>
          <a:xfrm>
            <a:off x="853440" y="728039"/>
            <a:ext cx="1199536" cy="369332"/>
          </a:xfrm>
          <a:prstGeom prst="rect">
            <a:avLst/>
          </a:prstGeom>
          <a:noFill/>
        </p:spPr>
        <p:txBody>
          <a:bodyPr wrap="square" rtlCol="0">
            <a:spAutoFit/>
          </a:bodyPr>
          <a:lstStyle/>
          <a:p>
            <a:r>
              <a:rPr lang="en-GB" b="1"/>
              <a:t>LL040</a:t>
            </a:r>
          </a:p>
        </p:txBody>
      </p:sp>
      <p:sp>
        <p:nvSpPr>
          <p:cNvPr id="2" name="TextBox 1">
            <a:extLst>
              <a:ext uri="{FF2B5EF4-FFF2-40B4-BE49-F238E27FC236}">
                <a16:creationId xmlns:a16="http://schemas.microsoft.com/office/drawing/2014/main" id="{0B9D917E-0426-628B-BF03-CDFBD11CA0D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3128666-A9B3-A48C-3CE6-DEF4F59123D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149833D-A30E-3744-BE6E-55E8C83BF675}"/>
              </a:ext>
            </a:extLst>
          </p:cNvPr>
          <p:cNvGraphicFramePr>
            <a:graphicFrameLocks noGrp="1"/>
          </p:cNvGraphicFramePr>
          <p:nvPr>
            <p:extLst>
              <p:ext uri="{D42A27DB-BD31-4B8C-83A1-F6EECF244321}">
                <p14:modId xmlns:p14="http://schemas.microsoft.com/office/powerpoint/2010/main" val="265954909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Data, and associated mechanisms, are in place to learn from what is and isn't working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B65C6DC-A715-8F0F-09A9-35D5B1EF158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0057862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34F1D3-F785-B28E-DDFA-6129A5B3BB35}"/>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provided with hygiene kits in the lead up to a disaster</a:t>
            </a:r>
          </a:p>
        </p:txBody>
      </p:sp>
      <p:sp>
        <p:nvSpPr>
          <p:cNvPr id="3" name="TextBox 2">
            <a:extLst>
              <a:ext uri="{FF2B5EF4-FFF2-40B4-BE49-F238E27FC236}">
                <a16:creationId xmlns:a16="http://schemas.microsoft.com/office/drawing/2014/main" id="{A0501677-B157-1A23-FB5D-5BB5B42B8D9A}"/>
              </a:ext>
            </a:extLst>
          </p:cNvPr>
          <p:cNvSpPr txBox="1"/>
          <p:nvPr/>
        </p:nvSpPr>
        <p:spPr>
          <a:xfrm>
            <a:off x="838200" y="728039"/>
            <a:ext cx="1199536" cy="369332"/>
          </a:xfrm>
          <a:prstGeom prst="rect">
            <a:avLst/>
          </a:prstGeom>
          <a:noFill/>
        </p:spPr>
        <p:txBody>
          <a:bodyPr wrap="square" rtlCol="0">
            <a:spAutoFit/>
          </a:bodyPr>
          <a:lstStyle/>
          <a:p>
            <a:r>
              <a:rPr lang="en-GB" b="1"/>
              <a:t>LL290</a:t>
            </a:r>
          </a:p>
        </p:txBody>
      </p:sp>
      <p:sp>
        <p:nvSpPr>
          <p:cNvPr id="6" name="TextBox 5">
            <a:extLst>
              <a:ext uri="{FF2B5EF4-FFF2-40B4-BE49-F238E27FC236}">
                <a16:creationId xmlns:a16="http://schemas.microsoft.com/office/drawing/2014/main" id="{6676AEEF-C2A4-1D80-DBD3-38FF83FFF5C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9FE1D32D-056F-0098-AE07-B3FBFC86831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576270EB-CAA9-35B5-955E-E8BCA704DCE8}"/>
              </a:ext>
            </a:extLst>
          </p:cNvPr>
          <p:cNvGraphicFramePr>
            <a:graphicFrameLocks noGrp="1"/>
          </p:cNvGraphicFramePr>
          <p:nvPr>
            <p:extLst>
              <p:ext uri="{D42A27DB-BD31-4B8C-83A1-F6EECF244321}">
                <p14:modId xmlns:p14="http://schemas.microsoft.com/office/powerpoint/2010/main" val="1213504967"/>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ALHASSAN, S. &amp; HADWEN, W. L. 2017. Challenges and Opportunities for Mainstreaming Climate Change Adaptation into WaSH Development Planning in Ghana. International Journal of Environmental Research and Public Health [Online], 14.</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F0CB40C7-A207-8C41-7BB1-0EAC58C129C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2436932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A7DC49-DD55-61DC-9579-43C2AFBF6687}"/>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women] consulted on their preferences for hygiene kit contents.</a:t>
            </a:r>
          </a:p>
        </p:txBody>
      </p:sp>
      <p:sp>
        <p:nvSpPr>
          <p:cNvPr id="3" name="TextBox 2">
            <a:extLst>
              <a:ext uri="{FF2B5EF4-FFF2-40B4-BE49-F238E27FC236}">
                <a16:creationId xmlns:a16="http://schemas.microsoft.com/office/drawing/2014/main" id="{9A979AC6-43BB-0D33-A6C7-F6B4E7D2BE5A}"/>
              </a:ext>
            </a:extLst>
          </p:cNvPr>
          <p:cNvSpPr txBox="1"/>
          <p:nvPr/>
        </p:nvSpPr>
        <p:spPr>
          <a:xfrm>
            <a:off x="838200" y="728039"/>
            <a:ext cx="1199536" cy="369332"/>
          </a:xfrm>
          <a:prstGeom prst="rect">
            <a:avLst/>
          </a:prstGeom>
          <a:noFill/>
        </p:spPr>
        <p:txBody>
          <a:bodyPr wrap="square" rtlCol="0">
            <a:spAutoFit/>
          </a:bodyPr>
          <a:lstStyle/>
          <a:p>
            <a:r>
              <a:rPr lang="en-GB" b="1"/>
              <a:t>LL294</a:t>
            </a:r>
          </a:p>
        </p:txBody>
      </p:sp>
      <p:sp>
        <p:nvSpPr>
          <p:cNvPr id="6" name="TextBox 5">
            <a:extLst>
              <a:ext uri="{FF2B5EF4-FFF2-40B4-BE49-F238E27FC236}">
                <a16:creationId xmlns:a16="http://schemas.microsoft.com/office/drawing/2014/main" id="{B2ED0BFA-3E93-48D7-5F03-010293E7941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D6663545-0265-3ABD-90D3-5B4C07B3F50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70BADB88-EDEE-B5C0-23B9-AA0D4E866974}"/>
              </a:ext>
            </a:extLst>
          </p:cNvPr>
          <p:cNvGraphicFramePr>
            <a:graphicFrameLocks noGrp="1"/>
          </p:cNvGraphicFramePr>
          <p:nvPr>
            <p:extLst>
              <p:ext uri="{D42A27DB-BD31-4B8C-83A1-F6EECF244321}">
                <p14:modId xmlns:p14="http://schemas.microsoft.com/office/powerpoint/2010/main" val="85164116"/>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BHATTACHARJEE, M. 2019. Menstrual Hygiene Management During Emergencies: A Study of Challenges Faced by Women and Adolescent Girls Living in Flood-prone Districts in Assam. Indian Journal of Gender Studies, 26, 96-107.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F9130A1A-9DB4-DCF3-C65B-6CFF8E1AA95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6814791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9FF960-DFD9-2652-4032-CFD4AE48E3B9}"/>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community and school health clubs to reduce reliance on health workers</a:t>
            </a:r>
          </a:p>
        </p:txBody>
      </p:sp>
      <p:sp>
        <p:nvSpPr>
          <p:cNvPr id="3" name="TextBox 2">
            <a:extLst>
              <a:ext uri="{FF2B5EF4-FFF2-40B4-BE49-F238E27FC236}">
                <a16:creationId xmlns:a16="http://schemas.microsoft.com/office/drawing/2014/main" id="{86523960-D881-1FCA-B2FC-F7A1BF57AEC9}"/>
              </a:ext>
            </a:extLst>
          </p:cNvPr>
          <p:cNvSpPr txBox="1"/>
          <p:nvPr/>
        </p:nvSpPr>
        <p:spPr>
          <a:xfrm>
            <a:off x="838200" y="728039"/>
            <a:ext cx="1199536" cy="369332"/>
          </a:xfrm>
          <a:prstGeom prst="rect">
            <a:avLst/>
          </a:prstGeom>
          <a:noFill/>
        </p:spPr>
        <p:txBody>
          <a:bodyPr wrap="square" rtlCol="0">
            <a:spAutoFit/>
          </a:bodyPr>
          <a:lstStyle/>
          <a:p>
            <a:r>
              <a:rPr lang="en-GB" b="1"/>
              <a:t>LL303</a:t>
            </a:r>
          </a:p>
        </p:txBody>
      </p:sp>
      <p:sp>
        <p:nvSpPr>
          <p:cNvPr id="6" name="TextBox 5">
            <a:extLst>
              <a:ext uri="{FF2B5EF4-FFF2-40B4-BE49-F238E27FC236}">
                <a16:creationId xmlns:a16="http://schemas.microsoft.com/office/drawing/2014/main" id="{FCA97316-38E4-1DCB-68FD-24150EEBCBC1}"/>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22FA7040-9AF4-304B-D2F0-04BEDCDB4A5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A470CD1B-DABB-C81D-81A4-5C703AB5A695}"/>
              </a:ext>
            </a:extLst>
          </p:cNvPr>
          <p:cNvGraphicFramePr>
            <a:graphicFrameLocks noGrp="1"/>
          </p:cNvGraphicFramePr>
          <p:nvPr>
            <p:extLst>
              <p:ext uri="{D42A27DB-BD31-4B8C-83A1-F6EECF244321}">
                <p14:modId xmlns:p14="http://schemas.microsoft.com/office/powerpoint/2010/main" val="3077942807"/>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JERIN, T., CHOWDHURY, M. A., AZAD, M. A. K., ZAMAN, S., MAHMOOD, S., ISLAM, S. L. U. &amp; MOHAMMAD JOBAYER, H. 2024. Extreme weather events (EWEs)-Related health complications in Bangladesh: A gender-based analysis on the 2017 catastrophic floods. Natural Hazards Research, 4, 434-447.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1B1CDD63-E072-7432-3B99-C4D570DB5C7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38179936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E01F65-AD28-B013-EE08-9CF670F9F630}"/>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educational programs promoting behavioral changes to reduce WASH-related diseases.</a:t>
            </a:r>
          </a:p>
        </p:txBody>
      </p:sp>
      <p:sp>
        <p:nvSpPr>
          <p:cNvPr id="3" name="TextBox 2">
            <a:extLst>
              <a:ext uri="{FF2B5EF4-FFF2-40B4-BE49-F238E27FC236}">
                <a16:creationId xmlns:a16="http://schemas.microsoft.com/office/drawing/2014/main" id="{70A74DB2-5CA2-B100-EE2E-37C7C12B6FED}"/>
              </a:ext>
            </a:extLst>
          </p:cNvPr>
          <p:cNvSpPr txBox="1"/>
          <p:nvPr/>
        </p:nvSpPr>
        <p:spPr>
          <a:xfrm>
            <a:off x="838200" y="728039"/>
            <a:ext cx="1199536" cy="369332"/>
          </a:xfrm>
          <a:prstGeom prst="rect">
            <a:avLst/>
          </a:prstGeom>
          <a:noFill/>
        </p:spPr>
        <p:txBody>
          <a:bodyPr wrap="square" rtlCol="0">
            <a:spAutoFit/>
          </a:bodyPr>
          <a:lstStyle/>
          <a:p>
            <a:r>
              <a:rPr lang="en-GB" b="1"/>
              <a:t>LL304</a:t>
            </a:r>
          </a:p>
        </p:txBody>
      </p:sp>
      <p:sp>
        <p:nvSpPr>
          <p:cNvPr id="6" name="TextBox 5">
            <a:extLst>
              <a:ext uri="{FF2B5EF4-FFF2-40B4-BE49-F238E27FC236}">
                <a16:creationId xmlns:a16="http://schemas.microsoft.com/office/drawing/2014/main" id="{33FE8855-FC68-F0A9-4B74-0613382626D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D67169F0-2119-2D2A-C74E-AA11AC2D532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C9C33CA4-3C49-82F5-CF4D-546126EFE0E5}"/>
              </a:ext>
            </a:extLst>
          </p:cNvPr>
          <p:cNvGraphicFramePr>
            <a:graphicFrameLocks noGrp="1"/>
          </p:cNvGraphicFramePr>
          <p:nvPr>
            <p:extLst>
              <p:ext uri="{D42A27DB-BD31-4B8C-83A1-F6EECF244321}">
                <p14:modId xmlns:p14="http://schemas.microsoft.com/office/powerpoint/2010/main" val="453056516"/>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JERIN, T., CHOWDHURY, M. A., AZAD, M. A. K., ZAMAN, S., MAHMOOD, S., ISLAM, S. L. U. &amp; MOHAMMAD JOBAYER, H. 2024. Extreme weather events (EWEs)-Related health complications in Bangladesh: A gender-based analysis on the 2017 catastrophic floods. Natural Hazards Research, 4, 434-447.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3D66EC37-41F3-3A8C-A262-C63FB91BBC5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8620272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19309E-F48B-0564-883A-950117AA900C}"/>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women] with access to maps identifying climate hazards affecting WASH and their differential impacts on men and individuals with disabilities.</a:t>
            </a:r>
          </a:p>
        </p:txBody>
      </p:sp>
      <p:sp>
        <p:nvSpPr>
          <p:cNvPr id="3" name="TextBox 2">
            <a:extLst>
              <a:ext uri="{FF2B5EF4-FFF2-40B4-BE49-F238E27FC236}">
                <a16:creationId xmlns:a16="http://schemas.microsoft.com/office/drawing/2014/main" id="{70B1B672-13F6-8FC6-1397-F38A0C6C953D}"/>
              </a:ext>
            </a:extLst>
          </p:cNvPr>
          <p:cNvSpPr txBox="1"/>
          <p:nvPr/>
        </p:nvSpPr>
        <p:spPr>
          <a:xfrm>
            <a:off x="838200" y="728039"/>
            <a:ext cx="1199536" cy="369332"/>
          </a:xfrm>
          <a:prstGeom prst="rect">
            <a:avLst/>
          </a:prstGeom>
          <a:noFill/>
        </p:spPr>
        <p:txBody>
          <a:bodyPr wrap="square" rtlCol="0">
            <a:spAutoFit/>
          </a:bodyPr>
          <a:lstStyle/>
          <a:p>
            <a:r>
              <a:rPr lang="en-GB" b="1"/>
              <a:t>LL306</a:t>
            </a:r>
          </a:p>
        </p:txBody>
      </p:sp>
      <p:sp>
        <p:nvSpPr>
          <p:cNvPr id="6" name="TextBox 5">
            <a:extLst>
              <a:ext uri="{FF2B5EF4-FFF2-40B4-BE49-F238E27FC236}">
                <a16:creationId xmlns:a16="http://schemas.microsoft.com/office/drawing/2014/main" id="{CDD05596-3ECD-18BF-9CAA-475B25113B4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2E061624-8C99-D503-4B28-868CC7815A0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C878FC80-E60E-01DB-4207-455893CF6AB0}"/>
              </a:ext>
            </a:extLst>
          </p:cNvPr>
          <p:cNvGraphicFramePr>
            <a:graphicFrameLocks noGrp="1"/>
          </p:cNvGraphicFramePr>
          <p:nvPr>
            <p:extLst>
              <p:ext uri="{D42A27DB-BD31-4B8C-83A1-F6EECF244321}">
                <p14:modId xmlns:p14="http://schemas.microsoft.com/office/powerpoint/2010/main" val="1341110199"/>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DEMBEDZA, V. P., CHOPERA, P. &amp; MACHEKA, L. 2024. Water, Sanitation and Hygiene practices in areas affected by Cyclone Idai in Zimbabwe. Journal of Water, Sanitation and Hygiene for Development, 14, 532-542.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E82D041D-901E-6C56-2338-9D0E0D952B6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414597904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6F11C6-0054-F825-1A22-9A8DEE22BA14}"/>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hygiene education on handwashing, menstrual hygiene, and water management.</a:t>
            </a:r>
          </a:p>
        </p:txBody>
      </p:sp>
      <p:sp>
        <p:nvSpPr>
          <p:cNvPr id="3" name="TextBox 2">
            <a:extLst>
              <a:ext uri="{FF2B5EF4-FFF2-40B4-BE49-F238E27FC236}">
                <a16:creationId xmlns:a16="http://schemas.microsoft.com/office/drawing/2014/main" id="{6ACBFE09-E822-BE02-9CFD-48FB4D6C8632}"/>
              </a:ext>
            </a:extLst>
          </p:cNvPr>
          <p:cNvSpPr txBox="1"/>
          <p:nvPr/>
        </p:nvSpPr>
        <p:spPr>
          <a:xfrm>
            <a:off x="838200" y="728039"/>
            <a:ext cx="1199536" cy="369332"/>
          </a:xfrm>
          <a:prstGeom prst="rect">
            <a:avLst/>
          </a:prstGeom>
          <a:noFill/>
        </p:spPr>
        <p:txBody>
          <a:bodyPr wrap="square" rtlCol="0">
            <a:spAutoFit/>
          </a:bodyPr>
          <a:lstStyle/>
          <a:p>
            <a:r>
              <a:rPr lang="en-GB" b="1"/>
              <a:t>LL307</a:t>
            </a:r>
          </a:p>
        </p:txBody>
      </p:sp>
      <p:sp>
        <p:nvSpPr>
          <p:cNvPr id="6" name="TextBox 5">
            <a:extLst>
              <a:ext uri="{FF2B5EF4-FFF2-40B4-BE49-F238E27FC236}">
                <a16:creationId xmlns:a16="http://schemas.microsoft.com/office/drawing/2014/main" id="{14B07BCD-522F-085F-EDD5-84FE42182FF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B013DDA6-D733-344E-8438-4CFDD7610AE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E42F21BC-A426-00E4-D769-6FD28E12D2DE}"/>
              </a:ext>
            </a:extLst>
          </p:cNvPr>
          <p:cNvGraphicFramePr>
            <a:graphicFrameLocks noGrp="1"/>
          </p:cNvGraphicFramePr>
          <p:nvPr>
            <p:extLst>
              <p:ext uri="{D42A27DB-BD31-4B8C-83A1-F6EECF244321}">
                <p14:modId xmlns:p14="http://schemas.microsoft.com/office/powerpoint/2010/main" val="1640158271"/>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DEMBEDZA, V. P., CHOPERA, P. &amp; MACHEKA, L. 2024. Water, Sanitation and Hygiene practices in areas affected by Cyclone Idai in Zimbabwe. Journal of Water, Sanitation and Hygiene for Development, 14, 532-542.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A219B162-F114-9D2C-12D0-4CC7E792777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37101705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A7CB4-75F1-E543-B8C6-F78F8940E94D}"/>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rescue teams] utilising drone technology to distribute hygiene materials in post-disaster scenarios</a:t>
            </a:r>
          </a:p>
        </p:txBody>
      </p:sp>
      <p:sp>
        <p:nvSpPr>
          <p:cNvPr id="3" name="TextBox 2">
            <a:extLst>
              <a:ext uri="{FF2B5EF4-FFF2-40B4-BE49-F238E27FC236}">
                <a16:creationId xmlns:a16="http://schemas.microsoft.com/office/drawing/2014/main" id="{F153C92A-2767-007D-DD00-2FAB5969939D}"/>
              </a:ext>
            </a:extLst>
          </p:cNvPr>
          <p:cNvSpPr txBox="1"/>
          <p:nvPr/>
        </p:nvSpPr>
        <p:spPr>
          <a:xfrm>
            <a:off x="838200" y="728039"/>
            <a:ext cx="1199536" cy="369332"/>
          </a:xfrm>
          <a:prstGeom prst="rect">
            <a:avLst/>
          </a:prstGeom>
          <a:noFill/>
        </p:spPr>
        <p:txBody>
          <a:bodyPr wrap="square" rtlCol="0">
            <a:spAutoFit/>
          </a:bodyPr>
          <a:lstStyle/>
          <a:p>
            <a:r>
              <a:rPr lang="en-GB" b="1"/>
              <a:t>LL312</a:t>
            </a:r>
          </a:p>
        </p:txBody>
      </p:sp>
      <p:sp>
        <p:nvSpPr>
          <p:cNvPr id="6" name="TextBox 5">
            <a:extLst>
              <a:ext uri="{FF2B5EF4-FFF2-40B4-BE49-F238E27FC236}">
                <a16:creationId xmlns:a16="http://schemas.microsoft.com/office/drawing/2014/main" id="{B844C2D2-E7DB-EAC9-61C3-3CFFD85515B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4CA7CC09-1790-C9E5-9366-DF48609593FD}"/>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798A2FD5-D251-5899-AA46-43911167BA95}"/>
              </a:ext>
            </a:extLst>
          </p:cNvPr>
          <p:cNvGraphicFramePr>
            <a:graphicFrameLocks noGrp="1"/>
          </p:cNvGraphicFramePr>
          <p:nvPr>
            <p:extLst>
              <p:ext uri="{D42A27DB-BD31-4B8C-83A1-F6EECF244321}">
                <p14:modId xmlns:p14="http://schemas.microsoft.com/office/powerpoint/2010/main" val="3230847677"/>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Rabbani, M. A., Tasneem, S., &amp; Onder, R. (2024). Drones for Healthcare Supplies and Last Mile Vital Aid Delivery in the Flood Affected Areas, Pakistan. In C. Singh &amp; R. Gatti (Eds.), Drone Applications for Industry 5.0 (pp. 326-345). IGI Global Scientific Publishing. https://doi.org/10.4018/979-8-3693-2093-8.ch017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F733BBDD-D031-6EDC-0FAD-C95E087502B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51680235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30F57A-0040-E7DC-088C-36BF9C5182C8}"/>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participatory hygiene education</a:t>
            </a:r>
          </a:p>
        </p:txBody>
      </p:sp>
      <p:sp>
        <p:nvSpPr>
          <p:cNvPr id="3" name="TextBox 2">
            <a:extLst>
              <a:ext uri="{FF2B5EF4-FFF2-40B4-BE49-F238E27FC236}">
                <a16:creationId xmlns:a16="http://schemas.microsoft.com/office/drawing/2014/main" id="{FE5B6F5E-E9A6-2289-18A0-9ACEC60F04A6}"/>
              </a:ext>
            </a:extLst>
          </p:cNvPr>
          <p:cNvSpPr txBox="1"/>
          <p:nvPr/>
        </p:nvSpPr>
        <p:spPr>
          <a:xfrm>
            <a:off x="838200" y="728039"/>
            <a:ext cx="1199536" cy="369332"/>
          </a:xfrm>
          <a:prstGeom prst="rect">
            <a:avLst/>
          </a:prstGeom>
          <a:noFill/>
        </p:spPr>
        <p:txBody>
          <a:bodyPr wrap="square" rtlCol="0">
            <a:spAutoFit/>
          </a:bodyPr>
          <a:lstStyle/>
          <a:p>
            <a:r>
              <a:rPr lang="en-GB" b="1"/>
              <a:t>LL327</a:t>
            </a:r>
          </a:p>
        </p:txBody>
      </p:sp>
      <p:sp>
        <p:nvSpPr>
          <p:cNvPr id="6" name="TextBox 5">
            <a:extLst>
              <a:ext uri="{FF2B5EF4-FFF2-40B4-BE49-F238E27FC236}">
                <a16:creationId xmlns:a16="http://schemas.microsoft.com/office/drawing/2014/main" id="{4A24764D-ED03-94C0-CF81-1A412B575CF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8729329B-6A93-DE36-0B31-C0628108582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981A8326-FEDD-8AF5-6302-6B1B7DA835DF}"/>
              </a:ext>
            </a:extLst>
          </p:cNvPr>
          <p:cNvGraphicFramePr>
            <a:graphicFrameLocks noGrp="1"/>
          </p:cNvGraphicFramePr>
          <p:nvPr>
            <p:extLst>
              <p:ext uri="{D42A27DB-BD31-4B8C-83A1-F6EECF244321}">
                <p14:modId xmlns:p14="http://schemas.microsoft.com/office/powerpoint/2010/main" val="3119939601"/>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TSHUMA, M., BELLE, J. A. &amp; NCUBE, A. 2023. An Analysis of Factors Influencing Household Water, Sanitation, and Hygiene (WASH) Experiences during Flood Hazards in Tsholotsho District Using a Seemingly Unrelated Regression (SUR) Model. Water [Online], 15.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AE8EE77E-E132-DF6A-823A-645B3B16F6A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39750240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9FDDCB-4F27-1557-EEE0-D19BC44DE705}"/>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authorities implementing hygiene awareness programs via social media, door-to-door visits, and community meetings.</a:t>
            </a:r>
          </a:p>
        </p:txBody>
      </p:sp>
      <p:sp>
        <p:nvSpPr>
          <p:cNvPr id="3" name="TextBox 2">
            <a:extLst>
              <a:ext uri="{FF2B5EF4-FFF2-40B4-BE49-F238E27FC236}">
                <a16:creationId xmlns:a16="http://schemas.microsoft.com/office/drawing/2014/main" id="{7D9B90DA-2CEE-5458-CF99-05D497568612}"/>
              </a:ext>
            </a:extLst>
          </p:cNvPr>
          <p:cNvSpPr txBox="1"/>
          <p:nvPr/>
        </p:nvSpPr>
        <p:spPr>
          <a:xfrm>
            <a:off x="838200" y="728039"/>
            <a:ext cx="1199536" cy="369332"/>
          </a:xfrm>
          <a:prstGeom prst="rect">
            <a:avLst/>
          </a:prstGeom>
          <a:noFill/>
        </p:spPr>
        <p:txBody>
          <a:bodyPr wrap="square" rtlCol="0">
            <a:spAutoFit/>
          </a:bodyPr>
          <a:lstStyle/>
          <a:p>
            <a:r>
              <a:rPr lang="en-GB" b="1"/>
              <a:t>LL330</a:t>
            </a:r>
          </a:p>
        </p:txBody>
      </p:sp>
      <p:sp>
        <p:nvSpPr>
          <p:cNvPr id="6" name="TextBox 5">
            <a:extLst>
              <a:ext uri="{FF2B5EF4-FFF2-40B4-BE49-F238E27FC236}">
                <a16:creationId xmlns:a16="http://schemas.microsoft.com/office/drawing/2014/main" id="{5844732E-EA71-F85C-64B6-0C7E4599701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2869E0D5-97D5-8DB4-2DA8-3942778FC555}"/>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5E1BB973-B002-0999-5E6C-7F50BC4C2363}"/>
              </a:ext>
            </a:extLst>
          </p:cNvPr>
          <p:cNvGraphicFramePr>
            <a:graphicFrameLocks noGrp="1"/>
          </p:cNvGraphicFramePr>
          <p:nvPr>
            <p:extLst>
              <p:ext uri="{D42A27DB-BD31-4B8C-83A1-F6EECF244321}">
                <p14:modId xmlns:p14="http://schemas.microsoft.com/office/powerpoint/2010/main" val="970714472"/>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UMAIR, M., KHAN, M., JABBAR, A., KHAN, S. A., HAMAYUN, M. &amp; KHAN, T. A. 2023. Post-flood outbreaks of Cholera in Pakistan; Endemic-to-epidemic. J Infect Dev </a:t>
                      </a:r>
                      <a:r>
                        <a:rPr lang="en-GB" sz="1200" err="1"/>
                        <a:t>Ctries</a:t>
                      </a:r>
                      <a:r>
                        <a:rPr lang="en-GB" sz="1200"/>
                        <a:t>, 17, 423-424.</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6188C7B8-B6BE-8CBE-C962-1134A36F924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08349757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80A557-90BC-DF63-8076-61920E2B50E0}"/>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by length of] key access roads remain stable and undamaged during flooding</a:t>
            </a:r>
          </a:p>
        </p:txBody>
      </p:sp>
      <p:sp>
        <p:nvSpPr>
          <p:cNvPr id="3" name="TextBox 2">
            <a:extLst>
              <a:ext uri="{FF2B5EF4-FFF2-40B4-BE49-F238E27FC236}">
                <a16:creationId xmlns:a16="http://schemas.microsoft.com/office/drawing/2014/main" id="{FCDF10AA-32C7-BB4C-2BA0-FAAE323334A5}"/>
              </a:ext>
            </a:extLst>
          </p:cNvPr>
          <p:cNvSpPr txBox="1"/>
          <p:nvPr/>
        </p:nvSpPr>
        <p:spPr>
          <a:xfrm>
            <a:off x="838200" y="728039"/>
            <a:ext cx="1199536" cy="369332"/>
          </a:xfrm>
          <a:prstGeom prst="rect">
            <a:avLst/>
          </a:prstGeom>
          <a:noFill/>
        </p:spPr>
        <p:txBody>
          <a:bodyPr wrap="square" rtlCol="0">
            <a:spAutoFit/>
          </a:bodyPr>
          <a:lstStyle/>
          <a:p>
            <a:r>
              <a:rPr lang="en-GB" b="1"/>
              <a:t>LL337</a:t>
            </a:r>
          </a:p>
        </p:txBody>
      </p:sp>
      <p:sp>
        <p:nvSpPr>
          <p:cNvPr id="6" name="TextBox 5">
            <a:extLst>
              <a:ext uri="{FF2B5EF4-FFF2-40B4-BE49-F238E27FC236}">
                <a16:creationId xmlns:a16="http://schemas.microsoft.com/office/drawing/2014/main" id="{716B65EA-D8EA-52E0-29D2-9C0C1B8221A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974C18CE-C480-9397-CC0D-99185D12F1F5}"/>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768FC709-D63F-DF08-681A-BE3CFBEEA5B6}"/>
              </a:ext>
            </a:extLst>
          </p:cNvPr>
          <p:cNvGraphicFramePr>
            <a:graphicFrameLocks noGrp="1"/>
          </p:cNvGraphicFramePr>
          <p:nvPr>
            <p:extLst>
              <p:ext uri="{D42A27DB-BD31-4B8C-83A1-F6EECF244321}">
                <p14:modId xmlns:p14="http://schemas.microsoft.com/office/powerpoint/2010/main" val="1544068411"/>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889BBAA5-BC49-1B83-8632-237FD53AFAE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6709139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4E122-5529-F997-B317-AA75C9244A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4E5389-9789-57B7-C0F5-BC37582583B0}"/>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Regulatory measures [in place] to place restrictions on non-critical household water use (i.e. hosepipe bans)</a:t>
            </a:r>
          </a:p>
        </p:txBody>
      </p:sp>
      <p:sp>
        <p:nvSpPr>
          <p:cNvPr id="6" name="TextBox 5">
            <a:extLst>
              <a:ext uri="{FF2B5EF4-FFF2-40B4-BE49-F238E27FC236}">
                <a16:creationId xmlns:a16="http://schemas.microsoft.com/office/drawing/2014/main" id="{4A972E5B-119D-548D-72D4-A4E128B23700}"/>
              </a:ext>
            </a:extLst>
          </p:cNvPr>
          <p:cNvSpPr txBox="1"/>
          <p:nvPr/>
        </p:nvSpPr>
        <p:spPr>
          <a:xfrm>
            <a:off x="853440" y="728039"/>
            <a:ext cx="1199536" cy="369332"/>
          </a:xfrm>
          <a:prstGeom prst="rect">
            <a:avLst/>
          </a:prstGeom>
          <a:noFill/>
        </p:spPr>
        <p:txBody>
          <a:bodyPr wrap="square" rtlCol="0">
            <a:spAutoFit/>
          </a:bodyPr>
          <a:lstStyle/>
          <a:p>
            <a:r>
              <a:rPr lang="en-GB" b="1"/>
              <a:t>LL052</a:t>
            </a:r>
          </a:p>
        </p:txBody>
      </p:sp>
      <p:sp>
        <p:nvSpPr>
          <p:cNvPr id="2" name="TextBox 1">
            <a:extLst>
              <a:ext uri="{FF2B5EF4-FFF2-40B4-BE49-F238E27FC236}">
                <a16:creationId xmlns:a16="http://schemas.microsoft.com/office/drawing/2014/main" id="{539DD271-B0AB-FFC0-32FE-FB42C149873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752E55D-0D80-A3EE-100B-247FBF02474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AD6D422-F1F5-6153-FA06-15EF0B60E1CF}"/>
              </a:ext>
            </a:extLst>
          </p:cNvPr>
          <p:cNvGraphicFramePr>
            <a:graphicFrameLocks noGrp="1"/>
          </p:cNvGraphicFramePr>
          <p:nvPr>
            <p:extLst>
              <p:ext uri="{D42A27DB-BD31-4B8C-83A1-F6EECF244321}">
                <p14:modId xmlns:p14="http://schemas.microsoft.com/office/powerpoint/2010/main" val="2922082093"/>
              </p:ext>
            </p:extLst>
          </p:nvPr>
        </p:nvGraphicFramePr>
        <p:xfrm>
          <a:off x="491613" y="1742221"/>
          <a:ext cx="10991317" cy="3813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t>Enqvist and Ziervogel 2019 Water governance and justice in Cape Town: An overview; </a:t>
                      </a:r>
                      <a:r>
                        <a:rPr lang="en-GB" sz="1000" err="1"/>
                        <a:t>Papadaskalopoulou</a:t>
                      </a:r>
                      <a:r>
                        <a:rPr lang="en-GB" sz="1000"/>
                        <a:t> et al 2015 Lessons for climate change adaptation from better management of rivers; "Stagge et al 2017 Water Resources Adaptation to Climate and Demand Change in the Potomac River"; </a:t>
                      </a:r>
                    </a:p>
                    <a:p>
                      <a:pPr marL="171450" indent="-171450">
                        <a:buFont typeface="Arial" panose="020B0604020202020204" pitchFamily="34" charset="0"/>
                        <a:buChar char="•"/>
                      </a:pPr>
                      <a:r>
                        <a:rPr lang="en-GB" sz="1000"/>
                        <a:t>Danilenko et al 2010 Climate change and urban water utilities: challenges and opportunities; Renwick and Green 2000 Do Residential Water Demand Side Management Policies Measure Up? An Analysis of Eight California Water Agencies; WDD 2011 Study on the Investigation of Water Demand Management Measures</a:t>
                      </a:r>
                    </a:p>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60A002A-EF19-F6A8-8661-8D01D5D1255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6022967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34B008-A22F-9F85-8020-2030B3795E21}"/>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by length of] key roads for which plans in place to reroute or adapt transport methods if key roads are damaged or inaccessible</a:t>
            </a:r>
          </a:p>
        </p:txBody>
      </p:sp>
      <p:sp>
        <p:nvSpPr>
          <p:cNvPr id="3" name="TextBox 2">
            <a:extLst>
              <a:ext uri="{FF2B5EF4-FFF2-40B4-BE49-F238E27FC236}">
                <a16:creationId xmlns:a16="http://schemas.microsoft.com/office/drawing/2014/main" id="{2B9F8F14-6FBB-8319-5239-E3FF0E28008C}"/>
              </a:ext>
            </a:extLst>
          </p:cNvPr>
          <p:cNvSpPr txBox="1"/>
          <p:nvPr/>
        </p:nvSpPr>
        <p:spPr>
          <a:xfrm>
            <a:off x="838200" y="728039"/>
            <a:ext cx="1199536" cy="369332"/>
          </a:xfrm>
          <a:prstGeom prst="rect">
            <a:avLst/>
          </a:prstGeom>
          <a:noFill/>
        </p:spPr>
        <p:txBody>
          <a:bodyPr wrap="square" rtlCol="0">
            <a:spAutoFit/>
          </a:bodyPr>
          <a:lstStyle/>
          <a:p>
            <a:r>
              <a:rPr lang="en-GB" b="1"/>
              <a:t>LL338</a:t>
            </a:r>
          </a:p>
        </p:txBody>
      </p:sp>
      <p:sp>
        <p:nvSpPr>
          <p:cNvPr id="6" name="TextBox 5">
            <a:extLst>
              <a:ext uri="{FF2B5EF4-FFF2-40B4-BE49-F238E27FC236}">
                <a16:creationId xmlns:a16="http://schemas.microsoft.com/office/drawing/2014/main" id="{7A78487C-6A71-EBAA-A0A6-B0139A8B6FB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494F9DE1-63E1-506D-E1AA-D542E8E1944D}"/>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28ECA262-A554-36F3-C3A9-396DF3C978D4}"/>
              </a:ext>
            </a:extLst>
          </p:cNvPr>
          <p:cNvGraphicFramePr>
            <a:graphicFrameLocks noGrp="1"/>
          </p:cNvGraphicFramePr>
          <p:nvPr>
            <p:extLst>
              <p:ext uri="{D42A27DB-BD31-4B8C-83A1-F6EECF244321}">
                <p14:modId xmlns:p14="http://schemas.microsoft.com/office/powerpoint/2010/main" val="3138180020"/>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834C0620-842E-1F2F-E9DC-9D6A8353DC19}"/>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27392164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2F0F39-EA96-9323-3A13-67884ACA0B9A}"/>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Supply chain actors receive Early Warning Alerts (Weather)</a:t>
            </a:r>
          </a:p>
        </p:txBody>
      </p:sp>
      <p:sp>
        <p:nvSpPr>
          <p:cNvPr id="3" name="TextBox 2">
            <a:extLst>
              <a:ext uri="{FF2B5EF4-FFF2-40B4-BE49-F238E27FC236}">
                <a16:creationId xmlns:a16="http://schemas.microsoft.com/office/drawing/2014/main" id="{7DFE9FBC-B472-C294-9116-7C97087FE13A}"/>
              </a:ext>
            </a:extLst>
          </p:cNvPr>
          <p:cNvSpPr txBox="1"/>
          <p:nvPr/>
        </p:nvSpPr>
        <p:spPr>
          <a:xfrm>
            <a:off x="838200" y="728039"/>
            <a:ext cx="1199536" cy="369332"/>
          </a:xfrm>
          <a:prstGeom prst="rect">
            <a:avLst/>
          </a:prstGeom>
          <a:noFill/>
        </p:spPr>
        <p:txBody>
          <a:bodyPr wrap="square" rtlCol="0">
            <a:spAutoFit/>
          </a:bodyPr>
          <a:lstStyle/>
          <a:p>
            <a:r>
              <a:rPr lang="en-GB" b="1"/>
              <a:t>LL339</a:t>
            </a:r>
          </a:p>
        </p:txBody>
      </p:sp>
      <p:sp>
        <p:nvSpPr>
          <p:cNvPr id="6" name="TextBox 5">
            <a:extLst>
              <a:ext uri="{FF2B5EF4-FFF2-40B4-BE49-F238E27FC236}">
                <a16:creationId xmlns:a16="http://schemas.microsoft.com/office/drawing/2014/main" id="{B3DE20A5-6A4A-D633-1BC5-CCCAFAC99C7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65F9A1C0-FE87-AD0B-324A-9D20DFA5D12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814FA59C-E193-C1EB-F302-11D9CB021263}"/>
              </a:ext>
            </a:extLst>
          </p:cNvPr>
          <p:cNvGraphicFramePr>
            <a:graphicFrameLocks noGrp="1"/>
          </p:cNvGraphicFramePr>
          <p:nvPr>
            <p:extLst>
              <p:ext uri="{D42A27DB-BD31-4B8C-83A1-F6EECF244321}">
                <p14:modId xmlns:p14="http://schemas.microsoft.com/office/powerpoint/2010/main" val="67141227"/>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E930EFF8-B793-E83E-D776-422227538DE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6368930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2F480B-5317-D2DD-ABA5-61233B0D88DB}"/>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Hygiene promoters receive Early Warning Alerts (Weather)</a:t>
            </a:r>
          </a:p>
        </p:txBody>
      </p:sp>
      <p:sp>
        <p:nvSpPr>
          <p:cNvPr id="3" name="TextBox 2">
            <a:extLst>
              <a:ext uri="{FF2B5EF4-FFF2-40B4-BE49-F238E27FC236}">
                <a16:creationId xmlns:a16="http://schemas.microsoft.com/office/drawing/2014/main" id="{950BB003-CAF8-BBF4-EEC7-010180D1F8EE}"/>
              </a:ext>
            </a:extLst>
          </p:cNvPr>
          <p:cNvSpPr txBox="1"/>
          <p:nvPr/>
        </p:nvSpPr>
        <p:spPr>
          <a:xfrm>
            <a:off x="838200" y="728039"/>
            <a:ext cx="1199536" cy="369332"/>
          </a:xfrm>
          <a:prstGeom prst="rect">
            <a:avLst/>
          </a:prstGeom>
          <a:noFill/>
        </p:spPr>
        <p:txBody>
          <a:bodyPr wrap="square" rtlCol="0">
            <a:spAutoFit/>
          </a:bodyPr>
          <a:lstStyle/>
          <a:p>
            <a:r>
              <a:rPr lang="en-GB" b="1"/>
              <a:t>LL350</a:t>
            </a:r>
          </a:p>
        </p:txBody>
      </p:sp>
      <p:sp>
        <p:nvSpPr>
          <p:cNvPr id="6" name="TextBox 5">
            <a:extLst>
              <a:ext uri="{FF2B5EF4-FFF2-40B4-BE49-F238E27FC236}">
                <a16:creationId xmlns:a16="http://schemas.microsoft.com/office/drawing/2014/main" id="{86E8247D-978A-9F09-C42E-A2286E0A50CF}"/>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D3BE1248-AE23-1A41-A7FA-BE4D4FD376B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25B78EDB-CF65-9F61-563D-B4AEADD2E1CA}"/>
              </a:ext>
            </a:extLst>
          </p:cNvPr>
          <p:cNvGraphicFramePr>
            <a:graphicFrameLocks noGrp="1"/>
          </p:cNvGraphicFramePr>
          <p:nvPr>
            <p:extLst>
              <p:ext uri="{D42A27DB-BD31-4B8C-83A1-F6EECF244321}">
                <p14:modId xmlns:p14="http://schemas.microsoft.com/office/powerpoint/2010/main" val="4104991638"/>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4E2E1851-55F8-54B6-48D9-79C372ED734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429297112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DBCC5E-D522-F294-8CF7-9E0212F9DCB8}"/>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population] in hazard risk areas participating in hygiene education activities</a:t>
            </a:r>
          </a:p>
        </p:txBody>
      </p:sp>
      <p:sp>
        <p:nvSpPr>
          <p:cNvPr id="3" name="TextBox 2">
            <a:extLst>
              <a:ext uri="{FF2B5EF4-FFF2-40B4-BE49-F238E27FC236}">
                <a16:creationId xmlns:a16="http://schemas.microsoft.com/office/drawing/2014/main" id="{CD0D952C-BF5B-7FF1-780D-95215F916739}"/>
              </a:ext>
            </a:extLst>
          </p:cNvPr>
          <p:cNvSpPr txBox="1"/>
          <p:nvPr/>
        </p:nvSpPr>
        <p:spPr>
          <a:xfrm>
            <a:off x="838200" y="728039"/>
            <a:ext cx="1199536" cy="369332"/>
          </a:xfrm>
          <a:prstGeom prst="rect">
            <a:avLst/>
          </a:prstGeom>
          <a:noFill/>
        </p:spPr>
        <p:txBody>
          <a:bodyPr wrap="square" rtlCol="0">
            <a:spAutoFit/>
          </a:bodyPr>
          <a:lstStyle/>
          <a:p>
            <a:r>
              <a:rPr lang="en-GB" b="1"/>
              <a:t>LL417</a:t>
            </a:r>
          </a:p>
        </p:txBody>
      </p:sp>
      <p:sp>
        <p:nvSpPr>
          <p:cNvPr id="6" name="TextBox 5">
            <a:extLst>
              <a:ext uri="{FF2B5EF4-FFF2-40B4-BE49-F238E27FC236}">
                <a16:creationId xmlns:a16="http://schemas.microsoft.com/office/drawing/2014/main" id="{9E69A4FD-CF8A-4C63-2CB7-3CBD9F1EF86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4F9E401B-EB2C-BED4-9C7F-45EEAB6C481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EDD2CB0C-76B1-9807-BFF5-3E8A58CC6E2F}"/>
              </a:ext>
            </a:extLst>
          </p:cNvPr>
          <p:cNvGraphicFramePr>
            <a:graphicFrameLocks noGrp="1"/>
          </p:cNvGraphicFramePr>
          <p:nvPr>
            <p:extLst>
              <p:ext uri="{D42A27DB-BD31-4B8C-83A1-F6EECF244321}">
                <p14:modId xmlns:p14="http://schemas.microsoft.com/office/powerpoint/2010/main" val="2387947838"/>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endParaRPr lang="en-GB"/>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R1a</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5CE68ED2-6D88-3661-5321-BA5D0A40E97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34471578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130C87-D483-0FB0-CE71-0FB209D95698}"/>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[Proposed of] households in flood risk areas (or areas at risk from other hazards) who have soap and water available near latrine for handwashing</a:t>
            </a:r>
          </a:p>
        </p:txBody>
      </p:sp>
      <p:sp>
        <p:nvSpPr>
          <p:cNvPr id="3" name="TextBox 2">
            <a:extLst>
              <a:ext uri="{FF2B5EF4-FFF2-40B4-BE49-F238E27FC236}">
                <a16:creationId xmlns:a16="http://schemas.microsoft.com/office/drawing/2014/main" id="{881B09B5-2A0E-1673-E2C4-35714375E358}"/>
              </a:ext>
            </a:extLst>
          </p:cNvPr>
          <p:cNvSpPr txBox="1"/>
          <p:nvPr/>
        </p:nvSpPr>
        <p:spPr>
          <a:xfrm>
            <a:off x="838200" y="728039"/>
            <a:ext cx="1199536" cy="369332"/>
          </a:xfrm>
          <a:prstGeom prst="rect">
            <a:avLst/>
          </a:prstGeom>
          <a:noFill/>
        </p:spPr>
        <p:txBody>
          <a:bodyPr wrap="square" rtlCol="0">
            <a:spAutoFit/>
          </a:bodyPr>
          <a:lstStyle/>
          <a:p>
            <a:r>
              <a:rPr lang="en-GB" b="1"/>
              <a:t>LL428</a:t>
            </a:r>
          </a:p>
        </p:txBody>
      </p:sp>
      <p:sp>
        <p:nvSpPr>
          <p:cNvPr id="6" name="TextBox 5">
            <a:extLst>
              <a:ext uri="{FF2B5EF4-FFF2-40B4-BE49-F238E27FC236}">
                <a16:creationId xmlns:a16="http://schemas.microsoft.com/office/drawing/2014/main" id="{759569FD-2D9E-0E46-9E24-7D14709C106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3B933685-21FF-88AC-EA6B-E18176FE722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87DA9F72-BF99-D7C4-7891-2A39AE3E0A6D}"/>
              </a:ext>
            </a:extLst>
          </p:cNvPr>
          <p:cNvGraphicFramePr>
            <a:graphicFrameLocks noGrp="1"/>
          </p:cNvGraphicFramePr>
          <p:nvPr>
            <p:extLst>
              <p:ext uri="{D42A27DB-BD31-4B8C-83A1-F6EECF244321}">
                <p14:modId xmlns:p14="http://schemas.microsoft.com/office/powerpoint/2010/main" val="2902568318"/>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hygiene promoters and supply chain actors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endParaRPr lang="en-GB"/>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No evidence</a:t>
                      </a:r>
                    </a:p>
                  </a:txBody>
                  <a:tcPr marL="0" marR="0" marT="0" marB="0" anchor="b"/>
                </a:tc>
                <a:tc>
                  <a:txBody>
                    <a:bodyPr/>
                    <a:lstStyle/>
                    <a:p>
                      <a:r>
                        <a:rPr lang="en-GB"/>
                        <a:t>0</a:t>
                      </a:r>
                    </a:p>
                  </a:txBody>
                  <a:tcPr/>
                </a:tc>
                <a:tc>
                  <a:txBody>
                    <a:bodyPr/>
                    <a:lstStyle/>
                    <a:p>
                      <a:r>
                        <a:rPr lang="en-GB"/>
                        <a:t>R1b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D9C3D9E7-D642-B8BE-42D6-7E629B79BBD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717776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2903530729"/>
              </p:ext>
            </p:extLst>
          </p:nvPr>
        </p:nvGraphicFramePr>
        <p:xfrm>
          <a:off x="642257" y="1480471"/>
          <a:ext cx="10227129" cy="453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3B3AEEE-0B68-9D6C-8A31-8C263ECC0446}"/>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3" name="TextBox 2">
            <a:extLst>
              <a:ext uri="{FF2B5EF4-FFF2-40B4-BE49-F238E27FC236}">
                <a16:creationId xmlns:a16="http://schemas.microsoft.com/office/drawing/2014/main" id="{6751CE36-23D1-8C55-406F-7B44A45A48C6}"/>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29967075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3B3AEEE-0B68-9D6C-8A31-8C263ECC044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50A8B76-234D-1F6C-8962-8C38CC290C2F}"/>
              </a:ext>
            </a:extLst>
          </p:cNvPr>
          <p:cNvSpPr txBox="1"/>
          <p:nvPr/>
        </p:nvSpPr>
        <p:spPr>
          <a:xfrm>
            <a:off x="838199" y="1247637"/>
            <a:ext cx="6890657" cy="923330"/>
          </a:xfrm>
          <a:prstGeom prst="rect">
            <a:avLst/>
          </a:prstGeom>
          <a:noFill/>
        </p:spPr>
        <p:txBody>
          <a:bodyPr wrap="square" rtlCol="0">
            <a:spAutoFit/>
          </a:bodyPr>
          <a:lstStyle/>
          <a:p>
            <a:pPr lvl="0"/>
            <a:r>
              <a:rPr lang="en-GB"/>
              <a:t>Water Supply System</a:t>
            </a:r>
          </a:p>
          <a:p>
            <a:pPr lvl="0"/>
            <a:r>
              <a:rPr lang="en-GB"/>
              <a:t>Climate Resilient Water Source</a:t>
            </a:r>
          </a:p>
          <a:p>
            <a:endParaRPr lang="en-GB"/>
          </a:p>
        </p:txBody>
      </p:sp>
      <p:graphicFrame>
        <p:nvGraphicFramePr>
          <p:cNvPr id="4" name="Table 3">
            <a:extLst>
              <a:ext uri="{FF2B5EF4-FFF2-40B4-BE49-F238E27FC236}">
                <a16:creationId xmlns:a16="http://schemas.microsoft.com/office/drawing/2014/main" id="{D32DEC10-14C6-6A73-0F70-8E70C25D1775}"/>
              </a:ext>
            </a:extLst>
          </p:cNvPr>
          <p:cNvGraphicFramePr>
            <a:graphicFrameLocks noGrp="1"/>
          </p:cNvGraphicFramePr>
          <p:nvPr>
            <p:extLst>
              <p:ext uri="{D42A27DB-BD31-4B8C-83A1-F6EECF244321}">
                <p14:modId xmlns:p14="http://schemas.microsoft.com/office/powerpoint/2010/main" val="3234302138"/>
              </p:ext>
            </p:extLst>
          </p:nvPr>
        </p:nvGraphicFramePr>
        <p:xfrm>
          <a:off x="838199" y="2289611"/>
          <a:ext cx="10290049" cy="38252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LL229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utilities with multiple sources  </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LL242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whose] water supply is served from a source or whose network lies within close proximity to contaminated land or a source of industrial pollution</a:t>
                      </a:r>
                    </a:p>
                  </a:txBody>
                  <a:tcPr marL="0" marR="0" marT="0" marB="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LL366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new, higher-yielding sources developed [as a proportion of total sources]</a:t>
                      </a:r>
                    </a:p>
                  </a:txBody>
                  <a:tcPr marL="0" marR="0" marT="0" marB="0"/>
                </a:tc>
                <a:extLst>
                  <a:ext uri="{0D108BD9-81ED-4DB2-BD59-A6C34878D82A}">
                    <a16:rowId xmlns:a16="http://schemas.microsoft.com/office/drawing/2014/main" val="26095010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LL379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using groundwater-based water supplies where]hydrogeological conditions were properly assessed and documented before water point construction</a:t>
                      </a:r>
                    </a:p>
                  </a:txBody>
                  <a:tcPr marL="0" marR="0" marT="0" marB="0"/>
                </a:tc>
                <a:extLst>
                  <a:ext uri="{0D108BD9-81ED-4DB2-BD59-A6C34878D82A}">
                    <a16:rowId xmlns:a16="http://schemas.microsoft.com/office/drawing/2014/main" val="176838325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LL380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using groundwater-based water supplies where] consulted on reliability and quality of different springs</a:t>
                      </a:r>
                    </a:p>
                  </a:txBody>
                  <a:tcPr marL="0" marR="0" marT="0" marB="0"/>
                </a:tc>
                <a:extLst>
                  <a:ext uri="{0D108BD9-81ED-4DB2-BD59-A6C34878D82A}">
                    <a16:rowId xmlns:a16="http://schemas.microsoft.com/office/drawing/2014/main" val="337347262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LL383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with access to groundwater-based water supplies where] hydrogeological conditions, catchment areas, and siting have been properly assessed and documented before water point construction</a:t>
                      </a:r>
                    </a:p>
                  </a:txBody>
                  <a:tcPr marL="0" marR="0" marT="0" marB="0"/>
                </a:tc>
                <a:extLst>
                  <a:ext uri="{0D108BD9-81ED-4DB2-BD59-A6C34878D82A}">
                    <a16:rowId xmlns:a16="http://schemas.microsoft.com/office/drawing/2014/main" val="266539613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LL384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new boreholes checked for yield and water quality before sign-off</a:t>
                      </a:r>
                    </a:p>
                  </a:txBody>
                  <a:tcPr marL="0" marR="0" marT="0" marB="0"/>
                </a:tc>
                <a:extLst>
                  <a:ext uri="{0D108BD9-81ED-4DB2-BD59-A6C34878D82A}">
                    <a16:rowId xmlns:a16="http://schemas.microsoft.com/office/drawing/2014/main" val="132918300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LL393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resource assessments that consider climate impacts</a:t>
                      </a:r>
                    </a:p>
                  </a:txBody>
                  <a:tcPr marL="0" marR="0" marT="0" marB="0"/>
                </a:tc>
                <a:extLst>
                  <a:ext uri="{0D108BD9-81ED-4DB2-BD59-A6C34878D82A}">
                    <a16:rowId xmlns:a16="http://schemas.microsoft.com/office/drawing/2014/main" val="1341624735"/>
                  </a:ext>
                </a:extLst>
              </a:tr>
              <a:tr h="146517">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LL401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supplies for which[ there is an on-site and regularly reviewed hazard recovery plan</a:t>
                      </a:r>
                    </a:p>
                  </a:txBody>
                  <a:tcPr marL="0" marR="0" marT="0" marB="0"/>
                </a:tc>
                <a:extLst>
                  <a:ext uri="{0D108BD9-81ED-4DB2-BD59-A6C34878D82A}">
                    <a16:rowId xmlns:a16="http://schemas.microsoft.com/office/drawing/2014/main" val="3096387336"/>
                  </a:ext>
                </a:extLst>
              </a:tr>
            </a:tbl>
          </a:graphicData>
        </a:graphic>
      </p:graphicFrame>
      <p:sp>
        <p:nvSpPr>
          <p:cNvPr id="7" name="TextBox 6">
            <a:extLst>
              <a:ext uri="{FF2B5EF4-FFF2-40B4-BE49-F238E27FC236}">
                <a16:creationId xmlns:a16="http://schemas.microsoft.com/office/drawing/2014/main" id="{3AF47FD2-80AE-F694-3349-47D66C6F142F}"/>
              </a:ext>
            </a:extLst>
          </p:cNvPr>
          <p:cNvSpPr txBox="1"/>
          <p:nvPr/>
        </p:nvSpPr>
        <p:spPr>
          <a:xfrm>
            <a:off x="3786499" y="6177280"/>
            <a:ext cx="2412999" cy="369332"/>
          </a:xfrm>
          <a:prstGeom prst="rect">
            <a:avLst/>
          </a:prstGeom>
          <a:noFill/>
        </p:spPr>
        <p:txBody>
          <a:bodyPr wrap="square" rtlCol="0">
            <a:spAutoFit/>
          </a:bodyPr>
          <a:lstStyle/>
          <a:p>
            <a:r>
              <a:rPr lang="en-GB">
                <a:hlinkClick r:id="rId13" action="ppaction://hlinksldjump"/>
              </a:rPr>
              <a:t>Back to previous page</a:t>
            </a:r>
            <a:endParaRPr lang="en-GB"/>
          </a:p>
        </p:txBody>
      </p:sp>
      <p:sp>
        <p:nvSpPr>
          <p:cNvPr id="8" name="TextBox 7">
            <a:extLst>
              <a:ext uri="{FF2B5EF4-FFF2-40B4-BE49-F238E27FC236}">
                <a16:creationId xmlns:a16="http://schemas.microsoft.com/office/drawing/2014/main" id="{6C6A67C4-C381-4AB1-10D4-C09DF4E9E37A}"/>
              </a:ext>
            </a:extLst>
          </p:cNvPr>
          <p:cNvSpPr txBox="1"/>
          <p:nvPr/>
        </p:nvSpPr>
        <p:spPr>
          <a:xfrm>
            <a:off x="8773554" y="1855170"/>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347499514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F526-0F0F-5090-838F-D22096DAE2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AB8759-1701-3746-6A20-CD97770BD5E4}"/>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utilities with multiple sources </a:t>
            </a:r>
          </a:p>
        </p:txBody>
      </p:sp>
      <p:sp>
        <p:nvSpPr>
          <p:cNvPr id="6" name="TextBox 5">
            <a:extLst>
              <a:ext uri="{FF2B5EF4-FFF2-40B4-BE49-F238E27FC236}">
                <a16:creationId xmlns:a16="http://schemas.microsoft.com/office/drawing/2014/main" id="{D330D780-AFA2-5020-727A-F3A15E414514}"/>
              </a:ext>
            </a:extLst>
          </p:cNvPr>
          <p:cNvSpPr txBox="1"/>
          <p:nvPr/>
        </p:nvSpPr>
        <p:spPr>
          <a:xfrm>
            <a:off x="853440" y="728039"/>
            <a:ext cx="1199536" cy="369332"/>
          </a:xfrm>
          <a:prstGeom prst="rect">
            <a:avLst/>
          </a:prstGeom>
          <a:noFill/>
        </p:spPr>
        <p:txBody>
          <a:bodyPr wrap="square" rtlCol="0">
            <a:spAutoFit/>
          </a:bodyPr>
          <a:lstStyle/>
          <a:p>
            <a:r>
              <a:rPr lang="en-GB" b="1"/>
              <a:t>LL229</a:t>
            </a:r>
          </a:p>
        </p:txBody>
      </p:sp>
      <p:sp>
        <p:nvSpPr>
          <p:cNvPr id="2" name="TextBox 1">
            <a:extLst>
              <a:ext uri="{FF2B5EF4-FFF2-40B4-BE49-F238E27FC236}">
                <a16:creationId xmlns:a16="http://schemas.microsoft.com/office/drawing/2014/main" id="{457CFA7F-9C7F-084F-128B-2AD362750E8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B995729-CD9C-2856-9085-66491408AAF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DEE8829-E833-BE38-67A9-DC6CE74FB576}"/>
              </a:ext>
            </a:extLst>
          </p:cNvPr>
          <p:cNvGraphicFramePr>
            <a:graphicFrameLocks noGrp="1"/>
          </p:cNvGraphicFramePr>
          <p:nvPr>
            <p:extLst>
              <p:ext uri="{D42A27DB-BD31-4B8C-83A1-F6EECF244321}">
                <p14:modId xmlns:p14="http://schemas.microsoft.com/office/powerpoint/2010/main" val="328366418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Writer et al 2014 Water treatment implications after the High park Wildfire, Colorado</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C8614E6-DC86-7415-AC00-FF3C7FB77DA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0976814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FC7BE-38F2-0F47-D593-919F1CBA0C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FE3D89E-B9DE-580B-F182-5EFD3E695787}"/>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whose] water supply is served from a source or whose network lies within close proximity to contaminated land or a source of industrial pollution</a:t>
            </a:r>
          </a:p>
        </p:txBody>
      </p:sp>
      <p:sp>
        <p:nvSpPr>
          <p:cNvPr id="6" name="TextBox 5">
            <a:extLst>
              <a:ext uri="{FF2B5EF4-FFF2-40B4-BE49-F238E27FC236}">
                <a16:creationId xmlns:a16="http://schemas.microsoft.com/office/drawing/2014/main" id="{1AAF0D55-4077-450F-C2E5-47A60D82B71A}"/>
              </a:ext>
            </a:extLst>
          </p:cNvPr>
          <p:cNvSpPr txBox="1"/>
          <p:nvPr/>
        </p:nvSpPr>
        <p:spPr>
          <a:xfrm>
            <a:off x="853440" y="728039"/>
            <a:ext cx="1199536" cy="369332"/>
          </a:xfrm>
          <a:prstGeom prst="rect">
            <a:avLst/>
          </a:prstGeom>
          <a:noFill/>
        </p:spPr>
        <p:txBody>
          <a:bodyPr wrap="square" rtlCol="0">
            <a:spAutoFit/>
          </a:bodyPr>
          <a:lstStyle/>
          <a:p>
            <a:r>
              <a:rPr lang="en-GB" b="1"/>
              <a:t>LL242</a:t>
            </a:r>
          </a:p>
        </p:txBody>
      </p:sp>
      <p:sp>
        <p:nvSpPr>
          <p:cNvPr id="2" name="TextBox 1">
            <a:extLst>
              <a:ext uri="{FF2B5EF4-FFF2-40B4-BE49-F238E27FC236}">
                <a16:creationId xmlns:a16="http://schemas.microsoft.com/office/drawing/2014/main" id="{22E7DACA-9860-795C-DCAD-7F805F2D71B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CA93252C-BFCF-5BB8-807C-553BD376740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FBF5699-5098-C262-B665-E0BE5E3D2FBD}"/>
              </a:ext>
            </a:extLst>
          </p:cNvPr>
          <p:cNvGraphicFramePr>
            <a:graphicFrameLocks noGrp="1"/>
          </p:cNvGraphicFramePr>
          <p:nvPr>
            <p:extLst>
              <p:ext uri="{D42A27DB-BD31-4B8C-83A1-F6EECF244321}">
                <p14:modId xmlns:p14="http://schemas.microsoft.com/office/powerpoint/2010/main" val="425057703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err="1"/>
                        <a:t>Austrailian</a:t>
                      </a:r>
                      <a:r>
                        <a:rPr lang="en-GB" sz="1000"/>
                        <a:t> Aid, Water for Women, and WaterAid - WASH system building block assessment tool</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72A42B3-9DD0-28FD-38CF-DACE4C56C71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3145408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A889-203F-FB47-4C9F-C9C7E0294F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186898-0103-981D-5DED-29053CF322F2}"/>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Number of new, higher-yielding sources developed [as a proportion of total sources]</a:t>
            </a:r>
          </a:p>
        </p:txBody>
      </p:sp>
      <p:sp>
        <p:nvSpPr>
          <p:cNvPr id="6" name="TextBox 5">
            <a:extLst>
              <a:ext uri="{FF2B5EF4-FFF2-40B4-BE49-F238E27FC236}">
                <a16:creationId xmlns:a16="http://schemas.microsoft.com/office/drawing/2014/main" id="{6857F94B-EC58-009A-A3C4-A434A9239C9A}"/>
              </a:ext>
            </a:extLst>
          </p:cNvPr>
          <p:cNvSpPr txBox="1"/>
          <p:nvPr/>
        </p:nvSpPr>
        <p:spPr>
          <a:xfrm>
            <a:off x="853440" y="728039"/>
            <a:ext cx="1199536" cy="369332"/>
          </a:xfrm>
          <a:prstGeom prst="rect">
            <a:avLst/>
          </a:prstGeom>
          <a:noFill/>
        </p:spPr>
        <p:txBody>
          <a:bodyPr wrap="square" rtlCol="0">
            <a:spAutoFit/>
          </a:bodyPr>
          <a:lstStyle/>
          <a:p>
            <a:r>
              <a:rPr lang="en-GB" b="1"/>
              <a:t>LL366</a:t>
            </a:r>
          </a:p>
        </p:txBody>
      </p:sp>
      <p:sp>
        <p:nvSpPr>
          <p:cNvPr id="2" name="TextBox 1">
            <a:extLst>
              <a:ext uri="{FF2B5EF4-FFF2-40B4-BE49-F238E27FC236}">
                <a16:creationId xmlns:a16="http://schemas.microsoft.com/office/drawing/2014/main" id="{ADCAEABA-DBF0-02E6-4BBA-1D21BE6BDF2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12D1D60-73DA-8B5E-4E5D-FD3EC754F6D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4D6DE5E-AD45-2422-ABC4-EBC0C9CD9B52}"/>
              </a:ext>
            </a:extLst>
          </p:cNvPr>
          <p:cNvGraphicFramePr>
            <a:graphicFrameLocks noGrp="1"/>
          </p:cNvGraphicFramePr>
          <p:nvPr>
            <p:extLst>
              <p:ext uri="{D42A27DB-BD31-4B8C-83A1-F6EECF244321}">
                <p14:modId xmlns:p14="http://schemas.microsoft.com/office/powerpoint/2010/main" val="888486366"/>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3AA50AD-0EFE-474F-7A63-EEB7F682CCC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4565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00A02-7373-D449-3B3D-2BD3CD86319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562855-D9FC-3EF3-E73E-29E1BEED5DB9}"/>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Regulation mandates that sufficient quantities of domestic water supply be provided as a priority before allocations to other water uses are made </a:t>
            </a:r>
          </a:p>
        </p:txBody>
      </p:sp>
      <p:sp>
        <p:nvSpPr>
          <p:cNvPr id="6" name="TextBox 5">
            <a:extLst>
              <a:ext uri="{FF2B5EF4-FFF2-40B4-BE49-F238E27FC236}">
                <a16:creationId xmlns:a16="http://schemas.microsoft.com/office/drawing/2014/main" id="{6FF3EC33-B822-BAA4-8CBD-1DCC517F6B0B}"/>
              </a:ext>
            </a:extLst>
          </p:cNvPr>
          <p:cNvSpPr txBox="1"/>
          <p:nvPr/>
        </p:nvSpPr>
        <p:spPr>
          <a:xfrm>
            <a:off x="853440" y="728039"/>
            <a:ext cx="1199536" cy="369332"/>
          </a:xfrm>
          <a:prstGeom prst="rect">
            <a:avLst/>
          </a:prstGeom>
          <a:noFill/>
        </p:spPr>
        <p:txBody>
          <a:bodyPr wrap="square" rtlCol="0">
            <a:spAutoFit/>
          </a:bodyPr>
          <a:lstStyle/>
          <a:p>
            <a:r>
              <a:rPr lang="en-GB" b="1"/>
              <a:t>LL168</a:t>
            </a:r>
          </a:p>
        </p:txBody>
      </p:sp>
      <p:sp>
        <p:nvSpPr>
          <p:cNvPr id="2" name="TextBox 1">
            <a:extLst>
              <a:ext uri="{FF2B5EF4-FFF2-40B4-BE49-F238E27FC236}">
                <a16:creationId xmlns:a16="http://schemas.microsoft.com/office/drawing/2014/main" id="{8E153B5F-5F3E-1EAE-114D-A74987CEE3F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5037541-F1B0-96FB-1201-0F153D0A73F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D4C8FD7-8C66-5198-DAB0-24A2DC9FC811}"/>
              </a:ext>
            </a:extLst>
          </p:cNvPr>
          <p:cNvGraphicFramePr>
            <a:graphicFrameLocks noGrp="1"/>
          </p:cNvGraphicFramePr>
          <p:nvPr>
            <p:extLst>
              <p:ext uri="{D42A27DB-BD31-4B8C-83A1-F6EECF244321}">
                <p14:modId xmlns:p14="http://schemas.microsoft.com/office/powerpoint/2010/main" val="939574789"/>
              </p:ext>
            </p:extLst>
          </p:nvPr>
        </p:nvGraphicFramePr>
        <p:xfrm>
          <a:off x="491613" y="1742221"/>
          <a:ext cx="10991317" cy="3051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Bonelli et al 2014 Incorporating climate change adaptation strategies in urban water supply planning: the case of central Chile; Steinschneider and Brown 2012 Dynamic reservoir management with real-option risk hedging as a robust adaptation to nonstationary climate; Yang et al 2014 Water governance and adaptation to climate change in the Indus River Basin</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CA23E74-CE5B-A3EF-1247-257A0853DA4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64908620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3F97-05DD-13AC-E5EA-D019F84F68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3499336-2702-92C3-AD1A-2F9C128E14D2}"/>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using groundwater-based water supplies where]hydrogeological conditions were properly assessed and documented before water point construction</a:t>
            </a:r>
          </a:p>
        </p:txBody>
      </p:sp>
      <p:sp>
        <p:nvSpPr>
          <p:cNvPr id="6" name="TextBox 5">
            <a:extLst>
              <a:ext uri="{FF2B5EF4-FFF2-40B4-BE49-F238E27FC236}">
                <a16:creationId xmlns:a16="http://schemas.microsoft.com/office/drawing/2014/main" id="{C9EDCCEC-901A-7CE4-5FA8-C4CAD4F79B90}"/>
              </a:ext>
            </a:extLst>
          </p:cNvPr>
          <p:cNvSpPr txBox="1"/>
          <p:nvPr/>
        </p:nvSpPr>
        <p:spPr>
          <a:xfrm>
            <a:off x="853440" y="728039"/>
            <a:ext cx="1199536" cy="369332"/>
          </a:xfrm>
          <a:prstGeom prst="rect">
            <a:avLst/>
          </a:prstGeom>
          <a:noFill/>
        </p:spPr>
        <p:txBody>
          <a:bodyPr wrap="square" rtlCol="0">
            <a:spAutoFit/>
          </a:bodyPr>
          <a:lstStyle/>
          <a:p>
            <a:r>
              <a:rPr lang="en-GB" b="1"/>
              <a:t>LL379</a:t>
            </a:r>
          </a:p>
        </p:txBody>
      </p:sp>
      <p:sp>
        <p:nvSpPr>
          <p:cNvPr id="2" name="TextBox 1">
            <a:extLst>
              <a:ext uri="{FF2B5EF4-FFF2-40B4-BE49-F238E27FC236}">
                <a16:creationId xmlns:a16="http://schemas.microsoft.com/office/drawing/2014/main" id="{3091AC56-AB95-31FA-24DD-F77885F57A3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75E33C5-DC9A-E002-FABA-3E19D8754AC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53F87F4-8FE1-8556-F480-4B74D884554E}"/>
              </a:ext>
            </a:extLst>
          </p:cNvPr>
          <p:cNvGraphicFramePr>
            <a:graphicFrameLocks noGrp="1"/>
          </p:cNvGraphicFramePr>
          <p:nvPr>
            <p:extLst>
              <p:ext uri="{D42A27DB-BD31-4B8C-83A1-F6EECF244321}">
                <p14:modId xmlns:p14="http://schemas.microsoft.com/office/powerpoint/2010/main" val="428021244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96117E2-E012-8A10-70D5-EE4F6CD10CC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1657774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799A-3A41-0F46-E29C-EE9C4436F7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810FF07-8B5B-CC39-11B7-1106A7F7A32F}"/>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using groundwater-based water supplies where] consulted on reliability and quality of different springs</a:t>
            </a:r>
          </a:p>
        </p:txBody>
      </p:sp>
      <p:sp>
        <p:nvSpPr>
          <p:cNvPr id="6" name="TextBox 5">
            <a:extLst>
              <a:ext uri="{FF2B5EF4-FFF2-40B4-BE49-F238E27FC236}">
                <a16:creationId xmlns:a16="http://schemas.microsoft.com/office/drawing/2014/main" id="{594466F0-2A2D-12B7-472A-F3AB96613EC8}"/>
              </a:ext>
            </a:extLst>
          </p:cNvPr>
          <p:cNvSpPr txBox="1"/>
          <p:nvPr/>
        </p:nvSpPr>
        <p:spPr>
          <a:xfrm>
            <a:off x="853440" y="728039"/>
            <a:ext cx="1199536" cy="369332"/>
          </a:xfrm>
          <a:prstGeom prst="rect">
            <a:avLst/>
          </a:prstGeom>
          <a:noFill/>
        </p:spPr>
        <p:txBody>
          <a:bodyPr wrap="square" rtlCol="0">
            <a:spAutoFit/>
          </a:bodyPr>
          <a:lstStyle/>
          <a:p>
            <a:r>
              <a:rPr lang="en-GB" b="1"/>
              <a:t>LL380</a:t>
            </a:r>
          </a:p>
        </p:txBody>
      </p:sp>
      <p:sp>
        <p:nvSpPr>
          <p:cNvPr id="2" name="TextBox 1">
            <a:extLst>
              <a:ext uri="{FF2B5EF4-FFF2-40B4-BE49-F238E27FC236}">
                <a16:creationId xmlns:a16="http://schemas.microsoft.com/office/drawing/2014/main" id="{D30A73E2-3D10-8DF3-0F17-013347881EC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259CFC4-D5DB-5012-0A22-C1BF9F846B6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523AEB6-8C2E-47F9-D716-98F35993BC5A}"/>
              </a:ext>
            </a:extLst>
          </p:cNvPr>
          <p:cNvGraphicFramePr>
            <a:graphicFrameLocks noGrp="1"/>
          </p:cNvGraphicFramePr>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3EACABC-556A-027D-1A43-4F8B464406B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8315531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0F3E5-BD7A-8B20-5708-BF33FC0E9C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435EFC2-C640-D270-0034-C48909F1E86F}"/>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with access to groundwater-based water supplies where] hydrogeological conditions, catchment areas, and siting have been properly assessed and documented before water point construction</a:t>
            </a:r>
          </a:p>
        </p:txBody>
      </p:sp>
      <p:sp>
        <p:nvSpPr>
          <p:cNvPr id="6" name="TextBox 5">
            <a:extLst>
              <a:ext uri="{FF2B5EF4-FFF2-40B4-BE49-F238E27FC236}">
                <a16:creationId xmlns:a16="http://schemas.microsoft.com/office/drawing/2014/main" id="{AE7D8B59-7C95-93D5-375D-72600E5D7573}"/>
              </a:ext>
            </a:extLst>
          </p:cNvPr>
          <p:cNvSpPr txBox="1"/>
          <p:nvPr/>
        </p:nvSpPr>
        <p:spPr>
          <a:xfrm>
            <a:off x="853440" y="728039"/>
            <a:ext cx="1199536" cy="369332"/>
          </a:xfrm>
          <a:prstGeom prst="rect">
            <a:avLst/>
          </a:prstGeom>
          <a:noFill/>
        </p:spPr>
        <p:txBody>
          <a:bodyPr wrap="square" rtlCol="0">
            <a:spAutoFit/>
          </a:bodyPr>
          <a:lstStyle/>
          <a:p>
            <a:r>
              <a:rPr lang="en-GB" b="1"/>
              <a:t>LL383</a:t>
            </a:r>
          </a:p>
        </p:txBody>
      </p:sp>
      <p:sp>
        <p:nvSpPr>
          <p:cNvPr id="2" name="TextBox 1">
            <a:extLst>
              <a:ext uri="{FF2B5EF4-FFF2-40B4-BE49-F238E27FC236}">
                <a16:creationId xmlns:a16="http://schemas.microsoft.com/office/drawing/2014/main" id="{7E6A9817-FB3E-C938-1A8B-8C88D55C43F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676C110-BCFF-D10E-674E-3BAF66BEED5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E719CA0-CE1D-57F8-0E9B-CDDA5304561F}"/>
              </a:ext>
            </a:extLst>
          </p:cNvPr>
          <p:cNvGraphicFramePr>
            <a:graphicFrameLocks noGrp="1"/>
          </p:cNvGraphicFramePr>
          <p:nvPr>
            <p:extLst>
              <p:ext uri="{D42A27DB-BD31-4B8C-83A1-F6EECF244321}">
                <p14:modId xmlns:p14="http://schemas.microsoft.com/office/powerpoint/2010/main" val="112449121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0574979-7585-4BED-74C2-DBA9B7D117A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69040040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A9E80-F5E7-05E7-1BAA-96DD578C2E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159FA2-A4BF-6EEE-3C89-343FA6551922}"/>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new boreholes checked for yield and water quality before sign-off</a:t>
            </a:r>
          </a:p>
        </p:txBody>
      </p:sp>
      <p:sp>
        <p:nvSpPr>
          <p:cNvPr id="6" name="TextBox 5">
            <a:extLst>
              <a:ext uri="{FF2B5EF4-FFF2-40B4-BE49-F238E27FC236}">
                <a16:creationId xmlns:a16="http://schemas.microsoft.com/office/drawing/2014/main" id="{5F4B3851-A4D4-6EE2-2349-8F3B1C08F271}"/>
              </a:ext>
            </a:extLst>
          </p:cNvPr>
          <p:cNvSpPr txBox="1"/>
          <p:nvPr/>
        </p:nvSpPr>
        <p:spPr>
          <a:xfrm>
            <a:off x="853440" y="728039"/>
            <a:ext cx="1199536" cy="369332"/>
          </a:xfrm>
          <a:prstGeom prst="rect">
            <a:avLst/>
          </a:prstGeom>
          <a:noFill/>
        </p:spPr>
        <p:txBody>
          <a:bodyPr wrap="square" rtlCol="0">
            <a:spAutoFit/>
          </a:bodyPr>
          <a:lstStyle/>
          <a:p>
            <a:r>
              <a:rPr lang="en-GB" b="1"/>
              <a:t>LL384</a:t>
            </a:r>
          </a:p>
        </p:txBody>
      </p:sp>
      <p:sp>
        <p:nvSpPr>
          <p:cNvPr id="2" name="TextBox 1">
            <a:extLst>
              <a:ext uri="{FF2B5EF4-FFF2-40B4-BE49-F238E27FC236}">
                <a16:creationId xmlns:a16="http://schemas.microsoft.com/office/drawing/2014/main" id="{333CF485-9BE8-833F-BF65-514C9198181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EACE6D5-2A02-F9DB-AFF8-1D9AB620149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30EF66E-192A-698B-2061-4FEF9E98C031}"/>
              </a:ext>
            </a:extLst>
          </p:cNvPr>
          <p:cNvGraphicFramePr>
            <a:graphicFrameLocks noGrp="1"/>
          </p:cNvGraphicFramePr>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939D10A-9052-F647-1127-1B6EE1B00CA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5073203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B413-B51A-1579-53DA-16F84AC98AE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B7C0C74-5A17-78D0-A6A3-A3B1F91214A0}"/>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resource assessments that consider climate impacts</a:t>
            </a:r>
          </a:p>
        </p:txBody>
      </p:sp>
      <p:sp>
        <p:nvSpPr>
          <p:cNvPr id="6" name="TextBox 5">
            <a:extLst>
              <a:ext uri="{FF2B5EF4-FFF2-40B4-BE49-F238E27FC236}">
                <a16:creationId xmlns:a16="http://schemas.microsoft.com/office/drawing/2014/main" id="{3CDC5058-85B7-4E4D-742A-CA3AEE0C6B46}"/>
              </a:ext>
            </a:extLst>
          </p:cNvPr>
          <p:cNvSpPr txBox="1"/>
          <p:nvPr/>
        </p:nvSpPr>
        <p:spPr>
          <a:xfrm>
            <a:off x="853440" y="728039"/>
            <a:ext cx="1199536" cy="369332"/>
          </a:xfrm>
          <a:prstGeom prst="rect">
            <a:avLst/>
          </a:prstGeom>
          <a:noFill/>
        </p:spPr>
        <p:txBody>
          <a:bodyPr wrap="square" rtlCol="0">
            <a:spAutoFit/>
          </a:bodyPr>
          <a:lstStyle/>
          <a:p>
            <a:r>
              <a:rPr lang="en-GB" b="1"/>
              <a:t>LL393</a:t>
            </a:r>
          </a:p>
        </p:txBody>
      </p:sp>
      <p:sp>
        <p:nvSpPr>
          <p:cNvPr id="2" name="TextBox 1">
            <a:extLst>
              <a:ext uri="{FF2B5EF4-FFF2-40B4-BE49-F238E27FC236}">
                <a16:creationId xmlns:a16="http://schemas.microsoft.com/office/drawing/2014/main" id="{36F49202-675B-4BEF-E17D-C8B5E208649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315C3DE-7103-E48F-422F-CCB45A5535A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3591848-A468-B837-B6EB-2F7126B86A5D}"/>
              </a:ext>
            </a:extLst>
          </p:cNvPr>
          <p:cNvGraphicFramePr>
            <a:graphicFrameLocks noGrp="1"/>
          </p:cNvGraphicFramePr>
          <p:nvPr>
            <p:extLst>
              <p:ext uri="{D42A27DB-BD31-4B8C-83A1-F6EECF244321}">
                <p14:modId xmlns:p14="http://schemas.microsoft.com/office/powerpoint/2010/main" val="2579891252"/>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1341A33-3D66-3173-F3CA-E6FAF2E3C3E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3414278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7A4E1-EC02-A6D9-79BA-AB34C06940F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4EFA6A-7798-B2C0-3E05-629A13D841A4}"/>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supplies for which[ there is an on-site and regularly reviewed hazard recovery plan</a:t>
            </a:r>
          </a:p>
        </p:txBody>
      </p:sp>
      <p:sp>
        <p:nvSpPr>
          <p:cNvPr id="6" name="TextBox 5">
            <a:extLst>
              <a:ext uri="{FF2B5EF4-FFF2-40B4-BE49-F238E27FC236}">
                <a16:creationId xmlns:a16="http://schemas.microsoft.com/office/drawing/2014/main" id="{BBDDD06F-4229-FB94-7394-BDA85B149721}"/>
              </a:ext>
            </a:extLst>
          </p:cNvPr>
          <p:cNvSpPr txBox="1"/>
          <p:nvPr/>
        </p:nvSpPr>
        <p:spPr>
          <a:xfrm>
            <a:off x="853440" y="728039"/>
            <a:ext cx="1199536" cy="369332"/>
          </a:xfrm>
          <a:prstGeom prst="rect">
            <a:avLst/>
          </a:prstGeom>
          <a:noFill/>
        </p:spPr>
        <p:txBody>
          <a:bodyPr wrap="square" rtlCol="0">
            <a:spAutoFit/>
          </a:bodyPr>
          <a:lstStyle/>
          <a:p>
            <a:r>
              <a:rPr lang="en-GB" b="1"/>
              <a:t>LL401</a:t>
            </a:r>
          </a:p>
        </p:txBody>
      </p:sp>
      <p:sp>
        <p:nvSpPr>
          <p:cNvPr id="2" name="TextBox 1">
            <a:extLst>
              <a:ext uri="{FF2B5EF4-FFF2-40B4-BE49-F238E27FC236}">
                <a16:creationId xmlns:a16="http://schemas.microsoft.com/office/drawing/2014/main" id="{5C076661-12D3-EF50-A0BE-F5C98FE411E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841F296-F07B-8A46-B4C3-EB5131B5348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F4DDACB-8F75-801E-B49E-20E5943F62D2}"/>
              </a:ext>
            </a:extLst>
          </p:cNvPr>
          <p:cNvGraphicFramePr>
            <a:graphicFrameLocks noGrp="1"/>
          </p:cNvGraphicFramePr>
          <p:nvPr>
            <p:extLst>
              <p:ext uri="{D42A27DB-BD31-4B8C-83A1-F6EECF244321}">
                <p14:modId xmlns:p14="http://schemas.microsoft.com/office/powerpoint/2010/main" val="717908682"/>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Measuring resilience in the water industry - ARCADIS, United utilities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2611947-E546-57C5-080E-C2519D7E073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0006288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E1DE-A762-5453-836E-DCD38D35FD9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5545392-D0AF-D0D3-CB5A-18BE70EF682B}"/>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49798108-A95A-68F3-4AB9-8B655809EA06}"/>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A957B6D-8534-2CD0-E2CE-7EB7ABFEF7C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68718D7-1371-06A4-832A-F179CCF000D4}"/>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pPr lvl="0"/>
            <a:r>
              <a:rPr lang="en-GB"/>
              <a:t>Climate Resilient Water Treatment</a:t>
            </a:r>
          </a:p>
        </p:txBody>
      </p:sp>
      <p:graphicFrame>
        <p:nvGraphicFramePr>
          <p:cNvPr id="4" name="Table 3">
            <a:extLst>
              <a:ext uri="{FF2B5EF4-FFF2-40B4-BE49-F238E27FC236}">
                <a16:creationId xmlns:a16="http://schemas.microsoft.com/office/drawing/2014/main" id="{E7110E31-0597-26FC-872E-60D09D7BF3E6}"/>
              </a:ext>
            </a:extLst>
          </p:cNvPr>
          <p:cNvGraphicFramePr>
            <a:graphicFrameLocks noGrp="1"/>
          </p:cNvGraphicFramePr>
          <p:nvPr>
            <p:extLst>
              <p:ext uri="{D42A27DB-BD31-4B8C-83A1-F6EECF244321}">
                <p14:modId xmlns:p14="http://schemas.microsoft.com/office/powerpoint/2010/main" val="3291837058"/>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LL223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routine monitoring at intake linked to treatment operation &amp; performance </a:t>
                      </a:r>
                    </a:p>
                  </a:txBody>
                  <a:tcPr marL="0" marR="0" marT="0" marB="0" anchor="b"/>
                </a:tc>
                <a:extLst>
                  <a:ext uri="{0D108BD9-81ED-4DB2-BD59-A6C34878D82A}">
                    <a16:rowId xmlns:a16="http://schemas.microsoft.com/office/drawing/2014/main" val="2516395941"/>
                  </a:ext>
                </a:extLst>
              </a:tr>
            </a:tbl>
          </a:graphicData>
        </a:graphic>
      </p:graphicFrame>
      <p:sp>
        <p:nvSpPr>
          <p:cNvPr id="7" name="TextBox 6">
            <a:extLst>
              <a:ext uri="{FF2B5EF4-FFF2-40B4-BE49-F238E27FC236}">
                <a16:creationId xmlns:a16="http://schemas.microsoft.com/office/drawing/2014/main" id="{69FCF993-CD7C-E32F-2947-C7B778C057C0}"/>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7DACD39D-7F59-1501-6714-5AA9648E0432}"/>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9818958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32237-666E-C1B6-5B73-600B5769EF8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80E0948-590D-B6FB-E32F-01FFD028E06D}"/>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with routine monitoring at intake linked to treatment operation &amp; performance </a:t>
            </a:r>
          </a:p>
        </p:txBody>
      </p:sp>
      <p:sp>
        <p:nvSpPr>
          <p:cNvPr id="6" name="TextBox 5">
            <a:extLst>
              <a:ext uri="{FF2B5EF4-FFF2-40B4-BE49-F238E27FC236}">
                <a16:creationId xmlns:a16="http://schemas.microsoft.com/office/drawing/2014/main" id="{87A4BF4D-7BFC-0E4B-96B6-FB4E28AC6DCA}"/>
              </a:ext>
            </a:extLst>
          </p:cNvPr>
          <p:cNvSpPr txBox="1"/>
          <p:nvPr/>
        </p:nvSpPr>
        <p:spPr>
          <a:xfrm>
            <a:off x="853440" y="728039"/>
            <a:ext cx="1199536" cy="369332"/>
          </a:xfrm>
          <a:prstGeom prst="rect">
            <a:avLst/>
          </a:prstGeom>
          <a:noFill/>
        </p:spPr>
        <p:txBody>
          <a:bodyPr wrap="square" rtlCol="0">
            <a:spAutoFit/>
          </a:bodyPr>
          <a:lstStyle/>
          <a:p>
            <a:r>
              <a:rPr lang="en-GB" b="1"/>
              <a:t>LL223</a:t>
            </a:r>
          </a:p>
        </p:txBody>
      </p:sp>
      <p:sp>
        <p:nvSpPr>
          <p:cNvPr id="2" name="TextBox 1">
            <a:extLst>
              <a:ext uri="{FF2B5EF4-FFF2-40B4-BE49-F238E27FC236}">
                <a16:creationId xmlns:a16="http://schemas.microsoft.com/office/drawing/2014/main" id="{582FE78E-1CEB-DAD1-5C81-0A9252F5002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065B8CD-F3B7-70FB-DA5B-C424BAEDA97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FFA8A51-DCEE-38E4-6164-E5A8338F8F8A}"/>
              </a:ext>
            </a:extLst>
          </p:cNvPr>
          <p:cNvGraphicFramePr>
            <a:graphicFrameLocks noGrp="1"/>
          </p:cNvGraphicFramePr>
          <p:nvPr>
            <p:extLst>
              <p:ext uri="{D42A27DB-BD31-4B8C-83A1-F6EECF244321}">
                <p14:modId xmlns:p14="http://schemas.microsoft.com/office/powerpoint/2010/main" val="1327239284"/>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Treatment</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Writer et al 2014 Water treatment implications after the High park Wildfire, Colorado ; Braun et al 2014 Drought to flood: a comparative assessment of four parallel surface water treatments during the 2010-2012 inflows to the Murray-Darling Basin, South Australia</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DD833EA-8911-8E6F-5C45-CC06E204177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2538299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5EE26-248A-AA47-DE4B-22CB9CA2FCA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B724977-FA93-63E3-DEE7-0E764434F2EA}"/>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5C268DAE-6968-1218-6AD5-F3D0557C661C}"/>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3080FF8-BA0F-7139-CC23-35BCA629A06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C665B59-D1CD-337A-EF91-D346DDB91FA2}"/>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pPr lvl="0"/>
            <a:r>
              <a:rPr lang="en-GB"/>
              <a:t>Climate Resilient Water Storage and Distribution</a:t>
            </a:r>
          </a:p>
        </p:txBody>
      </p:sp>
      <p:graphicFrame>
        <p:nvGraphicFramePr>
          <p:cNvPr id="4" name="Table 3">
            <a:extLst>
              <a:ext uri="{FF2B5EF4-FFF2-40B4-BE49-F238E27FC236}">
                <a16:creationId xmlns:a16="http://schemas.microsoft.com/office/drawing/2014/main" id="{67CA67CC-FF9F-0A04-BF06-7B62B5D89297}"/>
              </a:ext>
            </a:extLst>
          </p:cNvPr>
          <p:cNvGraphicFramePr>
            <a:graphicFrameLocks noGrp="1"/>
          </p:cNvGraphicFramePr>
          <p:nvPr>
            <p:extLst>
              <p:ext uri="{D42A27DB-BD31-4B8C-83A1-F6EECF244321}">
                <p14:modId xmlns:p14="http://schemas.microsoft.com/office/powerpoint/2010/main" val="971611400"/>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LL231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leak detection and reduction programs</a:t>
                      </a:r>
                    </a:p>
                  </a:txBody>
                  <a:tcPr marL="0" marR="0" marT="0" marB="0" anchor="b"/>
                </a:tc>
                <a:extLst>
                  <a:ext uri="{0D108BD9-81ED-4DB2-BD59-A6C34878D82A}">
                    <a16:rowId xmlns:a16="http://schemas.microsoft.com/office/drawing/2014/main" val="2516395941"/>
                  </a:ext>
                </a:extLst>
              </a:tr>
            </a:tbl>
          </a:graphicData>
        </a:graphic>
      </p:graphicFrame>
      <p:sp>
        <p:nvSpPr>
          <p:cNvPr id="7" name="TextBox 6">
            <a:extLst>
              <a:ext uri="{FF2B5EF4-FFF2-40B4-BE49-F238E27FC236}">
                <a16:creationId xmlns:a16="http://schemas.microsoft.com/office/drawing/2014/main" id="{8F833791-AECB-4944-321B-150BD3B6BE05}"/>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13285D32-15B9-59D1-B1F6-EB06879423C0}"/>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353294120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6064A-1AEA-980C-A8FD-EF45690C34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38E276-3CCC-B680-1CA1-ED8CB9638F21}"/>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with leak detection and reduction programs</a:t>
            </a:r>
          </a:p>
        </p:txBody>
      </p:sp>
      <p:sp>
        <p:nvSpPr>
          <p:cNvPr id="6" name="TextBox 5">
            <a:extLst>
              <a:ext uri="{FF2B5EF4-FFF2-40B4-BE49-F238E27FC236}">
                <a16:creationId xmlns:a16="http://schemas.microsoft.com/office/drawing/2014/main" id="{7665EDBE-C609-CE96-300C-8C8BA2C5E45F}"/>
              </a:ext>
            </a:extLst>
          </p:cNvPr>
          <p:cNvSpPr txBox="1"/>
          <p:nvPr/>
        </p:nvSpPr>
        <p:spPr>
          <a:xfrm>
            <a:off x="853440" y="728039"/>
            <a:ext cx="1199536" cy="369332"/>
          </a:xfrm>
          <a:prstGeom prst="rect">
            <a:avLst/>
          </a:prstGeom>
          <a:noFill/>
        </p:spPr>
        <p:txBody>
          <a:bodyPr wrap="square" rtlCol="0">
            <a:spAutoFit/>
          </a:bodyPr>
          <a:lstStyle/>
          <a:p>
            <a:r>
              <a:rPr lang="en-GB" b="1"/>
              <a:t>LL231</a:t>
            </a:r>
          </a:p>
        </p:txBody>
      </p:sp>
      <p:sp>
        <p:nvSpPr>
          <p:cNvPr id="2" name="TextBox 1">
            <a:extLst>
              <a:ext uri="{FF2B5EF4-FFF2-40B4-BE49-F238E27FC236}">
                <a16:creationId xmlns:a16="http://schemas.microsoft.com/office/drawing/2014/main" id="{FE7BF433-B689-7E65-B1EB-EAC3F717BE4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24D348A-A7AD-5774-A5B6-08F2976094A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9C5E990-6DF2-218D-8392-E41779244B19}"/>
              </a:ext>
            </a:extLst>
          </p:cNvPr>
          <p:cNvGraphicFramePr>
            <a:graphicFrameLocks noGrp="1"/>
          </p:cNvGraphicFramePr>
          <p:nvPr>
            <p:extLst>
              <p:ext uri="{D42A27DB-BD31-4B8C-83A1-F6EECF244321}">
                <p14:modId xmlns:p14="http://schemas.microsoft.com/office/powerpoint/2010/main" val="900882821"/>
              </p:ext>
            </p:extLst>
          </p:nvPr>
        </p:nvGraphicFramePr>
        <p:xfrm>
          <a:off x="491613" y="1742221"/>
          <a:ext cx="10991317" cy="3356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Storage and Distribution</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err="1"/>
                        <a:t>Mirdashtvan</a:t>
                      </a:r>
                      <a:r>
                        <a:rPr lang="en-GB" sz="1000"/>
                        <a:t> et al 2021 Sustainable Water Supply and Demand Management in Semi-arid Regions: Optimizing Water Resources Allocation Based on RCPs Scenarios;</a:t>
                      </a:r>
                    </a:p>
                    <a:p>
                      <a:pPr marL="171450" indent="-171450">
                        <a:buFont typeface="Arial" panose="020B0604020202020204" pitchFamily="34" charset="0"/>
                        <a:buChar char="•"/>
                      </a:pPr>
                      <a:r>
                        <a:rPr lang="en-GB" sz="1000" err="1"/>
                        <a:t>Olabanji</a:t>
                      </a:r>
                      <a:r>
                        <a:rPr lang="en-GB" sz="1000"/>
                        <a:t> et al 2020 Climate change impact on water availability in the olifants catchment (South Africa) with potential adaptation strategies; </a:t>
                      </a:r>
                    </a:p>
                    <a:p>
                      <a:pPr marL="171450" indent="-171450">
                        <a:buFont typeface="Arial" panose="020B0604020202020204" pitchFamily="34" charset="0"/>
                        <a:buChar char="•"/>
                      </a:pPr>
                      <a:r>
                        <a:rPr lang="en-GB" sz="1000" err="1"/>
                        <a:t>Papadaskalopoulou</a:t>
                      </a:r>
                      <a:r>
                        <a:rPr lang="en-GB" sz="1000"/>
                        <a:t> et al 2015 Lessons for climate change adaptation from better management of rivers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20EFEA0-6B2C-F44A-6428-1AB54026C84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890103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73A18-D884-8C90-C0CA-54FADD91C4B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BFCBD03-BFDF-7035-DC46-FC5D925801E1}"/>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Institutions </a:t>
            </a:r>
          </a:p>
        </p:txBody>
      </p:sp>
      <p:cxnSp>
        <p:nvCxnSpPr>
          <p:cNvPr id="5" name="Straight Connector 4">
            <a:extLst>
              <a:ext uri="{FF2B5EF4-FFF2-40B4-BE49-F238E27FC236}">
                <a16:creationId xmlns:a16="http://schemas.microsoft.com/office/drawing/2014/main" id="{B7984CC5-AE88-E149-0F50-C20D2CD5F404}"/>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F542A66-644F-993F-4AE1-3A9489141A2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CCB664D-A80E-2073-DA57-FA0870C18F64}"/>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BF329336-371B-E5D4-7666-7739831264A1}"/>
              </a:ext>
            </a:extLst>
          </p:cNvPr>
          <p:cNvGraphicFramePr>
            <a:graphicFrameLocks noGrp="1"/>
          </p:cNvGraphicFramePr>
          <p:nvPr>
            <p:extLst>
              <p:ext uri="{D42A27DB-BD31-4B8C-83A1-F6EECF244321}">
                <p14:modId xmlns:p14="http://schemas.microsoft.com/office/powerpoint/2010/main" val="1238743444"/>
              </p:ext>
            </p:extLst>
          </p:nvPr>
        </p:nvGraphicFramePr>
        <p:xfrm>
          <a:off x="838199" y="2289611"/>
          <a:ext cx="10290049" cy="21488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LL016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utilities that have/provide access to training programmes for construction workers on how to construct resilient structures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LL017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Sufficient human resources [are in place]  to design, implement, and monitor adaptation plans for the water sector</a:t>
                      </a:r>
                    </a:p>
                  </a:txBody>
                  <a:tcPr marL="0" marR="0" marT="0" marB="0"/>
                </a:tc>
                <a:extLst>
                  <a:ext uri="{0D108BD9-81ED-4DB2-BD59-A6C34878D82A}">
                    <a16:rowId xmlns:a16="http://schemas.microsoft.com/office/drawing/2014/main" val="18284324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LL019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regulatory or local government staff supporting water supply systems who have received training on climate risk assessment and management</a:t>
                      </a:r>
                    </a:p>
                  </a:txBody>
                  <a:tcPr marL="0" marR="0" marT="0" marB="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LL068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Climate projections and seasonal forecasts are communicated to the water sector </a:t>
                      </a:r>
                    </a:p>
                  </a:txBody>
                  <a:tcPr marL="0" marR="0" marT="0" marB="0"/>
                </a:tc>
                <a:extLst>
                  <a:ext uri="{0D108BD9-81ED-4DB2-BD59-A6C34878D82A}">
                    <a16:rowId xmlns:a16="http://schemas.microsoft.com/office/drawing/2014/main" val="26095010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LL154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Climate ministry has a mandated role in water supply sector review and planning</a:t>
                      </a:r>
                    </a:p>
                  </a:txBody>
                  <a:tcPr marL="0" marR="0" marT="0" marB="0"/>
                </a:tc>
                <a:extLst>
                  <a:ext uri="{0D108BD9-81ED-4DB2-BD59-A6C34878D82A}">
                    <a16:rowId xmlns:a16="http://schemas.microsoft.com/office/drawing/2014/main" val="1768383258"/>
                  </a:ext>
                </a:extLst>
              </a:tr>
            </a:tbl>
          </a:graphicData>
        </a:graphic>
      </p:graphicFrame>
      <p:sp>
        <p:nvSpPr>
          <p:cNvPr id="7" name="TextBox 6">
            <a:extLst>
              <a:ext uri="{FF2B5EF4-FFF2-40B4-BE49-F238E27FC236}">
                <a16:creationId xmlns:a16="http://schemas.microsoft.com/office/drawing/2014/main" id="{98F36DE2-6BA9-AB6F-FB0C-6D29DCE7C4F2}"/>
              </a:ext>
            </a:extLst>
          </p:cNvPr>
          <p:cNvSpPr txBox="1"/>
          <p:nvPr/>
        </p:nvSpPr>
        <p:spPr>
          <a:xfrm>
            <a:off x="3786499" y="6177280"/>
            <a:ext cx="2412999" cy="369332"/>
          </a:xfrm>
          <a:prstGeom prst="rect">
            <a:avLst/>
          </a:prstGeom>
          <a:noFill/>
        </p:spPr>
        <p:txBody>
          <a:bodyPr wrap="square" rtlCol="0">
            <a:spAutoFit/>
          </a:bodyPr>
          <a:lstStyle/>
          <a:p>
            <a:r>
              <a:rPr lang="en-GB">
                <a:hlinkClick r:id="rId9" action="ppaction://hlinksldjump"/>
              </a:rPr>
              <a:t>Back to previous page</a:t>
            </a:r>
            <a:endParaRPr lang="en-GB"/>
          </a:p>
        </p:txBody>
      </p:sp>
      <p:sp>
        <p:nvSpPr>
          <p:cNvPr id="8" name="TextBox 7">
            <a:extLst>
              <a:ext uri="{FF2B5EF4-FFF2-40B4-BE49-F238E27FC236}">
                <a16:creationId xmlns:a16="http://schemas.microsoft.com/office/drawing/2014/main" id="{3307BAAF-BD80-67CC-EABE-9B6957F3507F}"/>
              </a:ext>
            </a:extLst>
          </p:cNvPr>
          <p:cNvSpPr txBox="1"/>
          <p:nvPr/>
        </p:nvSpPr>
        <p:spPr>
          <a:xfrm>
            <a:off x="8780206" y="1843590"/>
            <a:ext cx="2354694" cy="369332"/>
          </a:xfrm>
          <a:prstGeom prst="rect">
            <a:avLst/>
          </a:prstGeom>
          <a:noFill/>
        </p:spPr>
        <p:txBody>
          <a:bodyPr wrap="square" rtlCol="0">
            <a:spAutoFit/>
          </a:bodyPr>
          <a:lstStyle/>
          <a:p>
            <a:r>
              <a:rPr lang="en-GB">
                <a:hlinkClick r:id="rId10"/>
              </a:rPr>
              <a:t>Link to Indicator Table</a:t>
            </a:r>
            <a:endParaRPr lang="en-GB"/>
          </a:p>
        </p:txBody>
      </p:sp>
    </p:spTree>
    <p:extLst>
      <p:ext uri="{BB962C8B-B14F-4D97-AF65-F5344CB8AC3E}">
        <p14:creationId xmlns:p14="http://schemas.microsoft.com/office/powerpoint/2010/main" val="148429044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5BE5B-C064-5B94-54AB-B4AD4212648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FE81DA3-F80B-40AC-BDE2-B69BD3FBFB36}"/>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15171F5F-AFDD-AF2D-F999-F699FF2C648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02EDD10-E170-980C-A45D-4ECEDFE9A7C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1294FCD-C5BC-D97A-5490-758F6E5D6816}"/>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pPr lvl="0"/>
            <a:r>
              <a:rPr lang="en-GB"/>
              <a:t>Climate Resilient Water Supply System</a:t>
            </a:r>
          </a:p>
        </p:txBody>
      </p:sp>
      <p:graphicFrame>
        <p:nvGraphicFramePr>
          <p:cNvPr id="4" name="Table 3">
            <a:extLst>
              <a:ext uri="{FF2B5EF4-FFF2-40B4-BE49-F238E27FC236}">
                <a16:creationId xmlns:a16="http://schemas.microsoft.com/office/drawing/2014/main" id="{AABA3F0B-2D09-BE87-5427-A2E10487CEBA}"/>
              </a:ext>
            </a:extLst>
          </p:cNvPr>
          <p:cNvGraphicFramePr>
            <a:graphicFrameLocks noGrp="1"/>
          </p:cNvGraphicFramePr>
          <p:nvPr>
            <p:extLst>
              <p:ext uri="{D42A27DB-BD31-4B8C-83A1-F6EECF244321}">
                <p14:modId xmlns:p14="http://schemas.microsoft.com/office/powerpoint/2010/main" val="1242534834"/>
              </p:ext>
            </p:extLst>
          </p:nvPr>
        </p:nvGraphicFramePr>
        <p:xfrm>
          <a:off x="838199" y="2289611"/>
          <a:ext cx="10290049" cy="365760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LL015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utilities that have/provide access to training programmes for construction workers on how to construct resilient structures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LL018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whose service providers have received training that includes climate risk assessment and management</a:t>
                      </a:r>
                    </a:p>
                  </a:txBody>
                  <a:tcPr marL="0" marR="0" marT="0" marB="0"/>
                </a:tc>
                <a:extLst>
                  <a:ext uri="{0D108BD9-81ED-4DB2-BD59-A6C34878D82A}">
                    <a16:rowId xmlns:a16="http://schemas.microsoft.com/office/drawing/2014/main" val="299803749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LL038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whose service providers monitor climate impacts and resilience indicators</a:t>
                      </a:r>
                    </a:p>
                  </a:txBody>
                  <a:tcPr marL="0" marR="0" marT="0" marB="0"/>
                </a:tc>
                <a:extLst>
                  <a:ext uri="{0D108BD9-81ED-4DB2-BD59-A6C34878D82A}">
                    <a16:rowId xmlns:a16="http://schemas.microsoft.com/office/drawing/2014/main" val="129844531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LL039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whose service providers report data on climate impacts and adaptation measures</a:t>
                      </a:r>
                    </a:p>
                  </a:txBody>
                  <a:tcPr marL="0" marR="0" marT="0" marB="0"/>
                </a:tc>
                <a:extLst>
                  <a:ext uri="{0D108BD9-81ED-4DB2-BD59-A6C34878D82A}">
                    <a16:rowId xmlns:a16="http://schemas.microsoft.com/office/drawing/2014/main" val="24819407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LL045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using] water supplies where water quality is monitored over different seasons</a:t>
                      </a:r>
                    </a:p>
                  </a:txBody>
                  <a:tcPr marL="0" marR="0" marT="0" marB="0"/>
                </a:tc>
                <a:extLst>
                  <a:ext uri="{0D108BD9-81ED-4DB2-BD59-A6C34878D82A}">
                    <a16:rowId xmlns:a16="http://schemas.microsoft.com/office/drawing/2014/main" val="350526523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LL047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WASH service providers in flood risk areas that have sufficient infrastructure to support and manage an early warning systems</a:t>
                      </a:r>
                    </a:p>
                  </a:txBody>
                  <a:tcPr marL="0" marR="0" marT="0" marB="0"/>
                </a:tc>
                <a:extLst>
                  <a:ext uri="{0D108BD9-81ED-4DB2-BD59-A6C34878D82A}">
                    <a16:rowId xmlns:a16="http://schemas.microsoft.com/office/drawing/2014/main" val="54573270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LL048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supply service providers with] well-defined, event-specific action plans ready for execution on receiving early warnings</a:t>
                      </a:r>
                    </a:p>
                  </a:txBody>
                  <a:tcPr marL="0" marR="0" marT="0" marB="0"/>
                </a:tc>
                <a:extLst>
                  <a:ext uri="{0D108BD9-81ED-4DB2-BD59-A6C34878D82A}">
                    <a16:rowId xmlns:a16="http://schemas.microsoft.com/office/drawing/2014/main" val="357479356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LL096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service providers with] climate-informed QA (quality assurance) process implemented during construction phase </a:t>
                      </a:r>
                    </a:p>
                  </a:txBody>
                  <a:tcPr marL="0" marR="0" marT="0" marB="0"/>
                </a:tc>
                <a:extLst>
                  <a:ext uri="{0D108BD9-81ED-4DB2-BD59-A6C34878D82A}">
                    <a16:rowId xmlns:a16="http://schemas.microsoft.com/office/drawing/2014/main" val="184503846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LL098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conform to national regulations and standards on resilient water supply design and utilise approved construction materials </a:t>
                      </a:r>
                    </a:p>
                  </a:txBody>
                  <a:tcPr marL="0" marR="0" marT="0" marB="0"/>
                </a:tc>
                <a:extLst>
                  <a:ext uri="{0D108BD9-81ED-4DB2-BD59-A6C34878D82A}">
                    <a16:rowId xmlns:a16="http://schemas.microsoft.com/office/drawing/2014/main" val="1939296449"/>
                  </a:ext>
                </a:extLst>
              </a:tr>
            </a:tbl>
          </a:graphicData>
        </a:graphic>
      </p:graphicFrame>
      <p:sp>
        <p:nvSpPr>
          <p:cNvPr id="7" name="TextBox 6">
            <a:extLst>
              <a:ext uri="{FF2B5EF4-FFF2-40B4-BE49-F238E27FC236}">
                <a16:creationId xmlns:a16="http://schemas.microsoft.com/office/drawing/2014/main" id="{CD91FC99-A445-149E-33A2-A30BED782CE2}"/>
              </a:ext>
            </a:extLst>
          </p:cNvPr>
          <p:cNvSpPr txBox="1"/>
          <p:nvPr/>
        </p:nvSpPr>
        <p:spPr>
          <a:xfrm>
            <a:off x="9837500" y="6192304"/>
            <a:ext cx="1297400" cy="382786"/>
          </a:xfrm>
          <a:prstGeom prst="rect">
            <a:avLst/>
          </a:prstGeom>
          <a:noFill/>
        </p:spPr>
        <p:txBody>
          <a:bodyPr wrap="square" rtlCol="0">
            <a:spAutoFit/>
          </a:bodyPr>
          <a:lstStyle/>
          <a:p>
            <a:r>
              <a:rPr lang="en-GB"/>
              <a:t>Page 1 of </a:t>
            </a:r>
            <a:r>
              <a:rPr lang="en-GB">
                <a:hlinkClick r:id="rId13" action="ppaction://hlinksldjump"/>
              </a:rPr>
              <a:t>3</a:t>
            </a:r>
            <a:endParaRPr lang="en-GB"/>
          </a:p>
        </p:txBody>
      </p:sp>
      <p:sp>
        <p:nvSpPr>
          <p:cNvPr id="8" name="TextBox 7">
            <a:extLst>
              <a:ext uri="{FF2B5EF4-FFF2-40B4-BE49-F238E27FC236}">
                <a16:creationId xmlns:a16="http://schemas.microsoft.com/office/drawing/2014/main" id="{96160E32-C6D7-68F3-2F2B-CC8A39B38D68}"/>
              </a:ext>
            </a:extLst>
          </p:cNvPr>
          <p:cNvSpPr txBox="1"/>
          <p:nvPr/>
        </p:nvSpPr>
        <p:spPr>
          <a:xfrm>
            <a:off x="3786499" y="6177280"/>
            <a:ext cx="2412999" cy="369332"/>
          </a:xfrm>
          <a:prstGeom prst="rect">
            <a:avLst/>
          </a:prstGeom>
          <a:noFill/>
        </p:spPr>
        <p:txBody>
          <a:bodyPr wrap="square" rtlCol="0">
            <a:spAutoFit/>
          </a:bodyPr>
          <a:lstStyle/>
          <a:p>
            <a:r>
              <a:rPr lang="en-GB">
                <a:hlinkClick r:id="rId14" action="ppaction://hlinksldjump"/>
              </a:rPr>
              <a:t>Back to previous page</a:t>
            </a:r>
            <a:endParaRPr lang="en-GB"/>
          </a:p>
        </p:txBody>
      </p:sp>
      <p:sp>
        <p:nvSpPr>
          <p:cNvPr id="9" name="TextBox 8">
            <a:extLst>
              <a:ext uri="{FF2B5EF4-FFF2-40B4-BE49-F238E27FC236}">
                <a16:creationId xmlns:a16="http://schemas.microsoft.com/office/drawing/2014/main" id="{826035CB-07E0-AD34-C2C3-8D0471669863}"/>
              </a:ext>
            </a:extLst>
          </p:cNvPr>
          <p:cNvSpPr txBox="1"/>
          <p:nvPr/>
        </p:nvSpPr>
        <p:spPr>
          <a:xfrm>
            <a:off x="8631000" y="6177280"/>
            <a:ext cx="1297401" cy="369332"/>
          </a:xfrm>
          <a:prstGeom prst="rect">
            <a:avLst/>
          </a:prstGeom>
          <a:noFill/>
        </p:spPr>
        <p:txBody>
          <a:bodyPr wrap="square" rtlCol="0">
            <a:spAutoFit/>
          </a:bodyPr>
          <a:lstStyle/>
          <a:p>
            <a:r>
              <a:rPr lang="en-GB">
                <a:hlinkClick r:id="rId15" action="ppaction://hlinksldjump"/>
              </a:rPr>
              <a:t>Next page</a:t>
            </a:r>
            <a:endParaRPr lang="en-GB"/>
          </a:p>
        </p:txBody>
      </p:sp>
      <p:sp>
        <p:nvSpPr>
          <p:cNvPr id="10" name="TextBox 9">
            <a:extLst>
              <a:ext uri="{FF2B5EF4-FFF2-40B4-BE49-F238E27FC236}">
                <a16:creationId xmlns:a16="http://schemas.microsoft.com/office/drawing/2014/main" id="{C52DF0FE-3090-ACD7-6659-737DF331B18B}"/>
              </a:ext>
            </a:extLst>
          </p:cNvPr>
          <p:cNvSpPr txBox="1"/>
          <p:nvPr/>
        </p:nvSpPr>
        <p:spPr>
          <a:xfrm>
            <a:off x="8773554" y="1855170"/>
            <a:ext cx="2354694" cy="369332"/>
          </a:xfrm>
          <a:prstGeom prst="rect">
            <a:avLst/>
          </a:prstGeom>
          <a:noFill/>
        </p:spPr>
        <p:txBody>
          <a:bodyPr wrap="square" rtlCol="0">
            <a:spAutoFit/>
          </a:bodyPr>
          <a:lstStyle/>
          <a:p>
            <a:r>
              <a:rPr lang="en-GB">
                <a:hlinkClick r:id="rId16"/>
              </a:rPr>
              <a:t>Link to Indicator Table</a:t>
            </a:r>
            <a:endParaRPr lang="en-GB"/>
          </a:p>
        </p:txBody>
      </p:sp>
    </p:spTree>
    <p:extLst>
      <p:ext uri="{BB962C8B-B14F-4D97-AF65-F5344CB8AC3E}">
        <p14:creationId xmlns:p14="http://schemas.microsoft.com/office/powerpoint/2010/main" val="19674185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64C72-BEDF-268F-7F70-7DFA55C8504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98CDBEE-ECB7-1F20-08F1-7502D70958E1}"/>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B854CEE4-59D6-3431-8003-7A609E5622C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ECF191-F10C-AD8D-C5C7-6BCAB9B34CE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D484127-35C8-42A3-7C2C-3628DF5C2A84}"/>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pPr lvl="0"/>
            <a:r>
              <a:rPr lang="en-GB"/>
              <a:t>Climate Resilient Water Supply System</a:t>
            </a:r>
          </a:p>
        </p:txBody>
      </p:sp>
      <p:graphicFrame>
        <p:nvGraphicFramePr>
          <p:cNvPr id="4" name="Table 3">
            <a:extLst>
              <a:ext uri="{FF2B5EF4-FFF2-40B4-BE49-F238E27FC236}">
                <a16:creationId xmlns:a16="http://schemas.microsoft.com/office/drawing/2014/main" id="{F281F542-55E1-AC26-E790-2E4B38BA84FC}"/>
              </a:ext>
            </a:extLst>
          </p:cNvPr>
          <p:cNvGraphicFramePr>
            <a:graphicFrameLocks noGrp="1"/>
          </p:cNvGraphicFramePr>
          <p:nvPr>
            <p:extLst>
              <p:ext uri="{D42A27DB-BD31-4B8C-83A1-F6EECF244321}">
                <p14:modId xmlns:p14="http://schemas.microsoft.com/office/powerpoint/2010/main" val="4082301330"/>
              </p:ext>
            </p:extLst>
          </p:nvPr>
        </p:nvGraphicFramePr>
        <p:xfrm>
          <a:off x="838199" y="2289611"/>
          <a:ext cx="10290049" cy="365760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LL148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proactive repair, replacement and retrofitting of water supply infrastructure for maintaining physical integrity against current and future climate hazards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LL149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O&amp;M and repairs done by professional service providers</a:t>
                      </a:r>
                    </a:p>
                  </a:txBody>
                  <a:tcPr marL="0" marR="0" marT="0" marB="0"/>
                </a:tc>
                <a:extLst>
                  <a:ext uri="{0D108BD9-81ED-4DB2-BD59-A6C34878D82A}">
                    <a16:rowId xmlns:a16="http://schemas.microsoft.com/office/drawing/2014/main" val="261629021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LL169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climate resilience investment plans</a:t>
                      </a:r>
                    </a:p>
                  </a:txBody>
                  <a:tcPr marL="0" marR="0" marT="0" marB="0"/>
                </a:tc>
                <a:extLst>
                  <a:ext uri="{0D108BD9-81ED-4DB2-BD59-A6C34878D82A}">
                    <a16:rowId xmlns:a16="http://schemas.microsoft.com/office/drawing/2014/main" val="331703020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LL217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supported by consumer education and communication programs during drought</a:t>
                      </a:r>
                    </a:p>
                  </a:txBody>
                  <a:tcPr marL="0" marR="0" marT="0" marB="0"/>
                </a:tc>
                <a:extLst>
                  <a:ext uri="{0D108BD9-81ED-4DB2-BD59-A6C34878D82A}">
                    <a16:rowId xmlns:a16="http://schemas.microsoft.com/office/drawing/2014/main" val="363821554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LL238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Risk prioritsation in the sector considers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supply facilities] located in geographic areas prone to flooding, storm surges, wildfires or landslides based on current and future climate risk mapping</a:t>
                      </a:r>
                    </a:p>
                  </a:txBody>
                  <a:tcPr marL="0" marR="0" marT="0" marB="0"/>
                </a:tc>
                <a:extLst>
                  <a:ext uri="{0D108BD9-81ED-4DB2-BD59-A6C34878D82A}">
                    <a16:rowId xmlns:a16="http://schemas.microsoft.com/office/drawing/2014/main" val="299803749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LL259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Risk prioritsation in the sector considers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 water supply infrastructure located in coastal areas exposed to sea level rise</a:t>
                      </a:r>
                    </a:p>
                  </a:txBody>
                  <a:tcPr marL="0" marR="0" marT="0" marB="0"/>
                </a:tc>
                <a:extLst>
                  <a:ext uri="{0D108BD9-81ED-4DB2-BD59-A6C34878D82A}">
                    <a16:rowId xmlns:a16="http://schemas.microsoft.com/office/drawing/2014/main" val="129844531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LL378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service providers that have investigated use of climate smart water pumping systems (e.g. solar) and disinfection measures</a:t>
                      </a:r>
                    </a:p>
                  </a:txBody>
                  <a:tcPr marL="0" marR="0" marT="0" marB="0"/>
                </a:tc>
                <a:extLst>
                  <a:ext uri="{0D108BD9-81ED-4DB2-BD59-A6C34878D82A}">
                    <a16:rowId xmlns:a16="http://schemas.microsoft.com/office/drawing/2014/main" val="24819407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LL399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supplies for which[ skilled labour is availabe for immediate repair and maintenance </a:t>
                      </a:r>
                    </a:p>
                  </a:txBody>
                  <a:tcPr marL="0" marR="0" marT="0" marB="0"/>
                </a:tc>
                <a:extLst>
                  <a:ext uri="{0D108BD9-81ED-4DB2-BD59-A6C34878D82A}">
                    <a16:rowId xmlns:a16="http://schemas.microsoft.com/office/drawing/2014/main" val="350526523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LL429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Infrastructure Assessed for Climate risk prior to Construction</a:t>
                      </a:r>
                    </a:p>
                  </a:txBody>
                  <a:tcPr marL="0" marR="0" marT="0" marB="0"/>
                </a:tc>
                <a:extLst>
                  <a:ext uri="{0D108BD9-81ED-4DB2-BD59-A6C34878D82A}">
                    <a16:rowId xmlns:a16="http://schemas.microsoft.com/office/drawing/2014/main" val="545732702"/>
                  </a:ext>
                </a:extLst>
              </a:tr>
            </a:tbl>
          </a:graphicData>
        </a:graphic>
      </p:graphicFrame>
      <p:sp>
        <p:nvSpPr>
          <p:cNvPr id="7" name="TextBox 6">
            <a:extLst>
              <a:ext uri="{FF2B5EF4-FFF2-40B4-BE49-F238E27FC236}">
                <a16:creationId xmlns:a16="http://schemas.microsoft.com/office/drawing/2014/main" id="{DB21824D-91E5-CE11-D2D6-F81A437A86DB}"/>
              </a:ext>
            </a:extLst>
          </p:cNvPr>
          <p:cNvSpPr txBox="1"/>
          <p:nvPr/>
        </p:nvSpPr>
        <p:spPr>
          <a:xfrm>
            <a:off x="9928401" y="6163826"/>
            <a:ext cx="1297400" cy="382786"/>
          </a:xfrm>
          <a:prstGeom prst="rect">
            <a:avLst/>
          </a:prstGeom>
          <a:noFill/>
        </p:spPr>
        <p:txBody>
          <a:bodyPr wrap="square" rtlCol="0">
            <a:spAutoFit/>
          </a:bodyPr>
          <a:lstStyle/>
          <a:p>
            <a:r>
              <a:rPr lang="en-GB"/>
              <a:t>Page 2 of </a:t>
            </a:r>
            <a:r>
              <a:rPr lang="en-GB">
                <a:hlinkClick r:id="rId13" action="ppaction://hlinksldjump"/>
              </a:rPr>
              <a:t>3</a:t>
            </a:r>
            <a:endParaRPr lang="en-GB"/>
          </a:p>
        </p:txBody>
      </p:sp>
      <p:sp>
        <p:nvSpPr>
          <p:cNvPr id="8" name="TextBox 7">
            <a:extLst>
              <a:ext uri="{FF2B5EF4-FFF2-40B4-BE49-F238E27FC236}">
                <a16:creationId xmlns:a16="http://schemas.microsoft.com/office/drawing/2014/main" id="{1CA0A067-6741-E194-FC97-FB324302901C}"/>
              </a:ext>
            </a:extLst>
          </p:cNvPr>
          <p:cNvSpPr txBox="1"/>
          <p:nvPr/>
        </p:nvSpPr>
        <p:spPr>
          <a:xfrm>
            <a:off x="3786499" y="6177280"/>
            <a:ext cx="2412999" cy="369332"/>
          </a:xfrm>
          <a:prstGeom prst="rect">
            <a:avLst/>
          </a:prstGeom>
          <a:noFill/>
        </p:spPr>
        <p:txBody>
          <a:bodyPr wrap="square" rtlCol="0">
            <a:spAutoFit/>
          </a:bodyPr>
          <a:lstStyle/>
          <a:p>
            <a:r>
              <a:rPr lang="en-GB">
                <a:hlinkClick r:id="rId14" action="ppaction://hlinksldjump"/>
              </a:rPr>
              <a:t>Back to previous page</a:t>
            </a:r>
            <a:endParaRPr lang="en-GB"/>
          </a:p>
        </p:txBody>
      </p:sp>
      <p:sp>
        <p:nvSpPr>
          <p:cNvPr id="9" name="TextBox 8">
            <a:extLst>
              <a:ext uri="{FF2B5EF4-FFF2-40B4-BE49-F238E27FC236}">
                <a16:creationId xmlns:a16="http://schemas.microsoft.com/office/drawing/2014/main" id="{ACD04672-550F-27EA-7E2E-A153BA836D9A}"/>
              </a:ext>
            </a:extLst>
          </p:cNvPr>
          <p:cNvSpPr txBox="1"/>
          <p:nvPr/>
        </p:nvSpPr>
        <p:spPr>
          <a:xfrm>
            <a:off x="8631000" y="6177280"/>
            <a:ext cx="1297401" cy="369332"/>
          </a:xfrm>
          <a:prstGeom prst="rect">
            <a:avLst/>
          </a:prstGeom>
          <a:noFill/>
        </p:spPr>
        <p:txBody>
          <a:bodyPr wrap="square" rtlCol="0">
            <a:spAutoFit/>
          </a:bodyPr>
          <a:lstStyle/>
          <a:p>
            <a:r>
              <a:rPr lang="en-GB">
                <a:hlinkClick r:id="rId13" action="ppaction://hlinksldjump"/>
              </a:rPr>
              <a:t>Next page</a:t>
            </a:r>
            <a:endParaRPr lang="en-GB"/>
          </a:p>
        </p:txBody>
      </p:sp>
      <p:sp>
        <p:nvSpPr>
          <p:cNvPr id="10" name="TextBox 9">
            <a:extLst>
              <a:ext uri="{FF2B5EF4-FFF2-40B4-BE49-F238E27FC236}">
                <a16:creationId xmlns:a16="http://schemas.microsoft.com/office/drawing/2014/main" id="{AC1A8072-8005-5D30-8B05-26EF8E53B8E8}"/>
              </a:ext>
            </a:extLst>
          </p:cNvPr>
          <p:cNvSpPr txBox="1"/>
          <p:nvPr/>
        </p:nvSpPr>
        <p:spPr>
          <a:xfrm>
            <a:off x="8773554" y="1855170"/>
            <a:ext cx="2354694" cy="369332"/>
          </a:xfrm>
          <a:prstGeom prst="rect">
            <a:avLst/>
          </a:prstGeom>
          <a:noFill/>
        </p:spPr>
        <p:txBody>
          <a:bodyPr wrap="square" rtlCol="0">
            <a:spAutoFit/>
          </a:bodyPr>
          <a:lstStyle/>
          <a:p>
            <a:r>
              <a:rPr lang="en-GB">
                <a:hlinkClick r:id="rId15"/>
              </a:rPr>
              <a:t>Link to Indicator Table</a:t>
            </a:r>
            <a:endParaRPr lang="en-GB"/>
          </a:p>
        </p:txBody>
      </p:sp>
    </p:spTree>
    <p:extLst>
      <p:ext uri="{BB962C8B-B14F-4D97-AF65-F5344CB8AC3E}">
        <p14:creationId xmlns:p14="http://schemas.microsoft.com/office/powerpoint/2010/main" val="365921290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7BA63-E82D-483B-5828-B705CDC19F1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9222299-CCD4-934E-0512-03B9121A307E}"/>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5D24B31D-652F-4E42-1E0E-B8F80F5E3196}"/>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08C5452-1F60-3299-9AA4-C673D55850E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9299EF4-0B23-A291-7303-0C2EE418FC32}"/>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pPr lvl="0"/>
            <a:r>
              <a:rPr lang="en-GB"/>
              <a:t>Climate Resilient Water Supply System</a:t>
            </a:r>
          </a:p>
        </p:txBody>
      </p:sp>
      <p:graphicFrame>
        <p:nvGraphicFramePr>
          <p:cNvPr id="4" name="Table 3">
            <a:extLst>
              <a:ext uri="{FF2B5EF4-FFF2-40B4-BE49-F238E27FC236}">
                <a16:creationId xmlns:a16="http://schemas.microsoft.com/office/drawing/2014/main" id="{D227EF37-9205-A631-C34A-8B5F6A104912}"/>
              </a:ext>
            </a:extLst>
          </p:cNvPr>
          <p:cNvGraphicFramePr>
            <a:graphicFrameLocks noGrp="1"/>
          </p:cNvGraphicFramePr>
          <p:nvPr>
            <p:extLst>
              <p:ext uri="{D42A27DB-BD31-4B8C-83A1-F6EECF244321}">
                <p14:modId xmlns:p14="http://schemas.microsoft.com/office/powerpoint/2010/main" val="2656886690"/>
              </p:ext>
            </p:extLst>
          </p:nvPr>
        </p:nvGraphicFramePr>
        <p:xfrm>
          <a:off x="838199" y="2289611"/>
          <a:ext cx="10290049" cy="13106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LL475</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Percentage of bulk water supplied lost as non-revenue water</a:t>
                      </a:r>
                    </a:p>
                  </a:txBody>
                  <a:tcPr marL="0" marR="0" marT="0" marB="0" anchor="b"/>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LL476</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Percentage of water supply service providers reporting non-revenue water rates below X%</a:t>
                      </a:r>
                    </a:p>
                  </a:txBody>
                  <a:tcPr marL="0" marR="0" marT="0" marB="0" anchor="b"/>
                </a:tc>
                <a:extLst>
                  <a:ext uri="{0D108BD9-81ED-4DB2-BD59-A6C34878D82A}">
                    <a16:rowId xmlns:a16="http://schemas.microsoft.com/office/drawing/2014/main" val="261629021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LL477</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Percentage of water supply service providers reporting a reduction in non-revenue water of X% per year </a:t>
                      </a:r>
                    </a:p>
                  </a:txBody>
                  <a:tcPr marL="0" marR="0" marT="0" marB="0" anchor="b"/>
                </a:tc>
                <a:extLst>
                  <a:ext uri="{0D108BD9-81ED-4DB2-BD59-A6C34878D82A}">
                    <a16:rowId xmlns:a16="http://schemas.microsoft.com/office/drawing/2014/main" val="3317030207"/>
                  </a:ext>
                </a:extLst>
              </a:tr>
            </a:tbl>
          </a:graphicData>
        </a:graphic>
      </p:graphicFrame>
      <p:sp>
        <p:nvSpPr>
          <p:cNvPr id="7" name="TextBox 6">
            <a:extLst>
              <a:ext uri="{FF2B5EF4-FFF2-40B4-BE49-F238E27FC236}">
                <a16:creationId xmlns:a16="http://schemas.microsoft.com/office/drawing/2014/main" id="{5F1A5773-45FC-8A19-79F0-97B18F8FD06B}"/>
              </a:ext>
            </a:extLst>
          </p:cNvPr>
          <p:cNvSpPr txBox="1"/>
          <p:nvPr/>
        </p:nvSpPr>
        <p:spPr>
          <a:xfrm>
            <a:off x="9837500" y="6138032"/>
            <a:ext cx="1297400" cy="382786"/>
          </a:xfrm>
          <a:prstGeom prst="rect">
            <a:avLst/>
          </a:prstGeom>
          <a:noFill/>
        </p:spPr>
        <p:txBody>
          <a:bodyPr wrap="square" rtlCol="0">
            <a:spAutoFit/>
          </a:bodyPr>
          <a:lstStyle/>
          <a:p>
            <a:r>
              <a:rPr lang="en-GB"/>
              <a:t>Page 3 of 3</a:t>
            </a:r>
          </a:p>
        </p:txBody>
      </p:sp>
      <p:sp>
        <p:nvSpPr>
          <p:cNvPr id="8" name="TextBox 7">
            <a:extLst>
              <a:ext uri="{FF2B5EF4-FFF2-40B4-BE49-F238E27FC236}">
                <a16:creationId xmlns:a16="http://schemas.microsoft.com/office/drawing/2014/main" id="{238E78B0-4A0C-A987-223D-F0716B56293E}"/>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9" name="TextBox 8">
            <a:extLst>
              <a:ext uri="{FF2B5EF4-FFF2-40B4-BE49-F238E27FC236}">
                <a16:creationId xmlns:a16="http://schemas.microsoft.com/office/drawing/2014/main" id="{5ABF74E2-004C-ED7E-0F25-48D4E5DA1721}"/>
              </a:ext>
            </a:extLst>
          </p:cNvPr>
          <p:cNvSpPr txBox="1"/>
          <p:nvPr/>
        </p:nvSpPr>
        <p:spPr>
          <a:xfrm>
            <a:off x="8773554" y="1855170"/>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49934241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F28B-ED83-C801-E273-D999DE8659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8A67F70-02B5-C9CC-715A-F0B85BDF6556}"/>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a:t>
            </a:r>
            <a:r>
              <a:rPr lang="en-GB" b="1">
                <a:solidFill>
                  <a:schemeClr val="bg1"/>
                </a:solidFill>
              </a:rPr>
              <a:t>utilities that have/provide access to training programmes for construction workers on how to construct resilient structures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2067641F-2B95-6369-12E3-33A8F7CC288E}"/>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LL015</a:t>
            </a:r>
          </a:p>
        </p:txBody>
      </p:sp>
      <p:sp>
        <p:nvSpPr>
          <p:cNvPr id="2" name="TextBox 1">
            <a:extLst>
              <a:ext uri="{FF2B5EF4-FFF2-40B4-BE49-F238E27FC236}">
                <a16:creationId xmlns:a16="http://schemas.microsoft.com/office/drawing/2014/main" id="{FB883CEF-C2DF-3E38-280C-0F628A06441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F0A6D3F-E9EB-75A2-0A56-68AB8AE0F4A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79A5736-CBC1-9796-9EE8-84BE6532C12F}"/>
              </a:ext>
            </a:extLst>
          </p:cNvPr>
          <p:cNvGraphicFramePr>
            <a:graphicFrameLocks noGrp="1"/>
          </p:cNvGraphicFramePr>
          <p:nvPr>
            <p:extLst>
              <p:ext uri="{D42A27DB-BD31-4B8C-83A1-F6EECF244321}">
                <p14:modId xmlns:p14="http://schemas.microsoft.com/office/powerpoint/2010/main" val="302268066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u="none" strike="noStrike" noProof="0">
                          <a:latin typeface="Calibri"/>
                        </a:rPr>
                        <a:t>Sufficient quantity and capability of workforce to deliver climate resilient WASH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C97F4F2-2D60-ED7A-4357-0A6F8E8FE71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4738716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34E88-CFF9-7C70-0A85-117FAB0844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53EA46D-13C7-9E53-CD2D-9658B76B9D38}"/>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a:t>
            </a:r>
            <a:r>
              <a:rPr lang="en-GB" b="1">
                <a:solidFill>
                  <a:schemeClr val="bg1"/>
                </a:solidFill>
              </a:rPr>
              <a:t> population served by</a:t>
            </a:r>
            <a:r>
              <a:rPr lang="en-GB" sz="1800" b="1" i="0" u="none" strike="noStrike">
                <a:solidFill>
                  <a:schemeClr val="bg1"/>
                </a:solidFill>
                <a:effectLst/>
                <a:latin typeface="+mn-lt"/>
              </a:rPr>
              <a:t>] </a:t>
            </a:r>
            <a:r>
              <a:rPr lang="en-GB" b="1">
                <a:solidFill>
                  <a:schemeClr val="bg1"/>
                </a:solidFill>
                <a:ea typeface="+mn-lt"/>
                <a:cs typeface="+mn-lt"/>
              </a:rPr>
              <a:t>water supplies whose service providers have received training that includes climate risk assessment and management</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4FBB0DF5-08C4-0343-3ED9-FFF6383B4523}"/>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LL018</a:t>
            </a:r>
          </a:p>
        </p:txBody>
      </p:sp>
      <p:sp>
        <p:nvSpPr>
          <p:cNvPr id="2" name="TextBox 1">
            <a:extLst>
              <a:ext uri="{FF2B5EF4-FFF2-40B4-BE49-F238E27FC236}">
                <a16:creationId xmlns:a16="http://schemas.microsoft.com/office/drawing/2014/main" id="{8C348DF5-3DAA-4A94-10D2-1F275D4010A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7FE2E0F-F67A-21DC-34DA-57DA032AAE5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42948A4-F06B-4928-AF54-C94928211C5D}"/>
              </a:ext>
            </a:extLst>
          </p:cNvPr>
          <p:cNvGraphicFramePr>
            <a:graphicFrameLocks noGrp="1"/>
          </p:cNvGraphicFramePr>
          <p:nvPr>
            <p:extLst>
              <p:ext uri="{D42A27DB-BD31-4B8C-83A1-F6EECF244321}">
                <p14:modId xmlns:p14="http://schemas.microsoft.com/office/powerpoint/2010/main" val="2865856828"/>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u="none" strike="noStrike" baseline="0" noProof="0">
                          <a:solidFill>
                            <a:srgbClr val="000000"/>
                          </a:solidFill>
                          <a:latin typeface="Calibri"/>
                        </a:rPr>
                        <a:t>Sufficient quantity and capability of workforce to deliver climate resilient WASH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endParaRPr lang="en-US"/>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800" b="0" i="0" kern="1200">
                          <a:solidFill>
                            <a:schemeClr val="tx1"/>
                          </a:solidFill>
                          <a:effectLst/>
                          <a:latin typeface="+mn-lt"/>
                          <a:ea typeface="+mn-ea"/>
                          <a:cs typeface="+mn-cs"/>
                        </a:rPr>
                        <a:t>GWP - Strategic Framework for WASH Climate Resilient Development</a:t>
                      </a: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D8834AE-A15C-D42C-E481-8532B5AE9AB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597526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2A6DF-6960-96E8-CADA-701FCAAC350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05A15C7-E545-AAA8-8075-3810258F7584}"/>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ea typeface="Calibri" panose="020F0502020204030204"/>
                <a:cs typeface="Calibri" panose="020F0502020204030204"/>
              </a:rPr>
              <a:t>[Proportion of population served by] water supplies whose service providers monitor climate impacts and resilience indicators</a:t>
            </a:r>
          </a:p>
        </p:txBody>
      </p:sp>
      <p:sp>
        <p:nvSpPr>
          <p:cNvPr id="6" name="TextBox 5">
            <a:extLst>
              <a:ext uri="{FF2B5EF4-FFF2-40B4-BE49-F238E27FC236}">
                <a16:creationId xmlns:a16="http://schemas.microsoft.com/office/drawing/2014/main" id="{4DEA1F56-89AC-3C74-B3FE-4B33861B9B64}"/>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LL038</a:t>
            </a:r>
          </a:p>
        </p:txBody>
      </p:sp>
      <p:sp>
        <p:nvSpPr>
          <p:cNvPr id="2" name="TextBox 1">
            <a:extLst>
              <a:ext uri="{FF2B5EF4-FFF2-40B4-BE49-F238E27FC236}">
                <a16:creationId xmlns:a16="http://schemas.microsoft.com/office/drawing/2014/main" id="{B38D8D7E-E44D-D7C0-B171-CFA1A9B03EA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0D3CD4D-0279-5EAD-C52E-53264701648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3A85C7A-D9B5-212E-073A-C1C923830BA0}"/>
              </a:ext>
            </a:extLst>
          </p:cNvPr>
          <p:cNvGraphicFramePr>
            <a:graphicFrameLocks noGrp="1"/>
          </p:cNvGraphicFramePr>
          <p:nvPr>
            <p:extLst>
              <p:ext uri="{D42A27DB-BD31-4B8C-83A1-F6EECF244321}">
                <p14:modId xmlns:p14="http://schemas.microsoft.com/office/powerpoint/2010/main" val="3777642382"/>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Data, and associated mechanisms, are in place to learn from what is and isn't working</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53D8524-6DF4-452B-9DB0-2795703B292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2423977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653D4-8540-3A05-5D39-34F86FF13D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CB8EF7-4086-AFAB-C3D7-FF4A287A5F7D}"/>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a:t>
            </a:r>
            <a:r>
              <a:rPr lang="en-GB" b="1">
                <a:solidFill>
                  <a:schemeClr val="bg1"/>
                </a:solidFill>
              </a:rPr>
              <a:t>served by</a:t>
            </a:r>
            <a:r>
              <a:rPr lang="en-GB" sz="1800" b="1" i="0" u="none" strike="noStrike">
                <a:solidFill>
                  <a:schemeClr val="bg1"/>
                </a:solidFill>
                <a:effectLst/>
                <a:latin typeface="+mn-lt"/>
              </a:rPr>
              <a:t>] water supplies whose service providers report data on climate impacts and adaptation measures </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EC048A17-90FA-DB59-B9D1-E474DCCCF8E1}"/>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LL039</a:t>
            </a:r>
          </a:p>
        </p:txBody>
      </p:sp>
      <p:sp>
        <p:nvSpPr>
          <p:cNvPr id="2" name="TextBox 1">
            <a:extLst>
              <a:ext uri="{FF2B5EF4-FFF2-40B4-BE49-F238E27FC236}">
                <a16:creationId xmlns:a16="http://schemas.microsoft.com/office/drawing/2014/main" id="{C00496B9-E405-1CDF-DDC9-32E7E12ACFC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576B131-E7B4-53CC-5285-D655C9D954D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93CCC41-4772-BEFF-E7F4-20E9336776F0}"/>
              </a:ext>
            </a:extLst>
          </p:cNvPr>
          <p:cNvGraphicFramePr>
            <a:graphicFrameLocks noGrp="1"/>
          </p:cNvGraphicFramePr>
          <p:nvPr>
            <p:extLst>
              <p:ext uri="{D42A27DB-BD31-4B8C-83A1-F6EECF244321}">
                <p14:modId xmlns:p14="http://schemas.microsoft.com/office/powerpoint/2010/main" val="2668912532"/>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Data, and associated mechanisms, are in place to learn from what is and isn't working</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D7EAF85-1B66-A6F5-B7E9-C6B94E76438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735873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47787-916A-BEA9-0633-EF474907D8B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3C966F9-DFA2-0D55-1576-9C230E0D9E2C}"/>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using] water supplies where water quality is monitored over different seasons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B7C2A034-F664-268A-57BE-9C0ECF524758}"/>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LL045</a:t>
            </a:r>
          </a:p>
        </p:txBody>
      </p:sp>
      <p:sp>
        <p:nvSpPr>
          <p:cNvPr id="2" name="TextBox 1">
            <a:extLst>
              <a:ext uri="{FF2B5EF4-FFF2-40B4-BE49-F238E27FC236}">
                <a16:creationId xmlns:a16="http://schemas.microsoft.com/office/drawing/2014/main" id="{5866EEFD-C56E-D088-50F4-792B4F75C1F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8A051E5-608A-915B-DD01-A565E9C9AC2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0044A11-C78A-EA04-F909-A63DD988AD00}"/>
              </a:ext>
            </a:extLst>
          </p:cNvPr>
          <p:cNvGraphicFramePr>
            <a:graphicFrameLocks noGrp="1"/>
          </p:cNvGraphicFramePr>
          <p:nvPr>
            <p:extLst>
              <p:ext uri="{D42A27DB-BD31-4B8C-83A1-F6EECF244321}">
                <p14:modId xmlns:p14="http://schemas.microsoft.com/office/powerpoint/2010/main" val="216191212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Data, and associated mechanisms, are in place to learn from what is and isn't working</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A4B296D-8D5F-252F-8E3C-C199546B49B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7507188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A1F2-7E7A-B0E5-D47A-FE1D08B2DE2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8FBC7E-BEFB-4DFC-9D2B-6FB1F73C8B21}"/>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WASH service providers in flood risk areas that have sufficient infrastructure to support and manage an early warning systems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5A6EE427-0B6A-5D61-C583-EBF25F1861CA}"/>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LL047</a:t>
            </a:r>
          </a:p>
        </p:txBody>
      </p:sp>
      <p:sp>
        <p:nvSpPr>
          <p:cNvPr id="2" name="TextBox 1">
            <a:extLst>
              <a:ext uri="{FF2B5EF4-FFF2-40B4-BE49-F238E27FC236}">
                <a16:creationId xmlns:a16="http://schemas.microsoft.com/office/drawing/2014/main" id="{FFD7E9B5-1731-3C18-8BD0-B5DF2A07D16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EBD5EF7-B38E-23AF-B383-1D48B55ACA9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5776B05-F726-7FB2-9721-A6FE34D95331}"/>
              </a:ext>
            </a:extLst>
          </p:cNvPr>
          <p:cNvGraphicFramePr>
            <a:graphicFrameLocks noGrp="1"/>
          </p:cNvGraphicFramePr>
          <p:nvPr>
            <p:extLst>
              <p:ext uri="{D42A27DB-BD31-4B8C-83A1-F6EECF244321}">
                <p14:modId xmlns:p14="http://schemas.microsoft.com/office/powerpoint/2010/main" val="1671725895"/>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u="none" strike="noStrike" noProof="0">
                          <a:latin typeface="+mn-lt"/>
                        </a:rPr>
                        <a:t>Early warning systems in place that support actions to reduce impact of climate events</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b="0" i="0" kern="1200" err="1">
                          <a:solidFill>
                            <a:schemeClr val="tx1"/>
                          </a:solidFill>
                          <a:effectLst/>
                          <a:latin typeface="+mn-lt"/>
                          <a:ea typeface="+mn-ea"/>
                          <a:cs typeface="+mn-cs"/>
                        </a:rPr>
                        <a:t>Unicef</a:t>
                      </a:r>
                      <a:r>
                        <a:rPr lang="en-GB" sz="1000" b="0" i="0" kern="1200">
                          <a:solidFill>
                            <a:schemeClr val="tx1"/>
                          </a:solidFill>
                          <a:effectLst/>
                          <a:latin typeface="+mn-lt"/>
                          <a:ea typeface="+mn-ea"/>
                          <a:cs typeface="+mn-cs"/>
                        </a:rPr>
                        <a:t> - CR WASH Strategic framework</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GWP UNICEF - Strategic Framework for WASH Climate Resilient Development</a:t>
                      </a: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F6C29D7-A301-1B5E-18B6-7F04B36BD8C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9223636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68B9A-6395-92C3-CBE0-52CB7743F96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6BCCA25-63C7-93C6-78C3-4CC5A3FB35B3}"/>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water supply service providers with] well-defined, event-specific action plans ready for execution on receiving early warnings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7A01305E-174C-A1D8-CFBF-2F8BA476ED58}"/>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LL048</a:t>
            </a:r>
          </a:p>
        </p:txBody>
      </p:sp>
      <p:sp>
        <p:nvSpPr>
          <p:cNvPr id="2" name="TextBox 1">
            <a:extLst>
              <a:ext uri="{FF2B5EF4-FFF2-40B4-BE49-F238E27FC236}">
                <a16:creationId xmlns:a16="http://schemas.microsoft.com/office/drawing/2014/main" id="{D898AFBB-6FE3-C9D4-B820-EB4C12996E4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23660CE-FDE5-7CAD-610A-F8035C98345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B8E30E0-C5C6-807B-6E06-EB6F314350B1}"/>
              </a:ext>
            </a:extLst>
          </p:cNvPr>
          <p:cNvGraphicFramePr>
            <a:graphicFrameLocks noGrp="1"/>
          </p:cNvGraphicFramePr>
          <p:nvPr>
            <p:extLst>
              <p:ext uri="{D42A27DB-BD31-4B8C-83A1-F6EECF244321}">
                <p14:modId xmlns:p14="http://schemas.microsoft.com/office/powerpoint/2010/main" val="3945071379"/>
              </p:ext>
            </p:extLst>
          </p:nvPr>
        </p:nvGraphicFramePr>
        <p:xfrm>
          <a:off x="491613" y="1742221"/>
          <a:ext cx="10991317" cy="31140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Early warning systems in place that support actions to reduce impact of climate events</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b="0" i="0" kern="1200">
                          <a:solidFill>
                            <a:schemeClr val="tx1"/>
                          </a:solidFill>
                          <a:effectLst/>
                          <a:latin typeface="+mn-lt"/>
                          <a:ea typeface="+mn-ea"/>
                          <a:cs typeface="+mn-cs"/>
                        </a:rPr>
                        <a:t>Willetts, J., </a:t>
                      </a:r>
                      <a:r>
                        <a:rPr lang="en-GB" sz="1000" b="0" i="0" kern="1200" err="1">
                          <a:solidFill>
                            <a:schemeClr val="tx1"/>
                          </a:solidFill>
                          <a:effectLst/>
                          <a:latin typeface="+mn-lt"/>
                          <a:ea typeface="+mn-ea"/>
                          <a:cs typeface="+mn-cs"/>
                        </a:rPr>
                        <a:t>Priadi</a:t>
                      </a:r>
                      <a:r>
                        <a:rPr lang="en-GB" sz="1000" b="0" i="0" kern="1200">
                          <a:solidFill>
                            <a:schemeClr val="tx1"/>
                          </a:solidFill>
                          <a:effectLst/>
                          <a:latin typeface="+mn-lt"/>
                          <a:ea typeface="+mn-ea"/>
                          <a:cs typeface="+mn-cs"/>
                        </a:rPr>
                        <a:t>, C., </a:t>
                      </a:r>
                      <a:r>
                        <a:rPr lang="en-GB" sz="1000" b="0" i="0" kern="1200" err="1">
                          <a:solidFill>
                            <a:schemeClr val="tx1"/>
                          </a:solidFill>
                          <a:effectLst/>
                          <a:latin typeface="+mn-lt"/>
                          <a:ea typeface="+mn-ea"/>
                          <a:cs typeface="+mn-cs"/>
                        </a:rPr>
                        <a:t>Ombasta</a:t>
                      </a:r>
                      <a:r>
                        <a:rPr lang="en-GB" sz="1000" b="0" i="0" kern="1200">
                          <a:solidFill>
                            <a:schemeClr val="tx1"/>
                          </a:solidFill>
                          <a:effectLst/>
                          <a:latin typeface="+mn-lt"/>
                          <a:ea typeface="+mn-ea"/>
                          <a:cs typeface="+mn-cs"/>
                        </a:rPr>
                        <a:t>, O., </a:t>
                      </a:r>
                      <a:r>
                        <a:rPr lang="en-GB" sz="1000" b="0" i="0" kern="1200" err="1">
                          <a:solidFill>
                            <a:schemeClr val="tx1"/>
                          </a:solidFill>
                          <a:effectLst/>
                          <a:latin typeface="+mn-lt"/>
                          <a:ea typeface="+mn-ea"/>
                          <a:cs typeface="+mn-cs"/>
                        </a:rPr>
                        <a:t>Wulandari</a:t>
                      </a:r>
                      <a:r>
                        <a:rPr lang="en-GB" sz="1000" b="0" i="0" kern="1200">
                          <a:solidFill>
                            <a:schemeClr val="tx1"/>
                          </a:solidFill>
                          <a:effectLst/>
                          <a:latin typeface="+mn-lt"/>
                          <a:ea typeface="+mn-ea"/>
                          <a:cs typeface="+mn-cs"/>
                        </a:rPr>
                        <a:t>, D., </a:t>
                      </a:r>
                      <a:r>
                        <a:rPr lang="en-GB" sz="1000" b="0" i="0" kern="1200" err="1">
                          <a:solidFill>
                            <a:schemeClr val="tx1"/>
                          </a:solidFill>
                          <a:effectLst/>
                          <a:latin typeface="+mn-lt"/>
                          <a:ea typeface="+mn-ea"/>
                          <a:cs typeface="+mn-cs"/>
                        </a:rPr>
                        <a:t>Imtiyaz</a:t>
                      </a:r>
                      <a:r>
                        <a:rPr lang="en-GB" sz="1000" b="0" i="0" kern="1200">
                          <a:solidFill>
                            <a:schemeClr val="tx1"/>
                          </a:solidFill>
                          <a:effectLst/>
                          <a:latin typeface="+mn-lt"/>
                          <a:ea typeface="+mn-ea"/>
                          <a:cs typeface="+mn-cs"/>
                        </a:rPr>
                        <a:t>, I., </a:t>
                      </a:r>
                      <a:r>
                        <a:rPr lang="en-GB" sz="1000" b="0" i="0" kern="1200" err="1">
                          <a:solidFill>
                            <a:schemeClr val="tx1"/>
                          </a:solidFill>
                          <a:effectLst/>
                          <a:latin typeface="+mn-lt"/>
                          <a:ea typeface="+mn-ea"/>
                          <a:cs typeface="+mn-cs"/>
                        </a:rPr>
                        <a:t>Sudhiastiningsih</a:t>
                      </a:r>
                      <a:r>
                        <a:rPr lang="en-GB" sz="1000" b="0" i="0" kern="1200">
                          <a:solidFill>
                            <a:schemeClr val="tx1"/>
                          </a:solidFill>
                          <a:effectLst/>
                          <a:latin typeface="+mn-lt"/>
                          <a:ea typeface="+mn-ea"/>
                          <a:cs typeface="+mn-cs"/>
                        </a:rPr>
                        <a:t>, N. N. S. N., Kohlitz, J., Mills, F. &amp; </a:t>
                      </a:r>
                      <a:r>
                        <a:rPr lang="en-GB" sz="1000" b="0" i="0" kern="1200" err="1">
                          <a:solidFill>
                            <a:schemeClr val="tx1"/>
                          </a:solidFill>
                          <a:effectLst/>
                          <a:latin typeface="+mn-lt"/>
                          <a:ea typeface="+mn-ea"/>
                          <a:cs typeface="+mn-cs"/>
                        </a:rPr>
                        <a:t>Listyasari</a:t>
                      </a:r>
                      <a:r>
                        <a:rPr lang="en-GB" sz="1000" b="0" i="0" kern="1200">
                          <a:solidFill>
                            <a:schemeClr val="tx1"/>
                          </a:solidFill>
                          <a:effectLst/>
                          <a:latin typeface="+mn-lt"/>
                          <a:ea typeface="+mn-ea"/>
                          <a:cs typeface="+mn-cs"/>
                        </a:rPr>
                        <a:t>, M. 2022. Co-developing evidence-informed adaptation actions for resilient citywide sanitation: Local government response</a:t>
                      </a: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B93FD58-6101-38D8-53E5-97FAF0C0FDD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015909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5F581-247B-860F-E5D5-84F0468DD9B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D3E9F3D-9C43-0EA9-6BCD-D6AB249730BC}"/>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utilities that have/provide access to training programmes for construction workers on how to construct resilient structures</a:t>
            </a:r>
          </a:p>
        </p:txBody>
      </p:sp>
      <p:sp>
        <p:nvSpPr>
          <p:cNvPr id="6" name="TextBox 5">
            <a:extLst>
              <a:ext uri="{FF2B5EF4-FFF2-40B4-BE49-F238E27FC236}">
                <a16:creationId xmlns:a16="http://schemas.microsoft.com/office/drawing/2014/main" id="{12F486BC-97C3-9FC9-AB03-6310BD570720}"/>
              </a:ext>
            </a:extLst>
          </p:cNvPr>
          <p:cNvSpPr txBox="1"/>
          <p:nvPr/>
        </p:nvSpPr>
        <p:spPr>
          <a:xfrm>
            <a:off x="853440" y="728039"/>
            <a:ext cx="1199536" cy="369332"/>
          </a:xfrm>
          <a:prstGeom prst="rect">
            <a:avLst/>
          </a:prstGeom>
          <a:noFill/>
        </p:spPr>
        <p:txBody>
          <a:bodyPr wrap="square" rtlCol="0">
            <a:spAutoFit/>
          </a:bodyPr>
          <a:lstStyle/>
          <a:p>
            <a:r>
              <a:rPr lang="en-GB" b="1"/>
              <a:t>LL016</a:t>
            </a:r>
          </a:p>
        </p:txBody>
      </p:sp>
      <p:sp>
        <p:nvSpPr>
          <p:cNvPr id="2" name="TextBox 1">
            <a:extLst>
              <a:ext uri="{FF2B5EF4-FFF2-40B4-BE49-F238E27FC236}">
                <a16:creationId xmlns:a16="http://schemas.microsoft.com/office/drawing/2014/main" id="{A2F664DD-3F51-EA02-6DCC-5FD372FC635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3E77EC3-F86D-52C5-AD57-03026935AB5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E19316E-B734-C3C2-1973-726A1C8396C6}"/>
              </a:ext>
            </a:extLst>
          </p:cNvPr>
          <p:cNvGraphicFramePr>
            <a:graphicFrameLocks noGrp="1"/>
          </p:cNvGraphicFramePr>
          <p:nvPr>
            <p:extLst>
              <p:ext uri="{D42A27DB-BD31-4B8C-83A1-F6EECF244321}">
                <p14:modId xmlns:p14="http://schemas.microsoft.com/office/powerpoint/2010/main" val="15640412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914BD6C-AA43-42A7-6DAC-BB58D31E73F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6715648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1E050-CD87-CA81-1D08-C383DEF414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7331619-3F23-5B30-E3C9-650DE3F1D029}"/>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service providers with] climate-informed QA (quality assurance) process implemented during construction phase </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1A664EF2-C368-62C1-C208-AB0424922D0E}"/>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LL096</a:t>
            </a:r>
          </a:p>
        </p:txBody>
      </p:sp>
      <p:sp>
        <p:nvSpPr>
          <p:cNvPr id="2" name="TextBox 1">
            <a:extLst>
              <a:ext uri="{FF2B5EF4-FFF2-40B4-BE49-F238E27FC236}">
                <a16:creationId xmlns:a16="http://schemas.microsoft.com/office/drawing/2014/main" id="{811F3562-8228-9B6F-E8BC-6E571DB6312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78900B4-2483-C5A2-BDD3-55A4E4DD126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4BDE553-768B-F2BC-326A-716FE94CAF02}"/>
              </a:ext>
            </a:extLst>
          </p:cNvPr>
          <p:cNvGraphicFramePr>
            <a:graphicFrameLocks noGrp="1"/>
          </p:cNvGraphicFramePr>
          <p:nvPr>
            <p:extLst>
              <p:ext uri="{D42A27DB-BD31-4B8C-83A1-F6EECF244321}">
                <p14:modId xmlns:p14="http://schemas.microsoft.com/office/powerpoint/2010/main" val="3312185167"/>
              </p:ext>
            </p:extLst>
          </p:nvPr>
        </p:nvGraphicFramePr>
        <p:xfrm>
          <a:off x="491613" y="1742221"/>
          <a:ext cx="10991317" cy="4270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b="0" i="0" kern="1200">
                          <a:solidFill>
                            <a:schemeClr val="tx1"/>
                          </a:solidFill>
                          <a:effectLst/>
                          <a:latin typeface="+mn-lt"/>
                          <a:ea typeface="+mn-ea"/>
                          <a:cs typeface="+mn-cs"/>
                        </a:rPr>
                        <a:t>Kanda A, Ncube EJ, </a:t>
                      </a:r>
                      <a:r>
                        <a:rPr lang="en-GB" sz="1000" b="0" i="0" kern="1200" err="1">
                          <a:solidFill>
                            <a:schemeClr val="tx1"/>
                          </a:solidFill>
                          <a:effectLst/>
                          <a:latin typeface="+mn-lt"/>
                          <a:ea typeface="+mn-ea"/>
                          <a:cs typeface="+mn-cs"/>
                        </a:rPr>
                        <a:t>Voyi</a:t>
                      </a:r>
                      <a:r>
                        <a:rPr lang="en-GB" sz="1000" b="0" i="0" kern="1200">
                          <a:solidFill>
                            <a:schemeClr val="tx1"/>
                          </a:solidFill>
                          <a:effectLst/>
                          <a:latin typeface="+mn-lt"/>
                          <a:ea typeface="+mn-ea"/>
                          <a:cs typeface="+mn-cs"/>
                        </a:rPr>
                        <a:t> K (2022) Drivers and barriers to sustained use of Blair ventilated improved pit latrine after nearly four decades in rural Zimbabwe. </a:t>
                      </a:r>
                      <a:r>
                        <a:rPr lang="en-GB" sz="1000" b="0" i="0" kern="1200" err="1">
                          <a:solidFill>
                            <a:schemeClr val="tx1"/>
                          </a:solidFill>
                          <a:effectLst/>
                          <a:latin typeface="+mn-lt"/>
                          <a:ea typeface="+mn-ea"/>
                          <a:cs typeface="+mn-cs"/>
                        </a:rPr>
                        <a:t>PLoS</a:t>
                      </a:r>
                      <a:r>
                        <a:rPr lang="en-GB" sz="1000" b="0" i="0" kern="1200">
                          <a:solidFill>
                            <a:schemeClr val="tx1"/>
                          </a:solidFill>
                          <a:effectLst/>
                          <a:latin typeface="+mn-lt"/>
                          <a:ea typeface="+mn-ea"/>
                          <a:cs typeface="+mn-cs"/>
                        </a:rPr>
                        <a:t> ONE 17(4): e0265077. https://doi.org/10.1371/journal.pone.0265077</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Uddin, S. M., </a:t>
                      </a:r>
                      <a:r>
                        <a:rPr lang="en-GB" sz="1000" b="0" i="0" kern="1200" err="1">
                          <a:solidFill>
                            <a:schemeClr val="tx1"/>
                          </a:solidFill>
                          <a:effectLst/>
                          <a:latin typeface="+mn-lt"/>
                          <a:ea typeface="+mn-ea"/>
                          <a:cs typeface="+mn-cs"/>
                        </a:rPr>
                        <a:t>Ronteltap</a:t>
                      </a:r>
                      <a:r>
                        <a:rPr lang="en-GB" sz="1000" b="0" i="0" kern="1200">
                          <a:solidFill>
                            <a:schemeClr val="tx1"/>
                          </a:solidFill>
                          <a:effectLst/>
                          <a:latin typeface="+mn-lt"/>
                          <a:ea typeface="+mn-ea"/>
                          <a:cs typeface="+mn-cs"/>
                        </a:rPr>
                        <a:t>, M. &amp; Van Lier, J. B. 2013. Assessment of urine diverting dehydrating toilets as a flood-resilient and affordable sanitation technology in the context of Bangladesh. Journal of Water, Sanitation and Hygiene for Development, 3, 87-95.</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HOQUE, B.A., HUTTLY, S.R.A., AZIZ, K.M.A., HASAN, Z. and PATWARY, M.Y. (1989), Effects of Floods on the Use and Condition of Pit Latrines in Rural Bangladesh. Disasters, 13: 315-321. https://doi.org/10.1111/j.1467-7717.1989.tb00725.x</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Jewitt, S. (2011). Geographies of shit: spatial and temporal variations in attitudes towards human waste. Progress in Human Geography, 35(5), https://doi.org/10.1177/0309132510394704</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GWP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8569BC3-D067-A3E1-76E7-AE7FC29FC5C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8210941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CF6FB-889A-582D-31FD-3D20047EF6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9AB97E-4BFB-1E49-213A-01B4A21A3CCA}"/>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water supplies conform to national regulations and standards on resilient water supply design and utilise approved construction materials </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811C3BE9-75E1-9163-E118-951BC15F8DC2}"/>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LL098</a:t>
            </a:r>
          </a:p>
        </p:txBody>
      </p:sp>
      <p:sp>
        <p:nvSpPr>
          <p:cNvPr id="2" name="TextBox 1">
            <a:extLst>
              <a:ext uri="{FF2B5EF4-FFF2-40B4-BE49-F238E27FC236}">
                <a16:creationId xmlns:a16="http://schemas.microsoft.com/office/drawing/2014/main" id="{4A16F86E-1B6E-548C-479C-58BDE771E59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427AABB-7D82-B432-71C1-E6F3F1BB9C1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BBAE0E2-EDFD-3E31-93CB-B541263C187C}"/>
              </a:ext>
            </a:extLst>
          </p:cNvPr>
          <p:cNvGraphicFramePr>
            <a:graphicFrameLocks noGrp="1"/>
          </p:cNvGraphicFramePr>
          <p:nvPr>
            <p:extLst>
              <p:ext uri="{D42A27DB-BD31-4B8C-83A1-F6EECF244321}">
                <p14:modId xmlns:p14="http://schemas.microsoft.com/office/powerpoint/2010/main" val="1028604950"/>
              </p:ext>
            </p:extLst>
          </p:nvPr>
        </p:nvGraphicFramePr>
        <p:xfrm>
          <a:off x="491613" y="1742221"/>
          <a:ext cx="10991317" cy="3051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b="0" i="0" kern="1200">
                          <a:solidFill>
                            <a:schemeClr val="tx1"/>
                          </a:solidFill>
                          <a:effectLst/>
                          <a:latin typeface="+mn-lt"/>
                          <a:ea typeface="+mn-ea"/>
                          <a:cs typeface="+mn-cs"/>
                        </a:rPr>
                        <a:t>Willetts, J., </a:t>
                      </a:r>
                      <a:r>
                        <a:rPr lang="en-GB" sz="1000" b="0" i="0" kern="1200" err="1">
                          <a:solidFill>
                            <a:schemeClr val="tx1"/>
                          </a:solidFill>
                          <a:effectLst/>
                          <a:latin typeface="+mn-lt"/>
                          <a:ea typeface="+mn-ea"/>
                          <a:cs typeface="+mn-cs"/>
                        </a:rPr>
                        <a:t>Priadi</a:t>
                      </a:r>
                      <a:r>
                        <a:rPr lang="en-GB" sz="1000" b="0" i="0" kern="1200">
                          <a:solidFill>
                            <a:schemeClr val="tx1"/>
                          </a:solidFill>
                          <a:effectLst/>
                          <a:latin typeface="+mn-lt"/>
                          <a:ea typeface="+mn-ea"/>
                          <a:cs typeface="+mn-cs"/>
                        </a:rPr>
                        <a:t>, C., </a:t>
                      </a:r>
                      <a:r>
                        <a:rPr lang="en-GB" sz="1000" b="0" i="0" kern="1200" err="1">
                          <a:solidFill>
                            <a:schemeClr val="tx1"/>
                          </a:solidFill>
                          <a:effectLst/>
                          <a:latin typeface="+mn-lt"/>
                          <a:ea typeface="+mn-ea"/>
                          <a:cs typeface="+mn-cs"/>
                        </a:rPr>
                        <a:t>Ombasta</a:t>
                      </a:r>
                      <a:r>
                        <a:rPr lang="en-GB" sz="1000" b="0" i="0" kern="1200">
                          <a:solidFill>
                            <a:schemeClr val="tx1"/>
                          </a:solidFill>
                          <a:effectLst/>
                          <a:latin typeface="+mn-lt"/>
                          <a:ea typeface="+mn-ea"/>
                          <a:cs typeface="+mn-cs"/>
                        </a:rPr>
                        <a:t>, O., </a:t>
                      </a:r>
                      <a:r>
                        <a:rPr lang="en-GB" sz="1000" b="0" i="0" kern="1200" err="1">
                          <a:solidFill>
                            <a:schemeClr val="tx1"/>
                          </a:solidFill>
                          <a:effectLst/>
                          <a:latin typeface="+mn-lt"/>
                          <a:ea typeface="+mn-ea"/>
                          <a:cs typeface="+mn-cs"/>
                        </a:rPr>
                        <a:t>Wulandari</a:t>
                      </a:r>
                      <a:r>
                        <a:rPr lang="en-GB" sz="1000" b="0" i="0" kern="1200">
                          <a:solidFill>
                            <a:schemeClr val="tx1"/>
                          </a:solidFill>
                          <a:effectLst/>
                          <a:latin typeface="+mn-lt"/>
                          <a:ea typeface="+mn-ea"/>
                          <a:cs typeface="+mn-cs"/>
                        </a:rPr>
                        <a:t>, D., </a:t>
                      </a:r>
                      <a:r>
                        <a:rPr lang="en-GB" sz="1000" b="0" i="0" kern="1200" err="1">
                          <a:solidFill>
                            <a:schemeClr val="tx1"/>
                          </a:solidFill>
                          <a:effectLst/>
                          <a:latin typeface="+mn-lt"/>
                          <a:ea typeface="+mn-ea"/>
                          <a:cs typeface="+mn-cs"/>
                        </a:rPr>
                        <a:t>Imtiyaz</a:t>
                      </a:r>
                      <a:r>
                        <a:rPr lang="en-GB" sz="1000" b="0" i="0" kern="1200">
                          <a:solidFill>
                            <a:schemeClr val="tx1"/>
                          </a:solidFill>
                          <a:effectLst/>
                          <a:latin typeface="+mn-lt"/>
                          <a:ea typeface="+mn-ea"/>
                          <a:cs typeface="+mn-cs"/>
                        </a:rPr>
                        <a:t>, I., </a:t>
                      </a:r>
                      <a:r>
                        <a:rPr lang="en-GB" sz="1000" b="0" i="0" kern="1200" err="1">
                          <a:solidFill>
                            <a:schemeClr val="tx1"/>
                          </a:solidFill>
                          <a:effectLst/>
                          <a:latin typeface="+mn-lt"/>
                          <a:ea typeface="+mn-ea"/>
                          <a:cs typeface="+mn-cs"/>
                        </a:rPr>
                        <a:t>Sudhiastiningsih</a:t>
                      </a:r>
                      <a:r>
                        <a:rPr lang="en-GB" sz="1000" b="0" i="0" kern="1200">
                          <a:solidFill>
                            <a:schemeClr val="tx1"/>
                          </a:solidFill>
                          <a:effectLst/>
                          <a:latin typeface="+mn-lt"/>
                          <a:ea typeface="+mn-ea"/>
                          <a:cs typeface="+mn-cs"/>
                        </a:rPr>
                        <a:t>, N., Kohlitz, J., Mills, F. &amp; </a:t>
                      </a:r>
                      <a:r>
                        <a:rPr lang="en-GB" sz="1000" b="0" i="0" kern="1200" err="1">
                          <a:solidFill>
                            <a:schemeClr val="tx1"/>
                          </a:solidFill>
                          <a:effectLst/>
                          <a:latin typeface="+mn-lt"/>
                          <a:ea typeface="+mn-ea"/>
                          <a:cs typeface="+mn-cs"/>
                        </a:rPr>
                        <a:t>Listyasari</a:t>
                      </a:r>
                      <a:r>
                        <a:rPr lang="en-GB" sz="1000" b="0" i="0" kern="1200">
                          <a:solidFill>
                            <a:schemeClr val="tx1"/>
                          </a:solidFill>
                          <a:effectLst/>
                          <a:latin typeface="+mn-lt"/>
                          <a:ea typeface="+mn-ea"/>
                          <a:cs typeface="+mn-cs"/>
                        </a:rPr>
                        <a:t>, M. 2022. Co-developing evidence-informed adaptation actions for resilient citywide sanitation: Local government response to climate change in Indonesia. Environment and Planning B-Urban Analytics and City Science, 49, 2129-2150.</a:t>
                      </a: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95F1084-5DD9-9380-4FDE-B6D728C1F0A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167979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97259-4253-8C9E-581C-7FB88AB6F2C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57DF6D1-EC72-9481-EBDB-DCB4707A7429}"/>
              </a:ext>
            </a:extLst>
          </p:cNvPr>
          <p:cNvSpPr txBox="1"/>
          <p:nvPr/>
        </p:nvSpPr>
        <p:spPr>
          <a:xfrm>
            <a:off x="1543665" y="728039"/>
            <a:ext cx="9969908" cy="923330"/>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water supplies with proactive repair, replacement and retrofitting of water supply infrastructure for maintaining physical integrity against current and future climate hazards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5B4E885A-E40F-6F95-0233-C68F4869F16D}"/>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LL148</a:t>
            </a:r>
          </a:p>
        </p:txBody>
      </p:sp>
      <p:sp>
        <p:nvSpPr>
          <p:cNvPr id="2" name="TextBox 1">
            <a:extLst>
              <a:ext uri="{FF2B5EF4-FFF2-40B4-BE49-F238E27FC236}">
                <a16:creationId xmlns:a16="http://schemas.microsoft.com/office/drawing/2014/main" id="{28724AED-CBD1-A7F6-96DD-8D7655BAE0E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9957908-1338-C855-D669-EB2918B66FC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7F6982C-AD9C-FB2D-BA2D-8B7EFD78A98D}"/>
              </a:ext>
            </a:extLst>
          </p:cNvPr>
          <p:cNvGraphicFramePr>
            <a:graphicFrameLocks noGrp="1"/>
          </p:cNvGraphicFramePr>
          <p:nvPr>
            <p:extLst>
              <p:ext uri="{D42A27DB-BD31-4B8C-83A1-F6EECF244321}">
                <p14:modId xmlns:p14="http://schemas.microsoft.com/office/powerpoint/2010/main" val="624699340"/>
              </p:ext>
            </p:extLst>
          </p:nvPr>
        </p:nvGraphicFramePr>
        <p:xfrm>
          <a:off x="491613" y="1742221"/>
          <a:ext cx="10991317" cy="32038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Operation and management is appropriate to ensure and advance climate resilience</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b="0" i="0" kern="1200" err="1">
                          <a:solidFill>
                            <a:schemeClr val="tx1"/>
                          </a:solidFill>
                          <a:effectLst/>
                          <a:latin typeface="+mn-lt"/>
                          <a:ea typeface="+mn-ea"/>
                          <a:cs typeface="+mn-cs"/>
                        </a:rPr>
                        <a:t>Papadaskalopoulou</a:t>
                      </a:r>
                      <a:r>
                        <a:rPr lang="en-GB" sz="1000" b="0" i="0" kern="1200">
                          <a:solidFill>
                            <a:schemeClr val="tx1"/>
                          </a:solidFill>
                          <a:effectLst/>
                          <a:latin typeface="+mn-lt"/>
                          <a:ea typeface="+mn-ea"/>
                          <a:cs typeface="+mn-cs"/>
                        </a:rPr>
                        <a:t> et al 2015 Lessons for climate change adaptation from better management of rivers</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Renwick and Green 2000 Do Residential Water Demand Side Management Policies Measure Up? An Analysis of Eight California Water Agencies</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WDD 2011 Study on the Investigation of Water Demand Management Measures</a:t>
                      </a: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CCFA005-C841-E82D-B840-D7473CBD471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3569272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67FCB-4F6C-7794-383C-59583C2F6B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A31413-04DE-6A33-3653-A09E73C5EB3B}"/>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water supplies with O&amp;M and repairs done by professional service providers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360CA00B-0655-537E-E2F1-4362BD3E5A83}"/>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LL149</a:t>
            </a:r>
          </a:p>
        </p:txBody>
      </p:sp>
      <p:sp>
        <p:nvSpPr>
          <p:cNvPr id="2" name="TextBox 1">
            <a:extLst>
              <a:ext uri="{FF2B5EF4-FFF2-40B4-BE49-F238E27FC236}">
                <a16:creationId xmlns:a16="http://schemas.microsoft.com/office/drawing/2014/main" id="{B3E6C054-879F-E05A-B3ED-EC5278B8214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DA60279-FA77-301C-3C06-13BDF0AF489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D325737-FC9C-C0A2-2C31-AEC526D48F3D}"/>
              </a:ext>
            </a:extLst>
          </p:cNvPr>
          <p:cNvGraphicFramePr>
            <a:graphicFrameLocks noGrp="1"/>
          </p:cNvGraphicFramePr>
          <p:nvPr>
            <p:extLst>
              <p:ext uri="{D42A27DB-BD31-4B8C-83A1-F6EECF244321}">
                <p14:modId xmlns:p14="http://schemas.microsoft.com/office/powerpoint/2010/main" val="1549654933"/>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Operation and management is appropriate to ensure and advance climate resilience</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45BC41C-C620-5AD1-C2FF-57ABB7C4662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96441971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3DC38-2BBE-454E-1143-C1814335507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4827132-A4A4-F39D-D259-411C5452CA7A}"/>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water supplies with climate resilience investment plans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6AF96650-3588-6632-6E96-B63652BC0991}"/>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LL169</a:t>
            </a:r>
          </a:p>
        </p:txBody>
      </p:sp>
      <p:sp>
        <p:nvSpPr>
          <p:cNvPr id="2" name="TextBox 1">
            <a:extLst>
              <a:ext uri="{FF2B5EF4-FFF2-40B4-BE49-F238E27FC236}">
                <a16:creationId xmlns:a16="http://schemas.microsoft.com/office/drawing/2014/main" id="{F300F2F0-2EB8-125D-0148-0A5882C5BF2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51F9944-B8FE-F444-39D7-31036615E50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56A84B3-C5C9-3DB2-78D4-46A11E4D0576}"/>
              </a:ext>
            </a:extLst>
          </p:cNvPr>
          <p:cNvGraphicFramePr>
            <a:graphicFrameLocks noGrp="1"/>
          </p:cNvGraphicFramePr>
          <p:nvPr>
            <p:extLst>
              <p:ext uri="{D42A27DB-BD31-4B8C-83A1-F6EECF244321}">
                <p14:modId xmlns:p14="http://schemas.microsoft.com/office/powerpoint/2010/main" val="3286808976"/>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WASH sector has embedded approach to adaptation to climate change</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b="0" i="0" kern="1200">
                          <a:solidFill>
                            <a:schemeClr val="tx1"/>
                          </a:solidFill>
                          <a:effectLst/>
                          <a:latin typeface="+mn-lt"/>
                          <a:ea typeface="+mn-ea"/>
                          <a:cs typeface="+mn-cs"/>
                        </a:rPr>
                        <a:t>Quandt et al Policy interventions to address water security impacted by climate change: Adaptation strategies of three case studies across different geographic regions</a:t>
                      </a: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2F24DA0-DDAD-73BA-4211-D1B8D6682BA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7952748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0497D-5514-BB51-3730-34B446DD094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8C7B51-E22E-F250-CD35-83ADEC5A272A}"/>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water supplies supported by consumer education and communication programs during drought</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87A0C237-7D1F-BBA8-EA5C-D1A7A9CB9520}"/>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LL217</a:t>
            </a:r>
          </a:p>
        </p:txBody>
      </p:sp>
      <p:sp>
        <p:nvSpPr>
          <p:cNvPr id="2" name="TextBox 1">
            <a:extLst>
              <a:ext uri="{FF2B5EF4-FFF2-40B4-BE49-F238E27FC236}">
                <a16:creationId xmlns:a16="http://schemas.microsoft.com/office/drawing/2014/main" id="{97729D60-FBEF-6415-0A7B-A0D6E68E927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923824D-6847-E768-1669-CA22F7E4CC3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F66DAFE-F45B-2D33-B365-1A84C8619956}"/>
              </a:ext>
            </a:extLst>
          </p:cNvPr>
          <p:cNvGraphicFramePr>
            <a:graphicFrameLocks noGrp="1"/>
          </p:cNvGraphicFramePr>
          <p:nvPr>
            <p:extLst>
              <p:ext uri="{D42A27DB-BD31-4B8C-83A1-F6EECF244321}">
                <p14:modId xmlns:p14="http://schemas.microsoft.com/office/powerpoint/2010/main" val="836767204"/>
              </p:ext>
            </p:extLst>
          </p:nvPr>
        </p:nvGraphicFramePr>
        <p:xfrm>
          <a:off x="491613" y="1742221"/>
          <a:ext cx="10991317" cy="3508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Users receiving messages that inform user adaptation actions</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t>Dilling et al 2019 Drought in urban water systems: Learning lessons for climate adaptive capacity</a:t>
                      </a:r>
                    </a:p>
                    <a:p>
                      <a:pPr marL="171450" indent="-171450">
                        <a:buFont typeface="Arial" panose="020B0604020202020204" pitchFamily="34" charset="0"/>
                        <a:buChar char="•"/>
                      </a:pPr>
                      <a:r>
                        <a:rPr lang="en-GB" sz="1000" err="1"/>
                        <a:t>Enqvist</a:t>
                      </a:r>
                      <a:r>
                        <a:rPr lang="en-GB" sz="1000"/>
                        <a:t> and Ziervogel 2019 Water governance and justice in Cape Town: An overview</a:t>
                      </a:r>
                    </a:p>
                    <a:p>
                      <a:pPr marL="171450" indent="-171450">
                        <a:buFont typeface="Arial" panose="020B0604020202020204" pitchFamily="34" charset="0"/>
                        <a:buChar char="•"/>
                      </a:pPr>
                      <a:r>
                        <a:rPr lang="en-GB" sz="1000"/>
                        <a:t>Sterle et al 2017 Adapting to Variable Water Supply in the Truckee-Carson River System, Western USA</a:t>
                      </a:r>
                    </a:p>
                    <a:p>
                      <a:pPr marL="171450" indent="-171450">
                        <a:buFont typeface="Arial" panose="020B0604020202020204" pitchFamily="34" charset="0"/>
                        <a:buChar char="•"/>
                      </a:pPr>
                      <a:r>
                        <a:rPr lang="en-GB" sz="1000" err="1"/>
                        <a:t>Danilenko</a:t>
                      </a:r>
                      <a:r>
                        <a:rPr lang="en-GB" sz="1000"/>
                        <a:t> et al 2010 Climate change and urban water utilities: challenges and opportunities</a:t>
                      </a:r>
                    </a:p>
                    <a:p>
                      <a:pPr marL="171450" indent="-171450">
                        <a:buFont typeface="Arial" panose="020B0604020202020204" pitchFamily="34" charset="0"/>
                        <a:buChar char="•"/>
                      </a:pPr>
                      <a:r>
                        <a:rPr lang="en-GB" sz="1000"/>
                        <a:t>Lede et al 2018 Optimizing the influence of social norms interventions: Applying social identity insights to motivate residential water conservation</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C5B8970-CD41-22E5-007E-899AF9CB011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0809063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924C8-30AE-4B60-1098-A5B315E8DC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F0D55D-4DEE-28AB-5461-EAEEE9047525}"/>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water supply facilities] located in geographic areas prone to flooding, storm surges, wildfires or landslides based on current and future climate risk mapping</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0DE7E474-5E38-8A5A-442C-D5E7FF05EE46}"/>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LL238</a:t>
            </a:r>
          </a:p>
        </p:txBody>
      </p:sp>
      <p:sp>
        <p:nvSpPr>
          <p:cNvPr id="2" name="TextBox 1">
            <a:extLst>
              <a:ext uri="{FF2B5EF4-FFF2-40B4-BE49-F238E27FC236}">
                <a16:creationId xmlns:a16="http://schemas.microsoft.com/office/drawing/2014/main" id="{C5507BA9-D784-77BE-7061-20536AF629B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FC26380-3A2B-5E42-C3CC-8C0C774EA9A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5780B46-09D5-0337-1B5A-81942BF33F8D}"/>
              </a:ext>
            </a:extLst>
          </p:cNvPr>
          <p:cNvGraphicFramePr>
            <a:graphicFrameLocks noGrp="1"/>
          </p:cNvGraphicFramePr>
          <p:nvPr>
            <p:extLst>
              <p:ext uri="{D42A27DB-BD31-4B8C-83A1-F6EECF244321}">
                <p14:modId xmlns:p14="http://schemas.microsoft.com/office/powerpoint/2010/main" val="1401249989"/>
              </p:ext>
            </p:extLst>
          </p:nvPr>
        </p:nvGraphicFramePr>
        <p:xfrm>
          <a:off x="491613" y="1742221"/>
          <a:ext cx="10991317" cy="27822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Risk prioritisation in the sector considers climate hazards</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t>UTS-ISF, Griffith University, WaterAid, </a:t>
                      </a:r>
                      <a:r>
                        <a:rPr lang="en-GB" sz="1000" err="1"/>
                        <a:t>iDE</a:t>
                      </a:r>
                      <a:r>
                        <a:rPr lang="en-GB" sz="1000"/>
                        <a:t> - Environmental Indicators of Climate Risks to Inclusive WASH</a:t>
                      </a:r>
                    </a:p>
                    <a:p>
                      <a:pPr marL="171450" indent="-171450">
                        <a:buFont typeface="Arial" panose="020B0604020202020204" pitchFamily="34" charset="0"/>
                        <a:buChar char="•"/>
                      </a:pPr>
                      <a:r>
                        <a:rPr lang="en-GB" sz="1000" err="1"/>
                        <a:t>Austrailian</a:t>
                      </a:r>
                      <a:r>
                        <a:rPr lang="en-GB" sz="1000"/>
                        <a:t> Aid, Water for Women, and WaterAid - WASH system building block assessment tool</a:t>
                      </a:r>
                    </a:p>
                    <a:p>
                      <a:pPr marL="0" inden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9925CF3-1A9B-39DA-5E7E-D5874755473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7105535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F16DC-CC34-8BD8-5D91-3B197DBE295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EABE00-715B-2E06-45CA-B2BB772FAE2C}"/>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 water supply infrastructure located in coastal areas exposed to sea level rise</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85C0F95E-E688-E148-DBBF-32E1ECB27E3C}"/>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LL259</a:t>
            </a:r>
          </a:p>
        </p:txBody>
      </p:sp>
      <p:sp>
        <p:nvSpPr>
          <p:cNvPr id="2" name="TextBox 1">
            <a:extLst>
              <a:ext uri="{FF2B5EF4-FFF2-40B4-BE49-F238E27FC236}">
                <a16:creationId xmlns:a16="http://schemas.microsoft.com/office/drawing/2014/main" id="{DB556846-D9CB-E43E-2E3C-F0013FC9AC1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EE1B0B7-82DB-A5DE-F658-CB11C80E9B1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068D72B-BE2D-7491-DB97-38E348348CF3}"/>
              </a:ext>
            </a:extLst>
          </p:cNvPr>
          <p:cNvGraphicFramePr>
            <a:graphicFrameLocks noGrp="1"/>
          </p:cNvGraphicFramePr>
          <p:nvPr>
            <p:extLst>
              <p:ext uri="{D42A27DB-BD31-4B8C-83A1-F6EECF244321}">
                <p14:modId xmlns:p14="http://schemas.microsoft.com/office/powerpoint/2010/main" val="4190617513"/>
              </p:ext>
            </p:extLst>
          </p:nvPr>
        </p:nvGraphicFramePr>
        <p:xfrm>
          <a:off x="491613" y="1742221"/>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Risk prioritisation in the sector considers climate hazards</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UTS-ISF, Griffith University, WaterAid, </a:t>
                      </a:r>
                      <a:r>
                        <a:rPr lang="en-GB" sz="1000" err="1"/>
                        <a:t>iDE</a:t>
                      </a:r>
                      <a:r>
                        <a:rPr lang="en-GB" sz="1000"/>
                        <a:t> - Environmental Indicators of Climate Risks to Inclusive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6CB6739-FC9A-6B3F-D2AD-1A2A945FBC0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6245949"/>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6D7C4-0223-4F05-C433-210A0746972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642C4C-D757-5619-C59C-DDF877676BC6}"/>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service providers that have investigated use of climate smart water pumping systems (e.g. solar) and disinfection measures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63B8F0BB-9080-33FE-7300-B948A8C89E3D}"/>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LL378</a:t>
            </a:r>
          </a:p>
        </p:txBody>
      </p:sp>
      <p:sp>
        <p:nvSpPr>
          <p:cNvPr id="2" name="TextBox 1">
            <a:extLst>
              <a:ext uri="{FF2B5EF4-FFF2-40B4-BE49-F238E27FC236}">
                <a16:creationId xmlns:a16="http://schemas.microsoft.com/office/drawing/2014/main" id="{B91CD859-C905-4679-2C2B-0E51EAE0734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366788A-58F0-118A-0593-67F31CF559C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36C018C-701E-55A7-0EFD-1C8D01DAB219}"/>
              </a:ext>
            </a:extLst>
          </p:cNvPr>
          <p:cNvGraphicFramePr>
            <a:graphicFrameLocks noGrp="1"/>
          </p:cNvGraphicFramePr>
          <p:nvPr>
            <p:extLst>
              <p:ext uri="{D42A27DB-BD31-4B8C-83A1-F6EECF244321}">
                <p14:modId xmlns:p14="http://schemas.microsoft.com/office/powerpoint/2010/main" val="268952843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3622400-05C4-5BC9-677A-4BD99EAB7E5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2477691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31C9B-8EDC-F241-5B67-159F0D299A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003318-BB0D-85F3-D58A-09B0EF43C3B3}"/>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water supplies for which] skilled labour is available for immediate repair and maintenance </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4654F395-1F69-7EB4-1A29-7C80D78B3202}"/>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LL399</a:t>
            </a:r>
          </a:p>
        </p:txBody>
      </p:sp>
      <p:sp>
        <p:nvSpPr>
          <p:cNvPr id="2" name="TextBox 1">
            <a:extLst>
              <a:ext uri="{FF2B5EF4-FFF2-40B4-BE49-F238E27FC236}">
                <a16:creationId xmlns:a16="http://schemas.microsoft.com/office/drawing/2014/main" id="{1D502B91-5D8B-60F7-AB85-58FB856FF4F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820476E-B4E9-3A77-422A-E9B6929F2AB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843A331-6FA9-B896-4034-01B5774FC799}"/>
              </a:ext>
            </a:extLst>
          </p:cNvPr>
          <p:cNvGraphicFramePr>
            <a:graphicFrameLocks noGrp="1"/>
          </p:cNvGraphicFramePr>
          <p:nvPr>
            <p:extLst>
              <p:ext uri="{D42A27DB-BD31-4B8C-83A1-F6EECF244321}">
                <p14:modId xmlns:p14="http://schemas.microsoft.com/office/powerpoint/2010/main" val="1180391853"/>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Recovery time post-climate event is minimised</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UNICEF Climate-resilient/Adaptive Rural Water Supply and Integrated Water Resource Management </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50898DC-2890-362E-BC48-3081AB034E6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15323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759A2-F56B-7DB2-AD78-3C12FFEB1B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EF43C7B-6369-FDC5-ECCC-7E36165BD3DE}"/>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Sufficient human resources [are in place]  to design, implement, and monitor adaptation plans for the water sector</a:t>
            </a:r>
          </a:p>
        </p:txBody>
      </p:sp>
      <p:sp>
        <p:nvSpPr>
          <p:cNvPr id="6" name="TextBox 5">
            <a:extLst>
              <a:ext uri="{FF2B5EF4-FFF2-40B4-BE49-F238E27FC236}">
                <a16:creationId xmlns:a16="http://schemas.microsoft.com/office/drawing/2014/main" id="{E07FE7B1-3A2A-25C4-8CBB-10E4B3EA8FA4}"/>
              </a:ext>
            </a:extLst>
          </p:cNvPr>
          <p:cNvSpPr txBox="1"/>
          <p:nvPr/>
        </p:nvSpPr>
        <p:spPr>
          <a:xfrm>
            <a:off x="853440" y="728039"/>
            <a:ext cx="1199536" cy="369332"/>
          </a:xfrm>
          <a:prstGeom prst="rect">
            <a:avLst/>
          </a:prstGeom>
          <a:noFill/>
        </p:spPr>
        <p:txBody>
          <a:bodyPr wrap="square" rtlCol="0">
            <a:spAutoFit/>
          </a:bodyPr>
          <a:lstStyle/>
          <a:p>
            <a:r>
              <a:rPr lang="en-GB" b="1"/>
              <a:t>LL017</a:t>
            </a:r>
          </a:p>
        </p:txBody>
      </p:sp>
      <p:sp>
        <p:nvSpPr>
          <p:cNvPr id="2" name="TextBox 1">
            <a:extLst>
              <a:ext uri="{FF2B5EF4-FFF2-40B4-BE49-F238E27FC236}">
                <a16:creationId xmlns:a16="http://schemas.microsoft.com/office/drawing/2014/main" id="{EED0C7D9-3CBF-B9B7-5B96-08F3D976386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C7AE03E-6FB3-8860-3AC3-688CED055B8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6A6311C-AEE7-0A0D-5522-6C58CD14B537}"/>
              </a:ext>
            </a:extLst>
          </p:cNvPr>
          <p:cNvGraphicFramePr>
            <a:graphicFrameLocks noGrp="1"/>
          </p:cNvGraphicFramePr>
          <p:nvPr>
            <p:extLst>
              <p:ext uri="{D42A27DB-BD31-4B8C-83A1-F6EECF244321}">
                <p14:modId xmlns:p14="http://schemas.microsoft.com/office/powerpoint/2010/main" val="3046085801"/>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2CE715D-23B7-5146-43C8-55FE5B96F68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6989530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CC40-02EE-2A1C-E2F1-D34A79BCDE3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3A2B905-5739-24C1-D03C-622017AEE1AA}"/>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served by infrastructure assessed for climate risk prior to construction</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42B69E52-E51C-88F4-E505-1F3A91F499F9}"/>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LL429</a:t>
            </a:r>
          </a:p>
        </p:txBody>
      </p:sp>
      <p:sp>
        <p:nvSpPr>
          <p:cNvPr id="2" name="TextBox 1">
            <a:extLst>
              <a:ext uri="{FF2B5EF4-FFF2-40B4-BE49-F238E27FC236}">
                <a16:creationId xmlns:a16="http://schemas.microsoft.com/office/drawing/2014/main" id="{9547E283-00B0-8C1E-7805-980DBA9A9D7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6582180-731D-C96A-46AE-7FF0620532C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6723A4B-3A79-67E7-2BB8-E3BFA55E869A}"/>
              </a:ext>
            </a:extLst>
          </p:cNvPr>
          <p:cNvGraphicFramePr>
            <a:graphicFrameLocks noGrp="1"/>
          </p:cNvGraphicFramePr>
          <p:nvPr>
            <p:extLst>
              <p:ext uri="{D42A27DB-BD31-4B8C-83A1-F6EECF244321}">
                <p14:modId xmlns:p14="http://schemas.microsoft.com/office/powerpoint/2010/main" val="395031499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8D80596-A8F4-838E-2D75-CE09C7D58CD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0898627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A1CCA-3886-F9B0-11CE-1C1B711F9BC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5910C5D-111B-8D5D-1255-7B9021999AD0}"/>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Percentage of bulk water supplied lost as non-revenue water</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CF2466C7-ADB4-0D7E-06D8-34671BD82FE7}"/>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LL475</a:t>
            </a:r>
          </a:p>
        </p:txBody>
      </p:sp>
      <p:sp>
        <p:nvSpPr>
          <p:cNvPr id="2" name="TextBox 1">
            <a:extLst>
              <a:ext uri="{FF2B5EF4-FFF2-40B4-BE49-F238E27FC236}">
                <a16:creationId xmlns:a16="http://schemas.microsoft.com/office/drawing/2014/main" id="{4FE737CC-F818-25B0-AC43-2FD660509C5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361BDA6-CC0C-7DE9-F9A4-5B77BD2BADB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9E287A4-815A-D20F-0BE0-15E7074D6FAB}"/>
              </a:ext>
            </a:extLst>
          </p:cNvPr>
          <p:cNvGraphicFramePr>
            <a:graphicFrameLocks noGrp="1"/>
          </p:cNvGraphicFramePr>
          <p:nvPr>
            <p:extLst>
              <p:ext uri="{D42A27DB-BD31-4B8C-83A1-F6EECF244321}">
                <p14:modId xmlns:p14="http://schemas.microsoft.com/office/powerpoint/2010/main" val="299305104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Operation and management is appropriate to ensure and advance climate resilience</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9A60196-F23B-D597-E671-CC60A11A402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1042727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D41DE-A53B-2284-86AB-3F8D624EAB5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8792FE-3ADC-506B-10BE-DC2BB75A9AA8}"/>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Percentage of water supply service providers reporting non-revenue water rates below X%</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3D6EDA30-7C6F-DC1A-5257-43775DBB8026}"/>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LL476</a:t>
            </a:r>
          </a:p>
        </p:txBody>
      </p:sp>
      <p:sp>
        <p:nvSpPr>
          <p:cNvPr id="2" name="TextBox 1">
            <a:extLst>
              <a:ext uri="{FF2B5EF4-FFF2-40B4-BE49-F238E27FC236}">
                <a16:creationId xmlns:a16="http://schemas.microsoft.com/office/drawing/2014/main" id="{3CC631C7-BEC2-5DE7-0913-DD8A5AA0EB3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D1227D3-EE86-1C75-8E84-68F07CE4114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69D63E1-A7B8-5219-69DD-62B0E3BEAACE}"/>
              </a:ext>
            </a:extLst>
          </p:cNvPr>
          <p:cNvGraphicFramePr>
            <a:graphicFrameLocks noGrp="1"/>
          </p:cNvGraphicFramePr>
          <p:nvPr>
            <p:extLst>
              <p:ext uri="{D42A27DB-BD31-4B8C-83A1-F6EECF244321}">
                <p14:modId xmlns:p14="http://schemas.microsoft.com/office/powerpoint/2010/main" val="180737309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Operation and management is appropriate to ensure and advance climate resilience</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E605901-788A-37E5-3699-9C9121212D5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3944161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8E08-CB75-67D0-F81E-FD94F9426E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B7E0398-3DF7-EFFD-93C9-5CE5C4CE1DD8}"/>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water supply service providers reporting a reduction in non-revenue water of X% per year </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63022EDC-AE4F-681B-E431-B095BFFFDC6E}"/>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LL477</a:t>
            </a:r>
          </a:p>
        </p:txBody>
      </p:sp>
      <p:sp>
        <p:nvSpPr>
          <p:cNvPr id="2" name="TextBox 1">
            <a:extLst>
              <a:ext uri="{FF2B5EF4-FFF2-40B4-BE49-F238E27FC236}">
                <a16:creationId xmlns:a16="http://schemas.microsoft.com/office/drawing/2014/main" id="{CAB574DB-4482-1DEF-3C69-493F3666ABA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BE3A96F-DBF1-CBDD-85FF-81E7083FED7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4DD2CA4-8789-0DDE-2A50-9796E039B68C}"/>
              </a:ext>
            </a:extLst>
          </p:cNvPr>
          <p:cNvGraphicFramePr>
            <a:graphicFrameLocks noGrp="1"/>
          </p:cNvGraphicFramePr>
          <p:nvPr>
            <p:extLst>
              <p:ext uri="{D42A27DB-BD31-4B8C-83A1-F6EECF244321}">
                <p14:modId xmlns:p14="http://schemas.microsoft.com/office/powerpoint/2010/main" val="190007328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Operation and management is appropriate to ensure and advance climate resilience</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0C74B92-0796-B5C4-854D-A160CA10CDA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7662763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3B3AEEE-0B68-9D6C-8A31-8C263ECC044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50A8B76-234D-1F6C-8962-8C38CC290C2F}"/>
              </a:ext>
            </a:extLst>
          </p:cNvPr>
          <p:cNvSpPr txBox="1"/>
          <p:nvPr/>
        </p:nvSpPr>
        <p:spPr>
          <a:xfrm>
            <a:off x="838199" y="1247637"/>
            <a:ext cx="6890657" cy="1200329"/>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Sanitation  User Interface, Capture, and Containment (including flush)</a:t>
            </a:r>
            <a:endParaRPr lang="en-GB"/>
          </a:p>
          <a:p>
            <a:endParaRPr lang="en-GB"/>
          </a:p>
        </p:txBody>
      </p:sp>
      <p:graphicFrame>
        <p:nvGraphicFramePr>
          <p:cNvPr id="4" name="Table 3">
            <a:extLst>
              <a:ext uri="{FF2B5EF4-FFF2-40B4-BE49-F238E27FC236}">
                <a16:creationId xmlns:a16="http://schemas.microsoft.com/office/drawing/2014/main" id="{D32DEC10-14C6-6A73-0F70-8E70C25D1775}"/>
              </a:ext>
            </a:extLst>
          </p:cNvPr>
          <p:cNvGraphicFramePr>
            <a:graphicFrameLocks noGrp="1"/>
          </p:cNvGraphicFramePr>
          <p:nvPr>
            <p:extLst>
              <p:ext uri="{D42A27DB-BD31-4B8C-83A1-F6EECF244321}">
                <p14:modId xmlns:p14="http://schemas.microsoft.com/office/powerpoint/2010/main" val="1680998409"/>
              </p:ext>
            </p:extLst>
          </p:nvPr>
        </p:nvGraphicFramePr>
        <p:xfrm>
          <a:off x="838199" y="2278036"/>
          <a:ext cx="10290049" cy="3309335"/>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000" u="none" strike="noStrike">
                          <a:effectLst/>
                          <a:hlinkClick r:id="rId5" action="ppaction://hlinksldjump"/>
                        </a:rPr>
                        <a:t>LL004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Changing precipitation patterns; Floods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Availability and access to climate resilient WASH services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users with] access to multiple sanitation technologies during and following flooding events</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136584073"/>
                  </a:ext>
                </a:extLst>
              </a:tr>
              <a:tr h="242533">
                <a:tc>
                  <a:txBody>
                    <a:bodyPr/>
                    <a:lstStyle/>
                    <a:p>
                      <a:pPr algn="l" fontAlgn="b"/>
                      <a:r>
                        <a:rPr lang="en-GB" sz="1000" u="none" strike="noStrike">
                          <a:effectLst/>
                          <a:hlinkClick r:id="rId6" action="ppaction://hlinksldjump"/>
                        </a:rPr>
                        <a:t>LL027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Changing precipitation patterns; Floods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the population using] latrine technology designed for both climate resilience and user appropriateness</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279858645"/>
                  </a:ext>
                </a:extLst>
              </a:tr>
              <a:tr h="408958">
                <a:tc>
                  <a:txBody>
                    <a:bodyPr/>
                    <a:lstStyle/>
                    <a:p>
                      <a:pPr algn="l" fontAlgn="b"/>
                      <a:r>
                        <a:rPr lang="en-GB" sz="1000" u="none" strike="noStrike">
                          <a:effectLst/>
                          <a:hlinkClick r:id="rId7" action="ppaction://hlinksldjump"/>
                        </a:rPr>
                        <a:t>LL028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Multiple hazards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the population using] latrine technology designed for both climate resilience and user appropriateness</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872507100"/>
                  </a:ext>
                </a:extLst>
              </a:tr>
              <a:tr h="408958">
                <a:tc>
                  <a:txBody>
                    <a:bodyPr/>
                    <a:lstStyle/>
                    <a:p>
                      <a:pPr algn="l" fontAlgn="b"/>
                      <a:r>
                        <a:rPr lang="en-GB" sz="1000" u="none" strike="noStrike">
                          <a:effectLst/>
                          <a:hlinkClick r:id="rId8" action="ppaction://hlinksldjump"/>
                        </a:rPr>
                        <a:t>LL029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Changing precipitation patterns; Floods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National design standards for latrine construction are implemented</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459871978"/>
                  </a:ext>
                </a:extLst>
              </a:tr>
              <a:tr h="408958">
                <a:tc>
                  <a:txBody>
                    <a:bodyPr/>
                    <a:lstStyle/>
                    <a:p>
                      <a:pPr algn="l" fontAlgn="b"/>
                      <a:r>
                        <a:rPr lang="en-GB" sz="1000" u="none" strike="noStrike">
                          <a:effectLst/>
                          <a:hlinkClick r:id="rId9" action="ppaction://hlinksldjump"/>
                        </a:rPr>
                        <a:t>LL079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Changing precipitation patterns; Floods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toilets/latrines] sited at a risk-based minimum distance from water body</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954755762"/>
                  </a:ext>
                </a:extLst>
              </a:tr>
              <a:tr h="408958">
                <a:tc>
                  <a:txBody>
                    <a:bodyPr/>
                    <a:lstStyle/>
                    <a:p>
                      <a:pPr algn="l" fontAlgn="b"/>
                      <a:r>
                        <a:rPr lang="en-GB" sz="1000" u="none" strike="noStrike">
                          <a:effectLst/>
                          <a:hlinkClick r:id="rId10" action="ppaction://hlinksldjump"/>
                        </a:rPr>
                        <a:t>LL091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Changing precipitation patterns; Floods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sealed containment/tanks in areas with high/ rising groundwater] that are designed for buoyancy </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012245845"/>
                  </a:ext>
                </a:extLst>
              </a:tr>
              <a:tr h="309869">
                <a:tc>
                  <a:txBody>
                    <a:bodyPr/>
                    <a:lstStyle/>
                    <a:p>
                      <a:pPr algn="l" fontAlgn="b"/>
                      <a:r>
                        <a:rPr lang="en-GB" sz="1000" u="none" strike="noStrike">
                          <a:effectLst/>
                          <a:hlinkClick r:id="rId11" action="ppaction://hlinksldjump"/>
                        </a:rPr>
                        <a:t>LL216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Changing precipitation patterns; Droughts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users with access to multiple water sources to use for manual flushing </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610934499"/>
                  </a:ext>
                </a:extLst>
              </a:tr>
              <a:tr h="449234">
                <a:tc>
                  <a:txBody>
                    <a:bodyPr/>
                    <a:lstStyle/>
                    <a:p>
                      <a:pPr algn="l" fontAlgn="b"/>
                      <a:r>
                        <a:rPr lang="en-GB" sz="1000" u="none" strike="noStrike">
                          <a:effectLst/>
                          <a:hlinkClick r:id="rId12" action="ppaction://hlinksldjump"/>
                        </a:rPr>
                        <a:t>LL269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Multiple hazards</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Construction and design standards for climate resilient WASH are implemented </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u="none" strike="noStrike">
                          <a:effectLst/>
                        </a:rPr>
                        <a:t>[Proportion of population]  who can recall key messages on how to construct and maintain resilient latrines from CATS triggering or other sensitisation sessions</a:t>
                      </a:r>
                      <a:endParaRPr lang="en-GB" sz="10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298219858"/>
                  </a:ext>
                </a:extLst>
              </a:tr>
            </a:tbl>
          </a:graphicData>
        </a:graphic>
      </p:graphicFrame>
      <p:sp>
        <p:nvSpPr>
          <p:cNvPr id="7" name="TextBox 6">
            <a:extLst>
              <a:ext uri="{FF2B5EF4-FFF2-40B4-BE49-F238E27FC236}">
                <a16:creationId xmlns:a16="http://schemas.microsoft.com/office/drawing/2014/main" id="{D2F2E388-93A5-9FE8-E201-EFE6EF312FF1}"/>
              </a:ext>
            </a:extLst>
          </p:cNvPr>
          <p:cNvSpPr txBox="1"/>
          <p:nvPr/>
        </p:nvSpPr>
        <p:spPr>
          <a:xfrm>
            <a:off x="3786499" y="6177280"/>
            <a:ext cx="2412999" cy="369332"/>
          </a:xfrm>
          <a:prstGeom prst="rect">
            <a:avLst/>
          </a:prstGeom>
          <a:noFill/>
        </p:spPr>
        <p:txBody>
          <a:bodyPr wrap="square" rtlCol="0">
            <a:spAutoFit/>
          </a:bodyPr>
          <a:lstStyle/>
          <a:p>
            <a:r>
              <a:rPr lang="en-GB">
                <a:hlinkClick r:id="rId13" action="ppaction://hlinksldjump"/>
              </a:rPr>
              <a:t>Back to previous page</a:t>
            </a:r>
            <a:endParaRPr lang="en-GB"/>
          </a:p>
        </p:txBody>
      </p:sp>
      <p:sp>
        <p:nvSpPr>
          <p:cNvPr id="8" name="TextBox 7">
            <a:extLst>
              <a:ext uri="{FF2B5EF4-FFF2-40B4-BE49-F238E27FC236}">
                <a16:creationId xmlns:a16="http://schemas.microsoft.com/office/drawing/2014/main" id="{F4196AD0-57D7-1A7E-A54B-63BDDA5EB951}"/>
              </a:ext>
            </a:extLst>
          </p:cNvPr>
          <p:cNvSpPr txBox="1"/>
          <p:nvPr/>
        </p:nvSpPr>
        <p:spPr>
          <a:xfrm>
            <a:off x="8773554" y="1855170"/>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71574711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users with] access to multiple sanitation technologies during and following flooding events</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LL004</a:t>
            </a:r>
          </a:p>
        </p:txBody>
      </p:sp>
      <p:graphicFrame>
        <p:nvGraphicFramePr>
          <p:cNvPr id="9" name="Table 8">
            <a:extLst>
              <a:ext uri="{FF2B5EF4-FFF2-40B4-BE49-F238E27FC236}">
                <a16:creationId xmlns:a16="http://schemas.microsoft.com/office/drawing/2014/main" id="{FB7542EF-0124-7259-880C-EF8C574C1B79}"/>
              </a:ext>
            </a:extLst>
          </p:cNvPr>
          <p:cNvGraphicFramePr>
            <a:graphicFrameLocks noGrp="1"/>
          </p:cNvGraphicFramePr>
          <p:nvPr>
            <p:extLst>
              <p:ext uri="{D42A27DB-BD31-4B8C-83A1-F6EECF244321}">
                <p14:modId xmlns:p14="http://schemas.microsoft.com/office/powerpoint/2010/main" val="2216531764"/>
              </p:ext>
            </p:extLst>
          </p:nvPr>
        </p:nvGraphicFramePr>
        <p:xfrm>
          <a:off x="491613" y="1742221"/>
          <a:ext cx="10991317" cy="30276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 Derived from evidence</a:t>
                      </a:r>
                    </a:p>
                  </a:txBody>
                  <a:tcPr marL="0" marR="0" marT="0" marB="0" anchor="b"/>
                </a:tc>
                <a:tc>
                  <a:txBody>
                    <a:bodyPr/>
                    <a:lstStyle/>
                    <a:p>
                      <a:r>
                        <a:rPr lang="en-GB"/>
                        <a:t>Qualitative</a:t>
                      </a:r>
                    </a:p>
                  </a:txBody>
                  <a:tcPr/>
                </a:tc>
                <a:tc>
                  <a:txBody>
                    <a:bodyPr/>
                    <a:lstStyle/>
                    <a:p>
                      <a:r>
                        <a:rPr lang="en-GB"/>
                        <a:t>R4a</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Alda-Vidal, C., Browne, A. L., </a:t>
                      </a:r>
                      <a:r>
                        <a:rPr lang="en-GB" sz="1200" err="1"/>
                        <a:t>Lawhon</a:t>
                      </a:r>
                      <a:r>
                        <a:rPr lang="en-GB" sz="1200"/>
                        <a:t>, M., &amp; </a:t>
                      </a:r>
                      <a:r>
                        <a:rPr lang="en-GB" sz="1200" err="1"/>
                        <a:t>Iossifova</a:t>
                      </a:r>
                      <a:r>
                        <a:rPr lang="en-GB" sz="1200"/>
                        <a:t>, D. (2024). Sanitation configurations in Lilongwe: Everyday experiences on and off the grid. Urban Studies, 61(9), 1773-1788. https://doi.org/10.1177/00420980231217661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8356567D-9022-75AB-12ED-40A18290E90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4" name="TextBox 3">
            <a:extLst>
              <a:ext uri="{FF2B5EF4-FFF2-40B4-BE49-F238E27FC236}">
                <a16:creationId xmlns:a16="http://schemas.microsoft.com/office/drawing/2014/main" id="{FDCF3C16-E22F-0D3F-D07E-6ED2051D76C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E979C86A-27A3-C851-2703-965E59B3F8FD}"/>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40862426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using] latrine technology designed for both climate resilience and user appropriateness</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LL027</a:t>
            </a:r>
          </a:p>
        </p:txBody>
      </p:sp>
      <p:graphicFrame>
        <p:nvGraphicFramePr>
          <p:cNvPr id="9" name="Table 8">
            <a:extLst>
              <a:ext uri="{FF2B5EF4-FFF2-40B4-BE49-F238E27FC236}">
                <a16:creationId xmlns:a16="http://schemas.microsoft.com/office/drawing/2014/main" id="{FB7542EF-0124-7259-880C-EF8C574C1B79}"/>
              </a:ext>
            </a:extLst>
          </p:cNvPr>
          <p:cNvGraphicFramePr>
            <a:graphicFrameLocks noGrp="1"/>
          </p:cNvGraphicFramePr>
          <p:nvPr>
            <p:extLst>
              <p:ext uri="{D42A27DB-BD31-4B8C-83A1-F6EECF244321}">
                <p14:modId xmlns:p14="http://schemas.microsoft.com/office/powerpoint/2010/main" val="4281661082"/>
              </p:ext>
            </p:extLst>
          </p:nvPr>
        </p:nvGraphicFramePr>
        <p:xfrm>
          <a:off x="491613" y="1742221"/>
          <a:ext cx="10991317" cy="41792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 Review</a:t>
                      </a:r>
                    </a:p>
                  </a:txBody>
                  <a:tcPr marL="0" marR="0" marT="0" marB="0" anchor="b"/>
                </a:tc>
                <a:tc>
                  <a:txBody>
                    <a:bodyPr/>
                    <a:lstStyle/>
                    <a:p>
                      <a:pPr algn="l" fontAlgn="b"/>
                      <a:r>
                        <a:rPr lang="en-GB" sz="1800" b="0" i="0" u="none" strike="noStrike">
                          <a:solidFill>
                            <a:srgbClr val="000000"/>
                          </a:solidFill>
                          <a:effectLst/>
                          <a:latin typeface="+mn-lt"/>
                        </a:rPr>
                        <a:t> Evidence</a:t>
                      </a:r>
                    </a:p>
                  </a:txBody>
                  <a:tcPr marL="0" marR="0" marT="0" marB="0" anchor="b"/>
                </a:tc>
                <a:tc>
                  <a:txBody>
                    <a:bodyPr/>
                    <a:lstStyle/>
                    <a:p>
                      <a:pPr algn="l" fontAlgn="b"/>
                      <a:r>
                        <a:rPr lang="en-GB" sz="1800" b="0" i="0" u="none" strike="noStrike">
                          <a:solidFill>
                            <a:srgbClr val="000000"/>
                          </a:solidFill>
                          <a:effectLst/>
                          <a:latin typeface="+mn-lt"/>
                        </a:rPr>
                        <a:t> Qualitative</a:t>
                      </a:r>
                    </a:p>
                  </a:txBody>
                  <a:tcPr marL="0" marR="0" marT="0" marB="0" anchor="b"/>
                </a:tc>
                <a:tc>
                  <a:txBody>
                    <a:bodyPr/>
                    <a:lstStyle/>
                    <a:p>
                      <a:pPr algn="l" fontAlgn="b"/>
                      <a:r>
                        <a:rPr lang="en-GB" sz="1800" b="0" i="0" u="none" strike="noStrike">
                          <a:solidFill>
                            <a:srgbClr val="000000"/>
                          </a:solidFill>
                          <a:effectLst/>
                          <a:latin typeface="+mn-lt"/>
                        </a:rPr>
                        <a:t> 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a:t>
                      </a:r>
                      <a:r>
                        <a:rPr lang="en-GB" sz="1200">
                          <a:hlinkClick r:id="rId2"/>
                        </a:rPr>
                        <a:t>https://doi.org/10.1371/journal.pone.0265077</a:t>
                      </a:r>
                      <a:endParaRPr lang="en-GB" sz="1200"/>
                    </a:p>
                    <a:p>
                      <a:endParaRPr lang="en-GB" sz="1200"/>
                    </a:p>
                    <a:p>
                      <a:r>
                        <a:rPr lang="en-GB" sz="1200"/>
                        <a:t>Uddin, S. M., </a:t>
                      </a:r>
                      <a:r>
                        <a:rPr lang="en-GB" sz="1200" err="1"/>
                        <a:t>Ronteltap</a:t>
                      </a:r>
                      <a:r>
                        <a:rPr lang="en-GB" sz="1200"/>
                        <a:t>, M. &amp; Van Lier, J. B. 2013. Assessment of urine diverting dehydrating toilets as a flood-resilient and affordable sanitation technology in the context of Bangladesh. Journal of Water, Sanitation and Hygiene for Development, 3, 87-95.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4" name="TextBox 3">
            <a:extLst>
              <a:ext uri="{FF2B5EF4-FFF2-40B4-BE49-F238E27FC236}">
                <a16:creationId xmlns:a16="http://schemas.microsoft.com/office/drawing/2014/main" id="{81DEBC9D-7D1E-CCE8-1A27-EEB47587193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47859455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using] latrine technology designed for both climate resilience and user appropriateness</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646331"/>
          </a:xfrm>
          <a:prstGeom prst="rect">
            <a:avLst/>
          </a:prstGeom>
          <a:noFill/>
        </p:spPr>
        <p:txBody>
          <a:bodyPr wrap="square" rtlCol="0">
            <a:spAutoFit/>
          </a:bodyPr>
          <a:lstStyle/>
          <a:p>
            <a:r>
              <a:rPr lang="en-GB" b="1"/>
              <a:t>LL028</a:t>
            </a:r>
          </a:p>
          <a:p>
            <a:endParaRPr lang="en-GB" b="1"/>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116982159"/>
              </p:ext>
            </p:extLst>
          </p:nvPr>
        </p:nvGraphicFramePr>
        <p:xfrm>
          <a:off x="491613" y="1742221"/>
          <a:ext cx="10991317" cy="41792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 Review</a:t>
                      </a:r>
                    </a:p>
                  </a:txBody>
                  <a:tcPr marL="0" marR="0" marT="0" marB="0" anchor="b"/>
                </a:tc>
                <a:tc>
                  <a:txBody>
                    <a:bodyPr/>
                    <a:lstStyle/>
                    <a:p>
                      <a:pPr algn="l" fontAlgn="b"/>
                      <a:r>
                        <a:rPr lang="en-GB" sz="1800" b="0" i="0" u="none" strike="noStrike">
                          <a:solidFill>
                            <a:srgbClr val="000000"/>
                          </a:solidFill>
                          <a:effectLst/>
                          <a:latin typeface="+mn-lt"/>
                        </a:rPr>
                        <a:t>Derived from evidence </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 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a:t>
                      </a:r>
                      <a:r>
                        <a:rPr lang="en-GB" sz="1200">
                          <a:hlinkClick r:id="rId5"/>
                        </a:rPr>
                        <a:t>https://doi.org/10.1371/journal.pone.0265077</a:t>
                      </a:r>
                      <a:endParaRPr lang="en-GB" sz="1200"/>
                    </a:p>
                    <a:p>
                      <a:endParaRPr lang="en-GB" sz="1200"/>
                    </a:p>
                    <a:p>
                      <a:r>
                        <a:rPr lang="en-GB" sz="1200"/>
                        <a:t>Uddin, S. M., </a:t>
                      </a:r>
                      <a:r>
                        <a:rPr lang="en-GB" sz="1200" err="1"/>
                        <a:t>Ronteltap</a:t>
                      </a:r>
                      <a:r>
                        <a:rPr lang="en-GB" sz="1200"/>
                        <a:t>, M. &amp; Van Lier, J. B. 2013. Assessment of urine diverting dehydrating toilets as a flood-resilient and affordable sanitation technology in the context of Bangladesh. Journal of Water, Sanitation and Hygiene for Development, 3, 87-95.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24D064C-BCED-A179-6888-E3C640515032}"/>
              </a:ext>
            </a:extLst>
          </p:cNvPr>
          <p:cNvSpPr txBox="1"/>
          <p:nvPr/>
        </p:nvSpPr>
        <p:spPr>
          <a:xfrm>
            <a:off x="6209330" y="6177280"/>
            <a:ext cx="2787447" cy="369332"/>
          </a:xfrm>
          <a:prstGeom prst="rect">
            <a:avLst/>
          </a:prstGeom>
          <a:noFill/>
        </p:spPr>
        <p:txBody>
          <a:bodyPr wrap="square" rtlCol="0">
            <a:spAutoFit/>
          </a:bodyPr>
          <a:lstStyle/>
          <a:p>
            <a:r>
              <a:rPr lang="en-GB">
                <a:hlinkClick r:id="rId6"/>
              </a:rPr>
              <a:t>Comment on this indicator</a:t>
            </a:r>
            <a:endParaRPr lang="en-GB"/>
          </a:p>
        </p:txBody>
      </p:sp>
    </p:spTree>
    <p:extLst>
      <p:ext uri="{BB962C8B-B14F-4D97-AF65-F5344CB8AC3E}">
        <p14:creationId xmlns:p14="http://schemas.microsoft.com/office/powerpoint/2010/main" val="1476233937"/>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National design standards for latrine construction are implemented</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646331"/>
          </a:xfrm>
          <a:prstGeom prst="rect">
            <a:avLst/>
          </a:prstGeom>
          <a:noFill/>
        </p:spPr>
        <p:txBody>
          <a:bodyPr wrap="square" rtlCol="0">
            <a:spAutoFit/>
          </a:bodyPr>
          <a:lstStyle/>
          <a:p>
            <a:r>
              <a:rPr lang="en-GB" b="1"/>
              <a:t>LL029</a:t>
            </a:r>
          </a:p>
          <a:p>
            <a:endParaRPr lang="en-GB" b="1"/>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4032013750"/>
              </p:ext>
            </p:extLst>
          </p:nvPr>
        </p:nvGraphicFramePr>
        <p:xfrm>
          <a:off x="491613" y="1742221"/>
          <a:ext cx="10991317" cy="34477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 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 Qualitative</a:t>
                      </a:r>
                    </a:p>
                  </a:txBody>
                  <a:tcPr marL="0" marR="0" marT="0" marB="0" anchor="b"/>
                </a:tc>
                <a:tc>
                  <a:txBody>
                    <a:bodyPr/>
                    <a:lstStyle/>
                    <a:p>
                      <a:pPr algn="l" fontAlgn="b"/>
                      <a:r>
                        <a:rPr lang="en-GB" sz="1800" b="0" i="0" u="none" strike="noStrike">
                          <a:solidFill>
                            <a:srgbClr val="000000"/>
                          </a:solidFill>
                          <a:effectLst/>
                          <a:latin typeface="+mn-lt"/>
                        </a:rPr>
                        <a:t> 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https://doi.org/10.1371/journal.pone.0265077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49651CA-9FA6-9FB3-D9AC-FB67297E723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0959133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toilets/latrines] sited at a risk-based minimum distance from water body</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646331"/>
          </a:xfrm>
          <a:prstGeom prst="rect">
            <a:avLst/>
          </a:prstGeom>
          <a:noFill/>
        </p:spPr>
        <p:txBody>
          <a:bodyPr wrap="square" rtlCol="0">
            <a:spAutoFit/>
          </a:bodyPr>
          <a:lstStyle/>
          <a:p>
            <a:r>
              <a:rPr lang="en-GB" b="1"/>
              <a:t>LL079</a:t>
            </a:r>
          </a:p>
          <a:p>
            <a:endParaRPr lang="en-GB" b="1"/>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2021652466"/>
              </p:ext>
            </p:extLst>
          </p:nvPr>
        </p:nvGraphicFramePr>
        <p:xfrm>
          <a:off x="491613" y="1742221"/>
          <a:ext cx="10991317" cy="34477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 Review</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l" fontAlgn="b"/>
                      <a:r>
                        <a:rPr lang="en-GB" sz="1800" b="0" i="0" u="none" strike="noStrike">
                          <a:solidFill>
                            <a:srgbClr val="000000"/>
                          </a:solidFill>
                          <a:effectLst/>
                          <a:latin typeface="+mn-lt"/>
                        </a:rPr>
                        <a:t> Qualitative</a:t>
                      </a:r>
                    </a:p>
                  </a:txBody>
                  <a:tcPr marL="0" marR="0" marT="0" marB="0" anchor="b"/>
                </a:tc>
                <a:tc>
                  <a:txBody>
                    <a:bodyPr/>
                    <a:lstStyle/>
                    <a:p>
                      <a:pPr algn="l" fontAlgn="b"/>
                      <a:r>
                        <a:rPr lang="en-GB" sz="1800" b="0" i="0" u="none" strike="noStrike">
                          <a:solidFill>
                            <a:srgbClr val="000000"/>
                          </a:solidFill>
                          <a:effectLst/>
                          <a:latin typeface="+mn-lt"/>
                        </a:rPr>
                        <a:t>Adapted from 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https://doi.org/10.1371/journal.pone.0265077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55CFEFF-8944-277E-4178-CB09B2CDF87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680887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26F7D-F466-5AF9-62B8-6BC15BBB8A0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6C66A6-3F8A-6785-9327-47A9F33DA9B8}"/>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[Number of] regulatory or local government staff supporting water supply systems who have received training on climate risk assessment and management</a:t>
            </a:r>
          </a:p>
        </p:txBody>
      </p:sp>
      <p:sp>
        <p:nvSpPr>
          <p:cNvPr id="6" name="TextBox 5">
            <a:extLst>
              <a:ext uri="{FF2B5EF4-FFF2-40B4-BE49-F238E27FC236}">
                <a16:creationId xmlns:a16="http://schemas.microsoft.com/office/drawing/2014/main" id="{B1074802-1FC1-3AE8-DE8B-949D79910A97}"/>
              </a:ext>
            </a:extLst>
          </p:cNvPr>
          <p:cNvSpPr txBox="1"/>
          <p:nvPr/>
        </p:nvSpPr>
        <p:spPr>
          <a:xfrm>
            <a:off x="853440" y="728039"/>
            <a:ext cx="1199536" cy="369332"/>
          </a:xfrm>
          <a:prstGeom prst="rect">
            <a:avLst/>
          </a:prstGeom>
          <a:noFill/>
        </p:spPr>
        <p:txBody>
          <a:bodyPr wrap="square" rtlCol="0">
            <a:spAutoFit/>
          </a:bodyPr>
          <a:lstStyle/>
          <a:p>
            <a:r>
              <a:rPr lang="en-GB" b="1"/>
              <a:t>LL019</a:t>
            </a:r>
          </a:p>
        </p:txBody>
      </p:sp>
      <p:sp>
        <p:nvSpPr>
          <p:cNvPr id="2" name="TextBox 1">
            <a:extLst>
              <a:ext uri="{FF2B5EF4-FFF2-40B4-BE49-F238E27FC236}">
                <a16:creationId xmlns:a16="http://schemas.microsoft.com/office/drawing/2014/main" id="{15B84CCE-E2F8-E46B-D2BF-5AD6D14A26A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78B6098-A6A3-22EB-B691-DF37D35F737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9BC0BDD-BE65-F2B7-46F7-BFDB1F007C71}"/>
              </a:ext>
            </a:extLst>
          </p:cNvPr>
          <p:cNvGraphicFramePr>
            <a:graphicFrameLocks noGrp="1"/>
          </p:cNvGraphicFramePr>
          <p:nvPr>
            <p:extLst>
              <p:ext uri="{D42A27DB-BD31-4B8C-83A1-F6EECF244321}">
                <p14:modId xmlns:p14="http://schemas.microsoft.com/office/powerpoint/2010/main" val="625752221"/>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9B5B5FD-72A3-7D93-A04E-E6B97D6A411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7091545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sealed containment/tanks in areas with high/ rising groundwater] that are designed for buoyancy </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LL091</a:t>
            </a:r>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2956261481"/>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 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endParaRPr lang="en-GB" sz="12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8B17054-724B-A3D3-9A7F-6283168AD5E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56048883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users with access to multiple water sources to use for manual flushing </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LL216</a:t>
            </a:r>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1116458223"/>
              </p:ext>
            </p:extLst>
          </p:nvPr>
        </p:nvGraphicFramePr>
        <p:xfrm>
          <a:off x="491613" y="1742221"/>
          <a:ext cx="10991317" cy="32597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Alda-Vidal, C., Browne, A. L., </a:t>
                      </a:r>
                      <a:r>
                        <a:rPr lang="en-GB" sz="1200" err="1"/>
                        <a:t>Lawhon</a:t>
                      </a:r>
                      <a:r>
                        <a:rPr lang="en-GB" sz="1200"/>
                        <a:t>, M., &amp; </a:t>
                      </a:r>
                      <a:r>
                        <a:rPr lang="en-GB" sz="1200" err="1"/>
                        <a:t>Iossifova</a:t>
                      </a:r>
                      <a:r>
                        <a:rPr lang="en-GB" sz="1200"/>
                        <a:t>, D. (2024). Sanitation configurations in Lilongwe: Everyday experiences on and off the grid. Urban Studies, 61(9), 1773-1788. https://doi.org/10.1177/00420980231217661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658C24A-A813-9244-CA37-07897E523DF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7958735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who can recall key messages on how to construct and maintain resilient latrines from CATS triggering or other sensitisation sessions</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LL269</a:t>
            </a:r>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30FA3F-F1CD-84F1-BEC3-013ABAD5FA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4049948288"/>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 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428BDC3-4439-71C3-293E-603B14E59A9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463947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3B3AEEE-0B68-9D6C-8A31-8C263ECC044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50A8B76-234D-1F6C-8962-8C38CC290C2F}"/>
              </a:ext>
            </a:extLst>
          </p:cNvPr>
          <p:cNvSpPr txBox="1"/>
          <p:nvPr/>
        </p:nvSpPr>
        <p:spPr>
          <a:xfrm>
            <a:off x="838199" y="1247637"/>
            <a:ext cx="6890657" cy="923330"/>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Sewer Conveyance</a:t>
            </a:r>
            <a:endParaRPr lang="en-GB"/>
          </a:p>
          <a:p>
            <a:endParaRPr lang="en-GB"/>
          </a:p>
        </p:txBody>
      </p:sp>
      <p:graphicFrame>
        <p:nvGraphicFramePr>
          <p:cNvPr id="4" name="Table 3">
            <a:extLst>
              <a:ext uri="{FF2B5EF4-FFF2-40B4-BE49-F238E27FC236}">
                <a16:creationId xmlns:a16="http://schemas.microsoft.com/office/drawing/2014/main" id="{D32DEC10-14C6-6A73-0F70-8E70C25D1775}"/>
              </a:ext>
            </a:extLst>
          </p:cNvPr>
          <p:cNvGraphicFramePr>
            <a:graphicFrameLocks noGrp="1"/>
          </p:cNvGraphicFramePr>
          <p:nvPr>
            <p:extLst>
              <p:ext uri="{D42A27DB-BD31-4B8C-83A1-F6EECF244321}">
                <p14:modId xmlns:p14="http://schemas.microsoft.com/office/powerpoint/2010/main" val="1349857257"/>
              </p:ext>
            </p:extLst>
          </p:nvPr>
        </p:nvGraphicFramePr>
        <p:xfrm>
          <a:off x="838199" y="2278036"/>
          <a:ext cx="10290049" cy="137160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000" b="0" i="0" u="none" strike="noStrike">
                          <a:solidFill>
                            <a:srgbClr val="000000"/>
                          </a:solidFill>
                          <a:effectLst/>
                          <a:latin typeface="+mn-lt"/>
                          <a:hlinkClick r:id="rId5" action="ppaction://hlinksldjump"/>
                        </a:rPr>
                        <a:t>LL105</a:t>
                      </a:r>
                      <a:endParaRPr lang="en-GB" sz="1000" b="0" i="0" u="none" strike="noStrike">
                        <a:solidFill>
                          <a:srgbClr val="000000"/>
                        </a:solidFill>
                        <a:effectLst/>
                        <a:latin typeface="+mn-lt"/>
                      </a:endParaRPr>
                    </a:p>
                  </a:txBody>
                  <a:tcPr marL="0" marR="0" marT="0" marB="0"/>
                </a:tc>
                <a:tc>
                  <a:txBody>
                    <a:bodyPr/>
                    <a:lstStyle/>
                    <a:p>
                      <a:pPr algn="l" fontAlgn="b"/>
                      <a:r>
                        <a:rPr lang="en-GB" sz="1000" b="0" i="0" u="none" strike="noStrike">
                          <a:solidFill>
                            <a:srgbClr val="000000"/>
                          </a:solidFill>
                          <a:effectLst/>
                          <a:latin typeface="+mn-lt"/>
                        </a:rPr>
                        <a:t>Not explicitly climate change focussed</a:t>
                      </a:r>
                    </a:p>
                  </a:txBody>
                  <a:tcPr marL="0" marR="0" marT="0" marB="0"/>
                </a:tc>
                <a:tc>
                  <a:txBody>
                    <a:bodyPr/>
                    <a:lstStyle/>
                    <a:p>
                      <a:pPr algn="l" fontAlgn="b"/>
                      <a:r>
                        <a:rPr lang="en-GB" sz="1000" b="0" i="0" u="none" strike="noStrike">
                          <a:solidFill>
                            <a:srgbClr val="000000"/>
                          </a:solidFill>
                          <a:effectLst/>
                          <a:latin typeface="+mn-lt"/>
                        </a:rPr>
                        <a:t>Operation and management is appropriate to ensure and advance climate resilience</a:t>
                      </a:r>
                    </a:p>
                  </a:txBody>
                  <a:tcPr marL="0" marR="0" marT="0" marB="0"/>
                </a:tc>
                <a:tc>
                  <a:txBody>
                    <a:bodyPr/>
                    <a:lstStyle/>
                    <a:p>
                      <a:pPr algn="l" fontAlgn="b"/>
                      <a:r>
                        <a:rPr lang="en-GB" sz="1000" b="0" i="0" u="none" strike="noStrike">
                          <a:solidFill>
                            <a:srgbClr val="000000"/>
                          </a:solidFill>
                          <a:effectLst/>
                          <a:latin typeface="+mn-lt"/>
                        </a:rPr>
                        <a:t>[Proportion of population with a sewer connection served by a] sewer system with implemented monitoring and rehabilitation programme </a:t>
                      </a:r>
                    </a:p>
                  </a:txBody>
                  <a:tcPr marL="0" marR="0" marT="0" marB="0"/>
                </a:tc>
                <a:extLst>
                  <a:ext uri="{0D108BD9-81ED-4DB2-BD59-A6C34878D82A}">
                    <a16:rowId xmlns:a16="http://schemas.microsoft.com/office/drawing/2014/main" val="3279858645"/>
                  </a:ext>
                </a:extLst>
              </a:tr>
              <a:tr h="242533">
                <a:tc>
                  <a:txBody>
                    <a:bodyPr/>
                    <a:lstStyle/>
                    <a:p>
                      <a:pPr algn="l" fontAlgn="b"/>
                      <a:r>
                        <a:rPr lang="en-GB" sz="1000" b="0" i="0" u="none" strike="noStrike">
                          <a:solidFill>
                            <a:srgbClr val="000000"/>
                          </a:solidFill>
                          <a:effectLst/>
                          <a:latin typeface="+mn-lt"/>
                          <a:hlinkClick r:id="rId6" action="ppaction://hlinksldjump"/>
                        </a:rPr>
                        <a:t>LL107</a:t>
                      </a:r>
                      <a:endParaRPr lang="en-GB" sz="1000" b="0" i="0" u="none" strike="noStrike">
                        <a:solidFill>
                          <a:srgbClr val="000000"/>
                        </a:solidFill>
                        <a:effectLst/>
                        <a:latin typeface="+mn-lt"/>
                      </a:endParaRPr>
                    </a:p>
                  </a:txBody>
                  <a:tcPr marL="0" marR="0" marT="0" marB="0"/>
                </a:tc>
                <a:tc>
                  <a:txBody>
                    <a:bodyPr/>
                    <a:lstStyle/>
                    <a:p>
                      <a:pPr algn="l" fontAlgn="b"/>
                      <a:r>
                        <a:rPr lang="en-GB" sz="1000" b="0" i="0" u="none" strike="noStrike">
                          <a:solidFill>
                            <a:srgbClr val="000000"/>
                          </a:solidFill>
                          <a:effectLst/>
                          <a:latin typeface="+mn-lt"/>
                        </a:rPr>
                        <a:t>Not explicitly climate change focussed</a:t>
                      </a:r>
                    </a:p>
                  </a:txBody>
                  <a:tcPr marL="0" marR="0" marT="0" marB="0"/>
                </a:tc>
                <a:tc>
                  <a:txBody>
                    <a:bodyPr/>
                    <a:lstStyle/>
                    <a:p>
                      <a:pPr algn="l" fontAlgn="b"/>
                      <a:r>
                        <a:rPr lang="en-GB" sz="1000" b="0" i="0" u="none" strike="noStrike">
                          <a:solidFill>
                            <a:srgbClr val="000000"/>
                          </a:solidFill>
                          <a:effectLst/>
                          <a:latin typeface="+mn-lt"/>
                        </a:rPr>
                        <a:t>Operation and management is appropriate to ensure and advance climate resilience</a:t>
                      </a:r>
                    </a:p>
                  </a:txBody>
                  <a:tcPr marL="0" marR="0" marT="0" marB="0"/>
                </a:tc>
                <a:tc>
                  <a:txBody>
                    <a:bodyPr/>
                    <a:lstStyle/>
                    <a:p>
                      <a:pPr algn="l" fontAlgn="b"/>
                      <a:r>
                        <a:rPr lang="en-GB" sz="1000" b="0" i="0" u="none" strike="noStrike">
                          <a:solidFill>
                            <a:srgbClr val="000000"/>
                          </a:solidFill>
                          <a:effectLst/>
                          <a:latin typeface="+mn-lt"/>
                        </a:rPr>
                        <a:t>[Proportion of population served by] sanitation systems with monitoring and rehabilitation programme in place</a:t>
                      </a:r>
                    </a:p>
                  </a:txBody>
                  <a:tcPr marL="0" marR="0" marT="0" marB="0"/>
                </a:tc>
                <a:extLst>
                  <a:ext uri="{0D108BD9-81ED-4DB2-BD59-A6C34878D82A}">
                    <a16:rowId xmlns:a16="http://schemas.microsoft.com/office/drawing/2014/main" val="851478324"/>
                  </a:ext>
                </a:extLst>
              </a:tr>
              <a:tr h="408958">
                <a:tc>
                  <a:txBody>
                    <a:bodyPr/>
                    <a:lstStyle/>
                    <a:p>
                      <a:pPr algn="l" fontAlgn="b"/>
                      <a:r>
                        <a:rPr lang="en-GB" sz="1000" b="0" i="0" u="none" strike="noStrike">
                          <a:solidFill>
                            <a:srgbClr val="000000"/>
                          </a:solidFill>
                          <a:effectLst/>
                          <a:latin typeface="+mn-lt"/>
                          <a:hlinkClick r:id="rId7" action="ppaction://hlinksldjump"/>
                        </a:rPr>
                        <a:t>LL121</a:t>
                      </a:r>
                      <a:endParaRPr lang="en-GB" sz="1000" b="0" i="0" u="none" strike="noStrike">
                        <a:solidFill>
                          <a:srgbClr val="000000"/>
                        </a:solidFill>
                        <a:effectLst/>
                        <a:latin typeface="+mn-lt"/>
                      </a:endParaRPr>
                    </a:p>
                  </a:txBody>
                  <a:tcPr marL="0" marR="0" marT="0" marB="0"/>
                </a:tc>
                <a:tc>
                  <a:txBody>
                    <a:bodyPr/>
                    <a:lstStyle/>
                    <a:p>
                      <a:pPr algn="l" fontAlgn="b"/>
                      <a:r>
                        <a:rPr lang="en-GB" sz="1000" b="0" i="0" u="none" strike="noStrike">
                          <a:solidFill>
                            <a:srgbClr val="000000"/>
                          </a:solidFill>
                          <a:effectLst/>
                          <a:latin typeface="+mn-lt"/>
                        </a:rPr>
                        <a:t>Changing precipitation patterns; Droughts</a:t>
                      </a:r>
                    </a:p>
                  </a:txBody>
                  <a:tcPr marL="0" marR="0" marT="0" marB="0"/>
                </a:tc>
                <a:tc>
                  <a:txBody>
                    <a:bodyPr/>
                    <a:lstStyle/>
                    <a:p>
                      <a:pPr algn="l" fontAlgn="b"/>
                      <a:r>
                        <a:rPr lang="en-GB" sz="1000" b="0" i="0" u="none" strike="noStrike">
                          <a:solidFill>
                            <a:srgbClr val="000000"/>
                          </a:solidFill>
                          <a:effectLst/>
                          <a:latin typeface="+mn-lt"/>
                        </a:rPr>
                        <a:t>Construction and design standards for climate resilient WASH are implemented </a:t>
                      </a:r>
                    </a:p>
                  </a:txBody>
                  <a:tcPr marL="0" marR="0" marT="0" marB="0"/>
                </a:tc>
                <a:tc>
                  <a:txBody>
                    <a:bodyPr/>
                    <a:lstStyle/>
                    <a:p>
                      <a:pPr algn="l" fontAlgn="b"/>
                      <a:r>
                        <a:rPr lang="en-GB" sz="1000" b="0" i="0" u="none" strike="noStrike">
                          <a:solidFill>
                            <a:srgbClr val="000000"/>
                          </a:solidFill>
                          <a:effectLst/>
                          <a:latin typeface="+mn-lt"/>
                        </a:rPr>
                        <a:t>[Proportion of population with sewer connection served by a] sewer system that is designed to be flexible and tolerate ground movement in clays or other high volume change potential soils</a:t>
                      </a:r>
                    </a:p>
                  </a:txBody>
                  <a:tcPr marL="0" marR="0" marT="0" marB="0"/>
                </a:tc>
                <a:extLst>
                  <a:ext uri="{0D108BD9-81ED-4DB2-BD59-A6C34878D82A}">
                    <a16:rowId xmlns:a16="http://schemas.microsoft.com/office/drawing/2014/main" val="872507100"/>
                  </a:ext>
                </a:extLst>
              </a:tr>
            </a:tbl>
          </a:graphicData>
        </a:graphic>
      </p:graphicFrame>
      <p:sp>
        <p:nvSpPr>
          <p:cNvPr id="7" name="TextBox 6">
            <a:extLst>
              <a:ext uri="{FF2B5EF4-FFF2-40B4-BE49-F238E27FC236}">
                <a16:creationId xmlns:a16="http://schemas.microsoft.com/office/drawing/2014/main" id="{2C3DD66B-30C5-1890-B39F-5EBEA9092C6C}"/>
              </a:ext>
            </a:extLst>
          </p:cNvPr>
          <p:cNvSpPr txBox="1"/>
          <p:nvPr/>
        </p:nvSpPr>
        <p:spPr>
          <a:xfrm>
            <a:off x="3786499" y="6177280"/>
            <a:ext cx="2412999" cy="369332"/>
          </a:xfrm>
          <a:prstGeom prst="rect">
            <a:avLst/>
          </a:prstGeom>
          <a:noFill/>
        </p:spPr>
        <p:txBody>
          <a:bodyPr wrap="square" rtlCol="0">
            <a:spAutoFit/>
          </a:bodyPr>
          <a:lstStyle/>
          <a:p>
            <a:r>
              <a:rPr lang="en-GB">
                <a:hlinkClick r:id="rId8" action="ppaction://hlinksldjump"/>
              </a:rPr>
              <a:t>Back to previous page</a:t>
            </a:r>
            <a:endParaRPr lang="en-GB"/>
          </a:p>
        </p:txBody>
      </p:sp>
      <p:sp>
        <p:nvSpPr>
          <p:cNvPr id="8" name="TextBox 7">
            <a:extLst>
              <a:ext uri="{FF2B5EF4-FFF2-40B4-BE49-F238E27FC236}">
                <a16:creationId xmlns:a16="http://schemas.microsoft.com/office/drawing/2014/main" id="{65784B04-A6B0-27AD-209E-94A11A56074F}"/>
              </a:ext>
            </a:extLst>
          </p:cNvPr>
          <p:cNvSpPr txBox="1"/>
          <p:nvPr/>
        </p:nvSpPr>
        <p:spPr>
          <a:xfrm>
            <a:off x="8773554" y="1855170"/>
            <a:ext cx="2354694" cy="369332"/>
          </a:xfrm>
          <a:prstGeom prst="rect">
            <a:avLst/>
          </a:prstGeom>
          <a:noFill/>
        </p:spPr>
        <p:txBody>
          <a:bodyPr wrap="square" rtlCol="0">
            <a:spAutoFit/>
          </a:bodyPr>
          <a:lstStyle/>
          <a:p>
            <a:r>
              <a:rPr lang="en-GB">
                <a:hlinkClick r:id="rId9"/>
              </a:rPr>
              <a:t>Link to Indicator Table</a:t>
            </a:r>
            <a:endParaRPr lang="en-GB"/>
          </a:p>
        </p:txBody>
      </p:sp>
    </p:spTree>
    <p:extLst>
      <p:ext uri="{BB962C8B-B14F-4D97-AF65-F5344CB8AC3E}">
        <p14:creationId xmlns:p14="http://schemas.microsoft.com/office/powerpoint/2010/main" val="192447125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with implemented monitoring and rehabilitation programme </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LL105</a:t>
            </a:r>
          </a:p>
        </p:txBody>
      </p:sp>
      <p:sp>
        <p:nvSpPr>
          <p:cNvPr id="2" name="TextBox 1">
            <a:extLst>
              <a:ext uri="{FF2B5EF4-FFF2-40B4-BE49-F238E27FC236}">
                <a16:creationId xmlns:a16="http://schemas.microsoft.com/office/drawing/2014/main" id="{F14F4910-D29C-890C-D8B5-129B84D72A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EF52B72-B5B7-D1C6-ECD7-518669B22CF8}"/>
              </a:ext>
            </a:extLst>
          </p:cNvPr>
          <p:cNvGraphicFramePr>
            <a:graphicFrameLocks noGrp="1"/>
          </p:cNvGraphicFramePr>
          <p:nvPr>
            <p:extLst>
              <p:ext uri="{D42A27DB-BD31-4B8C-83A1-F6EECF244321}">
                <p14:modId xmlns:p14="http://schemas.microsoft.com/office/powerpoint/2010/main" val="424748570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 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endParaRPr lang="en-GB" sz="12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AD31690-A582-083A-2827-46FCED15765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E59DDA2-7185-AFD0-18CC-E367B1F29DB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17039844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E9D2-C435-9ACD-A702-D4E07F59B4A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75C527-33F8-20B0-A08F-242FEAE7C10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sanitation systems with monitoring and rehabilitation programme in place</a:t>
            </a:r>
          </a:p>
        </p:txBody>
      </p:sp>
      <p:sp>
        <p:nvSpPr>
          <p:cNvPr id="6" name="TextBox 5">
            <a:extLst>
              <a:ext uri="{FF2B5EF4-FFF2-40B4-BE49-F238E27FC236}">
                <a16:creationId xmlns:a16="http://schemas.microsoft.com/office/drawing/2014/main" id="{823EEDCB-714A-DD93-A995-522BA0C7D3E1}"/>
              </a:ext>
            </a:extLst>
          </p:cNvPr>
          <p:cNvSpPr txBox="1"/>
          <p:nvPr/>
        </p:nvSpPr>
        <p:spPr>
          <a:xfrm>
            <a:off x="838200" y="728039"/>
            <a:ext cx="1199536" cy="369332"/>
          </a:xfrm>
          <a:prstGeom prst="rect">
            <a:avLst/>
          </a:prstGeom>
          <a:noFill/>
        </p:spPr>
        <p:txBody>
          <a:bodyPr wrap="square" rtlCol="0">
            <a:spAutoFit/>
          </a:bodyPr>
          <a:lstStyle/>
          <a:p>
            <a:r>
              <a:rPr lang="en-GB" b="1"/>
              <a:t>LL107</a:t>
            </a:r>
          </a:p>
        </p:txBody>
      </p:sp>
      <p:sp>
        <p:nvSpPr>
          <p:cNvPr id="2" name="TextBox 1">
            <a:extLst>
              <a:ext uri="{FF2B5EF4-FFF2-40B4-BE49-F238E27FC236}">
                <a16:creationId xmlns:a16="http://schemas.microsoft.com/office/drawing/2014/main" id="{70280E34-ADD8-3DC5-3D08-E9712A37B3B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B8832BB-8E19-E784-DBC3-A049FBD866DA}"/>
              </a:ext>
            </a:extLst>
          </p:cNvPr>
          <p:cNvGraphicFramePr>
            <a:graphicFrameLocks noGrp="1"/>
          </p:cNvGraphicFramePr>
          <p:nvPr>
            <p:extLst>
              <p:ext uri="{D42A27DB-BD31-4B8C-83A1-F6EECF244321}">
                <p14:modId xmlns:p14="http://schemas.microsoft.com/office/powerpoint/2010/main" val="117789088"/>
              </p:ext>
            </p:extLst>
          </p:nvPr>
        </p:nvGraphicFramePr>
        <p:xfrm>
          <a:off x="491613" y="1742221"/>
          <a:ext cx="10991317" cy="31734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 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Marlow, D. R., </a:t>
                      </a:r>
                      <a:r>
                        <a:rPr lang="en-GB" sz="1200" err="1"/>
                        <a:t>Boulaire</a:t>
                      </a:r>
                      <a:r>
                        <a:rPr lang="en-GB" sz="1200"/>
                        <a:t>, F., Beale, D. J., Grundy, C. &amp; Moglia, M. 2011. Sewer Performance Reporting: Factors That Influence Blockages. Journal of Infrastructure Systems, 17, 42-51.</a:t>
                      </a:r>
                    </a:p>
                    <a:p>
                      <a:r>
                        <a:rPr lang="en-GB" sz="1200"/>
                        <a:t>GWP-Strategic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7B683C3-5C09-69CD-294E-D44419D468A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3C39FEB-8DDE-D307-8FD4-F62120F105C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0854735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5905B-98D0-F422-C804-1054000082F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CE28C0-A803-91EA-CFA2-F09E346E333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sewer connection served by a] sewer system that is designed to be flexible and tolerate ground movement in clays or other high volume change potential soils</a:t>
            </a:r>
          </a:p>
        </p:txBody>
      </p:sp>
      <p:sp>
        <p:nvSpPr>
          <p:cNvPr id="6" name="TextBox 5">
            <a:extLst>
              <a:ext uri="{FF2B5EF4-FFF2-40B4-BE49-F238E27FC236}">
                <a16:creationId xmlns:a16="http://schemas.microsoft.com/office/drawing/2014/main" id="{B073E38E-D924-B9DB-D07F-E018C6EB8E4B}"/>
              </a:ext>
            </a:extLst>
          </p:cNvPr>
          <p:cNvSpPr txBox="1"/>
          <p:nvPr/>
        </p:nvSpPr>
        <p:spPr>
          <a:xfrm>
            <a:off x="838200" y="728039"/>
            <a:ext cx="1199536" cy="369332"/>
          </a:xfrm>
          <a:prstGeom prst="rect">
            <a:avLst/>
          </a:prstGeom>
          <a:noFill/>
        </p:spPr>
        <p:txBody>
          <a:bodyPr wrap="square" rtlCol="0">
            <a:spAutoFit/>
          </a:bodyPr>
          <a:lstStyle/>
          <a:p>
            <a:r>
              <a:rPr lang="en-GB" b="1"/>
              <a:t>LL121</a:t>
            </a:r>
          </a:p>
        </p:txBody>
      </p:sp>
      <p:sp>
        <p:nvSpPr>
          <p:cNvPr id="2" name="TextBox 1">
            <a:extLst>
              <a:ext uri="{FF2B5EF4-FFF2-40B4-BE49-F238E27FC236}">
                <a16:creationId xmlns:a16="http://schemas.microsoft.com/office/drawing/2014/main" id="{E9A0FEDA-B7C6-D23B-743E-1BB11EBFAF4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6334CC1-47BE-7EF8-0DC4-EFA1B271088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61403F7-CE57-8220-603B-F2160457735A}"/>
              </a:ext>
            </a:extLst>
          </p:cNvPr>
          <p:cNvGraphicFramePr>
            <a:graphicFrameLocks noGrp="1"/>
          </p:cNvGraphicFramePr>
          <p:nvPr>
            <p:extLst>
              <p:ext uri="{D42A27DB-BD31-4B8C-83A1-F6EECF244321}">
                <p14:modId xmlns:p14="http://schemas.microsoft.com/office/powerpoint/2010/main" val="316166001"/>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09810B4-41FA-041F-B087-AA80F0F476F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22510486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FA5D8-2C8A-DBFB-0ADB-1637CEDD87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C79BC30-F84B-92E8-8F1D-76E85E14C035}"/>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A023D354-7EE3-2313-4B9D-E8C9A12C35EB}"/>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146B319-3F8E-C2EA-D045-647ECC61CD1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9ADBEB5-67DC-1776-BB65-31E7D3EF8F1C}"/>
              </a:ext>
            </a:extLst>
          </p:cNvPr>
          <p:cNvSpPr txBox="1"/>
          <p:nvPr/>
        </p:nvSpPr>
        <p:spPr>
          <a:xfrm>
            <a:off x="838199" y="1247637"/>
            <a:ext cx="6890657" cy="646331"/>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Conveyance by Road (including emptying)</a:t>
            </a:r>
            <a:endParaRPr lang="en-GB"/>
          </a:p>
        </p:txBody>
      </p:sp>
      <p:graphicFrame>
        <p:nvGraphicFramePr>
          <p:cNvPr id="4" name="Table 3">
            <a:extLst>
              <a:ext uri="{FF2B5EF4-FFF2-40B4-BE49-F238E27FC236}">
                <a16:creationId xmlns:a16="http://schemas.microsoft.com/office/drawing/2014/main" id="{5AE371A2-3E5C-8564-A3F3-3D511B2F1003}"/>
              </a:ext>
            </a:extLst>
          </p:cNvPr>
          <p:cNvGraphicFramePr>
            <a:graphicFrameLocks noGrp="1"/>
          </p:cNvGraphicFramePr>
          <p:nvPr>
            <p:extLst>
              <p:ext uri="{D42A27DB-BD31-4B8C-83A1-F6EECF244321}">
                <p14:modId xmlns:p14="http://schemas.microsoft.com/office/powerpoint/2010/main" val="854436794"/>
              </p:ext>
            </p:extLst>
          </p:nvPr>
        </p:nvGraphicFramePr>
        <p:xfrm>
          <a:off x="838199" y="2278036"/>
          <a:ext cx="10290049" cy="23164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LL053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FSM workers have access to appropriate PPE for climate hazards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LL057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by length of] key access roads for which contingency plans exist to reroute or adapt transport methods for sanitation operations if key roads are damaged or inaccessible.</a:t>
                      </a:r>
                    </a:p>
                  </a:txBody>
                  <a:tcPr marL="0" marR="0" marT="0" marB="0"/>
                </a:tc>
                <a:extLst>
                  <a:ext uri="{0D108BD9-81ED-4DB2-BD59-A6C34878D82A}">
                    <a16:rowId xmlns:a16="http://schemas.microsoft.com/office/drawing/2014/main" val="24662322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LL058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sanitation service providers with] well-defined, event-specific action plans ready for execution on receiving early warnings</a:t>
                      </a:r>
                    </a:p>
                  </a:txBody>
                  <a:tcPr marL="0" marR="0" marT="0" marB="0"/>
                </a:tc>
                <a:extLst>
                  <a:ext uri="{0D108BD9-81ED-4DB2-BD59-A6C34878D82A}">
                    <a16:rowId xmlns:a16="http://schemas.microsoft.com/office/drawing/2014/main" val="110086159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LL059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 progamme of pre-emptive emptying, (e.g. before wet season) is in place</a:t>
                      </a:r>
                    </a:p>
                  </a:txBody>
                  <a:tcPr marL="0" marR="0" marT="0" marB="0"/>
                </a:tc>
                <a:extLst>
                  <a:ext uri="{0D108BD9-81ED-4DB2-BD59-A6C34878D82A}">
                    <a16:rowId xmlns:a16="http://schemas.microsoft.com/office/drawing/2014/main" val="851478324"/>
                  </a:ext>
                </a:extLst>
              </a:tr>
              <a:tr h="408958">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LL433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providers exist with a range of strategies for emptying and transport in case any one provider is unable to operate (e.g. trucks damaged, access is blocked)</a:t>
                      </a:r>
                    </a:p>
                  </a:txBody>
                  <a:tcPr marL="0" marR="0" marT="0" marB="0"/>
                </a:tc>
                <a:extLst>
                  <a:ext uri="{0D108BD9-81ED-4DB2-BD59-A6C34878D82A}">
                    <a16:rowId xmlns:a16="http://schemas.microsoft.com/office/drawing/2014/main" val="872507100"/>
                  </a:ext>
                </a:extLst>
              </a:tr>
            </a:tbl>
          </a:graphicData>
        </a:graphic>
      </p:graphicFrame>
      <p:sp>
        <p:nvSpPr>
          <p:cNvPr id="7" name="TextBox 6">
            <a:extLst>
              <a:ext uri="{FF2B5EF4-FFF2-40B4-BE49-F238E27FC236}">
                <a16:creationId xmlns:a16="http://schemas.microsoft.com/office/drawing/2014/main" id="{463CD727-08B1-002F-E55B-5C8904551E62}"/>
              </a:ext>
            </a:extLst>
          </p:cNvPr>
          <p:cNvSpPr txBox="1"/>
          <p:nvPr/>
        </p:nvSpPr>
        <p:spPr>
          <a:xfrm>
            <a:off x="3786499" y="6177280"/>
            <a:ext cx="2412999" cy="369332"/>
          </a:xfrm>
          <a:prstGeom prst="rect">
            <a:avLst/>
          </a:prstGeom>
          <a:noFill/>
        </p:spPr>
        <p:txBody>
          <a:bodyPr wrap="square" rtlCol="0">
            <a:spAutoFit/>
          </a:bodyPr>
          <a:lstStyle/>
          <a:p>
            <a:r>
              <a:rPr lang="en-GB">
                <a:hlinkClick r:id="rId10" action="ppaction://hlinksldjump"/>
              </a:rPr>
              <a:t>Back to previous page</a:t>
            </a:r>
            <a:endParaRPr lang="en-GB"/>
          </a:p>
        </p:txBody>
      </p:sp>
      <p:sp>
        <p:nvSpPr>
          <p:cNvPr id="8" name="TextBox 7">
            <a:extLst>
              <a:ext uri="{FF2B5EF4-FFF2-40B4-BE49-F238E27FC236}">
                <a16:creationId xmlns:a16="http://schemas.microsoft.com/office/drawing/2014/main" id="{8DCA325E-3708-267C-FC52-09C38AE031CC}"/>
              </a:ext>
            </a:extLst>
          </p:cNvPr>
          <p:cNvSpPr txBox="1"/>
          <p:nvPr/>
        </p:nvSpPr>
        <p:spPr>
          <a:xfrm>
            <a:off x="8773554" y="1855170"/>
            <a:ext cx="2354694" cy="369332"/>
          </a:xfrm>
          <a:prstGeom prst="rect">
            <a:avLst/>
          </a:prstGeom>
          <a:noFill/>
        </p:spPr>
        <p:txBody>
          <a:bodyPr wrap="square" rtlCol="0">
            <a:spAutoFit/>
          </a:bodyPr>
          <a:lstStyle/>
          <a:p>
            <a:r>
              <a:rPr lang="en-GB">
                <a:hlinkClick r:id="rId11"/>
              </a:rPr>
              <a:t>Link to Indicator Table</a:t>
            </a:r>
            <a:endParaRPr lang="en-GB"/>
          </a:p>
        </p:txBody>
      </p:sp>
    </p:spTree>
    <p:extLst>
      <p:ext uri="{BB962C8B-B14F-4D97-AF65-F5344CB8AC3E}">
        <p14:creationId xmlns:p14="http://schemas.microsoft.com/office/powerpoint/2010/main" val="2021575791"/>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44AD1-F6C1-0A32-DDC0-37566715E6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0901F8F-692B-A365-1473-42F6E7547329}"/>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FSM workers have access to appropriate PPE for climate hazards</a:t>
            </a:r>
          </a:p>
        </p:txBody>
      </p:sp>
      <p:sp>
        <p:nvSpPr>
          <p:cNvPr id="6" name="TextBox 5">
            <a:extLst>
              <a:ext uri="{FF2B5EF4-FFF2-40B4-BE49-F238E27FC236}">
                <a16:creationId xmlns:a16="http://schemas.microsoft.com/office/drawing/2014/main" id="{CF6AAF41-464B-2DC0-4C47-E6C3DB01240F}"/>
              </a:ext>
            </a:extLst>
          </p:cNvPr>
          <p:cNvSpPr txBox="1"/>
          <p:nvPr/>
        </p:nvSpPr>
        <p:spPr>
          <a:xfrm>
            <a:off x="838200" y="728039"/>
            <a:ext cx="1199536" cy="369332"/>
          </a:xfrm>
          <a:prstGeom prst="rect">
            <a:avLst/>
          </a:prstGeom>
          <a:noFill/>
        </p:spPr>
        <p:txBody>
          <a:bodyPr wrap="square" rtlCol="0">
            <a:spAutoFit/>
          </a:bodyPr>
          <a:lstStyle/>
          <a:p>
            <a:r>
              <a:rPr lang="en-GB" b="1"/>
              <a:t>LL053</a:t>
            </a:r>
          </a:p>
        </p:txBody>
      </p:sp>
      <p:sp>
        <p:nvSpPr>
          <p:cNvPr id="2" name="TextBox 1">
            <a:extLst>
              <a:ext uri="{FF2B5EF4-FFF2-40B4-BE49-F238E27FC236}">
                <a16:creationId xmlns:a16="http://schemas.microsoft.com/office/drawing/2014/main" id="{3875AD26-A335-23C2-B2C4-47AB1F6BECF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BBDC36C-8E73-5322-C07C-65BE883C668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E7A1EA6-C0A3-8465-DA8C-CBB1D85DA824}"/>
              </a:ext>
            </a:extLst>
          </p:cNvPr>
          <p:cNvGraphicFramePr>
            <a:graphicFrameLocks noGrp="1"/>
          </p:cNvGraphicFramePr>
          <p:nvPr>
            <p:extLst>
              <p:ext uri="{D42A27DB-BD31-4B8C-83A1-F6EECF244321}">
                <p14:modId xmlns:p14="http://schemas.microsoft.com/office/powerpoint/2010/main" val="2958585119"/>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Conveyance by Road (including emptying)</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77D9470-0181-7A44-761E-BD4D907F138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2954012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538C-14A9-24C9-9733-05912DCB31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D90525-72CE-4AFC-9E46-B661D0A1C53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by length of] key access roads for which contingency plans exist to reroute or adapt transport methods for sanitation operations if key roads are damaged or inaccessible.</a:t>
            </a:r>
          </a:p>
        </p:txBody>
      </p:sp>
      <p:sp>
        <p:nvSpPr>
          <p:cNvPr id="6" name="TextBox 5">
            <a:extLst>
              <a:ext uri="{FF2B5EF4-FFF2-40B4-BE49-F238E27FC236}">
                <a16:creationId xmlns:a16="http://schemas.microsoft.com/office/drawing/2014/main" id="{A8560966-50E5-4D44-C182-425FC90AB724}"/>
              </a:ext>
            </a:extLst>
          </p:cNvPr>
          <p:cNvSpPr txBox="1"/>
          <p:nvPr/>
        </p:nvSpPr>
        <p:spPr>
          <a:xfrm>
            <a:off x="838200" y="728039"/>
            <a:ext cx="1199536" cy="369332"/>
          </a:xfrm>
          <a:prstGeom prst="rect">
            <a:avLst/>
          </a:prstGeom>
          <a:noFill/>
        </p:spPr>
        <p:txBody>
          <a:bodyPr wrap="square" rtlCol="0">
            <a:spAutoFit/>
          </a:bodyPr>
          <a:lstStyle/>
          <a:p>
            <a:r>
              <a:rPr lang="en-GB" b="1"/>
              <a:t>LL057</a:t>
            </a:r>
          </a:p>
        </p:txBody>
      </p:sp>
      <p:sp>
        <p:nvSpPr>
          <p:cNvPr id="2" name="TextBox 1">
            <a:extLst>
              <a:ext uri="{FF2B5EF4-FFF2-40B4-BE49-F238E27FC236}">
                <a16:creationId xmlns:a16="http://schemas.microsoft.com/office/drawing/2014/main" id="{05BF862D-FCA8-B626-00D0-48E7F249875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FA78677-A831-BA70-6ED4-5497886F156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29CDCD6-B637-60AE-65EC-7504445864B7}"/>
              </a:ext>
            </a:extLst>
          </p:cNvPr>
          <p:cNvGraphicFramePr>
            <a:graphicFrameLocks noGrp="1"/>
          </p:cNvGraphicFramePr>
          <p:nvPr>
            <p:extLst>
              <p:ext uri="{D42A27DB-BD31-4B8C-83A1-F6EECF244321}">
                <p14:modId xmlns:p14="http://schemas.microsoft.com/office/powerpoint/2010/main" val="2260294305"/>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Conveyance by Road (including emptying)</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DB356E3-1994-FD7D-E4D5-B2CF31E9458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28922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02EA-455B-91D4-C808-8F52ED51D5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EABB87C-88B4-07F5-8EF8-AD1260B000FA}"/>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Climate projections and seasonal forecasts are communicated to the water sector </a:t>
            </a:r>
          </a:p>
        </p:txBody>
      </p:sp>
      <p:sp>
        <p:nvSpPr>
          <p:cNvPr id="6" name="TextBox 5">
            <a:extLst>
              <a:ext uri="{FF2B5EF4-FFF2-40B4-BE49-F238E27FC236}">
                <a16:creationId xmlns:a16="http://schemas.microsoft.com/office/drawing/2014/main" id="{F3D49789-9D0F-4440-F1C2-51750F0DC9AF}"/>
              </a:ext>
            </a:extLst>
          </p:cNvPr>
          <p:cNvSpPr txBox="1"/>
          <p:nvPr/>
        </p:nvSpPr>
        <p:spPr>
          <a:xfrm>
            <a:off x="853440" y="728039"/>
            <a:ext cx="1199536" cy="369332"/>
          </a:xfrm>
          <a:prstGeom prst="rect">
            <a:avLst/>
          </a:prstGeom>
          <a:noFill/>
        </p:spPr>
        <p:txBody>
          <a:bodyPr wrap="square" rtlCol="0">
            <a:spAutoFit/>
          </a:bodyPr>
          <a:lstStyle/>
          <a:p>
            <a:r>
              <a:rPr lang="en-GB" b="1"/>
              <a:t>LL068</a:t>
            </a:r>
          </a:p>
        </p:txBody>
      </p:sp>
      <p:sp>
        <p:nvSpPr>
          <p:cNvPr id="2" name="TextBox 1">
            <a:extLst>
              <a:ext uri="{FF2B5EF4-FFF2-40B4-BE49-F238E27FC236}">
                <a16:creationId xmlns:a16="http://schemas.microsoft.com/office/drawing/2014/main" id="{F082C786-EF98-B8E9-5BEB-895080D26BA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C48AA23-42DE-70B6-799A-518C13E6BD6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553C751-4796-4921-B96B-FE590CCE93A4}"/>
              </a:ext>
            </a:extLst>
          </p:cNvPr>
          <p:cNvGraphicFramePr>
            <a:graphicFrameLocks noGrp="1"/>
          </p:cNvGraphicFramePr>
          <p:nvPr>
            <p:extLst>
              <p:ext uri="{D42A27DB-BD31-4B8C-83A1-F6EECF244321}">
                <p14:modId xmlns:p14="http://schemas.microsoft.com/office/powerpoint/2010/main" val="395997455"/>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Data, and associated mechanisms, are in place to learn from what is and isn't working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9C2D2FE-DFA4-AF43-E012-9B748B09113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7336704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44C77-2D88-BD40-A18D-05FF62707A5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92CB78-2041-C2CD-0D30-202BC590FC50}"/>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 service providers with] well-defined, event-specific action plans ready for execution on receiving early warnings</a:t>
            </a:r>
          </a:p>
        </p:txBody>
      </p:sp>
      <p:sp>
        <p:nvSpPr>
          <p:cNvPr id="6" name="TextBox 5">
            <a:extLst>
              <a:ext uri="{FF2B5EF4-FFF2-40B4-BE49-F238E27FC236}">
                <a16:creationId xmlns:a16="http://schemas.microsoft.com/office/drawing/2014/main" id="{6464C8B1-E800-F54C-9E82-5DB629A27DFF}"/>
              </a:ext>
            </a:extLst>
          </p:cNvPr>
          <p:cNvSpPr txBox="1"/>
          <p:nvPr/>
        </p:nvSpPr>
        <p:spPr>
          <a:xfrm>
            <a:off x="838200" y="728039"/>
            <a:ext cx="1199536" cy="369332"/>
          </a:xfrm>
          <a:prstGeom prst="rect">
            <a:avLst/>
          </a:prstGeom>
          <a:noFill/>
        </p:spPr>
        <p:txBody>
          <a:bodyPr wrap="square" rtlCol="0">
            <a:spAutoFit/>
          </a:bodyPr>
          <a:lstStyle/>
          <a:p>
            <a:r>
              <a:rPr lang="en-GB" b="1"/>
              <a:t>LL058</a:t>
            </a:r>
          </a:p>
        </p:txBody>
      </p:sp>
      <p:sp>
        <p:nvSpPr>
          <p:cNvPr id="2" name="TextBox 1">
            <a:extLst>
              <a:ext uri="{FF2B5EF4-FFF2-40B4-BE49-F238E27FC236}">
                <a16:creationId xmlns:a16="http://schemas.microsoft.com/office/drawing/2014/main" id="{1B352196-882E-D447-7C08-CEDA9B97E30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BD5E3C4-5B26-5FB4-F352-5507A43D9EF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9EC2BCB-299C-5AB1-1165-A2704C7155A2}"/>
              </a:ext>
            </a:extLst>
          </p:cNvPr>
          <p:cNvGraphicFramePr>
            <a:graphicFrameLocks noGrp="1"/>
          </p:cNvGraphicFramePr>
          <p:nvPr>
            <p:extLst>
              <p:ext uri="{D42A27DB-BD31-4B8C-83A1-F6EECF244321}">
                <p14:modId xmlns:p14="http://schemas.microsoft.com/office/powerpoint/2010/main" val="422281439"/>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Conveyance by Road (including emptying)</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1B01519-86AE-8A6F-7925-66328758C07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8450968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BC47-827C-4809-26EE-7329B6B8F82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BF4E1D6-B62B-AD43-CC43-AF4539B767D4}"/>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A programme of pre-emptive emptying, (e.g. before wet season) is in place</a:t>
            </a:r>
          </a:p>
        </p:txBody>
      </p:sp>
      <p:sp>
        <p:nvSpPr>
          <p:cNvPr id="6" name="TextBox 5">
            <a:extLst>
              <a:ext uri="{FF2B5EF4-FFF2-40B4-BE49-F238E27FC236}">
                <a16:creationId xmlns:a16="http://schemas.microsoft.com/office/drawing/2014/main" id="{2D5413B7-64FC-3B4E-48CC-1BC540860612}"/>
              </a:ext>
            </a:extLst>
          </p:cNvPr>
          <p:cNvSpPr txBox="1"/>
          <p:nvPr/>
        </p:nvSpPr>
        <p:spPr>
          <a:xfrm>
            <a:off x="838200" y="728039"/>
            <a:ext cx="1199536" cy="369332"/>
          </a:xfrm>
          <a:prstGeom prst="rect">
            <a:avLst/>
          </a:prstGeom>
          <a:noFill/>
        </p:spPr>
        <p:txBody>
          <a:bodyPr wrap="square" rtlCol="0">
            <a:spAutoFit/>
          </a:bodyPr>
          <a:lstStyle/>
          <a:p>
            <a:r>
              <a:rPr lang="en-GB" b="1"/>
              <a:t>LL059</a:t>
            </a:r>
          </a:p>
        </p:txBody>
      </p:sp>
      <p:sp>
        <p:nvSpPr>
          <p:cNvPr id="2" name="TextBox 1">
            <a:extLst>
              <a:ext uri="{FF2B5EF4-FFF2-40B4-BE49-F238E27FC236}">
                <a16:creationId xmlns:a16="http://schemas.microsoft.com/office/drawing/2014/main" id="{6C5D806C-7187-E098-C1AC-EE455CC3823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F00C5BB-EC4A-1D3A-4E25-71CE29CDB15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E514E5C-EED7-8BFC-9308-8EE3E7EA5EBF}"/>
              </a:ext>
            </a:extLst>
          </p:cNvPr>
          <p:cNvGraphicFramePr>
            <a:graphicFrameLocks noGrp="1"/>
          </p:cNvGraphicFramePr>
          <p:nvPr>
            <p:extLst>
              <p:ext uri="{D42A27DB-BD31-4B8C-83A1-F6EECF244321}">
                <p14:modId xmlns:p14="http://schemas.microsoft.com/office/powerpoint/2010/main" val="3246200139"/>
              </p:ext>
            </p:extLst>
          </p:nvPr>
        </p:nvGraphicFramePr>
        <p:xfrm>
          <a:off x="491613" y="1742221"/>
          <a:ext cx="10991317" cy="34747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Conveyance by Road (including emptying)</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N. S. N., Kohlitz, J., Mills, F. &amp; </a:t>
                      </a:r>
                      <a:r>
                        <a:rPr lang="en-GB" sz="1200" err="1"/>
                        <a:t>Listyasari</a:t>
                      </a:r>
                      <a:r>
                        <a:rPr lang="en-GB" sz="1200"/>
                        <a:t>, M. 2022. Co-developing evidence-informed adaptation actions for resilient citywide sanitation: Local government response</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C6B79A4-3C75-039A-8689-F5C017B6DA1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3924078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C907-38E0-C88D-E5B4-745FA77264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AA2D8E-A8C2-DEF1-0FAA-239AD7D75DE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Multiple providers exist with a range of strategies for emptying and transport in case any one provider is unable to operate (e.g. trucks damaged, access is blocked)</a:t>
            </a:r>
          </a:p>
        </p:txBody>
      </p:sp>
      <p:sp>
        <p:nvSpPr>
          <p:cNvPr id="6" name="TextBox 5">
            <a:extLst>
              <a:ext uri="{FF2B5EF4-FFF2-40B4-BE49-F238E27FC236}">
                <a16:creationId xmlns:a16="http://schemas.microsoft.com/office/drawing/2014/main" id="{94F4EE67-80DF-4087-5B02-9B80E1C63ABE}"/>
              </a:ext>
            </a:extLst>
          </p:cNvPr>
          <p:cNvSpPr txBox="1"/>
          <p:nvPr/>
        </p:nvSpPr>
        <p:spPr>
          <a:xfrm>
            <a:off x="838200" y="728039"/>
            <a:ext cx="1199536" cy="369332"/>
          </a:xfrm>
          <a:prstGeom prst="rect">
            <a:avLst/>
          </a:prstGeom>
          <a:noFill/>
        </p:spPr>
        <p:txBody>
          <a:bodyPr wrap="square" rtlCol="0">
            <a:spAutoFit/>
          </a:bodyPr>
          <a:lstStyle/>
          <a:p>
            <a:r>
              <a:rPr lang="en-GB" b="1"/>
              <a:t>LL433</a:t>
            </a:r>
          </a:p>
        </p:txBody>
      </p:sp>
      <p:sp>
        <p:nvSpPr>
          <p:cNvPr id="2" name="TextBox 1">
            <a:extLst>
              <a:ext uri="{FF2B5EF4-FFF2-40B4-BE49-F238E27FC236}">
                <a16:creationId xmlns:a16="http://schemas.microsoft.com/office/drawing/2014/main" id="{D58183C3-D1D5-9847-AA40-04067B12BE3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DA45315-2A8C-3515-F931-295575E5F3F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87683A3-7F95-F22E-F655-B0FF0FEF63E0}"/>
              </a:ext>
            </a:extLst>
          </p:cNvPr>
          <p:cNvGraphicFramePr>
            <a:graphicFrameLocks noGrp="1"/>
          </p:cNvGraphicFramePr>
          <p:nvPr/>
        </p:nvGraphicFramePr>
        <p:xfrm>
          <a:off x="491613" y="1742221"/>
          <a:ext cx="10991317" cy="34747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Conveyance by Road (including emptying)</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N. S. N., Kohlitz, J., Mills, F. &amp; </a:t>
                      </a:r>
                      <a:r>
                        <a:rPr lang="en-GB" sz="1200" err="1"/>
                        <a:t>Listyasari</a:t>
                      </a:r>
                      <a:r>
                        <a:rPr lang="en-GB" sz="1200"/>
                        <a:t>, M. 2022. Co-developing evidence-informed adaptation actions for resilient citywide sanitation: Local government response</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3A8350F-6998-FDB5-961B-96D1DBDA541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95236599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0688-0166-6CF1-98CB-2E374C75A48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CC57750-76B3-29BB-29B5-776500FC87E1}"/>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BCC34698-E403-C42B-A649-AC016420F9C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20837AD-6830-B395-57D8-3495D29C813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CD1B1C8-8837-1B39-B647-6C28C835D8BA}"/>
              </a:ext>
            </a:extLst>
          </p:cNvPr>
          <p:cNvSpPr txBox="1"/>
          <p:nvPr/>
        </p:nvSpPr>
        <p:spPr>
          <a:xfrm>
            <a:off x="838199" y="1247637"/>
            <a:ext cx="6890657" cy="923330"/>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Design and Operation of WW and FS Treatment Processes</a:t>
            </a:r>
            <a:endParaRPr lang="en-GB"/>
          </a:p>
        </p:txBody>
      </p:sp>
      <p:graphicFrame>
        <p:nvGraphicFramePr>
          <p:cNvPr id="4" name="Table 3">
            <a:extLst>
              <a:ext uri="{FF2B5EF4-FFF2-40B4-BE49-F238E27FC236}">
                <a16:creationId xmlns:a16="http://schemas.microsoft.com/office/drawing/2014/main" id="{4ABDA1CF-5D70-B656-0339-278134BEB2B3}"/>
              </a:ext>
            </a:extLst>
          </p:cNvPr>
          <p:cNvGraphicFramePr>
            <a:graphicFrameLocks noGrp="1"/>
          </p:cNvGraphicFramePr>
          <p:nvPr>
            <p:extLst>
              <p:ext uri="{D42A27DB-BD31-4B8C-83A1-F6EECF244321}">
                <p14:modId xmlns:p14="http://schemas.microsoft.com/office/powerpoint/2010/main" val="2587334492"/>
              </p:ext>
            </p:extLst>
          </p:nvPr>
        </p:nvGraphicFramePr>
        <p:xfrm>
          <a:off x="838199" y="2278036"/>
          <a:ext cx="10290049" cy="248412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LL128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households served by a treatment facility with] well-defined, event-specific action plans are ready for execution on receiving early warnings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LL132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Analyses are carried out to identify optimal treatment process design under current and future climate conditions</a:t>
                      </a:r>
                    </a:p>
                  </a:txBody>
                  <a:tcPr marL="0" marR="0" marT="0" marB="0"/>
                </a:tc>
                <a:extLst>
                  <a:ext uri="{0D108BD9-81ED-4DB2-BD59-A6C34878D82A}">
                    <a16:rowId xmlns:a16="http://schemas.microsoft.com/office/drawing/2014/main" val="24662322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LL133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air temperature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works with where the most appropriate treatment technique has been selected given the current and future climate risks</a:t>
                      </a:r>
                    </a:p>
                  </a:txBody>
                  <a:tcPr marL="0" marR="0" marT="0" marB="0"/>
                </a:tc>
                <a:extLst>
                  <a:ext uri="{0D108BD9-81ED-4DB2-BD59-A6C34878D82A}">
                    <a16:rowId xmlns:a16="http://schemas.microsoft.com/office/drawing/2014/main" val="110086159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LL284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a:t>
                      </a:r>
                      <a:r>
                        <a:rPr lang="en-GB" sz="1100" b="0" i="0" u="none" strike="noStrike" err="1">
                          <a:solidFill>
                            <a:srgbClr val="000000"/>
                          </a:solidFill>
                          <a:effectLst/>
                          <a:latin typeface="Aptos Narrow" panose="020B0004020202020204" pitchFamily="34" charset="0"/>
                        </a:rPr>
                        <a:t>fecal</a:t>
                      </a:r>
                      <a:r>
                        <a:rPr lang="en-GB" sz="1100" b="0" i="0" u="none" strike="noStrike">
                          <a:solidFill>
                            <a:srgbClr val="000000"/>
                          </a:solidFill>
                          <a:effectLst/>
                          <a:latin typeface="Aptos Narrow" panose="020B0004020202020204" pitchFamily="34" charset="0"/>
                        </a:rPr>
                        <a:t> sludge and wastewater treatment works with regular monitoring of influent where data are analysed to detect short and long-term trends</a:t>
                      </a:r>
                    </a:p>
                  </a:txBody>
                  <a:tcPr marL="0" marR="0" marT="0" marB="0"/>
                </a:tc>
                <a:extLst>
                  <a:ext uri="{0D108BD9-81ED-4DB2-BD59-A6C34878D82A}">
                    <a16:rowId xmlns:a16="http://schemas.microsoft.com/office/drawing/2014/main" val="851478324"/>
                  </a:ext>
                </a:extLst>
              </a:tr>
              <a:tr h="408958">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LL419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households served by] </a:t>
                      </a:r>
                      <a:r>
                        <a:rPr lang="en-GB" sz="1100" b="0" i="0" u="none" strike="noStrike" err="1">
                          <a:solidFill>
                            <a:srgbClr val="000000"/>
                          </a:solidFill>
                          <a:effectLst/>
                          <a:latin typeface="Aptos Narrow" panose="020B0004020202020204" pitchFamily="34" charset="0"/>
                        </a:rPr>
                        <a:t>fecal</a:t>
                      </a:r>
                      <a:r>
                        <a:rPr lang="en-GB" sz="1100" b="0" i="0" u="none" strike="noStrike">
                          <a:solidFill>
                            <a:srgbClr val="000000"/>
                          </a:solidFill>
                          <a:effectLst/>
                          <a:latin typeface="Aptos Narrow" panose="020B0004020202020204" pitchFamily="34" charset="0"/>
                        </a:rPr>
                        <a:t> sludge or wastewater treatment plants where service provider has a quick-restart plan in place for  following climate event</a:t>
                      </a:r>
                    </a:p>
                  </a:txBody>
                  <a:tcPr marL="0" marR="0" marT="0" marB="0"/>
                </a:tc>
                <a:extLst>
                  <a:ext uri="{0D108BD9-81ED-4DB2-BD59-A6C34878D82A}">
                    <a16:rowId xmlns:a16="http://schemas.microsoft.com/office/drawing/2014/main" val="872507100"/>
                  </a:ext>
                </a:extLst>
              </a:tr>
            </a:tbl>
          </a:graphicData>
        </a:graphic>
      </p:graphicFrame>
      <p:sp>
        <p:nvSpPr>
          <p:cNvPr id="7" name="TextBox 6">
            <a:extLst>
              <a:ext uri="{FF2B5EF4-FFF2-40B4-BE49-F238E27FC236}">
                <a16:creationId xmlns:a16="http://schemas.microsoft.com/office/drawing/2014/main" id="{454602D4-2BC4-0039-FC3F-7D0371041859}"/>
              </a:ext>
            </a:extLst>
          </p:cNvPr>
          <p:cNvSpPr txBox="1"/>
          <p:nvPr/>
        </p:nvSpPr>
        <p:spPr>
          <a:xfrm>
            <a:off x="3786499" y="6177280"/>
            <a:ext cx="2412999" cy="369332"/>
          </a:xfrm>
          <a:prstGeom prst="rect">
            <a:avLst/>
          </a:prstGeom>
          <a:noFill/>
        </p:spPr>
        <p:txBody>
          <a:bodyPr wrap="square" rtlCol="0">
            <a:spAutoFit/>
          </a:bodyPr>
          <a:lstStyle/>
          <a:p>
            <a:r>
              <a:rPr lang="en-GB">
                <a:hlinkClick r:id="rId10" action="ppaction://hlinksldjump"/>
              </a:rPr>
              <a:t>Back to previous page</a:t>
            </a:r>
            <a:endParaRPr lang="en-GB"/>
          </a:p>
        </p:txBody>
      </p:sp>
      <p:sp>
        <p:nvSpPr>
          <p:cNvPr id="8" name="TextBox 7">
            <a:extLst>
              <a:ext uri="{FF2B5EF4-FFF2-40B4-BE49-F238E27FC236}">
                <a16:creationId xmlns:a16="http://schemas.microsoft.com/office/drawing/2014/main" id="{155D4ED9-41AC-D0A5-4F42-35FAE1822882}"/>
              </a:ext>
            </a:extLst>
          </p:cNvPr>
          <p:cNvSpPr txBox="1"/>
          <p:nvPr/>
        </p:nvSpPr>
        <p:spPr>
          <a:xfrm>
            <a:off x="8773554" y="1855170"/>
            <a:ext cx="2354694" cy="369332"/>
          </a:xfrm>
          <a:prstGeom prst="rect">
            <a:avLst/>
          </a:prstGeom>
          <a:noFill/>
        </p:spPr>
        <p:txBody>
          <a:bodyPr wrap="square" rtlCol="0">
            <a:spAutoFit/>
          </a:bodyPr>
          <a:lstStyle/>
          <a:p>
            <a:r>
              <a:rPr lang="en-GB">
                <a:hlinkClick r:id="rId11"/>
              </a:rPr>
              <a:t>Link to Indicator Table</a:t>
            </a:r>
            <a:endParaRPr lang="en-GB"/>
          </a:p>
        </p:txBody>
      </p:sp>
    </p:spTree>
    <p:extLst>
      <p:ext uri="{BB962C8B-B14F-4D97-AF65-F5344CB8AC3E}">
        <p14:creationId xmlns:p14="http://schemas.microsoft.com/office/powerpoint/2010/main" val="2938662945"/>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3EA66-9864-57F9-9E7E-B8191BBB5AB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A64AD2-E2D4-DFB2-C0EC-8B9C55316C6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households served by a treatment facility with] well-defined, event-specific action plans are ready for execution on receiving early warnings</a:t>
            </a:r>
          </a:p>
        </p:txBody>
      </p:sp>
      <p:sp>
        <p:nvSpPr>
          <p:cNvPr id="6" name="TextBox 5">
            <a:extLst>
              <a:ext uri="{FF2B5EF4-FFF2-40B4-BE49-F238E27FC236}">
                <a16:creationId xmlns:a16="http://schemas.microsoft.com/office/drawing/2014/main" id="{613D7D48-9491-A1DF-AD85-C0C898077C24}"/>
              </a:ext>
            </a:extLst>
          </p:cNvPr>
          <p:cNvSpPr txBox="1"/>
          <p:nvPr/>
        </p:nvSpPr>
        <p:spPr>
          <a:xfrm>
            <a:off x="838200" y="728039"/>
            <a:ext cx="1199536" cy="369332"/>
          </a:xfrm>
          <a:prstGeom prst="rect">
            <a:avLst/>
          </a:prstGeom>
          <a:noFill/>
        </p:spPr>
        <p:txBody>
          <a:bodyPr wrap="square" rtlCol="0">
            <a:spAutoFit/>
          </a:bodyPr>
          <a:lstStyle/>
          <a:p>
            <a:r>
              <a:rPr lang="en-GB" b="1"/>
              <a:t>LL128</a:t>
            </a:r>
          </a:p>
        </p:txBody>
      </p:sp>
      <p:sp>
        <p:nvSpPr>
          <p:cNvPr id="2" name="TextBox 1">
            <a:extLst>
              <a:ext uri="{FF2B5EF4-FFF2-40B4-BE49-F238E27FC236}">
                <a16:creationId xmlns:a16="http://schemas.microsoft.com/office/drawing/2014/main" id="{5046185B-3F27-3571-5E5B-DBE26764E54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72A3C21-872A-DB98-947B-AE460467908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194D01C-8E3A-852C-DB65-B6A940E35434}"/>
              </a:ext>
            </a:extLst>
          </p:cNvPr>
          <p:cNvGraphicFramePr>
            <a:graphicFrameLocks noGrp="1"/>
          </p:cNvGraphicFramePr>
          <p:nvPr>
            <p:extLst>
              <p:ext uri="{D42A27DB-BD31-4B8C-83A1-F6EECF244321}">
                <p14:modId xmlns:p14="http://schemas.microsoft.com/office/powerpoint/2010/main" val="3335194517"/>
              </p:ext>
            </p:extLst>
          </p:nvPr>
        </p:nvGraphicFramePr>
        <p:xfrm>
          <a:off x="491613" y="1742221"/>
          <a:ext cx="10991317" cy="32597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Rizk, T. &amp; Bhattarai, R. 2014. Austin Water Utility Wastewater Treatment Plants Flood Preparedness, Management, and Response. Proceedings of the Water Environment Federation, 2014, 6505-6529.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2DABA27-D288-CA2F-A8E0-6051B3FEA84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9296537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BE0C2-DAE3-3CD5-7E21-EBA475C14D4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244E9B-A86C-E262-A4D1-E56C3CBD3C16}"/>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Analyses are carried out to identify optimal treatment process design under current and future climate conditions</a:t>
            </a:r>
          </a:p>
        </p:txBody>
      </p:sp>
      <p:sp>
        <p:nvSpPr>
          <p:cNvPr id="6" name="TextBox 5">
            <a:extLst>
              <a:ext uri="{FF2B5EF4-FFF2-40B4-BE49-F238E27FC236}">
                <a16:creationId xmlns:a16="http://schemas.microsoft.com/office/drawing/2014/main" id="{E5370BDC-5A24-8A79-7A39-EDDA38F655D9}"/>
              </a:ext>
            </a:extLst>
          </p:cNvPr>
          <p:cNvSpPr txBox="1"/>
          <p:nvPr/>
        </p:nvSpPr>
        <p:spPr>
          <a:xfrm>
            <a:off x="838200" y="728039"/>
            <a:ext cx="1199536" cy="369332"/>
          </a:xfrm>
          <a:prstGeom prst="rect">
            <a:avLst/>
          </a:prstGeom>
          <a:noFill/>
        </p:spPr>
        <p:txBody>
          <a:bodyPr wrap="square" rtlCol="0">
            <a:spAutoFit/>
          </a:bodyPr>
          <a:lstStyle/>
          <a:p>
            <a:r>
              <a:rPr lang="en-GB" b="1"/>
              <a:t>LL132</a:t>
            </a:r>
          </a:p>
        </p:txBody>
      </p:sp>
      <p:sp>
        <p:nvSpPr>
          <p:cNvPr id="2" name="TextBox 1">
            <a:extLst>
              <a:ext uri="{FF2B5EF4-FFF2-40B4-BE49-F238E27FC236}">
                <a16:creationId xmlns:a16="http://schemas.microsoft.com/office/drawing/2014/main" id="{5E697664-6EFC-4A0F-9483-D23CFFDC533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C4EE44A-A3C2-36C4-30A5-F411DBFB084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3A766A7-60DB-131E-88B2-D4B9060662F0}"/>
              </a:ext>
            </a:extLst>
          </p:cNvPr>
          <p:cNvGraphicFramePr>
            <a:graphicFrameLocks noGrp="1"/>
          </p:cNvGraphicFramePr>
          <p:nvPr>
            <p:extLst>
              <p:ext uri="{D42A27DB-BD31-4B8C-83A1-F6EECF244321}">
                <p14:modId xmlns:p14="http://schemas.microsoft.com/office/powerpoint/2010/main" val="3777606941"/>
              </p:ext>
            </p:extLst>
          </p:nvPr>
        </p:nvGraphicFramePr>
        <p:xfrm>
          <a:off x="491613" y="1742221"/>
          <a:ext cx="10991317" cy="4357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200"/>
                        <a:t>Morales, I., Amador, J. A., &amp; Boving, T. (2015). Bacteria Transport in a Soil-Based Wastewater Treatment System under Simulated Operational and Climate Change Conditions. Journal of environmental quality, 44(5), 1459–1472. </a:t>
                      </a:r>
                      <a:r>
                        <a:rPr lang="en-GB" sz="1200">
                          <a:hlinkClick r:id="rId5"/>
                        </a:rPr>
                        <a:t>https://doi.org/10.2134/jeq2014.12.0547</a:t>
                      </a:r>
                      <a:r>
                        <a:rPr lang="en-GB" sz="1200"/>
                        <a:t>;</a:t>
                      </a:r>
                    </a:p>
                    <a:p>
                      <a:pPr marL="171450" indent="-171450">
                        <a:buFont typeface="Arial" panose="020B0604020202020204" pitchFamily="34" charset="0"/>
                        <a:buChar char="•"/>
                      </a:pPr>
                      <a:r>
                        <a:rPr lang="en-GB" sz="1200"/>
                        <a:t>Bachi, Oum </a:t>
                      </a:r>
                      <a:r>
                        <a:rPr lang="en-GB" sz="1200" err="1"/>
                        <a:t>Elkheir</a:t>
                      </a:r>
                      <a:r>
                        <a:rPr lang="en-GB" sz="1200"/>
                        <a:t>, Mohammed Tahar </a:t>
                      </a:r>
                      <a:r>
                        <a:rPr lang="en-GB" sz="1200" err="1"/>
                        <a:t>Halilat</a:t>
                      </a:r>
                      <a:r>
                        <a:rPr lang="en-GB" sz="1200"/>
                        <a:t>, Samia </a:t>
                      </a:r>
                      <a:r>
                        <a:rPr lang="en-GB" sz="1200" err="1"/>
                        <a:t>Bissati</a:t>
                      </a:r>
                      <a:r>
                        <a:rPr lang="en-GB" sz="1200"/>
                        <a:t>, Nadhir Al-Ansari, Sofiane </a:t>
                      </a:r>
                      <a:r>
                        <a:rPr lang="en-GB" sz="1200" err="1"/>
                        <a:t>Saggai</a:t>
                      </a:r>
                      <a:r>
                        <a:rPr lang="en-GB" sz="1200"/>
                        <a:t>, Saber Kouadri, and Hadee Mohammed Najm. 2022. "Wastewater Treatment Performance of Aerated Lagoons, Activated Sludge and Constructed Wetlands under an Arid Algerian Climate" Sustainability 14, no. 24: 16503. https://doi.org/10.3390/su142416503</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6CD28C1-1AC5-A8BF-1CDD-8B6B3CED9C0E}"/>
              </a:ext>
            </a:extLst>
          </p:cNvPr>
          <p:cNvSpPr txBox="1"/>
          <p:nvPr/>
        </p:nvSpPr>
        <p:spPr>
          <a:xfrm>
            <a:off x="6209330" y="6177280"/>
            <a:ext cx="2787447" cy="369332"/>
          </a:xfrm>
          <a:prstGeom prst="rect">
            <a:avLst/>
          </a:prstGeom>
          <a:noFill/>
        </p:spPr>
        <p:txBody>
          <a:bodyPr wrap="square" rtlCol="0">
            <a:spAutoFit/>
          </a:bodyPr>
          <a:lstStyle/>
          <a:p>
            <a:r>
              <a:rPr lang="en-GB">
                <a:hlinkClick r:id="rId6"/>
              </a:rPr>
              <a:t>Comment on this indicator</a:t>
            </a:r>
            <a:endParaRPr lang="en-GB"/>
          </a:p>
        </p:txBody>
      </p:sp>
    </p:spTree>
    <p:extLst>
      <p:ext uri="{BB962C8B-B14F-4D97-AF65-F5344CB8AC3E}">
        <p14:creationId xmlns:p14="http://schemas.microsoft.com/office/powerpoint/2010/main" val="798607433"/>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19A99-724E-233C-54E5-B447F41732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194E58F-5EB2-4963-D2E5-5681B2478BD2}"/>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where the most appropriate treatment technique has been selected given the current and future climate risks</a:t>
            </a:r>
          </a:p>
        </p:txBody>
      </p:sp>
      <p:sp>
        <p:nvSpPr>
          <p:cNvPr id="6" name="TextBox 5">
            <a:extLst>
              <a:ext uri="{FF2B5EF4-FFF2-40B4-BE49-F238E27FC236}">
                <a16:creationId xmlns:a16="http://schemas.microsoft.com/office/drawing/2014/main" id="{61BF2DA8-D1AA-1935-6629-D25BC5FD6748}"/>
              </a:ext>
            </a:extLst>
          </p:cNvPr>
          <p:cNvSpPr txBox="1"/>
          <p:nvPr/>
        </p:nvSpPr>
        <p:spPr>
          <a:xfrm>
            <a:off x="838200" y="728039"/>
            <a:ext cx="1199536" cy="369332"/>
          </a:xfrm>
          <a:prstGeom prst="rect">
            <a:avLst/>
          </a:prstGeom>
          <a:noFill/>
        </p:spPr>
        <p:txBody>
          <a:bodyPr wrap="square" rtlCol="0">
            <a:spAutoFit/>
          </a:bodyPr>
          <a:lstStyle/>
          <a:p>
            <a:r>
              <a:rPr lang="en-GB" b="1"/>
              <a:t>LL133</a:t>
            </a:r>
          </a:p>
        </p:txBody>
      </p:sp>
      <p:sp>
        <p:nvSpPr>
          <p:cNvPr id="2" name="TextBox 1">
            <a:extLst>
              <a:ext uri="{FF2B5EF4-FFF2-40B4-BE49-F238E27FC236}">
                <a16:creationId xmlns:a16="http://schemas.microsoft.com/office/drawing/2014/main" id="{BADEA950-97CC-F339-050E-9AE46DC9F46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17544C5-2E7E-2A9C-6DB3-D566DB1263C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C5964D6-31D9-44B8-6332-6E425DB3E640}"/>
              </a:ext>
            </a:extLst>
          </p:cNvPr>
          <p:cNvGraphicFramePr>
            <a:graphicFrameLocks noGrp="1"/>
          </p:cNvGraphicFramePr>
          <p:nvPr>
            <p:extLst>
              <p:ext uri="{D42A27DB-BD31-4B8C-83A1-F6EECF244321}">
                <p14:modId xmlns:p14="http://schemas.microsoft.com/office/powerpoint/2010/main" val="141402388"/>
              </p:ext>
            </p:extLst>
          </p:nvPr>
        </p:nvGraphicFramePr>
        <p:xfrm>
          <a:off x="491613" y="1742221"/>
          <a:ext cx="10991317" cy="4357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200"/>
                        <a:t>Morales, I., Amador, J. A., &amp; Boving, T. (2015). Bacteria Transport in a Soil-Based Wastewater Treatment System under Simulated Operational and Climate Change Conditions. Journal of environmental quality, 44(5), 1459–1472. </a:t>
                      </a:r>
                      <a:r>
                        <a:rPr lang="en-GB" sz="1200">
                          <a:hlinkClick r:id="rId5"/>
                        </a:rPr>
                        <a:t>https://doi.org/10.2134/jeq2014.12.0547</a:t>
                      </a:r>
                      <a:r>
                        <a:rPr lang="en-GB" sz="1200"/>
                        <a:t>;</a:t>
                      </a:r>
                    </a:p>
                    <a:p>
                      <a:pPr marL="171450" indent="-171450">
                        <a:buFont typeface="Arial" panose="020B0604020202020204" pitchFamily="34" charset="0"/>
                        <a:buChar char="•"/>
                      </a:pPr>
                      <a:r>
                        <a:rPr lang="en-GB" sz="1200"/>
                        <a:t>Bachi, Oum </a:t>
                      </a:r>
                      <a:r>
                        <a:rPr lang="en-GB" sz="1200" err="1"/>
                        <a:t>Elkheir</a:t>
                      </a:r>
                      <a:r>
                        <a:rPr lang="en-GB" sz="1200"/>
                        <a:t>, Mohammed Tahar </a:t>
                      </a:r>
                      <a:r>
                        <a:rPr lang="en-GB" sz="1200" err="1"/>
                        <a:t>Halilat</a:t>
                      </a:r>
                      <a:r>
                        <a:rPr lang="en-GB" sz="1200"/>
                        <a:t>, Samia </a:t>
                      </a:r>
                      <a:r>
                        <a:rPr lang="en-GB" sz="1200" err="1"/>
                        <a:t>Bissati</a:t>
                      </a:r>
                      <a:r>
                        <a:rPr lang="en-GB" sz="1200"/>
                        <a:t>, Nadhir Al-Ansari, Sofiane </a:t>
                      </a:r>
                      <a:r>
                        <a:rPr lang="en-GB" sz="1200" err="1"/>
                        <a:t>Saggai</a:t>
                      </a:r>
                      <a:r>
                        <a:rPr lang="en-GB" sz="1200"/>
                        <a:t>, Saber Kouadri, and Hadee Mohammed Najm. 2022. "Wastewater Treatment Performance of Aerated Lagoons, Activated Sludge and Constructed Wetlands under an Arid Algerian Climate" Sustainability 14, no. 24: 16503. https://doi.org/10.3390/su142416503</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A028CDA-D947-292B-5560-B88DEC7A9642}"/>
              </a:ext>
            </a:extLst>
          </p:cNvPr>
          <p:cNvSpPr txBox="1"/>
          <p:nvPr/>
        </p:nvSpPr>
        <p:spPr>
          <a:xfrm>
            <a:off x="6209330" y="6177280"/>
            <a:ext cx="2787447" cy="369332"/>
          </a:xfrm>
          <a:prstGeom prst="rect">
            <a:avLst/>
          </a:prstGeom>
          <a:noFill/>
        </p:spPr>
        <p:txBody>
          <a:bodyPr wrap="square" rtlCol="0">
            <a:spAutoFit/>
          </a:bodyPr>
          <a:lstStyle/>
          <a:p>
            <a:r>
              <a:rPr lang="en-GB">
                <a:hlinkClick r:id="rId6"/>
              </a:rPr>
              <a:t>Comment on this indicator</a:t>
            </a:r>
            <a:endParaRPr lang="en-GB"/>
          </a:p>
        </p:txBody>
      </p:sp>
    </p:spTree>
    <p:extLst>
      <p:ext uri="{BB962C8B-B14F-4D97-AF65-F5344CB8AC3E}">
        <p14:creationId xmlns:p14="http://schemas.microsoft.com/office/powerpoint/2010/main" val="2843310139"/>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39B06-DB54-B0B4-8C5F-77D22B84F5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55C8A6-E474-6CB7-A75C-67D9AF0FF1EA}"/>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regular monitoring of influent where data are analysed to detect short and long-term trends</a:t>
            </a:r>
          </a:p>
        </p:txBody>
      </p:sp>
      <p:sp>
        <p:nvSpPr>
          <p:cNvPr id="6" name="TextBox 5">
            <a:extLst>
              <a:ext uri="{FF2B5EF4-FFF2-40B4-BE49-F238E27FC236}">
                <a16:creationId xmlns:a16="http://schemas.microsoft.com/office/drawing/2014/main" id="{37888085-CBDB-E292-66E9-0FB33CE88DDD}"/>
              </a:ext>
            </a:extLst>
          </p:cNvPr>
          <p:cNvSpPr txBox="1"/>
          <p:nvPr/>
        </p:nvSpPr>
        <p:spPr>
          <a:xfrm>
            <a:off x="838200" y="728039"/>
            <a:ext cx="1199536" cy="369332"/>
          </a:xfrm>
          <a:prstGeom prst="rect">
            <a:avLst/>
          </a:prstGeom>
          <a:noFill/>
        </p:spPr>
        <p:txBody>
          <a:bodyPr wrap="square" rtlCol="0">
            <a:spAutoFit/>
          </a:bodyPr>
          <a:lstStyle/>
          <a:p>
            <a:r>
              <a:rPr lang="en-GB" b="1"/>
              <a:t>LL284</a:t>
            </a:r>
          </a:p>
        </p:txBody>
      </p:sp>
      <p:sp>
        <p:nvSpPr>
          <p:cNvPr id="2" name="TextBox 1">
            <a:extLst>
              <a:ext uri="{FF2B5EF4-FFF2-40B4-BE49-F238E27FC236}">
                <a16:creationId xmlns:a16="http://schemas.microsoft.com/office/drawing/2014/main" id="{D82E4B93-2FF1-D1D5-204D-F7A3C5E418C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FD1E82D-1067-F4F5-6880-37220426611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4D8829B-2969-0395-4D13-05BBC46233D7}"/>
              </a:ext>
            </a:extLst>
          </p:cNvPr>
          <p:cNvGraphicFramePr>
            <a:graphicFrameLocks noGrp="1"/>
          </p:cNvGraphicFramePr>
          <p:nvPr>
            <p:extLst>
              <p:ext uri="{D42A27DB-BD31-4B8C-83A1-F6EECF244321}">
                <p14:modId xmlns:p14="http://schemas.microsoft.com/office/powerpoint/2010/main" val="4020285973"/>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World Bank - Resilient Water Infrastructure Design Brief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8B746C1-5C69-82B2-B6B6-77CF944FCC2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2127817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122DC-D252-1597-A2ED-A6FCADE07D7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1FB914-E3C6-9309-0BAE-D88B817B94E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regular monitoring of influent where data are analysed to detect short and long-term trends</a:t>
            </a:r>
          </a:p>
        </p:txBody>
      </p:sp>
      <p:sp>
        <p:nvSpPr>
          <p:cNvPr id="6" name="TextBox 5">
            <a:extLst>
              <a:ext uri="{FF2B5EF4-FFF2-40B4-BE49-F238E27FC236}">
                <a16:creationId xmlns:a16="http://schemas.microsoft.com/office/drawing/2014/main" id="{F94AEEC5-1640-6466-7174-FBCED4E0B66B}"/>
              </a:ext>
            </a:extLst>
          </p:cNvPr>
          <p:cNvSpPr txBox="1"/>
          <p:nvPr/>
        </p:nvSpPr>
        <p:spPr>
          <a:xfrm>
            <a:off x="838200" y="728039"/>
            <a:ext cx="1199536" cy="369332"/>
          </a:xfrm>
          <a:prstGeom prst="rect">
            <a:avLst/>
          </a:prstGeom>
          <a:noFill/>
        </p:spPr>
        <p:txBody>
          <a:bodyPr wrap="square" rtlCol="0">
            <a:spAutoFit/>
          </a:bodyPr>
          <a:lstStyle/>
          <a:p>
            <a:r>
              <a:rPr lang="en-GB" b="1"/>
              <a:t>LL419</a:t>
            </a:r>
          </a:p>
        </p:txBody>
      </p:sp>
      <p:sp>
        <p:nvSpPr>
          <p:cNvPr id="2" name="TextBox 1">
            <a:extLst>
              <a:ext uri="{FF2B5EF4-FFF2-40B4-BE49-F238E27FC236}">
                <a16:creationId xmlns:a16="http://schemas.microsoft.com/office/drawing/2014/main" id="{CF38F89F-DB8F-72AC-B886-9B353FDDFC1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2C39276-6A43-09B7-3BB6-3B00ED528F7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FD16474-B2DD-D92E-AAB5-F8141BF9A61A}"/>
              </a:ext>
            </a:extLst>
          </p:cNvPr>
          <p:cNvGraphicFramePr>
            <a:graphicFrameLocks noGrp="1"/>
          </p:cNvGraphicFramePr>
          <p:nvPr>
            <p:extLst>
              <p:ext uri="{D42A27DB-BD31-4B8C-83A1-F6EECF244321}">
                <p14:modId xmlns:p14="http://schemas.microsoft.com/office/powerpoint/2010/main" val="32417943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World Bank - Resilient Water Infrastructure Design Brief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1AA72BD-6DC8-8BB5-B910-88822BBC79D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5191179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3D44E-0485-24CD-F00D-F37011DC566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6EB7944-E5DF-D47B-7B5A-C45BD8E4EFC1}"/>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82587F82-D731-8F04-3B2E-CA4688320E5A}"/>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4C6C79C-1BDF-D082-A9E0-545234A7B69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243F4C4-0090-3078-221A-F88EEB09C6C0}"/>
              </a:ext>
            </a:extLst>
          </p:cNvPr>
          <p:cNvSpPr txBox="1"/>
          <p:nvPr/>
        </p:nvSpPr>
        <p:spPr>
          <a:xfrm>
            <a:off x="838199" y="1247637"/>
            <a:ext cx="6890657" cy="646331"/>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Sanitation System</a:t>
            </a:r>
            <a:endParaRPr lang="en-GB"/>
          </a:p>
        </p:txBody>
      </p:sp>
      <p:graphicFrame>
        <p:nvGraphicFramePr>
          <p:cNvPr id="4" name="Table 3">
            <a:extLst>
              <a:ext uri="{FF2B5EF4-FFF2-40B4-BE49-F238E27FC236}">
                <a16:creationId xmlns:a16="http://schemas.microsoft.com/office/drawing/2014/main" id="{E9254097-8631-CCC9-929F-F430B4E4E16C}"/>
              </a:ext>
            </a:extLst>
          </p:cNvPr>
          <p:cNvGraphicFramePr>
            <a:graphicFrameLocks noGrp="1"/>
          </p:cNvGraphicFramePr>
          <p:nvPr>
            <p:extLst>
              <p:ext uri="{D42A27DB-BD31-4B8C-83A1-F6EECF244321}">
                <p14:modId xmlns:p14="http://schemas.microsoft.com/office/powerpoint/2010/main" val="861265439"/>
              </p:ext>
            </p:extLst>
          </p:nvPr>
        </p:nvGraphicFramePr>
        <p:xfrm>
          <a:off x="838199" y="2278036"/>
          <a:ext cx="10290049" cy="332232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LL094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sanitation services which conform to national regulations and standards on resilient sanitation services and utilise approved construction materials </a:t>
                      </a:r>
                    </a:p>
                  </a:txBody>
                  <a:tcPr marL="0" marR="0" marT="0" marB="0"/>
                </a:tc>
                <a:extLst>
                  <a:ext uri="{0D108BD9-81ED-4DB2-BD59-A6C34878D82A}">
                    <a16:rowId xmlns:a16="http://schemas.microsoft.com/office/drawing/2014/main" val="313658407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LL099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Design standards and related regulations are enforced by service provider to ensure systems meet required needs</a:t>
                      </a:r>
                    </a:p>
                  </a:txBody>
                  <a:tcPr marL="0" marR="0" marT="0" marB="0"/>
                </a:tc>
                <a:extLst>
                  <a:ext uri="{0D108BD9-81ED-4DB2-BD59-A6C34878D82A}">
                    <a16:rowId xmlns:a16="http://schemas.microsoft.com/office/drawing/2014/main" val="24539321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LL134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for whom] well-defined, event-specific action plans are ready for execution on receiving early warnings</a:t>
                      </a:r>
                    </a:p>
                  </a:txBody>
                  <a:tcPr marL="0" marR="0" marT="0" marB="0"/>
                </a:tc>
                <a:extLst>
                  <a:ext uri="{0D108BD9-81ED-4DB2-BD59-A6C34878D82A}">
                    <a16:rowId xmlns:a16="http://schemas.microsoft.com/office/drawing/2014/main" val="306601099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LL151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served by sanitation systems that are maintained through proactive repair, replacement, and retrofitting to ensure physical integrity against current and future climate hazards.</a:t>
                      </a:r>
                    </a:p>
                  </a:txBody>
                  <a:tcPr marL="0" marR="0" marT="0" marB="0"/>
                </a:tc>
                <a:extLst>
                  <a:ext uri="{0D108BD9-81ED-4DB2-BD59-A6C34878D82A}">
                    <a16:rowId xmlns:a16="http://schemas.microsoft.com/office/drawing/2014/main" val="216208087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LL153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Infrastructure Assessed for Climate Risk Prior to Construction</a:t>
                      </a:r>
                    </a:p>
                  </a:txBody>
                  <a:tcPr marL="0" marR="0" marT="0" marB="0"/>
                </a:tc>
                <a:extLst>
                  <a:ext uri="{0D108BD9-81ED-4DB2-BD59-A6C34878D82A}">
                    <a16:rowId xmlns:a16="http://schemas.microsoft.com/office/drawing/2014/main" val="192079823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LL183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sanitation systems with climate resilience investment plans</a:t>
                      </a:r>
                    </a:p>
                  </a:txBody>
                  <a:tcPr marL="0" marR="0" marT="0" marB="0"/>
                </a:tc>
                <a:extLst>
                  <a:ext uri="{0D108BD9-81ED-4DB2-BD59-A6C34878D82A}">
                    <a16:rowId xmlns:a16="http://schemas.microsoft.com/office/drawing/2014/main" val="149687365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LL270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sanitation-related environmental and public health impact assessments incorporating climate risk</a:t>
                      </a:r>
                    </a:p>
                  </a:txBody>
                  <a:tcPr marL="0" marR="0" marT="0" marB="0"/>
                </a:tc>
                <a:extLst>
                  <a:ext uri="{0D108BD9-81ED-4DB2-BD59-A6C34878D82A}">
                    <a16:rowId xmlns:a16="http://schemas.microsoft.com/office/drawing/2014/main" val="219209575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LL310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educational programs] incorporating latrine maintenance components</a:t>
                      </a:r>
                    </a:p>
                  </a:txBody>
                  <a:tcPr marL="0" marR="0" marT="0" marB="0"/>
                </a:tc>
                <a:extLst>
                  <a:ext uri="{0D108BD9-81ED-4DB2-BD59-A6C34878D82A}">
                    <a16:rowId xmlns:a16="http://schemas.microsoft.com/office/drawing/2014/main" val="3512258345"/>
                  </a:ext>
                </a:extLst>
              </a:tr>
            </a:tbl>
          </a:graphicData>
        </a:graphic>
      </p:graphicFrame>
      <p:sp>
        <p:nvSpPr>
          <p:cNvPr id="7" name="TextBox 6">
            <a:extLst>
              <a:ext uri="{FF2B5EF4-FFF2-40B4-BE49-F238E27FC236}">
                <a16:creationId xmlns:a16="http://schemas.microsoft.com/office/drawing/2014/main" id="{5099BADB-C812-2FDD-DA06-DD34DFC60492}"/>
              </a:ext>
            </a:extLst>
          </p:cNvPr>
          <p:cNvSpPr txBox="1"/>
          <p:nvPr/>
        </p:nvSpPr>
        <p:spPr>
          <a:xfrm>
            <a:off x="9837500" y="6138032"/>
            <a:ext cx="1297400" cy="382786"/>
          </a:xfrm>
          <a:prstGeom prst="rect">
            <a:avLst/>
          </a:prstGeom>
          <a:noFill/>
        </p:spPr>
        <p:txBody>
          <a:bodyPr wrap="square" rtlCol="0">
            <a:spAutoFit/>
          </a:bodyPr>
          <a:lstStyle/>
          <a:p>
            <a:r>
              <a:rPr lang="en-GB"/>
              <a:t>Page 1 of </a:t>
            </a:r>
            <a:r>
              <a:rPr lang="en-GB">
                <a:hlinkClick r:id="rId13" action="ppaction://hlinksldjump"/>
              </a:rPr>
              <a:t>2</a:t>
            </a:r>
            <a:endParaRPr lang="en-GB"/>
          </a:p>
        </p:txBody>
      </p:sp>
      <p:sp>
        <p:nvSpPr>
          <p:cNvPr id="8" name="TextBox 7">
            <a:extLst>
              <a:ext uri="{FF2B5EF4-FFF2-40B4-BE49-F238E27FC236}">
                <a16:creationId xmlns:a16="http://schemas.microsoft.com/office/drawing/2014/main" id="{EBECCE1F-B899-2C51-42CB-117DDFE7C371}"/>
              </a:ext>
            </a:extLst>
          </p:cNvPr>
          <p:cNvSpPr txBox="1"/>
          <p:nvPr/>
        </p:nvSpPr>
        <p:spPr>
          <a:xfrm>
            <a:off x="3786499" y="6177280"/>
            <a:ext cx="2412999" cy="369332"/>
          </a:xfrm>
          <a:prstGeom prst="rect">
            <a:avLst/>
          </a:prstGeom>
          <a:noFill/>
        </p:spPr>
        <p:txBody>
          <a:bodyPr wrap="square" rtlCol="0">
            <a:spAutoFit/>
          </a:bodyPr>
          <a:lstStyle/>
          <a:p>
            <a:r>
              <a:rPr lang="en-GB">
                <a:hlinkClick r:id="rId14" action="ppaction://hlinksldjump"/>
              </a:rPr>
              <a:t>Back to previous page</a:t>
            </a:r>
            <a:endParaRPr lang="en-GB"/>
          </a:p>
        </p:txBody>
      </p:sp>
      <p:sp>
        <p:nvSpPr>
          <p:cNvPr id="9" name="TextBox 8">
            <a:extLst>
              <a:ext uri="{FF2B5EF4-FFF2-40B4-BE49-F238E27FC236}">
                <a16:creationId xmlns:a16="http://schemas.microsoft.com/office/drawing/2014/main" id="{5AFA40C3-7468-DBA3-6BBB-02002FD89E6B}"/>
              </a:ext>
            </a:extLst>
          </p:cNvPr>
          <p:cNvSpPr txBox="1"/>
          <p:nvPr/>
        </p:nvSpPr>
        <p:spPr>
          <a:xfrm>
            <a:off x="8773554" y="1855170"/>
            <a:ext cx="2354694" cy="369332"/>
          </a:xfrm>
          <a:prstGeom prst="rect">
            <a:avLst/>
          </a:prstGeom>
          <a:noFill/>
        </p:spPr>
        <p:txBody>
          <a:bodyPr wrap="square" rtlCol="0">
            <a:spAutoFit/>
          </a:bodyPr>
          <a:lstStyle/>
          <a:p>
            <a:r>
              <a:rPr lang="en-GB">
                <a:hlinkClick r:id="rId15"/>
              </a:rPr>
              <a:t>Link to Indicator Table</a:t>
            </a:r>
            <a:endParaRPr lang="en-GB"/>
          </a:p>
        </p:txBody>
      </p:sp>
    </p:spTree>
    <p:extLst>
      <p:ext uri="{BB962C8B-B14F-4D97-AF65-F5344CB8AC3E}">
        <p14:creationId xmlns:p14="http://schemas.microsoft.com/office/powerpoint/2010/main" val="2368532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FE884-A4DE-D272-5997-CAC988249C4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B41FCAB-F4C1-FE9D-4507-3246B820F247}"/>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Climate ministry has a mandated role in water supply sector review and planning</a:t>
            </a:r>
          </a:p>
        </p:txBody>
      </p:sp>
      <p:sp>
        <p:nvSpPr>
          <p:cNvPr id="6" name="TextBox 5">
            <a:extLst>
              <a:ext uri="{FF2B5EF4-FFF2-40B4-BE49-F238E27FC236}">
                <a16:creationId xmlns:a16="http://schemas.microsoft.com/office/drawing/2014/main" id="{923253AA-EBD6-AABB-E122-3D6D5AC9EE16}"/>
              </a:ext>
            </a:extLst>
          </p:cNvPr>
          <p:cNvSpPr txBox="1"/>
          <p:nvPr/>
        </p:nvSpPr>
        <p:spPr>
          <a:xfrm>
            <a:off x="853440" y="728039"/>
            <a:ext cx="1199536" cy="369332"/>
          </a:xfrm>
          <a:prstGeom prst="rect">
            <a:avLst/>
          </a:prstGeom>
          <a:noFill/>
        </p:spPr>
        <p:txBody>
          <a:bodyPr wrap="square" rtlCol="0">
            <a:spAutoFit/>
          </a:bodyPr>
          <a:lstStyle/>
          <a:p>
            <a:r>
              <a:rPr lang="en-GB" b="1"/>
              <a:t>LL154</a:t>
            </a:r>
          </a:p>
        </p:txBody>
      </p:sp>
      <p:sp>
        <p:nvSpPr>
          <p:cNvPr id="2" name="TextBox 1">
            <a:extLst>
              <a:ext uri="{FF2B5EF4-FFF2-40B4-BE49-F238E27FC236}">
                <a16:creationId xmlns:a16="http://schemas.microsoft.com/office/drawing/2014/main" id="{3BCCCA0B-E22E-F175-49EF-CB532C1519D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20BCE7C-F633-7F35-3867-017682E1721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954B0CC-18B6-8694-EEBA-5D623CED8DA3}"/>
              </a:ext>
            </a:extLst>
          </p:cNvPr>
          <p:cNvGraphicFramePr>
            <a:graphicFrameLocks noGrp="1"/>
          </p:cNvGraphicFramePr>
          <p:nvPr>
            <p:extLst>
              <p:ext uri="{D42A27DB-BD31-4B8C-83A1-F6EECF244321}">
                <p14:modId xmlns:p14="http://schemas.microsoft.com/office/powerpoint/2010/main" val="489500455"/>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Coherence and cooperation between agencies to deliver climate resilient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D14A203-0702-9F7D-C0C2-CCACB770348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26993399"/>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4E2EB-FD2D-0125-EC4C-B1C5A8564AA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D8A3616-7220-0E91-B43E-6F04E25020AD}"/>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water and sanitation service providers</a:t>
            </a:r>
          </a:p>
        </p:txBody>
      </p:sp>
      <p:cxnSp>
        <p:nvCxnSpPr>
          <p:cNvPr id="5" name="Straight Connector 4">
            <a:extLst>
              <a:ext uri="{FF2B5EF4-FFF2-40B4-BE49-F238E27FC236}">
                <a16:creationId xmlns:a16="http://schemas.microsoft.com/office/drawing/2014/main" id="{AD0C42D7-1A77-D31B-37E7-FC808DE0DB5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BB46C8-DD66-5C3B-405D-CD0D6BC6EB7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D7671DE-139A-DD08-27B0-FC521B4C7BC4}"/>
              </a:ext>
            </a:extLst>
          </p:cNvPr>
          <p:cNvSpPr txBox="1"/>
          <p:nvPr/>
        </p:nvSpPr>
        <p:spPr>
          <a:xfrm>
            <a:off x="838199" y="1247637"/>
            <a:ext cx="6890657" cy="646331"/>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Sanitation System</a:t>
            </a:r>
            <a:endParaRPr lang="en-GB"/>
          </a:p>
        </p:txBody>
      </p:sp>
      <p:graphicFrame>
        <p:nvGraphicFramePr>
          <p:cNvPr id="4" name="Table 3">
            <a:extLst>
              <a:ext uri="{FF2B5EF4-FFF2-40B4-BE49-F238E27FC236}">
                <a16:creationId xmlns:a16="http://schemas.microsoft.com/office/drawing/2014/main" id="{1C48B47E-F905-3B3A-5F37-D2C6E7E7AC52}"/>
              </a:ext>
            </a:extLst>
          </p:cNvPr>
          <p:cNvGraphicFramePr>
            <a:graphicFrameLocks noGrp="1"/>
          </p:cNvGraphicFramePr>
          <p:nvPr>
            <p:extLst>
              <p:ext uri="{D42A27DB-BD31-4B8C-83A1-F6EECF244321}">
                <p14:modId xmlns:p14="http://schemas.microsoft.com/office/powerpoint/2010/main" val="561697949"/>
              </p:ext>
            </p:extLst>
          </p:nvPr>
        </p:nvGraphicFramePr>
        <p:xfrm>
          <a:off x="838199" y="2278036"/>
          <a:ext cx="10290049" cy="298704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LL430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Risk prioritisation in the sector considers climate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served by] sanitation services which conform to national regulations and standards on resilient sanitation services and utilise approved construction materials </a:t>
                      </a:r>
                    </a:p>
                  </a:txBody>
                  <a:tcPr marL="0" marR="0" marT="0" marB="0"/>
                </a:tc>
                <a:extLst>
                  <a:ext uri="{0D108BD9-81ED-4DB2-BD59-A6C34878D82A}">
                    <a16:rowId xmlns:a16="http://schemas.microsoft.com/office/drawing/2014/main" val="313658407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LL431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Relative sea level</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Risk prioritisation in the sector considers climate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Design standards and related regulations are enforced by service provider to ensure systems meet required needs</a:t>
                      </a:r>
                    </a:p>
                  </a:txBody>
                  <a:tcPr marL="0" marR="0" marT="0" marB="0"/>
                </a:tc>
                <a:extLst>
                  <a:ext uri="{0D108BD9-81ED-4DB2-BD59-A6C34878D82A}">
                    <a16:rowId xmlns:a16="http://schemas.microsoft.com/office/drawing/2014/main" val="24539321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LL434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households for whom] well-defined, event-specific action plans are ready for execution on receiving early warnings</a:t>
                      </a:r>
                    </a:p>
                  </a:txBody>
                  <a:tcPr marL="0" marR="0" marT="0" marB="0"/>
                </a:tc>
                <a:extLst>
                  <a:ext uri="{0D108BD9-81ED-4DB2-BD59-A6C34878D82A}">
                    <a16:rowId xmlns:a16="http://schemas.microsoft.com/office/drawing/2014/main" val="306601099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LL435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the population served by sanitation systems that are maintained through proactive repair, replacement, and retrofitting to ensure physical integrity against current and future climate hazards.</a:t>
                      </a:r>
                    </a:p>
                  </a:txBody>
                  <a:tcPr marL="0" marR="0" marT="0" marB="0"/>
                </a:tc>
                <a:extLst>
                  <a:ext uri="{0D108BD9-81ED-4DB2-BD59-A6C34878D82A}">
                    <a16:rowId xmlns:a16="http://schemas.microsoft.com/office/drawing/2014/main" val="2162080878"/>
                  </a:ext>
                </a:extLst>
              </a:tr>
              <a:tr h="180260">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LL436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Served by Infrastructure Assessed for Climate Risk Prior to Construction</a:t>
                      </a:r>
                    </a:p>
                  </a:txBody>
                  <a:tcPr marL="0" marR="0" marT="0" marB="0"/>
                </a:tc>
                <a:extLst>
                  <a:ext uri="{0D108BD9-81ED-4DB2-BD59-A6C34878D82A}">
                    <a16:rowId xmlns:a16="http://schemas.microsoft.com/office/drawing/2014/main" val="192079823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LL450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served by] sanitation systems with climate resilience investment plans</a:t>
                      </a:r>
                    </a:p>
                  </a:txBody>
                  <a:tcPr marL="0" marR="0" marT="0" marB="0"/>
                </a:tc>
                <a:extLst>
                  <a:ext uri="{0D108BD9-81ED-4DB2-BD59-A6C34878D82A}">
                    <a16:rowId xmlns:a16="http://schemas.microsoft.com/office/drawing/2014/main" val="149687365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LL451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sanitation-related environmental and public health impact assessments incorporating climate risk</a:t>
                      </a:r>
                    </a:p>
                  </a:txBody>
                  <a:tcPr marL="0" marR="0" marT="0" marB="0"/>
                </a:tc>
                <a:extLst>
                  <a:ext uri="{0D108BD9-81ED-4DB2-BD59-A6C34878D82A}">
                    <a16:rowId xmlns:a16="http://schemas.microsoft.com/office/drawing/2014/main" val="2192095755"/>
                  </a:ext>
                </a:extLst>
              </a:tr>
            </a:tbl>
          </a:graphicData>
        </a:graphic>
      </p:graphicFrame>
      <p:sp>
        <p:nvSpPr>
          <p:cNvPr id="7" name="TextBox 6">
            <a:extLst>
              <a:ext uri="{FF2B5EF4-FFF2-40B4-BE49-F238E27FC236}">
                <a16:creationId xmlns:a16="http://schemas.microsoft.com/office/drawing/2014/main" id="{1C17428D-4023-7F71-A89D-D2559E44507E}"/>
              </a:ext>
            </a:extLst>
          </p:cNvPr>
          <p:cNvSpPr txBox="1"/>
          <p:nvPr/>
        </p:nvSpPr>
        <p:spPr>
          <a:xfrm>
            <a:off x="9837500" y="6138032"/>
            <a:ext cx="1297400" cy="382786"/>
          </a:xfrm>
          <a:prstGeom prst="rect">
            <a:avLst/>
          </a:prstGeom>
          <a:noFill/>
        </p:spPr>
        <p:txBody>
          <a:bodyPr wrap="square" rtlCol="0">
            <a:spAutoFit/>
          </a:bodyPr>
          <a:lstStyle/>
          <a:p>
            <a:r>
              <a:rPr lang="en-GB"/>
              <a:t>Page 2 of 2</a:t>
            </a:r>
          </a:p>
        </p:txBody>
      </p:sp>
      <p:sp>
        <p:nvSpPr>
          <p:cNvPr id="8" name="TextBox 7">
            <a:extLst>
              <a:ext uri="{FF2B5EF4-FFF2-40B4-BE49-F238E27FC236}">
                <a16:creationId xmlns:a16="http://schemas.microsoft.com/office/drawing/2014/main" id="{8C262146-BEA5-656B-34CE-C954E4DC1787}"/>
              </a:ext>
            </a:extLst>
          </p:cNvPr>
          <p:cNvSpPr txBox="1"/>
          <p:nvPr/>
        </p:nvSpPr>
        <p:spPr>
          <a:xfrm>
            <a:off x="3786499" y="6177280"/>
            <a:ext cx="2412999" cy="369332"/>
          </a:xfrm>
          <a:prstGeom prst="rect">
            <a:avLst/>
          </a:prstGeom>
          <a:noFill/>
        </p:spPr>
        <p:txBody>
          <a:bodyPr wrap="square" rtlCol="0">
            <a:spAutoFit/>
          </a:bodyPr>
          <a:lstStyle/>
          <a:p>
            <a:r>
              <a:rPr lang="en-GB">
                <a:hlinkClick r:id="rId12" action="ppaction://hlinksldjump"/>
              </a:rPr>
              <a:t>Back to previous page</a:t>
            </a:r>
            <a:endParaRPr lang="en-GB"/>
          </a:p>
        </p:txBody>
      </p:sp>
      <p:sp>
        <p:nvSpPr>
          <p:cNvPr id="9" name="TextBox 8">
            <a:extLst>
              <a:ext uri="{FF2B5EF4-FFF2-40B4-BE49-F238E27FC236}">
                <a16:creationId xmlns:a16="http://schemas.microsoft.com/office/drawing/2014/main" id="{B211C2FF-DF65-FF99-D8A9-59FD4BBF95C9}"/>
              </a:ext>
            </a:extLst>
          </p:cNvPr>
          <p:cNvSpPr txBox="1"/>
          <p:nvPr/>
        </p:nvSpPr>
        <p:spPr>
          <a:xfrm>
            <a:off x="8773554" y="1855170"/>
            <a:ext cx="2354694" cy="369332"/>
          </a:xfrm>
          <a:prstGeom prst="rect">
            <a:avLst/>
          </a:prstGeom>
          <a:noFill/>
        </p:spPr>
        <p:txBody>
          <a:bodyPr wrap="square" rtlCol="0">
            <a:spAutoFit/>
          </a:bodyPr>
          <a:lstStyle/>
          <a:p>
            <a:r>
              <a:rPr lang="en-GB">
                <a:hlinkClick r:id="rId13"/>
              </a:rPr>
              <a:t>Link to Indicator Table</a:t>
            </a:r>
            <a:endParaRPr lang="en-GB"/>
          </a:p>
        </p:txBody>
      </p:sp>
    </p:spTree>
    <p:extLst>
      <p:ext uri="{BB962C8B-B14F-4D97-AF65-F5344CB8AC3E}">
        <p14:creationId xmlns:p14="http://schemas.microsoft.com/office/powerpoint/2010/main" val="203230220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5DD3-CFD3-981E-8ED4-5D058AA946C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54405D-B078-5F38-C73C-335BEF35FFC6}"/>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sanitation services which conform to national regulations and standards on resilient sanitation services and utilise approved construction materials </a:t>
            </a:r>
          </a:p>
        </p:txBody>
      </p:sp>
      <p:sp>
        <p:nvSpPr>
          <p:cNvPr id="6" name="TextBox 5">
            <a:extLst>
              <a:ext uri="{FF2B5EF4-FFF2-40B4-BE49-F238E27FC236}">
                <a16:creationId xmlns:a16="http://schemas.microsoft.com/office/drawing/2014/main" id="{9CF7E307-985B-5C1C-88DE-3A72841A0765}"/>
              </a:ext>
            </a:extLst>
          </p:cNvPr>
          <p:cNvSpPr txBox="1"/>
          <p:nvPr/>
        </p:nvSpPr>
        <p:spPr>
          <a:xfrm>
            <a:off x="838200" y="728039"/>
            <a:ext cx="1199536" cy="369332"/>
          </a:xfrm>
          <a:prstGeom prst="rect">
            <a:avLst/>
          </a:prstGeom>
          <a:noFill/>
        </p:spPr>
        <p:txBody>
          <a:bodyPr wrap="square" rtlCol="0">
            <a:spAutoFit/>
          </a:bodyPr>
          <a:lstStyle/>
          <a:p>
            <a:r>
              <a:rPr lang="en-GB" b="1"/>
              <a:t>LL094</a:t>
            </a:r>
          </a:p>
        </p:txBody>
      </p:sp>
      <p:sp>
        <p:nvSpPr>
          <p:cNvPr id="2" name="TextBox 1">
            <a:extLst>
              <a:ext uri="{FF2B5EF4-FFF2-40B4-BE49-F238E27FC236}">
                <a16:creationId xmlns:a16="http://schemas.microsoft.com/office/drawing/2014/main" id="{1F4B5349-3E3E-4571-A54B-C4E827928D4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73ACCFC-CC04-DDB7-ED72-D61DACAB98F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A41D23F-B803-A982-D2B2-92F57EADC8F0}"/>
              </a:ext>
            </a:extLst>
          </p:cNvPr>
          <p:cNvGraphicFramePr>
            <a:graphicFrameLocks noGrp="1"/>
          </p:cNvGraphicFramePr>
          <p:nvPr>
            <p:extLst>
              <p:ext uri="{D42A27DB-BD31-4B8C-83A1-F6EECF244321}">
                <p14:modId xmlns:p14="http://schemas.microsoft.com/office/powerpoint/2010/main" val="12591880"/>
              </p:ext>
            </p:extLst>
          </p:nvPr>
        </p:nvGraphicFramePr>
        <p:xfrm>
          <a:off x="491613" y="1742221"/>
          <a:ext cx="10991317" cy="35712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Kohlitz, J., Mills, F. &amp; </a:t>
                      </a:r>
                      <a:r>
                        <a:rPr lang="en-GB" sz="1200" err="1"/>
                        <a:t>Listyasari</a:t>
                      </a:r>
                      <a:r>
                        <a:rPr lang="en-GB" sz="12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A28A1CC-CD4D-4C75-60D0-11FD8A67521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7287686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4972D-581E-D3CA-2AAA-708D6E156A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CDAC46-E0C8-F1CE-9357-4A5D31654322}"/>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Design standards and related regulations are enforced by service provider to ensure systems meet required needs</a:t>
            </a:r>
          </a:p>
        </p:txBody>
      </p:sp>
      <p:sp>
        <p:nvSpPr>
          <p:cNvPr id="6" name="TextBox 5">
            <a:extLst>
              <a:ext uri="{FF2B5EF4-FFF2-40B4-BE49-F238E27FC236}">
                <a16:creationId xmlns:a16="http://schemas.microsoft.com/office/drawing/2014/main" id="{906263C4-B893-3693-98BE-4C5DFB1BECFD}"/>
              </a:ext>
            </a:extLst>
          </p:cNvPr>
          <p:cNvSpPr txBox="1"/>
          <p:nvPr/>
        </p:nvSpPr>
        <p:spPr>
          <a:xfrm>
            <a:off x="838200" y="728039"/>
            <a:ext cx="1199536" cy="369332"/>
          </a:xfrm>
          <a:prstGeom prst="rect">
            <a:avLst/>
          </a:prstGeom>
          <a:noFill/>
        </p:spPr>
        <p:txBody>
          <a:bodyPr wrap="square" rtlCol="0">
            <a:spAutoFit/>
          </a:bodyPr>
          <a:lstStyle/>
          <a:p>
            <a:r>
              <a:rPr lang="en-GB" b="1"/>
              <a:t>LL099</a:t>
            </a:r>
          </a:p>
        </p:txBody>
      </p:sp>
      <p:sp>
        <p:nvSpPr>
          <p:cNvPr id="2" name="TextBox 1">
            <a:extLst>
              <a:ext uri="{FF2B5EF4-FFF2-40B4-BE49-F238E27FC236}">
                <a16:creationId xmlns:a16="http://schemas.microsoft.com/office/drawing/2014/main" id="{9E75B2B6-F496-BB8D-7AFE-30B673F5CD3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A59AC02-1A35-DA49-39C2-92ABBB7A150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3D08723F-9542-C7DB-1F94-C9FF0075429A}"/>
              </a:ext>
            </a:extLst>
          </p:cNvPr>
          <p:cNvGraphicFramePr>
            <a:graphicFrameLocks noGrp="1"/>
          </p:cNvGraphicFramePr>
          <p:nvPr>
            <p:extLst>
              <p:ext uri="{D42A27DB-BD31-4B8C-83A1-F6EECF244321}">
                <p14:modId xmlns:p14="http://schemas.microsoft.com/office/powerpoint/2010/main" val="4025282612"/>
              </p:ext>
            </p:extLst>
          </p:nvPr>
        </p:nvGraphicFramePr>
        <p:xfrm>
          <a:off x="491613" y="1742221"/>
          <a:ext cx="10991317" cy="35712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Kohlitz, J., Mills, F. &amp; </a:t>
                      </a:r>
                      <a:r>
                        <a:rPr lang="en-GB" sz="1200" err="1"/>
                        <a:t>Listyasari</a:t>
                      </a:r>
                      <a:r>
                        <a:rPr lang="en-GB" sz="12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6CD1F81-ECD6-E45D-3509-CFDBC1CFE0B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0020089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5586-2680-C829-A318-DA4160F9D8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1FD49E-2D77-DA3E-32B2-C22131DF6BF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households for whom] well-defined, event-specific action plans are ready for execution on receiving early warnings</a:t>
            </a:r>
          </a:p>
        </p:txBody>
      </p:sp>
      <p:sp>
        <p:nvSpPr>
          <p:cNvPr id="6" name="TextBox 5">
            <a:extLst>
              <a:ext uri="{FF2B5EF4-FFF2-40B4-BE49-F238E27FC236}">
                <a16:creationId xmlns:a16="http://schemas.microsoft.com/office/drawing/2014/main" id="{95B31569-DF01-7112-1E98-AA1676656052}"/>
              </a:ext>
            </a:extLst>
          </p:cNvPr>
          <p:cNvSpPr txBox="1"/>
          <p:nvPr/>
        </p:nvSpPr>
        <p:spPr>
          <a:xfrm>
            <a:off x="838200" y="728039"/>
            <a:ext cx="1199536" cy="369332"/>
          </a:xfrm>
          <a:prstGeom prst="rect">
            <a:avLst/>
          </a:prstGeom>
          <a:noFill/>
        </p:spPr>
        <p:txBody>
          <a:bodyPr wrap="square" rtlCol="0">
            <a:spAutoFit/>
          </a:bodyPr>
          <a:lstStyle/>
          <a:p>
            <a:r>
              <a:rPr lang="en-GB" b="1"/>
              <a:t>LL134</a:t>
            </a:r>
          </a:p>
        </p:txBody>
      </p:sp>
      <p:sp>
        <p:nvSpPr>
          <p:cNvPr id="2" name="TextBox 1">
            <a:extLst>
              <a:ext uri="{FF2B5EF4-FFF2-40B4-BE49-F238E27FC236}">
                <a16:creationId xmlns:a16="http://schemas.microsoft.com/office/drawing/2014/main" id="{08AB43C5-AE8C-D40C-8E89-58CDA953EDA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1340368-65C0-69AB-50C1-820806448BE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4C7CD52-5B4A-B132-91B4-D96927CC7A4A}"/>
              </a:ext>
            </a:extLst>
          </p:cNvPr>
          <p:cNvGraphicFramePr>
            <a:graphicFrameLocks noGrp="1"/>
          </p:cNvGraphicFramePr>
          <p:nvPr>
            <p:extLst>
              <p:ext uri="{D42A27DB-BD31-4B8C-83A1-F6EECF244321}">
                <p14:modId xmlns:p14="http://schemas.microsoft.com/office/powerpoint/2010/main" val="1112624568"/>
              </p:ext>
            </p:extLst>
          </p:nvPr>
        </p:nvGraphicFramePr>
        <p:xfrm>
          <a:off x="491613" y="1742221"/>
          <a:ext cx="10991317" cy="35712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Kohlitz, J., Mills, F. &amp; </a:t>
                      </a:r>
                      <a:r>
                        <a:rPr lang="en-GB" sz="1200" err="1"/>
                        <a:t>Listyasari</a:t>
                      </a:r>
                      <a:r>
                        <a:rPr lang="en-GB" sz="12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BCBF0E1-97F1-C09B-088D-275272AF3E7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0081360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480E-AB00-3F04-545C-4A5B479694A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6C1559-CBFD-D831-DB91-4164A1611292}"/>
              </a:ext>
            </a:extLst>
          </p:cNvPr>
          <p:cNvSpPr txBox="1"/>
          <p:nvPr/>
        </p:nvSpPr>
        <p:spPr>
          <a:xfrm>
            <a:off x="1543665" y="728039"/>
            <a:ext cx="9969908" cy="923330"/>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served by sanitation systems that are maintained through proactive repair, replacement, and retrofitting to ensure physical integrity against current and future climate hazards.</a:t>
            </a:r>
          </a:p>
        </p:txBody>
      </p:sp>
      <p:sp>
        <p:nvSpPr>
          <p:cNvPr id="6" name="TextBox 5">
            <a:extLst>
              <a:ext uri="{FF2B5EF4-FFF2-40B4-BE49-F238E27FC236}">
                <a16:creationId xmlns:a16="http://schemas.microsoft.com/office/drawing/2014/main" id="{6DAF3234-711C-78BC-061E-FCE2D9286370}"/>
              </a:ext>
            </a:extLst>
          </p:cNvPr>
          <p:cNvSpPr txBox="1"/>
          <p:nvPr/>
        </p:nvSpPr>
        <p:spPr>
          <a:xfrm>
            <a:off x="838200" y="728039"/>
            <a:ext cx="1199536" cy="369332"/>
          </a:xfrm>
          <a:prstGeom prst="rect">
            <a:avLst/>
          </a:prstGeom>
          <a:noFill/>
        </p:spPr>
        <p:txBody>
          <a:bodyPr wrap="square" rtlCol="0">
            <a:spAutoFit/>
          </a:bodyPr>
          <a:lstStyle/>
          <a:p>
            <a:r>
              <a:rPr lang="en-GB" b="1"/>
              <a:t>LL151</a:t>
            </a:r>
          </a:p>
        </p:txBody>
      </p:sp>
      <p:sp>
        <p:nvSpPr>
          <p:cNvPr id="2" name="TextBox 1">
            <a:extLst>
              <a:ext uri="{FF2B5EF4-FFF2-40B4-BE49-F238E27FC236}">
                <a16:creationId xmlns:a16="http://schemas.microsoft.com/office/drawing/2014/main" id="{653CD680-A513-2F6A-5E0B-3FA98813709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535C826-FD18-8C2D-B57B-C9B15747E12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C4DAB7B-DBE7-6E91-4FEC-CC21DE048874}"/>
              </a:ext>
            </a:extLst>
          </p:cNvPr>
          <p:cNvGraphicFramePr>
            <a:graphicFrameLocks noGrp="1"/>
          </p:cNvGraphicFramePr>
          <p:nvPr>
            <p:extLst>
              <p:ext uri="{D42A27DB-BD31-4B8C-83A1-F6EECF244321}">
                <p14:modId xmlns:p14="http://schemas.microsoft.com/office/powerpoint/2010/main" val="1754359453"/>
              </p:ext>
            </p:extLst>
          </p:nvPr>
        </p:nvGraphicFramePr>
        <p:xfrm>
          <a:off x="491613" y="1742221"/>
          <a:ext cx="10991317" cy="31734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err="1"/>
                        <a:t>Papadaskalopoulou</a:t>
                      </a:r>
                      <a:r>
                        <a:rPr lang="en-GB" sz="1200"/>
                        <a:t> et al 2015 Lessons for climate change adaptation from better management of rivers; Renwick and Green 2000 Do Residential Water Demand Side Management Policies Measure Up? An Analysis of Eight California Water Agencies; WDD 2011 Study on the Investigation of Water Demand Management Measures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9975FAA-8C1B-3C49-ED1F-B604A68264D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534341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162CB-12A0-2DA0-3CB8-2DB09DF108E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A058117-FD7A-90BC-4C34-FAA30CD9E4CA}"/>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Infrastructure Assessed for Climate Risk Prior to Construction</a:t>
            </a:r>
          </a:p>
        </p:txBody>
      </p:sp>
      <p:sp>
        <p:nvSpPr>
          <p:cNvPr id="6" name="TextBox 5">
            <a:extLst>
              <a:ext uri="{FF2B5EF4-FFF2-40B4-BE49-F238E27FC236}">
                <a16:creationId xmlns:a16="http://schemas.microsoft.com/office/drawing/2014/main" id="{762C071F-616D-0C73-0757-4D0FC81A989D}"/>
              </a:ext>
            </a:extLst>
          </p:cNvPr>
          <p:cNvSpPr txBox="1"/>
          <p:nvPr/>
        </p:nvSpPr>
        <p:spPr>
          <a:xfrm>
            <a:off x="838200" y="728039"/>
            <a:ext cx="1199536" cy="369332"/>
          </a:xfrm>
          <a:prstGeom prst="rect">
            <a:avLst/>
          </a:prstGeom>
          <a:noFill/>
        </p:spPr>
        <p:txBody>
          <a:bodyPr wrap="square" rtlCol="0">
            <a:spAutoFit/>
          </a:bodyPr>
          <a:lstStyle/>
          <a:p>
            <a:r>
              <a:rPr lang="en-GB" b="1"/>
              <a:t>LL153</a:t>
            </a:r>
          </a:p>
        </p:txBody>
      </p:sp>
      <p:sp>
        <p:nvSpPr>
          <p:cNvPr id="2" name="TextBox 1">
            <a:extLst>
              <a:ext uri="{FF2B5EF4-FFF2-40B4-BE49-F238E27FC236}">
                <a16:creationId xmlns:a16="http://schemas.microsoft.com/office/drawing/2014/main" id="{1AEE889C-3841-B060-45E9-53C83A6C38F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55212D6-D58B-DBFA-1B33-B817BE2911E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DF1FA57-372F-7E7A-F0B7-A0C116894F11}"/>
              </a:ext>
            </a:extLst>
          </p:cNvPr>
          <p:cNvGraphicFramePr>
            <a:graphicFrameLocks noGrp="1"/>
          </p:cNvGraphicFramePr>
          <p:nvPr>
            <p:extLst>
              <p:ext uri="{D42A27DB-BD31-4B8C-83A1-F6EECF244321}">
                <p14:modId xmlns:p14="http://schemas.microsoft.com/office/powerpoint/2010/main" val="4210519613"/>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60A0FD3-0418-48E5-A90D-101AE039FE1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095194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5C2CE-8EE9-13E8-2507-DD8BAAED6E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394086-3687-03E4-FE55-8976C6905B8D}"/>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sanitation systems with climate resilience investment plans</a:t>
            </a:r>
          </a:p>
        </p:txBody>
      </p:sp>
      <p:sp>
        <p:nvSpPr>
          <p:cNvPr id="6" name="TextBox 5">
            <a:extLst>
              <a:ext uri="{FF2B5EF4-FFF2-40B4-BE49-F238E27FC236}">
                <a16:creationId xmlns:a16="http://schemas.microsoft.com/office/drawing/2014/main" id="{A24E63BE-140E-4E22-3F5D-3FDA06535006}"/>
              </a:ext>
            </a:extLst>
          </p:cNvPr>
          <p:cNvSpPr txBox="1"/>
          <p:nvPr/>
        </p:nvSpPr>
        <p:spPr>
          <a:xfrm>
            <a:off x="838200" y="728039"/>
            <a:ext cx="1199536" cy="369332"/>
          </a:xfrm>
          <a:prstGeom prst="rect">
            <a:avLst/>
          </a:prstGeom>
          <a:noFill/>
        </p:spPr>
        <p:txBody>
          <a:bodyPr wrap="square" rtlCol="0">
            <a:spAutoFit/>
          </a:bodyPr>
          <a:lstStyle/>
          <a:p>
            <a:r>
              <a:rPr lang="en-GB" b="1"/>
              <a:t>LL183</a:t>
            </a:r>
          </a:p>
        </p:txBody>
      </p:sp>
      <p:sp>
        <p:nvSpPr>
          <p:cNvPr id="2" name="TextBox 1">
            <a:extLst>
              <a:ext uri="{FF2B5EF4-FFF2-40B4-BE49-F238E27FC236}">
                <a16:creationId xmlns:a16="http://schemas.microsoft.com/office/drawing/2014/main" id="{235B181A-D720-F1FF-78C6-DFEFE19438E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0B8DF01-FDAF-978C-7FED-7AA86446B0D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65DA043-A545-5EE3-5AEC-8796A788A8B7}"/>
              </a:ext>
            </a:extLst>
          </p:cNvPr>
          <p:cNvGraphicFramePr>
            <a:graphicFrameLocks noGrp="1"/>
          </p:cNvGraphicFramePr>
          <p:nvPr>
            <p:extLst>
              <p:ext uri="{D42A27DB-BD31-4B8C-83A1-F6EECF244321}">
                <p14:modId xmlns:p14="http://schemas.microsoft.com/office/powerpoint/2010/main" val="424775396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E4B254E-CBF0-CAA2-7DCF-78E1939954A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50401698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E40A3-406D-79DF-0390-7B416F92117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3B507C-9396-A648-87D3-F2D32C894E28}"/>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sanitation-related environmental and public health impact assessments incorporating climate risk</a:t>
            </a:r>
          </a:p>
        </p:txBody>
      </p:sp>
      <p:sp>
        <p:nvSpPr>
          <p:cNvPr id="6" name="TextBox 5">
            <a:extLst>
              <a:ext uri="{FF2B5EF4-FFF2-40B4-BE49-F238E27FC236}">
                <a16:creationId xmlns:a16="http://schemas.microsoft.com/office/drawing/2014/main" id="{CA68FCC5-F5E2-4C78-E5FF-46486E3CB259}"/>
              </a:ext>
            </a:extLst>
          </p:cNvPr>
          <p:cNvSpPr txBox="1"/>
          <p:nvPr/>
        </p:nvSpPr>
        <p:spPr>
          <a:xfrm>
            <a:off x="838200" y="728039"/>
            <a:ext cx="1199536" cy="369332"/>
          </a:xfrm>
          <a:prstGeom prst="rect">
            <a:avLst/>
          </a:prstGeom>
          <a:noFill/>
        </p:spPr>
        <p:txBody>
          <a:bodyPr wrap="square" rtlCol="0">
            <a:spAutoFit/>
          </a:bodyPr>
          <a:lstStyle/>
          <a:p>
            <a:r>
              <a:rPr lang="en-GB" b="1"/>
              <a:t>LL270</a:t>
            </a:r>
          </a:p>
        </p:txBody>
      </p:sp>
      <p:sp>
        <p:nvSpPr>
          <p:cNvPr id="2" name="TextBox 1">
            <a:extLst>
              <a:ext uri="{FF2B5EF4-FFF2-40B4-BE49-F238E27FC236}">
                <a16:creationId xmlns:a16="http://schemas.microsoft.com/office/drawing/2014/main" id="{F8FADC1B-85B2-74B1-8D6A-404D69ADE28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F4B7299-802C-FAB4-3A1F-9A4D163424C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4C3B7B4-01D3-845F-1534-0720A59098AC}"/>
              </a:ext>
            </a:extLst>
          </p:cNvPr>
          <p:cNvGraphicFramePr>
            <a:graphicFrameLocks noGrp="1"/>
          </p:cNvGraphicFramePr>
          <p:nvPr>
            <p:extLst>
              <p:ext uri="{D42A27DB-BD31-4B8C-83A1-F6EECF244321}">
                <p14:modId xmlns:p14="http://schemas.microsoft.com/office/powerpoint/2010/main" val="1574411219"/>
              </p:ext>
            </p:extLst>
          </p:nvPr>
        </p:nvGraphicFramePr>
        <p:xfrm>
          <a:off x="491613" y="1742221"/>
          <a:ext cx="10991317" cy="35712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Data, and associated mechanisms, are in place to learn from what is and isn't working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Kohlitz, J., Mills, F. &amp; </a:t>
                      </a:r>
                      <a:r>
                        <a:rPr lang="en-GB" sz="1200" err="1"/>
                        <a:t>Listyasari</a:t>
                      </a:r>
                      <a:r>
                        <a:rPr lang="en-GB" sz="12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4612B16-36FB-47C7-D6A9-5801EE21EB6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2191096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30275-992A-A2C4-9D3A-C7851243A49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724D23-FEE8-2000-B6E8-E2E1AB0F454B}"/>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educational programs] incorporating latrine maintenance components</a:t>
            </a:r>
          </a:p>
        </p:txBody>
      </p:sp>
      <p:sp>
        <p:nvSpPr>
          <p:cNvPr id="6" name="TextBox 5">
            <a:extLst>
              <a:ext uri="{FF2B5EF4-FFF2-40B4-BE49-F238E27FC236}">
                <a16:creationId xmlns:a16="http://schemas.microsoft.com/office/drawing/2014/main" id="{C1B7BA08-AD85-2472-7BE1-ED105AAC705C}"/>
              </a:ext>
            </a:extLst>
          </p:cNvPr>
          <p:cNvSpPr txBox="1"/>
          <p:nvPr/>
        </p:nvSpPr>
        <p:spPr>
          <a:xfrm>
            <a:off x="838200" y="728039"/>
            <a:ext cx="1199536" cy="369332"/>
          </a:xfrm>
          <a:prstGeom prst="rect">
            <a:avLst/>
          </a:prstGeom>
          <a:noFill/>
        </p:spPr>
        <p:txBody>
          <a:bodyPr wrap="square" rtlCol="0">
            <a:spAutoFit/>
          </a:bodyPr>
          <a:lstStyle/>
          <a:p>
            <a:r>
              <a:rPr lang="en-GB" b="1"/>
              <a:t>LL310</a:t>
            </a:r>
          </a:p>
        </p:txBody>
      </p:sp>
      <p:sp>
        <p:nvSpPr>
          <p:cNvPr id="2" name="TextBox 1">
            <a:extLst>
              <a:ext uri="{FF2B5EF4-FFF2-40B4-BE49-F238E27FC236}">
                <a16:creationId xmlns:a16="http://schemas.microsoft.com/office/drawing/2014/main" id="{B4EBC994-457A-D8AC-AB00-5BB19361E63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31EF2E9-BC84-4F86-7AE4-B069BEEB9BC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DBE26D5-5BBB-7D4B-70E2-38EDA45C6D1C}"/>
              </a:ext>
            </a:extLst>
          </p:cNvPr>
          <p:cNvGraphicFramePr>
            <a:graphicFrameLocks noGrp="1"/>
          </p:cNvGraphicFramePr>
          <p:nvPr>
            <p:extLst>
              <p:ext uri="{D42A27DB-BD31-4B8C-83A1-F6EECF244321}">
                <p14:modId xmlns:p14="http://schemas.microsoft.com/office/powerpoint/2010/main" val="856224197"/>
              </p:ext>
            </p:extLst>
          </p:nvPr>
        </p:nvGraphicFramePr>
        <p:xfrm>
          <a:off x="491613" y="1742221"/>
          <a:ext cx="10991317" cy="31734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Users receiving messages that inform user adaptation actions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R4b</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MOLL, D. M., MCELROY, R. H., SABOGAL, R., CORRALES, L. F. &amp; GELTING, R. J. 2007. Health impact of water and sanitation infrastructure reconstruction programmes in eight Central American communities affected by Hurricane Mitch. J Water Health, 5, 51-65.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96A9838-2EA6-FD71-C1A9-3E0E91FA3A5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3713847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B2BAA-179E-0C22-83A7-1FB0B6D9D1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A16DBEB-C0CB-672F-D4B7-B1650852CFA9}"/>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 facilities located in geographic areas prone to flooding, storm surges, wildfires or landslides based on current and future climate risk mapping</a:t>
            </a:r>
          </a:p>
        </p:txBody>
      </p:sp>
      <p:sp>
        <p:nvSpPr>
          <p:cNvPr id="6" name="TextBox 5">
            <a:extLst>
              <a:ext uri="{FF2B5EF4-FFF2-40B4-BE49-F238E27FC236}">
                <a16:creationId xmlns:a16="http://schemas.microsoft.com/office/drawing/2014/main" id="{89B95592-CCF4-0791-8A79-924C9D90299F}"/>
              </a:ext>
            </a:extLst>
          </p:cNvPr>
          <p:cNvSpPr txBox="1"/>
          <p:nvPr/>
        </p:nvSpPr>
        <p:spPr>
          <a:xfrm>
            <a:off x="838200" y="728039"/>
            <a:ext cx="1199536" cy="369332"/>
          </a:xfrm>
          <a:prstGeom prst="rect">
            <a:avLst/>
          </a:prstGeom>
          <a:noFill/>
        </p:spPr>
        <p:txBody>
          <a:bodyPr wrap="square" rtlCol="0">
            <a:spAutoFit/>
          </a:bodyPr>
          <a:lstStyle/>
          <a:p>
            <a:r>
              <a:rPr lang="en-GB" b="1"/>
              <a:t>LL430</a:t>
            </a:r>
          </a:p>
        </p:txBody>
      </p:sp>
      <p:sp>
        <p:nvSpPr>
          <p:cNvPr id="2" name="TextBox 1">
            <a:extLst>
              <a:ext uri="{FF2B5EF4-FFF2-40B4-BE49-F238E27FC236}">
                <a16:creationId xmlns:a16="http://schemas.microsoft.com/office/drawing/2014/main" id="{171013D1-40E5-9A20-8A1C-CCC7CDE90C9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C5A4C906-A53C-5490-FC58-2645B9A16D0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6F21455-0851-BFC1-B145-41175A9AE7DD}"/>
              </a:ext>
            </a:extLst>
          </p:cNvPr>
          <p:cNvGraphicFramePr>
            <a:graphicFrameLocks noGrp="1"/>
          </p:cNvGraphicFramePr>
          <p:nvPr>
            <p:extLst>
              <p:ext uri="{D42A27DB-BD31-4B8C-83A1-F6EECF244321}">
                <p14:modId xmlns:p14="http://schemas.microsoft.com/office/powerpoint/2010/main" val="442914884"/>
              </p:ext>
            </p:extLst>
          </p:nvPr>
        </p:nvGraphicFramePr>
        <p:xfrm>
          <a:off x="491613" y="1742221"/>
          <a:ext cx="10991317" cy="25384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Risk </a:t>
                      </a:r>
                      <a:r>
                        <a:rPr lang="en-GB" err="1"/>
                        <a:t>prioritsation</a:t>
                      </a:r>
                      <a:r>
                        <a:rPr lang="en-GB"/>
                        <a:t> in the sector considers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UTS-ISF, Griffith University, WaterAid, </a:t>
                      </a:r>
                      <a:r>
                        <a:rPr lang="en-GB" sz="1200" err="1"/>
                        <a:t>iDE</a:t>
                      </a:r>
                      <a:r>
                        <a:rPr lang="en-GB" sz="1200"/>
                        <a:t> - Environmental Indicators of Climate Risks to Inclusive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39374D6-5909-01D8-FBD8-4C21FF7B156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8637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178C5C-51BA-100E-8419-F9713DEC5652}"/>
              </a:ext>
            </a:extLst>
          </p:cNvPr>
          <p:cNvSpPr/>
          <p:nvPr/>
        </p:nvSpPr>
        <p:spPr>
          <a:xfrm>
            <a:off x="5425733" y="5214985"/>
            <a:ext cx="786705" cy="723645"/>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9" name="TextBox 8">
            <a:extLst>
              <a:ext uri="{FF2B5EF4-FFF2-40B4-BE49-F238E27FC236}">
                <a16:creationId xmlns:a16="http://schemas.microsoft.com/office/drawing/2014/main" id="{ECD42C39-3553-41D4-A265-269DF5C888B2}"/>
              </a:ext>
            </a:extLst>
          </p:cNvPr>
          <p:cNvSpPr txBox="1"/>
          <p:nvPr/>
        </p:nvSpPr>
        <p:spPr>
          <a:xfrm>
            <a:off x="7218304" y="1087922"/>
            <a:ext cx="3068620" cy="430887"/>
          </a:xfrm>
          <a:prstGeom prst="rect">
            <a:avLst/>
          </a:prstGeom>
          <a:noFill/>
        </p:spPr>
        <p:txBody>
          <a:bodyPr wrap="square" lIns="91440" tIns="45720" rIns="91440" bIns="45720" rtlCol="0" anchor="t">
            <a:spAutoFit/>
          </a:bodyPr>
          <a:lstStyle/>
          <a:p>
            <a:r>
              <a:rPr lang="en-AU" sz="1100" b="1">
                <a:solidFill>
                  <a:schemeClr val="tx2"/>
                </a:solidFill>
              </a:rPr>
              <a:t>Resilience of WASH services and system (system of concern for monitoring)</a:t>
            </a:r>
          </a:p>
        </p:txBody>
      </p:sp>
      <p:sp>
        <p:nvSpPr>
          <p:cNvPr id="24" name="Arrow: Right 23">
            <a:extLst>
              <a:ext uri="{FF2B5EF4-FFF2-40B4-BE49-F238E27FC236}">
                <a16:creationId xmlns:a16="http://schemas.microsoft.com/office/drawing/2014/main" id="{25793DEF-7C81-40D9-ACBD-C1E19E6A8D6D}"/>
              </a:ext>
            </a:extLst>
          </p:cNvPr>
          <p:cNvSpPr/>
          <p:nvPr/>
        </p:nvSpPr>
        <p:spPr>
          <a:xfrm>
            <a:off x="6283819" y="2349241"/>
            <a:ext cx="514528" cy="175432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7BC314A3-592B-4566-8040-02214BA40A09}"/>
              </a:ext>
            </a:extLst>
          </p:cNvPr>
          <p:cNvSpPr txBox="1"/>
          <p:nvPr/>
        </p:nvSpPr>
        <p:spPr>
          <a:xfrm>
            <a:off x="1332961" y="4947087"/>
            <a:ext cx="2267558" cy="215444"/>
          </a:xfrm>
          <a:prstGeom prst="rect">
            <a:avLst/>
          </a:prstGeom>
          <a:noFill/>
        </p:spPr>
        <p:txBody>
          <a:bodyPr wrap="square" rtlCol="0">
            <a:spAutoFit/>
          </a:bodyPr>
          <a:lstStyle/>
          <a:p>
            <a:r>
              <a:rPr lang="en-AU" sz="800">
                <a:solidFill>
                  <a:schemeClr val="accent6"/>
                </a:solidFill>
              </a:rPr>
              <a:t>Socio-ecological and socio-technical system</a:t>
            </a:r>
          </a:p>
        </p:txBody>
      </p:sp>
      <p:sp>
        <p:nvSpPr>
          <p:cNvPr id="12" name="Arrow: Right 11">
            <a:extLst>
              <a:ext uri="{FF2B5EF4-FFF2-40B4-BE49-F238E27FC236}">
                <a16:creationId xmlns:a16="http://schemas.microsoft.com/office/drawing/2014/main" id="{A1DFD197-7ADF-45AB-BB0A-4ECC3D978220}"/>
              </a:ext>
            </a:extLst>
          </p:cNvPr>
          <p:cNvSpPr/>
          <p:nvPr/>
        </p:nvSpPr>
        <p:spPr>
          <a:xfrm rot="10800000">
            <a:off x="6201186" y="329059"/>
            <a:ext cx="5061034" cy="353484"/>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Arrow: Right 38">
            <a:extLst>
              <a:ext uri="{FF2B5EF4-FFF2-40B4-BE49-F238E27FC236}">
                <a16:creationId xmlns:a16="http://schemas.microsoft.com/office/drawing/2014/main" id="{7BC01E24-2468-42E6-96B8-6AE63AD15EB6}"/>
              </a:ext>
            </a:extLst>
          </p:cNvPr>
          <p:cNvSpPr/>
          <p:nvPr/>
        </p:nvSpPr>
        <p:spPr>
          <a:xfrm rot="5400000">
            <a:off x="10292170" y="1154412"/>
            <a:ext cx="1822613" cy="367179"/>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997201EC-AB02-4F5A-B420-CFB27882A7F8}"/>
              </a:ext>
            </a:extLst>
          </p:cNvPr>
          <p:cNvSpPr txBox="1"/>
          <p:nvPr/>
        </p:nvSpPr>
        <p:spPr>
          <a:xfrm>
            <a:off x="4442243" y="6560234"/>
            <a:ext cx="3452983" cy="261610"/>
          </a:xfrm>
          <a:prstGeom prst="rect">
            <a:avLst/>
          </a:prstGeom>
          <a:solidFill>
            <a:schemeClr val="bg1">
              <a:lumMod val="65000"/>
            </a:schemeClr>
          </a:solidFill>
          <a:ln>
            <a:noFill/>
          </a:ln>
        </p:spPr>
        <p:txBody>
          <a:bodyPr wrap="square" rtlCol="0">
            <a:spAutoFit/>
          </a:bodyPr>
          <a:lstStyle/>
          <a:p>
            <a:pPr algn="ctr"/>
            <a:r>
              <a:rPr lang="en-AU" sz="1100">
                <a:solidFill>
                  <a:schemeClr val="bg1">
                    <a:lumMod val="95000"/>
                  </a:schemeClr>
                </a:solidFill>
              </a:rPr>
              <a:t>(uncertain) climate shocks, events, trends and stresses</a:t>
            </a:r>
          </a:p>
        </p:txBody>
      </p:sp>
      <p:sp>
        <p:nvSpPr>
          <p:cNvPr id="15" name="Isosceles Triangle 14">
            <a:extLst>
              <a:ext uri="{FF2B5EF4-FFF2-40B4-BE49-F238E27FC236}">
                <a16:creationId xmlns:a16="http://schemas.microsoft.com/office/drawing/2014/main" id="{20260B9E-6E36-4503-9870-31493BEC5063}"/>
              </a:ext>
            </a:extLst>
          </p:cNvPr>
          <p:cNvSpPr/>
          <p:nvPr/>
        </p:nvSpPr>
        <p:spPr>
          <a:xfrm>
            <a:off x="4442243" y="6334919"/>
            <a:ext cx="3468604" cy="225316"/>
          </a:xfrm>
          <a:prstGeom prst="triangle">
            <a:avLst>
              <a:gd name="adj" fmla="val 5094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95000"/>
                </a:schemeClr>
              </a:solidFill>
            </a:endParaRPr>
          </a:p>
        </p:txBody>
      </p:sp>
      <p:sp>
        <p:nvSpPr>
          <p:cNvPr id="19" name="TextBox 18">
            <a:extLst>
              <a:ext uri="{FF2B5EF4-FFF2-40B4-BE49-F238E27FC236}">
                <a16:creationId xmlns:a16="http://schemas.microsoft.com/office/drawing/2014/main" id="{9118064E-AC05-4257-A7E1-87F8D414318D}"/>
              </a:ext>
            </a:extLst>
          </p:cNvPr>
          <p:cNvSpPr txBox="1"/>
          <p:nvPr/>
        </p:nvSpPr>
        <p:spPr>
          <a:xfrm>
            <a:off x="1828801" y="6108410"/>
            <a:ext cx="3565456" cy="253916"/>
          </a:xfrm>
          <a:prstGeom prst="rect">
            <a:avLst/>
          </a:prstGeom>
          <a:noFill/>
        </p:spPr>
        <p:txBody>
          <a:bodyPr wrap="square" rtlCol="0">
            <a:spAutoFit/>
          </a:bodyPr>
          <a:lstStyle/>
          <a:p>
            <a:r>
              <a:rPr lang="en-AU" sz="1050" i="1">
                <a:solidFill>
                  <a:schemeClr val="bg1">
                    <a:lumMod val="50000"/>
                  </a:schemeClr>
                </a:solidFill>
              </a:rPr>
              <a:t>Varied levels of exposure (changing over space and time)</a:t>
            </a:r>
          </a:p>
        </p:txBody>
      </p:sp>
      <p:sp>
        <p:nvSpPr>
          <p:cNvPr id="20" name="Left Brace 19">
            <a:extLst>
              <a:ext uri="{FF2B5EF4-FFF2-40B4-BE49-F238E27FC236}">
                <a16:creationId xmlns:a16="http://schemas.microsoft.com/office/drawing/2014/main" id="{DBF7CA71-0405-41CB-A2AB-96EA6585E75F}"/>
              </a:ext>
            </a:extLst>
          </p:cNvPr>
          <p:cNvSpPr/>
          <p:nvPr/>
        </p:nvSpPr>
        <p:spPr>
          <a:xfrm rot="16200000">
            <a:off x="5983054" y="279633"/>
            <a:ext cx="398387" cy="11573263"/>
          </a:xfrm>
          <a:prstGeom prst="leftBrace">
            <a:avLst>
              <a:gd name="adj1" fmla="val 63840"/>
              <a:gd name="adj2" fmla="val 50000"/>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solidFill>
                <a:schemeClr val="bg1">
                  <a:lumMod val="50000"/>
                </a:schemeClr>
              </a:solidFill>
            </a:endParaRPr>
          </a:p>
        </p:txBody>
      </p:sp>
      <p:sp>
        <p:nvSpPr>
          <p:cNvPr id="38" name="TextBox 37">
            <a:extLst>
              <a:ext uri="{FF2B5EF4-FFF2-40B4-BE49-F238E27FC236}">
                <a16:creationId xmlns:a16="http://schemas.microsoft.com/office/drawing/2014/main" id="{BD4FF746-9570-4819-BD36-33CE0804F86D}"/>
              </a:ext>
            </a:extLst>
          </p:cNvPr>
          <p:cNvSpPr txBox="1"/>
          <p:nvPr/>
        </p:nvSpPr>
        <p:spPr>
          <a:xfrm>
            <a:off x="1296161" y="1009904"/>
            <a:ext cx="2182028" cy="1338828"/>
          </a:xfrm>
          <a:prstGeom prst="rect">
            <a:avLst/>
          </a:prstGeom>
          <a:noFill/>
        </p:spPr>
        <p:txBody>
          <a:bodyPr wrap="square" rtlCol="0">
            <a:spAutoFit/>
          </a:bodyPr>
          <a:lstStyle/>
          <a:p>
            <a:r>
              <a:rPr lang="en-AU" sz="900" b="1" i="1"/>
              <a:t>“Adaptation actions” </a:t>
            </a:r>
            <a:r>
              <a:rPr lang="en-AU" sz="900" i="1"/>
              <a:t>include absorptive (coping), adaptive and transformative actions, informed by risk-hazard, contextual vulnerability and socio-ecological resilience perspectives</a:t>
            </a:r>
          </a:p>
          <a:p>
            <a:endParaRPr lang="en-AU" sz="900" i="1"/>
          </a:p>
          <a:p>
            <a:r>
              <a:rPr lang="en-AU" sz="900" i="1">
                <a:ea typeface="Calibri"/>
                <a:cs typeface="Calibri"/>
              </a:rPr>
              <a:t>Adaptation actions and attributes that are positive for mitigation will be prioritised</a:t>
            </a:r>
          </a:p>
          <a:p>
            <a:endParaRPr lang="en-AU" sz="900" i="1"/>
          </a:p>
        </p:txBody>
      </p:sp>
      <p:grpSp>
        <p:nvGrpSpPr>
          <p:cNvPr id="44" name="Group 43">
            <a:extLst>
              <a:ext uri="{FF2B5EF4-FFF2-40B4-BE49-F238E27FC236}">
                <a16:creationId xmlns:a16="http://schemas.microsoft.com/office/drawing/2014/main" id="{9389DFC4-36C3-4273-8884-A39BB48E41DB}"/>
              </a:ext>
            </a:extLst>
          </p:cNvPr>
          <p:cNvGrpSpPr/>
          <p:nvPr/>
        </p:nvGrpSpPr>
        <p:grpSpPr>
          <a:xfrm>
            <a:off x="5388109" y="881111"/>
            <a:ext cx="876880" cy="1733529"/>
            <a:chOff x="5420879" y="876505"/>
            <a:chExt cx="876880" cy="1733529"/>
          </a:xfrm>
          <a:solidFill>
            <a:srgbClr val="EEEEEE"/>
          </a:solidFill>
        </p:grpSpPr>
        <p:sp>
          <p:nvSpPr>
            <p:cNvPr id="16" name="Rectangle 15">
              <a:extLst>
                <a:ext uri="{FF2B5EF4-FFF2-40B4-BE49-F238E27FC236}">
                  <a16:creationId xmlns:a16="http://schemas.microsoft.com/office/drawing/2014/main" id="{920CFEB8-BC48-4399-8D4A-A22FEF9E8C74}"/>
                </a:ext>
              </a:extLst>
            </p:cNvPr>
            <p:cNvSpPr/>
            <p:nvPr/>
          </p:nvSpPr>
          <p:spPr>
            <a:xfrm>
              <a:off x="5448092" y="876505"/>
              <a:ext cx="771102" cy="17335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13" name="TextBox 12">
              <a:extLst>
                <a:ext uri="{FF2B5EF4-FFF2-40B4-BE49-F238E27FC236}">
                  <a16:creationId xmlns:a16="http://schemas.microsoft.com/office/drawing/2014/main" id="{F42C62BC-54A8-41D0-8F8D-2436863E71C1}"/>
                </a:ext>
              </a:extLst>
            </p:cNvPr>
            <p:cNvSpPr txBox="1"/>
            <p:nvPr/>
          </p:nvSpPr>
          <p:spPr>
            <a:xfrm>
              <a:off x="5420879" y="1383625"/>
              <a:ext cx="876880" cy="577081"/>
            </a:xfrm>
            <a:prstGeom prst="rect">
              <a:avLst/>
            </a:prstGeom>
            <a:noFill/>
          </p:spPr>
          <p:txBody>
            <a:bodyPr wrap="square" rtlCol="0">
              <a:spAutoFit/>
            </a:bodyPr>
            <a:lstStyle/>
            <a:p>
              <a:r>
                <a:rPr lang="en-AU" sz="1050" b="1">
                  <a:hlinkClick r:id="rId3" action="ppaction://hlinksldjump"/>
                </a:rPr>
                <a:t>Adaptation actions by users</a:t>
              </a:r>
              <a:endParaRPr lang="en-AU" sz="1050" b="1"/>
            </a:p>
          </p:txBody>
        </p:sp>
      </p:grpSp>
      <p:grpSp>
        <p:nvGrpSpPr>
          <p:cNvPr id="43" name="Group 42">
            <a:extLst>
              <a:ext uri="{FF2B5EF4-FFF2-40B4-BE49-F238E27FC236}">
                <a16:creationId xmlns:a16="http://schemas.microsoft.com/office/drawing/2014/main" id="{7B63D677-2C7E-43E7-8BAE-FB7D5796EAF7}"/>
              </a:ext>
            </a:extLst>
          </p:cNvPr>
          <p:cNvGrpSpPr/>
          <p:nvPr/>
        </p:nvGrpSpPr>
        <p:grpSpPr>
          <a:xfrm>
            <a:off x="4563193" y="881111"/>
            <a:ext cx="823589" cy="1715835"/>
            <a:chOff x="4510194" y="877936"/>
            <a:chExt cx="841332" cy="1716976"/>
          </a:xfrm>
          <a:solidFill>
            <a:srgbClr val="EEEEEE"/>
          </a:solidFill>
        </p:grpSpPr>
        <p:sp>
          <p:nvSpPr>
            <p:cNvPr id="48" name="Rectangle 47">
              <a:extLst>
                <a:ext uri="{FF2B5EF4-FFF2-40B4-BE49-F238E27FC236}">
                  <a16:creationId xmlns:a16="http://schemas.microsoft.com/office/drawing/2014/main" id="{25DA47E6-9E87-47DD-A537-CDA465CD5DDD}"/>
                </a:ext>
              </a:extLst>
            </p:cNvPr>
            <p:cNvSpPr/>
            <p:nvPr/>
          </p:nvSpPr>
          <p:spPr>
            <a:xfrm>
              <a:off x="4522366" y="877936"/>
              <a:ext cx="786362" cy="1716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51" name="TextBox 50">
              <a:extLst>
                <a:ext uri="{FF2B5EF4-FFF2-40B4-BE49-F238E27FC236}">
                  <a16:creationId xmlns:a16="http://schemas.microsoft.com/office/drawing/2014/main" id="{EC28EFCB-1B8B-4498-B3CE-1B877E0BB084}"/>
                </a:ext>
              </a:extLst>
            </p:cNvPr>
            <p:cNvSpPr txBox="1"/>
            <p:nvPr/>
          </p:nvSpPr>
          <p:spPr>
            <a:xfrm>
              <a:off x="4510194" y="1242505"/>
              <a:ext cx="841332" cy="1062535"/>
            </a:xfrm>
            <a:prstGeom prst="rect">
              <a:avLst/>
            </a:prstGeom>
            <a:noFill/>
          </p:spPr>
          <p:txBody>
            <a:bodyPr wrap="square" rtlCol="0">
              <a:spAutoFit/>
            </a:bodyPr>
            <a:lstStyle/>
            <a:p>
              <a:r>
                <a:rPr lang="en-AU" sz="1050" b="1">
                  <a:hlinkClick r:id="rId4" action="ppaction://hlinksldjump"/>
                </a:rPr>
                <a:t>Adaptation actions by water and sanitation service providers</a:t>
              </a:r>
              <a:endParaRPr lang="en-AU" sz="1050" b="1"/>
            </a:p>
          </p:txBody>
        </p:sp>
      </p:grpSp>
      <p:sp>
        <p:nvSpPr>
          <p:cNvPr id="52" name="Rectangle 51">
            <a:extLst>
              <a:ext uri="{FF2B5EF4-FFF2-40B4-BE49-F238E27FC236}">
                <a16:creationId xmlns:a16="http://schemas.microsoft.com/office/drawing/2014/main" id="{2C016FD8-99D2-47DA-AF97-911F55ED43EF}"/>
              </a:ext>
            </a:extLst>
          </p:cNvPr>
          <p:cNvSpPr/>
          <p:nvPr/>
        </p:nvSpPr>
        <p:spPr>
          <a:xfrm>
            <a:off x="3727445" y="871942"/>
            <a:ext cx="763181" cy="1716976"/>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6F891A55-0655-43E8-84BD-CDB4FC8A9D47}"/>
              </a:ext>
            </a:extLst>
          </p:cNvPr>
          <p:cNvSpPr txBox="1"/>
          <p:nvPr/>
        </p:nvSpPr>
        <p:spPr>
          <a:xfrm>
            <a:off x="3726172" y="1204024"/>
            <a:ext cx="825775" cy="1223412"/>
          </a:xfrm>
          <a:prstGeom prst="rect">
            <a:avLst/>
          </a:prstGeom>
          <a:noFill/>
        </p:spPr>
        <p:txBody>
          <a:bodyPr wrap="square" rtlCol="0">
            <a:spAutoFit/>
          </a:bodyPr>
          <a:lstStyle/>
          <a:p>
            <a:r>
              <a:rPr lang="en-AU" sz="1050" b="1">
                <a:hlinkClick r:id="rId5" action="ppaction://hlinksldjump"/>
              </a:rPr>
              <a:t>Adaptation actions by hygiene promoters and supply chain actors</a:t>
            </a:r>
            <a:endParaRPr lang="en-AU" sz="1050" b="1"/>
          </a:p>
        </p:txBody>
      </p:sp>
      <p:sp>
        <p:nvSpPr>
          <p:cNvPr id="33" name="TextBox 32">
            <a:extLst>
              <a:ext uri="{FF2B5EF4-FFF2-40B4-BE49-F238E27FC236}">
                <a16:creationId xmlns:a16="http://schemas.microsoft.com/office/drawing/2014/main" id="{5997C007-5676-477D-AF3E-D0D5B7261E81}"/>
              </a:ext>
            </a:extLst>
          </p:cNvPr>
          <p:cNvSpPr txBox="1"/>
          <p:nvPr/>
        </p:nvSpPr>
        <p:spPr>
          <a:xfrm>
            <a:off x="4588048" y="2390770"/>
            <a:ext cx="1665133" cy="215444"/>
          </a:xfrm>
          <a:prstGeom prst="rect">
            <a:avLst/>
          </a:prstGeom>
          <a:noFill/>
        </p:spPr>
        <p:txBody>
          <a:bodyPr wrap="square" rtlCol="0">
            <a:spAutoFit/>
          </a:bodyPr>
          <a:lstStyle/>
          <a:p>
            <a:r>
              <a:rPr lang="en-AU" sz="800">
                <a:solidFill>
                  <a:schemeClr val="accent6"/>
                </a:solidFill>
              </a:rPr>
              <a:t>Social systems</a:t>
            </a:r>
          </a:p>
        </p:txBody>
      </p:sp>
      <p:sp>
        <p:nvSpPr>
          <p:cNvPr id="56" name="Rectangle 55">
            <a:extLst>
              <a:ext uri="{FF2B5EF4-FFF2-40B4-BE49-F238E27FC236}">
                <a16:creationId xmlns:a16="http://schemas.microsoft.com/office/drawing/2014/main" id="{308AC10E-9427-4427-B791-7D9162449B36}"/>
              </a:ext>
            </a:extLst>
          </p:cNvPr>
          <p:cNvSpPr/>
          <p:nvPr/>
        </p:nvSpPr>
        <p:spPr>
          <a:xfrm>
            <a:off x="3724431" y="2662766"/>
            <a:ext cx="2457345" cy="72739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TextBox 56">
            <a:extLst>
              <a:ext uri="{FF2B5EF4-FFF2-40B4-BE49-F238E27FC236}">
                <a16:creationId xmlns:a16="http://schemas.microsoft.com/office/drawing/2014/main" id="{5C9A892D-8F3C-4380-8E23-89F6658E2F6E}"/>
              </a:ext>
            </a:extLst>
          </p:cNvPr>
          <p:cNvSpPr txBox="1"/>
          <p:nvPr/>
        </p:nvSpPr>
        <p:spPr>
          <a:xfrm>
            <a:off x="3864899" y="2770257"/>
            <a:ext cx="1943704" cy="415498"/>
          </a:xfrm>
          <a:prstGeom prst="rect">
            <a:avLst/>
          </a:prstGeom>
          <a:noFill/>
        </p:spPr>
        <p:txBody>
          <a:bodyPr wrap="square" lIns="91440" tIns="45720" rIns="91440" bIns="45720" rtlCol="0" anchor="t">
            <a:spAutoFit/>
          </a:bodyPr>
          <a:lstStyle/>
          <a:p>
            <a:r>
              <a:rPr lang="en-AU" sz="1050" b="1">
                <a:hlinkClick r:id="rId6" action="ppaction://hlinksldjump"/>
              </a:rPr>
              <a:t>Attributes of water, sanitation and hygiene infrastructure</a:t>
            </a:r>
            <a:endParaRPr lang="en-AU" sz="1050" b="1">
              <a:ea typeface="Calibri"/>
              <a:cs typeface="Calibri"/>
            </a:endParaRPr>
          </a:p>
        </p:txBody>
      </p:sp>
      <p:sp>
        <p:nvSpPr>
          <p:cNvPr id="58" name="Rectangle 57">
            <a:extLst>
              <a:ext uri="{FF2B5EF4-FFF2-40B4-BE49-F238E27FC236}">
                <a16:creationId xmlns:a16="http://schemas.microsoft.com/office/drawing/2014/main" id="{1DD073E7-66DD-4FCB-B490-5DBCF3FE2E4E}"/>
              </a:ext>
            </a:extLst>
          </p:cNvPr>
          <p:cNvSpPr/>
          <p:nvPr/>
        </p:nvSpPr>
        <p:spPr>
          <a:xfrm>
            <a:off x="3729352" y="3438085"/>
            <a:ext cx="1605015" cy="871242"/>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59" name="TextBox 58">
            <a:extLst>
              <a:ext uri="{FF2B5EF4-FFF2-40B4-BE49-F238E27FC236}">
                <a16:creationId xmlns:a16="http://schemas.microsoft.com/office/drawing/2014/main" id="{AFF8E49F-3254-44A3-9CDA-F07E3EC9E530}"/>
              </a:ext>
            </a:extLst>
          </p:cNvPr>
          <p:cNvSpPr txBox="1"/>
          <p:nvPr/>
        </p:nvSpPr>
        <p:spPr>
          <a:xfrm>
            <a:off x="3867824" y="3442063"/>
            <a:ext cx="1459435" cy="738664"/>
          </a:xfrm>
          <a:prstGeom prst="rect">
            <a:avLst/>
          </a:prstGeom>
          <a:noFill/>
        </p:spPr>
        <p:txBody>
          <a:bodyPr wrap="square" lIns="91440" tIns="45720" rIns="91440" bIns="45720" rtlCol="0" anchor="t">
            <a:spAutoFit/>
          </a:bodyPr>
          <a:lstStyle/>
          <a:p>
            <a:r>
              <a:rPr lang="en-AU" sz="1050" b="1">
                <a:hlinkClick r:id="rId7" action="ppaction://hlinksldjump"/>
              </a:rPr>
              <a:t>Attributes of water resources for water supply and receiving waters </a:t>
            </a:r>
            <a:endParaRPr lang="en-AU" sz="1050" b="1">
              <a:ea typeface="Calibri"/>
              <a:cs typeface="Calibri"/>
            </a:endParaRPr>
          </a:p>
        </p:txBody>
      </p:sp>
      <p:sp>
        <p:nvSpPr>
          <p:cNvPr id="60" name="Rectangle 59">
            <a:extLst>
              <a:ext uri="{FF2B5EF4-FFF2-40B4-BE49-F238E27FC236}">
                <a16:creationId xmlns:a16="http://schemas.microsoft.com/office/drawing/2014/main" id="{A6457EE2-2225-4EA6-87F9-E3626D642EEB}"/>
              </a:ext>
            </a:extLst>
          </p:cNvPr>
          <p:cNvSpPr/>
          <p:nvPr/>
        </p:nvSpPr>
        <p:spPr>
          <a:xfrm>
            <a:off x="3720798" y="4336989"/>
            <a:ext cx="1605015" cy="82804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TextBox 60">
            <a:extLst>
              <a:ext uri="{FF2B5EF4-FFF2-40B4-BE49-F238E27FC236}">
                <a16:creationId xmlns:a16="http://schemas.microsoft.com/office/drawing/2014/main" id="{1CC5D526-2861-4B6B-9132-B1856BC04675}"/>
              </a:ext>
            </a:extLst>
          </p:cNvPr>
          <p:cNvSpPr txBox="1"/>
          <p:nvPr/>
        </p:nvSpPr>
        <p:spPr>
          <a:xfrm>
            <a:off x="3862100" y="4333704"/>
            <a:ext cx="1449972" cy="738664"/>
          </a:xfrm>
          <a:prstGeom prst="rect">
            <a:avLst/>
          </a:prstGeom>
          <a:noFill/>
        </p:spPr>
        <p:txBody>
          <a:bodyPr wrap="square" lIns="91440" tIns="45720" rIns="91440" bIns="45720" rtlCol="0" anchor="t">
            <a:spAutoFit/>
          </a:bodyPr>
          <a:lstStyle/>
          <a:p>
            <a:r>
              <a:rPr lang="en-AU" sz="1050" b="1">
                <a:hlinkClick r:id="rId8" action="ppaction://hlinksldjump"/>
              </a:rPr>
              <a:t>Adaptation actions related to water resources and land-management</a:t>
            </a:r>
            <a:endParaRPr lang="en-AU" sz="1050" b="1">
              <a:ea typeface="Calibri"/>
              <a:cs typeface="Calibri"/>
            </a:endParaRPr>
          </a:p>
        </p:txBody>
      </p:sp>
      <p:sp>
        <p:nvSpPr>
          <p:cNvPr id="62" name="Rectangle 61">
            <a:extLst>
              <a:ext uri="{FF2B5EF4-FFF2-40B4-BE49-F238E27FC236}">
                <a16:creationId xmlns:a16="http://schemas.microsoft.com/office/drawing/2014/main" id="{0ED9116D-5F2F-4C5A-9C1B-D3AD18E3403A}"/>
              </a:ext>
            </a:extLst>
          </p:cNvPr>
          <p:cNvSpPr/>
          <p:nvPr/>
        </p:nvSpPr>
        <p:spPr>
          <a:xfrm>
            <a:off x="3718698" y="5217037"/>
            <a:ext cx="1596618" cy="7333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9BA45F3D-1935-4106-B8E9-A88D107518FD}"/>
              </a:ext>
            </a:extLst>
          </p:cNvPr>
          <p:cNvSpPr txBox="1"/>
          <p:nvPr/>
        </p:nvSpPr>
        <p:spPr>
          <a:xfrm>
            <a:off x="3729098" y="5214816"/>
            <a:ext cx="1605014" cy="707886"/>
          </a:xfrm>
          <a:prstGeom prst="rect">
            <a:avLst/>
          </a:prstGeom>
          <a:noFill/>
        </p:spPr>
        <p:txBody>
          <a:bodyPr wrap="square" rtlCol="0">
            <a:spAutoFit/>
          </a:bodyPr>
          <a:lstStyle/>
          <a:p>
            <a:r>
              <a:rPr lang="en-AU" sz="1000">
                <a:solidFill>
                  <a:schemeClr val="bg1">
                    <a:lumMod val="65000"/>
                  </a:schemeClr>
                </a:solidFill>
              </a:rPr>
              <a:t>Resilience of water resources, water ecosystems and wider ecosystems</a:t>
            </a:r>
          </a:p>
        </p:txBody>
      </p:sp>
      <p:sp>
        <p:nvSpPr>
          <p:cNvPr id="31" name="TextBox 30">
            <a:extLst>
              <a:ext uri="{FF2B5EF4-FFF2-40B4-BE49-F238E27FC236}">
                <a16:creationId xmlns:a16="http://schemas.microsoft.com/office/drawing/2014/main" id="{9E117C44-4B62-40AE-BA7D-856E28B266C0}"/>
              </a:ext>
            </a:extLst>
          </p:cNvPr>
          <p:cNvSpPr txBox="1"/>
          <p:nvPr/>
        </p:nvSpPr>
        <p:spPr>
          <a:xfrm>
            <a:off x="4438179" y="5740100"/>
            <a:ext cx="1017255" cy="215444"/>
          </a:xfrm>
          <a:prstGeom prst="rect">
            <a:avLst/>
          </a:prstGeom>
          <a:noFill/>
        </p:spPr>
        <p:txBody>
          <a:bodyPr wrap="square" rtlCol="0">
            <a:spAutoFit/>
          </a:bodyPr>
          <a:lstStyle/>
          <a:p>
            <a:r>
              <a:rPr lang="en-AU" sz="800">
                <a:solidFill>
                  <a:schemeClr val="accent6"/>
                </a:solidFill>
              </a:rPr>
              <a:t>Ecological system</a:t>
            </a:r>
          </a:p>
        </p:txBody>
      </p:sp>
      <p:sp>
        <p:nvSpPr>
          <p:cNvPr id="64" name="Rectangle 63">
            <a:extLst>
              <a:ext uri="{FF2B5EF4-FFF2-40B4-BE49-F238E27FC236}">
                <a16:creationId xmlns:a16="http://schemas.microsoft.com/office/drawing/2014/main" id="{FFC34EE1-FF25-498A-88BD-A5FBF6143864}"/>
              </a:ext>
            </a:extLst>
          </p:cNvPr>
          <p:cNvSpPr/>
          <p:nvPr/>
        </p:nvSpPr>
        <p:spPr>
          <a:xfrm>
            <a:off x="6882857" y="2256700"/>
            <a:ext cx="1337512" cy="9260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TextBox 64">
            <a:extLst>
              <a:ext uri="{FF2B5EF4-FFF2-40B4-BE49-F238E27FC236}">
                <a16:creationId xmlns:a16="http://schemas.microsoft.com/office/drawing/2014/main" id="{AC305900-7078-4811-B558-DB2C139F20D4}"/>
              </a:ext>
            </a:extLst>
          </p:cNvPr>
          <p:cNvSpPr txBox="1"/>
          <p:nvPr/>
        </p:nvSpPr>
        <p:spPr>
          <a:xfrm>
            <a:off x="7013151" y="2340264"/>
            <a:ext cx="1015624" cy="738664"/>
          </a:xfrm>
          <a:prstGeom prst="rect">
            <a:avLst/>
          </a:prstGeom>
          <a:noFill/>
        </p:spPr>
        <p:txBody>
          <a:bodyPr wrap="square" lIns="91440" tIns="45720" rIns="91440" bIns="45720" rtlCol="0" anchor="t">
            <a:spAutoFit/>
          </a:bodyPr>
          <a:lstStyle/>
          <a:p>
            <a:r>
              <a:rPr lang="en-AU" sz="1050" b="1">
                <a:hlinkClick r:id="rId9" action="ppaction://hlinksldjump"/>
              </a:rPr>
              <a:t>Water and sanitation service functioning</a:t>
            </a:r>
            <a:endParaRPr lang="en-AU" sz="1050" b="1">
              <a:ea typeface="Calibri"/>
              <a:cs typeface="Calibri"/>
            </a:endParaRPr>
          </a:p>
        </p:txBody>
      </p:sp>
      <p:sp>
        <p:nvSpPr>
          <p:cNvPr id="67" name="Rectangle 66">
            <a:extLst>
              <a:ext uri="{FF2B5EF4-FFF2-40B4-BE49-F238E27FC236}">
                <a16:creationId xmlns:a16="http://schemas.microsoft.com/office/drawing/2014/main" id="{27DE35EC-2AEB-403B-AB00-00C04C5A7A77}"/>
              </a:ext>
            </a:extLst>
          </p:cNvPr>
          <p:cNvSpPr/>
          <p:nvPr/>
        </p:nvSpPr>
        <p:spPr>
          <a:xfrm>
            <a:off x="6881508" y="3228756"/>
            <a:ext cx="1348637" cy="9922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FE762B10-0D82-4B03-8F4D-82B077A1C999}"/>
              </a:ext>
            </a:extLst>
          </p:cNvPr>
          <p:cNvSpPr txBox="1"/>
          <p:nvPr/>
        </p:nvSpPr>
        <p:spPr>
          <a:xfrm>
            <a:off x="6911550" y="3252409"/>
            <a:ext cx="1334105" cy="900246"/>
          </a:xfrm>
          <a:prstGeom prst="rect">
            <a:avLst/>
          </a:prstGeom>
          <a:noFill/>
        </p:spPr>
        <p:txBody>
          <a:bodyPr wrap="square" lIns="91440" tIns="45720" rIns="91440" bIns="45720" rtlCol="0" anchor="t">
            <a:spAutoFit/>
          </a:bodyPr>
          <a:lstStyle/>
          <a:p>
            <a:r>
              <a:rPr lang="en-AU" sz="1050" b="1">
                <a:hlinkClick r:id="rId10" action="ppaction://hlinksldjump"/>
              </a:rPr>
              <a:t>Handwashing facility functioning;</a:t>
            </a:r>
            <a:endParaRPr lang="en-AU" sz="1050" b="1">
              <a:ea typeface="Calibri"/>
              <a:cs typeface="Calibri"/>
              <a:hlinkClick r:id="rId10" action="ppaction://hlinksldjump"/>
            </a:endParaRPr>
          </a:p>
          <a:p>
            <a:r>
              <a:rPr lang="en-AU" sz="1050" b="1">
                <a:hlinkClick r:id="rId10" action="ppaction://hlinksldjump"/>
              </a:rPr>
              <a:t>Available hygiene materials and disposal facilities</a:t>
            </a:r>
            <a:endParaRPr lang="en-AU" sz="1050" b="1">
              <a:ea typeface="Calibri"/>
              <a:cs typeface="Calibri"/>
            </a:endParaRPr>
          </a:p>
        </p:txBody>
      </p:sp>
      <p:sp>
        <p:nvSpPr>
          <p:cNvPr id="69" name="Rectangle 68">
            <a:extLst>
              <a:ext uri="{FF2B5EF4-FFF2-40B4-BE49-F238E27FC236}">
                <a16:creationId xmlns:a16="http://schemas.microsoft.com/office/drawing/2014/main" id="{20A68002-A552-4DDE-B5D0-886902B3DD21}"/>
              </a:ext>
            </a:extLst>
          </p:cNvPr>
          <p:cNvSpPr/>
          <p:nvPr/>
        </p:nvSpPr>
        <p:spPr>
          <a:xfrm>
            <a:off x="8875516" y="2254955"/>
            <a:ext cx="1210926" cy="92780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a:extLst>
              <a:ext uri="{FF2B5EF4-FFF2-40B4-BE49-F238E27FC236}">
                <a16:creationId xmlns:a16="http://schemas.microsoft.com/office/drawing/2014/main" id="{5C7FE569-6D20-4829-B9D9-B375682FA529}"/>
              </a:ext>
            </a:extLst>
          </p:cNvPr>
          <p:cNvSpPr txBox="1"/>
          <p:nvPr/>
        </p:nvSpPr>
        <p:spPr>
          <a:xfrm>
            <a:off x="8904477" y="2321956"/>
            <a:ext cx="1122442" cy="738664"/>
          </a:xfrm>
          <a:prstGeom prst="rect">
            <a:avLst/>
          </a:prstGeom>
          <a:noFill/>
        </p:spPr>
        <p:txBody>
          <a:bodyPr wrap="square" lIns="91440" tIns="45720" rIns="91440" bIns="45720" rtlCol="0" anchor="t">
            <a:spAutoFit/>
          </a:bodyPr>
          <a:lstStyle/>
          <a:p>
            <a:r>
              <a:rPr lang="en-AU" sz="1050" b="1">
                <a:hlinkClick r:id="rId11" action="ppaction://hlinksldjump"/>
              </a:rPr>
              <a:t>User experience of the water and sanitation service</a:t>
            </a:r>
            <a:endParaRPr lang="en-AU" sz="1050" b="1">
              <a:ea typeface="Calibri"/>
              <a:cs typeface="Calibri"/>
            </a:endParaRPr>
          </a:p>
        </p:txBody>
      </p:sp>
      <p:sp>
        <p:nvSpPr>
          <p:cNvPr id="71" name="Rectangle 70">
            <a:extLst>
              <a:ext uri="{FF2B5EF4-FFF2-40B4-BE49-F238E27FC236}">
                <a16:creationId xmlns:a16="http://schemas.microsoft.com/office/drawing/2014/main" id="{687F5DDA-09BA-4C84-A233-C3033070BAC4}"/>
              </a:ext>
            </a:extLst>
          </p:cNvPr>
          <p:cNvSpPr/>
          <p:nvPr/>
        </p:nvSpPr>
        <p:spPr>
          <a:xfrm>
            <a:off x="8878702" y="3228756"/>
            <a:ext cx="1210926" cy="9084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TextBox 71">
            <a:extLst>
              <a:ext uri="{FF2B5EF4-FFF2-40B4-BE49-F238E27FC236}">
                <a16:creationId xmlns:a16="http://schemas.microsoft.com/office/drawing/2014/main" id="{E2EC5A40-8786-4753-971D-85EC05AFD9F5}"/>
              </a:ext>
            </a:extLst>
          </p:cNvPr>
          <p:cNvSpPr txBox="1"/>
          <p:nvPr/>
        </p:nvSpPr>
        <p:spPr>
          <a:xfrm>
            <a:off x="8938707" y="3201876"/>
            <a:ext cx="1079523" cy="738664"/>
          </a:xfrm>
          <a:prstGeom prst="rect">
            <a:avLst/>
          </a:prstGeom>
          <a:noFill/>
        </p:spPr>
        <p:txBody>
          <a:bodyPr wrap="square" lIns="91440" tIns="45720" rIns="91440" bIns="45720" rtlCol="0" anchor="t">
            <a:spAutoFit/>
          </a:bodyPr>
          <a:lstStyle/>
          <a:p>
            <a:r>
              <a:rPr lang="en-AU" sz="1050" b="1">
                <a:hlinkClick r:id="rId12" action="ppaction://hlinksldjump"/>
              </a:rPr>
              <a:t>User experience of practicing hygiene behaviours</a:t>
            </a:r>
            <a:endParaRPr lang="en-AU" sz="1050" b="1">
              <a:ea typeface="Calibri"/>
              <a:cs typeface="Calibri"/>
            </a:endParaRPr>
          </a:p>
        </p:txBody>
      </p:sp>
      <p:sp>
        <p:nvSpPr>
          <p:cNvPr id="73" name="Rectangle 72">
            <a:extLst>
              <a:ext uri="{FF2B5EF4-FFF2-40B4-BE49-F238E27FC236}">
                <a16:creationId xmlns:a16="http://schemas.microsoft.com/office/drawing/2014/main" id="{55C08C50-E63D-4EB7-8763-C067D4749789}"/>
              </a:ext>
            </a:extLst>
          </p:cNvPr>
          <p:cNvSpPr/>
          <p:nvPr/>
        </p:nvSpPr>
        <p:spPr>
          <a:xfrm>
            <a:off x="5415322" y="84698"/>
            <a:ext cx="771102" cy="7328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C1028E3D-A82F-442A-9A0E-41A11C9F4922}"/>
              </a:ext>
            </a:extLst>
          </p:cNvPr>
          <p:cNvSpPr txBox="1"/>
          <p:nvPr/>
        </p:nvSpPr>
        <p:spPr>
          <a:xfrm>
            <a:off x="5382145" y="62611"/>
            <a:ext cx="828267" cy="784830"/>
          </a:xfrm>
          <a:prstGeom prst="rect">
            <a:avLst/>
          </a:prstGeom>
          <a:noFill/>
        </p:spPr>
        <p:txBody>
          <a:bodyPr wrap="square" rtlCol="0">
            <a:spAutoFit/>
          </a:bodyPr>
          <a:lstStyle/>
          <a:p>
            <a:r>
              <a:rPr lang="en-AU" sz="900">
                <a:solidFill>
                  <a:schemeClr val="bg1">
                    <a:lumMod val="65000"/>
                  </a:schemeClr>
                </a:solidFill>
              </a:rPr>
              <a:t>Resilience, vulnerability and adaptive capacity of users</a:t>
            </a:r>
          </a:p>
        </p:txBody>
      </p:sp>
      <p:sp>
        <p:nvSpPr>
          <p:cNvPr id="32" name="TextBox 31">
            <a:extLst>
              <a:ext uri="{FF2B5EF4-FFF2-40B4-BE49-F238E27FC236}">
                <a16:creationId xmlns:a16="http://schemas.microsoft.com/office/drawing/2014/main" id="{76D02794-B5FA-476C-B141-C05EA5004CCB}"/>
              </a:ext>
            </a:extLst>
          </p:cNvPr>
          <p:cNvSpPr txBox="1"/>
          <p:nvPr/>
        </p:nvSpPr>
        <p:spPr>
          <a:xfrm>
            <a:off x="5339493" y="3153323"/>
            <a:ext cx="1216672" cy="215444"/>
          </a:xfrm>
          <a:prstGeom prst="rect">
            <a:avLst/>
          </a:prstGeom>
          <a:noFill/>
        </p:spPr>
        <p:txBody>
          <a:bodyPr wrap="square" rtlCol="0">
            <a:spAutoFit/>
          </a:bodyPr>
          <a:lstStyle/>
          <a:p>
            <a:r>
              <a:rPr lang="en-AU" sz="800">
                <a:solidFill>
                  <a:schemeClr val="accent6"/>
                </a:solidFill>
              </a:rPr>
              <a:t>Physical systems</a:t>
            </a:r>
          </a:p>
        </p:txBody>
      </p:sp>
      <p:sp>
        <p:nvSpPr>
          <p:cNvPr id="77" name="Rectangle 76">
            <a:extLst>
              <a:ext uri="{FF2B5EF4-FFF2-40B4-BE49-F238E27FC236}">
                <a16:creationId xmlns:a16="http://schemas.microsoft.com/office/drawing/2014/main" id="{CE2D413F-6852-44DE-B34E-2161E98D23FC}"/>
              </a:ext>
            </a:extLst>
          </p:cNvPr>
          <p:cNvSpPr/>
          <p:nvPr/>
        </p:nvSpPr>
        <p:spPr>
          <a:xfrm>
            <a:off x="4565988" y="76905"/>
            <a:ext cx="769779" cy="7367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TextBox 77">
            <a:extLst>
              <a:ext uri="{FF2B5EF4-FFF2-40B4-BE49-F238E27FC236}">
                <a16:creationId xmlns:a16="http://schemas.microsoft.com/office/drawing/2014/main" id="{2C89D259-1CE6-4690-ACEE-08960BF91141}"/>
              </a:ext>
            </a:extLst>
          </p:cNvPr>
          <p:cNvSpPr txBox="1"/>
          <p:nvPr/>
        </p:nvSpPr>
        <p:spPr>
          <a:xfrm>
            <a:off x="4549374" y="122293"/>
            <a:ext cx="778977" cy="646331"/>
          </a:xfrm>
          <a:prstGeom prst="rect">
            <a:avLst/>
          </a:prstGeom>
          <a:noFill/>
        </p:spPr>
        <p:txBody>
          <a:bodyPr wrap="square" rtlCol="0">
            <a:spAutoFit/>
          </a:bodyPr>
          <a:lstStyle/>
          <a:p>
            <a:r>
              <a:rPr lang="en-AU" sz="900">
                <a:solidFill>
                  <a:schemeClr val="bg1">
                    <a:lumMod val="65000"/>
                  </a:schemeClr>
                </a:solidFill>
              </a:rPr>
              <a:t>Adaptive capacity of service providers</a:t>
            </a:r>
          </a:p>
        </p:txBody>
      </p:sp>
      <p:sp>
        <p:nvSpPr>
          <p:cNvPr id="79" name="Rectangle 78">
            <a:extLst>
              <a:ext uri="{FF2B5EF4-FFF2-40B4-BE49-F238E27FC236}">
                <a16:creationId xmlns:a16="http://schemas.microsoft.com/office/drawing/2014/main" id="{AC24DBFB-FB4A-4432-904D-E3D60F7655F9}"/>
              </a:ext>
            </a:extLst>
          </p:cNvPr>
          <p:cNvSpPr/>
          <p:nvPr/>
        </p:nvSpPr>
        <p:spPr>
          <a:xfrm>
            <a:off x="3724431" y="84698"/>
            <a:ext cx="765646" cy="7348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Arrow: Right 80">
            <a:extLst>
              <a:ext uri="{FF2B5EF4-FFF2-40B4-BE49-F238E27FC236}">
                <a16:creationId xmlns:a16="http://schemas.microsoft.com/office/drawing/2014/main" id="{B5D171D6-6032-4C36-8471-C6D6CE0B7ADD}"/>
              </a:ext>
            </a:extLst>
          </p:cNvPr>
          <p:cNvSpPr/>
          <p:nvPr/>
        </p:nvSpPr>
        <p:spPr>
          <a:xfrm rot="16200000">
            <a:off x="10876398" y="4400100"/>
            <a:ext cx="707885" cy="320885"/>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a:extLst>
              <a:ext uri="{FF2B5EF4-FFF2-40B4-BE49-F238E27FC236}">
                <a16:creationId xmlns:a16="http://schemas.microsoft.com/office/drawing/2014/main" id="{242559FC-FF6A-46FF-92A5-FA412DA5A84C}"/>
              </a:ext>
            </a:extLst>
          </p:cNvPr>
          <p:cNvSpPr/>
          <p:nvPr/>
        </p:nvSpPr>
        <p:spPr>
          <a:xfrm>
            <a:off x="10752022" y="2249308"/>
            <a:ext cx="930489" cy="19222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a:extLst>
              <a:ext uri="{FF2B5EF4-FFF2-40B4-BE49-F238E27FC236}">
                <a16:creationId xmlns:a16="http://schemas.microsoft.com/office/drawing/2014/main" id="{983750B1-B96E-4D2B-BA41-13058BDAE775}"/>
              </a:ext>
            </a:extLst>
          </p:cNvPr>
          <p:cNvSpPr txBox="1"/>
          <p:nvPr/>
        </p:nvSpPr>
        <p:spPr>
          <a:xfrm>
            <a:off x="10767535" y="2865444"/>
            <a:ext cx="1122442" cy="707886"/>
          </a:xfrm>
          <a:prstGeom prst="rect">
            <a:avLst/>
          </a:prstGeom>
          <a:noFill/>
        </p:spPr>
        <p:txBody>
          <a:bodyPr wrap="square" rtlCol="0">
            <a:spAutoFit/>
          </a:bodyPr>
          <a:lstStyle/>
          <a:p>
            <a:r>
              <a:rPr lang="en-AU" sz="1000">
                <a:solidFill>
                  <a:schemeClr val="bg1">
                    <a:lumMod val="65000"/>
                  </a:schemeClr>
                </a:solidFill>
              </a:rPr>
              <a:t>Societal or community resilience and vulnerability</a:t>
            </a:r>
          </a:p>
        </p:txBody>
      </p:sp>
      <p:sp>
        <p:nvSpPr>
          <p:cNvPr id="87" name="TextBox 86">
            <a:extLst>
              <a:ext uri="{FF2B5EF4-FFF2-40B4-BE49-F238E27FC236}">
                <a16:creationId xmlns:a16="http://schemas.microsoft.com/office/drawing/2014/main" id="{BF9413C7-01FC-42FE-90F3-A5C869FC5FF5}"/>
              </a:ext>
            </a:extLst>
          </p:cNvPr>
          <p:cNvSpPr txBox="1"/>
          <p:nvPr/>
        </p:nvSpPr>
        <p:spPr>
          <a:xfrm>
            <a:off x="10398488" y="4885224"/>
            <a:ext cx="1597932" cy="861774"/>
          </a:xfrm>
          <a:prstGeom prst="rect">
            <a:avLst/>
          </a:prstGeom>
          <a:noFill/>
        </p:spPr>
        <p:txBody>
          <a:bodyPr wrap="square" rtlCol="0">
            <a:spAutoFit/>
          </a:bodyPr>
          <a:lstStyle/>
          <a:p>
            <a:r>
              <a:rPr lang="en-AU" sz="1000">
                <a:solidFill>
                  <a:schemeClr val="bg1">
                    <a:lumMod val="65000"/>
                  </a:schemeClr>
                </a:solidFill>
              </a:rPr>
              <a:t>Other positive or negative impacts of infrastructure attributes or adaptation actions on emissions, ecosystems and society</a:t>
            </a:r>
          </a:p>
        </p:txBody>
      </p:sp>
      <p:sp>
        <p:nvSpPr>
          <p:cNvPr id="35" name="TextBox 34">
            <a:extLst>
              <a:ext uri="{FF2B5EF4-FFF2-40B4-BE49-F238E27FC236}">
                <a16:creationId xmlns:a16="http://schemas.microsoft.com/office/drawing/2014/main" id="{E0C6FFC3-52E6-415A-8478-7558BC9EAB8F}"/>
              </a:ext>
            </a:extLst>
          </p:cNvPr>
          <p:cNvSpPr txBox="1"/>
          <p:nvPr/>
        </p:nvSpPr>
        <p:spPr>
          <a:xfrm>
            <a:off x="10707694" y="3865793"/>
            <a:ext cx="1019144" cy="338554"/>
          </a:xfrm>
          <a:prstGeom prst="rect">
            <a:avLst/>
          </a:prstGeom>
          <a:noFill/>
        </p:spPr>
        <p:txBody>
          <a:bodyPr wrap="square" rtlCol="0">
            <a:spAutoFit/>
          </a:bodyPr>
          <a:lstStyle/>
          <a:p>
            <a:pPr algn="r"/>
            <a:r>
              <a:rPr lang="en-AU" sz="800">
                <a:solidFill>
                  <a:schemeClr val="accent6"/>
                </a:solidFill>
              </a:rPr>
              <a:t>Socio-ecological system</a:t>
            </a:r>
          </a:p>
        </p:txBody>
      </p:sp>
      <p:cxnSp>
        <p:nvCxnSpPr>
          <p:cNvPr id="89" name="Straight Connector 88">
            <a:extLst>
              <a:ext uri="{FF2B5EF4-FFF2-40B4-BE49-F238E27FC236}">
                <a16:creationId xmlns:a16="http://schemas.microsoft.com/office/drawing/2014/main" id="{1B2E0BB1-E71D-4DFF-B706-F5400D85919F}"/>
              </a:ext>
            </a:extLst>
          </p:cNvPr>
          <p:cNvCxnSpPr>
            <a:cxnSpLocks/>
          </p:cNvCxnSpPr>
          <p:nvPr/>
        </p:nvCxnSpPr>
        <p:spPr>
          <a:xfrm>
            <a:off x="3725501" y="1009904"/>
            <a:ext cx="0" cy="4185377"/>
          </a:xfrm>
          <a:prstGeom prst="line">
            <a:avLst/>
          </a:prstGeom>
          <a:ln w="57150">
            <a:solidFill>
              <a:srgbClr val="E6E6E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50F1F9F-F006-436B-BA99-589A8D8A86D7}"/>
              </a:ext>
            </a:extLst>
          </p:cNvPr>
          <p:cNvCxnSpPr>
            <a:cxnSpLocks/>
          </p:cNvCxnSpPr>
          <p:nvPr/>
        </p:nvCxnSpPr>
        <p:spPr>
          <a:xfrm>
            <a:off x="6181776" y="980667"/>
            <a:ext cx="0" cy="4185377"/>
          </a:xfrm>
          <a:prstGeom prst="line">
            <a:avLst/>
          </a:prstGeom>
          <a:ln w="57150">
            <a:solidFill>
              <a:srgbClr val="E6E6E6"/>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3EC9C0EA-61F6-4C76-9FD4-B3E426C27771}"/>
              </a:ext>
            </a:extLst>
          </p:cNvPr>
          <p:cNvSpPr/>
          <p:nvPr/>
        </p:nvSpPr>
        <p:spPr>
          <a:xfrm>
            <a:off x="6274788" y="4746622"/>
            <a:ext cx="4984604" cy="1701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TextBox 90">
            <a:extLst>
              <a:ext uri="{FF2B5EF4-FFF2-40B4-BE49-F238E27FC236}">
                <a16:creationId xmlns:a16="http://schemas.microsoft.com/office/drawing/2014/main" id="{49888A85-0EDB-486A-BEF2-1727D3012C34}"/>
              </a:ext>
            </a:extLst>
          </p:cNvPr>
          <p:cNvSpPr txBox="1"/>
          <p:nvPr/>
        </p:nvSpPr>
        <p:spPr>
          <a:xfrm>
            <a:off x="3709173" y="56952"/>
            <a:ext cx="828267" cy="784830"/>
          </a:xfrm>
          <a:prstGeom prst="rect">
            <a:avLst/>
          </a:prstGeom>
          <a:noFill/>
        </p:spPr>
        <p:txBody>
          <a:bodyPr wrap="square" rtlCol="0">
            <a:spAutoFit/>
          </a:bodyPr>
          <a:lstStyle/>
          <a:p>
            <a:r>
              <a:rPr lang="en-AU" sz="900">
                <a:solidFill>
                  <a:schemeClr val="bg1">
                    <a:lumMod val="65000"/>
                  </a:schemeClr>
                </a:solidFill>
              </a:rPr>
              <a:t>Adaptive capacity of hygiene promoters and suppliers</a:t>
            </a:r>
          </a:p>
        </p:txBody>
      </p:sp>
      <p:sp>
        <p:nvSpPr>
          <p:cNvPr id="93" name="Rectangle 92">
            <a:extLst>
              <a:ext uri="{FF2B5EF4-FFF2-40B4-BE49-F238E27FC236}">
                <a16:creationId xmlns:a16="http://schemas.microsoft.com/office/drawing/2014/main" id="{3CA8A890-C7CC-4920-8D41-69CA7B6FB88A}"/>
              </a:ext>
            </a:extLst>
          </p:cNvPr>
          <p:cNvSpPr/>
          <p:nvPr/>
        </p:nvSpPr>
        <p:spPr>
          <a:xfrm>
            <a:off x="1235744" y="2467923"/>
            <a:ext cx="1777347" cy="1656151"/>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94" name="TextBox 93">
            <a:extLst>
              <a:ext uri="{FF2B5EF4-FFF2-40B4-BE49-F238E27FC236}">
                <a16:creationId xmlns:a16="http://schemas.microsoft.com/office/drawing/2014/main" id="{EBAE7B94-6529-43A0-BACB-CFD8B021B673}"/>
              </a:ext>
            </a:extLst>
          </p:cNvPr>
          <p:cNvSpPr txBox="1"/>
          <p:nvPr/>
        </p:nvSpPr>
        <p:spPr>
          <a:xfrm>
            <a:off x="1398137" y="2662412"/>
            <a:ext cx="1321626" cy="1184940"/>
          </a:xfrm>
          <a:prstGeom prst="rect">
            <a:avLst/>
          </a:prstGeom>
          <a:noFill/>
        </p:spPr>
        <p:txBody>
          <a:bodyPr wrap="square" lIns="91440" tIns="45720" rIns="91440" bIns="45720" rtlCol="0" anchor="t">
            <a:spAutoFit/>
          </a:bodyPr>
          <a:lstStyle/>
          <a:p>
            <a:r>
              <a:rPr lang="en-AU" sz="1050" b="1">
                <a:hlinkClick r:id="rId13" action="ppaction://hlinksldjump"/>
              </a:rPr>
              <a:t>Adaptation actions by national government and subnational governments </a:t>
            </a:r>
            <a:endParaRPr lang="en-AU" sz="1050" b="1">
              <a:ea typeface="Calibri"/>
              <a:cs typeface="Calibri"/>
            </a:endParaRPr>
          </a:p>
          <a:p>
            <a:r>
              <a:rPr lang="en-AU" sz="800" b="1"/>
              <a:t>(e.g. policy, institutions, regulation and finance)</a:t>
            </a:r>
            <a:endParaRPr lang="en-AU" sz="800" b="1">
              <a:ea typeface="Calibri"/>
              <a:cs typeface="Calibri"/>
            </a:endParaRPr>
          </a:p>
        </p:txBody>
      </p:sp>
      <p:sp>
        <p:nvSpPr>
          <p:cNvPr id="95" name="Rectangle 94">
            <a:extLst>
              <a:ext uri="{FF2B5EF4-FFF2-40B4-BE49-F238E27FC236}">
                <a16:creationId xmlns:a16="http://schemas.microsoft.com/office/drawing/2014/main" id="{1D5C120D-EC0E-4FDB-A660-2454BC339C06}"/>
              </a:ext>
            </a:extLst>
          </p:cNvPr>
          <p:cNvSpPr/>
          <p:nvPr/>
        </p:nvSpPr>
        <p:spPr>
          <a:xfrm>
            <a:off x="221247" y="2456704"/>
            <a:ext cx="1008908" cy="166737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96" name="TextBox 95">
            <a:extLst>
              <a:ext uri="{FF2B5EF4-FFF2-40B4-BE49-F238E27FC236}">
                <a16:creationId xmlns:a16="http://schemas.microsoft.com/office/drawing/2014/main" id="{68ACEDFB-C207-4DAA-864D-40D3CC4C021C}"/>
              </a:ext>
            </a:extLst>
          </p:cNvPr>
          <p:cNvSpPr txBox="1"/>
          <p:nvPr/>
        </p:nvSpPr>
        <p:spPr>
          <a:xfrm>
            <a:off x="254310" y="2603107"/>
            <a:ext cx="1013161" cy="1231106"/>
          </a:xfrm>
          <a:prstGeom prst="rect">
            <a:avLst/>
          </a:prstGeom>
          <a:noFill/>
        </p:spPr>
        <p:txBody>
          <a:bodyPr wrap="square" rtlCol="0">
            <a:spAutoFit/>
          </a:bodyPr>
          <a:lstStyle/>
          <a:p>
            <a:r>
              <a:rPr lang="en-AU" sz="1000">
                <a:solidFill>
                  <a:schemeClr val="bg1">
                    <a:lumMod val="65000"/>
                  </a:schemeClr>
                </a:solidFill>
              </a:rPr>
              <a:t>Resilience of the wider societal governance system </a:t>
            </a:r>
          </a:p>
          <a:p>
            <a:r>
              <a:rPr lang="en-AU" sz="800">
                <a:solidFill>
                  <a:schemeClr val="bg1">
                    <a:lumMod val="65000"/>
                  </a:schemeClr>
                </a:solidFill>
              </a:rPr>
              <a:t>(e.g. social safety nets, insurance etc.)</a:t>
            </a:r>
            <a:endParaRPr lang="en-AU" sz="1000">
              <a:solidFill>
                <a:schemeClr val="bg1">
                  <a:lumMod val="65000"/>
                </a:schemeClr>
              </a:solidFill>
            </a:endParaRPr>
          </a:p>
        </p:txBody>
      </p:sp>
      <p:sp>
        <p:nvSpPr>
          <p:cNvPr id="34" name="TextBox 33">
            <a:extLst>
              <a:ext uri="{FF2B5EF4-FFF2-40B4-BE49-F238E27FC236}">
                <a16:creationId xmlns:a16="http://schemas.microsoft.com/office/drawing/2014/main" id="{77F15307-D319-479A-9CBB-F6F4962C6FB4}"/>
              </a:ext>
            </a:extLst>
          </p:cNvPr>
          <p:cNvSpPr txBox="1"/>
          <p:nvPr/>
        </p:nvSpPr>
        <p:spPr>
          <a:xfrm>
            <a:off x="225783" y="3899876"/>
            <a:ext cx="1955980" cy="215444"/>
          </a:xfrm>
          <a:prstGeom prst="rect">
            <a:avLst/>
          </a:prstGeom>
          <a:noFill/>
        </p:spPr>
        <p:txBody>
          <a:bodyPr wrap="square" rtlCol="0">
            <a:spAutoFit/>
          </a:bodyPr>
          <a:lstStyle/>
          <a:p>
            <a:r>
              <a:rPr lang="en-AU" sz="800">
                <a:solidFill>
                  <a:schemeClr val="accent6"/>
                </a:solidFill>
              </a:rPr>
              <a:t>Social system</a:t>
            </a:r>
          </a:p>
        </p:txBody>
      </p:sp>
      <p:sp>
        <p:nvSpPr>
          <p:cNvPr id="97" name="Arrow: Right 96">
            <a:extLst>
              <a:ext uri="{FF2B5EF4-FFF2-40B4-BE49-F238E27FC236}">
                <a16:creationId xmlns:a16="http://schemas.microsoft.com/office/drawing/2014/main" id="{17182195-79F2-4A87-BA3F-A8BA3188E8C9}"/>
              </a:ext>
            </a:extLst>
          </p:cNvPr>
          <p:cNvSpPr/>
          <p:nvPr/>
        </p:nvSpPr>
        <p:spPr>
          <a:xfrm>
            <a:off x="3113354" y="2354689"/>
            <a:ext cx="514528" cy="175432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Arrow: Right 97">
            <a:extLst>
              <a:ext uri="{FF2B5EF4-FFF2-40B4-BE49-F238E27FC236}">
                <a16:creationId xmlns:a16="http://schemas.microsoft.com/office/drawing/2014/main" id="{35638970-0E89-4AB9-A59A-41735790995F}"/>
              </a:ext>
            </a:extLst>
          </p:cNvPr>
          <p:cNvSpPr/>
          <p:nvPr/>
        </p:nvSpPr>
        <p:spPr>
          <a:xfrm>
            <a:off x="8296023" y="2355771"/>
            <a:ext cx="514528" cy="175432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Arrow: Right 98">
            <a:extLst>
              <a:ext uri="{FF2B5EF4-FFF2-40B4-BE49-F238E27FC236}">
                <a16:creationId xmlns:a16="http://schemas.microsoft.com/office/drawing/2014/main" id="{E5470214-E99F-4F12-9CC4-9F718D91FA31}"/>
              </a:ext>
            </a:extLst>
          </p:cNvPr>
          <p:cNvSpPr/>
          <p:nvPr/>
        </p:nvSpPr>
        <p:spPr>
          <a:xfrm>
            <a:off x="10162766" y="2380266"/>
            <a:ext cx="514528" cy="1754326"/>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94F6CC0-CEB6-4C26-A39D-B0B5B23AA8FF}"/>
              </a:ext>
            </a:extLst>
          </p:cNvPr>
          <p:cNvSpPr/>
          <p:nvPr/>
        </p:nvSpPr>
        <p:spPr>
          <a:xfrm>
            <a:off x="1297491" y="980667"/>
            <a:ext cx="8989432" cy="4201555"/>
          </a:xfrm>
          <a:prstGeom prst="rect">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TextBox 99">
            <a:extLst>
              <a:ext uri="{FF2B5EF4-FFF2-40B4-BE49-F238E27FC236}">
                <a16:creationId xmlns:a16="http://schemas.microsoft.com/office/drawing/2014/main" id="{EBCDEA6B-E148-4262-8CD7-0D07E25CB421}"/>
              </a:ext>
            </a:extLst>
          </p:cNvPr>
          <p:cNvSpPr txBox="1"/>
          <p:nvPr/>
        </p:nvSpPr>
        <p:spPr>
          <a:xfrm>
            <a:off x="6914724" y="4194900"/>
            <a:ext cx="1322537" cy="369332"/>
          </a:xfrm>
          <a:prstGeom prst="rect">
            <a:avLst/>
          </a:prstGeom>
          <a:noFill/>
        </p:spPr>
        <p:txBody>
          <a:bodyPr wrap="square" rtlCol="0">
            <a:spAutoFit/>
          </a:bodyPr>
          <a:lstStyle/>
          <a:p>
            <a:r>
              <a:rPr lang="en-AU" sz="900">
                <a:solidFill>
                  <a:schemeClr val="accent1">
                    <a:lumMod val="60000"/>
                    <a:lumOff val="40000"/>
                  </a:schemeClr>
                </a:solidFill>
              </a:rPr>
              <a:t>in households, schools and health care facilities</a:t>
            </a:r>
          </a:p>
        </p:txBody>
      </p:sp>
      <p:sp>
        <p:nvSpPr>
          <p:cNvPr id="101" name="TextBox 100">
            <a:extLst>
              <a:ext uri="{FF2B5EF4-FFF2-40B4-BE49-F238E27FC236}">
                <a16:creationId xmlns:a16="http://schemas.microsoft.com/office/drawing/2014/main" id="{8BB09C19-0855-4582-BBF0-7419F0126CA8}"/>
              </a:ext>
            </a:extLst>
          </p:cNvPr>
          <p:cNvSpPr txBox="1"/>
          <p:nvPr/>
        </p:nvSpPr>
        <p:spPr>
          <a:xfrm>
            <a:off x="3141" y="-12781"/>
            <a:ext cx="3050515" cy="461665"/>
          </a:xfrm>
          <a:prstGeom prst="rect">
            <a:avLst/>
          </a:prstGeom>
          <a:noFill/>
        </p:spPr>
        <p:txBody>
          <a:bodyPr wrap="none" lIns="91440" tIns="45720" rIns="91440" bIns="45720" rtlCol="0" anchor="t">
            <a:spAutoFit/>
          </a:bodyPr>
          <a:lstStyle/>
          <a:p>
            <a:r>
              <a:rPr lang="en-AU" sz="1200" b="1">
                <a:solidFill>
                  <a:schemeClr val="tx2">
                    <a:lumMod val="75000"/>
                  </a:schemeClr>
                </a:solidFill>
              </a:rPr>
              <a:t>CR WASH monitoring Conceptual Framework</a:t>
            </a:r>
          </a:p>
          <a:p>
            <a:r>
              <a:rPr lang="en-AU" sz="1200" b="1">
                <a:solidFill>
                  <a:schemeClr val="tx2">
                    <a:lumMod val="75000"/>
                  </a:schemeClr>
                </a:solidFill>
              </a:rPr>
              <a:t>Version 5: 23 January 2025</a:t>
            </a:r>
            <a:endParaRPr lang="en-AU" sz="1200" b="1">
              <a:solidFill>
                <a:schemeClr val="tx2">
                  <a:lumMod val="75000"/>
                </a:schemeClr>
              </a:solidFill>
              <a:ea typeface="Calibri"/>
              <a:cs typeface="Calibri"/>
            </a:endParaRPr>
          </a:p>
        </p:txBody>
      </p:sp>
      <p:sp>
        <p:nvSpPr>
          <p:cNvPr id="66" name="TextBox 65">
            <a:extLst>
              <a:ext uri="{FF2B5EF4-FFF2-40B4-BE49-F238E27FC236}">
                <a16:creationId xmlns:a16="http://schemas.microsoft.com/office/drawing/2014/main" id="{AEC80A7A-CD2A-4EAB-BAC2-2846E389464C}"/>
              </a:ext>
            </a:extLst>
          </p:cNvPr>
          <p:cNvSpPr txBox="1"/>
          <p:nvPr/>
        </p:nvSpPr>
        <p:spPr>
          <a:xfrm>
            <a:off x="1569715" y="4455677"/>
            <a:ext cx="979513" cy="369332"/>
          </a:xfrm>
          <a:prstGeom prst="rect">
            <a:avLst/>
          </a:prstGeom>
          <a:noFill/>
        </p:spPr>
        <p:txBody>
          <a:bodyPr wrap="square" rtlCol="0">
            <a:spAutoFit/>
          </a:bodyPr>
          <a:lstStyle/>
          <a:p>
            <a:r>
              <a:rPr lang="en-AU">
                <a:solidFill>
                  <a:srgbClr val="FF0000"/>
                </a:solidFill>
              </a:rPr>
              <a:t>In scope</a:t>
            </a:r>
          </a:p>
        </p:txBody>
      </p:sp>
      <p:sp>
        <p:nvSpPr>
          <p:cNvPr id="75" name="TextBox 74">
            <a:extLst>
              <a:ext uri="{FF2B5EF4-FFF2-40B4-BE49-F238E27FC236}">
                <a16:creationId xmlns:a16="http://schemas.microsoft.com/office/drawing/2014/main" id="{945751C8-ECF6-4549-B430-F7B89EAA990D}"/>
              </a:ext>
            </a:extLst>
          </p:cNvPr>
          <p:cNvSpPr txBox="1"/>
          <p:nvPr/>
        </p:nvSpPr>
        <p:spPr>
          <a:xfrm>
            <a:off x="494093" y="5179937"/>
            <a:ext cx="1060364" cy="646331"/>
          </a:xfrm>
          <a:prstGeom prst="rect">
            <a:avLst/>
          </a:prstGeom>
          <a:noFill/>
        </p:spPr>
        <p:txBody>
          <a:bodyPr wrap="square" rtlCol="0">
            <a:spAutoFit/>
          </a:bodyPr>
          <a:lstStyle/>
          <a:p>
            <a:r>
              <a:rPr lang="en-AU">
                <a:solidFill>
                  <a:srgbClr val="FF0000"/>
                </a:solidFill>
              </a:rPr>
              <a:t>Out of  scope</a:t>
            </a:r>
          </a:p>
        </p:txBody>
      </p:sp>
      <p:grpSp>
        <p:nvGrpSpPr>
          <p:cNvPr id="2" name="Group 1">
            <a:extLst>
              <a:ext uri="{FF2B5EF4-FFF2-40B4-BE49-F238E27FC236}">
                <a16:creationId xmlns:a16="http://schemas.microsoft.com/office/drawing/2014/main" id="{1AC00720-A946-FE4E-FF8E-39DF4D4A07FD}"/>
              </a:ext>
            </a:extLst>
          </p:cNvPr>
          <p:cNvGrpSpPr/>
          <p:nvPr/>
        </p:nvGrpSpPr>
        <p:grpSpPr>
          <a:xfrm>
            <a:off x="5378583" y="3433810"/>
            <a:ext cx="905455" cy="1742820"/>
            <a:chOff x="5420879" y="876505"/>
            <a:chExt cx="876880" cy="1733529"/>
          </a:xfrm>
          <a:solidFill>
            <a:srgbClr val="EEEEEE"/>
          </a:solidFill>
        </p:grpSpPr>
        <p:sp>
          <p:nvSpPr>
            <p:cNvPr id="4" name="Rectangle 3">
              <a:extLst>
                <a:ext uri="{FF2B5EF4-FFF2-40B4-BE49-F238E27FC236}">
                  <a16:creationId xmlns:a16="http://schemas.microsoft.com/office/drawing/2014/main" id="{C1105086-1FD0-4A19-5515-C86809B223CA}"/>
                </a:ext>
              </a:extLst>
            </p:cNvPr>
            <p:cNvSpPr/>
            <p:nvPr/>
          </p:nvSpPr>
          <p:spPr>
            <a:xfrm>
              <a:off x="5448092" y="876505"/>
              <a:ext cx="771102" cy="17335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5" name="TextBox 4">
              <a:extLst>
                <a:ext uri="{FF2B5EF4-FFF2-40B4-BE49-F238E27FC236}">
                  <a16:creationId xmlns:a16="http://schemas.microsoft.com/office/drawing/2014/main" id="{DB12A60C-D393-8AFA-14F7-1C85D2711D3E}"/>
                </a:ext>
              </a:extLst>
            </p:cNvPr>
            <p:cNvSpPr txBox="1"/>
            <p:nvPr/>
          </p:nvSpPr>
          <p:spPr>
            <a:xfrm>
              <a:off x="5420879" y="1078114"/>
              <a:ext cx="876880" cy="1216890"/>
            </a:xfrm>
            <a:prstGeom prst="rect">
              <a:avLst/>
            </a:prstGeom>
            <a:noFill/>
          </p:spPr>
          <p:txBody>
            <a:bodyPr wrap="square" lIns="91440" tIns="45720" rIns="91440" bIns="45720" rtlCol="0" anchor="t">
              <a:spAutoFit/>
            </a:bodyPr>
            <a:lstStyle/>
            <a:p>
              <a:r>
                <a:rPr lang="en-AU" sz="1050" b="1">
                  <a:hlinkClick r:id="rId14" action="ppaction://hlinksldjump"/>
                </a:rPr>
                <a:t>Adaptation actions related to coordination with solid waste and drainage </a:t>
              </a:r>
              <a:endParaRPr lang="en-US"/>
            </a:p>
          </p:txBody>
        </p:sp>
      </p:grpSp>
      <p:sp>
        <p:nvSpPr>
          <p:cNvPr id="6" name="TextBox 5">
            <a:extLst>
              <a:ext uri="{FF2B5EF4-FFF2-40B4-BE49-F238E27FC236}">
                <a16:creationId xmlns:a16="http://schemas.microsoft.com/office/drawing/2014/main" id="{EBE978CA-B358-DD0C-E2D7-399313DB64EF}"/>
              </a:ext>
            </a:extLst>
          </p:cNvPr>
          <p:cNvSpPr txBox="1"/>
          <p:nvPr/>
        </p:nvSpPr>
        <p:spPr>
          <a:xfrm>
            <a:off x="5376922" y="5214815"/>
            <a:ext cx="862064" cy="707886"/>
          </a:xfrm>
          <a:prstGeom prst="rect">
            <a:avLst/>
          </a:prstGeom>
          <a:noFill/>
        </p:spPr>
        <p:txBody>
          <a:bodyPr wrap="square" lIns="91440" tIns="45720" rIns="91440" bIns="45720" rtlCol="0" anchor="t">
            <a:spAutoFit/>
          </a:bodyPr>
          <a:lstStyle/>
          <a:p>
            <a:r>
              <a:rPr lang="en-AU" sz="1000">
                <a:solidFill>
                  <a:schemeClr val="bg1">
                    <a:lumMod val="65000"/>
                  </a:schemeClr>
                </a:solidFill>
              </a:rPr>
              <a:t>Resilience of solid waste and drainage systems</a:t>
            </a:r>
          </a:p>
        </p:txBody>
      </p:sp>
      <p:sp>
        <p:nvSpPr>
          <p:cNvPr id="14" name="TextBox 13">
            <a:extLst>
              <a:ext uri="{FF2B5EF4-FFF2-40B4-BE49-F238E27FC236}">
                <a16:creationId xmlns:a16="http://schemas.microsoft.com/office/drawing/2014/main" id="{B61FD4B3-2FCC-29FA-C917-34CF02A735A7}"/>
              </a:ext>
            </a:extLst>
          </p:cNvPr>
          <p:cNvSpPr txBox="1"/>
          <p:nvPr/>
        </p:nvSpPr>
        <p:spPr>
          <a:xfrm>
            <a:off x="8838774" y="4185375"/>
            <a:ext cx="1322537" cy="369332"/>
          </a:xfrm>
          <a:prstGeom prst="rect">
            <a:avLst/>
          </a:prstGeom>
          <a:noFill/>
        </p:spPr>
        <p:txBody>
          <a:bodyPr wrap="square" lIns="91440" tIns="45720" rIns="91440" bIns="45720" rtlCol="0" anchor="t">
            <a:spAutoFit/>
          </a:bodyPr>
          <a:lstStyle/>
          <a:p>
            <a:r>
              <a:rPr lang="en-AU" sz="900">
                <a:solidFill>
                  <a:schemeClr val="bg2">
                    <a:lumMod val="76000"/>
                  </a:schemeClr>
                </a:solidFill>
                <a:ea typeface="Calibri"/>
                <a:cs typeface="Calibri"/>
              </a:rPr>
              <a:t>distributed equitably between all users</a:t>
            </a:r>
          </a:p>
        </p:txBody>
      </p:sp>
      <p:grpSp>
        <p:nvGrpSpPr>
          <p:cNvPr id="76" name="Group 75">
            <a:extLst>
              <a:ext uri="{FF2B5EF4-FFF2-40B4-BE49-F238E27FC236}">
                <a16:creationId xmlns:a16="http://schemas.microsoft.com/office/drawing/2014/main" id="{1E3EAC8F-1419-4CB7-8C19-AB6E1F162BCF}"/>
              </a:ext>
            </a:extLst>
          </p:cNvPr>
          <p:cNvGrpSpPr/>
          <p:nvPr/>
        </p:nvGrpSpPr>
        <p:grpSpPr>
          <a:xfrm>
            <a:off x="6272572" y="5212262"/>
            <a:ext cx="1038805" cy="726367"/>
            <a:chOff x="5420879" y="876505"/>
            <a:chExt cx="876880" cy="1733529"/>
          </a:xfrm>
          <a:solidFill>
            <a:srgbClr val="EEEEEE"/>
          </a:solidFill>
        </p:grpSpPr>
        <p:sp>
          <p:nvSpPr>
            <p:cNvPr id="80" name="Rectangle 79">
              <a:extLst>
                <a:ext uri="{FF2B5EF4-FFF2-40B4-BE49-F238E27FC236}">
                  <a16:creationId xmlns:a16="http://schemas.microsoft.com/office/drawing/2014/main" id="{631D95D6-50AB-4757-815F-C5FE3934A7ED}"/>
                </a:ext>
              </a:extLst>
            </p:cNvPr>
            <p:cNvSpPr/>
            <p:nvPr/>
          </p:nvSpPr>
          <p:spPr>
            <a:xfrm>
              <a:off x="5448092" y="876505"/>
              <a:ext cx="771102" cy="17335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a:p>
          </p:txBody>
        </p:sp>
        <p:sp>
          <p:nvSpPr>
            <p:cNvPr id="82" name="TextBox 81">
              <a:extLst>
                <a:ext uri="{FF2B5EF4-FFF2-40B4-BE49-F238E27FC236}">
                  <a16:creationId xmlns:a16="http://schemas.microsoft.com/office/drawing/2014/main" id="{2EB56ABA-98A3-46FF-B90A-D5B95FE2408C}"/>
                </a:ext>
              </a:extLst>
            </p:cNvPr>
            <p:cNvSpPr txBox="1"/>
            <p:nvPr/>
          </p:nvSpPr>
          <p:spPr>
            <a:xfrm>
              <a:off x="5420879" y="1078113"/>
              <a:ext cx="876880" cy="997888"/>
            </a:xfrm>
            <a:prstGeom prst="rect">
              <a:avLst/>
            </a:prstGeom>
            <a:noFill/>
          </p:spPr>
          <p:txBody>
            <a:bodyPr wrap="square" lIns="91440" tIns="45720" rIns="91440" bIns="45720" rtlCol="0" anchor="t">
              <a:spAutoFit/>
            </a:bodyPr>
            <a:lstStyle/>
            <a:p>
              <a:r>
                <a:rPr lang="en-AU" sz="1000">
                  <a:solidFill>
                    <a:schemeClr val="bg1">
                      <a:lumMod val="65000"/>
                    </a:schemeClr>
                  </a:solidFill>
                </a:rPr>
                <a:t>Measurement of emissions</a:t>
              </a:r>
              <a:endParaRPr lang="en-US" sz="1000">
                <a:solidFill>
                  <a:schemeClr val="bg1">
                    <a:lumMod val="65000"/>
                  </a:schemeClr>
                </a:solidFill>
              </a:endParaRPr>
            </a:p>
          </p:txBody>
        </p:sp>
      </p:grpSp>
    </p:spTree>
    <p:extLst>
      <p:ext uri="{BB962C8B-B14F-4D97-AF65-F5344CB8AC3E}">
        <p14:creationId xmlns:p14="http://schemas.microsoft.com/office/powerpoint/2010/main" val="808620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A14AE-B734-D607-538A-BE942A261BD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CE15F92-4B98-C993-93D3-F5F1B27E3B05}"/>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Finance </a:t>
            </a:r>
          </a:p>
        </p:txBody>
      </p:sp>
      <p:cxnSp>
        <p:nvCxnSpPr>
          <p:cNvPr id="5" name="Straight Connector 4">
            <a:extLst>
              <a:ext uri="{FF2B5EF4-FFF2-40B4-BE49-F238E27FC236}">
                <a16:creationId xmlns:a16="http://schemas.microsoft.com/office/drawing/2014/main" id="{89C3DE70-742C-1E85-02BF-2F44D1BF1318}"/>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69A06CA-EEC4-CB00-31E9-4F7BF3C1ACD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A9A704B-0C88-29C6-5E23-9435DB94F6E1}"/>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811EEE7C-E111-488F-799E-892F690C18D6}"/>
              </a:ext>
            </a:extLst>
          </p:cNvPr>
          <p:cNvGraphicFramePr>
            <a:graphicFrameLocks noGrp="1"/>
          </p:cNvGraphicFramePr>
          <p:nvPr>
            <p:extLst>
              <p:ext uri="{D42A27DB-BD31-4B8C-83A1-F6EECF244321}">
                <p14:modId xmlns:p14="http://schemas.microsoft.com/office/powerpoint/2010/main" val="4186071877"/>
              </p:ext>
            </p:extLst>
          </p:nvPr>
        </p:nvGraphicFramePr>
        <p:xfrm>
          <a:off x="838199" y="2289611"/>
          <a:ext cx="10290049" cy="31546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LL172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investment plans (which may also include water resource management plans)  are revised every X years based on most up to date (within Y years) climate projections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LL174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government has mobilised funds to adapt the water sector to climate change</a:t>
                      </a:r>
                    </a:p>
                  </a:txBody>
                  <a:tcPr marL="0" marR="0" marT="0" marB="0"/>
                </a:tc>
                <a:extLst>
                  <a:ext uri="{0D108BD9-81ED-4DB2-BD59-A6C34878D82A}">
                    <a16:rowId xmlns:a16="http://schemas.microsoft.com/office/drawing/2014/main" val="417041390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LL180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government budgets] allocated for climate resilient water supply measures</a:t>
                      </a:r>
                    </a:p>
                  </a:txBody>
                  <a:tcPr marL="0" marR="0" marT="0" marB="0"/>
                </a:tc>
                <a:extLst>
                  <a:ext uri="{0D108BD9-81ED-4DB2-BD59-A6C34878D82A}">
                    <a16:rowId xmlns:a16="http://schemas.microsoft.com/office/drawing/2014/main" val="281642297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LL205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Financial incentives for water efficiency by service providers</a:t>
                      </a:r>
                    </a:p>
                  </a:txBody>
                  <a:tcPr marL="0" marR="0" marT="0" marB="0"/>
                </a:tc>
                <a:extLst>
                  <a:ext uri="{0D108BD9-81ED-4DB2-BD59-A6C34878D82A}">
                    <a16:rowId xmlns:a16="http://schemas.microsoft.com/office/drawing/2014/main" val="363464723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LL221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Financial incentives for water efficiency by consumers</a:t>
                      </a:r>
                    </a:p>
                  </a:txBody>
                  <a:tcPr marL="0" marR="0" marT="0" marB="0"/>
                </a:tc>
                <a:extLst>
                  <a:ext uri="{0D108BD9-81ED-4DB2-BD59-A6C34878D82A}">
                    <a16:rowId xmlns:a16="http://schemas.microsoft.com/office/drawing/2014/main" val="18284324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LL364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Finance available to prioritise strategic water supply provision in drought prone areas where water access is also limited</a:t>
                      </a:r>
                    </a:p>
                  </a:txBody>
                  <a:tcPr marL="0" marR="0" marT="0" marB="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LL365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Investment available for monitoring water resources in drought prone areas</a:t>
                      </a:r>
                    </a:p>
                  </a:txBody>
                  <a:tcPr marL="0" marR="0" marT="0" marB="0"/>
                </a:tc>
                <a:extLst>
                  <a:ext uri="{0D108BD9-81ED-4DB2-BD59-A6C34878D82A}">
                    <a16:rowId xmlns:a16="http://schemas.microsoft.com/office/drawing/2014/main" val="26095010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LL371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increase in] investment in resource assessment and siting</a:t>
                      </a:r>
                    </a:p>
                  </a:txBody>
                  <a:tcPr marL="0" marR="0" marT="0" marB="0"/>
                </a:tc>
                <a:extLst>
                  <a:ext uri="{0D108BD9-81ED-4DB2-BD59-A6C34878D82A}">
                    <a16:rowId xmlns:a16="http://schemas.microsoft.com/office/drawing/2014/main" val="1768383258"/>
                  </a:ext>
                </a:extLst>
              </a:tr>
            </a:tbl>
          </a:graphicData>
        </a:graphic>
      </p:graphicFrame>
      <p:sp>
        <p:nvSpPr>
          <p:cNvPr id="7" name="TextBox 6">
            <a:extLst>
              <a:ext uri="{FF2B5EF4-FFF2-40B4-BE49-F238E27FC236}">
                <a16:creationId xmlns:a16="http://schemas.microsoft.com/office/drawing/2014/main" id="{D72DA999-FD90-4C77-B4CA-68DB8E9F445D}"/>
              </a:ext>
            </a:extLst>
          </p:cNvPr>
          <p:cNvSpPr txBox="1"/>
          <p:nvPr/>
        </p:nvSpPr>
        <p:spPr>
          <a:xfrm>
            <a:off x="3786499" y="6177280"/>
            <a:ext cx="2412999" cy="369332"/>
          </a:xfrm>
          <a:prstGeom prst="rect">
            <a:avLst/>
          </a:prstGeom>
          <a:noFill/>
        </p:spPr>
        <p:txBody>
          <a:bodyPr wrap="square" rtlCol="0">
            <a:spAutoFit/>
          </a:bodyPr>
          <a:lstStyle/>
          <a:p>
            <a:r>
              <a:rPr lang="en-GB">
                <a:hlinkClick r:id="rId12" action="ppaction://hlinksldjump"/>
              </a:rPr>
              <a:t>Back to previous page</a:t>
            </a:r>
            <a:endParaRPr lang="en-GB"/>
          </a:p>
        </p:txBody>
      </p:sp>
      <p:sp>
        <p:nvSpPr>
          <p:cNvPr id="8" name="TextBox 7">
            <a:extLst>
              <a:ext uri="{FF2B5EF4-FFF2-40B4-BE49-F238E27FC236}">
                <a16:creationId xmlns:a16="http://schemas.microsoft.com/office/drawing/2014/main" id="{92FF4595-8780-7393-FB24-BD999E968448}"/>
              </a:ext>
            </a:extLst>
          </p:cNvPr>
          <p:cNvSpPr txBox="1"/>
          <p:nvPr/>
        </p:nvSpPr>
        <p:spPr>
          <a:xfrm>
            <a:off x="8780206" y="1843590"/>
            <a:ext cx="2354694" cy="369332"/>
          </a:xfrm>
          <a:prstGeom prst="rect">
            <a:avLst/>
          </a:prstGeom>
          <a:noFill/>
        </p:spPr>
        <p:txBody>
          <a:bodyPr wrap="square" rtlCol="0">
            <a:spAutoFit/>
          </a:bodyPr>
          <a:lstStyle/>
          <a:p>
            <a:r>
              <a:rPr lang="en-GB">
                <a:hlinkClick r:id="rId13"/>
              </a:rPr>
              <a:t>Link to Indicator Table</a:t>
            </a:r>
            <a:endParaRPr lang="en-GB"/>
          </a:p>
        </p:txBody>
      </p:sp>
    </p:spTree>
    <p:extLst>
      <p:ext uri="{BB962C8B-B14F-4D97-AF65-F5344CB8AC3E}">
        <p14:creationId xmlns:p14="http://schemas.microsoft.com/office/powerpoint/2010/main" val="162738421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78E03-C350-5B08-7CC3-BE55FE4EC4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3C9B472-B8EF-D4B9-A58A-4D5DCE094E57}"/>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 infrastructure located in coastal areas exposed to sea level rise</a:t>
            </a:r>
          </a:p>
        </p:txBody>
      </p:sp>
      <p:sp>
        <p:nvSpPr>
          <p:cNvPr id="6" name="TextBox 5">
            <a:extLst>
              <a:ext uri="{FF2B5EF4-FFF2-40B4-BE49-F238E27FC236}">
                <a16:creationId xmlns:a16="http://schemas.microsoft.com/office/drawing/2014/main" id="{40BEBDD3-C78E-331E-31C7-8B8DA8C8FC1E}"/>
              </a:ext>
            </a:extLst>
          </p:cNvPr>
          <p:cNvSpPr txBox="1"/>
          <p:nvPr/>
        </p:nvSpPr>
        <p:spPr>
          <a:xfrm>
            <a:off x="838200" y="728039"/>
            <a:ext cx="1199536" cy="369332"/>
          </a:xfrm>
          <a:prstGeom prst="rect">
            <a:avLst/>
          </a:prstGeom>
          <a:noFill/>
        </p:spPr>
        <p:txBody>
          <a:bodyPr wrap="square" rtlCol="0">
            <a:spAutoFit/>
          </a:bodyPr>
          <a:lstStyle/>
          <a:p>
            <a:r>
              <a:rPr lang="en-GB" b="1"/>
              <a:t>LL431</a:t>
            </a:r>
          </a:p>
        </p:txBody>
      </p:sp>
      <p:sp>
        <p:nvSpPr>
          <p:cNvPr id="2" name="TextBox 1">
            <a:extLst>
              <a:ext uri="{FF2B5EF4-FFF2-40B4-BE49-F238E27FC236}">
                <a16:creationId xmlns:a16="http://schemas.microsoft.com/office/drawing/2014/main" id="{82EC87F4-8513-1E84-5B0A-BEC3DD0395A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C678AC0-B3B6-980A-EBC7-547702076133}"/>
              </a:ext>
            </a:extLst>
          </p:cNvPr>
          <p:cNvGraphicFramePr>
            <a:graphicFrameLocks noGrp="1"/>
          </p:cNvGraphicFramePr>
          <p:nvPr/>
        </p:nvGraphicFramePr>
        <p:xfrm>
          <a:off x="491613" y="1742221"/>
          <a:ext cx="10991317" cy="25384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Risk </a:t>
                      </a:r>
                      <a:r>
                        <a:rPr lang="en-GB" err="1"/>
                        <a:t>prioritsation</a:t>
                      </a:r>
                      <a:r>
                        <a:rPr lang="en-GB"/>
                        <a:t> in the sector considers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UTS-ISF, Griffith University, WaterAid, </a:t>
                      </a:r>
                      <a:r>
                        <a:rPr lang="en-GB" sz="1200" err="1"/>
                        <a:t>iDE</a:t>
                      </a:r>
                      <a:r>
                        <a:rPr lang="en-GB" sz="1200"/>
                        <a:t> - Environmental Indicators of Climate Risks to Inclusive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1581250-A3C0-D142-332D-77445F1F20F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5BE705D-EB6D-CA1C-A0FA-470BDE9C21D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7273539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87BD-7910-14FE-A78A-8CA67599F0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48C554-2E5D-A7A0-6A51-AD4D8490DC5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utilities who]  have/provide access to training programmes for construction workers on how to construct resilient structures</a:t>
            </a:r>
          </a:p>
        </p:txBody>
      </p:sp>
      <p:sp>
        <p:nvSpPr>
          <p:cNvPr id="6" name="TextBox 5">
            <a:extLst>
              <a:ext uri="{FF2B5EF4-FFF2-40B4-BE49-F238E27FC236}">
                <a16:creationId xmlns:a16="http://schemas.microsoft.com/office/drawing/2014/main" id="{61AEF791-E5A3-E449-0F14-2376BE258353}"/>
              </a:ext>
            </a:extLst>
          </p:cNvPr>
          <p:cNvSpPr txBox="1"/>
          <p:nvPr/>
        </p:nvSpPr>
        <p:spPr>
          <a:xfrm>
            <a:off x="838200" y="728039"/>
            <a:ext cx="1199536" cy="369332"/>
          </a:xfrm>
          <a:prstGeom prst="rect">
            <a:avLst/>
          </a:prstGeom>
          <a:noFill/>
        </p:spPr>
        <p:txBody>
          <a:bodyPr wrap="square" rtlCol="0">
            <a:spAutoFit/>
          </a:bodyPr>
          <a:lstStyle/>
          <a:p>
            <a:r>
              <a:rPr lang="en-GB" b="1"/>
              <a:t>LL434</a:t>
            </a:r>
          </a:p>
        </p:txBody>
      </p:sp>
      <p:sp>
        <p:nvSpPr>
          <p:cNvPr id="2" name="TextBox 1">
            <a:extLst>
              <a:ext uri="{FF2B5EF4-FFF2-40B4-BE49-F238E27FC236}">
                <a16:creationId xmlns:a16="http://schemas.microsoft.com/office/drawing/2014/main" id="{27619DDB-4CDA-E5B1-FE62-D9CA31CF3A0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EEE4169-3FB4-3C9B-294D-5FD08D52AB97}"/>
              </a:ext>
            </a:extLst>
          </p:cNvPr>
          <p:cNvGraphicFramePr>
            <a:graphicFrameLocks noGrp="1"/>
          </p:cNvGraphicFramePr>
          <p:nvPr>
            <p:extLst>
              <p:ext uri="{D42A27DB-BD31-4B8C-83A1-F6EECF244321}">
                <p14:modId xmlns:p14="http://schemas.microsoft.com/office/powerpoint/2010/main" val="1492247056"/>
              </p:ext>
            </p:extLst>
          </p:nvPr>
        </p:nvGraphicFramePr>
        <p:xfrm>
          <a:off x="491613" y="1742221"/>
          <a:ext cx="10991317" cy="27178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mn-lt"/>
                        </a:rPr>
                        <a:t>0</a:t>
                      </a:r>
                    </a:p>
                    <a:p>
                      <a:pPr algn="r" fontAlgn="b"/>
                      <a:endParaRPr lang="en-GB" sz="1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EEFC395-A794-C0F9-8648-6DB63B048EB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C805D6D-B93F-0533-D073-3C4888052F6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3245935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AC6B-C3BC-148A-3C02-9154080B31F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1B6F459-A27F-D077-13ED-A9B7FC25FFBA}"/>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 service providers in flood risk areas that have sufficient infrastructure to support and manage an early warning systems</a:t>
            </a:r>
          </a:p>
        </p:txBody>
      </p:sp>
      <p:sp>
        <p:nvSpPr>
          <p:cNvPr id="6" name="TextBox 5">
            <a:extLst>
              <a:ext uri="{FF2B5EF4-FFF2-40B4-BE49-F238E27FC236}">
                <a16:creationId xmlns:a16="http://schemas.microsoft.com/office/drawing/2014/main" id="{41F1A15E-8AE8-61C6-EBF8-AFA6C4089578}"/>
              </a:ext>
            </a:extLst>
          </p:cNvPr>
          <p:cNvSpPr txBox="1"/>
          <p:nvPr/>
        </p:nvSpPr>
        <p:spPr>
          <a:xfrm>
            <a:off x="838200" y="728039"/>
            <a:ext cx="1199536" cy="369332"/>
          </a:xfrm>
          <a:prstGeom prst="rect">
            <a:avLst/>
          </a:prstGeom>
          <a:noFill/>
        </p:spPr>
        <p:txBody>
          <a:bodyPr wrap="square" rtlCol="0">
            <a:spAutoFit/>
          </a:bodyPr>
          <a:lstStyle/>
          <a:p>
            <a:r>
              <a:rPr lang="en-GB" b="1"/>
              <a:t>LL435</a:t>
            </a:r>
          </a:p>
        </p:txBody>
      </p:sp>
      <p:sp>
        <p:nvSpPr>
          <p:cNvPr id="2" name="TextBox 1">
            <a:extLst>
              <a:ext uri="{FF2B5EF4-FFF2-40B4-BE49-F238E27FC236}">
                <a16:creationId xmlns:a16="http://schemas.microsoft.com/office/drawing/2014/main" id="{B8DD7886-E61E-EBA0-CF7F-C2C0D22FB18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214FA4D-060C-E560-6714-BD09CF3BF7D5}"/>
              </a:ext>
            </a:extLst>
          </p:cNvPr>
          <p:cNvGraphicFramePr>
            <a:graphicFrameLocks noGrp="1"/>
          </p:cNvGraphicFramePr>
          <p:nvPr>
            <p:extLst>
              <p:ext uri="{D42A27DB-BD31-4B8C-83A1-F6EECF244321}">
                <p14:modId xmlns:p14="http://schemas.microsoft.com/office/powerpoint/2010/main" val="1521182299"/>
              </p:ext>
            </p:extLst>
          </p:nvPr>
        </p:nvGraphicFramePr>
        <p:xfrm>
          <a:off x="491613" y="1742221"/>
          <a:ext cx="10991317" cy="30988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mn-lt"/>
                        </a:rPr>
                        <a:t>R1a</a:t>
                      </a:r>
                    </a:p>
                    <a:p>
                      <a:pPr algn="r" fontAlgn="b"/>
                      <a:endParaRPr lang="en-GB" sz="1100" b="0"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 - CR WASH Strategic framework</a:t>
                      </a:r>
                    </a:p>
                    <a:p>
                      <a:endParaRPr lang="en-GB" sz="1200"/>
                    </a:p>
                    <a:p>
                      <a:r>
                        <a:rPr lang="en-GB" sz="12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D0C1E1F-C141-A916-282B-A11282B9AB2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2B5AB47-6CE7-C14C-AFFA-4832DB56596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3604340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ED802-DA50-1C5E-52B5-1978D52E30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D49AF27-6AD0-F3CC-ED7D-1850A2C7114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service providers with] climate-informed QA (quality assurance) process implemented during construction phase for sanitation system components</a:t>
            </a:r>
          </a:p>
        </p:txBody>
      </p:sp>
      <p:sp>
        <p:nvSpPr>
          <p:cNvPr id="6" name="TextBox 5">
            <a:extLst>
              <a:ext uri="{FF2B5EF4-FFF2-40B4-BE49-F238E27FC236}">
                <a16:creationId xmlns:a16="http://schemas.microsoft.com/office/drawing/2014/main" id="{4662B6D1-D2A6-E941-B4BD-CE9012A363FB}"/>
              </a:ext>
            </a:extLst>
          </p:cNvPr>
          <p:cNvSpPr txBox="1"/>
          <p:nvPr/>
        </p:nvSpPr>
        <p:spPr>
          <a:xfrm>
            <a:off x="838200" y="728039"/>
            <a:ext cx="1199536" cy="369332"/>
          </a:xfrm>
          <a:prstGeom prst="rect">
            <a:avLst/>
          </a:prstGeom>
          <a:noFill/>
        </p:spPr>
        <p:txBody>
          <a:bodyPr wrap="square" rtlCol="0">
            <a:spAutoFit/>
          </a:bodyPr>
          <a:lstStyle/>
          <a:p>
            <a:r>
              <a:rPr lang="en-GB" b="1"/>
              <a:t>LL436</a:t>
            </a:r>
          </a:p>
        </p:txBody>
      </p:sp>
      <p:sp>
        <p:nvSpPr>
          <p:cNvPr id="2" name="TextBox 1">
            <a:extLst>
              <a:ext uri="{FF2B5EF4-FFF2-40B4-BE49-F238E27FC236}">
                <a16:creationId xmlns:a16="http://schemas.microsoft.com/office/drawing/2014/main" id="{46EEF526-EB00-1DCD-C475-6AA91A8BF31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D4BC72F-2172-13D0-A250-DB2378580EA4}"/>
              </a:ext>
            </a:extLst>
          </p:cNvPr>
          <p:cNvGraphicFramePr>
            <a:graphicFrameLocks noGrp="1"/>
          </p:cNvGraphicFramePr>
          <p:nvPr>
            <p:extLst>
              <p:ext uri="{D42A27DB-BD31-4B8C-83A1-F6EECF244321}">
                <p14:modId xmlns:p14="http://schemas.microsoft.com/office/powerpoint/2010/main" val="1861105842"/>
              </p:ext>
            </p:extLst>
          </p:nvPr>
        </p:nvGraphicFramePr>
        <p:xfrm>
          <a:off x="491613" y="1742221"/>
          <a:ext cx="10991317" cy="4270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Adapted from R4a</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t>Kanda A, Ncube EJ, </a:t>
                      </a:r>
                      <a:r>
                        <a:rPr lang="en-GB" sz="1000" err="1"/>
                        <a:t>Voyi</a:t>
                      </a:r>
                      <a:r>
                        <a:rPr lang="en-GB" sz="1000"/>
                        <a:t> K (2022) Drivers and barriers to sustained use of Blair ventilated improved pit latrine after nearly four decades in rural Zimbabwe. </a:t>
                      </a:r>
                      <a:r>
                        <a:rPr lang="en-GB" sz="1000" err="1"/>
                        <a:t>PLoS</a:t>
                      </a:r>
                      <a:r>
                        <a:rPr lang="en-GB" sz="1000"/>
                        <a:t> ONE 17(4): e0265077. https://doi.org/10.1371/journal.pone.0265077</a:t>
                      </a:r>
                    </a:p>
                    <a:p>
                      <a:pPr marL="171450" indent="-171450">
                        <a:buFont typeface="Arial" panose="020B0604020202020204" pitchFamily="34" charset="0"/>
                        <a:buChar char="•"/>
                      </a:pPr>
                      <a:r>
                        <a:rPr lang="en-GB" sz="1000"/>
                        <a:t>Uddin, S. M., </a:t>
                      </a:r>
                      <a:r>
                        <a:rPr lang="en-GB" sz="1000" err="1"/>
                        <a:t>Ronteltap</a:t>
                      </a:r>
                      <a:r>
                        <a:rPr lang="en-GB" sz="1000"/>
                        <a:t>, M. &amp; Van Lier, J. B. 2013. Assessment of urine diverting dehydrating toilets as a flood-resilient and affordable sanitation technology in the context of Bangladesh. Journal of Water, Sanitation and Hygiene for Development, 3, 87-95.</a:t>
                      </a:r>
                    </a:p>
                    <a:p>
                      <a:pPr marL="171450" indent="-171450">
                        <a:buFont typeface="Arial" panose="020B0604020202020204" pitchFamily="34" charset="0"/>
                        <a:buChar char="•"/>
                      </a:pPr>
                      <a:r>
                        <a:rPr lang="en-GB" sz="1000"/>
                        <a:t>HOQUE, B.A., HUTTLY, S.R.A., AZIZ, K.M.A., HASAN, Z. and PATWARY, M.Y. (1989), Effects of Floods on the Use and Condition of Pit Latrines in Rural Bangladesh. Disasters, 13: 315-321. https://doi.org/10.1111/j.1467-7717.1989.tb00725.x</a:t>
                      </a:r>
                    </a:p>
                    <a:p>
                      <a:pPr marL="171450" indent="-171450">
                        <a:buFont typeface="Arial" panose="020B0604020202020204" pitchFamily="34" charset="0"/>
                        <a:buChar char="•"/>
                      </a:pPr>
                      <a:r>
                        <a:rPr lang="en-GB" sz="1000"/>
                        <a:t>Jewitt, S. (2011). Geographies of shit: spatial and temporal variations in attitudes towards human waste. Progress in Human Geography, 35(5), https://doi.org/10.1177/0309132510394704</a:t>
                      </a:r>
                    </a:p>
                    <a:p>
                      <a:pPr marL="171450" indent="-171450">
                        <a:buFont typeface="Arial" panose="020B0604020202020204" pitchFamily="34" charset="0"/>
                        <a:buChar char="•"/>
                      </a:pPr>
                      <a:r>
                        <a:rPr lang="en-GB" sz="1000"/>
                        <a:t>GWP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87CF6C9-932E-3CC3-83FC-A6D0D2B5290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8C7881DD-2EAC-F860-27B5-C0D50768870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2154187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CE9DB-2780-D454-23E6-C1E6EA7B45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E556E05-5E37-1118-DA72-EE7E69A5ACF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sanitation services with O&amp;M and repairs done by professional service providers</a:t>
            </a:r>
          </a:p>
        </p:txBody>
      </p:sp>
      <p:sp>
        <p:nvSpPr>
          <p:cNvPr id="6" name="TextBox 5">
            <a:extLst>
              <a:ext uri="{FF2B5EF4-FFF2-40B4-BE49-F238E27FC236}">
                <a16:creationId xmlns:a16="http://schemas.microsoft.com/office/drawing/2014/main" id="{C34E8EDE-C2B7-8188-0C40-544172D07CC8}"/>
              </a:ext>
            </a:extLst>
          </p:cNvPr>
          <p:cNvSpPr txBox="1"/>
          <p:nvPr/>
        </p:nvSpPr>
        <p:spPr>
          <a:xfrm>
            <a:off x="838200" y="728039"/>
            <a:ext cx="1199536" cy="369332"/>
          </a:xfrm>
          <a:prstGeom prst="rect">
            <a:avLst/>
          </a:prstGeom>
          <a:noFill/>
        </p:spPr>
        <p:txBody>
          <a:bodyPr wrap="square" rtlCol="0">
            <a:spAutoFit/>
          </a:bodyPr>
          <a:lstStyle/>
          <a:p>
            <a:r>
              <a:rPr lang="en-GB" b="1"/>
              <a:t>LL450</a:t>
            </a:r>
          </a:p>
        </p:txBody>
      </p:sp>
      <p:sp>
        <p:nvSpPr>
          <p:cNvPr id="2" name="TextBox 1">
            <a:extLst>
              <a:ext uri="{FF2B5EF4-FFF2-40B4-BE49-F238E27FC236}">
                <a16:creationId xmlns:a16="http://schemas.microsoft.com/office/drawing/2014/main" id="{AA60355C-55AC-D503-3D21-0B002431DB1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6A4FA6F-F460-4A07-67E6-CCD1EBDFE6DF}"/>
              </a:ext>
            </a:extLst>
          </p:cNvPr>
          <p:cNvGraphicFramePr>
            <a:graphicFrameLocks noGrp="1"/>
          </p:cNvGraphicFramePr>
          <p:nvPr>
            <p:extLst>
              <p:ext uri="{D42A27DB-BD31-4B8C-83A1-F6EECF244321}">
                <p14:modId xmlns:p14="http://schemas.microsoft.com/office/powerpoint/2010/main" val="344639160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09B98AA-8953-2481-3670-CAC7E141845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87A0AE2-E7FE-1A09-277D-5BE508DF95C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3392843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AE655-4555-04D5-E8D0-40FEB685186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CC4240-BF78-663B-54A9-24658EEAC878}"/>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 services for which skilled labour is </a:t>
            </a:r>
            <a:r>
              <a:rPr lang="en-GB" sz="1800" b="1" i="0" u="none" strike="noStrike" err="1">
                <a:solidFill>
                  <a:schemeClr val="bg1"/>
                </a:solidFill>
                <a:effectLst/>
                <a:latin typeface="+mn-lt"/>
              </a:rPr>
              <a:t>availabe</a:t>
            </a:r>
            <a:r>
              <a:rPr lang="en-GB" sz="1800" b="1" i="0" u="none" strike="noStrike">
                <a:solidFill>
                  <a:schemeClr val="bg1"/>
                </a:solidFill>
                <a:effectLst/>
                <a:latin typeface="+mn-lt"/>
              </a:rPr>
              <a:t> for immediate repair and maintenance</a:t>
            </a:r>
          </a:p>
        </p:txBody>
      </p:sp>
      <p:sp>
        <p:nvSpPr>
          <p:cNvPr id="6" name="TextBox 5">
            <a:extLst>
              <a:ext uri="{FF2B5EF4-FFF2-40B4-BE49-F238E27FC236}">
                <a16:creationId xmlns:a16="http://schemas.microsoft.com/office/drawing/2014/main" id="{46D9308B-9BB3-F308-200F-DC27B098EC28}"/>
              </a:ext>
            </a:extLst>
          </p:cNvPr>
          <p:cNvSpPr txBox="1"/>
          <p:nvPr/>
        </p:nvSpPr>
        <p:spPr>
          <a:xfrm>
            <a:off x="838200" y="728039"/>
            <a:ext cx="1199536" cy="369332"/>
          </a:xfrm>
          <a:prstGeom prst="rect">
            <a:avLst/>
          </a:prstGeom>
          <a:noFill/>
        </p:spPr>
        <p:txBody>
          <a:bodyPr wrap="square" rtlCol="0">
            <a:spAutoFit/>
          </a:bodyPr>
          <a:lstStyle/>
          <a:p>
            <a:r>
              <a:rPr lang="en-GB" b="1"/>
              <a:t>LL451</a:t>
            </a:r>
          </a:p>
        </p:txBody>
      </p:sp>
      <p:sp>
        <p:nvSpPr>
          <p:cNvPr id="2" name="TextBox 1">
            <a:extLst>
              <a:ext uri="{FF2B5EF4-FFF2-40B4-BE49-F238E27FC236}">
                <a16:creationId xmlns:a16="http://schemas.microsoft.com/office/drawing/2014/main" id="{B5D688FC-1D45-06B0-1C1D-14DE2197160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56313412-C377-B2E6-C60A-12E84B76D0C5}"/>
              </a:ext>
            </a:extLst>
          </p:cNvPr>
          <p:cNvGraphicFramePr>
            <a:graphicFrameLocks noGrp="1"/>
          </p:cNvGraphicFramePr>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152436">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4017D0C-D786-425F-9C97-71EE10E8B3B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1CA3D22C-2AAC-8497-75F9-DBE46C697BF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83896363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users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84650FC-98F1-4637-D353-84716C9A1DE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3" name="Content Placeholder 4">
            <a:extLst>
              <a:ext uri="{FF2B5EF4-FFF2-40B4-BE49-F238E27FC236}">
                <a16:creationId xmlns:a16="http://schemas.microsoft.com/office/drawing/2014/main" id="{2F043840-5AFE-2330-29BD-3BD56DB90248}"/>
              </a:ext>
            </a:extLst>
          </p:cNvPr>
          <p:cNvGraphicFramePr>
            <a:graphicFrameLocks/>
          </p:cNvGraphicFramePr>
          <p:nvPr>
            <p:extLst>
              <p:ext uri="{D42A27DB-BD31-4B8C-83A1-F6EECF244321}">
                <p14:modId xmlns:p14="http://schemas.microsoft.com/office/powerpoint/2010/main" val="657032862"/>
              </p:ext>
            </p:extLst>
          </p:nvPr>
        </p:nvGraphicFramePr>
        <p:xfrm>
          <a:off x="642257" y="1480471"/>
          <a:ext cx="10227129" cy="453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8EEA63DA-BFAB-9E11-0F95-FFA073638B1C}"/>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265164454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EF9E-CFB3-7581-8613-D76D469AD1A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CF36B3B-2D15-F969-EBE7-9587100897E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users</a:t>
            </a:r>
          </a:p>
        </p:txBody>
      </p:sp>
      <p:cxnSp>
        <p:nvCxnSpPr>
          <p:cNvPr id="5" name="Straight Connector 4">
            <a:extLst>
              <a:ext uri="{FF2B5EF4-FFF2-40B4-BE49-F238E27FC236}">
                <a16:creationId xmlns:a16="http://schemas.microsoft.com/office/drawing/2014/main" id="{E4D7F200-B22F-31BF-6FEB-0E3F648CA9DB}"/>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19F409C-F070-E57B-2CD5-FFB1391E131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33C2F34-C5B9-10BA-541B-E671D467CD77}"/>
              </a:ext>
            </a:extLst>
          </p:cNvPr>
          <p:cNvSpPr txBox="1"/>
          <p:nvPr/>
        </p:nvSpPr>
        <p:spPr>
          <a:xfrm>
            <a:off x="838199" y="1247637"/>
            <a:ext cx="6890657" cy="369332"/>
          </a:xfrm>
          <a:prstGeom prst="rect">
            <a:avLst/>
          </a:prstGeom>
          <a:noFill/>
        </p:spPr>
        <p:txBody>
          <a:bodyPr wrap="square" rtlCol="0">
            <a:spAutoFit/>
          </a:bodyPr>
          <a:lstStyle/>
          <a:p>
            <a:pPr lvl="0"/>
            <a:r>
              <a:rPr lang="en-GB"/>
              <a:t>Water Supply System</a:t>
            </a:r>
          </a:p>
        </p:txBody>
      </p:sp>
      <p:graphicFrame>
        <p:nvGraphicFramePr>
          <p:cNvPr id="4" name="Table 3">
            <a:extLst>
              <a:ext uri="{FF2B5EF4-FFF2-40B4-BE49-F238E27FC236}">
                <a16:creationId xmlns:a16="http://schemas.microsoft.com/office/drawing/2014/main" id="{4AB88251-47B6-DBB9-71AF-5AB71A28722B}"/>
              </a:ext>
            </a:extLst>
          </p:cNvPr>
          <p:cNvGraphicFramePr>
            <a:graphicFrameLocks noGrp="1"/>
          </p:cNvGraphicFramePr>
          <p:nvPr>
            <p:extLst>
              <p:ext uri="{D42A27DB-BD31-4B8C-83A1-F6EECF244321}">
                <p14:modId xmlns:p14="http://schemas.microsoft.com/office/powerpoint/2010/main" val="3327200131"/>
              </p:ext>
            </p:extLst>
          </p:nvPr>
        </p:nvGraphicFramePr>
        <p:xfrm>
          <a:off x="838199" y="2289611"/>
          <a:ext cx="10290049" cy="114300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LL252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without substantial water storage containers on site</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LL368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that have installed a community-based (self-build) storage system than can support the entire community for at least 72 hours</a:t>
                      </a:r>
                    </a:p>
                  </a:txBody>
                  <a:tcPr marL="0" marR="0" marT="0" marB="0"/>
                </a:tc>
                <a:extLst>
                  <a:ext uri="{0D108BD9-81ED-4DB2-BD59-A6C34878D82A}">
                    <a16:rowId xmlns:a16="http://schemas.microsoft.com/office/drawing/2014/main" val="4052066824"/>
                  </a:ext>
                </a:extLst>
              </a:tr>
            </a:tbl>
          </a:graphicData>
        </a:graphic>
      </p:graphicFrame>
      <p:sp>
        <p:nvSpPr>
          <p:cNvPr id="7" name="TextBox 6">
            <a:extLst>
              <a:ext uri="{FF2B5EF4-FFF2-40B4-BE49-F238E27FC236}">
                <a16:creationId xmlns:a16="http://schemas.microsoft.com/office/drawing/2014/main" id="{B6D9E2DF-471C-6276-4C73-AEEF5912C3CF}"/>
              </a:ext>
            </a:extLst>
          </p:cNvPr>
          <p:cNvSpPr txBox="1"/>
          <p:nvPr/>
        </p:nvSpPr>
        <p:spPr>
          <a:xfrm>
            <a:off x="3786499" y="6177280"/>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8" name="TextBox 7">
            <a:extLst>
              <a:ext uri="{FF2B5EF4-FFF2-40B4-BE49-F238E27FC236}">
                <a16:creationId xmlns:a16="http://schemas.microsoft.com/office/drawing/2014/main" id="{B28730FC-C43E-BCE8-BDEA-4898664B813E}"/>
              </a:ext>
            </a:extLst>
          </p:cNvPr>
          <p:cNvSpPr txBox="1"/>
          <p:nvPr/>
        </p:nvSpPr>
        <p:spPr>
          <a:xfrm>
            <a:off x="8773554" y="1855170"/>
            <a:ext cx="2354694" cy="369332"/>
          </a:xfrm>
          <a:prstGeom prst="rect">
            <a:avLst/>
          </a:prstGeom>
          <a:noFill/>
        </p:spPr>
        <p:txBody>
          <a:bodyPr wrap="square" rtlCol="0">
            <a:spAutoFit/>
          </a:bodyPr>
          <a:lstStyle/>
          <a:p>
            <a:r>
              <a:rPr lang="en-GB">
                <a:hlinkClick r:id="rId7"/>
              </a:rPr>
              <a:t>Link to Indicator Table</a:t>
            </a:r>
            <a:endParaRPr lang="en-GB"/>
          </a:p>
        </p:txBody>
      </p:sp>
    </p:spTree>
    <p:extLst>
      <p:ext uri="{BB962C8B-B14F-4D97-AF65-F5344CB8AC3E}">
        <p14:creationId xmlns:p14="http://schemas.microsoft.com/office/powerpoint/2010/main" val="973368024"/>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F9EA1-55B2-813F-C482-5BCF58636A3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C1EE4F-B39E-9815-5AD5-75BF4557F44E}"/>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households without substantial water storage containers on site</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26CA80F8-181A-5D64-7A2B-CD3114DDDC57}"/>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LL252</a:t>
            </a:r>
          </a:p>
        </p:txBody>
      </p:sp>
      <p:sp>
        <p:nvSpPr>
          <p:cNvPr id="2" name="TextBox 1">
            <a:extLst>
              <a:ext uri="{FF2B5EF4-FFF2-40B4-BE49-F238E27FC236}">
                <a16:creationId xmlns:a16="http://schemas.microsoft.com/office/drawing/2014/main" id="{4C4175FE-C941-083D-6548-0BF8E48AFA9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D0E9169-CDA9-9725-DBFD-EA8B478F728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27A7A3D-BA86-2A3D-A72B-879E51D6DE24}"/>
              </a:ext>
            </a:extLst>
          </p:cNvPr>
          <p:cNvGraphicFramePr>
            <a:graphicFrameLocks noGrp="1"/>
          </p:cNvGraphicFramePr>
          <p:nvPr>
            <p:extLst>
              <p:ext uri="{D42A27DB-BD31-4B8C-83A1-F6EECF244321}">
                <p14:modId xmlns:p14="http://schemas.microsoft.com/office/powerpoint/2010/main" val="3649384652"/>
              </p:ext>
            </p:extLst>
          </p:nvPr>
        </p:nvGraphicFramePr>
        <p:xfrm>
          <a:off x="491613" y="1742221"/>
          <a:ext cx="10991317" cy="2442115"/>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a:t>
                      </a:r>
                      <a:r>
                        <a:rPr lang="en-GB" sz="1800" b="0" i="0" kern="1200">
                          <a:solidFill>
                            <a:schemeClr val="tx1"/>
                          </a:solidFill>
                          <a:effectLst/>
                          <a:latin typeface="+mn-lt"/>
                          <a:ea typeface="+mn-ea"/>
                          <a:cs typeface="+mn-cs"/>
                        </a:rPr>
                        <a:t>Household Water Management</a:t>
                      </a:r>
                      <a:endParaRPr lang="en-GB" b="0"/>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users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Availability and access to climate resilient WASH services</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87F6A09-664A-C84F-C2A6-0612ACAC63F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6099556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E24E-45D3-5F66-641A-6E112553AA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FB825A-793A-B342-F5A0-FCBADB60820F}"/>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rPr>
              <a:t>[Proportion of population] that have installed a community-based (self-build) storage system than can support the entire community for at least 72 hours</a:t>
            </a:r>
            <a:endParaRPr lang="en-GB" sz="1800" b="1" i="0" u="none" strike="noStrike">
              <a:solidFill>
                <a:schemeClr val="bg1"/>
              </a:solidFill>
              <a:effectLst/>
              <a:latin typeface="+mn-lt"/>
              <a:ea typeface="Calibri" panose="020F0502020204030204"/>
              <a:cs typeface="Calibri" panose="020F0502020204030204"/>
            </a:endParaRPr>
          </a:p>
        </p:txBody>
      </p:sp>
      <p:sp>
        <p:nvSpPr>
          <p:cNvPr id="6" name="TextBox 5">
            <a:extLst>
              <a:ext uri="{FF2B5EF4-FFF2-40B4-BE49-F238E27FC236}">
                <a16:creationId xmlns:a16="http://schemas.microsoft.com/office/drawing/2014/main" id="{8136573B-5C0C-DB7B-6E9F-471D3BB0835E}"/>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LL368</a:t>
            </a:r>
          </a:p>
        </p:txBody>
      </p:sp>
      <p:sp>
        <p:nvSpPr>
          <p:cNvPr id="2" name="TextBox 1">
            <a:extLst>
              <a:ext uri="{FF2B5EF4-FFF2-40B4-BE49-F238E27FC236}">
                <a16:creationId xmlns:a16="http://schemas.microsoft.com/office/drawing/2014/main" id="{05ABE25E-BA06-D180-FD39-7070A87B114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40A0AA9-27DE-DD63-887B-AB23C6C6CFE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EDA1E93-EE3F-3307-5A48-4D2A4F61B857}"/>
              </a:ext>
            </a:extLst>
          </p:cNvPr>
          <p:cNvGraphicFramePr>
            <a:graphicFrameLocks noGrp="1"/>
          </p:cNvGraphicFramePr>
          <p:nvPr>
            <p:extLst>
              <p:ext uri="{D42A27DB-BD31-4B8C-83A1-F6EECF244321}">
                <p14:modId xmlns:p14="http://schemas.microsoft.com/office/powerpoint/2010/main" val="1459608309"/>
              </p:ext>
            </p:extLst>
          </p:nvPr>
        </p:nvGraphicFramePr>
        <p:xfrm>
          <a:off x="491613" y="1742221"/>
          <a:ext cx="10991317" cy="2711355"/>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users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C006F76-25ED-4E16-50CF-40E9B576E38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982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0D991-6EFC-84A0-8F47-D6AD920E7D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DE7DF3-D56B-F747-3CB9-958D646CFA71}"/>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Sector investment plans (which may also include water resource management plans)  are revised every X years based on most up to date (within Y years) climate projections</a:t>
            </a:r>
          </a:p>
        </p:txBody>
      </p:sp>
      <p:sp>
        <p:nvSpPr>
          <p:cNvPr id="6" name="TextBox 5">
            <a:extLst>
              <a:ext uri="{FF2B5EF4-FFF2-40B4-BE49-F238E27FC236}">
                <a16:creationId xmlns:a16="http://schemas.microsoft.com/office/drawing/2014/main" id="{797DB711-CFCB-C65C-57E1-D953DE8568DF}"/>
              </a:ext>
            </a:extLst>
          </p:cNvPr>
          <p:cNvSpPr txBox="1"/>
          <p:nvPr/>
        </p:nvSpPr>
        <p:spPr>
          <a:xfrm>
            <a:off x="853440" y="728039"/>
            <a:ext cx="1199536" cy="369332"/>
          </a:xfrm>
          <a:prstGeom prst="rect">
            <a:avLst/>
          </a:prstGeom>
          <a:noFill/>
        </p:spPr>
        <p:txBody>
          <a:bodyPr wrap="square" rtlCol="0">
            <a:spAutoFit/>
          </a:bodyPr>
          <a:lstStyle/>
          <a:p>
            <a:r>
              <a:rPr lang="en-GB" b="1"/>
              <a:t>LL172</a:t>
            </a:r>
          </a:p>
        </p:txBody>
      </p:sp>
      <p:sp>
        <p:nvSpPr>
          <p:cNvPr id="2" name="TextBox 1">
            <a:extLst>
              <a:ext uri="{FF2B5EF4-FFF2-40B4-BE49-F238E27FC236}">
                <a16:creationId xmlns:a16="http://schemas.microsoft.com/office/drawing/2014/main" id="{415146EA-376B-5E5A-30E5-468B72EAE12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0BF01D0-AF79-0E04-F2B3-58CDC5891F2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5C888E2-ACBD-C1E5-D799-B562A8C9DF74}"/>
              </a:ext>
            </a:extLst>
          </p:cNvPr>
          <p:cNvGraphicFramePr>
            <a:graphicFrameLocks noGrp="1"/>
          </p:cNvGraphicFramePr>
          <p:nvPr>
            <p:extLst>
              <p:ext uri="{D42A27DB-BD31-4B8C-83A1-F6EECF244321}">
                <p14:modId xmlns:p14="http://schemas.microsoft.com/office/powerpoint/2010/main" val="316074259"/>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endParaRPr lang="en-US"/>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a:t>
                      </a:r>
                      <a:r>
                        <a:rPr lang="en-GB" sz="1000" err="1"/>
                        <a:t>unicef</a:t>
                      </a:r>
                      <a:r>
                        <a:rPr lang="en-GB" sz="1000"/>
                        <a:t> - strategic framework for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20F6C7A-9763-AB34-A80A-0516469A08C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0400741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C606-6356-324B-278D-333172BE543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55F0AF5-84D0-2694-DD0C-78DEFE7E86A9}"/>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users</a:t>
            </a:r>
          </a:p>
        </p:txBody>
      </p:sp>
      <p:cxnSp>
        <p:nvCxnSpPr>
          <p:cNvPr id="5" name="Straight Connector 4">
            <a:extLst>
              <a:ext uri="{FF2B5EF4-FFF2-40B4-BE49-F238E27FC236}">
                <a16:creationId xmlns:a16="http://schemas.microsoft.com/office/drawing/2014/main" id="{73DC3188-3147-27CC-85C0-3E35F0F591D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4C7BA99-BCBD-1D9A-D5E7-61FB2C6165F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E25055B-6DEC-33C7-E82A-6984FD0DFA38}"/>
              </a:ext>
            </a:extLst>
          </p:cNvPr>
          <p:cNvSpPr txBox="1"/>
          <p:nvPr/>
        </p:nvSpPr>
        <p:spPr>
          <a:xfrm>
            <a:off x="838199" y="1247637"/>
            <a:ext cx="6890657" cy="923330"/>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Sanitation  User Interface, Capture, and Containment (including flush)</a:t>
            </a:r>
            <a:endParaRPr lang="en-GB"/>
          </a:p>
        </p:txBody>
      </p:sp>
      <p:graphicFrame>
        <p:nvGraphicFramePr>
          <p:cNvPr id="4" name="Table 3">
            <a:extLst>
              <a:ext uri="{FF2B5EF4-FFF2-40B4-BE49-F238E27FC236}">
                <a16:creationId xmlns:a16="http://schemas.microsoft.com/office/drawing/2014/main" id="{A5CEBD79-7268-FCF7-79DD-F32520C72EE8}"/>
              </a:ext>
            </a:extLst>
          </p:cNvPr>
          <p:cNvGraphicFramePr>
            <a:graphicFrameLocks noGrp="1"/>
          </p:cNvGraphicFramePr>
          <p:nvPr>
            <p:extLst>
              <p:ext uri="{D42A27DB-BD31-4B8C-83A1-F6EECF244321}">
                <p14:modId xmlns:p14="http://schemas.microsoft.com/office/powerpoint/2010/main" val="4207466699"/>
              </p:ext>
            </p:extLst>
          </p:nvPr>
        </p:nvGraphicFramePr>
        <p:xfrm>
          <a:off x="838199" y="2138336"/>
          <a:ext cx="10290049" cy="4066558"/>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LL001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using containments in flood prone areas with] erosion protection [present] (e.g. riprap, retaining </a:t>
                      </a:r>
                      <a:r>
                        <a:rPr lang="en-GB" sz="1100" b="1" i="0" u="none" strike="noStrike" err="1">
                          <a:solidFill>
                            <a:srgbClr val="000000"/>
                          </a:solidFill>
                          <a:effectLst/>
                          <a:latin typeface="Aptos Narrow" panose="020B0004020202020204" pitchFamily="34" charset="0"/>
                        </a:rPr>
                        <a:t>walls,soil</a:t>
                      </a:r>
                      <a:r>
                        <a:rPr lang="en-GB" sz="1100" b="1" i="0" u="none" strike="noStrike">
                          <a:solidFill>
                            <a:srgbClr val="000000"/>
                          </a:solidFill>
                          <a:effectLst/>
                          <a:latin typeface="Aptos Narrow" panose="020B0004020202020204" pitchFamily="34" charset="0"/>
                        </a:rPr>
                        <a:t> binders etc.)</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LL003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with access to] multiple toilet technologies for use during and following flooding events</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LL026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using] latrine technology designed for both climate resilience and user appropriateness</a:t>
                      </a:r>
                    </a:p>
                  </a:txBody>
                  <a:tcPr marL="0" marR="0" marT="0" marB="0"/>
                </a:tc>
                <a:extLst>
                  <a:ext uri="{0D108BD9-81ED-4DB2-BD59-A6C34878D82A}">
                    <a16:rowId xmlns:a16="http://schemas.microsoft.com/office/drawing/2014/main" val="3106859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LL078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toilets/latrines] sited at a risk-based minimum distance from water body</a:t>
                      </a:r>
                    </a:p>
                  </a:txBody>
                  <a:tcPr marL="0" marR="0" marT="0" marB="0"/>
                </a:tc>
                <a:extLst>
                  <a:ext uri="{0D108BD9-81ED-4DB2-BD59-A6C34878D82A}">
                    <a16:rowId xmlns:a16="http://schemas.microsoft.com/office/drawing/2014/main" val="5417370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LL080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toilets/latrines] with soffit and floor raised above a given level, informed by flood risk assessment</a:t>
                      </a:r>
                    </a:p>
                  </a:txBody>
                  <a:tcPr marL="0" marR="0" marT="0" marB="0"/>
                </a:tc>
                <a:extLst>
                  <a:ext uri="{0D108BD9-81ED-4DB2-BD59-A6C34878D82A}">
                    <a16:rowId xmlns:a16="http://schemas.microsoft.com/office/drawing/2014/main" val="105343272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LL083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containments] covered to prevent water ingress</a:t>
                      </a:r>
                    </a:p>
                  </a:txBody>
                  <a:tcPr marL="0" marR="0" marT="0" marB="0"/>
                </a:tc>
                <a:extLst>
                  <a:ext uri="{0D108BD9-81ED-4DB2-BD59-A6C34878D82A}">
                    <a16:rowId xmlns:a16="http://schemas.microsoft.com/office/drawing/2014/main" val="145076521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LL084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containments] sited in area with deep groundwater table</a:t>
                      </a:r>
                    </a:p>
                  </a:txBody>
                  <a:tcPr marL="0" marR="0" marT="0" marB="0"/>
                </a:tc>
                <a:extLst>
                  <a:ext uri="{0D108BD9-81ED-4DB2-BD59-A6C34878D82A}">
                    <a16:rowId xmlns:a16="http://schemas.microsoft.com/office/drawing/2014/main" val="3134397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LL088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septic tanks with] outlet fitted with non-return valve  </a:t>
                      </a:r>
                    </a:p>
                  </a:txBody>
                  <a:tcPr marL="0" marR="0" marT="0" marB="0"/>
                </a:tc>
                <a:extLst>
                  <a:ext uri="{0D108BD9-81ED-4DB2-BD59-A6C34878D82A}">
                    <a16:rowId xmlns:a16="http://schemas.microsoft.com/office/drawing/2014/main" val="2466232257"/>
                  </a:ext>
                </a:extLst>
              </a:tr>
              <a:tr h="230177">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LL090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sewer connections with] outlet fitted with non-return valve  </a:t>
                      </a:r>
                    </a:p>
                  </a:txBody>
                  <a:tcPr marL="0" marR="0" marT="0" marB="0"/>
                </a:tc>
                <a:extLst>
                  <a:ext uri="{0D108BD9-81ED-4DB2-BD59-A6C34878D82A}">
                    <a16:rowId xmlns:a16="http://schemas.microsoft.com/office/drawing/2014/main" val="110086159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LL213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with] access to multiple toilet technologies (one low/no flush) for use during drought</a:t>
                      </a:r>
                    </a:p>
                  </a:txBody>
                  <a:tcPr marL="0" marR="0" marT="0" marB="0"/>
                </a:tc>
                <a:extLst>
                  <a:ext uri="{0D108BD9-81ED-4DB2-BD59-A6C34878D82A}">
                    <a16:rowId xmlns:a16="http://schemas.microsoft.com/office/drawing/2014/main" val="851478324"/>
                  </a:ext>
                </a:extLst>
              </a:tr>
              <a:tr h="408958">
                <a:tc>
                  <a:txBody>
                    <a:bodyPr/>
                    <a:lstStyle/>
                    <a:p>
                      <a:pPr algn="l" fontAlgn="b"/>
                      <a:r>
                        <a:rPr lang="en-GB" sz="1100" b="0" i="0" u="none" strike="noStrike">
                          <a:solidFill>
                            <a:srgbClr val="000000"/>
                          </a:solidFill>
                          <a:effectLst/>
                          <a:latin typeface="Aptos Narrow" panose="020B0004020202020204" pitchFamily="34" charset="0"/>
                          <a:hlinkClick r:id="rId15" action="ppaction://hlinksldjump"/>
                        </a:rPr>
                        <a:t>LL254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that have taken action to build/ rebuild and/or upgrade latrines following heavy rains or other extreme weather events</a:t>
                      </a:r>
                    </a:p>
                  </a:txBody>
                  <a:tcPr marL="0" marR="0" marT="0" marB="0"/>
                </a:tc>
                <a:extLst>
                  <a:ext uri="{0D108BD9-81ED-4DB2-BD59-A6C34878D82A}">
                    <a16:rowId xmlns:a16="http://schemas.microsoft.com/office/drawing/2014/main" val="872507100"/>
                  </a:ext>
                </a:extLst>
              </a:tr>
            </a:tbl>
          </a:graphicData>
        </a:graphic>
      </p:graphicFrame>
      <p:sp>
        <p:nvSpPr>
          <p:cNvPr id="7" name="TextBox 6">
            <a:extLst>
              <a:ext uri="{FF2B5EF4-FFF2-40B4-BE49-F238E27FC236}">
                <a16:creationId xmlns:a16="http://schemas.microsoft.com/office/drawing/2014/main" id="{99F22EDC-3CFD-767B-B756-7FEED3B18E5E}"/>
              </a:ext>
            </a:extLst>
          </p:cNvPr>
          <p:cNvSpPr txBox="1"/>
          <p:nvPr/>
        </p:nvSpPr>
        <p:spPr>
          <a:xfrm>
            <a:off x="3786499" y="6177280"/>
            <a:ext cx="2412999" cy="369332"/>
          </a:xfrm>
          <a:prstGeom prst="rect">
            <a:avLst/>
          </a:prstGeom>
          <a:noFill/>
        </p:spPr>
        <p:txBody>
          <a:bodyPr wrap="square" rtlCol="0">
            <a:spAutoFit/>
          </a:bodyPr>
          <a:lstStyle/>
          <a:p>
            <a:r>
              <a:rPr lang="en-GB">
                <a:hlinkClick r:id="rId16" action="ppaction://hlinksldjump"/>
              </a:rPr>
              <a:t>Back to previous page</a:t>
            </a:r>
            <a:endParaRPr lang="en-GB"/>
          </a:p>
        </p:txBody>
      </p:sp>
      <p:sp>
        <p:nvSpPr>
          <p:cNvPr id="8" name="TextBox 7">
            <a:extLst>
              <a:ext uri="{FF2B5EF4-FFF2-40B4-BE49-F238E27FC236}">
                <a16:creationId xmlns:a16="http://schemas.microsoft.com/office/drawing/2014/main" id="{1BB241C8-C7EE-8EDB-D525-18992ED6B12F}"/>
              </a:ext>
            </a:extLst>
          </p:cNvPr>
          <p:cNvSpPr txBox="1"/>
          <p:nvPr/>
        </p:nvSpPr>
        <p:spPr>
          <a:xfrm>
            <a:off x="8773554" y="1796178"/>
            <a:ext cx="2354694" cy="369332"/>
          </a:xfrm>
          <a:prstGeom prst="rect">
            <a:avLst/>
          </a:prstGeom>
          <a:noFill/>
        </p:spPr>
        <p:txBody>
          <a:bodyPr wrap="square" rtlCol="0">
            <a:spAutoFit/>
          </a:bodyPr>
          <a:lstStyle/>
          <a:p>
            <a:r>
              <a:rPr lang="en-GB">
                <a:hlinkClick r:id="rId17"/>
              </a:rPr>
              <a:t>Link to Indicator Table</a:t>
            </a:r>
            <a:endParaRPr lang="en-GB"/>
          </a:p>
        </p:txBody>
      </p:sp>
    </p:spTree>
    <p:extLst>
      <p:ext uri="{BB962C8B-B14F-4D97-AF65-F5344CB8AC3E}">
        <p14:creationId xmlns:p14="http://schemas.microsoft.com/office/powerpoint/2010/main" val="221216902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1AE2E-B36F-9C2E-5090-FC29E3DF05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B95F03-189B-83F0-7B10-5DE27525423C}"/>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using containments in flood prone areas with] erosion protection [present] (e.g. riprap, retaining walls, soil binders etc.)</a:t>
            </a:r>
          </a:p>
        </p:txBody>
      </p:sp>
      <p:sp>
        <p:nvSpPr>
          <p:cNvPr id="6" name="TextBox 5">
            <a:extLst>
              <a:ext uri="{FF2B5EF4-FFF2-40B4-BE49-F238E27FC236}">
                <a16:creationId xmlns:a16="http://schemas.microsoft.com/office/drawing/2014/main" id="{D5EC9C75-7892-8ACE-226B-0BE693CD8D29}"/>
              </a:ext>
            </a:extLst>
          </p:cNvPr>
          <p:cNvSpPr txBox="1"/>
          <p:nvPr/>
        </p:nvSpPr>
        <p:spPr>
          <a:xfrm>
            <a:off x="838200" y="728039"/>
            <a:ext cx="1199536" cy="369332"/>
          </a:xfrm>
          <a:prstGeom prst="rect">
            <a:avLst/>
          </a:prstGeom>
          <a:noFill/>
        </p:spPr>
        <p:txBody>
          <a:bodyPr wrap="square" rtlCol="0">
            <a:spAutoFit/>
          </a:bodyPr>
          <a:lstStyle/>
          <a:p>
            <a:r>
              <a:rPr lang="en-GB" b="1"/>
              <a:t>LL001</a:t>
            </a:r>
          </a:p>
        </p:txBody>
      </p:sp>
      <p:sp>
        <p:nvSpPr>
          <p:cNvPr id="2" name="TextBox 1">
            <a:extLst>
              <a:ext uri="{FF2B5EF4-FFF2-40B4-BE49-F238E27FC236}">
                <a16:creationId xmlns:a16="http://schemas.microsoft.com/office/drawing/2014/main" id="{D9B1DFAA-C706-7C94-16A5-3FF01C3E62B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C52F0B4-7709-21CB-F932-F7E000B4C52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2B33AB5-FA8E-6853-7C00-4699DF879C6D}"/>
              </a:ext>
            </a:extLst>
          </p:cNvPr>
          <p:cNvGraphicFramePr>
            <a:graphicFrameLocks noGrp="1"/>
          </p:cNvGraphicFramePr>
          <p:nvPr>
            <p:extLst>
              <p:ext uri="{D42A27DB-BD31-4B8C-83A1-F6EECF244321}">
                <p14:modId xmlns:p14="http://schemas.microsoft.com/office/powerpoint/2010/main" val="478924378"/>
              </p:ext>
            </p:extLst>
          </p:nvPr>
        </p:nvGraphicFramePr>
        <p:xfrm>
          <a:off x="491613" y="1742221"/>
          <a:ext cx="10991317" cy="32597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https://doi.org/10.1371/journal.pone.0265077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BBD98A3-6231-F693-D263-D30F5B6A11B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2438798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C900-E6EE-10BB-E49B-E86323E1C23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2F096A-7803-7889-5F89-421A4F2D52A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with access to] multiple toilet technologies for use during and following flooding events</a:t>
            </a:r>
          </a:p>
        </p:txBody>
      </p:sp>
      <p:sp>
        <p:nvSpPr>
          <p:cNvPr id="6" name="TextBox 5">
            <a:extLst>
              <a:ext uri="{FF2B5EF4-FFF2-40B4-BE49-F238E27FC236}">
                <a16:creationId xmlns:a16="http://schemas.microsoft.com/office/drawing/2014/main" id="{0DBFD4C7-51F6-4D98-BF4E-11CF25400FF5}"/>
              </a:ext>
            </a:extLst>
          </p:cNvPr>
          <p:cNvSpPr txBox="1"/>
          <p:nvPr/>
        </p:nvSpPr>
        <p:spPr>
          <a:xfrm>
            <a:off x="838200" y="728039"/>
            <a:ext cx="1199536" cy="369332"/>
          </a:xfrm>
          <a:prstGeom prst="rect">
            <a:avLst/>
          </a:prstGeom>
          <a:noFill/>
        </p:spPr>
        <p:txBody>
          <a:bodyPr wrap="square" rtlCol="0">
            <a:spAutoFit/>
          </a:bodyPr>
          <a:lstStyle/>
          <a:p>
            <a:r>
              <a:rPr lang="en-GB" b="1"/>
              <a:t>LL003</a:t>
            </a:r>
          </a:p>
        </p:txBody>
      </p:sp>
      <p:sp>
        <p:nvSpPr>
          <p:cNvPr id="2" name="TextBox 1">
            <a:extLst>
              <a:ext uri="{FF2B5EF4-FFF2-40B4-BE49-F238E27FC236}">
                <a16:creationId xmlns:a16="http://schemas.microsoft.com/office/drawing/2014/main" id="{7B6E9BCE-8B3D-4BD7-1559-6548C607C45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5BD4381-17F3-4ECF-69ED-287A269F34E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615753A-2DE9-77D5-777A-DE56E15BE2EF}"/>
              </a:ext>
            </a:extLst>
          </p:cNvPr>
          <p:cNvGraphicFramePr>
            <a:graphicFrameLocks noGrp="1"/>
          </p:cNvGraphicFramePr>
          <p:nvPr>
            <p:extLst>
              <p:ext uri="{D42A27DB-BD31-4B8C-83A1-F6EECF244321}">
                <p14:modId xmlns:p14="http://schemas.microsoft.com/office/powerpoint/2010/main" val="4281694081"/>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Derived from evidence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Qualitative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Alda-Vidal, C., Browne, A. L., Lawhon, M., &amp; </a:t>
                      </a:r>
                      <a:r>
                        <a:rPr lang="en-GB" sz="1200" err="1"/>
                        <a:t>Iossifova</a:t>
                      </a:r>
                      <a:r>
                        <a:rPr lang="en-GB" sz="1200"/>
                        <a:t>, D. (2024). Sanitation configurations in Lilongwe: Everyday experiences on and off the grid. Urban Studies, 61(9), 1773-1788. https://doi.org/10.1177/00420980231217661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CF0BF10-E7CB-8A74-13A8-19CC4FE654D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82368310"/>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54B96-E5D2-7D1C-8C4E-EA298F5547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3306D3A-52D3-D949-A5F7-A203F3CAFE7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using] latrine technology designed for both climate resilience and user appropriateness</a:t>
            </a:r>
          </a:p>
        </p:txBody>
      </p:sp>
      <p:sp>
        <p:nvSpPr>
          <p:cNvPr id="6" name="TextBox 5">
            <a:extLst>
              <a:ext uri="{FF2B5EF4-FFF2-40B4-BE49-F238E27FC236}">
                <a16:creationId xmlns:a16="http://schemas.microsoft.com/office/drawing/2014/main" id="{5600CCEE-29E1-27BD-F166-ED1C49CCE727}"/>
              </a:ext>
            </a:extLst>
          </p:cNvPr>
          <p:cNvSpPr txBox="1"/>
          <p:nvPr/>
        </p:nvSpPr>
        <p:spPr>
          <a:xfrm>
            <a:off x="838200" y="728039"/>
            <a:ext cx="1199536" cy="369332"/>
          </a:xfrm>
          <a:prstGeom prst="rect">
            <a:avLst/>
          </a:prstGeom>
          <a:noFill/>
        </p:spPr>
        <p:txBody>
          <a:bodyPr wrap="square" rtlCol="0">
            <a:spAutoFit/>
          </a:bodyPr>
          <a:lstStyle/>
          <a:p>
            <a:r>
              <a:rPr lang="en-GB" b="1"/>
              <a:t>LL026</a:t>
            </a:r>
          </a:p>
        </p:txBody>
      </p:sp>
      <p:sp>
        <p:nvSpPr>
          <p:cNvPr id="2" name="TextBox 1">
            <a:extLst>
              <a:ext uri="{FF2B5EF4-FFF2-40B4-BE49-F238E27FC236}">
                <a16:creationId xmlns:a16="http://schemas.microsoft.com/office/drawing/2014/main" id="{D568D360-338D-886C-EEA1-99E9A4215D7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37805DF-A159-D4FF-35AD-2AF20FB6C14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877EBDB-D22E-1D80-C245-4FE950D8AE9A}"/>
              </a:ext>
            </a:extLst>
          </p:cNvPr>
          <p:cNvGraphicFramePr>
            <a:graphicFrameLocks noGrp="1"/>
          </p:cNvGraphicFramePr>
          <p:nvPr>
            <p:extLst>
              <p:ext uri="{D42A27DB-BD31-4B8C-83A1-F6EECF244321}">
                <p14:modId xmlns:p14="http://schemas.microsoft.com/office/powerpoint/2010/main" val="949419338"/>
              </p:ext>
            </p:extLst>
          </p:nvPr>
        </p:nvGraphicFramePr>
        <p:xfrm>
          <a:off x="491613" y="1742221"/>
          <a:ext cx="10991317" cy="399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Derived from evidence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Qualitative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https://doi.org/10.1371/journal.pone.0265077</a:t>
                      </a:r>
                    </a:p>
                    <a:p>
                      <a:r>
                        <a:rPr lang="en-GB" sz="1200"/>
                        <a:t>Uddin, S. M., </a:t>
                      </a:r>
                      <a:r>
                        <a:rPr lang="en-GB" sz="1200" err="1"/>
                        <a:t>Ronteltap</a:t>
                      </a:r>
                      <a:r>
                        <a:rPr lang="en-GB" sz="1200"/>
                        <a:t>, M. &amp; Van Lier, J. B. 2013. Assessment of urine diverting dehydrating toilets as a flood-resilient and affordable sanitation technology in the context of Bangladesh. Journal of Water, Sanitation and Hygiene for Development, 3, 87-95.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B2489FD-CD0E-5EF2-E1D5-EDDF3490555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365620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3143E-4F60-1FCA-E0E9-0DAE6AE1A08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A25966-1963-DACA-BD58-5AB07AF17D33}"/>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toilets/latrines] sited at a risk-based minimum distance from water body</a:t>
            </a:r>
          </a:p>
        </p:txBody>
      </p:sp>
      <p:sp>
        <p:nvSpPr>
          <p:cNvPr id="6" name="TextBox 5">
            <a:extLst>
              <a:ext uri="{FF2B5EF4-FFF2-40B4-BE49-F238E27FC236}">
                <a16:creationId xmlns:a16="http://schemas.microsoft.com/office/drawing/2014/main" id="{88E2B04D-240F-3834-B50C-7371EA7E9756}"/>
              </a:ext>
            </a:extLst>
          </p:cNvPr>
          <p:cNvSpPr txBox="1"/>
          <p:nvPr/>
        </p:nvSpPr>
        <p:spPr>
          <a:xfrm>
            <a:off x="838200" y="728039"/>
            <a:ext cx="1199536" cy="369332"/>
          </a:xfrm>
          <a:prstGeom prst="rect">
            <a:avLst/>
          </a:prstGeom>
          <a:noFill/>
        </p:spPr>
        <p:txBody>
          <a:bodyPr wrap="square" rtlCol="0">
            <a:spAutoFit/>
          </a:bodyPr>
          <a:lstStyle/>
          <a:p>
            <a:r>
              <a:rPr lang="en-GB" b="1"/>
              <a:t>LL078</a:t>
            </a:r>
          </a:p>
        </p:txBody>
      </p:sp>
      <p:sp>
        <p:nvSpPr>
          <p:cNvPr id="2" name="TextBox 1">
            <a:extLst>
              <a:ext uri="{FF2B5EF4-FFF2-40B4-BE49-F238E27FC236}">
                <a16:creationId xmlns:a16="http://schemas.microsoft.com/office/drawing/2014/main" id="{DE25C48E-8296-4D63-043F-4043A1FC858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63B9351-BDD5-E8D5-123E-5B384126801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B8E36C0-D347-A76B-D316-750CFF57C270}"/>
              </a:ext>
            </a:extLst>
          </p:cNvPr>
          <p:cNvGraphicFramePr>
            <a:graphicFrameLocks noGrp="1"/>
          </p:cNvGraphicFramePr>
          <p:nvPr>
            <p:extLst>
              <p:ext uri="{D42A27DB-BD31-4B8C-83A1-F6EECF244321}">
                <p14:modId xmlns:p14="http://schemas.microsoft.com/office/powerpoint/2010/main" val="162862992"/>
              </p:ext>
            </p:extLst>
          </p:nvPr>
        </p:nvGraphicFramePr>
        <p:xfrm>
          <a:off x="491613" y="1742221"/>
          <a:ext cx="10991317" cy="32597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Review</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Evidence</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Qualitative</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https://doi.org/10.1371/journal.pone.0265077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0F87E33-B2A8-3C80-E87C-5899BDD0DFD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432238012"/>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0449-89D1-1851-18E7-90D2AD53867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7897DB5-8535-4B6A-405F-3A8CC34E3FF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toilets/latrines] with soffit and floor raised above a given level, informed by flood risk assessment</a:t>
            </a:r>
          </a:p>
        </p:txBody>
      </p:sp>
      <p:sp>
        <p:nvSpPr>
          <p:cNvPr id="6" name="TextBox 5">
            <a:extLst>
              <a:ext uri="{FF2B5EF4-FFF2-40B4-BE49-F238E27FC236}">
                <a16:creationId xmlns:a16="http://schemas.microsoft.com/office/drawing/2014/main" id="{92D0AFC9-3B3B-B060-4EC0-86254F6A7565}"/>
              </a:ext>
            </a:extLst>
          </p:cNvPr>
          <p:cNvSpPr txBox="1"/>
          <p:nvPr/>
        </p:nvSpPr>
        <p:spPr>
          <a:xfrm>
            <a:off x="838200" y="728039"/>
            <a:ext cx="1199536" cy="369332"/>
          </a:xfrm>
          <a:prstGeom prst="rect">
            <a:avLst/>
          </a:prstGeom>
          <a:noFill/>
        </p:spPr>
        <p:txBody>
          <a:bodyPr wrap="square" rtlCol="0">
            <a:spAutoFit/>
          </a:bodyPr>
          <a:lstStyle/>
          <a:p>
            <a:r>
              <a:rPr lang="en-GB" b="1"/>
              <a:t>LL080</a:t>
            </a:r>
          </a:p>
        </p:txBody>
      </p:sp>
      <p:sp>
        <p:nvSpPr>
          <p:cNvPr id="2" name="TextBox 1">
            <a:extLst>
              <a:ext uri="{FF2B5EF4-FFF2-40B4-BE49-F238E27FC236}">
                <a16:creationId xmlns:a16="http://schemas.microsoft.com/office/drawing/2014/main" id="{BBE88D70-33E8-09B8-575F-96EC523540E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26B0218-4DE1-6878-BB40-D7C9849407B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CFCC94C-43B1-1591-FF26-2FB0A7DADCDA}"/>
              </a:ext>
            </a:extLst>
          </p:cNvPr>
          <p:cNvGraphicFramePr>
            <a:graphicFrameLocks noGrp="1"/>
          </p:cNvGraphicFramePr>
          <p:nvPr>
            <p:extLst>
              <p:ext uri="{D42A27DB-BD31-4B8C-83A1-F6EECF244321}">
                <p14:modId xmlns:p14="http://schemas.microsoft.com/office/powerpoint/2010/main" val="4025400139"/>
              </p:ext>
            </p:extLst>
          </p:nvPr>
        </p:nvGraphicFramePr>
        <p:xfrm>
          <a:off x="491613" y="1742221"/>
          <a:ext cx="10991317" cy="40827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Review</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Evidence</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Qualitative</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t>Uddin, S. M., </a:t>
                      </a:r>
                      <a:r>
                        <a:rPr lang="en-GB" sz="1000" err="1"/>
                        <a:t>Ronteltap</a:t>
                      </a:r>
                      <a:r>
                        <a:rPr lang="en-GB" sz="1000"/>
                        <a:t>, M. &amp; Van Lier, J. B. 2013. Assessment of urine diverting dehydrating toilets as a flood-resilient and affordable sanitation technology in the context of Bangladesh. Journal of Water, Sanitation and Hygiene for Development, 3, 87-95.</a:t>
                      </a:r>
                    </a:p>
                    <a:p>
                      <a:pPr marL="171450" indent="-171450">
                        <a:buFont typeface="Arial" panose="020B0604020202020204" pitchFamily="34" charset="0"/>
                        <a:buChar char="•"/>
                      </a:pPr>
                      <a:r>
                        <a:rPr lang="en-GB" sz="1000" err="1"/>
                        <a:t>Lebu</a:t>
                      </a:r>
                      <a:r>
                        <a:rPr lang="en-GB" sz="1000"/>
                        <a:t>, S., Gyimah, R., </a:t>
                      </a:r>
                      <a:r>
                        <a:rPr lang="en-GB" sz="1000" err="1"/>
                        <a:t>Nandoya</a:t>
                      </a:r>
                      <a:r>
                        <a:rPr lang="en-GB" sz="1000"/>
                        <a:t>, E., Brown, J., Salzberg, A. &amp; Manga, M. 2024. Assessment of sanitation infrastructure resilience to extreme rainfall and flooding: Evidence from an informal settlement in Kenya. Journal of Environmental Management, 354.</a:t>
                      </a:r>
                    </a:p>
                    <a:p>
                      <a:pPr marL="171450" indent="-171450">
                        <a:buFont typeface="Arial" panose="020B0604020202020204" pitchFamily="34" charset="0"/>
                        <a:buChar char="•"/>
                      </a:pPr>
                      <a:r>
                        <a:rPr lang="en-GB" sz="1000"/>
                        <a:t>Morshed, G. &amp; Sobhan, A. 2010. The search for appropriate latrine solutions for flood-prone areas of Bangladesh. Waterlines, 29, 236-245.</a:t>
                      </a:r>
                    </a:p>
                    <a:p>
                      <a:pPr marL="171450" indent="-171450">
                        <a:buFont typeface="Arial" panose="020B0604020202020204" pitchFamily="34" charset="0"/>
                        <a:buChar char="•"/>
                      </a:pPr>
                      <a:r>
                        <a:rPr lang="en-GB" sz="1000"/>
                        <a:t>UNICEF _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633A914-EDD4-A921-83AE-95B9FF26655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197945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B7EAA-8BCB-C074-3427-C352F45D90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DFF9CE-D078-16DC-005E-1F5F6DE65BC6}"/>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covered to prevent water ingress</a:t>
            </a:r>
          </a:p>
        </p:txBody>
      </p:sp>
      <p:sp>
        <p:nvSpPr>
          <p:cNvPr id="6" name="TextBox 5">
            <a:extLst>
              <a:ext uri="{FF2B5EF4-FFF2-40B4-BE49-F238E27FC236}">
                <a16:creationId xmlns:a16="http://schemas.microsoft.com/office/drawing/2014/main" id="{5E4D031F-FD80-51DC-0CC6-C7ECCC8FC1EC}"/>
              </a:ext>
            </a:extLst>
          </p:cNvPr>
          <p:cNvSpPr txBox="1"/>
          <p:nvPr/>
        </p:nvSpPr>
        <p:spPr>
          <a:xfrm>
            <a:off x="838200" y="728039"/>
            <a:ext cx="1199536" cy="369332"/>
          </a:xfrm>
          <a:prstGeom prst="rect">
            <a:avLst/>
          </a:prstGeom>
          <a:noFill/>
        </p:spPr>
        <p:txBody>
          <a:bodyPr wrap="square" rtlCol="0">
            <a:spAutoFit/>
          </a:bodyPr>
          <a:lstStyle/>
          <a:p>
            <a:r>
              <a:rPr lang="en-GB" b="1"/>
              <a:t>LL083</a:t>
            </a:r>
          </a:p>
        </p:txBody>
      </p:sp>
      <p:sp>
        <p:nvSpPr>
          <p:cNvPr id="2" name="TextBox 1">
            <a:extLst>
              <a:ext uri="{FF2B5EF4-FFF2-40B4-BE49-F238E27FC236}">
                <a16:creationId xmlns:a16="http://schemas.microsoft.com/office/drawing/2014/main" id="{5916D5E7-CF96-B5ED-8F67-070BD4D7721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2F1AF1F-6EB2-F5E4-5BDC-D4D6D906292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E5047E1-9CCE-4F32-B8ED-77D572E39509}"/>
              </a:ext>
            </a:extLst>
          </p:cNvPr>
          <p:cNvGraphicFramePr>
            <a:graphicFrameLocks noGrp="1"/>
          </p:cNvGraphicFramePr>
          <p:nvPr>
            <p:extLst>
              <p:ext uri="{D42A27DB-BD31-4B8C-83A1-F6EECF244321}">
                <p14:modId xmlns:p14="http://schemas.microsoft.com/office/powerpoint/2010/main" val="4003852436"/>
              </p:ext>
            </p:extLst>
          </p:nvPr>
        </p:nvGraphicFramePr>
        <p:xfrm>
          <a:off x="491613" y="1742221"/>
          <a:ext cx="10991317" cy="3688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F7E7587-2362-989B-48E2-111E2A23980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74439977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85598-3C14-3ACC-01AE-2743D6F4DD0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0B2E6E4-C33C-0055-FC16-D148A80D4B11}"/>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sited in area with deep groundwater table</a:t>
            </a:r>
          </a:p>
        </p:txBody>
      </p:sp>
      <p:sp>
        <p:nvSpPr>
          <p:cNvPr id="6" name="TextBox 5">
            <a:extLst>
              <a:ext uri="{FF2B5EF4-FFF2-40B4-BE49-F238E27FC236}">
                <a16:creationId xmlns:a16="http://schemas.microsoft.com/office/drawing/2014/main" id="{F9BE4810-0E5B-E5BF-B9F0-E6B3DC5A0524}"/>
              </a:ext>
            </a:extLst>
          </p:cNvPr>
          <p:cNvSpPr txBox="1"/>
          <p:nvPr/>
        </p:nvSpPr>
        <p:spPr>
          <a:xfrm>
            <a:off x="838200" y="728039"/>
            <a:ext cx="1199536" cy="369332"/>
          </a:xfrm>
          <a:prstGeom prst="rect">
            <a:avLst/>
          </a:prstGeom>
          <a:noFill/>
        </p:spPr>
        <p:txBody>
          <a:bodyPr wrap="square" rtlCol="0">
            <a:spAutoFit/>
          </a:bodyPr>
          <a:lstStyle/>
          <a:p>
            <a:r>
              <a:rPr lang="en-GB" b="1"/>
              <a:t>LL084</a:t>
            </a:r>
          </a:p>
        </p:txBody>
      </p:sp>
      <p:sp>
        <p:nvSpPr>
          <p:cNvPr id="2" name="TextBox 1">
            <a:extLst>
              <a:ext uri="{FF2B5EF4-FFF2-40B4-BE49-F238E27FC236}">
                <a16:creationId xmlns:a16="http://schemas.microsoft.com/office/drawing/2014/main" id="{5A71E752-499D-8FC5-C839-659BF8AB45E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D6DEBDC-4C9C-69EE-07C4-AF153E36F03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36FDCA4-0D36-2FED-0799-422F189444A7}"/>
              </a:ext>
            </a:extLst>
          </p:cNvPr>
          <p:cNvGraphicFramePr>
            <a:graphicFrameLocks noGrp="1"/>
          </p:cNvGraphicFramePr>
          <p:nvPr>
            <p:extLst>
              <p:ext uri="{D42A27DB-BD31-4B8C-83A1-F6EECF244321}">
                <p14:modId xmlns:p14="http://schemas.microsoft.com/office/powerpoint/2010/main" val="1335820128"/>
              </p:ext>
            </p:extLst>
          </p:nvPr>
        </p:nvGraphicFramePr>
        <p:xfrm>
          <a:off x="491613" y="1742221"/>
          <a:ext cx="10991317" cy="3625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Review</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Chanda Shimi, A., Ara Parvin, G., Biswas, C. and Shaw, R. (2010), "Impact and adaptation to flood: A focus on water supply, sanitation and health problems of rural community in Bangladesh", Disaster Prevention and Management, Vol. 19 No. 3, pp. 298-313. https://doi.org/10.1108/09653561011052484</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82DB2F5-5260-2029-A62C-8AF5994FD90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4149256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A1857-2EAD-54B3-E713-D8A88E44B1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B09ACF-A81F-0E73-414C-F5E6B5A29E6F}"/>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septic tanks with] outlet fitted with non-return valve </a:t>
            </a:r>
          </a:p>
        </p:txBody>
      </p:sp>
      <p:sp>
        <p:nvSpPr>
          <p:cNvPr id="6" name="TextBox 5">
            <a:extLst>
              <a:ext uri="{FF2B5EF4-FFF2-40B4-BE49-F238E27FC236}">
                <a16:creationId xmlns:a16="http://schemas.microsoft.com/office/drawing/2014/main" id="{1F99F1FF-2A7E-3497-24EE-737B8FBDCD09}"/>
              </a:ext>
            </a:extLst>
          </p:cNvPr>
          <p:cNvSpPr txBox="1"/>
          <p:nvPr/>
        </p:nvSpPr>
        <p:spPr>
          <a:xfrm>
            <a:off x="838200" y="728039"/>
            <a:ext cx="1199536" cy="369332"/>
          </a:xfrm>
          <a:prstGeom prst="rect">
            <a:avLst/>
          </a:prstGeom>
          <a:noFill/>
        </p:spPr>
        <p:txBody>
          <a:bodyPr wrap="square" rtlCol="0">
            <a:spAutoFit/>
          </a:bodyPr>
          <a:lstStyle/>
          <a:p>
            <a:r>
              <a:rPr lang="en-GB" b="1"/>
              <a:t>LL088</a:t>
            </a:r>
          </a:p>
        </p:txBody>
      </p:sp>
      <p:sp>
        <p:nvSpPr>
          <p:cNvPr id="2" name="TextBox 1">
            <a:extLst>
              <a:ext uri="{FF2B5EF4-FFF2-40B4-BE49-F238E27FC236}">
                <a16:creationId xmlns:a16="http://schemas.microsoft.com/office/drawing/2014/main" id="{0015AF5E-83DB-D60F-1351-8FB8B6A246B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452E5EA-FAD0-FF1A-2CDC-FA9C8D9C156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24FB016-F7A4-F7F1-EDF0-FFD79F7E3902}"/>
              </a:ext>
            </a:extLst>
          </p:cNvPr>
          <p:cNvGraphicFramePr>
            <a:graphicFrameLocks noGrp="1"/>
          </p:cNvGraphicFramePr>
          <p:nvPr>
            <p:extLst>
              <p:ext uri="{D42A27DB-BD31-4B8C-83A1-F6EECF244321}">
                <p14:modId xmlns:p14="http://schemas.microsoft.com/office/powerpoint/2010/main" val="231714204"/>
              </p:ext>
            </p:extLst>
          </p:nvPr>
        </p:nvGraphicFramePr>
        <p:xfrm>
          <a:off x="491613" y="1742221"/>
          <a:ext cx="10991317" cy="3688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3A82138-3F49-A7BD-A08D-C194EEC2BA8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9282448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E77C4-FB99-902D-4A12-314341744C1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4DEE8C3-D3FD-05C1-9C98-35E48DAC572E}"/>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sewer connections with] outlet fitted with non-return valve </a:t>
            </a:r>
          </a:p>
        </p:txBody>
      </p:sp>
      <p:sp>
        <p:nvSpPr>
          <p:cNvPr id="6" name="TextBox 5">
            <a:extLst>
              <a:ext uri="{FF2B5EF4-FFF2-40B4-BE49-F238E27FC236}">
                <a16:creationId xmlns:a16="http://schemas.microsoft.com/office/drawing/2014/main" id="{9FE64F4A-A973-EC3B-6392-96929FF875CC}"/>
              </a:ext>
            </a:extLst>
          </p:cNvPr>
          <p:cNvSpPr txBox="1"/>
          <p:nvPr/>
        </p:nvSpPr>
        <p:spPr>
          <a:xfrm>
            <a:off x="838200" y="728039"/>
            <a:ext cx="1199536" cy="369332"/>
          </a:xfrm>
          <a:prstGeom prst="rect">
            <a:avLst/>
          </a:prstGeom>
          <a:noFill/>
        </p:spPr>
        <p:txBody>
          <a:bodyPr wrap="square" rtlCol="0">
            <a:spAutoFit/>
          </a:bodyPr>
          <a:lstStyle/>
          <a:p>
            <a:r>
              <a:rPr lang="en-GB" b="1"/>
              <a:t>LL090</a:t>
            </a:r>
          </a:p>
        </p:txBody>
      </p:sp>
      <p:sp>
        <p:nvSpPr>
          <p:cNvPr id="2" name="TextBox 1">
            <a:extLst>
              <a:ext uri="{FF2B5EF4-FFF2-40B4-BE49-F238E27FC236}">
                <a16:creationId xmlns:a16="http://schemas.microsoft.com/office/drawing/2014/main" id="{6DC00F12-C42D-4C68-E0E6-22B37AE06E1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FF808C2-B708-CC7A-1AA8-36796B38EF3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C6A8273-6BDF-B195-176A-0A9253657B3A}"/>
              </a:ext>
            </a:extLst>
          </p:cNvPr>
          <p:cNvGraphicFramePr>
            <a:graphicFrameLocks noGrp="1"/>
          </p:cNvGraphicFramePr>
          <p:nvPr/>
        </p:nvGraphicFramePr>
        <p:xfrm>
          <a:off x="491613" y="1742221"/>
          <a:ext cx="10991317" cy="3688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9B634BC-A3DC-BC8D-DB4E-9992B3825D5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58983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F80EC-C007-D8A8-2FD9-5802E63602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86EEDA-EE81-681C-37E9-CEBB7D4ABC74}"/>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National government has mobilised funds to adapt the water sector to climate change</a:t>
            </a:r>
          </a:p>
        </p:txBody>
      </p:sp>
      <p:sp>
        <p:nvSpPr>
          <p:cNvPr id="6" name="TextBox 5">
            <a:extLst>
              <a:ext uri="{FF2B5EF4-FFF2-40B4-BE49-F238E27FC236}">
                <a16:creationId xmlns:a16="http://schemas.microsoft.com/office/drawing/2014/main" id="{4F6FD98E-7A68-1B47-5FDA-FE1E4219CA28}"/>
              </a:ext>
            </a:extLst>
          </p:cNvPr>
          <p:cNvSpPr txBox="1"/>
          <p:nvPr/>
        </p:nvSpPr>
        <p:spPr>
          <a:xfrm>
            <a:off x="853440" y="728039"/>
            <a:ext cx="1199536" cy="369332"/>
          </a:xfrm>
          <a:prstGeom prst="rect">
            <a:avLst/>
          </a:prstGeom>
          <a:noFill/>
        </p:spPr>
        <p:txBody>
          <a:bodyPr wrap="square" rtlCol="0">
            <a:spAutoFit/>
          </a:bodyPr>
          <a:lstStyle/>
          <a:p>
            <a:r>
              <a:rPr lang="en-GB" b="1"/>
              <a:t>LL174</a:t>
            </a:r>
          </a:p>
        </p:txBody>
      </p:sp>
      <p:sp>
        <p:nvSpPr>
          <p:cNvPr id="2" name="TextBox 1">
            <a:extLst>
              <a:ext uri="{FF2B5EF4-FFF2-40B4-BE49-F238E27FC236}">
                <a16:creationId xmlns:a16="http://schemas.microsoft.com/office/drawing/2014/main" id="{D74577A2-6E3D-D93B-4B95-B379D83A979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1C55C4E-B16C-DCCF-866B-E762A09AAAD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09E8F9C-DC99-16B3-042E-444960D4A0CD}"/>
              </a:ext>
            </a:extLst>
          </p:cNvPr>
          <p:cNvGraphicFramePr>
            <a:graphicFrameLocks noGrp="1"/>
          </p:cNvGraphicFramePr>
          <p:nvPr>
            <p:extLst>
              <p:ext uri="{D42A27DB-BD31-4B8C-83A1-F6EECF244321}">
                <p14:modId xmlns:p14="http://schemas.microsoft.com/office/powerpoint/2010/main" val="13348557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ECA8410-4E6C-C3FB-99BB-132983BB7CB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12180395"/>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FD56F-C9CF-21C8-ECF1-8380EBABB34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0306953-862F-3B98-05B4-2E92DA3A8C0A}"/>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with] access to multiple toilet technologies (one low/no flush) for use during drought</a:t>
            </a:r>
          </a:p>
        </p:txBody>
      </p:sp>
      <p:sp>
        <p:nvSpPr>
          <p:cNvPr id="6" name="TextBox 5">
            <a:extLst>
              <a:ext uri="{FF2B5EF4-FFF2-40B4-BE49-F238E27FC236}">
                <a16:creationId xmlns:a16="http://schemas.microsoft.com/office/drawing/2014/main" id="{DB109514-41DE-6771-F7F9-30AB9817B4EA}"/>
              </a:ext>
            </a:extLst>
          </p:cNvPr>
          <p:cNvSpPr txBox="1"/>
          <p:nvPr/>
        </p:nvSpPr>
        <p:spPr>
          <a:xfrm>
            <a:off x="838200" y="728039"/>
            <a:ext cx="1199536" cy="369332"/>
          </a:xfrm>
          <a:prstGeom prst="rect">
            <a:avLst/>
          </a:prstGeom>
          <a:noFill/>
        </p:spPr>
        <p:txBody>
          <a:bodyPr wrap="square" rtlCol="0">
            <a:spAutoFit/>
          </a:bodyPr>
          <a:lstStyle/>
          <a:p>
            <a:r>
              <a:rPr lang="en-GB" b="1"/>
              <a:t>LL213</a:t>
            </a:r>
          </a:p>
        </p:txBody>
      </p:sp>
      <p:sp>
        <p:nvSpPr>
          <p:cNvPr id="2" name="TextBox 1">
            <a:extLst>
              <a:ext uri="{FF2B5EF4-FFF2-40B4-BE49-F238E27FC236}">
                <a16:creationId xmlns:a16="http://schemas.microsoft.com/office/drawing/2014/main" id="{EAC9DF47-31DC-3C6A-CC8E-D8C24E93F31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440DEBE-3A40-7A8F-EBE6-19824D250ED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9C0FAA2-A87A-ECB2-4CD0-5CA179BFE003}"/>
              </a:ext>
            </a:extLst>
          </p:cNvPr>
          <p:cNvGraphicFramePr>
            <a:graphicFrameLocks noGrp="1"/>
          </p:cNvGraphicFramePr>
          <p:nvPr>
            <p:extLst>
              <p:ext uri="{D42A27DB-BD31-4B8C-83A1-F6EECF244321}">
                <p14:modId xmlns:p14="http://schemas.microsoft.com/office/powerpoint/2010/main" val="2709475891"/>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Review</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Evidence</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Qualitative</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Alda-Vidal, C., Browne, A. L., Lawhon, M., &amp; </a:t>
                      </a:r>
                      <a:r>
                        <a:rPr lang="en-GB" sz="1000" err="1"/>
                        <a:t>Iossifova</a:t>
                      </a:r>
                      <a:r>
                        <a:rPr lang="en-GB" sz="1000"/>
                        <a:t>, D. (2024). Sanitation configurations in Lilongwe: Everyday experiences on and off the grid. Urban Studies, 61(9), 1773-1788. https://doi.org/10.1177/00420980231217661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5DF4508-580E-2212-2B4C-45D2A2DBF10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63612139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542A3-CA0A-6D50-0867-59C2ACC2446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CE9367-70C7-A61B-E92C-D97C8FFA7C1C}"/>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households that have taken action to build/ rebuild and/or upgrade latrines following heavy rains or other extreme weather events</a:t>
            </a:r>
          </a:p>
        </p:txBody>
      </p:sp>
      <p:sp>
        <p:nvSpPr>
          <p:cNvPr id="6" name="TextBox 5">
            <a:extLst>
              <a:ext uri="{FF2B5EF4-FFF2-40B4-BE49-F238E27FC236}">
                <a16:creationId xmlns:a16="http://schemas.microsoft.com/office/drawing/2014/main" id="{3B9A986B-682E-226B-4E3F-45BFDCD684CD}"/>
              </a:ext>
            </a:extLst>
          </p:cNvPr>
          <p:cNvSpPr txBox="1"/>
          <p:nvPr/>
        </p:nvSpPr>
        <p:spPr>
          <a:xfrm>
            <a:off x="838200" y="728039"/>
            <a:ext cx="1199536" cy="369332"/>
          </a:xfrm>
          <a:prstGeom prst="rect">
            <a:avLst/>
          </a:prstGeom>
          <a:noFill/>
        </p:spPr>
        <p:txBody>
          <a:bodyPr wrap="square" rtlCol="0">
            <a:spAutoFit/>
          </a:bodyPr>
          <a:lstStyle/>
          <a:p>
            <a:r>
              <a:rPr lang="en-GB" b="1"/>
              <a:t>LL254</a:t>
            </a:r>
          </a:p>
        </p:txBody>
      </p:sp>
      <p:sp>
        <p:nvSpPr>
          <p:cNvPr id="2" name="TextBox 1">
            <a:extLst>
              <a:ext uri="{FF2B5EF4-FFF2-40B4-BE49-F238E27FC236}">
                <a16:creationId xmlns:a16="http://schemas.microsoft.com/office/drawing/2014/main" id="{61A6AF80-B2ED-7B08-C91D-8E57C9D6B7F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AAA457B-E2C1-AB88-9053-1A2F903132F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CEF2207-C5AD-035B-521A-61E9156FB6A1}"/>
              </a:ext>
            </a:extLst>
          </p:cNvPr>
          <p:cNvGraphicFramePr>
            <a:graphicFrameLocks noGrp="1"/>
          </p:cNvGraphicFramePr>
          <p:nvPr>
            <p:extLst>
              <p:ext uri="{D42A27DB-BD31-4B8C-83A1-F6EECF244321}">
                <p14:modId xmlns:p14="http://schemas.microsoft.com/office/powerpoint/2010/main" val="4047094801"/>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water and sanitation service providers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a:t>
                      </a:r>
                      <a:r>
                        <a:rPr lang="en-GB" sz="1000" err="1"/>
                        <a:t>Unicef</a:t>
                      </a:r>
                      <a:r>
                        <a:rPr lang="en-GB" sz="1000"/>
                        <a:t>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ACD464E-8FEA-1B02-78C1-B508B6D4B3C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3739953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1111BF-57A5-DAA3-B33D-DE23AAC24808}"/>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itle 1">
            <a:extLst>
              <a:ext uri="{FF2B5EF4-FFF2-40B4-BE49-F238E27FC236}">
                <a16:creationId xmlns:a16="http://schemas.microsoft.com/office/drawing/2014/main" id="{730940FC-F407-6312-8729-FC565B5485BB}"/>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users</a:t>
            </a:r>
          </a:p>
          <a:p>
            <a:endParaRPr lang="en-GB" sz="2500" b="1">
              <a:solidFill>
                <a:schemeClr val="accent1">
                  <a:lumMod val="50000"/>
                </a:schemeClr>
              </a:solidFill>
              <a:latin typeface="+mn-lt"/>
            </a:endParaRPr>
          </a:p>
        </p:txBody>
      </p:sp>
      <p:sp>
        <p:nvSpPr>
          <p:cNvPr id="4" name="TextBox 3">
            <a:extLst>
              <a:ext uri="{FF2B5EF4-FFF2-40B4-BE49-F238E27FC236}">
                <a16:creationId xmlns:a16="http://schemas.microsoft.com/office/drawing/2014/main" id="{40B97AAC-8BE7-1D5D-B418-2BF85C38716D}"/>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Menstrual Hygiene Management</a:t>
            </a:r>
          </a:p>
          <a:p>
            <a:endParaRPr lang="en-GB"/>
          </a:p>
        </p:txBody>
      </p:sp>
      <p:cxnSp>
        <p:nvCxnSpPr>
          <p:cNvPr id="5" name="Straight Connector 4">
            <a:extLst>
              <a:ext uri="{FF2B5EF4-FFF2-40B4-BE49-F238E27FC236}">
                <a16:creationId xmlns:a16="http://schemas.microsoft.com/office/drawing/2014/main" id="{EBEA2CEF-242A-52F2-943F-8B29D32B42FA}"/>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FA52E8C4-F569-74E4-98BF-B395F0D33C8F}"/>
              </a:ext>
            </a:extLst>
          </p:cNvPr>
          <p:cNvGraphicFramePr>
            <a:graphicFrameLocks noGrp="1"/>
          </p:cNvGraphicFramePr>
          <p:nvPr>
            <p:extLst>
              <p:ext uri="{D42A27DB-BD31-4B8C-83A1-F6EECF244321}">
                <p14:modId xmlns:p14="http://schemas.microsoft.com/office/powerpoint/2010/main" val="1898489974"/>
              </p:ext>
            </p:extLst>
          </p:nvPr>
        </p:nvGraphicFramePr>
        <p:xfrm>
          <a:off x="838199" y="2278036"/>
          <a:ext cx="10290049" cy="1263956"/>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LL319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relying on alternative water sources, such as springs, surface water, or groundwater, for hygiene purposes during menstruation</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u="none" strike="noStrike">
                          <a:effectLst/>
                          <a:hlinkClick r:id="rId4" action="ppaction://hlinksldjump"/>
                        </a:rPr>
                        <a:t>LL325</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relying on alternative water sources, such as springs, surface water, or groundwater, for hygiene purposes during menstruation</a:t>
                      </a:r>
                    </a:p>
                  </a:txBody>
                  <a:tcPr marL="0" marR="0" marT="0" marB="0" anchor="b"/>
                </a:tc>
                <a:extLst>
                  <a:ext uri="{0D108BD9-81ED-4DB2-BD59-A6C34878D82A}">
                    <a16:rowId xmlns:a16="http://schemas.microsoft.com/office/drawing/2014/main" val="3279858645"/>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LL362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000" b="0" i="0" u="none" strike="noStrike">
                          <a:solidFill>
                            <a:srgbClr val="000000"/>
                          </a:solidFill>
                          <a:effectLst/>
                          <a:latin typeface="Aptos Narrow" panose="020B0004020202020204" pitchFamily="34" charset="0"/>
                        </a:rPr>
                        <a:t>[Proportion of menstruators] relying on alternative water sources, such as springs, surface water, or groundwater, for hygiene purposes during menstruation</a:t>
                      </a:r>
                    </a:p>
                  </a:txBody>
                  <a:tcPr marL="0" marR="0" marT="0" marB="0" anchor="b"/>
                </a:tc>
                <a:extLst>
                  <a:ext uri="{0D108BD9-81ED-4DB2-BD59-A6C34878D82A}">
                    <a16:rowId xmlns:a16="http://schemas.microsoft.com/office/drawing/2014/main" val="2217435499"/>
                  </a:ext>
                </a:extLst>
              </a:tr>
            </a:tbl>
          </a:graphicData>
        </a:graphic>
      </p:graphicFrame>
      <p:sp>
        <p:nvSpPr>
          <p:cNvPr id="7" name="TextBox 6">
            <a:extLst>
              <a:ext uri="{FF2B5EF4-FFF2-40B4-BE49-F238E27FC236}">
                <a16:creationId xmlns:a16="http://schemas.microsoft.com/office/drawing/2014/main" id="{B72D9167-455E-45BB-5E6C-C005314578DD}"/>
              </a:ext>
            </a:extLst>
          </p:cNvPr>
          <p:cNvSpPr txBox="1"/>
          <p:nvPr/>
        </p:nvSpPr>
        <p:spPr>
          <a:xfrm>
            <a:off x="3786499" y="6177280"/>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8" name="TextBox 7">
            <a:extLst>
              <a:ext uri="{FF2B5EF4-FFF2-40B4-BE49-F238E27FC236}">
                <a16:creationId xmlns:a16="http://schemas.microsoft.com/office/drawing/2014/main" id="{1D5134C3-E884-D173-1086-3D41F1026A52}"/>
              </a:ext>
            </a:extLst>
          </p:cNvPr>
          <p:cNvSpPr txBox="1"/>
          <p:nvPr/>
        </p:nvSpPr>
        <p:spPr>
          <a:xfrm>
            <a:off x="8773554" y="1914162"/>
            <a:ext cx="2354694" cy="369332"/>
          </a:xfrm>
          <a:prstGeom prst="rect">
            <a:avLst/>
          </a:prstGeom>
          <a:noFill/>
        </p:spPr>
        <p:txBody>
          <a:bodyPr wrap="square" rtlCol="0">
            <a:spAutoFit/>
          </a:bodyPr>
          <a:lstStyle/>
          <a:p>
            <a:r>
              <a:rPr lang="en-GB">
                <a:hlinkClick r:id="rId7"/>
              </a:rPr>
              <a:t>Link to Indicator Table</a:t>
            </a:r>
            <a:endParaRPr lang="en-GB"/>
          </a:p>
        </p:txBody>
      </p:sp>
      <p:sp>
        <p:nvSpPr>
          <p:cNvPr id="9" name="TextBox 8">
            <a:extLst>
              <a:ext uri="{FF2B5EF4-FFF2-40B4-BE49-F238E27FC236}">
                <a16:creationId xmlns:a16="http://schemas.microsoft.com/office/drawing/2014/main" id="{434D15EB-E972-0650-EBA1-7334C7836ED0}"/>
              </a:ext>
            </a:extLst>
          </p:cNvPr>
          <p:cNvSpPr txBox="1"/>
          <p:nvPr/>
        </p:nvSpPr>
        <p:spPr>
          <a:xfrm>
            <a:off x="3786499" y="6179902"/>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10" name="TextBox 9">
            <a:extLst>
              <a:ext uri="{FF2B5EF4-FFF2-40B4-BE49-F238E27FC236}">
                <a16:creationId xmlns:a16="http://schemas.microsoft.com/office/drawing/2014/main" id="{27AD4397-5BD5-DA9F-A7DC-61DAF43DCE65}"/>
              </a:ext>
            </a:extLst>
          </p:cNvPr>
          <p:cNvSpPr txBox="1"/>
          <p:nvPr/>
        </p:nvSpPr>
        <p:spPr>
          <a:xfrm>
            <a:off x="8773554" y="1916784"/>
            <a:ext cx="2354694" cy="369332"/>
          </a:xfrm>
          <a:prstGeom prst="rect">
            <a:avLst/>
          </a:prstGeom>
          <a:noFill/>
        </p:spPr>
        <p:txBody>
          <a:bodyPr wrap="square" rtlCol="0">
            <a:spAutoFit/>
          </a:bodyPr>
          <a:lstStyle/>
          <a:p>
            <a:r>
              <a:rPr lang="en-GB">
                <a:hlinkClick r:id="rId7"/>
              </a:rPr>
              <a:t>Link to Indicator Table</a:t>
            </a:r>
            <a:endParaRPr lang="en-GB"/>
          </a:p>
        </p:txBody>
      </p:sp>
    </p:spTree>
    <p:extLst>
      <p:ext uri="{BB962C8B-B14F-4D97-AF65-F5344CB8AC3E}">
        <p14:creationId xmlns:p14="http://schemas.microsoft.com/office/powerpoint/2010/main" val="318291513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59C6418-43F9-812F-5205-15AEC810B65C}"/>
              </a:ext>
            </a:extLst>
          </p:cNvPr>
          <p:cNvGraphicFramePr>
            <a:graphicFrameLocks noGrp="1"/>
          </p:cNvGraphicFramePr>
          <p:nvPr>
            <p:extLst>
              <p:ext uri="{D42A27DB-BD31-4B8C-83A1-F6EECF244321}">
                <p14:modId xmlns:p14="http://schemas.microsoft.com/office/powerpoint/2010/main" val="2390149383"/>
              </p:ext>
            </p:extLst>
          </p:nvPr>
        </p:nvGraphicFramePr>
        <p:xfrm>
          <a:off x="491613" y="1742221"/>
          <a:ext cx="10991317" cy="2672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Adaption actions by users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SARKAR, P., RIFAT, M. A., TALUKDAR, I. H., SAHA, N., NEUFELD, N. S. R., MIAH, M. I. &amp; SAHA, S. 2024. Self-reported urinary tract infection and bacterial vaginosis symptoms among indigenous adolescents during seasonal periods of water scarcity: A cross-sectional study in </a:t>
                      </a:r>
                      <a:r>
                        <a:rPr lang="en-GB" sz="1200" err="1"/>
                        <a:t>Bandarban</a:t>
                      </a:r>
                      <a:r>
                        <a:rPr lang="en-GB" sz="1200"/>
                        <a:t> Hill District of Bangladesh. Health Sci Rep, 7, e2107.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0F10917E-2848-2365-1BA0-078615935611}"/>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relying on alternative water sources, such as springs, surface water, or groundwater, for hygiene purposes during menstruation</a:t>
            </a:r>
          </a:p>
        </p:txBody>
      </p:sp>
      <p:sp>
        <p:nvSpPr>
          <p:cNvPr id="4" name="TextBox 3">
            <a:extLst>
              <a:ext uri="{FF2B5EF4-FFF2-40B4-BE49-F238E27FC236}">
                <a16:creationId xmlns:a16="http://schemas.microsoft.com/office/drawing/2014/main" id="{14606F64-7C5A-447F-2A95-FF51F4C33EB5}"/>
              </a:ext>
            </a:extLst>
          </p:cNvPr>
          <p:cNvSpPr txBox="1"/>
          <p:nvPr/>
        </p:nvSpPr>
        <p:spPr>
          <a:xfrm>
            <a:off x="838200" y="728039"/>
            <a:ext cx="1199536" cy="369332"/>
          </a:xfrm>
          <a:prstGeom prst="rect">
            <a:avLst/>
          </a:prstGeom>
          <a:noFill/>
        </p:spPr>
        <p:txBody>
          <a:bodyPr wrap="square" rtlCol="0">
            <a:spAutoFit/>
          </a:bodyPr>
          <a:lstStyle/>
          <a:p>
            <a:r>
              <a:rPr lang="en-GB" b="1"/>
              <a:t>LL319</a:t>
            </a:r>
          </a:p>
        </p:txBody>
      </p:sp>
      <p:sp>
        <p:nvSpPr>
          <p:cNvPr id="7" name="TextBox 6">
            <a:extLst>
              <a:ext uri="{FF2B5EF4-FFF2-40B4-BE49-F238E27FC236}">
                <a16:creationId xmlns:a16="http://schemas.microsoft.com/office/drawing/2014/main" id="{4AE07D5A-BC66-E7C8-05F9-33C708934FF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3FFFF8F3-E88A-D597-402C-05968A6338E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645C85C3-0B53-4354-01D9-466D74EE5824}"/>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03805256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EF4FBF-F7D8-409D-7A7E-2BC9A0D1B8B7}"/>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reducing water usage during menstruation by using tissues or cloth instead of washing with water</a:t>
            </a:r>
          </a:p>
        </p:txBody>
      </p:sp>
      <p:sp>
        <p:nvSpPr>
          <p:cNvPr id="4" name="TextBox 3">
            <a:extLst>
              <a:ext uri="{FF2B5EF4-FFF2-40B4-BE49-F238E27FC236}">
                <a16:creationId xmlns:a16="http://schemas.microsoft.com/office/drawing/2014/main" id="{52EA44A7-953F-091A-2407-9B0EB4FFAC88}"/>
              </a:ext>
            </a:extLst>
          </p:cNvPr>
          <p:cNvSpPr txBox="1"/>
          <p:nvPr/>
        </p:nvSpPr>
        <p:spPr>
          <a:xfrm>
            <a:off x="838200" y="728039"/>
            <a:ext cx="1199536" cy="369332"/>
          </a:xfrm>
          <a:prstGeom prst="rect">
            <a:avLst/>
          </a:prstGeom>
          <a:noFill/>
        </p:spPr>
        <p:txBody>
          <a:bodyPr wrap="square" rtlCol="0">
            <a:spAutoFit/>
          </a:bodyPr>
          <a:lstStyle/>
          <a:p>
            <a:r>
              <a:rPr lang="en-GB" b="1"/>
              <a:t>LL325</a:t>
            </a:r>
          </a:p>
        </p:txBody>
      </p:sp>
      <p:sp>
        <p:nvSpPr>
          <p:cNvPr id="7" name="TextBox 6">
            <a:extLst>
              <a:ext uri="{FF2B5EF4-FFF2-40B4-BE49-F238E27FC236}">
                <a16:creationId xmlns:a16="http://schemas.microsoft.com/office/drawing/2014/main" id="{CD05AA94-EA0F-BE5D-C1A6-80DD85081F9F}"/>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41864037-538B-E079-8D69-89D51F322D4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7717EE67-8AF4-1DE5-E9C5-B2012956A102}"/>
              </a:ext>
            </a:extLst>
          </p:cNvPr>
          <p:cNvGraphicFramePr>
            <a:graphicFrameLocks noGrp="1"/>
          </p:cNvGraphicFramePr>
          <p:nvPr>
            <p:extLst>
              <p:ext uri="{D42A27DB-BD31-4B8C-83A1-F6EECF244321}">
                <p14:modId xmlns:p14="http://schemas.microsoft.com/office/powerpoint/2010/main" val="2554552276"/>
              </p:ext>
            </p:extLst>
          </p:nvPr>
        </p:nvGraphicFramePr>
        <p:xfrm>
          <a:off x="491613" y="1742221"/>
          <a:ext cx="10991317" cy="2672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Adaption actions by users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TALUKDAR, I. H., RIFAT, M. A., SARKAR, P., SAHA, N., TESSMA, M. K. &amp; MIAH, M. I. 2023. Perceived difficulties in maintaining menstrual hygiene practices among indigenous adolescents during seasonal water scarcity periods in </a:t>
                      </a:r>
                      <a:r>
                        <a:rPr lang="en-GB" sz="1200" err="1"/>
                        <a:t>Bandarban</a:t>
                      </a:r>
                      <a:r>
                        <a:rPr lang="en-GB" sz="1200"/>
                        <a:t> hill district of Bangladesh: A cross-sectional study. Int J </a:t>
                      </a:r>
                      <a:r>
                        <a:rPr lang="en-GB" sz="1200" err="1"/>
                        <a:t>Hyg</a:t>
                      </a:r>
                      <a:r>
                        <a:rPr lang="en-GB" sz="1200"/>
                        <a:t> Environ Health, 254, 114268.</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ADCD4CBA-5301-D299-3CA5-C03E2D3FDA2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76567099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8A9E16-E2DB-899F-933C-E4DC99705421}"/>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MHM materials available in the household variation by season</a:t>
            </a:r>
          </a:p>
        </p:txBody>
      </p:sp>
      <p:sp>
        <p:nvSpPr>
          <p:cNvPr id="4" name="TextBox 3">
            <a:extLst>
              <a:ext uri="{FF2B5EF4-FFF2-40B4-BE49-F238E27FC236}">
                <a16:creationId xmlns:a16="http://schemas.microsoft.com/office/drawing/2014/main" id="{2C3AEB71-300A-ABC5-B077-6B8A20B64E8F}"/>
              </a:ext>
            </a:extLst>
          </p:cNvPr>
          <p:cNvSpPr txBox="1"/>
          <p:nvPr/>
        </p:nvSpPr>
        <p:spPr>
          <a:xfrm>
            <a:off x="838200" y="728039"/>
            <a:ext cx="1199536" cy="369332"/>
          </a:xfrm>
          <a:prstGeom prst="rect">
            <a:avLst/>
          </a:prstGeom>
          <a:noFill/>
        </p:spPr>
        <p:txBody>
          <a:bodyPr wrap="square" rtlCol="0">
            <a:spAutoFit/>
          </a:bodyPr>
          <a:lstStyle/>
          <a:p>
            <a:r>
              <a:rPr lang="en-GB" b="1"/>
              <a:t>LL362</a:t>
            </a:r>
          </a:p>
        </p:txBody>
      </p:sp>
      <p:sp>
        <p:nvSpPr>
          <p:cNvPr id="7" name="TextBox 6">
            <a:extLst>
              <a:ext uri="{FF2B5EF4-FFF2-40B4-BE49-F238E27FC236}">
                <a16:creationId xmlns:a16="http://schemas.microsoft.com/office/drawing/2014/main" id="{612751A9-5A78-C19B-4A7B-B70047FB1FC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37E18C93-B387-2530-F554-E5B306CC12E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6DFF04B7-43F7-9DBB-6585-9DABB8D077E6}"/>
              </a:ext>
            </a:extLst>
          </p:cNvPr>
          <p:cNvGraphicFramePr>
            <a:graphicFrameLocks noGrp="1"/>
          </p:cNvGraphicFramePr>
          <p:nvPr>
            <p:extLst>
              <p:ext uri="{D42A27DB-BD31-4B8C-83A1-F6EECF244321}">
                <p14:modId xmlns:p14="http://schemas.microsoft.com/office/powerpoint/2010/main" val="2079908889"/>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Adaption actions by users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2A02FC9D-1F2E-5549-9553-E8A9295CDD5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12264982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B69B87B-9E47-B8CB-125F-A24F6D5664B1}"/>
              </a:ext>
            </a:extLst>
          </p:cNvPr>
          <p:cNvGraphicFramePr>
            <a:graphicFrameLocks noGrp="1"/>
          </p:cNvGraphicFramePr>
          <p:nvPr>
            <p:extLst>
              <p:ext uri="{D42A27DB-BD31-4B8C-83A1-F6EECF244321}">
                <p14:modId xmlns:p14="http://schemas.microsoft.com/office/powerpoint/2010/main" val="4106331509"/>
              </p:ext>
            </p:extLst>
          </p:nvPr>
        </p:nvGraphicFramePr>
        <p:xfrm>
          <a:off x="838199" y="2278036"/>
          <a:ext cx="10290049" cy="631978"/>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2" action="ppaction://hlinksldjump"/>
                        </a:rPr>
                        <a:t>LL349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population] with soap available in the household variation by season</a:t>
                      </a:r>
                    </a:p>
                  </a:txBody>
                  <a:tcPr marL="0" marR="0" marT="0" marB="0"/>
                </a:tc>
                <a:extLst>
                  <a:ext uri="{0D108BD9-81ED-4DB2-BD59-A6C34878D82A}">
                    <a16:rowId xmlns:a16="http://schemas.microsoft.com/office/drawing/2014/main" val="3136584073"/>
                  </a:ext>
                </a:extLst>
              </a:tr>
            </a:tbl>
          </a:graphicData>
        </a:graphic>
      </p:graphicFrame>
      <p:sp>
        <p:nvSpPr>
          <p:cNvPr id="4" name="TextBox 3">
            <a:extLst>
              <a:ext uri="{FF2B5EF4-FFF2-40B4-BE49-F238E27FC236}">
                <a16:creationId xmlns:a16="http://schemas.microsoft.com/office/drawing/2014/main" id="{3EB7D730-6FA3-0FEB-7ECE-2440C5B5065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5" name="Title 1">
            <a:extLst>
              <a:ext uri="{FF2B5EF4-FFF2-40B4-BE49-F238E27FC236}">
                <a16:creationId xmlns:a16="http://schemas.microsoft.com/office/drawing/2014/main" id="{DAC71000-842A-08E6-B45F-89E843C83C30}"/>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users</a:t>
            </a:r>
          </a:p>
          <a:p>
            <a:endParaRPr lang="en-GB" sz="2500" b="1">
              <a:solidFill>
                <a:schemeClr val="accent1">
                  <a:lumMod val="50000"/>
                </a:schemeClr>
              </a:solidFill>
              <a:latin typeface="+mn-lt"/>
            </a:endParaRPr>
          </a:p>
        </p:txBody>
      </p:sp>
      <p:sp>
        <p:nvSpPr>
          <p:cNvPr id="6" name="TextBox 5">
            <a:extLst>
              <a:ext uri="{FF2B5EF4-FFF2-40B4-BE49-F238E27FC236}">
                <a16:creationId xmlns:a16="http://schemas.microsoft.com/office/drawing/2014/main" id="{0495F475-51D8-62E0-358F-C21BDE05CAEA}"/>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Hygiene System</a:t>
            </a:r>
          </a:p>
          <a:p>
            <a:endParaRPr lang="en-GB"/>
          </a:p>
        </p:txBody>
      </p:sp>
      <p:cxnSp>
        <p:nvCxnSpPr>
          <p:cNvPr id="7" name="Straight Connector 6">
            <a:extLst>
              <a:ext uri="{FF2B5EF4-FFF2-40B4-BE49-F238E27FC236}">
                <a16:creationId xmlns:a16="http://schemas.microsoft.com/office/drawing/2014/main" id="{EB35909C-78B1-2775-745B-90F8EEC6A02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B7FA08F-62B3-03BA-C3B6-443C875B799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8" name="TextBox 7">
            <a:extLst>
              <a:ext uri="{FF2B5EF4-FFF2-40B4-BE49-F238E27FC236}">
                <a16:creationId xmlns:a16="http://schemas.microsoft.com/office/drawing/2014/main" id="{57126709-BFCF-0CF9-5DD5-BA86A0A870BD}"/>
              </a:ext>
            </a:extLst>
          </p:cNvPr>
          <p:cNvSpPr txBox="1"/>
          <p:nvPr/>
        </p:nvSpPr>
        <p:spPr>
          <a:xfrm>
            <a:off x="8773554" y="1914162"/>
            <a:ext cx="2354694" cy="369332"/>
          </a:xfrm>
          <a:prstGeom prst="rect">
            <a:avLst/>
          </a:prstGeom>
          <a:noFill/>
        </p:spPr>
        <p:txBody>
          <a:bodyPr wrap="square" rtlCol="0">
            <a:spAutoFit/>
          </a:bodyPr>
          <a:lstStyle/>
          <a:p>
            <a:r>
              <a:rPr lang="en-GB">
                <a:hlinkClick r:id="rId5"/>
              </a:rPr>
              <a:t>Link to Indicator Table</a:t>
            </a:r>
            <a:endParaRPr lang="en-GB"/>
          </a:p>
        </p:txBody>
      </p:sp>
    </p:spTree>
    <p:extLst>
      <p:ext uri="{BB962C8B-B14F-4D97-AF65-F5344CB8AC3E}">
        <p14:creationId xmlns:p14="http://schemas.microsoft.com/office/powerpoint/2010/main" val="378442467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96574F-31A9-31C9-DB04-FEAEB6CDA1CD}"/>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population] with soap available in the household variation by season</a:t>
            </a:r>
          </a:p>
        </p:txBody>
      </p:sp>
      <p:sp>
        <p:nvSpPr>
          <p:cNvPr id="3" name="TextBox 2">
            <a:extLst>
              <a:ext uri="{FF2B5EF4-FFF2-40B4-BE49-F238E27FC236}">
                <a16:creationId xmlns:a16="http://schemas.microsoft.com/office/drawing/2014/main" id="{CD8D8F83-D451-09F7-C7E7-C1E391146D1D}"/>
              </a:ext>
            </a:extLst>
          </p:cNvPr>
          <p:cNvSpPr txBox="1"/>
          <p:nvPr/>
        </p:nvSpPr>
        <p:spPr>
          <a:xfrm>
            <a:off x="838200" y="728039"/>
            <a:ext cx="1199536" cy="369332"/>
          </a:xfrm>
          <a:prstGeom prst="rect">
            <a:avLst/>
          </a:prstGeom>
          <a:noFill/>
        </p:spPr>
        <p:txBody>
          <a:bodyPr wrap="square" rtlCol="0">
            <a:spAutoFit/>
          </a:bodyPr>
          <a:lstStyle/>
          <a:p>
            <a:r>
              <a:rPr lang="en-GB" b="1"/>
              <a:t>LL349</a:t>
            </a:r>
          </a:p>
        </p:txBody>
      </p:sp>
      <p:sp>
        <p:nvSpPr>
          <p:cNvPr id="6" name="TextBox 5">
            <a:extLst>
              <a:ext uri="{FF2B5EF4-FFF2-40B4-BE49-F238E27FC236}">
                <a16:creationId xmlns:a16="http://schemas.microsoft.com/office/drawing/2014/main" id="{F17639CF-705F-5227-1E01-E3FF4C1BB27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93C2CD12-A6CD-C5B4-099E-8D57D3B705E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8" name="Table 7">
            <a:extLst>
              <a:ext uri="{FF2B5EF4-FFF2-40B4-BE49-F238E27FC236}">
                <a16:creationId xmlns:a16="http://schemas.microsoft.com/office/drawing/2014/main" id="{56989547-6C83-A8B5-F158-F3C0E4D12C40}"/>
              </a:ext>
            </a:extLst>
          </p:cNvPr>
          <p:cNvGraphicFramePr>
            <a:graphicFrameLocks noGrp="1"/>
          </p:cNvGraphicFramePr>
          <p:nvPr>
            <p:extLst>
              <p:ext uri="{D42A27DB-BD31-4B8C-83A1-F6EECF244321}">
                <p14:modId xmlns:p14="http://schemas.microsoft.com/office/powerpoint/2010/main" val="4105677604"/>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Adaption actions by users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9" name="TextBox 8">
            <a:extLst>
              <a:ext uri="{FF2B5EF4-FFF2-40B4-BE49-F238E27FC236}">
                <a16:creationId xmlns:a16="http://schemas.microsoft.com/office/drawing/2014/main" id="{DE5E7D2F-9524-9468-49B2-AA99B8DAFB0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264730322"/>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5BC82E1-2169-829C-B324-6D0B277A783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3" name="Content Placeholder 4">
            <a:extLst>
              <a:ext uri="{FF2B5EF4-FFF2-40B4-BE49-F238E27FC236}">
                <a16:creationId xmlns:a16="http://schemas.microsoft.com/office/drawing/2014/main" id="{AD487B8E-0424-1FF3-4A45-86012964D4D0}"/>
              </a:ext>
            </a:extLst>
          </p:cNvPr>
          <p:cNvGraphicFramePr>
            <a:graphicFrameLocks/>
          </p:cNvGraphicFramePr>
          <p:nvPr>
            <p:extLst>
              <p:ext uri="{D42A27DB-BD31-4B8C-83A1-F6EECF244321}">
                <p14:modId xmlns:p14="http://schemas.microsoft.com/office/powerpoint/2010/main" val="921972700"/>
              </p:ext>
            </p:extLst>
          </p:nvPr>
        </p:nvGraphicFramePr>
        <p:xfrm>
          <a:off x="642257" y="1480471"/>
          <a:ext cx="10227129" cy="453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8BB04ECE-DBF5-3E6D-8AC5-722E1C7CC53B}"/>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415644917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F6922-4192-2DB6-D28B-0326888A5C0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BCD9C5A-E25F-497D-1B68-CA15E7D6CC53}"/>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A3464DC4-1E4B-90D4-A203-B80433273C2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AB9FB5A-82C0-BB9C-1F00-53C37FE1120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D4D5AFE-DE0F-63E9-0A18-0E8E5B4B8751}"/>
              </a:ext>
            </a:extLst>
          </p:cNvPr>
          <p:cNvSpPr txBox="1"/>
          <p:nvPr/>
        </p:nvSpPr>
        <p:spPr>
          <a:xfrm>
            <a:off x="838199" y="1247637"/>
            <a:ext cx="6890657" cy="923330"/>
          </a:xfrm>
          <a:prstGeom prst="rect">
            <a:avLst/>
          </a:prstGeom>
          <a:noFill/>
        </p:spPr>
        <p:txBody>
          <a:bodyPr wrap="square" rtlCol="0">
            <a:spAutoFit/>
          </a:bodyPr>
          <a:lstStyle/>
          <a:p>
            <a:pPr lvl="0"/>
            <a:r>
              <a:rPr lang="en-GB"/>
              <a:t>Water Supply System</a:t>
            </a:r>
          </a:p>
          <a:p>
            <a:pPr lvl="0"/>
            <a:r>
              <a:rPr lang="en-GB"/>
              <a:t>Climate Resilient Water Source</a:t>
            </a:r>
          </a:p>
          <a:p>
            <a:endParaRPr lang="en-GB"/>
          </a:p>
        </p:txBody>
      </p:sp>
      <p:graphicFrame>
        <p:nvGraphicFramePr>
          <p:cNvPr id="4" name="Table 3">
            <a:extLst>
              <a:ext uri="{FF2B5EF4-FFF2-40B4-BE49-F238E27FC236}">
                <a16:creationId xmlns:a16="http://schemas.microsoft.com/office/drawing/2014/main" id="{9E26CF5C-7354-610C-5433-52032860DDE7}"/>
              </a:ext>
            </a:extLst>
          </p:cNvPr>
          <p:cNvGraphicFramePr>
            <a:graphicFrameLocks noGrp="1"/>
          </p:cNvGraphicFramePr>
          <p:nvPr>
            <p:extLst>
              <p:ext uri="{D42A27DB-BD31-4B8C-83A1-F6EECF244321}">
                <p14:modId xmlns:p14="http://schemas.microsoft.com/office/powerpoint/2010/main" val="3839023978"/>
              </p:ext>
            </p:extLst>
          </p:nvPr>
        </p:nvGraphicFramePr>
        <p:xfrm>
          <a:off x="838199" y="2289611"/>
          <a:ext cx="10290049" cy="198120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LL224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flood protection around the source that considers future flood levels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LL372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increase] in number of groundwater recharge schemes</a:t>
                      </a:r>
                    </a:p>
                  </a:txBody>
                  <a:tcPr marL="0" marR="0" marT="0" marB="0"/>
                </a:tc>
                <a:extLst>
                  <a:ext uri="{0D108BD9-81ED-4DB2-BD59-A6C34878D82A}">
                    <a16:rowId xmlns:a16="http://schemas.microsoft.com/office/drawing/2014/main" val="176838325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LL387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protected springs built using high strength, flexible, quality materials</a:t>
                      </a:r>
                    </a:p>
                  </a:txBody>
                  <a:tcPr marL="0" marR="0" marT="0" marB="0"/>
                </a:tc>
                <a:extLst>
                  <a:ext uri="{0D108BD9-81ED-4DB2-BD59-A6C34878D82A}">
                    <a16:rowId xmlns:a16="http://schemas.microsoft.com/office/drawing/2014/main" val="337347262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LL390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intakes] deepened to reduce risk of contamination from latrines in areas of flood risk</a:t>
                      </a:r>
                    </a:p>
                  </a:txBody>
                  <a:tcPr marL="0" marR="0" marT="0" marB="0"/>
                </a:tc>
                <a:extLst>
                  <a:ext uri="{0D108BD9-81ED-4DB2-BD59-A6C34878D82A}">
                    <a16:rowId xmlns:a16="http://schemas.microsoft.com/office/drawing/2014/main" val="132918300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LL400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supplies designed or upgraded to be able to continue functioning in the event of a flood</a:t>
                      </a:r>
                    </a:p>
                  </a:txBody>
                  <a:tcPr marL="0" marR="0" marT="0" marB="0"/>
                </a:tc>
                <a:extLst>
                  <a:ext uri="{0D108BD9-81ED-4DB2-BD59-A6C34878D82A}">
                    <a16:rowId xmlns:a16="http://schemas.microsoft.com/office/drawing/2014/main" val="1341624735"/>
                  </a:ext>
                </a:extLst>
              </a:tr>
            </a:tbl>
          </a:graphicData>
        </a:graphic>
      </p:graphicFrame>
      <p:sp>
        <p:nvSpPr>
          <p:cNvPr id="7" name="TextBox 6">
            <a:extLst>
              <a:ext uri="{FF2B5EF4-FFF2-40B4-BE49-F238E27FC236}">
                <a16:creationId xmlns:a16="http://schemas.microsoft.com/office/drawing/2014/main" id="{4D9509AB-FC32-5B2A-D8C3-D1ADBA3F9701}"/>
              </a:ext>
            </a:extLst>
          </p:cNvPr>
          <p:cNvSpPr txBox="1"/>
          <p:nvPr/>
        </p:nvSpPr>
        <p:spPr>
          <a:xfrm>
            <a:off x="3786499" y="6177280"/>
            <a:ext cx="2412999" cy="369332"/>
          </a:xfrm>
          <a:prstGeom prst="rect">
            <a:avLst/>
          </a:prstGeom>
          <a:noFill/>
        </p:spPr>
        <p:txBody>
          <a:bodyPr wrap="square" rtlCol="0">
            <a:spAutoFit/>
          </a:bodyPr>
          <a:lstStyle/>
          <a:p>
            <a:r>
              <a:rPr lang="en-GB">
                <a:hlinkClick r:id="rId9" action="ppaction://hlinksldjump"/>
              </a:rPr>
              <a:t>Back to previous page</a:t>
            </a:r>
            <a:endParaRPr lang="en-GB"/>
          </a:p>
        </p:txBody>
      </p:sp>
      <p:sp>
        <p:nvSpPr>
          <p:cNvPr id="8" name="TextBox 7">
            <a:extLst>
              <a:ext uri="{FF2B5EF4-FFF2-40B4-BE49-F238E27FC236}">
                <a16:creationId xmlns:a16="http://schemas.microsoft.com/office/drawing/2014/main" id="{D364FD17-9858-6B9E-ECF1-6DE88B3790D8}"/>
              </a:ext>
            </a:extLst>
          </p:cNvPr>
          <p:cNvSpPr txBox="1"/>
          <p:nvPr/>
        </p:nvSpPr>
        <p:spPr>
          <a:xfrm>
            <a:off x="8773554" y="1855170"/>
            <a:ext cx="2354694" cy="369332"/>
          </a:xfrm>
          <a:prstGeom prst="rect">
            <a:avLst/>
          </a:prstGeom>
          <a:noFill/>
        </p:spPr>
        <p:txBody>
          <a:bodyPr wrap="square" rtlCol="0">
            <a:spAutoFit/>
          </a:bodyPr>
          <a:lstStyle/>
          <a:p>
            <a:r>
              <a:rPr lang="en-GB">
                <a:hlinkClick r:id="rId10"/>
              </a:rPr>
              <a:t>Link to Indicator Table</a:t>
            </a:r>
            <a:endParaRPr lang="en-GB"/>
          </a:p>
        </p:txBody>
      </p:sp>
    </p:spTree>
    <p:extLst>
      <p:ext uri="{BB962C8B-B14F-4D97-AF65-F5344CB8AC3E}">
        <p14:creationId xmlns:p14="http://schemas.microsoft.com/office/powerpoint/2010/main" val="3051980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849E-7B06-E634-0ADD-8AF2B75A143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56C09D-11EC-09FC-F232-5B03F739833C}"/>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[Percentage of government budgets] allocated for climate resilient water supply measures</a:t>
            </a:r>
          </a:p>
        </p:txBody>
      </p:sp>
      <p:sp>
        <p:nvSpPr>
          <p:cNvPr id="6" name="TextBox 5">
            <a:extLst>
              <a:ext uri="{FF2B5EF4-FFF2-40B4-BE49-F238E27FC236}">
                <a16:creationId xmlns:a16="http://schemas.microsoft.com/office/drawing/2014/main" id="{55C6C442-F207-7AF5-514F-53EE37817B9E}"/>
              </a:ext>
            </a:extLst>
          </p:cNvPr>
          <p:cNvSpPr txBox="1"/>
          <p:nvPr/>
        </p:nvSpPr>
        <p:spPr>
          <a:xfrm>
            <a:off x="853440" y="728039"/>
            <a:ext cx="1199536" cy="369332"/>
          </a:xfrm>
          <a:prstGeom prst="rect">
            <a:avLst/>
          </a:prstGeom>
          <a:noFill/>
        </p:spPr>
        <p:txBody>
          <a:bodyPr wrap="square" rtlCol="0">
            <a:spAutoFit/>
          </a:bodyPr>
          <a:lstStyle/>
          <a:p>
            <a:r>
              <a:rPr lang="en-GB" b="1"/>
              <a:t>LL180</a:t>
            </a:r>
          </a:p>
        </p:txBody>
      </p:sp>
      <p:sp>
        <p:nvSpPr>
          <p:cNvPr id="2" name="TextBox 1">
            <a:extLst>
              <a:ext uri="{FF2B5EF4-FFF2-40B4-BE49-F238E27FC236}">
                <a16:creationId xmlns:a16="http://schemas.microsoft.com/office/drawing/2014/main" id="{E35D8E40-7D78-B8CC-0F75-EB382B39F64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B286680-530D-6813-15CE-8FD9208ED3F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C5185CA-FE1D-C201-3D23-7399C1F33EDA}"/>
              </a:ext>
            </a:extLst>
          </p:cNvPr>
          <p:cNvGraphicFramePr>
            <a:graphicFrameLocks noGrp="1"/>
          </p:cNvGraphicFramePr>
          <p:nvPr>
            <p:extLst>
              <p:ext uri="{D42A27DB-BD31-4B8C-83A1-F6EECF244321}">
                <p14:modId xmlns:p14="http://schemas.microsoft.com/office/powerpoint/2010/main" val="2423778095"/>
              </p:ext>
            </p:extLst>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Finance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Willetts, J., Priadi, C., </a:t>
                      </a:r>
                      <a:r>
                        <a:rPr lang="en-GB" sz="1000" err="1"/>
                        <a:t>Ombasta</a:t>
                      </a:r>
                      <a:r>
                        <a:rPr lang="en-GB" sz="1000"/>
                        <a:t>, O., Wulandari, D., Imtiyaz,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D367224-5598-08DC-AF38-7DA5CE48861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08779937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08A90-8638-A819-4A3C-9365B9DBDDD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40DE28-73DD-240C-A4F5-889D958C4143}"/>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with flood protection around the source that considers future flood levels</a:t>
            </a:r>
          </a:p>
        </p:txBody>
      </p:sp>
      <p:sp>
        <p:nvSpPr>
          <p:cNvPr id="6" name="TextBox 5">
            <a:extLst>
              <a:ext uri="{FF2B5EF4-FFF2-40B4-BE49-F238E27FC236}">
                <a16:creationId xmlns:a16="http://schemas.microsoft.com/office/drawing/2014/main" id="{CAE9AD0B-B897-E65E-72FE-B017445C2EB3}"/>
              </a:ext>
            </a:extLst>
          </p:cNvPr>
          <p:cNvSpPr txBox="1"/>
          <p:nvPr/>
        </p:nvSpPr>
        <p:spPr>
          <a:xfrm>
            <a:off x="853440" y="728039"/>
            <a:ext cx="1199536" cy="369332"/>
          </a:xfrm>
          <a:prstGeom prst="rect">
            <a:avLst/>
          </a:prstGeom>
          <a:noFill/>
        </p:spPr>
        <p:txBody>
          <a:bodyPr wrap="square" rtlCol="0">
            <a:spAutoFit/>
          </a:bodyPr>
          <a:lstStyle/>
          <a:p>
            <a:r>
              <a:rPr lang="en-GB" b="1"/>
              <a:t>LL224</a:t>
            </a:r>
          </a:p>
        </p:txBody>
      </p:sp>
      <p:sp>
        <p:nvSpPr>
          <p:cNvPr id="2" name="TextBox 1">
            <a:extLst>
              <a:ext uri="{FF2B5EF4-FFF2-40B4-BE49-F238E27FC236}">
                <a16:creationId xmlns:a16="http://schemas.microsoft.com/office/drawing/2014/main" id="{4821E125-0D56-6525-257C-B8C2FC53D3C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CF20270-96E4-8D09-A33F-4079A2EBA5A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EDF1FF5-A224-139C-16D9-DE19415FCE06}"/>
              </a:ext>
            </a:extLst>
          </p:cNvPr>
          <p:cNvGraphicFramePr>
            <a:graphicFrameLocks noGrp="1"/>
          </p:cNvGraphicFramePr>
          <p:nvPr>
            <p:extLst>
              <p:ext uri="{D42A27DB-BD31-4B8C-83A1-F6EECF244321}">
                <p14:modId xmlns:p14="http://schemas.microsoft.com/office/powerpoint/2010/main" val="3234559434"/>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Dobson et al 2015 Local and participatory approaches to building resilience in informal settlements in Uganda</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6C3701F-38BD-B6B6-B107-2AE485C6F10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3353072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D72AD-996F-8CA2-5577-5727F7AFCF4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31A981-D7F2-3EF4-1415-08C7CD910999}"/>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[Percentage increase] in number of groundwater recharge schemes</a:t>
            </a:r>
          </a:p>
        </p:txBody>
      </p:sp>
      <p:sp>
        <p:nvSpPr>
          <p:cNvPr id="6" name="TextBox 5">
            <a:extLst>
              <a:ext uri="{FF2B5EF4-FFF2-40B4-BE49-F238E27FC236}">
                <a16:creationId xmlns:a16="http://schemas.microsoft.com/office/drawing/2014/main" id="{5D7B005D-7C5F-8B63-EE0A-0C6812A2926E}"/>
              </a:ext>
            </a:extLst>
          </p:cNvPr>
          <p:cNvSpPr txBox="1"/>
          <p:nvPr/>
        </p:nvSpPr>
        <p:spPr>
          <a:xfrm>
            <a:off x="853440" y="728039"/>
            <a:ext cx="1199536" cy="369332"/>
          </a:xfrm>
          <a:prstGeom prst="rect">
            <a:avLst/>
          </a:prstGeom>
          <a:noFill/>
        </p:spPr>
        <p:txBody>
          <a:bodyPr wrap="square" rtlCol="0">
            <a:spAutoFit/>
          </a:bodyPr>
          <a:lstStyle/>
          <a:p>
            <a:r>
              <a:rPr lang="en-GB" b="1"/>
              <a:t>LL372</a:t>
            </a:r>
          </a:p>
        </p:txBody>
      </p:sp>
      <p:sp>
        <p:nvSpPr>
          <p:cNvPr id="2" name="TextBox 1">
            <a:extLst>
              <a:ext uri="{FF2B5EF4-FFF2-40B4-BE49-F238E27FC236}">
                <a16:creationId xmlns:a16="http://schemas.microsoft.com/office/drawing/2014/main" id="{644C82EF-5052-FF91-54F2-A2B43DB5B60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BE3DAF7-72E6-45AD-CA0E-5871B70E649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6F2EE6E-7EC1-0641-94F9-D41575B529FA}"/>
              </a:ext>
            </a:extLst>
          </p:cNvPr>
          <p:cNvGraphicFramePr>
            <a:graphicFrameLocks noGrp="1"/>
          </p:cNvGraphicFramePr>
          <p:nvPr>
            <p:extLst>
              <p:ext uri="{D42A27DB-BD31-4B8C-83A1-F6EECF244321}">
                <p14:modId xmlns:p14="http://schemas.microsoft.com/office/powerpoint/2010/main" val="1093569130"/>
              </p:ext>
            </p:extLst>
          </p:nvPr>
        </p:nvGraphicFramePr>
        <p:xfrm>
          <a:off x="491613" y="1884680"/>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1909436-B4EF-48DD-54F9-639635A4EDF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128295022"/>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BA54-1F3E-B4A4-5489-7189CEC9234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EB7EC82-1292-7686-F9EA-8942AA654882}"/>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protected springs built using high strength, flexible, quality materials</a:t>
            </a:r>
          </a:p>
        </p:txBody>
      </p:sp>
      <p:sp>
        <p:nvSpPr>
          <p:cNvPr id="6" name="TextBox 5">
            <a:extLst>
              <a:ext uri="{FF2B5EF4-FFF2-40B4-BE49-F238E27FC236}">
                <a16:creationId xmlns:a16="http://schemas.microsoft.com/office/drawing/2014/main" id="{143EDEA7-AD34-B2FA-D1A4-E69C109B56AB}"/>
              </a:ext>
            </a:extLst>
          </p:cNvPr>
          <p:cNvSpPr txBox="1"/>
          <p:nvPr/>
        </p:nvSpPr>
        <p:spPr>
          <a:xfrm>
            <a:off x="853440" y="728039"/>
            <a:ext cx="1199536" cy="369332"/>
          </a:xfrm>
          <a:prstGeom prst="rect">
            <a:avLst/>
          </a:prstGeom>
          <a:noFill/>
        </p:spPr>
        <p:txBody>
          <a:bodyPr wrap="square" rtlCol="0">
            <a:spAutoFit/>
          </a:bodyPr>
          <a:lstStyle/>
          <a:p>
            <a:r>
              <a:rPr lang="en-GB" b="1"/>
              <a:t>LL387</a:t>
            </a:r>
          </a:p>
        </p:txBody>
      </p:sp>
      <p:sp>
        <p:nvSpPr>
          <p:cNvPr id="2" name="TextBox 1">
            <a:extLst>
              <a:ext uri="{FF2B5EF4-FFF2-40B4-BE49-F238E27FC236}">
                <a16:creationId xmlns:a16="http://schemas.microsoft.com/office/drawing/2014/main" id="{3DD0CE61-2B31-B537-AFE1-BDAD67D022C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AFE964C-6AD5-5F44-F0B4-9B5189E34E9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D23A4E7-EC90-7A7E-747D-6027CBCA3137}"/>
              </a:ext>
            </a:extLst>
          </p:cNvPr>
          <p:cNvGraphicFramePr>
            <a:graphicFrameLocks noGrp="1"/>
          </p:cNvGraphicFramePr>
          <p:nvPr>
            <p:extLst>
              <p:ext uri="{D42A27DB-BD31-4B8C-83A1-F6EECF244321}">
                <p14:modId xmlns:p14="http://schemas.microsoft.com/office/powerpoint/2010/main" val="3403708266"/>
              </p:ext>
            </p:extLst>
          </p:nvPr>
        </p:nvGraphicFramePr>
        <p:xfrm>
          <a:off x="491613" y="1884680"/>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9DC4ECF-4BF0-CD9C-0A16-709135B6B5E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938773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3486-3B7E-812B-C220-22E592099D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B9D713-A765-B337-AFC6-660809206654}"/>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intakes] deepened to reduce risk of contamination from latrines in areas of flood risk</a:t>
            </a:r>
          </a:p>
        </p:txBody>
      </p:sp>
      <p:sp>
        <p:nvSpPr>
          <p:cNvPr id="6" name="TextBox 5">
            <a:extLst>
              <a:ext uri="{FF2B5EF4-FFF2-40B4-BE49-F238E27FC236}">
                <a16:creationId xmlns:a16="http://schemas.microsoft.com/office/drawing/2014/main" id="{2529F9B0-7977-F83C-1C72-FAEC329AD6FC}"/>
              </a:ext>
            </a:extLst>
          </p:cNvPr>
          <p:cNvSpPr txBox="1"/>
          <p:nvPr/>
        </p:nvSpPr>
        <p:spPr>
          <a:xfrm>
            <a:off x="853440" y="728039"/>
            <a:ext cx="1199536" cy="369332"/>
          </a:xfrm>
          <a:prstGeom prst="rect">
            <a:avLst/>
          </a:prstGeom>
          <a:noFill/>
        </p:spPr>
        <p:txBody>
          <a:bodyPr wrap="square" rtlCol="0">
            <a:spAutoFit/>
          </a:bodyPr>
          <a:lstStyle/>
          <a:p>
            <a:r>
              <a:rPr lang="en-GB" b="1"/>
              <a:t>LL390</a:t>
            </a:r>
          </a:p>
        </p:txBody>
      </p:sp>
      <p:sp>
        <p:nvSpPr>
          <p:cNvPr id="2" name="TextBox 1">
            <a:extLst>
              <a:ext uri="{FF2B5EF4-FFF2-40B4-BE49-F238E27FC236}">
                <a16:creationId xmlns:a16="http://schemas.microsoft.com/office/drawing/2014/main" id="{C185C825-10A2-C69A-A642-81ADD65E6F1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26035E2-048A-4502-D1C7-26AD620236A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09363F1-24A4-5A0D-3FDE-C22E9B220E33}"/>
              </a:ext>
            </a:extLst>
          </p:cNvPr>
          <p:cNvGraphicFramePr>
            <a:graphicFrameLocks noGrp="1"/>
          </p:cNvGraphicFramePr>
          <p:nvPr>
            <p:extLst>
              <p:ext uri="{D42A27DB-BD31-4B8C-83A1-F6EECF244321}">
                <p14:modId xmlns:p14="http://schemas.microsoft.com/office/powerpoint/2010/main" val="1537412488"/>
              </p:ext>
            </p:extLst>
          </p:nvPr>
        </p:nvGraphicFramePr>
        <p:xfrm>
          <a:off x="491613" y="1884680"/>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92427E0-B84F-8C4B-03D4-89F44867815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86620177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73372-9AD4-76EA-12E3-710D66BC6C4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7A6742-731C-9B5B-BF82-45A44D94C952}"/>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supplies designed or upgraded to be able to continue functioning in the event of a flood</a:t>
            </a:r>
          </a:p>
        </p:txBody>
      </p:sp>
      <p:sp>
        <p:nvSpPr>
          <p:cNvPr id="6" name="TextBox 5">
            <a:extLst>
              <a:ext uri="{FF2B5EF4-FFF2-40B4-BE49-F238E27FC236}">
                <a16:creationId xmlns:a16="http://schemas.microsoft.com/office/drawing/2014/main" id="{84FC71FC-7FFD-5187-831E-E87BF00D07F5}"/>
              </a:ext>
            </a:extLst>
          </p:cNvPr>
          <p:cNvSpPr txBox="1"/>
          <p:nvPr/>
        </p:nvSpPr>
        <p:spPr>
          <a:xfrm>
            <a:off x="853440" y="728039"/>
            <a:ext cx="1199536" cy="369332"/>
          </a:xfrm>
          <a:prstGeom prst="rect">
            <a:avLst/>
          </a:prstGeom>
          <a:noFill/>
        </p:spPr>
        <p:txBody>
          <a:bodyPr wrap="square" rtlCol="0">
            <a:spAutoFit/>
          </a:bodyPr>
          <a:lstStyle/>
          <a:p>
            <a:r>
              <a:rPr lang="en-GB" b="1"/>
              <a:t>LL400</a:t>
            </a:r>
          </a:p>
        </p:txBody>
      </p:sp>
      <p:sp>
        <p:nvSpPr>
          <p:cNvPr id="2" name="TextBox 1">
            <a:extLst>
              <a:ext uri="{FF2B5EF4-FFF2-40B4-BE49-F238E27FC236}">
                <a16:creationId xmlns:a16="http://schemas.microsoft.com/office/drawing/2014/main" id="{A70F26C8-5DD4-1B69-5882-778AC759CB0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18D969A-AFF7-961C-4508-746FE392423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AC78CB5-7888-7AD9-D9BA-D64A77454F33}"/>
              </a:ext>
            </a:extLst>
          </p:cNvPr>
          <p:cNvGraphicFramePr>
            <a:graphicFrameLocks noGrp="1"/>
          </p:cNvGraphicFramePr>
          <p:nvPr>
            <p:extLst>
              <p:ext uri="{D42A27DB-BD31-4B8C-83A1-F6EECF244321}">
                <p14:modId xmlns:p14="http://schemas.microsoft.com/office/powerpoint/2010/main" val="1318470073"/>
              </p:ext>
            </p:extLst>
          </p:nvPr>
        </p:nvGraphicFramePr>
        <p:xfrm>
          <a:off x="491613" y="1884680"/>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Measuring resilience in the water industry - ARCADIS, United utilities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6CE9C65-5E0E-7AF8-92C2-13109720D83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317837276"/>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F4DD-C692-C00A-3B3E-19AFEA950F1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6761679-5C4B-B556-C1D6-95321566291E}"/>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B5AC9846-96A0-87F1-1F54-8E6DD40C03A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6F2F6C1-F39B-BD11-D7E9-74AD7D579A5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EEF6F5B-6A38-1D69-52C1-9FB94A601966}"/>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r>
              <a:rPr lang="en-GB"/>
              <a:t>Climate Resilient Water Treatment</a:t>
            </a:r>
          </a:p>
        </p:txBody>
      </p:sp>
      <p:graphicFrame>
        <p:nvGraphicFramePr>
          <p:cNvPr id="4" name="Table 3">
            <a:extLst>
              <a:ext uri="{FF2B5EF4-FFF2-40B4-BE49-F238E27FC236}">
                <a16:creationId xmlns:a16="http://schemas.microsoft.com/office/drawing/2014/main" id="{6891D963-35E5-7FC9-4673-2B4A12C1EDC2}"/>
              </a:ext>
            </a:extLst>
          </p:cNvPr>
          <p:cNvGraphicFramePr>
            <a:graphicFrameLocks noGrp="1"/>
          </p:cNvGraphicFramePr>
          <p:nvPr>
            <p:extLst>
              <p:ext uri="{D42A27DB-BD31-4B8C-83A1-F6EECF244321}">
                <p14:modId xmlns:p14="http://schemas.microsoft.com/office/powerpoint/2010/main" val="1153986001"/>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LL227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flood protection around treatment facilities that considers future flood levels</a:t>
                      </a:r>
                    </a:p>
                  </a:txBody>
                  <a:tcPr marL="0" marR="0" marT="0" marB="0"/>
                </a:tc>
                <a:extLst>
                  <a:ext uri="{0D108BD9-81ED-4DB2-BD59-A6C34878D82A}">
                    <a16:rowId xmlns:a16="http://schemas.microsoft.com/office/drawing/2014/main" val="231730760"/>
                  </a:ext>
                </a:extLst>
              </a:tr>
            </a:tbl>
          </a:graphicData>
        </a:graphic>
      </p:graphicFrame>
      <p:sp>
        <p:nvSpPr>
          <p:cNvPr id="7" name="TextBox 6">
            <a:extLst>
              <a:ext uri="{FF2B5EF4-FFF2-40B4-BE49-F238E27FC236}">
                <a16:creationId xmlns:a16="http://schemas.microsoft.com/office/drawing/2014/main" id="{B8F5827A-030C-E9DD-FC92-97FD482E8175}"/>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ECF5EE57-23E7-7C66-DFF1-77F65236FB22}"/>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38053798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CD49-435F-E89E-EB78-E2B4D89B33B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84FF68-A47D-98C6-4882-3DD442338D3F}"/>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ea typeface="Calibri" panose="020F0502020204030204"/>
                <a:cs typeface="Calibri" panose="020F0502020204030204"/>
              </a:rPr>
              <a:t>[Proportion of population served by] water supplies with flood protection around treatment facilities that considers future flood levels</a:t>
            </a:r>
          </a:p>
        </p:txBody>
      </p:sp>
      <p:sp>
        <p:nvSpPr>
          <p:cNvPr id="6" name="TextBox 5">
            <a:extLst>
              <a:ext uri="{FF2B5EF4-FFF2-40B4-BE49-F238E27FC236}">
                <a16:creationId xmlns:a16="http://schemas.microsoft.com/office/drawing/2014/main" id="{22119477-A360-CF6A-F491-C848587CEB23}"/>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LL227</a:t>
            </a:r>
          </a:p>
        </p:txBody>
      </p:sp>
      <p:sp>
        <p:nvSpPr>
          <p:cNvPr id="2" name="TextBox 1">
            <a:extLst>
              <a:ext uri="{FF2B5EF4-FFF2-40B4-BE49-F238E27FC236}">
                <a16:creationId xmlns:a16="http://schemas.microsoft.com/office/drawing/2014/main" id="{B5D6C078-E1C2-07D6-E635-F4CDED543B0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2C5CC31-F5D4-85D4-5936-B5F571F9BBF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1C7231F-BFDC-C8A0-8EA6-3ADAD71FAACC}"/>
              </a:ext>
            </a:extLst>
          </p:cNvPr>
          <p:cNvGraphicFramePr>
            <a:graphicFrameLocks noGrp="1"/>
          </p:cNvGraphicFramePr>
          <p:nvPr>
            <p:extLst>
              <p:ext uri="{D42A27DB-BD31-4B8C-83A1-F6EECF244321}">
                <p14:modId xmlns:p14="http://schemas.microsoft.com/office/powerpoint/2010/main" val="226640724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a:t>
                      </a:r>
                      <a:r>
                        <a:rPr lang="en-GB" sz="1800" b="0" i="0" kern="1200">
                          <a:solidFill>
                            <a:schemeClr val="tx1"/>
                          </a:solidFill>
                          <a:effectLst/>
                          <a:latin typeface="+mn-lt"/>
                          <a:ea typeface="+mn-ea"/>
                          <a:cs typeface="+mn-cs"/>
                        </a:rPr>
                        <a:t>Water Treatment</a:t>
                      </a:r>
                      <a:endParaRPr lang="en-GB" b="0"/>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Attributes of water, sanitation, and hygiene infrastructure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7DEB3BC-5F01-36C8-CA0E-F3C28CB4ADF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6114902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1018-F672-53FB-6E3B-4EA8D656BAC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026D0EB-30E1-1B03-BA74-2D378CA60505}"/>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9EF5F8DB-2701-A1D4-65B7-DDBDC3F3F5F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926011B-6BE3-6D61-EB08-C5DAFDF5FF3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E77A4C3-21F1-0D7B-AE89-7123A103D000}"/>
              </a:ext>
            </a:extLst>
          </p:cNvPr>
          <p:cNvSpPr txBox="1"/>
          <p:nvPr/>
        </p:nvSpPr>
        <p:spPr>
          <a:xfrm>
            <a:off x="838199" y="1247637"/>
            <a:ext cx="6890657" cy="923330"/>
          </a:xfrm>
          <a:prstGeom prst="rect">
            <a:avLst/>
          </a:prstGeom>
          <a:noFill/>
        </p:spPr>
        <p:txBody>
          <a:bodyPr wrap="square" rtlCol="0">
            <a:spAutoFit/>
          </a:bodyPr>
          <a:lstStyle/>
          <a:p>
            <a:pPr lvl="0"/>
            <a:r>
              <a:rPr lang="en-GB"/>
              <a:t>Water Supply System</a:t>
            </a:r>
          </a:p>
          <a:p>
            <a:pPr lvl="0"/>
            <a:r>
              <a:rPr lang="en-GB"/>
              <a:t>Climate Resilient Water Storage and Distribution</a:t>
            </a:r>
          </a:p>
          <a:p>
            <a:endParaRPr lang="en-GB"/>
          </a:p>
        </p:txBody>
      </p:sp>
      <p:graphicFrame>
        <p:nvGraphicFramePr>
          <p:cNvPr id="4" name="Table 3">
            <a:extLst>
              <a:ext uri="{FF2B5EF4-FFF2-40B4-BE49-F238E27FC236}">
                <a16:creationId xmlns:a16="http://schemas.microsoft.com/office/drawing/2014/main" id="{C1D30657-C5A5-4D23-F780-2143EBB0A558}"/>
              </a:ext>
            </a:extLst>
          </p:cNvPr>
          <p:cNvGraphicFramePr>
            <a:graphicFrameLocks noGrp="1"/>
          </p:cNvGraphicFramePr>
          <p:nvPr>
            <p:extLst>
              <p:ext uri="{D42A27DB-BD31-4B8C-83A1-F6EECF244321}">
                <p14:modId xmlns:p14="http://schemas.microsoft.com/office/powerpoint/2010/main" val="2183686775"/>
              </p:ext>
            </p:extLst>
          </p:nvPr>
        </p:nvGraphicFramePr>
        <p:xfrm>
          <a:off x="838199" y="2289611"/>
          <a:ext cx="10290049" cy="97536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LL388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safe and sufficient storage systems constructed in areas of flood or drought risk</a:t>
                      </a:r>
                    </a:p>
                  </a:txBody>
                  <a:tcPr marL="0" marR="0" marT="0" marB="0"/>
                </a:tc>
                <a:extLst>
                  <a:ext uri="{0D108BD9-81ED-4DB2-BD59-A6C34878D82A}">
                    <a16:rowId xmlns:a16="http://schemas.microsoft.com/office/drawing/2014/main" val="2665396137"/>
                  </a:ext>
                </a:extLst>
              </a:tr>
              <a:tr h="146517">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LL443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pipe breaks per km length of network per year</a:t>
                      </a:r>
                    </a:p>
                  </a:txBody>
                  <a:tcPr marL="0" marR="0" marT="0" marB="0"/>
                </a:tc>
                <a:extLst>
                  <a:ext uri="{0D108BD9-81ED-4DB2-BD59-A6C34878D82A}">
                    <a16:rowId xmlns:a16="http://schemas.microsoft.com/office/drawing/2014/main" val="3096387336"/>
                  </a:ext>
                </a:extLst>
              </a:tr>
            </a:tbl>
          </a:graphicData>
        </a:graphic>
      </p:graphicFrame>
      <p:sp>
        <p:nvSpPr>
          <p:cNvPr id="7" name="TextBox 6">
            <a:extLst>
              <a:ext uri="{FF2B5EF4-FFF2-40B4-BE49-F238E27FC236}">
                <a16:creationId xmlns:a16="http://schemas.microsoft.com/office/drawing/2014/main" id="{C24581A1-6BEA-8AE2-A4C6-3755996C3A2B}"/>
              </a:ext>
            </a:extLst>
          </p:cNvPr>
          <p:cNvSpPr txBox="1"/>
          <p:nvPr/>
        </p:nvSpPr>
        <p:spPr>
          <a:xfrm>
            <a:off x="3786499" y="6177280"/>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8" name="TextBox 7">
            <a:extLst>
              <a:ext uri="{FF2B5EF4-FFF2-40B4-BE49-F238E27FC236}">
                <a16:creationId xmlns:a16="http://schemas.microsoft.com/office/drawing/2014/main" id="{476FB828-0790-4A28-78D9-151AE4ADAF12}"/>
              </a:ext>
            </a:extLst>
          </p:cNvPr>
          <p:cNvSpPr txBox="1"/>
          <p:nvPr/>
        </p:nvSpPr>
        <p:spPr>
          <a:xfrm>
            <a:off x="8773554" y="1855170"/>
            <a:ext cx="2354694" cy="369332"/>
          </a:xfrm>
          <a:prstGeom prst="rect">
            <a:avLst/>
          </a:prstGeom>
          <a:noFill/>
        </p:spPr>
        <p:txBody>
          <a:bodyPr wrap="square" rtlCol="0">
            <a:spAutoFit/>
          </a:bodyPr>
          <a:lstStyle/>
          <a:p>
            <a:r>
              <a:rPr lang="en-GB">
                <a:hlinkClick r:id="rId7"/>
              </a:rPr>
              <a:t>Link to Indicator Table</a:t>
            </a:r>
            <a:endParaRPr lang="en-GB"/>
          </a:p>
        </p:txBody>
      </p:sp>
    </p:spTree>
    <p:extLst>
      <p:ext uri="{BB962C8B-B14F-4D97-AF65-F5344CB8AC3E}">
        <p14:creationId xmlns:p14="http://schemas.microsoft.com/office/powerpoint/2010/main" val="2127025357"/>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C3B91-C86E-9FB4-56CC-28138546DE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B8CF27D-2CDA-A15C-EF3A-0C4FF079C395}"/>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ea typeface="Calibri" panose="020F0502020204030204"/>
                <a:cs typeface="Calibri" panose="020F0502020204030204"/>
              </a:rPr>
              <a:t>Proportion of safe and sufficient storage systems constructed in areas of flood or drought risk</a:t>
            </a:r>
          </a:p>
        </p:txBody>
      </p:sp>
      <p:sp>
        <p:nvSpPr>
          <p:cNvPr id="6" name="TextBox 5">
            <a:extLst>
              <a:ext uri="{FF2B5EF4-FFF2-40B4-BE49-F238E27FC236}">
                <a16:creationId xmlns:a16="http://schemas.microsoft.com/office/drawing/2014/main" id="{2DF37FF6-4599-CAB9-0918-9F46CCFC875D}"/>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LL388</a:t>
            </a:r>
          </a:p>
        </p:txBody>
      </p:sp>
      <p:sp>
        <p:nvSpPr>
          <p:cNvPr id="2" name="TextBox 1">
            <a:extLst>
              <a:ext uri="{FF2B5EF4-FFF2-40B4-BE49-F238E27FC236}">
                <a16:creationId xmlns:a16="http://schemas.microsoft.com/office/drawing/2014/main" id="{CBC54678-C235-89A8-E73A-976E8545B1F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56A0D2F-F33F-6131-ECA3-27BC18CDCA2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36B68F1-5452-2C2C-DD47-C5F5ECDC35F0}"/>
              </a:ext>
            </a:extLst>
          </p:cNvPr>
          <p:cNvGraphicFramePr>
            <a:graphicFrameLocks noGrp="1"/>
          </p:cNvGraphicFramePr>
          <p:nvPr>
            <p:extLst>
              <p:ext uri="{D42A27DB-BD31-4B8C-83A1-F6EECF244321}">
                <p14:modId xmlns:p14="http://schemas.microsoft.com/office/powerpoint/2010/main" val="236778335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a:t>
                      </a:r>
                      <a:r>
                        <a:rPr lang="en-GB" sz="1800" b="0" i="0" kern="1200">
                          <a:solidFill>
                            <a:schemeClr val="tx1"/>
                          </a:solidFill>
                          <a:effectLst/>
                          <a:latin typeface="+mn-lt"/>
                          <a:ea typeface="+mn-ea"/>
                          <a:cs typeface="+mn-cs"/>
                        </a:rPr>
                        <a:t>Water Storage and Distribution</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Attributes of water, sanitation, and hygiene infrastructure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582EE3E-7DCD-8B98-17D7-A3219373B01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06929827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4D37C-142A-87EF-8A50-1701A836D5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7EECCA-0F92-3D5E-DC4C-0120AEBFA909}"/>
              </a:ext>
            </a:extLst>
          </p:cNvPr>
          <p:cNvSpPr txBox="1"/>
          <p:nvPr/>
        </p:nvSpPr>
        <p:spPr>
          <a:xfrm>
            <a:off x="1543665" y="728039"/>
            <a:ext cx="9969908" cy="369332"/>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ea typeface="Calibri" panose="020F0502020204030204"/>
                <a:cs typeface="Calibri" panose="020F0502020204030204"/>
              </a:rPr>
              <a:t>[Number of] pipe breaks per km length of network per year</a:t>
            </a:r>
          </a:p>
        </p:txBody>
      </p:sp>
      <p:sp>
        <p:nvSpPr>
          <p:cNvPr id="6" name="TextBox 5">
            <a:extLst>
              <a:ext uri="{FF2B5EF4-FFF2-40B4-BE49-F238E27FC236}">
                <a16:creationId xmlns:a16="http://schemas.microsoft.com/office/drawing/2014/main" id="{547819F9-AFFE-263D-5834-E18A03CB2AB5}"/>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LL443</a:t>
            </a:r>
          </a:p>
        </p:txBody>
      </p:sp>
      <p:sp>
        <p:nvSpPr>
          <p:cNvPr id="2" name="TextBox 1">
            <a:extLst>
              <a:ext uri="{FF2B5EF4-FFF2-40B4-BE49-F238E27FC236}">
                <a16:creationId xmlns:a16="http://schemas.microsoft.com/office/drawing/2014/main" id="{D9E040E7-CDA3-BB0E-128B-AB3DD33C75A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1728820-9B33-1B6C-593B-273C19DE474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EC7CD35-F5EB-4C80-3E87-A11770A1A25A}"/>
              </a:ext>
            </a:extLst>
          </p:cNvPr>
          <p:cNvGraphicFramePr>
            <a:graphicFrameLocks noGrp="1"/>
          </p:cNvGraphicFramePr>
          <p:nvPr>
            <p:extLst>
              <p:ext uri="{D42A27DB-BD31-4B8C-83A1-F6EECF244321}">
                <p14:modId xmlns:p14="http://schemas.microsoft.com/office/powerpoint/2010/main" val="192332008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a:t>Climate Resilient </a:t>
                      </a:r>
                      <a:r>
                        <a:rPr lang="en-GB" sz="1800" b="0" i="0" kern="1200">
                          <a:solidFill>
                            <a:schemeClr val="tx1"/>
                          </a:solidFill>
                          <a:effectLst/>
                          <a:latin typeface="+mn-lt"/>
                          <a:ea typeface="+mn-ea"/>
                          <a:cs typeface="+mn-cs"/>
                        </a:rPr>
                        <a:t>Water </a:t>
                      </a:r>
                      <a:r>
                        <a:rPr lang="en-GB" b="0"/>
                        <a:t>Storage and Distribution</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Attributes of water, sanitation, and hygiene infrastructure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Data, and associated mechanisms, are in place to learn from what is and isn't working</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None/>
                      </a:pPr>
                      <a:r>
                        <a:rPr lang="en-GB" sz="10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2061ED6-7F30-BCB2-4D8C-49E7C219B73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903950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2417-7ACB-E36A-3BEC-8799C0058C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973E06-2199-208A-2160-E20FD07716C8}"/>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Financial incentives for water efficiency by service providers</a:t>
            </a:r>
          </a:p>
        </p:txBody>
      </p:sp>
      <p:sp>
        <p:nvSpPr>
          <p:cNvPr id="6" name="TextBox 5">
            <a:extLst>
              <a:ext uri="{FF2B5EF4-FFF2-40B4-BE49-F238E27FC236}">
                <a16:creationId xmlns:a16="http://schemas.microsoft.com/office/drawing/2014/main" id="{0867CB81-6FC8-399C-FB52-866EFDED6654}"/>
              </a:ext>
            </a:extLst>
          </p:cNvPr>
          <p:cNvSpPr txBox="1"/>
          <p:nvPr/>
        </p:nvSpPr>
        <p:spPr>
          <a:xfrm>
            <a:off x="853440" y="728039"/>
            <a:ext cx="1199536" cy="369332"/>
          </a:xfrm>
          <a:prstGeom prst="rect">
            <a:avLst/>
          </a:prstGeom>
          <a:noFill/>
        </p:spPr>
        <p:txBody>
          <a:bodyPr wrap="square" rtlCol="0">
            <a:spAutoFit/>
          </a:bodyPr>
          <a:lstStyle/>
          <a:p>
            <a:r>
              <a:rPr lang="en-GB" b="1"/>
              <a:t>LL205</a:t>
            </a:r>
          </a:p>
        </p:txBody>
      </p:sp>
      <p:sp>
        <p:nvSpPr>
          <p:cNvPr id="2" name="TextBox 1">
            <a:extLst>
              <a:ext uri="{FF2B5EF4-FFF2-40B4-BE49-F238E27FC236}">
                <a16:creationId xmlns:a16="http://schemas.microsoft.com/office/drawing/2014/main" id="{543E78A2-7715-09C4-4D2F-08944A247E1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CEAFC07-0A0A-3E39-2F76-ECF9617AB35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7283384-B890-0146-6F00-6450A87AF1A7}"/>
              </a:ext>
            </a:extLst>
          </p:cNvPr>
          <p:cNvGraphicFramePr>
            <a:graphicFrameLocks noGrp="1"/>
          </p:cNvGraphicFramePr>
          <p:nvPr>
            <p:extLst>
              <p:ext uri="{D42A27DB-BD31-4B8C-83A1-F6EECF244321}">
                <p14:modId xmlns:p14="http://schemas.microsoft.com/office/powerpoint/2010/main" val="409839836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Finance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9AA1CF1-5858-241F-23D8-D956B46231E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64977639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CA82B-AFA9-6D7A-456E-F061AD57FCC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3F950C9-E360-F16D-1606-7D675CAA1806}"/>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3904BE98-BA13-A4D8-1653-02A22D16506F}"/>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4498F2-184B-9D84-8E4E-2DC2E93CEC0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E14249B-F58D-51EA-CB37-1922DC93BFED}"/>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r>
              <a:rPr lang="en-GB"/>
              <a:t>Climate Resilient Household Water Management</a:t>
            </a:r>
          </a:p>
        </p:txBody>
      </p:sp>
      <p:graphicFrame>
        <p:nvGraphicFramePr>
          <p:cNvPr id="4" name="Table 3">
            <a:extLst>
              <a:ext uri="{FF2B5EF4-FFF2-40B4-BE49-F238E27FC236}">
                <a16:creationId xmlns:a16="http://schemas.microsoft.com/office/drawing/2014/main" id="{563945ED-B9B6-25D2-07AA-9838A05608C3}"/>
              </a:ext>
            </a:extLst>
          </p:cNvPr>
          <p:cNvGraphicFramePr>
            <a:graphicFrameLocks noGrp="1"/>
          </p:cNvGraphicFramePr>
          <p:nvPr>
            <p:extLst>
              <p:ext uri="{D42A27DB-BD31-4B8C-83A1-F6EECF244321}">
                <p14:modId xmlns:p14="http://schemas.microsoft.com/office/powerpoint/2010/main" val="2068908397"/>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LL225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with] access to multiple safely managed water supplies with adequate storage for consumption and hygiene</a:t>
                      </a:r>
                    </a:p>
                  </a:txBody>
                  <a:tcPr marL="0" marR="0" marT="0" marB="0"/>
                </a:tc>
                <a:extLst>
                  <a:ext uri="{0D108BD9-81ED-4DB2-BD59-A6C34878D82A}">
                    <a16:rowId xmlns:a16="http://schemas.microsoft.com/office/drawing/2014/main" val="2621959256"/>
                  </a:ext>
                </a:extLst>
              </a:tr>
            </a:tbl>
          </a:graphicData>
        </a:graphic>
      </p:graphicFrame>
      <p:sp>
        <p:nvSpPr>
          <p:cNvPr id="7" name="TextBox 6">
            <a:extLst>
              <a:ext uri="{FF2B5EF4-FFF2-40B4-BE49-F238E27FC236}">
                <a16:creationId xmlns:a16="http://schemas.microsoft.com/office/drawing/2014/main" id="{D0174A84-AC2D-BC98-86BB-179D37A8A981}"/>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66414F38-55F8-F4A2-0B32-DFD866C7860D}"/>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406337520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221B1-82ED-8950-28CD-BB19E3C94F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A015CF-FD2A-BA81-BBA1-8C41899B7233}"/>
              </a:ext>
            </a:extLst>
          </p:cNvPr>
          <p:cNvSpPr txBox="1"/>
          <p:nvPr/>
        </p:nvSpPr>
        <p:spPr>
          <a:xfrm>
            <a:off x="1543665" y="728039"/>
            <a:ext cx="9969908" cy="646331"/>
          </a:xfrm>
          <a:prstGeom prst="rect">
            <a:avLst/>
          </a:prstGeom>
          <a:solidFill>
            <a:srgbClr val="0070C0"/>
          </a:solidFill>
        </p:spPr>
        <p:txBody>
          <a:bodyPr wrap="square" lIns="91440" tIns="45720" rIns="91440" bIns="45720" anchor="t">
            <a:spAutoFit/>
          </a:bodyPr>
          <a:lstStyle/>
          <a:p>
            <a:pPr fontAlgn="b"/>
            <a:r>
              <a:rPr lang="en-GB" sz="1800" b="1" i="0" u="none" strike="noStrike">
                <a:solidFill>
                  <a:schemeClr val="bg1"/>
                </a:solidFill>
                <a:effectLst/>
                <a:latin typeface="+mn-lt"/>
                <a:ea typeface="Calibri" panose="020F0502020204030204"/>
                <a:cs typeface="Calibri" panose="020F0502020204030204"/>
              </a:rPr>
              <a:t>[Proportion of population with] access to multiple safely managed water supplies with adequate storage for consumption and hygiene</a:t>
            </a:r>
          </a:p>
        </p:txBody>
      </p:sp>
      <p:sp>
        <p:nvSpPr>
          <p:cNvPr id="6" name="TextBox 5">
            <a:extLst>
              <a:ext uri="{FF2B5EF4-FFF2-40B4-BE49-F238E27FC236}">
                <a16:creationId xmlns:a16="http://schemas.microsoft.com/office/drawing/2014/main" id="{2D4A00A9-9391-BFAF-C9B3-4EDBB87FC390}"/>
              </a:ext>
            </a:extLst>
          </p:cNvPr>
          <p:cNvSpPr txBox="1"/>
          <p:nvPr/>
        </p:nvSpPr>
        <p:spPr>
          <a:xfrm>
            <a:off x="853440" y="728039"/>
            <a:ext cx="1199536" cy="369332"/>
          </a:xfrm>
          <a:prstGeom prst="rect">
            <a:avLst/>
          </a:prstGeom>
          <a:noFill/>
        </p:spPr>
        <p:txBody>
          <a:bodyPr wrap="square" lIns="91440" tIns="45720" rIns="91440" bIns="45720" rtlCol="0" anchor="t">
            <a:spAutoFit/>
          </a:bodyPr>
          <a:lstStyle/>
          <a:p>
            <a:r>
              <a:rPr lang="en-GB" b="1"/>
              <a:t>LL225</a:t>
            </a:r>
          </a:p>
        </p:txBody>
      </p:sp>
      <p:sp>
        <p:nvSpPr>
          <p:cNvPr id="2" name="TextBox 1">
            <a:extLst>
              <a:ext uri="{FF2B5EF4-FFF2-40B4-BE49-F238E27FC236}">
                <a16:creationId xmlns:a16="http://schemas.microsoft.com/office/drawing/2014/main" id="{4AFFE6F6-D229-2EE4-22F5-FCD3830B3A2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333C923-003D-69B4-A19C-6D17AE73280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BB63E3E-6638-C7E2-2CB8-BC621B358304}"/>
              </a:ext>
            </a:extLst>
          </p:cNvPr>
          <p:cNvGraphicFramePr>
            <a:graphicFrameLocks noGrp="1"/>
          </p:cNvGraphicFramePr>
          <p:nvPr>
            <p:extLst>
              <p:ext uri="{D42A27DB-BD31-4B8C-83A1-F6EECF244321}">
                <p14:modId xmlns:p14="http://schemas.microsoft.com/office/powerpoint/2010/main" val="193853926"/>
              </p:ext>
            </p:extLst>
          </p:nvPr>
        </p:nvGraphicFramePr>
        <p:xfrm>
          <a:off x="491613" y="1742221"/>
          <a:ext cx="10991317" cy="3813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a:t>
                      </a:r>
                      <a:r>
                        <a:rPr lang="en-GB" sz="1800" b="0" i="0" kern="1200">
                          <a:solidFill>
                            <a:schemeClr val="tx1"/>
                          </a:solidFill>
                          <a:effectLst/>
                          <a:latin typeface="+mn-lt"/>
                          <a:ea typeface="+mn-ea"/>
                          <a:cs typeface="+mn-cs"/>
                        </a:rPr>
                        <a:t>Household Water Management</a:t>
                      </a:r>
                      <a:endParaRPr lang="en-GB" b="0"/>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Attributes of water, sanitation, and hygiene infrastructure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lvl="0">
                        <a:buNone/>
                      </a:pPr>
                      <a:r>
                        <a:rPr lang="en-GB" sz="1800" b="0" i="0" kern="1200">
                          <a:solidFill>
                            <a:schemeClr val="tx1"/>
                          </a:solidFill>
                          <a:effectLst/>
                          <a:latin typeface="+mn-lt"/>
                          <a:ea typeface="+mn-ea"/>
                          <a:cs typeface="+mn-cs"/>
                        </a:rPr>
                        <a:t>Construction and design standards for climate resilient WASH are implemented </a:t>
                      </a:r>
                      <a:endParaRPr lang="en-US"/>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a:effectLst/>
                        </a:rPr>
                        <a:t>Chan et al 2020 Climate adaptation for rural water and sanitation systems in the Solomon Islands: A community scale systems model for decision support</a:t>
                      </a:r>
                    </a:p>
                    <a:p>
                      <a:pPr marL="171450" indent="-171450">
                        <a:buFont typeface="Arial" panose="020B0604020202020204" pitchFamily="34" charset="0"/>
                        <a:buChar char="•"/>
                      </a:pPr>
                      <a:r>
                        <a:rPr lang="en-GB" sz="1000" err="1">
                          <a:effectLst/>
                        </a:rPr>
                        <a:t>Lasage</a:t>
                      </a:r>
                      <a:r>
                        <a:rPr lang="en-GB" sz="1000">
                          <a:effectLst/>
                        </a:rPr>
                        <a:t> et al 2013 The role of small scale sand dams in securing water supply under climate change in Ethiopia</a:t>
                      </a:r>
                    </a:p>
                    <a:p>
                      <a:pPr marL="171450" indent="-171450">
                        <a:buFont typeface="Arial" panose="020B0604020202020204" pitchFamily="34" charset="0"/>
                        <a:buChar char="•"/>
                      </a:pPr>
                      <a:r>
                        <a:rPr lang="en-GB" sz="1000" err="1">
                          <a:effectLst/>
                        </a:rPr>
                        <a:t>Balaei</a:t>
                      </a:r>
                      <a:r>
                        <a:rPr lang="en-GB" sz="1000">
                          <a:effectLst/>
                        </a:rPr>
                        <a:t> et al 2019 Social capacities in fostering water supply resilience in Vanuatu</a:t>
                      </a:r>
                    </a:p>
                    <a:p>
                      <a:pPr marL="171450" indent="-171450">
                        <a:buFont typeface="Arial" panose="020B0604020202020204" pitchFamily="34" charset="0"/>
                        <a:buChar char="•"/>
                      </a:pPr>
                      <a:r>
                        <a:rPr lang="en-GB" sz="1000">
                          <a:effectLst/>
                        </a:rPr>
                        <a:t>Opare 2016 Adaptation to climate change impacts: coping strategies of an indigenous community in Ghana to declining water supply</a:t>
                      </a:r>
                    </a:p>
                    <a:p>
                      <a:pPr marL="171450" indent="-171450">
                        <a:buFont typeface="Arial" panose="020B0604020202020204" pitchFamily="34" charset="0"/>
                        <a:buChar char="•"/>
                      </a:pPr>
                      <a:r>
                        <a:rPr lang="en-GB" sz="1000">
                          <a:effectLst/>
                        </a:rPr>
                        <a:t>Dobson et al 2015 Local and participatory approaches to building resilience in informal settlements in Uganda</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9EFEB9A-35B9-29A5-BAC3-9951EDECEA2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0909873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5558E-CFA0-81D0-A4D1-FC09A2C2044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EB3C6F8-B3A0-EFE3-A570-CC8470E95BB4}"/>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F2C8C497-FA82-003C-7E45-54D0A0A713F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A353AE0-1E5A-C659-1505-2E07CDF57CD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E10C9CB-2823-A794-67D4-CD65A6B05F3F}"/>
              </a:ext>
            </a:extLst>
          </p:cNvPr>
          <p:cNvSpPr txBox="1"/>
          <p:nvPr/>
        </p:nvSpPr>
        <p:spPr>
          <a:xfrm>
            <a:off x="838199" y="1247637"/>
            <a:ext cx="6890657" cy="923330"/>
          </a:xfrm>
          <a:prstGeom prst="rect">
            <a:avLst/>
          </a:prstGeom>
          <a:noFill/>
        </p:spPr>
        <p:txBody>
          <a:bodyPr wrap="square" rtlCol="0">
            <a:spAutoFit/>
          </a:bodyPr>
          <a:lstStyle/>
          <a:p>
            <a:pPr lvl="0"/>
            <a:r>
              <a:rPr lang="en-GB"/>
              <a:t>Water Supply System</a:t>
            </a:r>
          </a:p>
          <a:p>
            <a:pPr lvl="0"/>
            <a:r>
              <a:rPr lang="en-GB"/>
              <a:t>Climate Resilient Water Supply System</a:t>
            </a:r>
          </a:p>
          <a:p>
            <a:endParaRPr lang="en-GB"/>
          </a:p>
        </p:txBody>
      </p:sp>
      <p:graphicFrame>
        <p:nvGraphicFramePr>
          <p:cNvPr id="4" name="Table 3">
            <a:extLst>
              <a:ext uri="{FF2B5EF4-FFF2-40B4-BE49-F238E27FC236}">
                <a16:creationId xmlns:a16="http://schemas.microsoft.com/office/drawing/2014/main" id="{C8204B7E-67EB-10ED-FED4-654FC4838CE3}"/>
              </a:ext>
            </a:extLst>
          </p:cNvPr>
          <p:cNvGraphicFramePr>
            <a:graphicFrameLocks noGrp="1"/>
          </p:cNvGraphicFramePr>
          <p:nvPr>
            <p:extLst>
              <p:ext uri="{D42A27DB-BD31-4B8C-83A1-F6EECF244321}">
                <p14:modId xmlns:p14="http://schemas.microsoft.com/office/powerpoint/2010/main" val="3930129909"/>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LL250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supply network by length] which was new or refurbished within X (25-30?) Years</a:t>
                      </a:r>
                    </a:p>
                  </a:txBody>
                  <a:tcPr marL="0" marR="0" marT="0" marB="0"/>
                </a:tc>
                <a:extLst>
                  <a:ext uri="{0D108BD9-81ED-4DB2-BD59-A6C34878D82A}">
                    <a16:rowId xmlns:a16="http://schemas.microsoft.com/office/drawing/2014/main" val="2609501066"/>
                  </a:ext>
                </a:extLst>
              </a:tr>
            </a:tbl>
          </a:graphicData>
        </a:graphic>
      </p:graphicFrame>
      <p:sp>
        <p:nvSpPr>
          <p:cNvPr id="7" name="TextBox 6">
            <a:extLst>
              <a:ext uri="{FF2B5EF4-FFF2-40B4-BE49-F238E27FC236}">
                <a16:creationId xmlns:a16="http://schemas.microsoft.com/office/drawing/2014/main" id="{8B75E93A-87D5-38CD-BFA8-D0893491C417}"/>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0241EC95-8C17-2BCA-6FBC-A8024B0B4BC7}"/>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554314753"/>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17F6-2A73-55AF-39BF-8ECB68B18FF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64F484-120E-DC3D-C7B4-C8CA0B6AC027}"/>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supply network by length] which was new or refurbished within X (25-30?) Years</a:t>
            </a:r>
          </a:p>
        </p:txBody>
      </p:sp>
      <p:sp>
        <p:nvSpPr>
          <p:cNvPr id="6" name="TextBox 5">
            <a:extLst>
              <a:ext uri="{FF2B5EF4-FFF2-40B4-BE49-F238E27FC236}">
                <a16:creationId xmlns:a16="http://schemas.microsoft.com/office/drawing/2014/main" id="{37CDBE33-617F-B25D-F41B-18E03AB01C8D}"/>
              </a:ext>
            </a:extLst>
          </p:cNvPr>
          <p:cNvSpPr txBox="1"/>
          <p:nvPr/>
        </p:nvSpPr>
        <p:spPr>
          <a:xfrm>
            <a:off x="853440" y="728039"/>
            <a:ext cx="1199536" cy="369332"/>
          </a:xfrm>
          <a:prstGeom prst="rect">
            <a:avLst/>
          </a:prstGeom>
          <a:noFill/>
        </p:spPr>
        <p:txBody>
          <a:bodyPr wrap="square" rtlCol="0">
            <a:spAutoFit/>
          </a:bodyPr>
          <a:lstStyle/>
          <a:p>
            <a:r>
              <a:rPr lang="en-GB" b="1"/>
              <a:t>LL250</a:t>
            </a:r>
          </a:p>
        </p:txBody>
      </p:sp>
      <p:sp>
        <p:nvSpPr>
          <p:cNvPr id="2" name="TextBox 1">
            <a:extLst>
              <a:ext uri="{FF2B5EF4-FFF2-40B4-BE49-F238E27FC236}">
                <a16:creationId xmlns:a16="http://schemas.microsoft.com/office/drawing/2014/main" id="{C05DDAF6-8930-8C0C-2FCF-8EC5F7ED686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9357E12-D7D4-6365-AFC2-28D352FD237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88FD38E-7167-E01A-489C-078F74782FDC}"/>
              </a:ext>
            </a:extLst>
          </p:cNvPr>
          <p:cNvGraphicFramePr>
            <a:graphicFrameLocks noGrp="1"/>
          </p:cNvGraphicFramePr>
          <p:nvPr>
            <p:extLst>
              <p:ext uri="{D42A27DB-BD31-4B8C-83A1-F6EECF244321}">
                <p14:modId xmlns:p14="http://schemas.microsoft.com/office/powerpoint/2010/main" val="1123019827"/>
              </p:ext>
            </p:extLst>
          </p:nvPr>
        </p:nvGraphicFramePr>
        <p:xfrm>
          <a:off x="491613" y="1884680"/>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FC1BDE1-C9E2-AADC-7FE7-05CBA84653A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0747480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2451-0E64-CC10-9166-139BD45F244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2BBECEB-C05B-0FD5-0F34-7F04425F4062}"/>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A713A1F4-09EE-3193-60CC-BDD6E647158B}"/>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610F8E1-51BB-1E3D-7A23-93FC0A6097C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CD754C3D-5519-65BE-EADC-D8A2BD1B7285}"/>
              </a:ext>
            </a:extLst>
          </p:cNvPr>
          <p:cNvSpPr txBox="1"/>
          <p:nvPr/>
        </p:nvSpPr>
        <p:spPr>
          <a:xfrm>
            <a:off x="838199" y="1247637"/>
            <a:ext cx="6890657" cy="923330"/>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Sanitation  User Interface, Capture, and Containment (including flush)</a:t>
            </a:r>
            <a:endParaRPr lang="en-GB"/>
          </a:p>
        </p:txBody>
      </p:sp>
      <p:graphicFrame>
        <p:nvGraphicFramePr>
          <p:cNvPr id="4" name="Table 3">
            <a:extLst>
              <a:ext uri="{FF2B5EF4-FFF2-40B4-BE49-F238E27FC236}">
                <a16:creationId xmlns:a16="http://schemas.microsoft.com/office/drawing/2014/main" id="{A70113ED-BB10-4945-755D-8102841C6B7F}"/>
              </a:ext>
            </a:extLst>
          </p:cNvPr>
          <p:cNvGraphicFramePr>
            <a:graphicFrameLocks noGrp="1"/>
          </p:cNvGraphicFramePr>
          <p:nvPr>
            <p:extLst>
              <p:ext uri="{D42A27DB-BD31-4B8C-83A1-F6EECF244321}">
                <p14:modId xmlns:p14="http://schemas.microsoft.com/office/powerpoint/2010/main" val="1588036965"/>
              </p:ext>
            </p:extLst>
          </p:nvPr>
        </p:nvGraphicFramePr>
        <p:xfrm>
          <a:off x="838199" y="2138336"/>
          <a:ext cx="10290049" cy="382524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LL002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population using containments in flood prone areas with] erosion protection present (e.g. riprap, retaining walls, soil binders etc.)</a:t>
                      </a:r>
                    </a:p>
                  </a:txBody>
                  <a:tcPr marL="0" marR="0" marT="0" marB="0" anchor="b"/>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LL005</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containments where containment is lined or sealed</a:t>
                      </a:r>
                    </a:p>
                  </a:txBody>
                  <a:tcPr marL="0" marR="0" marT="0" marB="0" anchor="b"/>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LL081</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toilets/latrines] with soffit and floor raised above a given level, informed by flood risk assessment</a:t>
                      </a:r>
                    </a:p>
                  </a:txBody>
                  <a:tcPr marL="0" marR="0" marT="0" marB="0" anchor="b"/>
                </a:tc>
                <a:extLst>
                  <a:ext uri="{0D108BD9-81ED-4DB2-BD59-A6C34878D82A}">
                    <a16:rowId xmlns:a16="http://schemas.microsoft.com/office/drawing/2014/main" val="3106859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LL082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containments] covered to prevent water ingress</a:t>
                      </a:r>
                    </a:p>
                  </a:txBody>
                  <a:tcPr marL="0" marR="0" marT="0" marB="0" anchor="b"/>
                </a:tc>
                <a:extLst>
                  <a:ext uri="{0D108BD9-81ED-4DB2-BD59-A6C34878D82A}">
                    <a16:rowId xmlns:a16="http://schemas.microsoft.com/office/drawing/2014/main" val="5417370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LL085</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containments] sited in area with deep groundwater table</a:t>
                      </a:r>
                    </a:p>
                  </a:txBody>
                  <a:tcPr marL="0" marR="0" marT="0" marB="0" anchor="b"/>
                </a:tc>
                <a:extLst>
                  <a:ext uri="{0D108BD9-81ED-4DB2-BD59-A6C34878D82A}">
                    <a16:rowId xmlns:a16="http://schemas.microsoft.com/office/drawing/2014/main" val="105343272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LL086</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containments] using technologies decoupled from the water cycle (e.g., container-based sanitation, composting, VIP).</a:t>
                      </a:r>
                    </a:p>
                  </a:txBody>
                  <a:tcPr marL="0" marR="0" marT="0" marB="0" anchor="b"/>
                </a:tc>
                <a:extLst>
                  <a:ext uri="{0D108BD9-81ED-4DB2-BD59-A6C34878D82A}">
                    <a16:rowId xmlns:a16="http://schemas.microsoft.com/office/drawing/2014/main" val="145076521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LL087</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septic tanks with] outlet fitted with non-return valve  </a:t>
                      </a:r>
                    </a:p>
                  </a:txBody>
                  <a:tcPr marL="0" marR="0" marT="0" marB="0" anchor="b"/>
                </a:tc>
                <a:extLst>
                  <a:ext uri="{0D108BD9-81ED-4DB2-BD59-A6C34878D82A}">
                    <a16:rowId xmlns:a16="http://schemas.microsoft.com/office/drawing/2014/main" val="3134397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LL089</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sewer connections with] outlet fitted with non-return valve  </a:t>
                      </a:r>
                    </a:p>
                  </a:txBody>
                  <a:tcPr marL="0" marR="0" marT="0" marB="0" anchor="b"/>
                </a:tc>
                <a:extLst>
                  <a:ext uri="{0D108BD9-81ED-4DB2-BD59-A6C34878D82A}">
                    <a16:rowId xmlns:a16="http://schemas.microsoft.com/office/drawing/2014/main" val="2466232257"/>
                  </a:ext>
                </a:extLst>
              </a:tr>
              <a:tr h="230177">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LL092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containments in flood-prone areas] that are sized appropriately to promote frequent emptying and prevent build up of fecal waste</a:t>
                      </a:r>
                    </a:p>
                  </a:txBody>
                  <a:tcPr marL="0" marR="0" marT="0" marB="0" anchor="b"/>
                </a:tc>
                <a:extLst>
                  <a:ext uri="{0D108BD9-81ED-4DB2-BD59-A6C34878D82A}">
                    <a16:rowId xmlns:a16="http://schemas.microsoft.com/office/drawing/2014/main" val="1100861590"/>
                  </a:ext>
                </a:extLst>
              </a:tr>
              <a:tr h="0">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LL093</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containments in flood-prone areas with] vents/openings sited above expected flood lines, informed by risk assessment</a:t>
                      </a:r>
                    </a:p>
                  </a:txBody>
                  <a:tcPr marL="0" marR="0" marT="0" marB="0" anchor="b"/>
                </a:tc>
                <a:extLst>
                  <a:ext uri="{0D108BD9-81ED-4DB2-BD59-A6C34878D82A}">
                    <a16:rowId xmlns:a16="http://schemas.microsoft.com/office/drawing/2014/main" val="851478324"/>
                  </a:ext>
                </a:extLst>
              </a:tr>
            </a:tbl>
          </a:graphicData>
        </a:graphic>
      </p:graphicFrame>
      <p:sp>
        <p:nvSpPr>
          <p:cNvPr id="7" name="TextBox 6">
            <a:extLst>
              <a:ext uri="{FF2B5EF4-FFF2-40B4-BE49-F238E27FC236}">
                <a16:creationId xmlns:a16="http://schemas.microsoft.com/office/drawing/2014/main" id="{2A610B61-B9BE-F002-2149-AE20875DB849}"/>
              </a:ext>
            </a:extLst>
          </p:cNvPr>
          <p:cNvSpPr txBox="1"/>
          <p:nvPr/>
        </p:nvSpPr>
        <p:spPr>
          <a:xfrm>
            <a:off x="9837500" y="6138032"/>
            <a:ext cx="1297400" cy="382786"/>
          </a:xfrm>
          <a:prstGeom prst="rect">
            <a:avLst/>
          </a:prstGeom>
          <a:noFill/>
        </p:spPr>
        <p:txBody>
          <a:bodyPr wrap="square" rtlCol="0">
            <a:spAutoFit/>
          </a:bodyPr>
          <a:lstStyle/>
          <a:p>
            <a:r>
              <a:rPr lang="en-GB"/>
              <a:t>Page 1 of </a:t>
            </a:r>
            <a:r>
              <a:rPr lang="en-GB">
                <a:hlinkClick r:id="rId15" action="ppaction://hlinksldjump"/>
              </a:rPr>
              <a:t>2</a:t>
            </a:r>
            <a:endParaRPr lang="en-GB"/>
          </a:p>
        </p:txBody>
      </p:sp>
      <p:sp>
        <p:nvSpPr>
          <p:cNvPr id="8" name="TextBox 7">
            <a:extLst>
              <a:ext uri="{FF2B5EF4-FFF2-40B4-BE49-F238E27FC236}">
                <a16:creationId xmlns:a16="http://schemas.microsoft.com/office/drawing/2014/main" id="{AAAC3D88-0EA9-4A60-2675-0C4377528F17}"/>
              </a:ext>
            </a:extLst>
          </p:cNvPr>
          <p:cNvSpPr txBox="1"/>
          <p:nvPr/>
        </p:nvSpPr>
        <p:spPr>
          <a:xfrm>
            <a:off x="3786499" y="6177280"/>
            <a:ext cx="2412999" cy="369332"/>
          </a:xfrm>
          <a:prstGeom prst="rect">
            <a:avLst/>
          </a:prstGeom>
          <a:noFill/>
        </p:spPr>
        <p:txBody>
          <a:bodyPr wrap="square" rtlCol="0">
            <a:spAutoFit/>
          </a:bodyPr>
          <a:lstStyle/>
          <a:p>
            <a:r>
              <a:rPr lang="en-GB">
                <a:hlinkClick r:id="rId16" action="ppaction://hlinksldjump"/>
              </a:rPr>
              <a:t>Back to previous page</a:t>
            </a:r>
            <a:endParaRPr lang="en-GB"/>
          </a:p>
        </p:txBody>
      </p:sp>
      <p:sp>
        <p:nvSpPr>
          <p:cNvPr id="9" name="TextBox 8">
            <a:extLst>
              <a:ext uri="{FF2B5EF4-FFF2-40B4-BE49-F238E27FC236}">
                <a16:creationId xmlns:a16="http://schemas.microsoft.com/office/drawing/2014/main" id="{EFBDE966-F0DD-8D74-6EAE-971087700557}"/>
              </a:ext>
            </a:extLst>
          </p:cNvPr>
          <p:cNvSpPr txBox="1"/>
          <p:nvPr/>
        </p:nvSpPr>
        <p:spPr>
          <a:xfrm>
            <a:off x="8773554" y="1766682"/>
            <a:ext cx="2354694" cy="369332"/>
          </a:xfrm>
          <a:prstGeom prst="rect">
            <a:avLst/>
          </a:prstGeom>
          <a:noFill/>
        </p:spPr>
        <p:txBody>
          <a:bodyPr wrap="square" rtlCol="0">
            <a:spAutoFit/>
          </a:bodyPr>
          <a:lstStyle/>
          <a:p>
            <a:r>
              <a:rPr lang="en-GB">
                <a:hlinkClick r:id="rId17"/>
              </a:rPr>
              <a:t>Link to Indicator Table</a:t>
            </a:r>
            <a:endParaRPr lang="en-GB"/>
          </a:p>
        </p:txBody>
      </p:sp>
    </p:spTree>
    <p:extLst>
      <p:ext uri="{BB962C8B-B14F-4D97-AF65-F5344CB8AC3E}">
        <p14:creationId xmlns:p14="http://schemas.microsoft.com/office/powerpoint/2010/main" val="1025425425"/>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9D1AD-D1FC-0048-78ED-4058572E9F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007D2B2-3C98-C21E-1926-25FAA22255B6}"/>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B8B55D79-7318-8316-4D8F-CE7BE83FB3B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7C826C8-C974-57F4-CA21-5DF31C1B75F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AB78F21-5AE0-43ED-C725-BDA85CA06717}"/>
              </a:ext>
            </a:extLst>
          </p:cNvPr>
          <p:cNvSpPr txBox="1"/>
          <p:nvPr/>
        </p:nvSpPr>
        <p:spPr>
          <a:xfrm>
            <a:off x="838199" y="1247637"/>
            <a:ext cx="6890657" cy="923330"/>
          </a:xfrm>
          <a:prstGeom prst="rect">
            <a:avLst/>
          </a:prstGeom>
          <a:noFill/>
        </p:spPr>
        <p:txBody>
          <a:bodyPr wrap="square" rtlCol="0">
            <a:spAutoFit/>
          </a:bodyPr>
          <a:lstStyle/>
          <a:p>
            <a:pPr lvl="0"/>
            <a:r>
              <a:rPr lang="en-GB"/>
              <a:t>Climate Resilient 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Sanitation  User Interface, Capture, and Containment (including flush)</a:t>
            </a:r>
            <a:endParaRPr lang="en-GB"/>
          </a:p>
        </p:txBody>
      </p:sp>
      <p:graphicFrame>
        <p:nvGraphicFramePr>
          <p:cNvPr id="4" name="Table 3">
            <a:extLst>
              <a:ext uri="{FF2B5EF4-FFF2-40B4-BE49-F238E27FC236}">
                <a16:creationId xmlns:a16="http://schemas.microsoft.com/office/drawing/2014/main" id="{3F092A7A-CEDA-3605-3D19-6515739B73F8}"/>
              </a:ext>
            </a:extLst>
          </p:cNvPr>
          <p:cNvGraphicFramePr>
            <a:graphicFrameLocks noGrp="1"/>
          </p:cNvGraphicFramePr>
          <p:nvPr>
            <p:extLst>
              <p:ext uri="{D42A27DB-BD31-4B8C-83A1-F6EECF244321}">
                <p14:modId xmlns:p14="http://schemas.microsoft.com/office/powerpoint/2010/main" val="867086044"/>
              </p:ext>
            </p:extLst>
          </p:nvPr>
        </p:nvGraphicFramePr>
        <p:xfrm>
          <a:off x="838199" y="2138336"/>
          <a:ext cx="10290049" cy="31546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LL164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containments in areas with shallow or rising groundwater that utilise] smaller or shallower pits designed to reduce risk of groundwater flooding</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LL210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household pits or tanks which are emptied regularly and predictably </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LL211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household pits or tanks which are sized to promote frequent emptying  and reduce build up of fecal matter</a:t>
                      </a:r>
                    </a:p>
                  </a:txBody>
                  <a:tcPr marL="0" marR="0" marT="0" marB="0"/>
                </a:tc>
                <a:extLst>
                  <a:ext uri="{0D108BD9-81ED-4DB2-BD59-A6C34878D82A}">
                    <a16:rowId xmlns:a16="http://schemas.microsoft.com/office/drawing/2014/main" val="3106859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LL215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access to multiple sanitation services during low-water-availability events</a:t>
                      </a:r>
                    </a:p>
                  </a:txBody>
                  <a:tcPr marL="0" marR="0" marT="0" marB="0"/>
                </a:tc>
                <a:extLst>
                  <a:ext uri="{0D108BD9-81ED-4DB2-BD59-A6C34878D82A}">
                    <a16:rowId xmlns:a16="http://schemas.microsoft.com/office/drawing/2014/main" val="5417370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LL237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using latrines] whose latrine super structure is constructed from resilient materials</a:t>
                      </a:r>
                    </a:p>
                  </a:txBody>
                  <a:tcPr marL="0" marR="0" marT="0" marB="0"/>
                </a:tc>
                <a:extLst>
                  <a:ext uri="{0D108BD9-81ED-4DB2-BD59-A6C34878D82A}">
                    <a16:rowId xmlns:a16="http://schemas.microsoft.com/office/drawing/2014/main" val="105343272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LL246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containments] in flood-prone areas where vents are elevated above design flood levels</a:t>
                      </a:r>
                    </a:p>
                  </a:txBody>
                  <a:tcPr marL="0" marR="0" marT="0" marB="0"/>
                </a:tc>
                <a:extLst>
                  <a:ext uri="{0D108BD9-81ED-4DB2-BD59-A6C34878D82A}">
                    <a16:rowId xmlns:a16="http://schemas.microsoft.com/office/drawing/2014/main" val="145076521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LL256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pit latrines in flood risk areas] designed to promote and allow regular pumping or emptying</a:t>
                      </a:r>
                    </a:p>
                  </a:txBody>
                  <a:tcPr marL="0" marR="0" marT="0" marB="0"/>
                </a:tc>
                <a:extLst>
                  <a:ext uri="{0D108BD9-81ED-4DB2-BD59-A6C34878D82A}">
                    <a16:rowId xmlns:a16="http://schemas.microsoft.com/office/drawing/2014/main" val="3134397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LL257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containments] which are lined or sealed and prevent unmanaged overflow or leakage</a:t>
                      </a:r>
                    </a:p>
                  </a:txBody>
                  <a:tcPr marL="0" marR="0" marT="0" marB="0"/>
                </a:tc>
                <a:extLst>
                  <a:ext uri="{0D108BD9-81ED-4DB2-BD59-A6C34878D82A}">
                    <a16:rowId xmlns:a16="http://schemas.microsoft.com/office/drawing/2014/main" val="2466232257"/>
                  </a:ext>
                </a:extLst>
              </a:tr>
            </a:tbl>
          </a:graphicData>
        </a:graphic>
      </p:graphicFrame>
      <p:sp>
        <p:nvSpPr>
          <p:cNvPr id="7" name="TextBox 6">
            <a:extLst>
              <a:ext uri="{FF2B5EF4-FFF2-40B4-BE49-F238E27FC236}">
                <a16:creationId xmlns:a16="http://schemas.microsoft.com/office/drawing/2014/main" id="{2BA52524-56FC-A620-8EBD-124F583E3B24}"/>
              </a:ext>
            </a:extLst>
          </p:cNvPr>
          <p:cNvSpPr txBox="1"/>
          <p:nvPr/>
        </p:nvSpPr>
        <p:spPr>
          <a:xfrm>
            <a:off x="9837500" y="6138032"/>
            <a:ext cx="1297400" cy="382786"/>
          </a:xfrm>
          <a:prstGeom prst="rect">
            <a:avLst/>
          </a:prstGeom>
          <a:noFill/>
        </p:spPr>
        <p:txBody>
          <a:bodyPr wrap="square" rtlCol="0">
            <a:spAutoFit/>
          </a:bodyPr>
          <a:lstStyle/>
          <a:p>
            <a:r>
              <a:rPr lang="en-GB"/>
              <a:t>Page 2 of 2</a:t>
            </a:r>
          </a:p>
        </p:txBody>
      </p:sp>
      <p:sp>
        <p:nvSpPr>
          <p:cNvPr id="9" name="TextBox 8">
            <a:extLst>
              <a:ext uri="{FF2B5EF4-FFF2-40B4-BE49-F238E27FC236}">
                <a16:creationId xmlns:a16="http://schemas.microsoft.com/office/drawing/2014/main" id="{EB0A194D-E2E8-1714-5776-FE7A3B65F831}"/>
              </a:ext>
            </a:extLst>
          </p:cNvPr>
          <p:cNvSpPr txBox="1"/>
          <p:nvPr/>
        </p:nvSpPr>
        <p:spPr>
          <a:xfrm>
            <a:off x="3868838" y="6177280"/>
            <a:ext cx="6094070" cy="369332"/>
          </a:xfrm>
          <a:prstGeom prst="rect">
            <a:avLst/>
          </a:prstGeom>
          <a:noFill/>
        </p:spPr>
        <p:txBody>
          <a:bodyPr wrap="square">
            <a:spAutoFit/>
          </a:bodyPr>
          <a:lstStyle/>
          <a:p>
            <a:r>
              <a:rPr lang="en-GB">
                <a:hlinkClick r:id="rId13" action="ppaction://hlinksldjump"/>
              </a:rPr>
              <a:t>Back to previous page</a:t>
            </a:r>
            <a:endParaRPr lang="en-GB"/>
          </a:p>
        </p:txBody>
      </p:sp>
      <p:sp>
        <p:nvSpPr>
          <p:cNvPr id="8" name="TextBox 7">
            <a:extLst>
              <a:ext uri="{FF2B5EF4-FFF2-40B4-BE49-F238E27FC236}">
                <a16:creationId xmlns:a16="http://schemas.microsoft.com/office/drawing/2014/main" id="{8CC76063-AB15-F29F-A7C5-6DCEA1330C79}"/>
              </a:ext>
            </a:extLst>
          </p:cNvPr>
          <p:cNvSpPr txBox="1"/>
          <p:nvPr/>
        </p:nvSpPr>
        <p:spPr>
          <a:xfrm>
            <a:off x="8773554" y="1766682"/>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353421043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7B0D5D-E976-B97D-C177-6000F959AE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using containments in flood prone areas with] erosion protection present (e.g. riprap, retaining </a:t>
            </a:r>
            <a:r>
              <a:rPr lang="en-GB" sz="1800" b="1" i="0" u="none" strike="noStrike" err="1">
                <a:solidFill>
                  <a:schemeClr val="bg1"/>
                </a:solidFill>
                <a:effectLst/>
                <a:latin typeface="+mn-lt"/>
              </a:rPr>
              <a:t>walls,soil</a:t>
            </a:r>
            <a:r>
              <a:rPr lang="en-GB" sz="1800" b="1" i="0" u="none" strike="noStrike">
                <a:solidFill>
                  <a:schemeClr val="bg1"/>
                </a:solidFill>
                <a:effectLst/>
                <a:latin typeface="+mn-lt"/>
              </a:rPr>
              <a:t> binders etc.)</a:t>
            </a:r>
          </a:p>
        </p:txBody>
      </p:sp>
      <p:sp>
        <p:nvSpPr>
          <p:cNvPr id="6" name="TextBox 5">
            <a:extLst>
              <a:ext uri="{FF2B5EF4-FFF2-40B4-BE49-F238E27FC236}">
                <a16:creationId xmlns:a16="http://schemas.microsoft.com/office/drawing/2014/main" id="{CB5A2A48-7F78-9DB9-DE5F-AEFCCBB93EF0}"/>
              </a:ext>
            </a:extLst>
          </p:cNvPr>
          <p:cNvSpPr txBox="1"/>
          <p:nvPr/>
        </p:nvSpPr>
        <p:spPr>
          <a:xfrm>
            <a:off x="838200" y="728039"/>
            <a:ext cx="1199536" cy="369332"/>
          </a:xfrm>
          <a:prstGeom prst="rect">
            <a:avLst/>
          </a:prstGeom>
          <a:noFill/>
        </p:spPr>
        <p:txBody>
          <a:bodyPr wrap="square" rtlCol="0">
            <a:spAutoFit/>
          </a:bodyPr>
          <a:lstStyle/>
          <a:p>
            <a:r>
              <a:rPr lang="en-GB" b="1"/>
              <a:t>LL002</a:t>
            </a:r>
          </a:p>
        </p:txBody>
      </p:sp>
      <p:graphicFrame>
        <p:nvGraphicFramePr>
          <p:cNvPr id="9" name="Table 8">
            <a:extLst>
              <a:ext uri="{FF2B5EF4-FFF2-40B4-BE49-F238E27FC236}">
                <a16:creationId xmlns:a16="http://schemas.microsoft.com/office/drawing/2014/main" id="{FB7542EF-0124-7259-880C-EF8C574C1B79}"/>
              </a:ext>
            </a:extLst>
          </p:cNvPr>
          <p:cNvGraphicFramePr>
            <a:graphicFrameLocks noGrp="1"/>
          </p:cNvGraphicFramePr>
          <p:nvPr>
            <p:extLst>
              <p:ext uri="{D42A27DB-BD31-4B8C-83A1-F6EECF244321}">
                <p14:modId xmlns:p14="http://schemas.microsoft.com/office/powerpoint/2010/main" val="2370599663"/>
              </p:ext>
            </p:extLst>
          </p:nvPr>
        </p:nvGraphicFramePr>
        <p:xfrm>
          <a:off x="491613" y="1742221"/>
          <a:ext cx="10991317" cy="3264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Consortium</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Derived from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Adapted from 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Kanda A, Ncube EJ, </a:t>
                      </a:r>
                      <a:r>
                        <a:rPr lang="en-GB" sz="1200" err="1"/>
                        <a:t>Voyi</a:t>
                      </a:r>
                      <a:r>
                        <a:rPr lang="en-GB" sz="1200"/>
                        <a:t> K (2022) Drivers and barriers to sustained use of Blair ventilated improved pit latrine after nearly four decades in rural Zimbabwe. </a:t>
                      </a:r>
                      <a:r>
                        <a:rPr lang="en-GB" sz="1200" err="1"/>
                        <a:t>PLoS</a:t>
                      </a:r>
                      <a:r>
                        <a:rPr lang="en-GB" sz="1200"/>
                        <a:t> ONE 17(4): e0265077. https://doi.org/10.1371/journal.pone.02650770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25680843-0CA6-8FDF-9CA6-B4BB97BFFF3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C6363EC7-AFAD-960E-B3E8-0E3021B36D3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2D6952EF-B5BA-08D3-757A-5AF57DA7542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91259188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4599-C5E2-6582-F52D-4F200FB3F3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6C89C5F-9BD6-E788-786B-E28AD4E8689B}"/>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where containment is lined or sealed</a:t>
            </a:r>
          </a:p>
        </p:txBody>
      </p:sp>
      <p:sp>
        <p:nvSpPr>
          <p:cNvPr id="6" name="TextBox 5">
            <a:extLst>
              <a:ext uri="{FF2B5EF4-FFF2-40B4-BE49-F238E27FC236}">
                <a16:creationId xmlns:a16="http://schemas.microsoft.com/office/drawing/2014/main" id="{EA42DB36-B81F-3761-2AE1-9B1D485A954C}"/>
              </a:ext>
            </a:extLst>
          </p:cNvPr>
          <p:cNvSpPr txBox="1"/>
          <p:nvPr/>
        </p:nvSpPr>
        <p:spPr>
          <a:xfrm>
            <a:off x="838200" y="728039"/>
            <a:ext cx="1199536" cy="369332"/>
          </a:xfrm>
          <a:prstGeom prst="rect">
            <a:avLst/>
          </a:prstGeom>
          <a:noFill/>
        </p:spPr>
        <p:txBody>
          <a:bodyPr wrap="square" rtlCol="0">
            <a:spAutoFit/>
          </a:bodyPr>
          <a:lstStyle/>
          <a:p>
            <a:r>
              <a:rPr lang="en-GB" b="1"/>
              <a:t>LL005</a:t>
            </a:r>
          </a:p>
        </p:txBody>
      </p:sp>
      <p:graphicFrame>
        <p:nvGraphicFramePr>
          <p:cNvPr id="9" name="Table 8">
            <a:extLst>
              <a:ext uri="{FF2B5EF4-FFF2-40B4-BE49-F238E27FC236}">
                <a16:creationId xmlns:a16="http://schemas.microsoft.com/office/drawing/2014/main" id="{6022D2B1-967B-F097-ADB8-4350A7AB8031}"/>
              </a:ext>
            </a:extLst>
          </p:cNvPr>
          <p:cNvGraphicFramePr>
            <a:graphicFrameLocks noGrp="1"/>
          </p:cNvGraphicFramePr>
          <p:nvPr>
            <p:extLst>
              <p:ext uri="{D42A27DB-BD31-4B8C-83A1-F6EECF244321}">
                <p14:modId xmlns:p14="http://schemas.microsoft.com/office/powerpoint/2010/main" val="3978137988"/>
              </p:ext>
            </p:extLst>
          </p:nvPr>
        </p:nvGraphicFramePr>
        <p:xfrm>
          <a:off x="491613" y="1742221"/>
          <a:ext cx="10991317" cy="3845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D5BEFA7A-BF08-C225-5889-2AD4A6F5DCB1}"/>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A6B87229-FC9A-D57D-826E-D769A950709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5419FFD9-C4D3-D635-010E-767017A16AD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56476723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5AD7C-9012-4708-DF2B-6442A0EC78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2D2B5D-F8A0-7BBB-46FB-8E5156E4304A}"/>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toilets/latrines] with soffit and floor raised above a given level, informed by flood risk assessment</a:t>
            </a:r>
          </a:p>
        </p:txBody>
      </p:sp>
      <p:sp>
        <p:nvSpPr>
          <p:cNvPr id="6" name="TextBox 5">
            <a:extLst>
              <a:ext uri="{FF2B5EF4-FFF2-40B4-BE49-F238E27FC236}">
                <a16:creationId xmlns:a16="http://schemas.microsoft.com/office/drawing/2014/main" id="{A5BD17A0-DF35-F16A-65CD-B5EB8DEF604D}"/>
              </a:ext>
            </a:extLst>
          </p:cNvPr>
          <p:cNvSpPr txBox="1"/>
          <p:nvPr/>
        </p:nvSpPr>
        <p:spPr>
          <a:xfrm>
            <a:off x="838200" y="728039"/>
            <a:ext cx="1199536" cy="369332"/>
          </a:xfrm>
          <a:prstGeom prst="rect">
            <a:avLst/>
          </a:prstGeom>
          <a:noFill/>
        </p:spPr>
        <p:txBody>
          <a:bodyPr wrap="square" rtlCol="0">
            <a:spAutoFit/>
          </a:bodyPr>
          <a:lstStyle/>
          <a:p>
            <a:r>
              <a:rPr lang="en-GB" b="1"/>
              <a:t>LL081</a:t>
            </a:r>
          </a:p>
        </p:txBody>
      </p:sp>
      <p:graphicFrame>
        <p:nvGraphicFramePr>
          <p:cNvPr id="9" name="Table 8">
            <a:extLst>
              <a:ext uri="{FF2B5EF4-FFF2-40B4-BE49-F238E27FC236}">
                <a16:creationId xmlns:a16="http://schemas.microsoft.com/office/drawing/2014/main" id="{6FBC6E4B-1816-3AFC-5DA5-4C8FA3A9BCDA}"/>
              </a:ext>
            </a:extLst>
          </p:cNvPr>
          <p:cNvGraphicFramePr>
            <a:graphicFrameLocks noGrp="1"/>
          </p:cNvGraphicFramePr>
          <p:nvPr>
            <p:extLst>
              <p:ext uri="{D42A27DB-BD31-4B8C-83A1-F6EECF244321}">
                <p14:modId xmlns:p14="http://schemas.microsoft.com/office/powerpoint/2010/main" val="1744507443"/>
              </p:ext>
            </p:extLst>
          </p:nvPr>
        </p:nvGraphicFramePr>
        <p:xfrm>
          <a:off x="491613" y="1742221"/>
          <a:ext cx="10991317" cy="4224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Review</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Derived from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100"/>
                        <a:t>Uddin, S. M., </a:t>
                      </a:r>
                      <a:r>
                        <a:rPr lang="en-GB" sz="1100" err="1"/>
                        <a:t>Ronteltap</a:t>
                      </a:r>
                      <a:r>
                        <a:rPr lang="en-GB" sz="1100"/>
                        <a:t>, M. &amp; Van Lier, J. B. 2013. Assessment of urine diverting dehydrating toilets as a flood-resilient and affordable sanitation technology in the context of Bangladesh. Journal of Water, Sanitation and Hygiene for Development, 3, 87-95.</a:t>
                      </a:r>
                    </a:p>
                    <a:p>
                      <a:pPr marL="171450" indent="-171450">
                        <a:buFont typeface="Arial" panose="020B0604020202020204" pitchFamily="34" charset="0"/>
                        <a:buChar char="•"/>
                      </a:pPr>
                      <a:r>
                        <a:rPr lang="en-GB" sz="1100" err="1"/>
                        <a:t>Lebu</a:t>
                      </a:r>
                      <a:r>
                        <a:rPr lang="en-GB" sz="1100"/>
                        <a:t>, S., Gyimah, R., </a:t>
                      </a:r>
                      <a:r>
                        <a:rPr lang="en-GB" sz="1100" err="1"/>
                        <a:t>Nandoya</a:t>
                      </a:r>
                      <a:r>
                        <a:rPr lang="en-GB" sz="1100"/>
                        <a:t>, E., Brown, J., Salzberg, A. &amp; Manga, M. 2024. Assessment of sanitation infrastructure resilience to extreme rainfall and flooding: Evidence from an informal settlement in Kenya. Journal of Environmental Management, 354.</a:t>
                      </a:r>
                    </a:p>
                    <a:p>
                      <a:pPr marL="171450" indent="-171450">
                        <a:buFont typeface="Arial" panose="020B0604020202020204" pitchFamily="34" charset="0"/>
                        <a:buChar char="•"/>
                      </a:pPr>
                      <a:r>
                        <a:rPr lang="en-GB" sz="1100"/>
                        <a:t>Morshed, G. &amp; Sobhan, A. 2010. The search for appropriate latrine solutions for flood-prone areas of Bangladesh. Waterlines, 29, 236-245.</a:t>
                      </a:r>
                    </a:p>
                    <a:p>
                      <a:pPr marL="171450" indent="-171450">
                        <a:buFont typeface="Arial" panose="020B0604020202020204" pitchFamily="34" charset="0"/>
                        <a:buChar char="•"/>
                      </a:pPr>
                      <a:r>
                        <a:rPr lang="en-GB" sz="1100"/>
                        <a:t>UNICEF _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60DBFB23-966E-4E8B-AD58-115157AAACB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1C494D9C-655F-689D-4F92-1313348AD445}"/>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F528011C-A751-E7FE-CE02-317952F776B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309370621"/>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4D51E-73FC-6FB8-316A-A4362F4001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438C7DA-5B8A-9F63-279D-C4A439E387E5}"/>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covered to prevent water ingress</a:t>
            </a:r>
          </a:p>
        </p:txBody>
      </p:sp>
      <p:sp>
        <p:nvSpPr>
          <p:cNvPr id="6" name="TextBox 5">
            <a:extLst>
              <a:ext uri="{FF2B5EF4-FFF2-40B4-BE49-F238E27FC236}">
                <a16:creationId xmlns:a16="http://schemas.microsoft.com/office/drawing/2014/main" id="{A115BACC-35A2-9425-4EDB-1AEB284ADBD2}"/>
              </a:ext>
            </a:extLst>
          </p:cNvPr>
          <p:cNvSpPr txBox="1"/>
          <p:nvPr/>
        </p:nvSpPr>
        <p:spPr>
          <a:xfrm>
            <a:off x="838200" y="728039"/>
            <a:ext cx="1199536" cy="369332"/>
          </a:xfrm>
          <a:prstGeom prst="rect">
            <a:avLst/>
          </a:prstGeom>
          <a:noFill/>
        </p:spPr>
        <p:txBody>
          <a:bodyPr wrap="square" rtlCol="0">
            <a:spAutoFit/>
          </a:bodyPr>
          <a:lstStyle/>
          <a:p>
            <a:r>
              <a:rPr lang="en-GB" b="1"/>
              <a:t>LL082</a:t>
            </a:r>
          </a:p>
        </p:txBody>
      </p:sp>
      <p:graphicFrame>
        <p:nvGraphicFramePr>
          <p:cNvPr id="9" name="Table 8">
            <a:extLst>
              <a:ext uri="{FF2B5EF4-FFF2-40B4-BE49-F238E27FC236}">
                <a16:creationId xmlns:a16="http://schemas.microsoft.com/office/drawing/2014/main" id="{21047054-AA47-2D3A-2B43-B767F42BD2E2}"/>
              </a:ext>
            </a:extLst>
          </p:cNvPr>
          <p:cNvGraphicFramePr>
            <a:graphicFrameLocks noGrp="1"/>
          </p:cNvGraphicFramePr>
          <p:nvPr>
            <p:extLst>
              <p:ext uri="{D42A27DB-BD31-4B8C-83A1-F6EECF244321}">
                <p14:modId xmlns:p14="http://schemas.microsoft.com/office/powerpoint/2010/main" val="1443625208"/>
              </p:ext>
            </p:extLst>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No evidence</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tc>
                  <a:txBody>
                    <a:bodyPr/>
                    <a:lstStyle/>
                    <a:p>
                      <a:pPr algn="r" fontAlgn="b"/>
                      <a:r>
                        <a:rPr lang="en-GB"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F8500E05-EC67-62B9-9A41-5CC3DE9F449F}"/>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16AA5E5F-2399-049E-6922-16573639075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20ECC828-5A95-CC53-08A2-B6977C4107E4}"/>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031199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D6E8F-ECD9-F9D7-14FE-298C866C31D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84B6483-6D61-AEC4-B6A7-35D024F392DE}"/>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Financial incentives for water efficiency by consumers</a:t>
            </a:r>
          </a:p>
        </p:txBody>
      </p:sp>
      <p:sp>
        <p:nvSpPr>
          <p:cNvPr id="6" name="TextBox 5">
            <a:extLst>
              <a:ext uri="{FF2B5EF4-FFF2-40B4-BE49-F238E27FC236}">
                <a16:creationId xmlns:a16="http://schemas.microsoft.com/office/drawing/2014/main" id="{06CBAA55-1981-2332-CB62-66B6B6ACC2D7}"/>
              </a:ext>
            </a:extLst>
          </p:cNvPr>
          <p:cNvSpPr txBox="1"/>
          <p:nvPr/>
        </p:nvSpPr>
        <p:spPr>
          <a:xfrm>
            <a:off x="853440" y="728039"/>
            <a:ext cx="1199536" cy="369332"/>
          </a:xfrm>
          <a:prstGeom prst="rect">
            <a:avLst/>
          </a:prstGeom>
          <a:noFill/>
        </p:spPr>
        <p:txBody>
          <a:bodyPr wrap="square" rtlCol="0">
            <a:spAutoFit/>
          </a:bodyPr>
          <a:lstStyle/>
          <a:p>
            <a:r>
              <a:rPr lang="en-GB" b="1"/>
              <a:t>LL221</a:t>
            </a:r>
          </a:p>
        </p:txBody>
      </p:sp>
      <p:sp>
        <p:nvSpPr>
          <p:cNvPr id="2" name="TextBox 1">
            <a:extLst>
              <a:ext uri="{FF2B5EF4-FFF2-40B4-BE49-F238E27FC236}">
                <a16:creationId xmlns:a16="http://schemas.microsoft.com/office/drawing/2014/main" id="{3F98943D-9322-164A-9F47-2AAA5F2C3ED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5285BA5-A4F1-6B0A-8553-31036B854FD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A6EA857-8694-4E51-EBD2-4DAD46141FDE}"/>
              </a:ext>
            </a:extLst>
          </p:cNvPr>
          <p:cNvGraphicFramePr>
            <a:graphicFrameLocks noGrp="1"/>
          </p:cNvGraphicFramePr>
          <p:nvPr>
            <p:extLst>
              <p:ext uri="{D42A27DB-BD31-4B8C-83A1-F6EECF244321}">
                <p14:modId xmlns:p14="http://schemas.microsoft.com/office/powerpoint/2010/main" val="1941040384"/>
              </p:ext>
            </p:extLst>
          </p:nvPr>
        </p:nvGraphicFramePr>
        <p:xfrm>
          <a:off x="491613" y="1742221"/>
          <a:ext cx="10991317" cy="32038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Finance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Renwick and Green 2000 Do Residential Water Demand Side Management Policies Measure Up? An Analysis of Eight California Water Agencies; </a:t>
                      </a:r>
                      <a:r>
                        <a:rPr lang="en-GB" sz="1000" err="1"/>
                        <a:t>Bennear</a:t>
                      </a:r>
                      <a:r>
                        <a:rPr lang="en-GB" sz="1000"/>
                        <a:t> et al 2011 Participation Incentives, Rebound Effects and the Cost-Effectiveness of Rebates for Water-Efficient Appliances; WDD 2011 Study on the Investigation of Water Demand Management Measures</a:t>
                      </a:r>
                    </a:p>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AD59E37-5F47-F723-AE61-9AFA93DE900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5527917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2755A-DFC3-6637-A62B-81104D57D8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A0CE20-C785-F81F-82E9-B631C9880F73}"/>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sited in area with deep groundwater table</a:t>
            </a:r>
          </a:p>
        </p:txBody>
      </p:sp>
      <p:sp>
        <p:nvSpPr>
          <p:cNvPr id="6" name="TextBox 5">
            <a:extLst>
              <a:ext uri="{FF2B5EF4-FFF2-40B4-BE49-F238E27FC236}">
                <a16:creationId xmlns:a16="http://schemas.microsoft.com/office/drawing/2014/main" id="{19CCFA6F-50F8-1547-13BF-EC469C1AD943}"/>
              </a:ext>
            </a:extLst>
          </p:cNvPr>
          <p:cNvSpPr txBox="1"/>
          <p:nvPr/>
        </p:nvSpPr>
        <p:spPr>
          <a:xfrm>
            <a:off x="838200" y="728039"/>
            <a:ext cx="1199536" cy="369332"/>
          </a:xfrm>
          <a:prstGeom prst="rect">
            <a:avLst/>
          </a:prstGeom>
          <a:noFill/>
        </p:spPr>
        <p:txBody>
          <a:bodyPr wrap="square" rtlCol="0">
            <a:spAutoFit/>
          </a:bodyPr>
          <a:lstStyle/>
          <a:p>
            <a:r>
              <a:rPr lang="en-GB" b="1"/>
              <a:t>LL085</a:t>
            </a:r>
          </a:p>
        </p:txBody>
      </p:sp>
      <p:graphicFrame>
        <p:nvGraphicFramePr>
          <p:cNvPr id="9" name="Table 8">
            <a:extLst>
              <a:ext uri="{FF2B5EF4-FFF2-40B4-BE49-F238E27FC236}">
                <a16:creationId xmlns:a16="http://schemas.microsoft.com/office/drawing/2014/main" id="{00B73248-B892-622B-16A9-78D1E9E16D05}"/>
              </a:ext>
            </a:extLst>
          </p:cNvPr>
          <p:cNvGraphicFramePr>
            <a:graphicFrameLocks noGrp="1"/>
          </p:cNvGraphicFramePr>
          <p:nvPr>
            <p:extLst>
              <p:ext uri="{D42A27DB-BD31-4B8C-83A1-F6EECF244321}">
                <p14:modId xmlns:p14="http://schemas.microsoft.com/office/powerpoint/2010/main" val="3450876330"/>
              </p:ext>
            </p:extLst>
          </p:nvPr>
        </p:nvGraphicFramePr>
        <p:xfrm>
          <a:off x="491613" y="1742221"/>
          <a:ext cx="10991317" cy="372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Chanda Shimi, A., Ara Parvin, G., Biswas, C. and Shaw, R. (2010), "Impact and adaptation to flood: A focus on water supply, sanitation and health problems of rural community in Bangladesh", Disaster Prevention and Management, Vol. 19 No. 3, pp. 298-313. https://doi.org/10.1108/09653561011052484</a:t>
                      </a:r>
                    </a:p>
                    <a:p>
                      <a:pPr marL="0" indent="0">
                        <a:buFont typeface="Arial" panose="020B0604020202020204" pitchFamily="34" charset="0"/>
                        <a:buNone/>
                      </a:pPr>
                      <a:endParaRPr lang="en-GB" sz="1100"/>
                    </a:p>
                    <a:p>
                      <a:pPr marL="0" indent="0">
                        <a:buFont typeface="Arial" panose="020B0604020202020204" pitchFamily="34" charset="0"/>
                        <a:buNone/>
                      </a:pPr>
                      <a:r>
                        <a:rPr lang="en-GB" sz="1100"/>
                        <a:t>UNICEF _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4" name="TextBox 3">
            <a:extLst>
              <a:ext uri="{FF2B5EF4-FFF2-40B4-BE49-F238E27FC236}">
                <a16:creationId xmlns:a16="http://schemas.microsoft.com/office/drawing/2014/main" id="{5A351068-48D5-1D26-0811-07738245039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F585B062-5D5A-704D-BBFC-F34515EE139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D5F59EEA-8887-9FD8-E739-015CF69AB14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429136735"/>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85042-CDFA-8FD7-7A65-9788347B78A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5564D10-0647-3E43-307B-32DB613A13D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using technologies decoupled from the water cycle (e.g., container-based sanitation, composting, VIP).</a:t>
            </a:r>
          </a:p>
        </p:txBody>
      </p:sp>
      <p:sp>
        <p:nvSpPr>
          <p:cNvPr id="6" name="TextBox 5">
            <a:extLst>
              <a:ext uri="{FF2B5EF4-FFF2-40B4-BE49-F238E27FC236}">
                <a16:creationId xmlns:a16="http://schemas.microsoft.com/office/drawing/2014/main" id="{09751A9D-4426-1220-A460-3A1A58465805}"/>
              </a:ext>
            </a:extLst>
          </p:cNvPr>
          <p:cNvSpPr txBox="1"/>
          <p:nvPr/>
        </p:nvSpPr>
        <p:spPr>
          <a:xfrm>
            <a:off x="838200" y="728039"/>
            <a:ext cx="1199536" cy="369332"/>
          </a:xfrm>
          <a:prstGeom prst="rect">
            <a:avLst/>
          </a:prstGeom>
          <a:noFill/>
        </p:spPr>
        <p:txBody>
          <a:bodyPr wrap="square" rtlCol="0">
            <a:spAutoFit/>
          </a:bodyPr>
          <a:lstStyle/>
          <a:p>
            <a:r>
              <a:rPr lang="en-GB" b="1"/>
              <a:t>LL086</a:t>
            </a:r>
          </a:p>
        </p:txBody>
      </p:sp>
      <p:graphicFrame>
        <p:nvGraphicFramePr>
          <p:cNvPr id="9" name="Table 8">
            <a:extLst>
              <a:ext uri="{FF2B5EF4-FFF2-40B4-BE49-F238E27FC236}">
                <a16:creationId xmlns:a16="http://schemas.microsoft.com/office/drawing/2014/main" id="{2DCD8D06-A2FD-D6B0-725A-73F6726A3690}"/>
              </a:ext>
            </a:extLst>
          </p:cNvPr>
          <p:cNvGraphicFramePr>
            <a:graphicFrameLocks noGrp="1"/>
          </p:cNvGraphicFramePr>
          <p:nvPr>
            <p:extLst>
              <p:ext uri="{D42A27DB-BD31-4B8C-83A1-F6EECF244321}">
                <p14:modId xmlns:p14="http://schemas.microsoft.com/office/powerpoint/2010/main" val="2337824955"/>
              </p:ext>
            </p:extLst>
          </p:nvPr>
        </p:nvGraphicFramePr>
        <p:xfrm>
          <a:off x="491613" y="1742221"/>
          <a:ext cx="10991317" cy="36017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Willetts, J., Priadi, C., </a:t>
                      </a:r>
                      <a:r>
                        <a:rPr lang="en-GB" sz="1100" err="1"/>
                        <a:t>Ombasta</a:t>
                      </a:r>
                      <a:r>
                        <a:rPr lang="en-GB" sz="1100"/>
                        <a:t>, O., Wulandari, D., Imtiyaz, I., </a:t>
                      </a:r>
                      <a:r>
                        <a:rPr lang="en-GB" sz="1100" err="1"/>
                        <a:t>Sudhiastiningsih</a:t>
                      </a:r>
                      <a:r>
                        <a:rPr lang="en-GB" sz="1100"/>
                        <a:t>, N. N. S. N., Kohlitz, J., Mills, F. &amp; </a:t>
                      </a:r>
                      <a:r>
                        <a:rPr lang="en-GB" sz="1100" err="1"/>
                        <a:t>Listyasari</a:t>
                      </a:r>
                      <a:r>
                        <a:rPr lang="en-GB" sz="1100"/>
                        <a:t>, M. 2022. Co-developing evidence-informed adaptation actions for resilient citywide sanitation: Local government response to climate change in Indonesia. Environment and Planning B: 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0B7F5233-42B4-A479-A69F-3C7E4570C52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35F9736E-D0DF-513F-A214-07C47ACD760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C1FF0B78-5AF2-C650-8B77-912030AA1FD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84684417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249C3-23C4-A851-180F-6912D3E9008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D93D1BA-CBBD-4BED-B86C-AAF3F3D86EC6}"/>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septic tanks with] outlet fitted with non-return valve </a:t>
            </a:r>
          </a:p>
        </p:txBody>
      </p:sp>
      <p:sp>
        <p:nvSpPr>
          <p:cNvPr id="6" name="TextBox 5">
            <a:extLst>
              <a:ext uri="{FF2B5EF4-FFF2-40B4-BE49-F238E27FC236}">
                <a16:creationId xmlns:a16="http://schemas.microsoft.com/office/drawing/2014/main" id="{E7F077C7-FCD8-DE13-20F2-9E071C64A6A5}"/>
              </a:ext>
            </a:extLst>
          </p:cNvPr>
          <p:cNvSpPr txBox="1"/>
          <p:nvPr/>
        </p:nvSpPr>
        <p:spPr>
          <a:xfrm>
            <a:off x="838200" y="728039"/>
            <a:ext cx="1199536" cy="369332"/>
          </a:xfrm>
          <a:prstGeom prst="rect">
            <a:avLst/>
          </a:prstGeom>
          <a:noFill/>
        </p:spPr>
        <p:txBody>
          <a:bodyPr wrap="square" rtlCol="0">
            <a:spAutoFit/>
          </a:bodyPr>
          <a:lstStyle/>
          <a:p>
            <a:r>
              <a:rPr lang="en-GB" b="1"/>
              <a:t>LL087</a:t>
            </a:r>
          </a:p>
        </p:txBody>
      </p:sp>
      <p:graphicFrame>
        <p:nvGraphicFramePr>
          <p:cNvPr id="9" name="Table 8">
            <a:extLst>
              <a:ext uri="{FF2B5EF4-FFF2-40B4-BE49-F238E27FC236}">
                <a16:creationId xmlns:a16="http://schemas.microsoft.com/office/drawing/2014/main" id="{8D27253A-6BE8-B58B-49CB-1E17F729093D}"/>
              </a:ext>
            </a:extLst>
          </p:cNvPr>
          <p:cNvGraphicFramePr>
            <a:graphicFrameLocks noGrp="1"/>
          </p:cNvGraphicFramePr>
          <p:nvPr>
            <p:extLst>
              <p:ext uri="{D42A27DB-BD31-4B8C-83A1-F6EECF244321}">
                <p14:modId xmlns:p14="http://schemas.microsoft.com/office/powerpoint/2010/main" val="2329099345"/>
              </p:ext>
            </p:extLst>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4" name="TextBox 3">
            <a:extLst>
              <a:ext uri="{FF2B5EF4-FFF2-40B4-BE49-F238E27FC236}">
                <a16:creationId xmlns:a16="http://schemas.microsoft.com/office/drawing/2014/main" id="{1211B8BB-11DE-DC57-848F-32D599F5FF49}"/>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7" name="TextBox 6">
            <a:extLst>
              <a:ext uri="{FF2B5EF4-FFF2-40B4-BE49-F238E27FC236}">
                <a16:creationId xmlns:a16="http://schemas.microsoft.com/office/drawing/2014/main" id="{0B0B3257-BE80-EDC5-917D-6FE10E75ABE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F23126AE-D4CD-2414-3BF5-EF24F8A89E6A}"/>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94268474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CBB2E-813D-AB11-6DB4-CE3B8A1AF1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3AA019A-ED45-E2D3-5662-D2AC33719B65}"/>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sewer connections with] outlet fitted with non-return valve </a:t>
            </a:r>
          </a:p>
        </p:txBody>
      </p:sp>
      <p:sp>
        <p:nvSpPr>
          <p:cNvPr id="6" name="TextBox 5">
            <a:extLst>
              <a:ext uri="{FF2B5EF4-FFF2-40B4-BE49-F238E27FC236}">
                <a16:creationId xmlns:a16="http://schemas.microsoft.com/office/drawing/2014/main" id="{B4B9ED39-081A-3AF0-D246-B342A47FC819}"/>
              </a:ext>
            </a:extLst>
          </p:cNvPr>
          <p:cNvSpPr txBox="1"/>
          <p:nvPr/>
        </p:nvSpPr>
        <p:spPr>
          <a:xfrm>
            <a:off x="838200" y="728039"/>
            <a:ext cx="1199536" cy="369332"/>
          </a:xfrm>
          <a:prstGeom prst="rect">
            <a:avLst/>
          </a:prstGeom>
          <a:noFill/>
        </p:spPr>
        <p:txBody>
          <a:bodyPr wrap="square" rtlCol="0">
            <a:spAutoFit/>
          </a:bodyPr>
          <a:lstStyle/>
          <a:p>
            <a:r>
              <a:rPr lang="en-GB" b="1"/>
              <a:t>LL089</a:t>
            </a:r>
          </a:p>
        </p:txBody>
      </p:sp>
      <p:graphicFrame>
        <p:nvGraphicFramePr>
          <p:cNvPr id="9" name="Table 8">
            <a:extLst>
              <a:ext uri="{FF2B5EF4-FFF2-40B4-BE49-F238E27FC236}">
                <a16:creationId xmlns:a16="http://schemas.microsoft.com/office/drawing/2014/main" id="{59B3F566-31E8-9ED1-329C-A5D88D1DD768}"/>
              </a:ext>
            </a:extLst>
          </p:cNvPr>
          <p:cNvGraphicFramePr>
            <a:graphicFrameLocks noGrp="1"/>
          </p:cNvGraphicFramePr>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CE841D1A-3015-696C-2673-14F9F30B416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7E9528F8-A17D-CF46-46CE-F0D4EACC1BD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ECB982E9-AEEA-15E0-D523-F0AE81AD4DF9}"/>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612467792"/>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2ECCF-3DE9-B725-6ED1-5436CF0858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FB6958-6AF1-E03F-B21A-D064FDBB7E9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in flood-prone areas] that are sized appropriately to promote frequent emptying and prevent build up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waste</a:t>
            </a:r>
          </a:p>
        </p:txBody>
      </p:sp>
      <p:sp>
        <p:nvSpPr>
          <p:cNvPr id="6" name="TextBox 5">
            <a:extLst>
              <a:ext uri="{FF2B5EF4-FFF2-40B4-BE49-F238E27FC236}">
                <a16:creationId xmlns:a16="http://schemas.microsoft.com/office/drawing/2014/main" id="{F3992FEB-031A-239D-134B-08C2C55B9283}"/>
              </a:ext>
            </a:extLst>
          </p:cNvPr>
          <p:cNvSpPr txBox="1"/>
          <p:nvPr/>
        </p:nvSpPr>
        <p:spPr>
          <a:xfrm>
            <a:off x="838200" y="728039"/>
            <a:ext cx="1199536" cy="369332"/>
          </a:xfrm>
          <a:prstGeom prst="rect">
            <a:avLst/>
          </a:prstGeom>
          <a:noFill/>
        </p:spPr>
        <p:txBody>
          <a:bodyPr wrap="square" rtlCol="0">
            <a:spAutoFit/>
          </a:bodyPr>
          <a:lstStyle/>
          <a:p>
            <a:r>
              <a:rPr lang="en-GB" b="1"/>
              <a:t>LL092</a:t>
            </a:r>
          </a:p>
        </p:txBody>
      </p:sp>
      <p:graphicFrame>
        <p:nvGraphicFramePr>
          <p:cNvPr id="9" name="Table 8">
            <a:extLst>
              <a:ext uri="{FF2B5EF4-FFF2-40B4-BE49-F238E27FC236}">
                <a16:creationId xmlns:a16="http://schemas.microsoft.com/office/drawing/2014/main" id="{359823C3-5BAD-6790-40A9-C58A4C8D2DD6}"/>
              </a:ext>
            </a:extLst>
          </p:cNvPr>
          <p:cNvGraphicFramePr>
            <a:graphicFrameLocks noGrp="1"/>
          </p:cNvGraphicFramePr>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97E63728-FDE4-8789-A649-7EA89259A55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002C2274-FE72-F0A6-82DC-82154EE758D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7BEB6C0D-0F5B-28D8-D5F5-7A7ACFEA95E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83186498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DA258-DA99-4F8D-219A-0F3E53C6118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743CC54-E0E1-3F6B-FAF8-97B08306FA74}"/>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in flood-prone areas with] vents/openings sited above expected flood lines, informed by risk assessment</a:t>
            </a:r>
          </a:p>
        </p:txBody>
      </p:sp>
      <p:sp>
        <p:nvSpPr>
          <p:cNvPr id="6" name="TextBox 5">
            <a:extLst>
              <a:ext uri="{FF2B5EF4-FFF2-40B4-BE49-F238E27FC236}">
                <a16:creationId xmlns:a16="http://schemas.microsoft.com/office/drawing/2014/main" id="{0FE7EE6F-1C20-227C-FAB0-B921217EA83E}"/>
              </a:ext>
            </a:extLst>
          </p:cNvPr>
          <p:cNvSpPr txBox="1"/>
          <p:nvPr/>
        </p:nvSpPr>
        <p:spPr>
          <a:xfrm>
            <a:off x="838200" y="728039"/>
            <a:ext cx="1199536" cy="369332"/>
          </a:xfrm>
          <a:prstGeom prst="rect">
            <a:avLst/>
          </a:prstGeom>
          <a:noFill/>
        </p:spPr>
        <p:txBody>
          <a:bodyPr wrap="square" rtlCol="0">
            <a:spAutoFit/>
          </a:bodyPr>
          <a:lstStyle/>
          <a:p>
            <a:r>
              <a:rPr lang="en-GB" b="1"/>
              <a:t>LL093</a:t>
            </a:r>
          </a:p>
        </p:txBody>
      </p:sp>
      <p:graphicFrame>
        <p:nvGraphicFramePr>
          <p:cNvPr id="9" name="Table 8">
            <a:extLst>
              <a:ext uri="{FF2B5EF4-FFF2-40B4-BE49-F238E27FC236}">
                <a16:creationId xmlns:a16="http://schemas.microsoft.com/office/drawing/2014/main" id="{3CD016E1-805D-C10B-EF40-E80975EB0E81}"/>
              </a:ext>
            </a:extLst>
          </p:cNvPr>
          <p:cNvGraphicFramePr>
            <a:graphicFrameLocks noGrp="1"/>
          </p:cNvGraphicFramePr>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15535132-F337-0836-20E4-C9E0E19E630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5450B621-9996-C517-5DFC-AAA83DB12D8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BD03B758-7FAA-7295-0E71-FE1D97BE35A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58010951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625C-3D92-D2C5-D0CC-F1CBA7B7667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DC82DF7-9C55-37FF-86A0-E6EE2B8F6BF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in areas with shallow or rising groundwater that utilise] smaller or shallower pits designed to reduce risk of groundwater flooding</a:t>
            </a:r>
          </a:p>
        </p:txBody>
      </p:sp>
      <p:sp>
        <p:nvSpPr>
          <p:cNvPr id="6" name="TextBox 5">
            <a:extLst>
              <a:ext uri="{FF2B5EF4-FFF2-40B4-BE49-F238E27FC236}">
                <a16:creationId xmlns:a16="http://schemas.microsoft.com/office/drawing/2014/main" id="{59AEEB82-4E9E-9F9D-97A8-DD89AE54C95C}"/>
              </a:ext>
            </a:extLst>
          </p:cNvPr>
          <p:cNvSpPr txBox="1"/>
          <p:nvPr/>
        </p:nvSpPr>
        <p:spPr>
          <a:xfrm>
            <a:off x="838200" y="728039"/>
            <a:ext cx="1199536" cy="369332"/>
          </a:xfrm>
          <a:prstGeom prst="rect">
            <a:avLst/>
          </a:prstGeom>
          <a:noFill/>
        </p:spPr>
        <p:txBody>
          <a:bodyPr wrap="square" rtlCol="0">
            <a:spAutoFit/>
          </a:bodyPr>
          <a:lstStyle/>
          <a:p>
            <a:r>
              <a:rPr lang="en-GB" b="1"/>
              <a:t>LL164</a:t>
            </a:r>
          </a:p>
        </p:txBody>
      </p:sp>
      <p:graphicFrame>
        <p:nvGraphicFramePr>
          <p:cNvPr id="9" name="Table 8">
            <a:extLst>
              <a:ext uri="{FF2B5EF4-FFF2-40B4-BE49-F238E27FC236}">
                <a16:creationId xmlns:a16="http://schemas.microsoft.com/office/drawing/2014/main" id="{67787D32-F6BC-B5D7-1C7D-9E3EE36BA729}"/>
              </a:ext>
            </a:extLst>
          </p:cNvPr>
          <p:cNvGraphicFramePr>
            <a:graphicFrameLocks noGrp="1"/>
          </p:cNvGraphicFramePr>
          <p:nvPr>
            <p:extLst>
              <p:ext uri="{D42A27DB-BD31-4B8C-83A1-F6EECF244321}">
                <p14:modId xmlns:p14="http://schemas.microsoft.com/office/powerpoint/2010/main" val="315587080"/>
              </p:ext>
            </p:extLst>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216B28F7-E712-4C40-3894-D3FD33AFF56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04F45ECB-71E9-1058-32EC-5147D5BCE77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9367432B-E37B-D925-27FC-539BCA9C11E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97840503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42CC0-91CB-508D-8498-D724B325673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224A54A-11F1-101E-7C37-B0D6D1F36A92}"/>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household pits or tanks which are emptied regularly and predictably </a:t>
            </a:r>
          </a:p>
        </p:txBody>
      </p:sp>
      <p:sp>
        <p:nvSpPr>
          <p:cNvPr id="6" name="TextBox 5">
            <a:extLst>
              <a:ext uri="{FF2B5EF4-FFF2-40B4-BE49-F238E27FC236}">
                <a16:creationId xmlns:a16="http://schemas.microsoft.com/office/drawing/2014/main" id="{51869497-B0B4-F3CF-40A7-D1B90F0C2287}"/>
              </a:ext>
            </a:extLst>
          </p:cNvPr>
          <p:cNvSpPr txBox="1"/>
          <p:nvPr/>
        </p:nvSpPr>
        <p:spPr>
          <a:xfrm>
            <a:off x="838200" y="728039"/>
            <a:ext cx="1199536" cy="369332"/>
          </a:xfrm>
          <a:prstGeom prst="rect">
            <a:avLst/>
          </a:prstGeom>
          <a:noFill/>
        </p:spPr>
        <p:txBody>
          <a:bodyPr wrap="square" rtlCol="0">
            <a:spAutoFit/>
          </a:bodyPr>
          <a:lstStyle/>
          <a:p>
            <a:r>
              <a:rPr lang="en-GB" b="1"/>
              <a:t>LL210</a:t>
            </a:r>
          </a:p>
        </p:txBody>
      </p:sp>
      <p:graphicFrame>
        <p:nvGraphicFramePr>
          <p:cNvPr id="9" name="Table 8">
            <a:extLst>
              <a:ext uri="{FF2B5EF4-FFF2-40B4-BE49-F238E27FC236}">
                <a16:creationId xmlns:a16="http://schemas.microsoft.com/office/drawing/2014/main" id="{F0A40AFE-4C2C-1207-2039-3D30EA5A620A}"/>
              </a:ext>
            </a:extLst>
          </p:cNvPr>
          <p:cNvGraphicFramePr>
            <a:graphicFrameLocks noGrp="1"/>
          </p:cNvGraphicFramePr>
          <p:nvPr>
            <p:extLst>
              <p:ext uri="{D42A27DB-BD31-4B8C-83A1-F6EECF244321}">
                <p14:modId xmlns:p14="http://schemas.microsoft.com/office/powerpoint/2010/main" val="2045804359"/>
              </p:ext>
            </p:extLst>
          </p:nvPr>
        </p:nvGraphicFramePr>
        <p:xfrm>
          <a:off x="491613" y="1742221"/>
          <a:ext cx="10991317" cy="3434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Willetts, J., Priadi, C., </a:t>
                      </a:r>
                      <a:r>
                        <a:rPr lang="en-GB" sz="1100" err="1"/>
                        <a:t>Ombasta</a:t>
                      </a:r>
                      <a:r>
                        <a:rPr lang="en-GB" sz="1100"/>
                        <a:t>, O., Wulandari, D., Imtiyaz, I., </a:t>
                      </a:r>
                      <a:r>
                        <a:rPr lang="en-GB" sz="1100" err="1"/>
                        <a:t>Sudhiastiningsih</a:t>
                      </a:r>
                      <a:r>
                        <a:rPr lang="en-GB" sz="1100"/>
                        <a:t>, N. N. S. N., Kohlitz, J., Mills, F. &amp; </a:t>
                      </a:r>
                      <a:r>
                        <a:rPr lang="en-GB" sz="1100" err="1"/>
                        <a:t>Listyasari</a:t>
                      </a:r>
                      <a:r>
                        <a:rPr lang="en-GB" sz="1100"/>
                        <a:t>, M. 2022. Co-developing evidence-informed adaptation actions for resilient citywide sanitation: Local government response</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C3FF501C-A59A-8BF1-AFB4-44EA4F55592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48E87F4A-9342-24DC-A0E2-9111AC75BFB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DA134DB6-A6BB-397E-5728-1A1774B1E8F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508192544"/>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EC1B6-6D42-4CB5-556C-0B9DB87D59B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B9F4F2-B8BF-3D39-B869-6FC985C24E5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household pits or tanks which are sized to promote frequent emptying  and reduce build up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matter</a:t>
            </a:r>
          </a:p>
        </p:txBody>
      </p:sp>
      <p:sp>
        <p:nvSpPr>
          <p:cNvPr id="6" name="TextBox 5">
            <a:extLst>
              <a:ext uri="{FF2B5EF4-FFF2-40B4-BE49-F238E27FC236}">
                <a16:creationId xmlns:a16="http://schemas.microsoft.com/office/drawing/2014/main" id="{108B4D76-409F-494A-86BD-C5F10F1C4A62}"/>
              </a:ext>
            </a:extLst>
          </p:cNvPr>
          <p:cNvSpPr txBox="1"/>
          <p:nvPr/>
        </p:nvSpPr>
        <p:spPr>
          <a:xfrm>
            <a:off x="838200" y="728039"/>
            <a:ext cx="1199536" cy="369332"/>
          </a:xfrm>
          <a:prstGeom prst="rect">
            <a:avLst/>
          </a:prstGeom>
          <a:noFill/>
        </p:spPr>
        <p:txBody>
          <a:bodyPr wrap="square" rtlCol="0">
            <a:spAutoFit/>
          </a:bodyPr>
          <a:lstStyle/>
          <a:p>
            <a:r>
              <a:rPr lang="en-GB" b="1"/>
              <a:t>LL211</a:t>
            </a:r>
          </a:p>
        </p:txBody>
      </p:sp>
      <p:graphicFrame>
        <p:nvGraphicFramePr>
          <p:cNvPr id="9" name="Table 8">
            <a:extLst>
              <a:ext uri="{FF2B5EF4-FFF2-40B4-BE49-F238E27FC236}">
                <a16:creationId xmlns:a16="http://schemas.microsoft.com/office/drawing/2014/main" id="{54E4C04D-F0A5-E2E9-FEB8-90F7E21BE3E7}"/>
              </a:ext>
            </a:extLst>
          </p:cNvPr>
          <p:cNvGraphicFramePr>
            <a:graphicFrameLocks noGrp="1"/>
          </p:cNvGraphicFramePr>
          <p:nvPr>
            <p:extLst>
              <p:ext uri="{D42A27DB-BD31-4B8C-83A1-F6EECF244321}">
                <p14:modId xmlns:p14="http://schemas.microsoft.com/office/powerpoint/2010/main" val="2950626660"/>
              </p:ext>
            </p:extLst>
          </p:nvPr>
        </p:nvGraphicFramePr>
        <p:xfrm>
          <a:off x="491613" y="1742221"/>
          <a:ext cx="10991317" cy="37693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525868FC-43B0-A4A1-45D6-77AF861F04E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9FEA2E7D-0187-134A-7EFA-24217EFC52F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28784B64-9024-020A-BB06-6146EBA8407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26722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CADBF-5C94-0109-830E-19F7A86EC0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5881F9F-AD22-A23B-4E9A-6841F66E8F54}"/>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access to multiple sanitation services during low-water-availability events</a:t>
            </a:r>
          </a:p>
        </p:txBody>
      </p:sp>
      <p:sp>
        <p:nvSpPr>
          <p:cNvPr id="6" name="TextBox 5">
            <a:extLst>
              <a:ext uri="{FF2B5EF4-FFF2-40B4-BE49-F238E27FC236}">
                <a16:creationId xmlns:a16="http://schemas.microsoft.com/office/drawing/2014/main" id="{3557658A-FBDF-532B-9F7F-4B07F9B26D04}"/>
              </a:ext>
            </a:extLst>
          </p:cNvPr>
          <p:cNvSpPr txBox="1"/>
          <p:nvPr/>
        </p:nvSpPr>
        <p:spPr>
          <a:xfrm>
            <a:off x="838200" y="728039"/>
            <a:ext cx="1199536" cy="369332"/>
          </a:xfrm>
          <a:prstGeom prst="rect">
            <a:avLst/>
          </a:prstGeom>
          <a:noFill/>
        </p:spPr>
        <p:txBody>
          <a:bodyPr wrap="square" rtlCol="0">
            <a:spAutoFit/>
          </a:bodyPr>
          <a:lstStyle/>
          <a:p>
            <a:r>
              <a:rPr lang="en-GB" b="1"/>
              <a:t>LL215</a:t>
            </a:r>
          </a:p>
        </p:txBody>
      </p:sp>
      <p:graphicFrame>
        <p:nvGraphicFramePr>
          <p:cNvPr id="9" name="Table 8">
            <a:extLst>
              <a:ext uri="{FF2B5EF4-FFF2-40B4-BE49-F238E27FC236}">
                <a16:creationId xmlns:a16="http://schemas.microsoft.com/office/drawing/2014/main" id="{4E22EDA0-6110-CF39-DF89-17EC91ADC060}"/>
              </a:ext>
            </a:extLst>
          </p:cNvPr>
          <p:cNvGraphicFramePr>
            <a:graphicFrameLocks noGrp="1"/>
          </p:cNvGraphicFramePr>
          <p:nvPr>
            <p:extLst>
              <p:ext uri="{D42A27DB-BD31-4B8C-83A1-F6EECF244321}">
                <p14:modId xmlns:p14="http://schemas.microsoft.com/office/powerpoint/2010/main" val="2067584597"/>
              </p:ext>
            </p:extLst>
          </p:nvPr>
        </p:nvGraphicFramePr>
        <p:xfrm>
          <a:off x="491613" y="1742221"/>
          <a:ext cx="10991317" cy="32191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Alda-Vidal, C., Browne, A. L., Lawhon, M., &amp; </a:t>
                      </a:r>
                      <a:r>
                        <a:rPr lang="en-GB" sz="1100" err="1"/>
                        <a:t>Iossifova</a:t>
                      </a:r>
                      <a:r>
                        <a:rPr lang="en-GB" sz="1100"/>
                        <a:t>, D. (2024). Sanitation configurations in Lilongwe: Everyday experiences on and off the grid. Urban Studies, 61(9), 1773-1788. https://doi.org/10.1177/00420980231217661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068D9489-9CD3-3C08-F164-2A2E70965EA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C685F8D1-884F-0275-2D9C-3E8D72035AC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474D62E4-E715-59B4-AE08-A8A54E492F74}"/>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547855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89251-DF01-0CE1-FEAB-739E1A6F4B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67EB1A9-076B-D6B4-4C97-24A8DDFD3CB6}"/>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Finance available to prioritise strategic water supply provision in drought prone areas where water access is also limited</a:t>
            </a:r>
          </a:p>
        </p:txBody>
      </p:sp>
      <p:sp>
        <p:nvSpPr>
          <p:cNvPr id="6" name="TextBox 5">
            <a:extLst>
              <a:ext uri="{FF2B5EF4-FFF2-40B4-BE49-F238E27FC236}">
                <a16:creationId xmlns:a16="http://schemas.microsoft.com/office/drawing/2014/main" id="{077F17AC-155D-77A8-4776-E32DE87D7AFD}"/>
              </a:ext>
            </a:extLst>
          </p:cNvPr>
          <p:cNvSpPr txBox="1"/>
          <p:nvPr/>
        </p:nvSpPr>
        <p:spPr>
          <a:xfrm>
            <a:off x="853440" y="728039"/>
            <a:ext cx="1199536" cy="369332"/>
          </a:xfrm>
          <a:prstGeom prst="rect">
            <a:avLst/>
          </a:prstGeom>
          <a:noFill/>
        </p:spPr>
        <p:txBody>
          <a:bodyPr wrap="square" rtlCol="0">
            <a:spAutoFit/>
          </a:bodyPr>
          <a:lstStyle/>
          <a:p>
            <a:r>
              <a:rPr lang="en-GB" b="1"/>
              <a:t>LL364</a:t>
            </a:r>
          </a:p>
        </p:txBody>
      </p:sp>
      <p:sp>
        <p:nvSpPr>
          <p:cNvPr id="2" name="TextBox 1">
            <a:extLst>
              <a:ext uri="{FF2B5EF4-FFF2-40B4-BE49-F238E27FC236}">
                <a16:creationId xmlns:a16="http://schemas.microsoft.com/office/drawing/2014/main" id="{4866ED74-6930-3420-F4B5-4F797945E8A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129C6A0-2D98-153A-7C40-68CB6AD00CB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5B89457-0E57-7373-FEF9-C979C34C266A}"/>
              </a:ext>
            </a:extLst>
          </p:cNvPr>
          <p:cNvGraphicFramePr>
            <a:graphicFrameLocks noGrp="1"/>
          </p:cNvGraphicFramePr>
          <p:nvPr>
            <p:extLst>
              <p:ext uri="{D42A27DB-BD31-4B8C-83A1-F6EECF244321}">
                <p14:modId xmlns:p14="http://schemas.microsoft.com/office/powerpoint/2010/main" val="392324590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Finance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9932DAE-FCA3-5AAC-F5BC-B2D8E671125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9211508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79F1C-C5F9-CDFE-AD18-13BCBFCA4FB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B937D4A-10FE-7972-B37D-E4B3A0C8AB8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using latrines] whose latrine super structure is constructed from resilient materials</a:t>
            </a:r>
          </a:p>
        </p:txBody>
      </p:sp>
      <p:sp>
        <p:nvSpPr>
          <p:cNvPr id="6" name="TextBox 5">
            <a:extLst>
              <a:ext uri="{FF2B5EF4-FFF2-40B4-BE49-F238E27FC236}">
                <a16:creationId xmlns:a16="http://schemas.microsoft.com/office/drawing/2014/main" id="{9B7FD618-BB75-5C58-FB66-C0B378611BDF}"/>
              </a:ext>
            </a:extLst>
          </p:cNvPr>
          <p:cNvSpPr txBox="1"/>
          <p:nvPr/>
        </p:nvSpPr>
        <p:spPr>
          <a:xfrm>
            <a:off x="838200" y="728039"/>
            <a:ext cx="1199536" cy="369332"/>
          </a:xfrm>
          <a:prstGeom prst="rect">
            <a:avLst/>
          </a:prstGeom>
          <a:noFill/>
        </p:spPr>
        <p:txBody>
          <a:bodyPr wrap="square" rtlCol="0">
            <a:spAutoFit/>
          </a:bodyPr>
          <a:lstStyle/>
          <a:p>
            <a:r>
              <a:rPr lang="en-GB" b="1"/>
              <a:t>LL237</a:t>
            </a:r>
          </a:p>
        </p:txBody>
      </p:sp>
      <p:graphicFrame>
        <p:nvGraphicFramePr>
          <p:cNvPr id="9" name="Table 8">
            <a:extLst>
              <a:ext uri="{FF2B5EF4-FFF2-40B4-BE49-F238E27FC236}">
                <a16:creationId xmlns:a16="http://schemas.microsoft.com/office/drawing/2014/main" id="{43E3333E-7EE7-7271-1EAE-34DEC95B33B7}"/>
              </a:ext>
            </a:extLst>
          </p:cNvPr>
          <p:cNvGraphicFramePr>
            <a:graphicFrameLocks noGrp="1"/>
          </p:cNvGraphicFramePr>
          <p:nvPr>
            <p:extLst>
              <p:ext uri="{D42A27DB-BD31-4B8C-83A1-F6EECF244321}">
                <p14:modId xmlns:p14="http://schemas.microsoft.com/office/powerpoint/2010/main" val="684810785"/>
              </p:ext>
            </p:extLst>
          </p:nvPr>
        </p:nvGraphicFramePr>
        <p:xfrm>
          <a:off x="491613" y="1742221"/>
          <a:ext cx="10991317" cy="3051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UTS-ISF, Griffith University, WaterAid, </a:t>
                      </a:r>
                      <a:r>
                        <a:rPr lang="en-GB" sz="1100" err="1"/>
                        <a:t>iDE</a:t>
                      </a:r>
                      <a:r>
                        <a:rPr lang="en-GB" sz="1100"/>
                        <a:t> - Environmental Indicators of Climate Risks to Inclusive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FACFA27A-B0F3-D39D-4669-9ED2F7DD7D2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CF61CD17-493A-95E2-1DD7-D7F4A7E321C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DE28FDEE-C3EB-EDC0-6FFD-78461B70B4D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53721398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34761-3C9F-DD3E-B8FE-F9D007CCC0A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7CD80A-0F84-6257-1D2C-47320971FECC}"/>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in flood-prone areas where vents are elevated above design flood levels</a:t>
            </a:r>
          </a:p>
        </p:txBody>
      </p:sp>
      <p:sp>
        <p:nvSpPr>
          <p:cNvPr id="6" name="TextBox 5">
            <a:extLst>
              <a:ext uri="{FF2B5EF4-FFF2-40B4-BE49-F238E27FC236}">
                <a16:creationId xmlns:a16="http://schemas.microsoft.com/office/drawing/2014/main" id="{656DE49B-BA82-17AB-6E8D-7971DF2CBF4A}"/>
              </a:ext>
            </a:extLst>
          </p:cNvPr>
          <p:cNvSpPr txBox="1"/>
          <p:nvPr/>
        </p:nvSpPr>
        <p:spPr>
          <a:xfrm>
            <a:off x="838200" y="728039"/>
            <a:ext cx="1199536" cy="369332"/>
          </a:xfrm>
          <a:prstGeom prst="rect">
            <a:avLst/>
          </a:prstGeom>
          <a:noFill/>
        </p:spPr>
        <p:txBody>
          <a:bodyPr wrap="square" rtlCol="0">
            <a:spAutoFit/>
          </a:bodyPr>
          <a:lstStyle/>
          <a:p>
            <a:r>
              <a:rPr lang="en-GB" b="1"/>
              <a:t>LL246</a:t>
            </a:r>
          </a:p>
        </p:txBody>
      </p:sp>
      <p:graphicFrame>
        <p:nvGraphicFramePr>
          <p:cNvPr id="9" name="Table 8">
            <a:extLst>
              <a:ext uri="{FF2B5EF4-FFF2-40B4-BE49-F238E27FC236}">
                <a16:creationId xmlns:a16="http://schemas.microsoft.com/office/drawing/2014/main" id="{32C8F848-5F30-8409-D49A-5615ADA211A5}"/>
              </a:ext>
            </a:extLst>
          </p:cNvPr>
          <p:cNvGraphicFramePr>
            <a:graphicFrameLocks noGrp="1"/>
          </p:cNvGraphicFramePr>
          <p:nvPr>
            <p:extLst>
              <p:ext uri="{D42A27DB-BD31-4B8C-83A1-F6EECF244321}">
                <p14:modId xmlns:p14="http://schemas.microsoft.com/office/powerpoint/2010/main" val="3468080154"/>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World Bank - Resilient Water Infrastructure Design Brief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DE31079F-CECE-329C-49CF-582F1E8ED74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0B4743C3-016D-755E-C147-A0E237C0320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E631C87C-D2CF-B217-FAFC-6C0B3E4E8F3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9799339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2B7D1-CECD-0C66-601B-CB622B7DD0C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31457AA-DDF6-B9E5-19DE-3ADAC81992C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pit latrines in flood risk areas] designed to promote and allow regular pumping or emptying</a:t>
            </a:r>
          </a:p>
        </p:txBody>
      </p:sp>
      <p:sp>
        <p:nvSpPr>
          <p:cNvPr id="6" name="TextBox 5">
            <a:extLst>
              <a:ext uri="{FF2B5EF4-FFF2-40B4-BE49-F238E27FC236}">
                <a16:creationId xmlns:a16="http://schemas.microsoft.com/office/drawing/2014/main" id="{AD9748E7-4D39-66A2-AD62-A6CB60F3A6A2}"/>
              </a:ext>
            </a:extLst>
          </p:cNvPr>
          <p:cNvSpPr txBox="1"/>
          <p:nvPr/>
        </p:nvSpPr>
        <p:spPr>
          <a:xfrm>
            <a:off x="838200" y="728039"/>
            <a:ext cx="1199536" cy="369332"/>
          </a:xfrm>
          <a:prstGeom prst="rect">
            <a:avLst/>
          </a:prstGeom>
          <a:noFill/>
        </p:spPr>
        <p:txBody>
          <a:bodyPr wrap="square" rtlCol="0">
            <a:spAutoFit/>
          </a:bodyPr>
          <a:lstStyle/>
          <a:p>
            <a:r>
              <a:rPr lang="en-GB" b="1"/>
              <a:t>LL256</a:t>
            </a:r>
          </a:p>
        </p:txBody>
      </p:sp>
      <p:graphicFrame>
        <p:nvGraphicFramePr>
          <p:cNvPr id="9" name="Table 8">
            <a:extLst>
              <a:ext uri="{FF2B5EF4-FFF2-40B4-BE49-F238E27FC236}">
                <a16:creationId xmlns:a16="http://schemas.microsoft.com/office/drawing/2014/main" id="{580C66BF-8AB8-7329-E1EE-675FA297D3F1}"/>
              </a:ext>
            </a:extLst>
          </p:cNvPr>
          <p:cNvGraphicFramePr>
            <a:graphicFrameLocks noGrp="1"/>
          </p:cNvGraphicFramePr>
          <p:nvPr>
            <p:extLst>
              <p:ext uri="{D42A27DB-BD31-4B8C-83A1-F6EECF244321}">
                <p14:modId xmlns:p14="http://schemas.microsoft.com/office/powerpoint/2010/main" val="1353711970"/>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483B2D8D-D826-602A-0FB7-C9A57E68E73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C284D8CE-5F8A-A33F-E348-CCDCDAB7EA8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88920A97-2BB0-670C-B145-05078A20E87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26090945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8679-E0BF-561A-EAA9-8A72D3ED81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489E809-F32A-27AA-CAF2-5CE70908799D}"/>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containments] which are lined or sealed and prevent unmanaged overflow or leakage</a:t>
            </a:r>
          </a:p>
        </p:txBody>
      </p:sp>
      <p:sp>
        <p:nvSpPr>
          <p:cNvPr id="6" name="TextBox 5">
            <a:extLst>
              <a:ext uri="{FF2B5EF4-FFF2-40B4-BE49-F238E27FC236}">
                <a16:creationId xmlns:a16="http://schemas.microsoft.com/office/drawing/2014/main" id="{578A443C-A5D1-0FAD-B8CC-B7F4C7D0605D}"/>
              </a:ext>
            </a:extLst>
          </p:cNvPr>
          <p:cNvSpPr txBox="1"/>
          <p:nvPr/>
        </p:nvSpPr>
        <p:spPr>
          <a:xfrm>
            <a:off x="838200" y="728039"/>
            <a:ext cx="1199536" cy="369332"/>
          </a:xfrm>
          <a:prstGeom prst="rect">
            <a:avLst/>
          </a:prstGeom>
          <a:noFill/>
        </p:spPr>
        <p:txBody>
          <a:bodyPr wrap="square" rtlCol="0">
            <a:spAutoFit/>
          </a:bodyPr>
          <a:lstStyle/>
          <a:p>
            <a:r>
              <a:rPr lang="en-GB" b="1"/>
              <a:t>LL257</a:t>
            </a:r>
          </a:p>
        </p:txBody>
      </p:sp>
      <p:graphicFrame>
        <p:nvGraphicFramePr>
          <p:cNvPr id="9" name="Table 8">
            <a:extLst>
              <a:ext uri="{FF2B5EF4-FFF2-40B4-BE49-F238E27FC236}">
                <a16:creationId xmlns:a16="http://schemas.microsoft.com/office/drawing/2014/main" id="{BBA3FEA8-55D5-2AD4-0798-4CC219189A5E}"/>
              </a:ext>
            </a:extLst>
          </p:cNvPr>
          <p:cNvGraphicFramePr>
            <a:graphicFrameLocks noGrp="1"/>
          </p:cNvGraphicFramePr>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100"/>
                        <a:t>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B3FB6BA9-BD6E-B0C2-3906-1B2DDDADEA9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3EF72E63-2FAA-E0FB-3462-1D936BEB7EC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4" name="TextBox 3">
            <a:extLst>
              <a:ext uri="{FF2B5EF4-FFF2-40B4-BE49-F238E27FC236}">
                <a16:creationId xmlns:a16="http://schemas.microsoft.com/office/drawing/2014/main" id="{012D5D8C-DEA9-FABD-87FA-56E4F8E8297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41207961"/>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CB67A-B6E2-9185-9F99-544325432A7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1F7BAEF-D232-B18F-36F1-8F040D088FA8}"/>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3D625AD2-053A-14E2-6838-9516656947F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E51265B-D26C-5496-A84F-7C721818789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5D5FABF-2EFB-64DE-9D96-14D1CF83A9FA}"/>
              </a:ext>
            </a:extLst>
          </p:cNvPr>
          <p:cNvSpPr txBox="1"/>
          <p:nvPr/>
        </p:nvSpPr>
        <p:spPr>
          <a:xfrm>
            <a:off x="838199" y="1247637"/>
            <a:ext cx="6890657" cy="646331"/>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Sewer Conveyance</a:t>
            </a:r>
            <a:endParaRPr lang="en-GB"/>
          </a:p>
        </p:txBody>
      </p:sp>
      <p:graphicFrame>
        <p:nvGraphicFramePr>
          <p:cNvPr id="4" name="Table 3">
            <a:extLst>
              <a:ext uri="{FF2B5EF4-FFF2-40B4-BE49-F238E27FC236}">
                <a16:creationId xmlns:a16="http://schemas.microsoft.com/office/drawing/2014/main" id="{B22CBF5A-52D5-5644-7099-1717B611C3C2}"/>
              </a:ext>
            </a:extLst>
          </p:cNvPr>
          <p:cNvGraphicFramePr>
            <a:graphicFrameLocks noGrp="1"/>
          </p:cNvGraphicFramePr>
          <p:nvPr>
            <p:extLst>
              <p:ext uri="{D42A27DB-BD31-4B8C-83A1-F6EECF244321}">
                <p14:modId xmlns:p14="http://schemas.microsoft.com/office/powerpoint/2010/main" val="2999966903"/>
              </p:ext>
            </p:extLst>
          </p:nvPr>
        </p:nvGraphicFramePr>
        <p:xfrm>
          <a:off x="838199" y="2138336"/>
          <a:ext cx="10290049" cy="348996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LL030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that can actively manage CSOs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LL031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sewer connection served by a] sewer system fitted with filtration system to limit  impact of CSO spill</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LL032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sewer connection served by a]  a sewer system utilising deep tunnel conveyance</a:t>
                      </a:r>
                    </a:p>
                  </a:txBody>
                  <a:tcPr marL="0" marR="0" marT="0" marB="0"/>
                </a:tc>
                <a:extLst>
                  <a:ext uri="{0D108BD9-81ED-4DB2-BD59-A6C34878D82A}">
                    <a16:rowId xmlns:a16="http://schemas.microsoft.com/office/drawing/2014/main" val="3106859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LL033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Relative sea level</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sewer connection served by a] sewer system utilising deep tunnel conveyance</a:t>
                      </a:r>
                    </a:p>
                  </a:txBody>
                  <a:tcPr marL="0" marR="0" marT="0" marB="0"/>
                </a:tc>
                <a:extLst>
                  <a:ext uri="{0D108BD9-81ED-4DB2-BD59-A6C34878D82A}">
                    <a16:rowId xmlns:a16="http://schemas.microsoft.com/office/drawing/2014/main" val="5417370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LL100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sewer connection served by a] sewer system designed to handle increased flow based on current and future climate risk</a:t>
                      </a:r>
                    </a:p>
                  </a:txBody>
                  <a:tcPr marL="0" marR="0" marT="0" marB="0"/>
                </a:tc>
                <a:extLst>
                  <a:ext uri="{0D108BD9-81ED-4DB2-BD59-A6C34878D82A}">
                    <a16:rowId xmlns:a16="http://schemas.microsoft.com/office/drawing/2014/main" val="145076521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LL101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sewer connection served by a] sewer system designed to reduce blockages (e.g. PE or PVC sewers)</a:t>
                      </a:r>
                    </a:p>
                  </a:txBody>
                  <a:tcPr marL="0" marR="0" marT="0" marB="0"/>
                </a:tc>
                <a:extLst>
                  <a:ext uri="{0D108BD9-81ED-4DB2-BD59-A6C34878D82A}">
                    <a16:rowId xmlns:a16="http://schemas.microsoft.com/office/drawing/2014/main" val="3134397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LL102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designed to reduce blockages (e.g. Minimised Sewer Network Joint Density)</a:t>
                      </a:r>
                    </a:p>
                  </a:txBody>
                  <a:tcPr marL="0" marR="0" marT="0" marB="0"/>
                </a:tc>
                <a:extLst>
                  <a:ext uri="{0D108BD9-81ED-4DB2-BD59-A6C34878D82A}">
                    <a16:rowId xmlns:a16="http://schemas.microsoft.com/office/drawing/2014/main" val="2466232257"/>
                  </a:ext>
                </a:extLst>
              </a:tr>
              <a:tr h="230177">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LL106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that adopts polymer dosing to maintain/increase flow rates </a:t>
                      </a:r>
                    </a:p>
                  </a:txBody>
                  <a:tcPr marL="0" marR="0" marT="0" marB="0"/>
                </a:tc>
                <a:extLst>
                  <a:ext uri="{0D108BD9-81ED-4DB2-BD59-A6C34878D82A}">
                    <a16:rowId xmlns:a16="http://schemas.microsoft.com/office/drawing/2014/main" val="1100861590"/>
                  </a:ext>
                </a:extLst>
              </a:tr>
              <a:tr h="0">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LL108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that is designed to be flexible and tolerate ground movement in clays or other high volume change potential soils</a:t>
                      </a:r>
                    </a:p>
                  </a:txBody>
                  <a:tcPr marL="0" marR="0" marT="0" marB="0"/>
                </a:tc>
                <a:extLst>
                  <a:ext uri="{0D108BD9-81ED-4DB2-BD59-A6C34878D82A}">
                    <a16:rowId xmlns:a16="http://schemas.microsoft.com/office/drawing/2014/main" val="851478324"/>
                  </a:ext>
                </a:extLst>
              </a:tr>
            </a:tbl>
          </a:graphicData>
        </a:graphic>
      </p:graphicFrame>
      <p:sp>
        <p:nvSpPr>
          <p:cNvPr id="7" name="TextBox 6">
            <a:extLst>
              <a:ext uri="{FF2B5EF4-FFF2-40B4-BE49-F238E27FC236}">
                <a16:creationId xmlns:a16="http://schemas.microsoft.com/office/drawing/2014/main" id="{4C124ECA-AE9B-CAED-90FF-78817E36C76F}"/>
              </a:ext>
            </a:extLst>
          </p:cNvPr>
          <p:cNvSpPr txBox="1"/>
          <p:nvPr/>
        </p:nvSpPr>
        <p:spPr>
          <a:xfrm>
            <a:off x="9837500" y="6138032"/>
            <a:ext cx="1297400" cy="382786"/>
          </a:xfrm>
          <a:prstGeom prst="rect">
            <a:avLst/>
          </a:prstGeom>
          <a:noFill/>
        </p:spPr>
        <p:txBody>
          <a:bodyPr wrap="square" rtlCol="0">
            <a:spAutoFit/>
          </a:bodyPr>
          <a:lstStyle/>
          <a:p>
            <a:r>
              <a:rPr lang="en-GB"/>
              <a:t>Page 1 of </a:t>
            </a:r>
            <a:r>
              <a:rPr lang="en-GB">
                <a:hlinkClick r:id="rId14" action="ppaction://hlinksldjump"/>
              </a:rPr>
              <a:t>2</a:t>
            </a:r>
            <a:endParaRPr lang="en-GB"/>
          </a:p>
        </p:txBody>
      </p:sp>
      <p:sp>
        <p:nvSpPr>
          <p:cNvPr id="9" name="TextBox 8">
            <a:extLst>
              <a:ext uri="{FF2B5EF4-FFF2-40B4-BE49-F238E27FC236}">
                <a16:creationId xmlns:a16="http://schemas.microsoft.com/office/drawing/2014/main" id="{967D7549-2033-342B-299E-55094FFE08C8}"/>
              </a:ext>
            </a:extLst>
          </p:cNvPr>
          <p:cNvSpPr txBox="1"/>
          <p:nvPr/>
        </p:nvSpPr>
        <p:spPr>
          <a:xfrm>
            <a:off x="3786499" y="6177280"/>
            <a:ext cx="2412999" cy="369332"/>
          </a:xfrm>
          <a:prstGeom prst="rect">
            <a:avLst/>
          </a:prstGeom>
          <a:noFill/>
        </p:spPr>
        <p:txBody>
          <a:bodyPr wrap="square" rtlCol="0">
            <a:spAutoFit/>
          </a:bodyPr>
          <a:lstStyle/>
          <a:p>
            <a:r>
              <a:rPr lang="en-GB">
                <a:hlinkClick r:id="rId15" action="ppaction://hlinksldjump"/>
              </a:rPr>
              <a:t>Back to previous page</a:t>
            </a:r>
            <a:endParaRPr lang="en-GB"/>
          </a:p>
        </p:txBody>
      </p:sp>
      <p:sp>
        <p:nvSpPr>
          <p:cNvPr id="8" name="TextBox 7">
            <a:extLst>
              <a:ext uri="{FF2B5EF4-FFF2-40B4-BE49-F238E27FC236}">
                <a16:creationId xmlns:a16="http://schemas.microsoft.com/office/drawing/2014/main" id="{CB968D83-59FB-CBB1-047B-76F9100DD7FA}"/>
              </a:ext>
            </a:extLst>
          </p:cNvPr>
          <p:cNvSpPr txBox="1"/>
          <p:nvPr/>
        </p:nvSpPr>
        <p:spPr>
          <a:xfrm>
            <a:off x="8773554" y="1766682"/>
            <a:ext cx="2354694" cy="369332"/>
          </a:xfrm>
          <a:prstGeom prst="rect">
            <a:avLst/>
          </a:prstGeom>
          <a:noFill/>
        </p:spPr>
        <p:txBody>
          <a:bodyPr wrap="square" rtlCol="0">
            <a:spAutoFit/>
          </a:bodyPr>
          <a:lstStyle/>
          <a:p>
            <a:r>
              <a:rPr lang="en-GB">
                <a:hlinkClick r:id="rId16"/>
              </a:rPr>
              <a:t>Link to Indicator Table</a:t>
            </a:r>
            <a:endParaRPr lang="en-GB"/>
          </a:p>
        </p:txBody>
      </p:sp>
    </p:spTree>
    <p:extLst>
      <p:ext uri="{BB962C8B-B14F-4D97-AF65-F5344CB8AC3E}">
        <p14:creationId xmlns:p14="http://schemas.microsoft.com/office/powerpoint/2010/main" val="1165798967"/>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0B81A-24F2-C511-3E71-D3F13A79274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D55733B-FC5B-D985-AD2A-011706BFA78D}"/>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4CB96B36-9175-AFC9-3B3E-6F888DA19C14}"/>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284835-2D1A-B02F-B92E-AC34CD512BB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416EEA8-8529-BFE9-EAA9-EAC9F02364DE}"/>
              </a:ext>
            </a:extLst>
          </p:cNvPr>
          <p:cNvSpPr txBox="1"/>
          <p:nvPr/>
        </p:nvSpPr>
        <p:spPr>
          <a:xfrm>
            <a:off x="838199" y="1247637"/>
            <a:ext cx="6890657" cy="646331"/>
          </a:xfrm>
          <a:prstGeom prst="rect">
            <a:avLst/>
          </a:prstGeom>
          <a:noFill/>
        </p:spPr>
        <p:txBody>
          <a:bodyPr wrap="square" rtlCol="0">
            <a:spAutoFit/>
          </a:bodyPr>
          <a:lstStyle/>
          <a:p>
            <a:pPr lvl="0"/>
            <a:r>
              <a:rPr lang="en-GB"/>
              <a:t>Climate Resilient 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Sewer Conveyance</a:t>
            </a:r>
            <a:endParaRPr lang="en-GB"/>
          </a:p>
        </p:txBody>
      </p:sp>
      <p:graphicFrame>
        <p:nvGraphicFramePr>
          <p:cNvPr id="4" name="Table 3">
            <a:extLst>
              <a:ext uri="{FF2B5EF4-FFF2-40B4-BE49-F238E27FC236}">
                <a16:creationId xmlns:a16="http://schemas.microsoft.com/office/drawing/2014/main" id="{8780CE88-B5A3-8DDD-F4BF-D3932B6F54E9}"/>
              </a:ext>
            </a:extLst>
          </p:cNvPr>
          <p:cNvGraphicFramePr>
            <a:graphicFrameLocks noGrp="1"/>
          </p:cNvGraphicFramePr>
          <p:nvPr>
            <p:extLst>
              <p:ext uri="{D42A27DB-BD31-4B8C-83A1-F6EECF244321}">
                <p14:modId xmlns:p14="http://schemas.microsoft.com/office/powerpoint/2010/main" val="3683844665"/>
              </p:ext>
            </p:extLst>
          </p:nvPr>
        </p:nvGraphicFramePr>
        <p:xfrm>
          <a:off x="838199" y="2138336"/>
          <a:ext cx="10290049" cy="39928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LL109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Relative sea level</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designed with corrosion-resistant materials in areas exposed to or at risk of contact with saline water</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LL110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with consistent hydraulic gradients, ensuring no transitions between supercritical and subcritical flow conditions (specific gradient thresholds to be defined)</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LL113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with connected sewers of consistent diameters (specific metrics to be defined)</a:t>
                      </a:r>
                    </a:p>
                  </a:txBody>
                  <a:tcPr marL="0" marR="0" marT="0" marB="0"/>
                </a:tc>
                <a:extLst>
                  <a:ext uri="{0D108BD9-81ED-4DB2-BD59-A6C34878D82A}">
                    <a16:rowId xmlns:a16="http://schemas.microsoft.com/office/drawing/2014/main" val="3106859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LL115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sewer system with storage and interceptors to reduce flow and prevent overloading.</a:t>
                      </a:r>
                    </a:p>
                  </a:txBody>
                  <a:tcPr marL="0" marR="0" marT="0" marB="0"/>
                </a:tc>
                <a:extLst>
                  <a:ext uri="{0D108BD9-81ED-4DB2-BD59-A6C34878D82A}">
                    <a16:rowId xmlns:a16="http://schemas.microsoft.com/office/drawing/2014/main" val="5417370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LL117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separate sewer systems (rather than combined sewers)</a:t>
                      </a:r>
                    </a:p>
                  </a:txBody>
                  <a:tcPr marL="0" marR="0" marT="0" marB="0"/>
                </a:tc>
                <a:extLst>
                  <a:ext uri="{0D108BD9-81ED-4DB2-BD59-A6C34878D82A}">
                    <a16:rowId xmlns:a16="http://schemas.microsoft.com/office/drawing/2014/main" val="105343272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LL119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a sewer connection served by a] small bore sewer system</a:t>
                      </a:r>
                    </a:p>
                  </a:txBody>
                  <a:tcPr marL="0" marR="0" marT="0" marB="0"/>
                </a:tc>
                <a:extLst>
                  <a:ext uri="{0D108BD9-81ED-4DB2-BD59-A6C34878D82A}">
                    <a16:rowId xmlns:a16="http://schemas.microsoft.com/office/drawing/2014/main" val="145076521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LL122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[Percentage by length of] sewer network new or refurbished within the last  X (25-30?) Years</a:t>
                      </a:r>
                    </a:p>
                  </a:txBody>
                  <a:tcPr marL="0" marR="0" marT="0" marB="0"/>
                </a:tc>
                <a:extLst>
                  <a:ext uri="{0D108BD9-81ED-4DB2-BD59-A6C34878D82A}">
                    <a16:rowId xmlns:a16="http://schemas.microsoft.com/office/drawing/2014/main" val="3134397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LL125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households] connected to sewer network</a:t>
                      </a:r>
                    </a:p>
                  </a:txBody>
                  <a:tcPr marL="0" marR="0" marT="0" marB="0"/>
                </a:tc>
                <a:extLst>
                  <a:ext uri="{0D108BD9-81ED-4DB2-BD59-A6C34878D82A}">
                    <a16:rowId xmlns:a16="http://schemas.microsoft.com/office/drawing/2014/main" val="2466232257"/>
                  </a:ext>
                </a:extLst>
              </a:tr>
              <a:tr h="230177">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LL285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population with sewer connection served by a] sewer system all outfalls are reinforced against impacts of floating debris, erosion and siltation</a:t>
                      </a:r>
                    </a:p>
                  </a:txBody>
                  <a:tcPr marL="0" marR="0" marT="0" marB="0"/>
                </a:tc>
                <a:extLst>
                  <a:ext uri="{0D108BD9-81ED-4DB2-BD59-A6C34878D82A}">
                    <a16:rowId xmlns:a16="http://schemas.microsoft.com/office/drawing/2014/main" val="1100861590"/>
                  </a:ext>
                </a:extLst>
              </a:tr>
            </a:tbl>
          </a:graphicData>
        </a:graphic>
      </p:graphicFrame>
      <p:sp>
        <p:nvSpPr>
          <p:cNvPr id="7" name="TextBox 6">
            <a:extLst>
              <a:ext uri="{FF2B5EF4-FFF2-40B4-BE49-F238E27FC236}">
                <a16:creationId xmlns:a16="http://schemas.microsoft.com/office/drawing/2014/main" id="{3985DF1E-BEF2-3EC6-B0C2-802E574ECC67}"/>
              </a:ext>
            </a:extLst>
          </p:cNvPr>
          <p:cNvSpPr txBox="1"/>
          <p:nvPr/>
        </p:nvSpPr>
        <p:spPr>
          <a:xfrm>
            <a:off x="9837500" y="6138032"/>
            <a:ext cx="1297400" cy="382786"/>
          </a:xfrm>
          <a:prstGeom prst="rect">
            <a:avLst/>
          </a:prstGeom>
          <a:noFill/>
        </p:spPr>
        <p:txBody>
          <a:bodyPr wrap="square" rtlCol="0">
            <a:spAutoFit/>
          </a:bodyPr>
          <a:lstStyle/>
          <a:p>
            <a:r>
              <a:rPr lang="en-GB"/>
              <a:t>Page 2 of 2</a:t>
            </a:r>
          </a:p>
        </p:txBody>
      </p:sp>
      <p:sp>
        <p:nvSpPr>
          <p:cNvPr id="10" name="TextBox 9">
            <a:extLst>
              <a:ext uri="{FF2B5EF4-FFF2-40B4-BE49-F238E27FC236}">
                <a16:creationId xmlns:a16="http://schemas.microsoft.com/office/drawing/2014/main" id="{C08C7E09-C10A-3DB8-06F3-DB1DCED1E631}"/>
              </a:ext>
            </a:extLst>
          </p:cNvPr>
          <p:cNvSpPr txBox="1"/>
          <p:nvPr/>
        </p:nvSpPr>
        <p:spPr>
          <a:xfrm>
            <a:off x="3786499" y="6177280"/>
            <a:ext cx="2412999" cy="369332"/>
          </a:xfrm>
          <a:prstGeom prst="rect">
            <a:avLst/>
          </a:prstGeom>
          <a:noFill/>
        </p:spPr>
        <p:txBody>
          <a:bodyPr wrap="square" rtlCol="0">
            <a:spAutoFit/>
          </a:bodyPr>
          <a:lstStyle/>
          <a:p>
            <a:r>
              <a:rPr lang="en-GB">
                <a:hlinkClick r:id="rId14" action="ppaction://hlinksldjump"/>
              </a:rPr>
              <a:t>Back to previous page</a:t>
            </a:r>
            <a:endParaRPr lang="en-GB"/>
          </a:p>
        </p:txBody>
      </p:sp>
      <p:sp>
        <p:nvSpPr>
          <p:cNvPr id="8" name="TextBox 7">
            <a:extLst>
              <a:ext uri="{FF2B5EF4-FFF2-40B4-BE49-F238E27FC236}">
                <a16:creationId xmlns:a16="http://schemas.microsoft.com/office/drawing/2014/main" id="{9C8C2997-BD10-5ECF-01BB-9354C106ADA2}"/>
              </a:ext>
            </a:extLst>
          </p:cNvPr>
          <p:cNvSpPr txBox="1"/>
          <p:nvPr/>
        </p:nvSpPr>
        <p:spPr>
          <a:xfrm>
            <a:off x="8773554" y="1766682"/>
            <a:ext cx="2354694" cy="369332"/>
          </a:xfrm>
          <a:prstGeom prst="rect">
            <a:avLst/>
          </a:prstGeom>
          <a:noFill/>
        </p:spPr>
        <p:txBody>
          <a:bodyPr wrap="square" rtlCol="0">
            <a:spAutoFit/>
          </a:bodyPr>
          <a:lstStyle/>
          <a:p>
            <a:r>
              <a:rPr lang="en-GB">
                <a:hlinkClick r:id="rId15"/>
              </a:rPr>
              <a:t>Link to Indicator Table</a:t>
            </a:r>
            <a:endParaRPr lang="en-GB"/>
          </a:p>
        </p:txBody>
      </p:sp>
    </p:spTree>
    <p:extLst>
      <p:ext uri="{BB962C8B-B14F-4D97-AF65-F5344CB8AC3E}">
        <p14:creationId xmlns:p14="http://schemas.microsoft.com/office/powerpoint/2010/main" val="81162588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886F-612A-ABBB-DF3A-247A5214F2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CCF3FC-1984-C608-59E8-AB704ED83CF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that can actively manage CSOs</a:t>
            </a:r>
          </a:p>
        </p:txBody>
      </p:sp>
      <p:sp>
        <p:nvSpPr>
          <p:cNvPr id="6" name="TextBox 5">
            <a:extLst>
              <a:ext uri="{FF2B5EF4-FFF2-40B4-BE49-F238E27FC236}">
                <a16:creationId xmlns:a16="http://schemas.microsoft.com/office/drawing/2014/main" id="{263F2907-ED7B-CA5A-12F8-29285787B361}"/>
              </a:ext>
            </a:extLst>
          </p:cNvPr>
          <p:cNvSpPr txBox="1"/>
          <p:nvPr/>
        </p:nvSpPr>
        <p:spPr>
          <a:xfrm>
            <a:off x="838200" y="728039"/>
            <a:ext cx="1199536" cy="369332"/>
          </a:xfrm>
          <a:prstGeom prst="rect">
            <a:avLst/>
          </a:prstGeom>
          <a:noFill/>
        </p:spPr>
        <p:txBody>
          <a:bodyPr wrap="square" rtlCol="0">
            <a:spAutoFit/>
          </a:bodyPr>
          <a:lstStyle/>
          <a:p>
            <a:r>
              <a:rPr lang="en-GB" b="1"/>
              <a:t>LL030</a:t>
            </a:r>
          </a:p>
        </p:txBody>
      </p:sp>
      <p:graphicFrame>
        <p:nvGraphicFramePr>
          <p:cNvPr id="9" name="Table 8">
            <a:extLst>
              <a:ext uri="{FF2B5EF4-FFF2-40B4-BE49-F238E27FC236}">
                <a16:creationId xmlns:a16="http://schemas.microsoft.com/office/drawing/2014/main" id="{18D061D1-5BDC-A0A1-65E4-1274FF73A565}"/>
              </a:ext>
            </a:extLst>
          </p:cNvPr>
          <p:cNvGraphicFramePr>
            <a:graphicFrameLocks noGrp="1"/>
          </p:cNvGraphicFramePr>
          <p:nvPr>
            <p:extLst>
              <p:ext uri="{D42A27DB-BD31-4B8C-83A1-F6EECF244321}">
                <p14:modId xmlns:p14="http://schemas.microsoft.com/office/powerpoint/2010/main" val="2859714286"/>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p>
                      <a:endParaRPr lang="en-GB" b="0"/>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8640F70B-B6C3-637E-9AD3-C561AEFDBAF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43EB5CB7-63D9-BF26-156D-6404CA011E6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5C8E9791-1B54-A837-3CF4-5884BC3A59E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83183959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37826-0B65-5DF8-47C3-2FB29BE0CFB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526DC4-4C9C-809D-B574-88119F0AEF76}"/>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sewer connection served by a] sewer system fitted with filtration system to limit  impact of CSO spill</a:t>
            </a:r>
          </a:p>
        </p:txBody>
      </p:sp>
      <p:sp>
        <p:nvSpPr>
          <p:cNvPr id="6" name="TextBox 5">
            <a:extLst>
              <a:ext uri="{FF2B5EF4-FFF2-40B4-BE49-F238E27FC236}">
                <a16:creationId xmlns:a16="http://schemas.microsoft.com/office/drawing/2014/main" id="{A1541076-172F-2D61-12FD-B9910C01C3EB}"/>
              </a:ext>
            </a:extLst>
          </p:cNvPr>
          <p:cNvSpPr txBox="1"/>
          <p:nvPr/>
        </p:nvSpPr>
        <p:spPr>
          <a:xfrm>
            <a:off x="838200" y="728039"/>
            <a:ext cx="1199536" cy="369332"/>
          </a:xfrm>
          <a:prstGeom prst="rect">
            <a:avLst/>
          </a:prstGeom>
          <a:noFill/>
        </p:spPr>
        <p:txBody>
          <a:bodyPr wrap="square" rtlCol="0">
            <a:spAutoFit/>
          </a:bodyPr>
          <a:lstStyle/>
          <a:p>
            <a:r>
              <a:rPr lang="en-GB" b="1"/>
              <a:t>LL031</a:t>
            </a:r>
          </a:p>
        </p:txBody>
      </p:sp>
      <p:graphicFrame>
        <p:nvGraphicFramePr>
          <p:cNvPr id="9" name="Table 8">
            <a:extLst>
              <a:ext uri="{FF2B5EF4-FFF2-40B4-BE49-F238E27FC236}">
                <a16:creationId xmlns:a16="http://schemas.microsoft.com/office/drawing/2014/main" id="{F26EA612-F688-EBE4-4149-3EF2981BAA2C}"/>
              </a:ext>
            </a:extLst>
          </p:cNvPr>
          <p:cNvGraphicFramePr>
            <a:graphicFrameLocks noGrp="1"/>
          </p:cNvGraphicFramePr>
          <p:nvPr>
            <p:extLst>
              <p:ext uri="{D42A27DB-BD31-4B8C-83A1-F6EECF244321}">
                <p14:modId xmlns:p14="http://schemas.microsoft.com/office/powerpoint/2010/main" val="639706629"/>
              </p:ext>
            </p:extLst>
          </p:nvPr>
        </p:nvGraphicFramePr>
        <p:xfrm>
          <a:off x="491613" y="1742221"/>
          <a:ext cx="10991317" cy="3264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p>
                      <a:endParaRPr lang="en-GB" b="0"/>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err="1"/>
                        <a:t>Takasou</a:t>
                      </a:r>
                      <a:r>
                        <a:rPr lang="en-GB" sz="1200"/>
                        <a:t>, </a:t>
                      </a:r>
                      <a:r>
                        <a:rPr lang="en-GB" sz="1200" err="1"/>
                        <a:t>Tsuneto</a:t>
                      </a:r>
                      <a:r>
                        <a:rPr lang="en-GB" sz="1200"/>
                        <a:t> &amp; Tashiro, </a:t>
                      </a:r>
                      <a:r>
                        <a:rPr lang="en-GB" sz="1200" err="1"/>
                        <a:t>Toshirou</a:t>
                      </a:r>
                      <a:r>
                        <a:rPr lang="en-GB" sz="1200"/>
                        <a:t> &amp; Sasaoka, Kenji &amp; Katou, Masaharu. (2002). High-Speed Fiber Filter for a Combined Sewerage System to Reduce Discharge Load. 1-12. 10.1061/40644(2002)144. </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9291DE2E-606C-4BC5-472E-8030999B6F2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E15F933C-088F-7E69-1C06-0B979C4060D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7996AC88-DB51-C79C-FC4F-F2EADF9BD066}"/>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25215684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C79C-BF3C-36B7-FDAB-3FBBF58EAA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7B35B99-C24E-25EA-553E-2BADCA3A20F9}"/>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sewer connection served by a] sewer system utilising deep tunnel conveyance</a:t>
            </a:r>
          </a:p>
        </p:txBody>
      </p:sp>
      <p:sp>
        <p:nvSpPr>
          <p:cNvPr id="6" name="TextBox 5">
            <a:extLst>
              <a:ext uri="{FF2B5EF4-FFF2-40B4-BE49-F238E27FC236}">
                <a16:creationId xmlns:a16="http://schemas.microsoft.com/office/drawing/2014/main" id="{6D19E571-2346-7808-3332-522E168A0347}"/>
              </a:ext>
            </a:extLst>
          </p:cNvPr>
          <p:cNvSpPr txBox="1"/>
          <p:nvPr/>
        </p:nvSpPr>
        <p:spPr>
          <a:xfrm>
            <a:off x="838200" y="728039"/>
            <a:ext cx="1199536" cy="369332"/>
          </a:xfrm>
          <a:prstGeom prst="rect">
            <a:avLst/>
          </a:prstGeom>
          <a:noFill/>
        </p:spPr>
        <p:txBody>
          <a:bodyPr wrap="square" rtlCol="0">
            <a:spAutoFit/>
          </a:bodyPr>
          <a:lstStyle/>
          <a:p>
            <a:r>
              <a:rPr lang="en-GB" b="1"/>
              <a:t>LL032</a:t>
            </a:r>
          </a:p>
        </p:txBody>
      </p:sp>
      <p:graphicFrame>
        <p:nvGraphicFramePr>
          <p:cNvPr id="9" name="Table 8">
            <a:extLst>
              <a:ext uri="{FF2B5EF4-FFF2-40B4-BE49-F238E27FC236}">
                <a16:creationId xmlns:a16="http://schemas.microsoft.com/office/drawing/2014/main" id="{71EFED78-47D1-1239-F5EA-599BE64C8A53}"/>
              </a:ext>
            </a:extLst>
          </p:cNvPr>
          <p:cNvGraphicFramePr>
            <a:graphicFrameLocks noGrp="1"/>
          </p:cNvGraphicFramePr>
          <p:nvPr>
            <p:extLst>
              <p:ext uri="{D42A27DB-BD31-4B8C-83A1-F6EECF244321}">
                <p14:modId xmlns:p14="http://schemas.microsoft.com/office/powerpoint/2010/main" val="4114066321"/>
              </p:ext>
            </p:extLst>
          </p:nvPr>
        </p:nvGraphicFramePr>
        <p:xfrm>
          <a:off x="491613" y="1742221"/>
          <a:ext cx="10991317" cy="35763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E484E06C-E220-C487-67DE-C821B9F0B5C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3246E09B-FC24-FBAE-571F-1B4812FE2508}"/>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CDF5F0B6-D574-F0AD-E03A-DC4909F76F74}"/>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83763185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E97AC-ECA0-6E8E-4BCC-BD88B5C0F1F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9F1A1C-E257-68DB-FABA-78A2E308D12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sewer connection served by a] sewer system utilising deep tunnel conveyance</a:t>
            </a:r>
          </a:p>
        </p:txBody>
      </p:sp>
      <p:sp>
        <p:nvSpPr>
          <p:cNvPr id="6" name="TextBox 5">
            <a:extLst>
              <a:ext uri="{FF2B5EF4-FFF2-40B4-BE49-F238E27FC236}">
                <a16:creationId xmlns:a16="http://schemas.microsoft.com/office/drawing/2014/main" id="{41E89E48-1B00-97C8-55D1-C67A6CFEE949}"/>
              </a:ext>
            </a:extLst>
          </p:cNvPr>
          <p:cNvSpPr txBox="1"/>
          <p:nvPr/>
        </p:nvSpPr>
        <p:spPr>
          <a:xfrm>
            <a:off x="838200" y="728039"/>
            <a:ext cx="1199536" cy="369332"/>
          </a:xfrm>
          <a:prstGeom prst="rect">
            <a:avLst/>
          </a:prstGeom>
          <a:noFill/>
        </p:spPr>
        <p:txBody>
          <a:bodyPr wrap="square" rtlCol="0">
            <a:spAutoFit/>
          </a:bodyPr>
          <a:lstStyle/>
          <a:p>
            <a:r>
              <a:rPr lang="en-GB" b="1"/>
              <a:t>LL033</a:t>
            </a:r>
          </a:p>
        </p:txBody>
      </p:sp>
      <p:graphicFrame>
        <p:nvGraphicFramePr>
          <p:cNvPr id="9" name="Table 8">
            <a:extLst>
              <a:ext uri="{FF2B5EF4-FFF2-40B4-BE49-F238E27FC236}">
                <a16:creationId xmlns:a16="http://schemas.microsoft.com/office/drawing/2014/main" id="{5CB0FE6B-5347-021D-CD02-8DABC4407037}"/>
              </a:ext>
            </a:extLst>
          </p:cNvPr>
          <p:cNvGraphicFramePr>
            <a:graphicFrameLocks noGrp="1"/>
          </p:cNvGraphicFramePr>
          <p:nvPr>
            <p:extLst>
              <p:ext uri="{D42A27DB-BD31-4B8C-83A1-F6EECF244321}">
                <p14:modId xmlns:p14="http://schemas.microsoft.com/office/powerpoint/2010/main" val="2933725497"/>
              </p:ext>
            </p:extLst>
          </p:nvPr>
        </p:nvGraphicFramePr>
        <p:xfrm>
          <a:off x="491613" y="1742221"/>
          <a:ext cx="10991317" cy="35763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2FE90174-5231-2BFB-4A5E-0E5929C8852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DBCA71AF-16BB-28FD-B08B-8D9A5851934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C5AAE7EA-B4D8-00BD-BF71-71FB58E0C17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601149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1E1E-5881-E008-24C5-F25680A5A8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7A53B26-01D2-111F-9FF7-2FD3DC2AF7E3}"/>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Investment available for monitoring water resources in drought prone areas</a:t>
            </a:r>
          </a:p>
        </p:txBody>
      </p:sp>
      <p:sp>
        <p:nvSpPr>
          <p:cNvPr id="6" name="TextBox 5">
            <a:extLst>
              <a:ext uri="{FF2B5EF4-FFF2-40B4-BE49-F238E27FC236}">
                <a16:creationId xmlns:a16="http://schemas.microsoft.com/office/drawing/2014/main" id="{ABD698BC-9FC1-60FA-A9AC-D7704ED1246E}"/>
              </a:ext>
            </a:extLst>
          </p:cNvPr>
          <p:cNvSpPr txBox="1"/>
          <p:nvPr/>
        </p:nvSpPr>
        <p:spPr>
          <a:xfrm>
            <a:off x="853440" y="728039"/>
            <a:ext cx="1199536" cy="369332"/>
          </a:xfrm>
          <a:prstGeom prst="rect">
            <a:avLst/>
          </a:prstGeom>
          <a:noFill/>
        </p:spPr>
        <p:txBody>
          <a:bodyPr wrap="square" rtlCol="0">
            <a:spAutoFit/>
          </a:bodyPr>
          <a:lstStyle/>
          <a:p>
            <a:r>
              <a:rPr lang="en-GB" b="1"/>
              <a:t>LL365</a:t>
            </a:r>
          </a:p>
        </p:txBody>
      </p:sp>
      <p:sp>
        <p:nvSpPr>
          <p:cNvPr id="2" name="TextBox 1">
            <a:extLst>
              <a:ext uri="{FF2B5EF4-FFF2-40B4-BE49-F238E27FC236}">
                <a16:creationId xmlns:a16="http://schemas.microsoft.com/office/drawing/2014/main" id="{DD9319D1-E05D-A140-BC31-5AADA6A69A6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EAC9B2B-CD74-009D-D501-365DAF1FCAB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89D575D1-6A4F-9A54-8924-96E984A7B152}"/>
              </a:ext>
            </a:extLst>
          </p:cNvPr>
          <p:cNvGraphicFramePr>
            <a:graphicFrameLocks noGrp="1"/>
          </p:cNvGraphicFramePr>
          <p:nvPr>
            <p:extLst>
              <p:ext uri="{D42A27DB-BD31-4B8C-83A1-F6EECF244321}">
                <p14:modId xmlns:p14="http://schemas.microsoft.com/office/powerpoint/2010/main" val="46851695"/>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Finance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C316054-3CDE-6161-E2E1-66CE72E81E7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26448735"/>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D4CF-D02A-C92E-DC1D-9D38C201845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CE5467-8AE8-677B-0FDD-E35FF2E74EA4}"/>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sewer connection served by a] sewer system designed to handle increased flow based on current and future climate risk</a:t>
            </a:r>
          </a:p>
        </p:txBody>
      </p:sp>
      <p:sp>
        <p:nvSpPr>
          <p:cNvPr id="6" name="TextBox 5">
            <a:extLst>
              <a:ext uri="{FF2B5EF4-FFF2-40B4-BE49-F238E27FC236}">
                <a16:creationId xmlns:a16="http://schemas.microsoft.com/office/drawing/2014/main" id="{F548E76B-2440-CBA1-0DD6-23E88A5A9C8E}"/>
              </a:ext>
            </a:extLst>
          </p:cNvPr>
          <p:cNvSpPr txBox="1"/>
          <p:nvPr/>
        </p:nvSpPr>
        <p:spPr>
          <a:xfrm>
            <a:off x="838200" y="728039"/>
            <a:ext cx="1199536" cy="369332"/>
          </a:xfrm>
          <a:prstGeom prst="rect">
            <a:avLst/>
          </a:prstGeom>
          <a:noFill/>
        </p:spPr>
        <p:txBody>
          <a:bodyPr wrap="square" rtlCol="0">
            <a:spAutoFit/>
          </a:bodyPr>
          <a:lstStyle/>
          <a:p>
            <a:r>
              <a:rPr lang="en-GB" b="1"/>
              <a:t>LL100</a:t>
            </a:r>
          </a:p>
        </p:txBody>
      </p:sp>
      <p:graphicFrame>
        <p:nvGraphicFramePr>
          <p:cNvPr id="9" name="Table 8">
            <a:extLst>
              <a:ext uri="{FF2B5EF4-FFF2-40B4-BE49-F238E27FC236}">
                <a16:creationId xmlns:a16="http://schemas.microsoft.com/office/drawing/2014/main" id="{AB0451F9-6DFC-305D-20FC-22C7D82AD352}"/>
              </a:ext>
            </a:extLst>
          </p:cNvPr>
          <p:cNvGraphicFramePr>
            <a:graphicFrameLocks noGrp="1"/>
          </p:cNvGraphicFramePr>
          <p:nvPr>
            <p:extLst>
              <p:ext uri="{D42A27DB-BD31-4B8C-83A1-F6EECF244321}">
                <p14:modId xmlns:p14="http://schemas.microsoft.com/office/powerpoint/2010/main" val="693874087"/>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Marlow, D. R., </a:t>
                      </a:r>
                      <a:r>
                        <a:rPr lang="en-GB" sz="1200" err="1"/>
                        <a:t>Boulaire</a:t>
                      </a:r>
                      <a:r>
                        <a:rPr lang="en-GB" sz="1200"/>
                        <a:t>, F., Beale, D. J., Grundy, C. &amp; Moglia, M. 2011. Sewer Performance Reporting: Factors That Influence Blockages. Journal of Infrastructure Systems, 17, 42-51.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6376EE23-B480-4EBC-96F9-1913EE6C6EF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25DE087B-2F1B-DDE5-2F7A-A8D5291EC7B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2D6CA4F5-72B1-08D0-7A7D-1AB0421161C6}"/>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03006382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BF8D1-B90C-1893-96B1-F0031CFC0B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3398088-EE5F-5065-3F2F-4AA5DFCBFA19}"/>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sewer connection served by a] sewer system designed to reduce blockages (e.g. PE or PVC sewers)</a:t>
            </a:r>
          </a:p>
        </p:txBody>
      </p:sp>
      <p:sp>
        <p:nvSpPr>
          <p:cNvPr id="6" name="TextBox 5">
            <a:extLst>
              <a:ext uri="{FF2B5EF4-FFF2-40B4-BE49-F238E27FC236}">
                <a16:creationId xmlns:a16="http://schemas.microsoft.com/office/drawing/2014/main" id="{F050954C-6EB6-F61E-9A53-74E1CE93D93C}"/>
              </a:ext>
            </a:extLst>
          </p:cNvPr>
          <p:cNvSpPr txBox="1"/>
          <p:nvPr/>
        </p:nvSpPr>
        <p:spPr>
          <a:xfrm>
            <a:off x="838200" y="728039"/>
            <a:ext cx="1199536" cy="369332"/>
          </a:xfrm>
          <a:prstGeom prst="rect">
            <a:avLst/>
          </a:prstGeom>
          <a:noFill/>
        </p:spPr>
        <p:txBody>
          <a:bodyPr wrap="square" rtlCol="0">
            <a:spAutoFit/>
          </a:bodyPr>
          <a:lstStyle/>
          <a:p>
            <a:r>
              <a:rPr lang="en-GB" b="1"/>
              <a:t>LL101</a:t>
            </a:r>
          </a:p>
        </p:txBody>
      </p:sp>
      <p:graphicFrame>
        <p:nvGraphicFramePr>
          <p:cNvPr id="9" name="Table 8">
            <a:extLst>
              <a:ext uri="{FF2B5EF4-FFF2-40B4-BE49-F238E27FC236}">
                <a16:creationId xmlns:a16="http://schemas.microsoft.com/office/drawing/2014/main" id="{C20404A6-2CFD-1D0C-E91C-FC4380927627}"/>
              </a:ext>
            </a:extLst>
          </p:cNvPr>
          <p:cNvGraphicFramePr>
            <a:graphicFrameLocks noGrp="1"/>
          </p:cNvGraphicFramePr>
          <p:nvPr>
            <p:extLst>
              <p:ext uri="{D42A27DB-BD31-4B8C-83A1-F6EECF244321}">
                <p14:modId xmlns:p14="http://schemas.microsoft.com/office/powerpoint/2010/main" val="1938439667"/>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Marlow, D. R., </a:t>
                      </a:r>
                      <a:r>
                        <a:rPr lang="en-GB" sz="1200" err="1"/>
                        <a:t>Boulaire</a:t>
                      </a:r>
                      <a:r>
                        <a:rPr lang="en-GB" sz="1200"/>
                        <a:t>, F., Beale, D. J., Grundy, C. &amp; Moglia, M. 2011. Sewer Performance Reporting: Factors That Influence Blockages. Journal of Infrastructure Systems, 17, 42-51.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16E784A8-0F31-9142-7ED6-2678E8A7A72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ECB77A7B-7038-CD6A-1929-8B7E892AAE6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03A52648-0556-16DC-42C3-D4B95B4C68A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62387770"/>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03521-6503-A6F1-B48C-A27D73D1348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CAB7FF-841D-5B15-B0A0-7139CB64A7E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designed to reduce blockages (e.g. Minimised Sewer Network Joint Density)</a:t>
            </a:r>
          </a:p>
        </p:txBody>
      </p:sp>
      <p:sp>
        <p:nvSpPr>
          <p:cNvPr id="6" name="TextBox 5">
            <a:extLst>
              <a:ext uri="{FF2B5EF4-FFF2-40B4-BE49-F238E27FC236}">
                <a16:creationId xmlns:a16="http://schemas.microsoft.com/office/drawing/2014/main" id="{5E8BEACF-F43F-FD10-8436-577770AE956F}"/>
              </a:ext>
            </a:extLst>
          </p:cNvPr>
          <p:cNvSpPr txBox="1"/>
          <p:nvPr/>
        </p:nvSpPr>
        <p:spPr>
          <a:xfrm>
            <a:off x="838200" y="728039"/>
            <a:ext cx="1199536" cy="369332"/>
          </a:xfrm>
          <a:prstGeom prst="rect">
            <a:avLst/>
          </a:prstGeom>
          <a:noFill/>
        </p:spPr>
        <p:txBody>
          <a:bodyPr wrap="square" rtlCol="0">
            <a:spAutoFit/>
          </a:bodyPr>
          <a:lstStyle/>
          <a:p>
            <a:r>
              <a:rPr lang="en-GB" b="1"/>
              <a:t>LL102</a:t>
            </a:r>
          </a:p>
        </p:txBody>
      </p:sp>
      <p:graphicFrame>
        <p:nvGraphicFramePr>
          <p:cNvPr id="9" name="Table 8">
            <a:extLst>
              <a:ext uri="{FF2B5EF4-FFF2-40B4-BE49-F238E27FC236}">
                <a16:creationId xmlns:a16="http://schemas.microsoft.com/office/drawing/2014/main" id="{2390B1F9-7A9C-244D-E1A1-2F2F0A82D098}"/>
              </a:ext>
            </a:extLst>
          </p:cNvPr>
          <p:cNvGraphicFramePr>
            <a:graphicFrameLocks noGrp="1"/>
          </p:cNvGraphicFramePr>
          <p:nvPr>
            <p:extLst>
              <p:ext uri="{D42A27DB-BD31-4B8C-83A1-F6EECF244321}">
                <p14:modId xmlns:p14="http://schemas.microsoft.com/office/powerpoint/2010/main" val="651168810"/>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Marlow, D. R., </a:t>
                      </a:r>
                      <a:r>
                        <a:rPr lang="en-GB" sz="1200" err="1"/>
                        <a:t>Boulaire</a:t>
                      </a:r>
                      <a:r>
                        <a:rPr lang="en-GB" sz="1200"/>
                        <a:t>, F., Beale, D. J., Grundy, C. &amp; Moglia, M. 2011. Sewer Performance Reporting: Factors That Influence Blockages. Journal of Infrastructure Systems, 17, 42-51.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B36B88F1-4D6B-4F62-06AE-C63EC0F80BA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F547F0BD-6E08-4996-1120-4F0B5A62529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AE321842-6C18-BCFD-24EA-6079A18326A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50410607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7EDD9-E0DD-7209-97C7-AB7ED447114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D609EAE-1A64-C0CF-ED24-27DA2E4CEE2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that adopts polymer dosing to maintain/increase flow rates </a:t>
            </a:r>
          </a:p>
        </p:txBody>
      </p:sp>
      <p:sp>
        <p:nvSpPr>
          <p:cNvPr id="6" name="TextBox 5">
            <a:extLst>
              <a:ext uri="{FF2B5EF4-FFF2-40B4-BE49-F238E27FC236}">
                <a16:creationId xmlns:a16="http://schemas.microsoft.com/office/drawing/2014/main" id="{3C81A2B7-FB55-1398-BDD0-151F2E7D3401}"/>
              </a:ext>
            </a:extLst>
          </p:cNvPr>
          <p:cNvSpPr txBox="1"/>
          <p:nvPr/>
        </p:nvSpPr>
        <p:spPr>
          <a:xfrm>
            <a:off x="838200" y="728039"/>
            <a:ext cx="1199536" cy="369332"/>
          </a:xfrm>
          <a:prstGeom prst="rect">
            <a:avLst/>
          </a:prstGeom>
          <a:noFill/>
        </p:spPr>
        <p:txBody>
          <a:bodyPr wrap="square" rtlCol="0">
            <a:spAutoFit/>
          </a:bodyPr>
          <a:lstStyle/>
          <a:p>
            <a:r>
              <a:rPr lang="en-GB" b="1"/>
              <a:t>LL106</a:t>
            </a:r>
          </a:p>
        </p:txBody>
      </p:sp>
      <p:graphicFrame>
        <p:nvGraphicFramePr>
          <p:cNvPr id="9" name="Table 8">
            <a:extLst>
              <a:ext uri="{FF2B5EF4-FFF2-40B4-BE49-F238E27FC236}">
                <a16:creationId xmlns:a16="http://schemas.microsoft.com/office/drawing/2014/main" id="{C8648A0C-0EE9-E6D6-8AF6-EC0B1CB27980}"/>
              </a:ext>
            </a:extLst>
          </p:cNvPr>
          <p:cNvGraphicFramePr>
            <a:graphicFrameLocks noGrp="1"/>
          </p:cNvGraphicFramePr>
          <p:nvPr>
            <p:extLst>
              <p:ext uri="{D42A27DB-BD31-4B8C-83A1-F6EECF244321}">
                <p14:modId xmlns:p14="http://schemas.microsoft.com/office/powerpoint/2010/main" val="3954352787"/>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Sellin, R. H. J. (1978). DRAG REDUCTION IN SEWERS: FIRST RESULTS FROM A PERMANENT INSTALLATION. Journal of Hydraulic Research, 16(4), 357–371. https://doi.org/10.1080/00221687809499613</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EBB33890-14A5-D560-DF41-AC58B1A6CFF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0FB77D26-52B8-B1DF-0AA4-BD77E7330EF8}"/>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666247EB-C721-8F51-1ED0-FE7CD48F5CDC}"/>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793049669"/>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5EA4-8055-94F8-4FE0-0B23AC726B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97FF767-365D-EAF9-767C-12206324984C}"/>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that is designed to be flexible and tolerate ground movement in clays or other high volume change potential soils</a:t>
            </a:r>
          </a:p>
        </p:txBody>
      </p:sp>
      <p:sp>
        <p:nvSpPr>
          <p:cNvPr id="6" name="TextBox 5">
            <a:extLst>
              <a:ext uri="{FF2B5EF4-FFF2-40B4-BE49-F238E27FC236}">
                <a16:creationId xmlns:a16="http://schemas.microsoft.com/office/drawing/2014/main" id="{76256F20-D847-B820-B361-EC348C387848}"/>
              </a:ext>
            </a:extLst>
          </p:cNvPr>
          <p:cNvSpPr txBox="1"/>
          <p:nvPr/>
        </p:nvSpPr>
        <p:spPr>
          <a:xfrm>
            <a:off x="838200" y="728039"/>
            <a:ext cx="1199536" cy="369332"/>
          </a:xfrm>
          <a:prstGeom prst="rect">
            <a:avLst/>
          </a:prstGeom>
          <a:noFill/>
        </p:spPr>
        <p:txBody>
          <a:bodyPr wrap="square" rtlCol="0">
            <a:spAutoFit/>
          </a:bodyPr>
          <a:lstStyle/>
          <a:p>
            <a:r>
              <a:rPr lang="en-GB" b="1"/>
              <a:t>LL108</a:t>
            </a:r>
          </a:p>
        </p:txBody>
      </p:sp>
      <p:graphicFrame>
        <p:nvGraphicFramePr>
          <p:cNvPr id="9" name="Table 8">
            <a:extLst>
              <a:ext uri="{FF2B5EF4-FFF2-40B4-BE49-F238E27FC236}">
                <a16:creationId xmlns:a16="http://schemas.microsoft.com/office/drawing/2014/main" id="{F22D13EF-FDAF-680D-43C2-990C2613E4D8}"/>
              </a:ext>
            </a:extLst>
          </p:cNvPr>
          <p:cNvGraphicFramePr>
            <a:graphicFrameLocks noGrp="1"/>
          </p:cNvGraphicFramePr>
          <p:nvPr>
            <p:extLst>
              <p:ext uri="{D42A27DB-BD31-4B8C-83A1-F6EECF244321}">
                <p14:modId xmlns:p14="http://schemas.microsoft.com/office/powerpoint/2010/main" val="942634980"/>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Allouche, Erez &amp; Sterling, Raymond &amp; Chisolm, E. &amp; Hill, D. &amp; Hall, D.. (2006). Assessment of Damage to Urban Buried Infrastructure in the Aftermath of Hurricanes Katrina and Rita. 1-8. 10.1061/40854(211)50. </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1F78DAF7-252A-5AA5-8A48-3A6D9D8C36B9}"/>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8096A9AD-EF39-9DBF-1661-68038219B6A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D504E2EF-7BFD-9F4C-C77C-62F5F16CD986}"/>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4684116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69713-8447-5B51-9E05-E4A944CD8E1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A12BB3-4235-7210-297D-91B24B23080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designed with corrosion-resistant materials in areas exposed to or at risk of contact with saline water</a:t>
            </a:r>
          </a:p>
        </p:txBody>
      </p:sp>
      <p:sp>
        <p:nvSpPr>
          <p:cNvPr id="6" name="TextBox 5">
            <a:extLst>
              <a:ext uri="{FF2B5EF4-FFF2-40B4-BE49-F238E27FC236}">
                <a16:creationId xmlns:a16="http://schemas.microsoft.com/office/drawing/2014/main" id="{F322BEB3-9BE1-C3FE-CEC6-FDC453D066C3}"/>
              </a:ext>
            </a:extLst>
          </p:cNvPr>
          <p:cNvSpPr txBox="1"/>
          <p:nvPr/>
        </p:nvSpPr>
        <p:spPr>
          <a:xfrm>
            <a:off x="838200" y="728039"/>
            <a:ext cx="1199536" cy="369332"/>
          </a:xfrm>
          <a:prstGeom prst="rect">
            <a:avLst/>
          </a:prstGeom>
          <a:noFill/>
        </p:spPr>
        <p:txBody>
          <a:bodyPr wrap="square" rtlCol="0">
            <a:spAutoFit/>
          </a:bodyPr>
          <a:lstStyle/>
          <a:p>
            <a:r>
              <a:rPr lang="en-GB" b="1"/>
              <a:t>LL109</a:t>
            </a:r>
          </a:p>
        </p:txBody>
      </p:sp>
      <p:graphicFrame>
        <p:nvGraphicFramePr>
          <p:cNvPr id="9" name="Table 8">
            <a:extLst>
              <a:ext uri="{FF2B5EF4-FFF2-40B4-BE49-F238E27FC236}">
                <a16:creationId xmlns:a16="http://schemas.microsoft.com/office/drawing/2014/main" id="{095D5AEF-DDA3-D692-473A-E9ED20B6BAC3}"/>
              </a:ext>
            </a:extLst>
          </p:cNvPr>
          <p:cNvGraphicFramePr>
            <a:graphicFrameLocks noGrp="1"/>
          </p:cNvGraphicFramePr>
          <p:nvPr>
            <p:extLst>
              <p:ext uri="{D42A27DB-BD31-4B8C-83A1-F6EECF244321}">
                <p14:modId xmlns:p14="http://schemas.microsoft.com/office/powerpoint/2010/main" val="377489299"/>
              </p:ext>
            </p:extLst>
          </p:nvPr>
        </p:nvGraphicFramePr>
        <p:xfrm>
          <a:off x="491613" y="1742221"/>
          <a:ext cx="10991317" cy="2995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Allouche, Erez &amp; Sterling, Raymond &amp; Chisolm, E. &amp; Hill, D. &amp; Hall, D.. (2006). Assessment of Damage to Urban Buried Infrastructure in the Aftermath of Hurricanes Katrina and Rita. 1-8. 10.1061/40854(211)50. </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8307E6DE-908B-5460-A75E-0E5BDE88233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14" name="TextBox 13">
            <a:extLst>
              <a:ext uri="{FF2B5EF4-FFF2-40B4-BE49-F238E27FC236}">
                <a16:creationId xmlns:a16="http://schemas.microsoft.com/office/drawing/2014/main" id="{B8053833-AF68-A7EA-CC74-D4E4323361C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29FEC029-FB96-A5B4-3BB0-E82077956EE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389940781"/>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03394-604D-2C68-25D0-20C4E9D4EA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E117B33-D490-1290-CF81-898A4AAE3431}"/>
              </a:ext>
            </a:extLst>
          </p:cNvPr>
          <p:cNvSpPr txBox="1"/>
          <p:nvPr/>
        </p:nvSpPr>
        <p:spPr>
          <a:xfrm>
            <a:off x="1543665" y="728039"/>
            <a:ext cx="9969908" cy="923330"/>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with consistent hydraulic gradients, ensuring no transitions between supercritical and subcritical flow conditions (specific gradient thresholds to be defined)</a:t>
            </a:r>
          </a:p>
        </p:txBody>
      </p:sp>
      <p:sp>
        <p:nvSpPr>
          <p:cNvPr id="6" name="TextBox 5">
            <a:extLst>
              <a:ext uri="{FF2B5EF4-FFF2-40B4-BE49-F238E27FC236}">
                <a16:creationId xmlns:a16="http://schemas.microsoft.com/office/drawing/2014/main" id="{415CE404-C4A2-4E55-03EB-C1A3CFDF4FD9}"/>
              </a:ext>
            </a:extLst>
          </p:cNvPr>
          <p:cNvSpPr txBox="1"/>
          <p:nvPr/>
        </p:nvSpPr>
        <p:spPr>
          <a:xfrm>
            <a:off x="838200" y="728039"/>
            <a:ext cx="1199536" cy="369332"/>
          </a:xfrm>
          <a:prstGeom prst="rect">
            <a:avLst/>
          </a:prstGeom>
          <a:noFill/>
        </p:spPr>
        <p:txBody>
          <a:bodyPr wrap="square" rtlCol="0">
            <a:spAutoFit/>
          </a:bodyPr>
          <a:lstStyle/>
          <a:p>
            <a:r>
              <a:rPr lang="en-GB" b="1"/>
              <a:t>LL110</a:t>
            </a:r>
          </a:p>
        </p:txBody>
      </p:sp>
      <p:graphicFrame>
        <p:nvGraphicFramePr>
          <p:cNvPr id="9" name="Table 8">
            <a:extLst>
              <a:ext uri="{FF2B5EF4-FFF2-40B4-BE49-F238E27FC236}">
                <a16:creationId xmlns:a16="http://schemas.microsoft.com/office/drawing/2014/main" id="{197342B0-0031-1026-5EF5-BC8938B3DAEA}"/>
              </a:ext>
            </a:extLst>
          </p:cNvPr>
          <p:cNvGraphicFramePr>
            <a:graphicFrameLocks noGrp="1"/>
          </p:cNvGraphicFramePr>
          <p:nvPr>
            <p:extLst>
              <p:ext uri="{D42A27DB-BD31-4B8C-83A1-F6EECF244321}">
                <p14:modId xmlns:p14="http://schemas.microsoft.com/office/powerpoint/2010/main" val="381587915"/>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err="1"/>
                        <a:t>Clemenz</a:t>
                      </a:r>
                      <a:r>
                        <a:rPr lang="en-GB" sz="1200"/>
                        <a:t>, N., Boakye, R. &amp; Parker, A. 2019. Rapid Climate Adaption Assessment (RCAA) of water supply and sanitation services in two coastal urban poor communities in Accra, Ghana. Journal of Water and Climate Change, 11, 1645-1660.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F2AC8295-3CA5-BA51-A3A0-189E0D61EF2F}"/>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3C84E645-9F29-F203-D42D-D9063BCF84E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C7ACB4F6-F556-F9E0-9F9F-4F4C0F02AA9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6785489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43B1A-4157-8539-187A-945C32372AB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2C4F6CC-2F42-FE57-2D99-5592F6599026}"/>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with connected sewers of consistent diameters (specific metrics to be defined)</a:t>
            </a:r>
          </a:p>
        </p:txBody>
      </p:sp>
      <p:sp>
        <p:nvSpPr>
          <p:cNvPr id="6" name="TextBox 5">
            <a:extLst>
              <a:ext uri="{FF2B5EF4-FFF2-40B4-BE49-F238E27FC236}">
                <a16:creationId xmlns:a16="http://schemas.microsoft.com/office/drawing/2014/main" id="{2F8117FA-7B60-9D71-A255-D9EC98F6A0A2}"/>
              </a:ext>
            </a:extLst>
          </p:cNvPr>
          <p:cNvSpPr txBox="1"/>
          <p:nvPr/>
        </p:nvSpPr>
        <p:spPr>
          <a:xfrm>
            <a:off x="838200" y="728039"/>
            <a:ext cx="1199536" cy="369332"/>
          </a:xfrm>
          <a:prstGeom prst="rect">
            <a:avLst/>
          </a:prstGeom>
          <a:noFill/>
        </p:spPr>
        <p:txBody>
          <a:bodyPr wrap="square" rtlCol="0">
            <a:spAutoFit/>
          </a:bodyPr>
          <a:lstStyle/>
          <a:p>
            <a:r>
              <a:rPr lang="en-GB" b="1"/>
              <a:t>LL113</a:t>
            </a:r>
          </a:p>
        </p:txBody>
      </p:sp>
      <p:graphicFrame>
        <p:nvGraphicFramePr>
          <p:cNvPr id="9" name="Table 8">
            <a:extLst>
              <a:ext uri="{FF2B5EF4-FFF2-40B4-BE49-F238E27FC236}">
                <a16:creationId xmlns:a16="http://schemas.microsoft.com/office/drawing/2014/main" id="{75638005-61AF-0025-D6E3-B33E5CD2742F}"/>
              </a:ext>
            </a:extLst>
          </p:cNvPr>
          <p:cNvGraphicFramePr>
            <a:graphicFrameLocks noGrp="1"/>
          </p:cNvGraphicFramePr>
          <p:nvPr>
            <p:extLst>
              <p:ext uri="{D42A27DB-BD31-4B8C-83A1-F6EECF244321}">
                <p14:modId xmlns:p14="http://schemas.microsoft.com/office/powerpoint/2010/main" val="1446241558"/>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err="1"/>
                        <a:t>Clemenz</a:t>
                      </a:r>
                      <a:r>
                        <a:rPr lang="en-GB" sz="1200"/>
                        <a:t>, N., Boakye, R. &amp; Parker, A. 2019. Rapid Climate Adaption Assessment (RCAA) of water supply and sanitation services in two coastal urban poor communities in Accra, Ghana. Journal of Water and Climate Change, 11, 1645-1660.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E2FCB26D-4C54-876E-8527-6B00ACD8241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5B0C546F-5B49-6330-A620-F89CD2B4C4F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B3B8FC97-2E8E-028D-A01B-536B04C63C7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238101761"/>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E52D6-1086-9B53-927D-E18E53F9360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D06B7D-E82C-C6FB-9F99-AAF21A087B1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 sewer connection served by a] sewer system with storage and interceptors to reduce flow and prevent overloading.</a:t>
            </a:r>
          </a:p>
        </p:txBody>
      </p:sp>
      <p:sp>
        <p:nvSpPr>
          <p:cNvPr id="6" name="TextBox 5">
            <a:extLst>
              <a:ext uri="{FF2B5EF4-FFF2-40B4-BE49-F238E27FC236}">
                <a16:creationId xmlns:a16="http://schemas.microsoft.com/office/drawing/2014/main" id="{62AB88BA-5192-A7D8-3D5F-5D1D15D48DD6}"/>
              </a:ext>
            </a:extLst>
          </p:cNvPr>
          <p:cNvSpPr txBox="1"/>
          <p:nvPr/>
        </p:nvSpPr>
        <p:spPr>
          <a:xfrm>
            <a:off x="838200" y="728039"/>
            <a:ext cx="1199536" cy="369332"/>
          </a:xfrm>
          <a:prstGeom prst="rect">
            <a:avLst/>
          </a:prstGeom>
          <a:noFill/>
        </p:spPr>
        <p:txBody>
          <a:bodyPr wrap="square" rtlCol="0">
            <a:spAutoFit/>
          </a:bodyPr>
          <a:lstStyle/>
          <a:p>
            <a:r>
              <a:rPr lang="en-GB" b="1"/>
              <a:t>LL115</a:t>
            </a:r>
          </a:p>
        </p:txBody>
      </p:sp>
      <p:graphicFrame>
        <p:nvGraphicFramePr>
          <p:cNvPr id="9" name="Table 8">
            <a:extLst>
              <a:ext uri="{FF2B5EF4-FFF2-40B4-BE49-F238E27FC236}">
                <a16:creationId xmlns:a16="http://schemas.microsoft.com/office/drawing/2014/main" id="{320CB595-C4FD-20B5-6096-83655BFFF0C8}"/>
              </a:ext>
            </a:extLst>
          </p:cNvPr>
          <p:cNvGraphicFramePr>
            <a:graphicFrameLocks noGrp="1"/>
          </p:cNvGraphicFramePr>
          <p:nvPr>
            <p:extLst>
              <p:ext uri="{D42A27DB-BD31-4B8C-83A1-F6EECF244321}">
                <p14:modId xmlns:p14="http://schemas.microsoft.com/office/powerpoint/2010/main" val="1146397220"/>
              </p:ext>
            </p:extLst>
          </p:nvPr>
        </p:nvGraphicFramePr>
        <p:xfrm>
          <a:off x="491613" y="1742221"/>
          <a:ext cx="10991317" cy="3210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N. S. N., Kohlitz, J., Mills, F. &amp; </a:t>
                      </a:r>
                      <a:r>
                        <a:rPr lang="en-GB" sz="1200" err="1"/>
                        <a:t>Listyasari</a:t>
                      </a:r>
                      <a:r>
                        <a:rPr lang="en-GB" sz="1200"/>
                        <a:t>, M. 2022. Co-developing evidence-informed adaptation actions for resilient citywide sanitation: Local government response</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946A909C-7F3C-7D0A-08CB-F21B64E461E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6D47B24D-31FB-727A-3181-CF9E8F42162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F8686FE2-2D67-E15E-CE69-3F9ED833FBB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887395027"/>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01122-93D1-C44F-6B10-07AFB4A0C3C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529C4F8-B7D3-0C6C-C4F7-28CD4B67D3BD}"/>
              </a:ext>
            </a:extLst>
          </p:cNvPr>
          <p:cNvSpPr txBox="1"/>
          <p:nvPr/>
        </p:nvSpPr>
        <p:spPr>
          <a:xfrm>
            <a:off x="1543665" y="728039"/>
            <a:ext cx="9969908" cy="646331"/>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population with a sewer connection served by a] separate sewer systems (rather than combined sewers)</a:t>
            </a:r>
          </a:p>
        </p:txBody>
      </p:sp>
      <p:sp>
        <p:nvSpPr>
          <p:cNvPr id="6" name="TextBox 5">
            <a:extLst>
              <a:ext uri="{FF2B5EF4-FFF2-40B4-BE49-F238E27FC236}">
                <a16:creationId xmlns:a16="http://schemas.microsoft.com/office/drawing/2014/main" id="{EFA548C2-F545-D596-86DD-26909C98AB43}"/>
              </a:ext>
            </a:extLst>
          </p:cNvPr>
          <p:cNvSpPr txBox="1"/>
          <p:nvPr/>
        </p:nvSpPr>
        <p:spPr>
          <a:xfrm>
            <a:off x="838200" y="728039"/>
            <a:ext cx="1199536" cy="369332"/>
          </a:xfrm>
          <a:prstGeom prst="rect">
            <a:avLst/>
          </a:prstGeom>
          <a:noFill/>
        </p:spPr>
        <p:txBody>
          <a:bodyPr wrap="square" rtlCol="0">
            <a:spAutoFit/>
          </a:bodyPr>
          <a:lstStyle/>
          <a:p>
            <a:r>
              <a:rPr lang="en-GB" b="1"/>
              <a:t>LL117</a:t>
            </a:r>
          </a:p>
        </p:txBody>
      </p:sp>
      <p:graphicFrame>
        <p:nvGraphicFramePr>
          <p:cNvPr id="9" name="Table 8">
            <a:extLst>
              <a:ext uri="{FF2B5EF4-FFF2-40B4-BE49-F238E27FC236}">
                <a16:creationId xmlns:a16="http://schemas.microsoft.com/office/drawing/2014/main" id="{0C430079-2139-61C5-AD45-E85AF89CECB9}"/>
              </a:ext>
            </a:extLst>
          </p:cNvPr>
          <p:cNvGraphicFramePr>
            <a:graphicFrameLocks noGrp="1"/>
          </p:cNvGraphicFramePr>
          <p:nvPr>
            <p:extLst>
              <p:ext uri="{D42A27DB-BD31-4B8C-83A1-F6EECF244321}">
                <p14:modId xmlns:p14="http://schemas.microsoft.com/office/powerpoint/2010/main" val="4061522877"/>
              </p:ext>
            </p:extLst>
          </p:nvPr>
        </p:nvGraphicFramePr>
        <p:xfrm>
          <a:off x="491613" y="1742221"/>
          <a:ext cx="10991317" cy="33613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  CR WASH Strategic Framework</a:t>
                      </a:r>
                    </a:p>
                    <a:p>
                      <a:endParaRPr lang="en-GB" sz="1200"/>
                    </a:p>
                    <a:p>
                      <a:r>
                        <a:rPr lang="en-GB" sz="1200"/>
                        <a:t>World bank - Resilient Water Infrastructure Design Brief</a:t>
                      </a:r>
                    </a:p>
                    <a:p>
                      <a:endParaRPr lang="en-GB" sz="1200"/>
                    </a:p>
                    <a:p>
                      <a:r>
                        <a:rPr lang="en-GB" sz="12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7CC89FB7-A334-3ECE-CBE8-BDCB0E9A63E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E982607E-1B29-6056-1260-A5642AB49FF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29BDA5FE-EC1C-10FD-E3F8-547FFD186F5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498578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848EB-5360-8AFF-0493-071F24BF139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EA36C3-C6DA-9EA0-FC46-1A39E73898B7}"/>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[Percentage increase in] investment in resource assessment and siting</a:t>
            </a:r>
          </a:p>
        </p:txBody>
      </p:sp>
      <p:sp>
        <p:nvSpPr>
          <p:cNvPr id="6" name="TextBox 5">
            <a:extLst>
              <a:ext uri="{FF2B5EF4-FFF2-40B4-BE49-F238E27FC236}">
                <a16:creationId xmlns:a16="http://schemas.microsoft.com/office/drawing/2014/main" id="{71FA82CE-5205-C89D-33AB-85C8A89448E6}"/>
              </a:ext>
            </a:extLst>
          </p:cNvPr>
          <p:cNvSpPr txBox="1"/>
          <p:nvPr/>
        </p:nvSpPr>
        <p:spPr>
          <a:xfrm>
            <a:off x="853440" y="728039"/>
            <a:ext cx="1199536" cy="369332"/>
          </a:xfrm>
          <a:prstGeom prst="rect">
            <a:avLst/>
          </a:prstGeom>
          <a:noFill/>
        </p:spPr>
        <p:txBody>
          <a:bodyPr wrap="square" rtlCol="0">
            <a:spAutoFit/>
          </a:bodyPr>
          <a:lstStyle/>
          <a:p>
            <a:r>
              <a:rPr lang="en-GB" b="1"/>
              <a:t>LL371</a:t>
            </a:r>
          </a:p>
        </p:txBody>
      </p:sp>
      <p:sp>
        <p:nvSpPr>
          <p:cNvPr id="2" name="TextBox 1">
            <a:extLst>
              <a:ext uri="{FF2B5EF4-FFF2-40B4-BE49-F238E27FC236}">
                <a16:creationId xmlns:a16="http://schemas.microsoft.com/office/drawing/2014/main" id="{1D71B948-B1BD-C027-4D90-9DA5E127355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817C096-CC1B-D760-5324-948ABC7614A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7E59C7D-4008-D6ED-A193-F011E1054FF7}"/>
              </a:ext>
            </a:extLst>
          </p:cNvPr>
          <p:cNvGraphicFramePr>
            <a:graphicFrameLocks noGrp="1"/>
          </p:cNvGraphicFramePr>
          <p:nvPr>
            <p:extLst>
              <p:ext uri="{D42A27DB-BD31-4B8C-83A1-F6EECF244321}">
                <p14:modId xmlns:p14="http://schemas.microsoft.com/office/powerpoint/2010/main" val="86377035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635219">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Finance</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3348D89-3DE7-A6ED-15F8-5AF2110CDF3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58220308"/>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53F9-32DF-D4A9-265C-A30DE9F3E4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0FDFB8-8352-13AC-4C8A-1BA106FBA61C}"/>
              </a:ext>
            </a:extLst>
          </p:cNvPr>
          <p:cNvSpPr txBox="1"/>
          <p:nvPr/>
        </p:nvSpPr>
        <p:spPr>
          <a:xfrm>
            <a:off x="1543665" y="728039"/>
            <a:ext cx="9969908" cy="369332"/>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population with a sewer connection served by a] small bore sewer system</a:t>
            </a:r>
          </a:p>
        </p:txBody>
      </p:sp>
      <p:sp>
        <p:nvSpPr>
          <p:cNvPr id="6" name="TextBox 5">
            <a:extLst>
              <a:ext uri="{FF2B5EF4-FFF2-40B4-BE49-F238E27FC236}">
                <a16:creationId xmlns:a16="http://schemas.microsoft.com/office/drawing/2014/main" id="{F37D24E2-FD07-BC35-2D3E-B23B33FA8EC8}"/>
              </a:ext>
            </a:extLst>
          </p:cNvPr>
          <p:cNvSpPr txBox="1"/>
          <p:nvPr/>
        </p:nvSpPr>
        <p:spPr>
          <a:xfrm>
            <a:off x="838200" y="728039"/>
            <a:ext cx="1199536" cy="369332"/>
          </a:xfrm>
          <a:prstGeom prst="rect">
            <a:avLst/>
          </a:prstGeom>
          <a:noFill/>
        </p:spPr>
        <p:txBody>
          <a:bodyPr wrap="square" rtlCol="0">
            <a:spAutoFit/>
          </a:bodyPr>
          <a:lstStyle/>
          <a:p>
            <a:r>
              <a:rPr lang="en-GB" b="1"/>
              <a:t>LL119</a:t>
            </a:r>
          </a:p>
        </p:txBody>
      </p:sp>
      <p:graphicFrame>
        <p:nvGraphicFramePr>
          <p:cNvPr id="9" name="Table 8">
            <a:extLst>
              <a:ext uri="{FF2B5EF4-FFF2-40B4-BE49-F238E27FC236}">
                <a16:creationId xmlns:a16="http://schemas.microsoft.com/office/drawing/2014/main" id="{BD033D1B-90C9-C50F-7ADD-E05D84B3F983}"/>
              </a:ext>
            </a:extLst>
          </p:cNvPr>
          <p:cNvGraphicFramePr>
            <a:graphicFrameLocks noGrp="1"/>
          </p:cNvGraphicFramePr>
          <p:nvPr>
            <p:extLst>
              <p:ext uri="{D42A27DB-BD31-4B8C-83A1-F6EECF244321}">
                <p14:modId xmlns:p14="http://schemas.microsoft.com/office/powerpoint/2010/main" val="1419323663"/>
              </p:ext>
            </p:extLst>
          </p:nvPr>
        </p:nvGraphicFramePr>
        <p:xfrm>
          <a:off x="491613" y="1742221"/>
          <a:ext cx="10991317" cy="37271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Guy, H., Jamie, B., World Health, O., United Kingdom. Dept. For International, D. &amp; United States of America. University of North Carolina at Chapel, H. 2010. Vision 2030 : the resilience of water supply and sanitation in the face of climate change: technical report / Guy Howard, Jamie Bartram [Online]. World Health Organization. Available: https://policycommons.net/artifacts/561507/vision-2030/ [Accessed].</a:t>
                      </a:r>
                    </a:p>
                    <a:p>
                      <a:endParaRPr lang="en-GB" sz="1200"/>
                    </a:p>
                    <a:p>
                      <a:r>
                        <a:rPr lang="en-GB" sz="1200"/>
                        <a:t>Environmental Indicators of Climate Risks to Inclusive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B4BCF2BD-CBC7-38E8-E0C3-5EC9691835A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5CCB6902-0A52-F2EC-2382-FA3EFFD5BF5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F9D4FCDD-07FD-AA4C-495B-F7280A4DBE1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1902942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3048F-E5E3-ED3F-A8B9-1D96CD0E7B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7C4FF50-1553-71B4-B219-75A48D1F9C58}"/>
              </a:ext>
            </a:extLst>
          </p:cNvPr>
          <p:cNvSpPr txBox="1"/>
          <p:nvPr/>
        </p:nvSpPr>
        <p:spPr>
          <a:xfrm>
            <a:off x="1543665" y="728039"/>
            <a:ext cx="9969908" cy="369332"/>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[Percentage by length of] sewer network new or refurbished within the last  X (25-30?) Years</a:t>
            </a:r>
          </a:p>
        </p:txBody>
      </p:sp>
      <p:sp>
        <p:nvSpPr>
          <p:cNvPr id="6" name="TextBox 5">
            <a:extLst>
              <a:ext uri="{FF2B5EF4-FFF2-40B4-BE49-F238E27FC236}">
                <a16:creationId xmlns:a16="http://schemas.microsoft.com/office/drawing/2014/main" id="{1DAADE53-1B79-20BF-C4B6-26A40C88E637}"/>
              </a:ext>
            </a:extLst>
          </p:cNvPr>
          <p:cNvSpPr txBox="1"/>
          <p:nvPr/>
        </p:nvSpPr>
        <p:spPr>
          <a:xfrm>
            <a:off x="838200" y="728039"/>
            <a:ext cx="1199536" cy="369332"/>
          </a:xfrm>
          <a:prstGeom prst="rect">
            <a:avLst/>
          </a:prstGeom>
          <a:noFill/>
        </p:spPr>
        <p:txBody>
          <a:bodyPr wrap="square" rtlCol="0">
            <a:spAutoFit/>
          </a:bodyPr>
          <a:lstStyle/>
          <a:p>
            <a:r>
              <a:rPr lang="en-GB" b="1"/>
              <a:t>LL122</a:t>
            </a:r>
          </a:p>
        </p:txBody>
      </p:sp>
      <p:graphicFrame>
        <p:nvGraphicFramePr>
          <p:cNvPr id="9" name="Table 8">
            <a:extLst>
              <a:ext uri="{FF2B5EF4-FFF2-40B4-BE49-F238E27FC236}">
                <a16:creationId xmlns:a16="http://schemas.microsoft.com/office/drawing/2014/main" id="{34A90064-D8CF-0F38-51EB-BD70055D249F}"/>
              </a:ext>
            </a:extLst>
          </p:cNvPr>
          <p:cNvGraphicFramePr>
            <a:graphicFrameLocks noGrp="1"/>
          </p:cNvGraphicFramePr>
          <p:nvPr>
            <p:extLst>
              <p:ext uri="{D42A27DB-BD31-4B8C-83A1-F6EECF244321}">
                <p14:modId xmlns:p14="http://schemas.microsoft.com/office/powerpoint/2010/main" val="3251358361"/>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0B0661D3-E46C-EA1B-9FE9-48C5FBBBBBD9}"/>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C7C94B8C-CEC1-EEE3-0B12-AE7826E31B3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832AC9FF-B85E-2875-BDAF-0820C1B2102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77234053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9FBD5-047C-8410-9A39-287CE9AEC9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F287C7B-09C9-D7F9-E285-939E881DE9B4}"/>
              </a:ext>
            </a:extLst>
          </p:cNvPr>
          <p:cNvSpPr txBox="1"/>
          <p:nvPr/>
        </p:nvSpPr>
        <p:spPr>
          <a:xfrm>
            <a:off x="1543665" y="728039"/>
            <a:ext cx="9969908" cy="369332"/>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households] connected to sewer network</a:t>
            </a:r>
          </a:p>
        </p:txBody>
      </p:sp>
      <p:sp>
        <p:nvSpPr>
          <p:cNvPr id="6" name="TextBox 5">
            <a:extLst>
              <a:ext uri="{FF2B5EF4-FFF2-40B4-BE49-F238E27FC236}">
                <a16:creationId xmlns:a16="http://schemas.microsoft.com/office/drawing/2014/main" id="{857C4CC6-B229-7D04-E9CD-6D26D6A7EA09}"/>
              </a:ext>
            </a:extLst>
          </p:cNvPr>
          <p:cNvSpPr txBox="1"/>
          <p:nvPr/>
        </p:nvSpPr>
        <p:spPr>
          <a:xfrm>
            <a:off x="838200" y="728039"/>
            <a:ext cx="1199536" cy="369332"/>
          </a:xfrm>
          <a:prstGeom prst="rect">
            <a:avLst/>
          </a:prstGeom>
          <a:noFill/>
        </p:spPr>
        <p:txBody>
          <a:bodyPr wrap="square" rtlCol="0">
            <a:spAutoFit/>
          </a:bodyPr>
          <a:lstStyle/>
          <a:p>
            <a:r>
              <a:rPr lang="en-GB" b="1"/>
              <a:t>LL125</a:t>
            </a:r>
          </a:p>
        </p:txBody>
      </p:sp>
      <p:graphicFrame>
        <p:nvGraphicFramePr>
          <p:cNvPr id="9" name="Table 8">
            <a:extLst>
              <a:ext uri="{FF2B5EF4-FFF2-40B4-BE49-F238E27FC236}">
                <a16:creationId xmlns:a16="http://schemas.microsoft.com/office/drawing/2014/main" id="{711E521A-B584-18A4-6CA7-9548E90C7F86}"/>
              </a:ext>
            </a:extLst>
          </p:cNvPr>
          <p:cNvGraphicFramePr>
            <a:graphicFrameLocks noGrp="1"/>
          </p:cNvGraphicFramePr>
          <p:nvPr>
            <p:extLst>
              <p:ext uri="{D42A27DB-BD31-4B8C-83A1-F6EECF244321}">
                <p14:modId xmlns:p14="http://schemas.microsoft.com/office/powerpoint/2010/main" val="3280351166"/>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52A7A141-6703-801F-2369-DDAA3E62ACA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13FF92CE-2880-C4B5-15A9-9F080EAB9B58}"/>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9DD632D6-7197-EFF3-4C3B-0927C034F5C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63151740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D86A-3DBF-CB55-7D8E-077864CBF64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7EF964F-9E81-E83E-90AF-06A5251EC56B}"/>
              </a:ext>
            </a:extLst>
          </p:cNvPr>
          <p:cNvSpPr txBox="1"/>
          <p:nvPr/>
        </p:nvSpPr>
        <p:spPr>
          <a:xfrm>
            <a:off x="1543665" y="728039"/>
            <a:ext cx="9969908" cy="369332"/>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households] connected to sewer network</a:t>
            </a:r>
          </a:p>
        </p:txBody>
      </p:sp>
      <p:sp>
        <p:nvSpPr>
          <p:cNvPr id="6" name="TextBox 5">
            <a:extLst>
              <a:ext uri="{FF2B5EF4-FFF2-40B4-BE49-F238E27FC236}">
                <a16:creationId xmlns:a16="http://schemas.microsoft.com/office/drawing/2014/main" id="{E4E1ECA2-59C7-B4DD-8671-F69802E0DD65}"/>
              </a:ext>
            </a:extLst>
          </p:cNvPr>
          <p:cNvSpPr txBox="1"/>
          <p:nvPr/>
        </p:nvSpPr>
        <p:spPr>
          <a:xfrm>
            <a:off x="838200" y="728039"/>
            <a:ext cx="1199536" cy="369332"/>
          </a:xfrm>
          <a:prstGeom prst="rect">
            <a:avLst/>
          </a:prstGeom>
          <a:noFill/>
        </p:spPr>
        <p:txBody>
          <a:bodyPr wrap="square" rtlCol="0">
            <a:spAutoFit/>
          </a:bodyPr>
          <a:lstStyle/>
          <a:p>
            <a:r>
              <a:rPr lang="en-GB" b="1"/>
              <a:t>LL285</a:t>
            </a:r>
          </a:p>
        </p:txBody>
      </p:sp>
      <p:graphicFrame>
        <p:nvGraphicFramePr>
          <p:cNvPr id="9" name="Table 8">
            <a:extLst>
              <a:ext uri="{FF2B5EF4-FFF2-40B4-BE49-F238E27FC236}">
                <a16:creationId xmlns:a16="http://schemas.microsoft.com/office/drawing/2014/main" id="{A00A404C-44B7-DDC8-FAA8-0E072387F278}"/>
              </a:ext>
            </a:extLst>
          </p:cNvPr>
          <p:cNvGraphicFramePr>
            <a:graphicFrameLocks noGrp="1"/>
          </p:cNvGraphicFramePr>
          <p:nvPr>
            <p:extLst>
              <p:ext uri="{D42A27DB-BD31-4B8C-83A1-F6EECF244321}">
                <p14:modId xmlns:p14="http://schemas.microsoft.com/office/powerpoint/2010/main" val="319526916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Sewer Conveyance</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World Bank - Resilient Water Infrastructure Design Brief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69686482-95B4-5913-6F39-F7672D1FF7D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01D6522A-1676-6F98-DA61-D00B6508FAD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1E8B1B37-226F-EB7C-DB73-78D491FD391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45740624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F95E-8D25-A827-A289-5556C886B8F4}"/>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CDFC343-FBC7-3D56-43CA-BEEF54DDE44F}"/>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7EF5A967-223C-ADD8-1A41-F89183EF20C3}"/>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FD764CF-1AB1-B085-82F5-7E0BAB5FA3A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2FDE7E1-7237-BE3C-7B7D-16F3FF9F9BD0}"/>
              </a:ext>
            </a:extLst>
          </p:cNvPr>
          <p:cNvSpPr txBox="1"/>
          <p:nvPr/>
        </p:nvSpPr>
        <p:spPr>
          <a:xfrm>
            <a:off x="838199" y="1247637"/>
            <a:ext cx="6890657" cy="646331"/>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b="0" i="0" u="none"/>
              <a:t>Climate Resilient Conveyance by Road (including emptying)</a:t>
            </a:r>
            <a:endParaRPr lang="en-GB"/>
          </a:p>
        </p:txBody>
      </p:sp>
      <p:graphicFrame>
        <p:nvGraphicFramePr>
          <p:cNvPr id="4" name="Table 3">
            <a:extLst>
              <a:ext uri="{FF2B5EF4-FFF2-40B4-BE49-F238E27FC236}">
                <a16:creationId xmlns:a16="http://schemas.microsoft.com/office/drawing/2014/main" id="{E399DAA4-FB0A-3B1C-2DAE-76AB3BA929EA}"/>
              </a:ext>
            </a:extLst>
          </p:cNvPr>
          <p:cNvGraphicFramePr>
            <a:graphicFrameLocks noGrp="1"/>
          </p:cNvGraphicFramePr>
          <p:nvPr>
            <p:extLst>
              <p:ext uri="{D42A27DB-BD31-4B8C-83A1-F6EECF244321}">
                <p14:modId xmlns:p14="http://schemas.microsoft.com/office/powerpoint/2010/main" val="3497937383"/>
              </p:ext>
            </p:extLst>
          </p:nvPr>
        </p:nvGraphicFramePr>
        <p:xfrm>
          <a:off x="838199" y="2138336"/>
          <a:ext cx="10290049" cy="131064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rPr>
                        <a:t>LL054</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the required volume of] water for FSM operations is available [at all times/ during drought]</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rPr>
                        <a:t>LL055</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FSM vehicles that are suited to traversing multiple terrain types during rainfall/ floods/ droughts</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rPr>
                        <a:t>LL056</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by length of] key access roads for sanitation operations remain stable and undamaged during flooding</a:t>
                      </a:r>
                    </a:p>
                  </a:txBody>
                  <a:tcPr marL="0" marR="0" marT="0" marB="0"/>
                </a:tc>
                <a:extLst>
                  <a:ext uri="{0D108BD9-81ED-4DB2-BD59-A6C34878D82A}">
                    <a16:rowId xmlns:a16="http://schemas.microsoft.com/office/drawing/2014/main" val="310685966"/>
                  </a:ext>
                </a:extLst>
              </a:tr>
            </a:tbl>
          </a:graphicData>
        </a:graphic>
      </p:graphicFrame>
      <p:sp>
        <p:nvSpPr>
          <p:cNvPr id="7" name="TextBox 6">
            <a:extLst>
              <a:ext uri="{FF2B5EF4-FFF2-40B4-BE49-F238E27FC236}">
                <a16:creationId xmlns:a16="http://schemas.microsoft.com/office/drawing/2014/main" id="{01AC6EAC-CF4C-C786-4EF0-6D379DEAE564}"/>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99980918-A661-AB5F-1CA6-93B86A845C89}"/>
              </a:ext>
            </a:extLst>
          </p:cNvPr>
          <p:cNvSpPr txBox="1"/>
          <p:nvPr/>
        </p:nvSpPr>
        <p:spPr>
          <a:xfrm>
            <a:off x="8773554" y="1766682"/>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419151860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88AB1-48AC-DA3A-EFAE-B00CAC01BEA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585326C-19BB-6389-4F35-566205BE91C3}"/>
              </a:ext>
            </a:extLst>
          </p:cNvPr>
          <p:cNvSpPr txBox="1"/>
          <p:nvPr/>
        </p:nvSpPr>
        <p:spPr>
          <a:xfrm>
            <a:off x="1543665" y="728039"/>
            <a:ext cx="9969908" cy="646331"/>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the required volume of] water for FSM operations is available [at all times/ during drought]</a:t>
            </a:r>
          </a:p>
        </p:txBody>
      </p:sp>
      <p:sp>
        <p:nvSpPr>
          <p:cNvPr id="6" name="TextBox 5">
            <a:extLst>
              <a:ext uri="{FF2B5EF4-FFF2-40B4-BE49-F238E27FC236}">
                <a16:creationId xmlns:a16="http://schemas.microsoft.com/office/drawing/2014/main" id="{CDE6D729-F2F8-85FF-9036-48F641F1A917}"/>
              </a:ext>
            </a:extLst>
          </p:cNvPr>
          <p:cNvSpPr txBox="1"/>
          <p:nvPr/>
        </p:nvSpPr>
        <p:spPr>
          <a:xfrm>
            <a:off x="838200" y="728039"/>
            <a:ext cx="1199536" cy="369332"/>
          </a:xfrm>
          <a:prstGeom prst="rect">
            <a:avLst/>
          </a:prstGeom>
          <a:noFill/>
        </p:spPr>
        <p:txBody>
          <a:bodyPr wrap="square" rtlCol="0">
            <a:spAutoFit/>
          </a:bodyPr>
          <a:lstStyle/>
          <a:p>
            <a:r>
              <a:rPr lang="en-GB" b="1"/>
              <a:t>LL054</a:t>
            </a:r>
          </a:p>
        </p:txBody>
      </p:sp>
      <p:graphicFrame>
        <p:nvGraphicFramePr>
          <p:cNvPr id="9" name="Table 8">
            <a:extLst>
              <a:ext uri="{FF2B5EF4-FFF2-40B4-BE49-F238E27FC236}">
                <a16:creationId xmlns:a16="http://schemas.microsoft.com/office/drawing/2014/main" id="{F7254736-1E28-CEE1-5FD3-A1D7F19D3381}"/>
              </a:ext>
            </a:extLst>
          </p:cNvPr>
          <p:cNvGraphicFramePr>
            <a:graphicFrameLocks noGrp="1"/>
          </p:cNvGraphicFramePr>
          <p:nvPr>
            <p:extLst>
              <p:ext uri="{D42A27DB-BD31-4B8C-83A1-F6EECF244321}">
                <p14:modId xmlns:p14="http://schemas.microsoft.com/office/powerpoint/2010/main" val="325175900"/>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Conveyance by Road (including emptying)</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8A6978B6-AD38-4867-0C58-E751120A949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1759DE01-590C-4A51-1318-AB6CD6AC857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ACB39945-AF43-ED7E-EDDE-AC8D5532B81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14511738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AA99-5DDD-B8AE-15C4-A5B1C98170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DB1D73A-FBC5-4EC7-CA36-76456B052E3F}"/>
              </a:ext>
            </a:extLst>
          </p:cNvPr>
          <p:cNvSpPr txBox="1"/>
          <p:nvPr/>
        </p:nvSpPr>
        <p:spPr>
          <a:xfrm>
            <a:off x="1543665" y="728039"/>
            <a:ext cx="9969908" cy="646331"/>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FSM vehicles that are suited to traversing multiple terrain types during rainfall/ floods/ droughts</a:t>
            </a:r>
          </a:p>
        </p:txBody>
      </p:sp>
      <p:sp>
        <p:nvSpPr>
          <p:cNvPr id="6" name="TextBox 5">
            <a:extLst>
              <a:ext uri="{FF2B5EF4-FFF2-40B4-BE49-F238E27FC236}">
                <a16:creationId xmlns:a16="http://schemas.microsoft.com/office/drawing/2014/main" id="{FE5A6E15-311A-EA8A-8854-4B3F84025419}"/>
              </a:ext>
            </a:extLst>
          </p:cNvPr>
          <p:cNvSpPr txBox="1"/>
          <p:nvPr/>
        </p:nvSpPr>
        <p:spPr>
          <a:xfrm>
            <a:off x="838200" y="728039"/>
            <a:ext cx="1199536" cy="369332"/>
          </a:xfrm>
          <a:prstGeom prst="rect">
            <a:avLst/>
          </a:prstGeom>
          <a:noFill/>
        </p:spPr>
        <p:txBody>
          <a:bodyPr wrap="square" rtlCol="0">
            <a:spAutoFit/>
          </a:bodyPr>
          <a:lstStyle/>
          <a:p>
            <a:r>
              <a:rPr lang="en-GB" b="1"/>
              <a:t>LL055</a:t>
            </a:r>
          </a:p>
        </p:txBody>
      </p:sp>
      <p:graphicFrame>
        <p:nvGraphicFramePr>
          <p:cNvPr id="9" name="Table 8">
            <a:extLst>
              <a:ext uri="{FF2B5EF4-FFF2-40B4-BE49-F238E27FC236}">
                <a16:creationId xmlns:a16="http://schemas.microsoft.com/office/drawing/2014/main" id="{934D2076-2889-4F16-A696-CD98C5EF662D}"/>
              </a:ext>
            </a:extLst>
          </p:cNvPr>
          <p:cNvGraphicFramePr>
            <a:graphicFrameLocks noGrp="1"/>
          </p:cNvGraphicFramePr>
          <p:nvPr>
            <p:extLst>
              <p:ext uri="{D42A27DB-BD31-4B8C-83A1-F6EECF244321}">
                <p14:modId xmlns:p14="http://schemas.microsoft.com/office/powerpoint/2010/main" val="1011602165"/>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Conveyance by Road (including emptying)</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51C2E283-20FC-776C-259B-DEB7117ED35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475CACA2-DBD6-75FD-E8C9-95BFC8A83614}"/>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397092C5-68F3-81DE-2871-117C5AAA07B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53020314"/>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86B78-0B28-57ED-249B-900B683352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CC08D03-82EB-2973-6F2C-E724A26E4341}"/>
              </a:ext>
            </a:extLst>
          </p:cNvPr>
          <p:cNvSpPr txBox="1"/>
          <p:nvPr/>
        </p:nvSpPr>
        <p:spPr>
          <a:xfrm>
            <a:off x="1543665" y="728039"/>
            <a:ext cx="9969908" cy="646331"/>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by length of] key access roads for sanitation operations remain stable and undamaged during flooding</a:t>
            </a:r>
          </a:p>
        </p:txBody>
      </p:sp>
      <p:sp>
        <p:nvSpPr>
          <p:cNvPr id="6" name="TextBox 5">
            <a:extLst>
              <a:ext uri="{FF2B5EF4-FFF2-40B4-BE49-F238E27FC236}">
                <a16:creationId xmlns:a16="http://schemas.microsoft.com/office/drawing/2014/main" id="{07F391F7-54A9-1B49-00D2-05AB7AD7088F}"/>
              </a:ext>
            </a:extLst>
          </p:cNvPr>
          <p:cNvSpPr txBox="1"/>
          <p:nvPr/>
        </p:nvSpPr>
        <p:spPr>
          <a:xfrm>
            <a:off x="838200" y="728039"/>
            <a:ext cx="1199536" cy="369332"/>
          </a:xfrm>
          <a:prstGeom prst="rect">
            <a:avLst/>
          </a:prstGeom>
          <a:noFill/>
        </p:spPr>
        <p:txBody>
          <a:bodyPr wrap="square" rtlCol="0">
            <a:spAutoFit/>
          </a:bodyPr>
          <a:lstStyle/>
          <a:p>
            <a:r>
              <a:rPr lang="en-GB" b="1"/>
              <a:t>LL056</a:t>
            </a:r>
          </a:p>
        </p:txBody>
      </p:sp>
      <p:graphicFrame>
        <p:nvGraphicFramePr>
          <p:cNvPr id="9" name="Table 8">
            <a:extLst>
              <a:ext uri="{FF2B5EF4-FFF2-40B4-BE49-F238E27FC236}">
                <a16:creationId xmlns:a16="http://schemas.microsoft.com/office/drawing/2014/main" id="{FE8A8DAC-91BB-11CE-39C1-B7644EF6842A}"/>
              </a:ext>
            </a:extLst>
          </p:cNvPr>
          <p:cNvGraphicFramePr>
            <a:graphicFrameLocks noGrp="1"/>
          </p:cNvGraphicFramePr>
          <p:nvPr>
            <p:extLst>
              <p:ext uri="{D42A27DB-BD31-4B8C-83A1-F6EECF244321}">
                <p14:modId xmlns:p14="http://schemas.microsoft.com/office/powerpoint/2010/main" val="387880721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a:t>Climate Resilient Conveyance by Road (including emptying)</a:t>
                      </a:r>
                      <a:endParaRPr lang="en-GB"/>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24FF5DFA-728D-1FFE-F26D-6D5551AD00B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30269034-8494-32DF-FF35-23638E42B09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80007098-C754-2B8C-5630-09722E2A701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57182447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29EA5-CBE7-DC2B-E993-AEEF3F8F890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D8BFA1B-F407-A8F4-3A45-D4153F337279}"/>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31C6E8AF-9D3D-D35C-1DEA-FF666A7DB75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933A7E-4D0B-3D0E-FE27-EE9A9C8E188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50CF950-C0E0-FF97-568F-155969D5F992}"/>
              </a:ext>
            </a:extLst>
          </p:cNvPr>
          <p:cNvSpPr txBox="1"/>
          <p:nvPr/>
        </p:nvSpPr>
        <p:spPr>
          <a:xfrm>
            <a:off x="838199" y="1247637"/>
            <a:ext cx="7416801" cy="646331"/>
          </a:xfrm>
          <a:prstGeom prst="rect">
            <a:avLst/>
          </a:prstGeom>
          <a:noFill/>
        </p:spPr>
        <p:txBody>
          <a:bodyPr wrap="square" rtlCol="0">
            <a:spAutoFit/>
          </a:bodyPr>
          <a:lstStyle/>
          <a:p>
            <a:pPr lvl="0"/>
            <a:r>
              <a:rPr lang="en-GB"/>
              <a:t>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a:t>Climate Resilient Design and Operation of WW and FS Treatment Processes</a:t>
            </a:r>
          </a:p>
        </p:txBody>
      </p:sp>
      <p:graphicFrame>
        <p:nvGraphicFramePr>
          <p:cNvPr id="4" name="Table 3">
            <a:extLst>
              <a:ext uri="{FF2B5EF4-FFF2-40B4-BE49-F238E27FC236}">
                <a16:creationId xmlns:a16="http://schemas.microsoft.com/office/drawing/2014/main" id="{E79ED9A4-EE39-471F-864A-2FEAB6DB000A}"/>
              </a:ext>
            </a:extLst>
          </p:cNvPr>
          <p:cNvGraphicFramePr>
            <a:graphicFrameLocks noGrp="1"/>
          </p:cNvGraphicFramePr>
          <p:nvPr>
            <p:extLst>
              <p:ext uri="{D42A27DB-BD31-4B8C-83A1-F6EECF244321}">
                <p14:modId xmlns:p14="http://schemas.microsoft.com/office/powerpoint/2010/main" val="3043362363"/>
              </p:ext>
            </p:extLst>
          </p:nvPr>
        </p:nvGraphicFramePr>
        <p:xfrm>
          <a:off x="838199" y="1985936"/>
          <a:ext cx="10290049" cy="416052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LL074</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a:t>
                      </a:r>
                      <a:r>
                        <a:rPr lang="en-GB" sz="1100" b="0" i="0" u="none" strike="noStrike" err="1">
                          <a:solidFill>
                            <a:srgbClr val="000000"/>
                          </a:solidFill>
                          <a:effectLst/>
                          <a:latin typeface="Aptos Narrow" panose="020B0004020202020204" pitchFamily="34" charset="0"/>
                        </a:rPr>
                        <a:t>fecal</a:t>
                      </a:r>
                      <a:r>
                        <a:rPr lang="en-GB" sz="1100" b="0" i="0" u="none" strike="noStrike">
                          <a:solidFill>
                            <a:srgbClr val="000000"/>
                          </a:solidFill>
                          <a:effectLst/>
                          <a:latin typeface="Aptos Narrow" panose="020B0004020202020204" pitchFamily="34" charset="0"/>
                        </a:rPr>
                        <a:t> sludge and wastewater treatment works with adequate flood protection  in place</a:t>
                      </a:r>
                    </a:p>
                  </a:txBody>
                  <a:tcPr marL="0" marR="0" marT="0" marB="0" anchor="b"/>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LL075</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wasteater treatment works located in low flood-risk zones.</a:t>
                      </a:r>
                    </a:p>
                  </a:txBody>
                  <a:tcPr marL="0" marR="0" marT="0" marB="0" anchor="b"/>
                </a:tc>
                <a:extLst>
                  <a:ext uri="{0D108BD9-81ED-4DB2-BD59-A6C34878D82A}">
                    <a16:rowId xmlns:a16="http://schemas.microsoft.com/office/drawing/2014/main" val="292924377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LL076</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0" i="0" u="none" strike="noStrike">
                          <a:solidFill>
                            <a:srgbClr val="000000"/>
                          </a:solidFill>
                          <a:effectLst/>
                          <a:latin typeface="Aptos Narrow" panose="020B0004020202020204" pitchFamily="34" charset="0"/>
                        </a:rPr>
                        <a:t>Multiple hazards</a:t>
                      </a:r>
                    </a:p>
                    <a:p>
                      <a:pPr algn="l" fontAlgn="b"/>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wastewater lift/ pump stations which] use submersible pumps (rather than dry-well pumping stations)</a:t>
                      </a:r>
                    </a:p>
                  </a:txBody>
                  <a:tcPr marL="0" marR="0" marT="0" marB="0" anchor="b"/>
                </a:tc>
                <a:extLst>
                  <a:ext uri="{0D108BD9-81ED-4DB2-BD59-A6C34878D82A}">
                    <a16:rowId xmlns:a16="http://schemas.microsoft.com/office/drawing/2014/main" val="122244425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LL077</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wastewater lift/ pump stations which are] elevated above a design flood level</a:t>
                      </a:r>
                    </a:p>
                  </a:txBody>
                  <a:tcPr marL="0" marR="0" marT="0" marB="0" anchor="b"/>
                </a:tc>
                <a:extLst>
                  <a:ext uri="{0D108BD9-81ED-4DB2-BD59-A6C34878D82A}">
                    <a16:rowId xmlns:a16="http://schemas.microsoft.com/office/drawing/2014/main" val="23219328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LL129</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wastewater treatment works with plant capacity designed to handle peak wet-weather flow (WWF) and dry-weather flow (DWF), considering typical storm periods</a:t>
                      </a:r>
                    </a:p>
                  </a:txBody>
                  <a:tcPr marL="0" marR="0" marT="0" marB="0" anchor="b"/>
                </a:tc>
                <a:extLst>
                  <a:ext uri="{0D108BD9-81ED-4DB2-BD59-A6C34878D82A}">
                    <a16:rowId xmlns:a16="http://schemas.microsoft.com/office/drawing/2014/main" val="2122284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LL130</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fecal sludge treatment works with aoperational dewatering facilities to reduce sludge volume by x%.</a:t>
                      </a:r>
                    </a:p>
                  </a:txBody>
                  <a:tcPr marL="0" marR="0" marT="0" marB="0" anchor="b"/>
                </a:tc>
                <a:extLst>
                  <a:ext uri="{0D108BD9-81ED-4DB2-BD59-A6C34878D82A}">
                    <a16:rowId xmlns:a16="http://schemas.microsoft.com/office/drawing/2014/main" val="122075582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LL131</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service providers trained in adapting operations for high and low flow conditions.</a:t>
                      </a:r>
                    </a:p>
                  </a:txBody>
                  <a:tcPr marL="0" marR="0" marT="0" marB="0" anchor="b"/>
                </a:tc>
                <a:extLst>
                  <a:ext uri="{0D108BD9-81ED-4DB2-BD59-A6C34878D82A}">
                    <a16:rowId xmlns:a16="http://schemas.microsoft.com/office/drawing/2014/main" val="31926896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LL135</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Relative sea level</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facilities which are designed to cope with high salinity water</a:t>
                      </a:r>
                    </a:p>
                  </a:txBody>
                  <a:tcPr marL="0" marR="0" marT="0" marB="0" anchor="b"/>
                </a:tc>
                <a:extLst>
                  <a:ext uri="{0D108BD9-81ED-4DB2-BD59-A6C34878D82A}">
                    <a16:rowId xmlns:a16="http://schemas.microsoft.com/office/drawing/2014/main" val="44299003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LL136</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facilities in areas of high or rising groundwater which are designed for buoyancy</a:t>
                      </a:r>
                    </a:p>
                  </a:txBody>
                  <a:tcPr marL="0" marR="0" marT="0" marB="0" anchor="b"/>
                </a:tc>
                <a:extLst>
                  <a:ext uri="{0D108BD9-81ED-4DB2-BD59-A6C34878D82A}">
                    <a16:rowId xmlns:a16="http://schemas.microsoft.com/office/drawing/2014/main" val="418120954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LL138</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sewer network by length where] pump stations are fitted with backflow prevention devices and emergency overflow measures </a:t>
                      </a:r>
                    </a:p>
                  </a:txBody>
                  <a:tcPr marL="0" marR="0" marT="0" marB="0" anchor="b"/>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5" action="ppaction://hlinksldjump"/>
                        </a:rPr>
                        <a:t>LL139</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nchor="b"/>
                </a:tc>
                <a:tc>
                  <a:txBody>
                    <a:bodyPr/>
                    <a:lstStyle/>
                    <a:p>
                      <a:pPr algn="l" fontAlgn="b"/>
                      <a:r>
                        <a:rPr lang="en-GB" sz="1100" b="0" i="0" u="none" strike="noStrike">
                          <a:solidFill>
                            <a:srgbClr val="000000"/>
                          </a:solidFill>
                          <a:effectLst/>
                          <a:latin typeface="Aptos Narrow" panose="020B0004020202020204" pitchFamily="34" charset="0"/>
                        </a:rPr>
                        <a:t>[Proportion of] </a:t>
                      </a:r>
                      <a:r>
                        <a:rPr lang="en-GB" sz="1100" b="0" i="0" u="none" strike="noStrike" err="1">
                          <a:solidFill>
                            <a:srgbClr val="000000"/>
                          </a:solidFill>
                          <a:effectLst/>
                          <a:latin typeface="Aptos Narrow" panose="020B0004020202020204" pitchFamily="34" charset="0"/>
                        </a:rPr>
                        <a:t>fecal</a:t>
                      </a:r>
                      <a:r>
                        <a:rPr lang="en-GB" sz="1100" b="0" i="0" u="none" strike="noStrike">
                          <a:solidFill>
                            <a:srgbClr val="000000"/>
                          </a:solidFill>
                          <a:effectLst/>
                          <a:latin typeface="Aptos Narrow" panose="020B0004020202020204" pitchFamily="34" charset="0"/>
                        </a:rPr>
                        <a:t> sludge and wastewater treatment capacity with backup power supply</a:t>
                      </a:r>
                    </a:p>
                  </a:txBody>
                  <a:tcPr marL="0" marR="0" marT="0" marB="0" anchor="b"/>
                </a:tc>
                <a:extLst>
                  <a:ext uri="{0D108BD9-81ED-4DB2-BD59-A6C34878D82A}">
                    <a16:rowId xmlns:a16="http://schemas.microsoft.com/office/drawing/2014/main" val="310685966"/>
                  </a:ext>
                </a:extLst>
              </a:tr>
            </a:tbl>
          </a:graphicData>
        </a:graphic>
      </p:graphicFrame>
      <p:sp>
        <p:nvSpPr>
          <p:cNvPr id="7" name="TextBox 6">
            <a:extLst>
              <a:ext uri="{FF2B5EF4-FFF2-40B4-BE49-F238E27FC236}">
                <a16:creationId xmlns:a16="http://schemas.microsoft.com/office/drawing/2014/main" id="{874DC580-E385-4207-CD38-31A4CE0397C6}"/>
              </a:ext>
            </a:extLst>
          </p:cNvPr>
          <p:cNvSpPr txBox="1"/>
          <p:nvPr/>
        </p:nvSpPr>
        <p:spPr>
          <a:xfrm>
            <a:off x="9837500" y="6138032"/>
            <a:ext cx="1297400" cy="382786"/>
          </a:xfrm>
          <a:prstGeom prst="rect">
            <a:avLst/>
          </a:prstGeom>
          <a:noFill/>
        </p:spPr>
        <p:txBody>
          <a:bodyPr wrap="square" rtlCol="0">
            <a:spAutoFit/>
          </a:bodyPr>
          <a:lstStyle/>
          <a:p>
            <a:r>
              <a:rPr lang="en-GB"/>
              <a:t>Page 1 of </a:t>
            </a:r>
            <a:r>
              <a:rPr lang="en-GB">
                <a:hlinkClick r:id="rId16" action="ppaction://hlinksldjump"/>
              </a:rPr>
              <a:t>2</a:t>
            </a:r>
            <a:endParaRPr lang="en-GB"/>
          </a:p>
        </p:txBody>
      </p:sp>
      <p:sp>
        <p:nvSpPr>
          <p:cNvPr id="8" name="TextBox 7">
            <a:extLst>
              <a:ext uri="{FF2B5EF4-FFF2-40B4-BE49-F238E27FC236}">
                <a16:creationId xmlns:a16="http://schemas.microsoft.com/office/drawing/2014/main" id="{C0167666-59EF-291D-0BBE-AF3411678730}"/>
              </a:ext>
            </a:extLst>
          </p:cNvPr>
          <p:cNvSpPr txBox="1"/>
          <p:nvPr/>
        </p:nvSpPr>
        <p:spPr>
          <a:xfrm>
            <a:off x="3786499" y="6177280"/>
            <a:ext cx="2412999" cy="369332"/>
          </a:xfrm>
          <a:prstGeom prst="rect">
            <a:avLst/>
          </a:prstGeom>
          <a:noFill/>
        </p:spPr>
        <p:txBody>
          <a:bodyPr wrap="square" rtlCol="0">
            <a:spAutoFit/>
          </a:bodyPr>
          <a:lstStyle/>
          <a:p>
            <a:r>
              <a:rPr lang="en-GB">
                <a:hlinkClick r:id="rId17" action="ppaction://hlinksldjump"/>
              </a:rPr>
              <a:t>Back to previous page</a:t>
            </a:r>
            <a:endParaRPr lang="en-GB"/>
          </a:p>
        </p:txBody>
      </p:sp>
      <p:sp>
        <p:nvSpPr>
          <p:cNvPr id="9" name="TextBox 8">
            <a:extLst>
              <a:ext uri="{FF2B5EF4-FFF2-40B4-BE49-F238E27FC236}">
                <a16:creationId xmlns:a16="http://schemas.microsoft.com/office/drawing/2014/main" id="{8A0D677B-3BD7-ECAF-F929-D9A7F06AE88C}"/>
              </a:ext>
            </a:extLst>
          </p:cNvPr>
          <p:cNvSpPr txBox="1"/>
          <p:nvPr/>
        </p:nvSpPr>
        <p:spPr>
          <a:xfrm>
            <a:off x="8773554" y="1619198"/>
            <a:ext cx="2354694" cy="369332"/>
          </a:xfrm>
          <a:prstGeom prst="rect">
            <a:avLst/>
          </a:prstGeom>
          <a:noFill/>
        </p:spPr>
        <p:txBody>
          <a:bodyPr wrap="square" rtlCol="0">
            <a:spAutoFit/>
          </a:bodyPr>
          <a:lstStyle/>
          <a:p>
            <a:r>
              <a:rPr lang="en-GB">
                <a:hlinkClick r:id="rId18"/>
              </a:rPr>
              <a:t>Link to Indicator Table</a:t>
            </a:r>
            <a:endParaRPr lang="en-GB"/>
          </a:p>
        </p:txBody>
      </p:sp>
    </p:spTree>
    <p:extLst>
      <p:ext uri="{BB962C8B-B14F-4D97-AF65-F5344CB8AC3E}">
        <p14:creationId xmlns:p14="http://schemas.microsoft.com/office/powerpoint/2010/main" val="420235303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9FD7E-63DD-DCCF-8AD9-DAD734C268A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72154F9-F128-7C72-B9BE-25B21154D8B6}"/>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p:txBody>
      </p:sp>
      <p:cxnSp>
        <p:nvCxnSpPr>
          <p:cNvPr id="5" name="Straight Connector 4">
            <a:extLst>
              <a:ext uri="{FF2B5EF4-FFF2-40B4-BE49-F238E27FC236}">
                <a16:creationId xmlns:a16="http://schemas.microsoft.com/office/drawing/2014/main" id="{E582DF78-F2EB-F4AC-5332-50C64F232EA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EE2D2BB-ED8E-76D4-3A72-D9FFC2620FF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4F1208A-7FEE-2273-D218-0A4C8B5F5416}"/>
              </a:ext>
            </a:extLst>
          </p:cNvPr>
          <p:cNvSpPr txBox="1"/>
          <p:nvPr/>
        </p:nvSpPr>
        <p:spPr>
          <a:xfrm>
            <a:off x="838199" y="1247637"/>
            <a:ext cx="7416801" cy="646331"/>
          </a:xfrm>
          <a:prstGeom prst="rect">
            <a:avLst/>
          </a:prstGeom>
          <a:noFill/>
        </p:spPr>
        <p:txBody>
          <a:bodyPr wrap="square" rtlCol="0">
            <a:spAutoFit/>
          </a:bodyPr>
          <a:lstStyle/>
          <a:p>
            <a:pPr lvl="0"/>
            <a:r>
              <a:rPr lang="en-GB"/>
              <a:t>Climate Resilient Sanitation System</a:t>
            </a:r>
            <a:r>
              <a:rPr lang="en-GB">
                <a:hlinkClick r:id="rId4" action="ppaction://hlinksldjump">
                  <a:extLst>
                    <a:ext uri="{A12FA001-AC4F-418D-AE19-62706E023703}">
                      <ahyp:hlinkClr xmlns:ahyp="http://schemas.microsoft.com/office/drawing/2018/hyperlinkcolor" val="tx"/>
                    </a:ext>
                  </a:extLst>
                </a:hlinkClick>
              </a:rPr>
              <a:t> </a:t>
            </a:r>
            <a:endParaRPr lang="en-GB"/>
          </a:p>
          <a:p>
            <a:pPr lvl="0"/>
            <a:r>
              <a:rPr lang="en-GB"/>
              <a:t>Climate Resilient Design and Operation of WW and FS Treatment Processes</a:t>
            </a:r>
          </a:p>
        </p:txBody>
      </p:sp>
      <p:graphicFrame>
        <p:nvGraphicFramePr>
          <p:cNvPr id="4" name="Table 3">
            <a:extLst>
              <a:ext uri="{FF2B5EF4-FFF2-40B4-BE49-F238E27FC236}">
                <a16:creationId xmlns:a16="http://schemas.microsoft.com/office/drawing/2014/main" id="{F730C94C-E438-1FF6-61F2-48AD026FB75C}"/>
              </a:ext>
            </a:extLst>
          </p:cNvPr>
          <p:cNvGraphicFramePr>
            <a:graphicFrameLocks noGrp="1"/>
          </p:cNvGraphicFramePr>
          <p:nvPr>
            <p:extLst>
              <p:ext uri="{D42A27DB-BD31-4B8C-83A1-F6EECF244321}">
                <p14:modId xmlns:p14="http://schemas.microsoft.com/office/powerpoint/2010/main" val="633033218"/>
              </p:ext>
            </p:extLst>
          </p:nvPr>
        </p:nvGraphicFramePr>
        <p:xfrm>
          <a:off x="838199" y="2138336"/>
          <a:ext cx="10290049" cy="31546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315902">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LL140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a:t>
                      </a:r>
                      <a:r>
                        <a:rPr lang="en-GB" sz="1100" b="0" i="0" u="none" strike="noStrike" err="1">
                          <a:solidFill>
                            <a:srgbClr val="000000"/>
                          </a:solidFill>
                          <a:effectLst/>
                          <a:latin typeface="Aptos Narrow" panose="020B0004020202020204" pitchFamily="34" charset="0"/>
                        </a:rPr>
                        <a:t>fecal</a:t>
                      </a:r>
                      <a:r>
                        <a:rPr lang="en-GB" sz="1100" b="0" i="0" u="none" strike="noStrike">
                          <a:solidFill>
                            <a:srgbClr val="000000"/>
                          </a:solidFill>
                          <a:effectLst/>
                          <a:latin typeface="Aptos Narrow" panose="020B0004020202020204" pitchFamily="34" charset="0"/>
                        </a:rPr>
                        <a:t> sludge and wastewater treatment capacity with emergency overflow measures installed to reduce likelihood of sewer backup and wastewater treatment plant inundation</a:t>
                      </a:r>
                    </a:p>
                  </a:txBody>
                  <a:tcPr marL="0" marR="0" marT="0" marB="0"/>
                </a:tc>
                <a:extLst>
                  <a:ext uri="{0D108BD9-81ED-4DB2-BD59-A6C34878D82A}">
                    <a16:rowId xmlns:a16="http://schemas.microsoft.com/office/drawing/2014/main" val="3279858645"/>
                  </a:ext>
                </a:extLst>
              </a:tr>
              <a:tr h="333047">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LL141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capacity with emergency storage of treatment chemicals</a:t>
                      </a:r>
                    </a:p>
                  </a:txBody>
                  <a:tcPr marL="0" marR="0" marT="0" marB="0"/>
                </a:tc>
                <a:extLst>
                  <a:ext uri="{0D108BD9-81ED-4DB2-BD59-A6C34878D82A}">
                    <a16:rowId xmlns:a16="http://schemas.microsoft.com/office/drawing/2014/main" val="292924377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LL142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capacity with floodwater management to reduce inundation of wastewater treatment plan</a:t>
                      </a:r>
                    </a:p>
                  </a:txBody>
                  <a:tcPr marL="0" marR="0" marT="0" marB="0"/>
                </a:tc>
                <a:extLst>
                  <a:ext uri="{0D108BD9-81ED-4DB2-BD59-A6C34878D82A}">
                    <a16:rowId xmlns:a16="http://schemas.microsoft.com/office/drawing/2014/main" val="23219328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LL143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capacity with tornado safe rooms for utility personnel </a:t>
                      </a:r>
                    </a:p>
                  </a:txBody>
                  <a:tcPr marL="0" marR="0" marT="0" marB="0"/>
                </a:tc>
                <a:extLst>
                  <a:ext uri="{0D108BD9-81ED-4DB2-BD59-A6C34878D82A}">
                    <a16:rowId xmlns:a16="http://schemas.microsoft.com/office/drawing/2014/main" val="212228405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LL144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works with soffits and walls raised above future flood levels</a:t>
                      </a:r>
                    </a:p>
                  </a:txBody>
                  <a:tcPr marL="0" marR="0" marT="0" marB="0"/>
                </a:tc>
                <a:extLst>
                  <a:ext uri="{0D108BD9-81ED-4DB2-BD59-A6C34878D82A}">
                    <a16:rowId xmlns:a16="http://schemas.microsoft.com/office/drawing/2014/main" val="122075582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LL145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works where walls and submerged components are sealed to reduce seepage</a:t>
                      </a:r>
                    </a:p>
                  </a:txBody>
                  <a:tcPr marL="0" marR="0" marT="0" marB="0"/>
                </a:tc>
                <a:extLst>
                  <a:ext uri="{0D108BD9-81ED-4DB2-BD59-A6C34878D82A}">
                    <a16:rowId xmlns:a16="http://schemas.microsoft.com/office/drawing/2014/main" val="31926896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LL146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Extreme heat</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fecal sludge and wastewater treatment works with wastewater treatment processes adapted to treat higher influent concentration</a:t>
                      </a:r>
                    </a:p>
                  </a:txBody>
                  <a:tcPr marL="0" marR="0" marT="0" marB="0"/>
                </a:tc>
                <a:extLst>
                  <a:ext uri="{0D108BD9-81ED-4DB2-BD59-A6C34878D82A}">
                    <a16:rowId xmlns:a16="http://schemas.microsoft.com/office/drawing/2014/main" val="44299003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LL147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[Proportion of] </a:t>
                      </a:r>
                      <a:r>
                        <a:rPr lang="en-GB" sz="1100" b="0" i="0" u="none" strike="noStrike" err="1">
                          <a:solidFill>
                            <a:srgbClr val="000000"/>
                          </a:solidFill>
                          <a:effectLst/>
                          <a:latin typeface="Aptos Narrow" panose="020B0004020202020204" pitchFamily="34" charset="0"/>
                        </a:rPr>
                        <a:t>fecal</a:t>
                      </a:r>
                      <a:r>
                        <a:rPr lang="en-GB" sz="1100" b="0" i="0" u="none" strike="noStrike">
                          <a:solidFill>
                            <a:srgbClr val="000000"/>
                          </a:solidFill>
                          <a:effectLst/>
                          <a:latin typeface="Aptos Narrow" panose="020B0004020202020204" pitchFamily="34" charset="0"/>
                        </a:rPr>
                        <a:t> sludge and wastewater treatment works with wind protection around  lift stations, critical equipment and storage tanks</a:t>
                      </a:r>
                    </a:p>
                  </a:txBody>
                  <a:tcPr marL="0" marR="0" marT="0" marB="0"/>
                </a:tc>
                <a:extLst>
                  <a:ext uri="{0D108BD9-81ED-4DB2-BD59-A6C34878D82A}">
                    <a16:rowId xmlns:a16="http://schemas.microsoft.com/office/drawing/2014/main" val="4181209546"/>
                  </a:ext>
                </a:extLst>
              </a:tr>
            </a:tbl>
          </a:graphicData>
        </a:graphic>
      </p:graphicFrame>
      <p:sp>
        <p:nvSpPr>
          <p:cNvPr id="7" name="TextBox 6">
            <a:extLst>
              <a:ext uri="{FF2B5EF4-FFF2-40B4-BE49-F238E27FC236}">
                <a16:creationId xmlns:a16="http://schemas.microsoft.com/office/drawing/2014/main" id="{11CDB016-65F2-5FB8-AD10-E735247DA537}"/>
              </a:ext>
            </a:extLst>
          </p:cNvPr>
          <p:cNvSpPr txBox="1"/>
          <p:nvPr/>
        </p:nvSpPr>
        <p:spPr>
          <a:xfrm>
            <a:off x="9837500" y="6138032"/>
            <a:ext cx="1297400" cy="382786"/>
          </a:xfrm>
          <a:prstGeom prst="rect">
            <a:avLst/>
          </a:prstGeom>
          <a:noFill/>
        </p:spPr>
        <p:txBody>
          <a:bodyPr wrap="square" rtlCol="0">
            <a:spAutoFit/>
          </a:bodyPr>
          <a:lstStyle/>
          <a:p>
            <a:r>
              <a:rPr lang="en-GB"/>
              <a:t>Page 2 of 2</a:t>
            </a:r>
          </a:p>
        </p:txBody>
      </p:sp>
      <p:sp>
        <p:nvSpPr>
          <p:cNvPr id="9" name="TextBox 8">
            <a:extLst>
              <a:ext uri="{FF2B5EF4-FFF2-40B4-BE49-F238E27FC236}">
                <a16:creationId xmlns:a16="http://schemas.microsoft.com/office/drawing/2014/main" id="{0CD003E4-ACE2-2A91-3177-DAC248BF2E5F}"/>
              </a:ext>
            </a:extLst>
          </p:cNvPr>
          <p:cNvSpPr txBox="1"/>
          <p:nvPr/>
        </p:nvSpPr>
        <p:spPr>
          <a:xfrm>
            <a:off x="3786499" y="6177280"/>
            <a:ext cx="2412999" cy="369332"/>
          </a:xfrm>
          <a:prstGeom prst="rect">
            <a:avLst/>
          </a:prstGeom>
          <a:noFill/>
        </p:spPr>
        <p:txBody>
          <a:bodyPr wrap="square" rtlCol="0">
            <a:spAutoFit/>
          </a:bodyPr>
          <a:lstStyle/>
          <a:p>
            <a:r>
              <a:rPr lang="en-GB">
                <a:hlinkClick r:id="rId13" action="ppaction://hlinksldjump"/>
              </a:rPr>
              <a:t>Back to previous page</a:t>
            </a:r>
            <a:endParaRPr lang="en-GB"/>
          </a:p>
        </p:txBody>
      </p:sp>
      <p:sp>
        <p:nvSpPr>
          <p:cNvPr id="8" name="TextBox 7">
            <a:extLst>
              <a:ext uri="{FF2B5EF4-FFF2-40B4-BE49-F238E27FC236}">
                <a16:creationId xmlns:a16="http://schemas.microsoft.com/office/drawing/2014/main" id="{B2D753EA-08F3-A6B8-8ADA-0077F2BC76FD}"/>
              </a:ext>
            </a:extLst>
          </p:cNvPr>
          <p:cNvSpPr txBox="1"/>
          <p:nvPr/>
        </p:nvSpPr>
        <p:spPr>
          <a:xfrm>
            <a:off x="8773554" y="1766681"/>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422408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B6189-C3F5-660A-FF41-907CB2F74F9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42BA0D7-A96D-B0FE-8A79-A5EF52EEFF4C}"/>
              </a:ext>
            </a:extLst>
          </p:cNvPr>
          <p:cNvSpPr txBox="1">
            <a:spLocks/>
          </p:cNvSpPr>
          <p:nvPr/>
        </p:nvSpPr>
        <p:spPr>
          <a:xfrm>
            <a:off x="838200" y="39550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a:p>
            <a:endParaRPr lang="en-GB" sz="2500" b="1">
              <a:solidFill>
                <a:schemeClr val="accent1">
                  <a:lumMod val="50000"/>
                </a:schemeClr>
              </a:solidFill>
              <a:latin typeface="+mn-lt"/>
            </a:endParaRPr>
          </a:p>
        </p:txBody>
      </p:sp>
      <p:cxnSp>
        <p:nvCxnSpPr>
          <p:cNvPr id="5" name="Straight Connector 4">
            <a:extLst>
              <a:ext uri="{FF2B5EF4-FFF2-40B4-BE49-F238E27FC236}">
                <a16:creationId xmlns:a16="http://schemas.microsoft.com/office/drawing/2014/main" id="{7B8B937D-660D-4C7C-89CA-A56F0BF46175}"/>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8B59996-417F-28CC-8CDB-7B48EE15870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439ED9A-ABF1-AB69-0B3D-5E3C128C6030}"/>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CC8C7103-8485-2EA7-CD70-A880B47ECFEB}"/>
              </a:ext>
            </a:extLst>
          </p:cNvPr>
          <p:cNvGraphicFramePr>
            <a:graphicFrameLocks noGrp="1"/>
          </p:cNvGraphicFramePr>
          <p:nvPr>
            <p:extLst>
              <p:ext uri="{D42A27DB-BD31-4B8C-83A1-F6EECF244321}">
                <p14:modId xmlns:p14="http://schemas.microsoft.com/office/powerpoint/2010/main" val="3390765122"/>
              </p:ext>
            </p:extLst>
          </p:nvPr>
        </p:nvGraphicFramePr>
        <p:xfrm>
          <a:off x="838199" y="2138336"/>
          <a:ext cx="10290049" cy="365760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LL062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strategies include measures to improve sanitation services for populations vulnerable to climate change</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LL158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Inclusion of climate resilience in sanitation sector review and planning</a:t>
                      </a:r>
                    </a:p>
                  </a:txBody>
                  <a:tcPr marL="0" marR="0" marT="0" marB="0"/>
                </a:tc>
                <a:extLst>
                  <a:ext uri="{0D108BD9-81ED-4DB2-BD59-A6C34878D82A}">
                    <a16:rowId xmlns:a16="http://schemas.microsoft.com/office/drawing/2014/main" val="318058692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LL182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sanitation climate adaptation plans aligned with national adaptation planning frameworks</a:t>
                      </a:r>
                    </a:p>
                  </a:txBody>
                  <a:tcPr marL="0" marR="0" marT="0" marB="0"/>
                </a:tc>
                <a:extLst>
                  <a:ext uri="{0D108BD9-81ED-4DB2-BD59-A6C34878D82A}">
                    <a16:rowId xmlns:a16="http://schemas.microsoft.com/office/drawing/2014/main" val="364588932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LL185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Sanitation sector policy and strategies identify climate risks and include costed climate adaptation measures</a:t>
                      </a:r>
                    </a:p>
                  </a:txBody>
                  <a:tcPr marL="0" marR="0" marT="0" marB="0"/>
                </a:tc>
                <a:extLst>
                  <a:ext uri="{0D108BD9-81ED-4DB2-BD59-A6C34878D82A}">
                    <a16:rowId xmlns:a16="http://schemas.microsoft.com/office/drawing/2014/main" val="8453807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LL186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Appropriate standards and design guidance exist to address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guidance and standards on sanitation design and construction materials consider risks from climate variability and change</a:t>
                      </a:r>
                    </a:p>
                  </a:txBody>
                  <a:tcPr marL="0" marR="0" marT="0" marB="0"/>
                </a:tc>
                <a:extLst>
                  <a:ext uri="{0D108BD9-81ED-4DB2-BD59-A6C34878D82A}">
                    <a16:rowId xmlns:a16="http://schemas.microsoft.com/office/drawing/2014/main" val="257270369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LL188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adaptation plans address climate risks to sanitation</a:t>
                      </a:r>
                    </a:p>
                  </a:txBody>
                  <a:tcPr marL="0" marR="0" marT="0" marB="0"/>
                </a:tc>
                <a:extLst>
                  <a:ext uri="{0D108BD9-81ED-4DB2-BD59-A6C34878D82A}">
                    <a16:rowId xmlns:a16="http://schemas.microsoft.com/office/drawing/2014/main" val="10756376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LL192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sanitation services with risk management plans (that may include sanitation safety plans, Flood/Drought management plan) consider climate variability and climate projections and include emergency response procedures for extreme events</a:t>
                      </a:r>
                    </a:p>
                  </a:txBody>
                  <a:tcPr marL="0" marR="0" marT="0" marB="0"/>
                </a:tc>
                <a:extLst>
                  <a:ext uri="{0D108BD9-81ED-4DB2-BD59-A6C34878D82A}">
                    <a16:rowId xmlns:a16="http://schemas.microsoft.com/office/drawing/2014/main" val="21539260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LL267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that report good access to affordable  materials, products and services for improving the resilience of sanitation infrastructure</a:t>
                      </a:r>
                    </a:p>
                  </a:txBody>
                  <a:tcPr marL="0" marR="0" marT="0" marB="0"/>
                </a:tc>
                <a:extLst>
                  <a:ext uri="{0D108BD9-81ED-4DB2-BD59-A6C34878D82A}">
                    <a16:rowId xmlns:a16="http://schemas.microsoft.com/office/drawing/2014/main" val="700045917"/>
                  </a:ext>
                </a:extLst>
              </a:tr>
            </a:tbl>
          </a:graphicData>
        </a:graphic>
      </p:graphicFrame>
      <p:sp>
        <p:nvSpPr>
          <p:cNvPr id="7" name="TextBox 6">
            <a:extLst>
              <a:ext uri="{FF2B5EF4-FFF2-40B4-BE49-F238E27FC236}">
                <a16:creationId xmlns:a16="http://schemas.microsoft.com/office/drawing/2014/main" id="{A9AAB41C-D38B-7D5F-2123-728F03B5C024}"/>
              </a:ext>
            </a:extLst>
          </p:cNvPr>
          <p:cNvSpPr txBox="1"/>
          <p:nvPr/>
        </p:nvSpPr>
        <p:spPr>
          <a:xfrm>
            <a:off x="3786499" y="6177280"/>
            <a:ext cx="2412999" cy="369332"/>
          </a:xfrm>
          <a:prstGeom prst="rect">
            <a:avLst/>
          </a:prstGeom>
          <a:noFill/>
        </p:spPr>
        <p:txBody>
          <a:bodyPr wrap="square" rtlCol="0">
            <a:spAutoFit/>
          </a:bodyPr>
          <a:lstStyle/>
          <a:p>
            <a:r>
              <a:rPr lang="en-GB">
                <a:hlinkClick r:id="rId12" action="ppaction://hlinksldjump"/>
              </a:rPr>
              <a:t>Back to previous page</a:t>
            </a:r>
            <a:endParaRPr lang="en-GB"/>
          </a:p>
        </p:txBody>
      </p:sp>
      <p:sp>
        <p:nvSpPr>
          <p:cNvPr id="10" name="TextBox 9">
            <a:extLst>
              <a:ext uri="{FF2B5EF4-FFF2-40B4-BE49-F238E27FC236}">
                <a16:creationId xmlns:a16="http://schemas.microsoft.com/office/drawing/2014/main" id="{31078D05-1BB4-AE7F-DFEA-6898381C77CA}"/>
              </a:ext>
            </a:extLst>
          </p:cNvPr>
          <p:cNvSpPr txBox="1"/>
          <p:nvPr/>
        </p:nvSpPr>
        <p:spPr>
          <a:xfrm>
            <a:off x="8780206" y="1735438"/>
            <a:ext cx="2354694" cy="369332"/>
          </a:xfrm>
          <a:prstGeom prst="rect">
            <a:avLst/>
          </a:prstGeom>
          <a:noFill/>
        </p:spPr>
        <p:txBody>
          <a:bodyPr wrap="square" rtlCol="0">
            <a:spAutoFit/>
          </a:bodyPr>
          <a:lstStyle/>
          <a:p>
            <a:r>
              <a:rPr lang="en-GB">
                <a:hlinkClick r:id="rId13"/>
              </a:rPr>
              <a:t>Link to Indicator Table</a:t>
            </a:r>
            <a:endParaRPr lang="en-GB"/>
          </a:p>
        </p:txBody>
      </p:sp>
    </p:spTree>
    <p:extLst>
      <p:ext uri="{BB962C8B-B14F-4D97-AF65-F5344CB8AC3E}">
        <p14:creationId xmlns:p14="http://schemas.microsoft.com/office/powerpoint/2010/main" val="72828274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D831-D0B5-F813-AC3A-0818D7DADC8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5C71FAC-4B40-4BA5-4CCE-DC8B643594D8}"/>
              </a:ext>
            </a:extLst>
          </p:cNvPr>
          <p:cNvSpPr txBox="1"/>
          <p:nvPr/>
        </p:nvSpPr>
        <p:spPr>
          <a:xfrm>
            <a:off x="1543665" y="728039"/>
            <a:ext cx="9969908" cy="369332"/>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adequate flood protection  in place</a:t>
            </a:r>
          </a:p>
        </p:txBody>
      </p:sp>
      <p:sp>
        <p:nvSpPr>
          <p:cNvPr id="6" name="TextBox 5">
            <a:extLst>
              <a:ext uri="{FF2B5EF4-FFF2-40B4-BE49-F238E27FC236}">
                <a16:creationId xmlns:a16="http://schemas.microsoft.com/office/drawing/2014/main" id="{F9481DB7-F109-7A05-B079-51E1ED0BABDB}"/>
              </a:ext>
            </a:extLst>
          </p:cNvPr>
          <p:cNvSpPr txBox="1"/>
          <p:nvPr/>
        </p:nvSpPr>
        <p:spPr>
          <a:xfrm>
            <a:off x="838200" y="728039"/>
            <a:ext cx="1199536" cy="369332"/>
          </a:xfrm>
          <a:prstGeom prst="rect">
            <a:avLst/>
          </a:prstGeom>
          <a:noFill/>
        </p:spPr>
        <p:txBody>
          <a:bodyPr wrap="square" rtlCol="0">
            <a:spAutoFit/>
          </a:bodyPr>
          <a:lstStyle/>
          <a:p>
            <a:r>
              <a:rPr lang="en-GB" b="1"/>
              <a:t>LL074</a:t>
            </a:r>
          </a:p>
        </p:txBody>
      </p:sp>
      <p:sp>
        <p:nvSpPr>
          <p:cNvPr id="8" name="TextBox 7">
            <a:extLst>
              <a:ext uri="{FF2B5EF4-FFF2-40B4-BE49-F238E27FC236}">
                <a16:creationId xmlns:a16="http://schemas.microsoft.com/office/drawing/2014/main" id="{2E0F66E9-452A-09A7-F336-078D8511D2A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17445E9F-FD94-1B7E-C5D9-ACEF305F530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3" name="Table 2">
            <a:extLst>
              <a:ext uri="{FF2B5EF4-FFF2-40B4-BE49-F238E27FC236}">
                <a16:creationId xmlns:a16="http://schemas.microsoft.com/office/drawing/2014/main" id="{7D9DC1DC-A541-1767-1780-EA2BC8B8A106}"/>
              </a:ext>
            </a:extLst>
          </p:cNvPr>
          <p:cNvGraphicFramePr>
            <a:graphicFrameLocks noGrp="1"/>
          </p:cNvGraphicFramePr>
          <p:nvPr>
            <p:extLst>
              <p:ext uri="{D42A27DB-BD31-4B8C-83A1-F6EECF244321}">
                <p14:modId xmlns:p14="http://schemas.microsoft.com/office/powerpoint/2010/main" val="4022786075"/>
              </p:ext>
            </p:extLst>
          </p:nvPr>
        </p:nvGraphicFramePr>
        <p:xfrm>
          <a:off x="504313" y="1691421"/>
          <a:ext cx="10991317" cy="3264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Rizk, T. &amp; Bhattarai, R. 2014. Austin Water Utility Wastewater Treatment Plants Flood Preparedness, Management, and Response. Proceedings of the Water Environment Federation, 2014, 6505-6529.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4" name="TextBox 3">
            <a:extLst>
              <a:ext uri="{FF2B5EF4-FFF2-40B4-BE49-F238E27FC236}">
                <a16:creationId xmlns:a16="http://schemas.microsoft.com/office/drawing/2014/main" id="{367D2253-F0EA-E8EC-90E2-1FF57E714559}"/>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55861879"/>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C7105-B058-7072-C72D-A76EF94D077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FB427DF-F8E0-5043-68C3-CB1A0E3F40D7}"/>
              </a:ext>
            </a:extLst>
          </p:cNvPr>
          <p:cNvSpPr txBox="1"/>
          <p:nvPr/>
        </p:nvSpPr>
        <p:spPr>
          <a:xfrm>
            <a:off x="1543665" y="728039"/>
            <a:ext cx="9969908" cy="369332"/>
          </a:xfrm>
          <a:prstGeom prst="rect">
            <a:avLst/>
          </a:prstGeom>
          <a:solidFill>
            <a:srgbClr val="196B24"/>
          </a:solidFill>
        </p:spPr>
        <p:txBody>
          <a:bodyPr wrap="square">
            <a:spAutoFit/>
          </a:bodyPr>
          <a:lstStyle/>
          <a:p>
            <a:pPr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a:t>
            </a:r>
            <a:r>
              <a:rPr lang="en-GB" sz="1800" b="1" i="0" u="none" strike="noStrike" err="1">
                <a:solidFill>
                  <a:schemeClr val="bg1"/>
                </a:solidFill>
                <a:effectLst/>
                <a:latin typeface="+mn-lt"/>
              </a:rPr>
              <a:t>wasteater</a:t>
            </a:r>
            <a:r>
              <a:rPr lang="en-GB" sz="1800" b="1" i="0" u="none" strike="noStrike">
                <a:solidFill>
                  <a:schemeClr val="bg1"/>
                </a:solidFill>
                <a:effectLst/>
                <a:latin typeface="+mn-lt"/>
              </a:rPr>
              <a:t> treatment works located in low flood-risk zones.</a:t>
            </a:r>
          </a:p>
        </p:txBody>
      </p:sp>
      <p:sp>
        <p:nvSpPr>
          <p:cNvPr id="6" name="TextBox 5">
            <a:extLst>
              <a:ext uri="{FF2B5EF4-FFF2-40B4-BE49-F238E27FC236}">
                <a16:creationId xmlns:a16="http://schemas.microsoft.com/office/drawing/2014/main" id="{50E6266E-6949-C2C7-C9EA-FFEADA25AC52}"/>
              </a:ext>
            </a:extLst>
          </p:cNvPr>
          <p:cNvSpPr txBox="1"/>
          <p:nvPr/>
        </p:nvSpPr>
        <p:spPr>
          <a:xfrm>
            <a:off x="838200" y="728039"/>
            <a:ext cx="1199536" cy="369332"/>
          </a:xfrm>
          <a:prstGeom prst="rect">
            <a:avLst/>
          </a:prstGeom>
          <a:noFill/>
        </p:spPr>
        <p:txBody>
          <a:bodyPr wrap="square" rtlCol="0">
            <a:spAutoFit/>
          </a:bodyPr>
          <a:lstStyle/>
          <a:p>
            <a:r>
              <a:rPr lang="en-GB" b="1"/>
              <a:t>LL075</a:t>
            </a:r>
          </a:p>
        </p:txBody>
      </p:sp>
      <p:sp>
        <p:nvSpPr>
          <p:cNvPr id="8" name="TextBox 7">
            <a:extLst>
              <a:ext uri="{FF2B5EF4-FFF2-40B4-BE49-F238E27FC236}">
                <a16:creationId xmlns:a16="http://schemas.microsoft.com/office/drawing/2014/main" id="{B0A5BE0A-03B9-5EFD-DD19-D23EF094D2F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8A6A2A32-3867-1399-CC20-D6EF5F1BCA1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3" name="Table 2">
            <a:extLst>
              <a:ext uri="{FF2B5EF4-FFF2-40B4-BE49-F238E27FC236}">
                <a16:creationId xmlns:a16="http://schemas.microsoft.com/office/drawing/2014/main" id="{8D53DD20-579A-9854-FC19-AFEC85991158}"/>
              </a:ext>
            </a:extLst>
          </p:cNvPr>
          <p:cNvGraphicFramePr>
            <a:graphicFrameLocks noGrp="1"/>
          </p:cNvGraphicFramePr>
          <p:nvPr>
            <p:extLst>
              <p:ext uri="{D42A27DB-BD31-4B8C-83A1-F6EECF244321}">
                <p14:modId xmlns:p14="http://schemas.microsoft.com/office/powerpoint/2010/main" val="4250489609"/>
              </p:ext>
            </p:extLst>
          </p:nvPr>
        </p:nvGraphicFramePr>
        <p:xfrm>
          <a:off x="504313" y="1691421"/>
          <a:ext cx="10991317" cy="34798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err="1"/>
                        <a:t>Karamouz</a:t>
                      </a:r>
                      <a:r>
                        <a:rPr lang="en-GB" sz="1200"/>
                        <a:t>, M., </a:t>
                      </a:r>
                      <a:r>
                        <a:rPr lang="en-GB" sz="1200" err="1"/>
                        <a:t>Rasoulnia</a:t>
                      </a:r>
                      <a:r>
                        <a:rPr lang="en-GB" sz="1200"/>
                        <a:t>, E., Olyaei, M. A. &amp; </a:t>
                      </a:r>
                      <a:r>
                        <a:rPr lang="en-GB" sz="1200" err="1"/>
                        <a:t>Zahmatkesh</a:t>
                      </a:r>
                      <a:r>
                        <a:rPr lang="en-GB" sz="1200"/>
                        <a:t>, Z. 2018. Prioritizing Investments in Improving Flood Resilience and Reliability of Wastewater Treatment Infrastructure. Journal of Infrastructure Systems, 24, 04018021.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4" name="TextBox 3">
            <a:extLst>
              <a:ext uri="{FF2B5EF4-FFF2-40B4-BE49-F238E27FC236}">
                <a16:creationId xmlns:a16="http://schemas.microsoft.com/office/drawing/2014/main" id="{7E018713-CF87-62F0-2E47-44685490753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26620319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575F0-191C-A1F5-6E35-29E988E4A6B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D5710F-9418-B0AF-F319-F92DF70DB81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wastewater lift/ pump stations which] use submersible pumps (rather than dry-well pumping stations)</a:t>
            </a:r>
          </a:p>
        </p:txBody>
      </p:sp>
      <p:sp>
        <p:nvSpPr>
          <p:cNvPr id="6" name="TextBox 5">
            <a:extLst>
              <a:ext uri="{FF2B5EF4-FFF2-40B4-BE49-F238E27FC236}">
                <a16:creationId xmlns:a16="http://schemas.microsoft.com/office/drawing/2014/main" id="{04BC7D40-0022-456C-A4E1-687EB78BF21E}"/>
              </a:ext>
            </a:extLst>
          </p:cNvPr>
          <p:cNvSpPr txBox="1"/>
          <p:nvPr/>
        </p:nvSpPr>
        <p:spPr>
          <a:xfrm>
            <a:off x="838200" y="728039"/>
            <a:ext cx="1199536" cy="369332"/>
          </a:xfrm>
          <a:prstGeom prst="rect">
            <a:avLst/>
          </a:prstGeom>
          <a:noFill/>
        </p:spPr>
        <p:txBody>
          <a:bodyPr wrap="square" rtlCol="0">
            <a:spAutoFit/>
          </a:bodyPr>
          <a:lstStyle/>
          <a:p>
            <a:r>
              <a:rPr lang="en-GB" b="1"/>
              <a:t>LL076</a:t>
            </a:r>
          </a:p>
        </p:txBody>
      </p:sp>
      <p:graphicFrame>
        <p:nvGraphicFramePr>
          <p:cNvPr id="9" name="Table 8">
            <a:extLst>
              <a:ext uri="{FF2B5EF4-FFF2-40B4-BE49-F238E27FC236}">
                <a16:creationId xmlns:a16="http://schemas.microsoft.com/office/drawing/2014/main" id="{D16E2B93-9A19-0F5D-E759-9455F9DCAA4F}"/>
              </a:ext>
            </a:extLst>
          </p:cNvPr>
          <p:cNvGraphicFramePr>
            <a:graphicFrameLocks noGrp="1"/>
          </p:cNvGraphicFramePr>
          <p:nvPr>
            <p:extLst>
              <p:ext uri="{D42A27DB-BD31-4B8C-83A1-F6EECF244321}">
                <p14:modId xmlns:p14="http://schemas.microsoft.com/office/powerpoint/2010/main" val="825116893"/>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0A35EF8F-CB49-7ED6-1148-EFF316644FA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2C9C86B2-6896-81B5-0E18-80CABEE5DE3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877C47DA-3336-9F87-C2DA-20579C4CFC7D}"/>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92086615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C5C38-6314-39F0-6606-7B979B466C7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E9EDA77-BE1A-AEF6-4244-C7428201E8D5}"/>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wastewater lift/ pump stations which are] elevated above a design flood level</a:t>
            </a:r>
          </a:p>
        </p:txBody>
      </p:sp>
      <p:sp>
        <p:nvSpPr>
          <p:cNvPr id="6" name="TextBox 5">
            <a:extLst>
              <a:ext uri="{FF2B5EF4-FFF2-40B4-BE49-F238E27FC236}">
                <a16:creationId xmlns:a16="http://schemas.microsoft.com/office/drawing/2014/main" id="{D3E9B5B4-BFCA-E864-39E3-4E882D949903}"/>
              </a:ext>
            </a:extLst>
          </p:cNvPr>
          <p:cNvSpPr txBox="1"/>
          <p:nvPr/>
        </p:nvSpPr>
        <p:spPr>
          <a:xfrm>
            <a:off x="838200" y="728039"/>
            <a:ext cx="1199536" cy="369332"/>
          </a:xfrm>
          <a:prstGeom prst="rect">
            <a:avLst/>
          </a:prstGeom>
          <a:noFill/>
        </p:spPr>
        <p:txBody>
          <a:bodyPr wrap="square" rtlCol="0">
            <a:spAutoFit/>
          </a:bodyPr>
          <a:lstStyle/>
          <a:p>
            <a:r>
              <a:rPr lang="en-GB" b="1"/>
              <a:t>LL077</a:t>
            </a:r>
          </a:p>
        </p:txBody>
      </p:sp>
      <p:graphicFrame>
        <p:nvGraphicFramePr>
          <p:cNvPr id="9" name="Table 8">
            <a:extLst>
              <a:ext uri="{FF2B5EF4-FFF2-40B4-BE49-F238E27FC236}">
                <a16:creationId xmlns:a16="http://schemas.microsoft.com/office/drawing/2014/main" id="{DF01F915-A885-EB7A-CEA3-4F307842A4ED}"/>
              </a:ext>
            </a:extLst>
          </p:cNvPr>
          <p:cNvGraphicFramePr>
            <a:graphicFrameLocks noGrp="1"/>
          </p:cNvGraphicFramePr>
          <p:nvPr>
            <p:extLst>
              <p:ext uri="{D42A27DB-BD31-4B8C-83A1-F6EECF244321}">
                <p14:modId xmlns:p14="http://schemas.microsoft.com/office/powerpoint/2010/main" val="1324109795"/>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200D5998-1E59-5BC1-98DA-5536124E48E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F7CE9AC3-3B28-21FE-12DE-F8C9D3AE201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6AF40BEE-AB85-4582-6F0F-53A572DEDB0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993504527"/>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618AC-81FF-CB09-9CF1-B8E5CFBD60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704BB5D-C78C-D948-8A3E-9CA5EEA463A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wastewater treatment works with plant capacity designed to handle peak wet-weather flow (WWF) and dry-weather flow (DWF), considering typical storm periods</a:t>
            </a:r>
          </a:p>
        </p:txBody>
      </p:sp>
      <p:sp>
        <p:nvSpPr>
          <p:cNvPr id="6" name="TextBox 5">
            <a:extLst>
              <a:ext uri="{FF2B5EF4-FFF2-40B4-BE49-F238E27FC236}">
                <a16:creationId xmlns:a16="http://schemas.microsoft.com/office/drawing/2014/main" id="{3A6170EC-C257-128F-97C3-4FC06A8E2143}"/>
              </a:ext>
            </a:extLst>
          </p:cNvPr>
          <p:cNvSpPr txBox="1"/>
          <p:nvPr/>
        </p:nvSpPr>
        <p:spPr>
          <a:xfrm>
            <a:off x="838200" y="728039"/>
            <a:ext cx="1199536" cy="369332"/>
          </a:xfrm>
          <a:prstGeom prst="rect">
            <a:avLst/>
          </a:prstGeom>
          <a:noFill/>
        </p:spPr>
        <p:txBody>
          <a:bodyPr wrap="square" rtlCol="0">
            <a:spAutoFit/>
          </a:bodyPr>
          <a:lstStyle/>
          <a:p>
            <a:r>
              <a:rPr lang="en-GB" b="1"/>
              <a:t>LL129</a:t>
            </a:r>
          </a:p>
        </p:txBody>
      </p:sp>
      <p:graphicFrame>
        <p:nvGraphicFramePr>
          <p:cNvPr id="9" name="Table 8">
            <a:extLst>
              <a:ext uri="{FF2B5EF4-FFF2-40B4-BE49-F238E27FC236}">
                <a16:creationId xmlns:a16="http://schemas.microsoft.com/office/drawing/2014/main" id="{FF743E6A-71F6-CD06-A3A2-8401917FA097}"/>
              </a:ext>
            </a:extLst>
          </p:cNvPr>
          <p:cNvGraphicFramePr>
            <a:graphicFrameLocks noGrp="1"/>
          </p:cNvGraphicFramePr>
          <p:nvPr>
            <p:extLst>
              <p:ext uri="{D42A27DB-BD31-4B8C-83A1-F6EECF244321}">
                <p14:modId xmlns:p14="http://schemas.microsoft.com/office/powerpoint/2010/main" val="27134798"/>
              </p:ext>
            </p:extLst>
          </p:nvPr>
        </p:nvGraphicFramePr>
        <p:xfrm>
          <a:off x="491613" y="1742221"/>
          <a:ext cx="10991317" cy="38134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Rizk, T. &amp; Bhattarai, R. 2014. Austin Water Utility Wastewater Treatment Plants Flood Preparedness, Management, and Response. Proceedings of the Water Environment Federation, 2014, 6505-6529.; </a:t>
                      </a:r>
                      <a:r>
                        <a:rPr lang="en-GB" sz="1200" err="1"/>
                        <a:t>Karamouz</a:t>
                      </a:r>
                      <a:r>
                        <a:rPr lang="en-GB" sz="1200"/>
                        <a:t>, M., </a:t>
                      </a:r>
                      <a:r>
                        <a:rPr lang="en-GB" sz="1200" err="1"/>
                        <a:t>Rasoulnia</a:t>
                      </a:r>
                      <a:r>
                        <a:rPr lang="en-GB" sz="1200"/>
                        <a:t>, E., Olyaei, M. A. &amp; </a:t>
                      </a:r>
                      <a:r>
                        <a:rPr lang="en-GB" sz="1200" err="1"/>
                        <a:t>Zahmatkesh</a:t>
                      </a:r>
                      <a:r>
                        <a:rPr lang="en-GB" sz="1200"/>
                        <a:t>, Z. 2018. Prioritizing Investments in Improving Flood Resilience and Reliability of Wastewater Treatment Infrastructure. Journal of Infrastructure Systems, 24, 04018021.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E2E0D429-EA0B-FB0D-8DD6-B9FCF98355C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D00942E5-C662-D77D-92E3-1FA80657092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F05AFE1A-F368-3885-A687-1DDAAD61140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9482567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C89C6-E2F5-A374-9B03-577A285645F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7FE8FE-991B-5400-B946-CC6F6DD7EA9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treatment works with operational dewatering facilities to reduce sludge volume by x%.</a:t>
            </a:r>
          </a:p>
        </p:txBody>
      </p:sp>
      <p:sp>
        <p:nvSpPr>
          <p:cNvPr id="6" name="TextBox 5">
            <a:extLst>
              <a:ext uri="{FF2B5EF4-FFF2-40B4-BE49-F238E27FC236}">
                <a16:creationId xmlns:a16="http://schemas.microsoft.com/office/drawing/2014/main" id="{2EE1C645-8F6C-EF2F-5D8B-F1B3A669AFB0}"/>
              </a:ext>
            </a:extLst>
          </p:cNvPr>
          <p:cNvSpPr txBox="1"/>
          <p:nvPr/>
        </p:nvSpPr>
        <p:spPr>
          <a:xfrm>
            <a:off x="838200" y="728039"/>
            <a:ext cx="1199536" cy="369332"/>
          </a:xfrm>
          <a:prstGeom prst="rect">
            <a:avLst/>
          </a:prstGeom>
          <a:noFill/>
        </p:spPr>
        <p:txBody>
          <a:bodyPr wrap="square" rtlCol="0">
            <a:spAutoFit/>
          </a:bodyPr>
          <a:lstStyle/>
          <a:p>
            <a:r>
              <a:rPr lang="en-GB" b="1"/>
              <a:t>LL130</a:t>
            </a:r>
          </a:p>
        </p:txBody>
      </p:sp>
      <p:graphicFrame>
        <p:nvGraphicFramePr>
          <p:cNvPr id="9" name="Table 8">
            <a:extLst>
              <a:ext uri="{FF2B5EF4-FFF2-40B4-BE49-F238E27FC236}">
                <a16:creationId xmlns:a16="http://schemas.microsoft.com/office/drawing/2014/main" id="{0F125D1D-F6EC-994A-7CBE-42599F1D4AE6}"/>
              </a:ext>
            </a:extLst>
          </p:cNvPr>
          <p:cNvGraphicFramePr>
            <a:graphicFrameLocks noGrp="1"/>
          </p:cNvGraphicFramePr>
          <p:nvPr>
            <p:extLst>
              <p:ext uri="{D42A27DB-BD31-4B8C-83A1-F6EECF244321}">
                <p14:modId xmlns:p14="http://schemas.microsoft.com/office/powerpoint/2010/main" val="2560857778"/>
              </p:ext>
            </p:extLst>
          </p:nvPr>
        </p:nvGraphicFramePr>
        <p:xfrm>
          <a:off x="491613" y="1742221"/>
          <a:ext cx="10991317" cy="34798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err="1"/>
                        <a:t>Karamouz</a:t>
                      </a:r>
                      <a:r>
                        <a:rPr lang="en-GB" sz="1200"/>
                        <a:t>, M., </a:t>
                      </a:r>
                      <a:r>
                        <a:rPr lang="en-GB" sz="1200" err="1"/>
                        <a:t>Rasoulnia</a:t>
                      </a:r>
                      <a:r>
                        <a:rPr lang="en-GB" sz="1200"/>
                        <a:t>, E., Olyaei, M. A. &amp; </a:t>
                      </a:r>
                      <a:r>
                        <a:rPr lang="en-GB" sz="1200" err="1"/>
                        <a:t>Zahmatkesh</a:t>
                      </a:r>
                      <a:r>
                        <a:rPr lang="en-GB" sz="1200"/>
                        <a:t>, Z. 2018. Prioritizing Investments in Improving Flood Resilience and Reliability of Wastewater Treatment Infrastructure. Journal of Infrastructure Systems, 24, 04018021.</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DC10AA4C-C3EE-89ED-B0CF-1B4FC2D5168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7C9246E8-A08F-9BFA-FA9A-C21881437F5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5B4D2400-C0FB-49A2-6C76-E40B570009B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43180180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013FB-65AC-DB9B-238E-7B09FBB6C0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DC10E0-68BD-098F-4C71-5FEA35C21C3A}"/>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service providers trained in adapting operations for high and low flow conditions.</a:t>
            </a:r>
          </a:p>
        </p:txBody>
      </p:sp>
      <p:sp>
        <p:nvSpPr>
          <p:cNvPr id="6" name="TextBox 5">
            <a:extLst>
              <a:ext uri="{FF2B5EF4-FFF2-40B4-BE49-F238E27FC236}">
                <a16:creationId xmlns:a16="http://schemas.microsoft.com/office/drawing/2014/main" id="{FF097689-560E-FA25-283F-38312325C455}"/>
              </a:ext>
            </a:extLst>
          </p:cNvPr>
          <p:cNvSpPr txBox="1"/>
          <p:nvPr/>
        </p:nvSpPr>
        <p:spPr>
          <a:xfrm>
            <a:off x="838200" y="728039"/>
            <a:ext cx="1199536" cy="369332"/>
          </a:xfrm>
          <a:prstGeom prst="rect">
            <a:avLst/>
          </a:prstGeom>
          <a:noFill/>
        </p:spPr>
        <p:txBody>
          <a:bodyPr wrap="square" rtlCol="0">
            <a:spAutoFit/>
          </a:bodyPr>
          <a:lstStyle/>
          <a:p>
            <a:r>
              <a:rPr lang="en-GB" b="1"/>
              <a:t>LL131</a:t>
            </a:r>
          </a:p>
        </p:txBody>
      </p:sp>
      <p:graphicFrame>
        <p:nvGraphicFramePr>
          <p:cNvPr id="9" name="Table 8">
            <a:extLst>
              <a:ext uri="{FF2B5EF4-FFF2-40B4-BE49-F238E27FC236}">
                <a16:creationId xmlns:a16="http://schemas.microsoft.com/office/drawing/2014/main" id="{42FD3034-AC5B-6B1C-F92F-C3525FF3B631}"/>
              </a:ext>
            </a:extLst>
          </p:cNvPr>
          <p:cNvGraphicFramePr>
            <a:graphicFrameLocks noGrp="1"/>
          </p:cNvGraphicFramePr>
          <p:nvPr>
            <p:extLst>
              <p:ext uri="{D42A27DB-BD31-4B8C-83A1-F6EECF244321}">
                <p14:modId xmlns:p14="http://schemas.microsoft.com/office/powerpoint/2010/main" val="2456568447"/>
              </p:ext>
            </p:extLst>
          </p:nvPr>
        </p:nvGraphicFramePr>
        <p:xfrm>
          <a:off x="491613" y="1742221"/>
          <a:ext cx="10991317" cy="34798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Willetts, J., Priadi, C., </a:t>
                      </a:r>
                      <a:r>
                        <a:rPr lang="en-GB" sz="1200" err="1"/>
                        <a:t>Ombasta</a:t>
                      </a:r>
                      <a:r>
                        <a:rPr lang="en-GB" sz="1200"/>
                        <a:t>, O., Wulandari, D., Imtiyaz, I., </a:t>
                      </a:r>
                      <a:r>
                        <a:rPr lang="en-GB" sz="1200" err="1"/>
                        <a:t>Sudhiastiningsih</a:t>
                      </a:r>
                      <a:r>
                        <a:rPr lang="en-GB" sz="1200"/>
                        <a:t>, N. N. S. N., Kohlitz, J., Mills, F. &amp; </a:t>
                      </a:r>
                      <a:r>
                        <a:rPr lang="en-GB" sz="1200" err="1"/>
                        <a:t>Listyasari</a:t>
                      </a:r>
                      <a:r>
                        <a:rPr lang="en-GB" sz="1200"/>
                        <a:t>, M. 2022. Co-developing evidence-informed adaptation actions for resilient citywide sanitation: Local government response</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74013C36-D21A-463A-128A-45C821C54B2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6EC76984-4372-3FF0-5659-547001B6A874}"/>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BF2FA674-0C67-20C7-A525-D68702EF5D9C}"/>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647003758"/>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F08FD-93AF-AA63-E7A6-4D3008F9415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94E281-BD4D-3530-EE4E-F0CC1E05466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facilities which are designed to cope with high salinity water</a:t>
            </a:r>
          </a:p>
        </p:txBody>
      </p:sp>
      <p:sp>
        <p:nvSpPr>
          <p:cNvPr id="6" name="TextBox 5">
            <a:extLst>
              <a:ext uri="{FF2B5EF4-FFF2-40B4-BE49-F238E27FC236}">
                <a16:creationId xmlns:a16="http://schemas.microsoft.com/office/drawing/2014/main" id="{3733AF35-2F58-A432-A301-7A8CEF637A0C}"/>
              </a:ext>
            </a:extLst>
          </p:cNvPr>
          <p:cNvSpPr txBox="1"/>
          <p:nvPr/>
        </p:nvSpPr>
        <p:spPr>
          <a:xfrm>
            <a:off x="838200" y="728039"/>
            <a:ext cx="1199536" cy="369332"/>
          </a:xfrm>
          <a:prstGeom prst="rect">
            <a:avLst/>
          </a:prstGeom>
          <a:noFill/>
        </p:spPr>
        <p:txBody>
          <a:bodyPr wrap="square" rtlCol="0">
            <a:spAutoFit/>
          </a:bodyPr>
          <a:lstStyle/>
          <a:p>
            <a:r>
              <a:rPr lang="en-GB" b="1"/>
              <a:t>LL135</a:t>
            </a:r>
          </a:p>
        </p:txBody>
      </p:sp>
      <p:graphicFrame>
        <p:nvGraphicFramePr>
          <p:cNvPr id="9" name="Table 8">
            <a:extLst>
              <a:ext uri="{FF2B5EF4-FFF2-40B4-BE49-F238E27FC236}">
                <a16:creationId xmlns:a16="http://schemas.microsoft.com/office/drawing/2014/main" id="{9DC3CA91-1435-4FB6-278C-536D0D7F6A6E}"/>
              </a:ext>
            </a:extLst>
          </p:cNvPr>
          <p:cNvGraphicFramePr>
            <a:graphicFrameLocks noGrp="1"/>
          </p:cNvGraphicFramePr>
          <p:nvPr>
            <p:extLst>
              <p:ext uri="{D42A27DB-BD31-4B8C-83A1-F6EECF244321}">
                <p14:modId xmlns:p14="http://schemas.microsoft.com/office/powerpoint/2010/main" val="485137984"/>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BDFCB82A-5E65-6AB9-E2AE-66751EB17F4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4" name="TextBox 3">
            <a:extLst>
              <a:ext uri="{FF2B5EF4-FFF2-40B4-BE49-F238E27FC236}">
                <a16:creationId xmlns:a16="http://schemas.microsoft.com/office/drawing/2014/main" id="{C8FBB2B9-AA93-5C0D-3F9E-69E5FFD88298}"/>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EBF659FA-E018-CF3B-0AB5-F31AE0592B3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07823242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6D65-36AD-88AB-F161-CD3FDFA329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B982686-6988-07FC-4A37-E4E5EB7550D2}"/>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facilities in areas of high or rising groundwater which are designed for buoyancy</a:t>
            </a:r>
          </a:p>
        </p:txBody>
      </p:sp>
      <p:sp>
        <p:nvSpPr>
          <p:cNvPr id="6" name="TextBox 5">
            <a:extLst>
              <a:ext uri="{FF2B5EF4-FFF2-40B4-BE49-F238E27FC236}">
                <a16:creationId xmlns:a16="http://schemas.microsoft.com/office/drawing/2014/main" id="{568E7A3E-8804-8C76-5B80-DB6471A38A37}"/>
              </a:ext>
            </a:extLst>
          </p:cNvPr>
          <p:cNvSpPr txBox="1"/>
          <p:nvPr/>
        </p:nvSpPr>
        <p:spPr>
          <a:xfrm>
            <a:off x="838200" y="728039"/>
            <a:ext cx="1199536" cy="369332"/>
          </a:xfrm>
          <a:prstGeom prst="rect">
            <a:avLst/>
          </a:prstGeom>
          <a:noFill/>
        </p:spPr>
        <p:txBody>
          <a:bodyPr wrap="square" rtlCol="0">
            <a:spAutoFit/>
          </a:bodyPr>
          <a:lstStyle/>
          <a:p>
            <a:r>
              <a:rPr lang="en-GB" b="1"/>
              <a:t>LL136</a:t>
            </a:r>
          </a:p>
        </p:txBody>
      </p:sp>
      <p:graphicFrame>
        <p:nvGraphicFramePr>
          <p:cNvPr id="9" name="Table 8">
            <a:extLst>
              <a:ext uri="{FF2B5EF4-FFF2-40B4-BE49-F238E27FC236}">
                <a16:creationId xmlns:a16="http://schemas.microsoft.com/office/drawing/2014/main" id="{31A172B0-E896-FE61-2A64-007F7BE7BC41}"/>
              </a:ext>
            </a:extLst>
          </p:cNvPr>
          <p:cNvGraphicFramePr>
            <a:graphicFrameLocks noGrp="1"/>
          </p:cNvGraphicFramePr>
          <p:nvPr>
            <p:extLst>
              <p:ext uri="{D42A27DB-BD31-4B8C-83A1-F6EECF244321}">
                <p14:modId xmlns:p14="http://schemas.microsoft.com/office/powerpoint/2010/main" val="4292048114"/>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87FD52A2-BA57-AFD6-6E03-BA281230A72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B5AEC243-7155-C40E-A8BF-D585E6C157C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797BA784-3E87-4D3E-F2C2-3D81AA94B8A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31233070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D65A8-FA18-1A21-5112-0F416C5BBF9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DBD6CE8-8C0E-BD35-358E-B7BC13E9E36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sewer network by length where] pump stations are fitted with backflow prevention devices and emergency overflow measures </a:t>
            </a:r>
          </a:p>
        </p:txBody>
      </p:sp>
      <p:sp>
        <p:nvSpPr>
          <p:cNvPr id="6" name="TextBox 5">
            <a:extLst>
              <a:ext uri="{FF2B5EF4-FFF2-40B4-BE49-F238E27FC236}">
                <a16:creationId xmlns:a16="http://schemas.microsoft.com/office/drawing/2014/main" id="{46D70DBA-748C-4EAC-3AF8-3805E8B7AA2A}"/>
              </a:ext>
            </a:extLst>
          </p:cNvPr>
          <p:cNvSpPr txBox="1"/>
          <p:nvPr/>
        </p:nvSpPr>
        <p:spPr>
          <a:xfrm>
            <a:off x="838200" y="728039"/>
            <a:ext cx="1199536" cy="369332"/>
          </a:xfrm>
          <a:prstGeom prst="rect">
            <a:avLst/>
          </a:prstGeom>
          <a:noFill/>
        </p:spPr>
        <p:txBody>
          <a:bodyPr wrap="square" rtlCol="0">
            <a:spAutoFit/>
          </a:bodyPr>
          <a:lstStyle/>
          <a:p>
            <a:r>
              <a:rPr lang="en-GB" b="1"/>
              <a:t>LL138</a:t>
            </a:r>
          </a:p>
        </p:txBody>
      </p:sp>
      <p:graphicFrame>
        <p:nvGraphicFramePr>
          <p:cNvPr id="9" name="Table 8">
            <a:extLst>
              <a:ext uri="{FF2B5EF4-FFF2-40B4-BE49-F238E27FC236}">
                <a16:creationId xmlns:a16="http://schemas.microsoft.com/office/drawing/2014/main" id="{C8E0E7FF-AC1E-CEE7-8CD5-69D004C09474}"/>
              </a:ext>
            </a:extLst>
          </p:cNvPr>
          <p:cNvGraphicFramePr>
            <a:graphicFrameLocks noGrp="1"/>
          </p:cNvGraphicFramePr>
          <p:nvPr>
            <p:extLst>
              <p:ext uri="{D42A27DB-BD31-4B8C-83A1-F6EECF244321}">
                <p14:modId xmlns:p14="http://schemas.microsoft.com/office/powerpoint/2010/main" val="260074466"/>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DC734F30-D492-D7A7-507A-1D59D940C31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30BBEEBB-25F7-85C7-64B2-30F285745755}"/>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98022990-DDEA-E1A2-A2C3-B2143D3D507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88543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1347852474"/>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B97515B-0BDD-1EEF-8829-BAF825AF2BD3}"/>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4" name="TextBox 3">
            <a:extLst>
              <a:ext uri="{FF2B5EF4-FFF2-40B4-BE49-F238E27FC236}">
                <a16:creationId xmlns:a16="http://schemas.microsoft.com/office/drawing/2014/main" id="{4B103DAC-68E4-040C-E725-A104A62CAED3}"/>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1501054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27BA-9BD3-FFC2-F9B3-E8A181CA2E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106EA3-1F58-E98F-B643-A7742DFC4B7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Sector strategies include measures to improve sanitation services for populations vulnerable to climate change</a:t>
            </a:r>
          </a:p>
        </p:txBody>
      </p:sp>
      <p:sp>
        <p:nvSpPr>
          <p:cNvPr id="6" name="TextBox 5">
            <a:extLst>
              <a:ext uri="{FF2B5EF4-FFF2-40B4-BE49-F238E27FC236}">
                <a16:creationId xmlns:a16="http://schemas.microsoft.com/office/drawing/2014/main" id="{96AA6A52-E9C4-CDEA-4077-77B813A3F38A}"/>
              </a:ext>
            </a:extLst>
          </p:cNvPr>
          <p:cNvSpPr txBox="1"/>
          <p:nvPr/>
        </p:nvSpPr>
        <p:spPr>
          <a:xfrm>
            <a:off x="838200" y="728039"/>
            <a:ext cx="1199536" cy="369332"/>
          </a:xfrm>
          <a:prstGeom prst="rect">
            <a:avLst/>
          </a:prstGeom>
          <a:noFill/>
        </p:spPr>
        <p:txBody>
          <a:bodyPr wrap="square" rtlCol="0">
            <a:spAutoFit/>
          </a:bodyPr>
          <a:lstStyle/>
          <a:p>
            <a:r>
              <a:rPr lang="en-GB" b="1"/>
              <a:t>LL062</a:t>
            </a:r>
          </a:p>
        </p:txBody>
      </p:sp>
      <p:sp>
        <p:nvSpPr>
          <p:cNvPr id="2" name="TextBox 1">
            <a:extLst>
              <a:ext uri="{FF2B5EF4-FFF2-40B4-BE49-F238E27FC236}">
                <a16:creationId xmlns:a16="http://schemas.microsoft.com/office/drawing/2014/main" id="{7AE97129-91F9-EAF3-259B-A5BF0466601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71401CD-3CED-6D09-F655-A135B6D4F14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8845AAE-C8B4-E060-0B29-5D75AC4F8657}"/>
              </a:ext>
            </a:extLst>
          </p:cNvPr>
          <p:cNvGraphicFramePr>
            <a:graphicFrameLocks noGrp="1"/>
          </p:cNvGraphicFramePr>
          <p:nvPr>
            <p:extLst>
              <p:ext uri="{D42A27DB-BD31-4B8C-83A1-F6EECF244321}">
                <p14:modId xmlns:p14="http://schemas.microsoft.com/office/powerpoint/2010/main" val="1733637256"/>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8BD67E1-2B39-E727-347C-279A13EB747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79076911"/>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0D731-1DD5-B8D2-86DD-5850B9E19E4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820030D-06E9-6E25-331C-BF038853E61A}"/>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capacity with backup power supply</a:t>
            </a:r>
          </a:p>
        </p:txBody>
      </p:sp>
      <p:sp>
        <p:nvSpPr>
          <p:cNvPr id="6" name="TextBox 5">
            <a:extLst>
              <a:ext uri="{FF2B5EF4-FFF2-40B4-BE49-F238E27FC236}">
                <a16:creationId xmlns:a16="http://schemas.microsoft.com/office/drawing/2014/main" id="{871D2E9A-593B-7FE6-7903-9DE4CFD0D966}"/>
              </a:ext>
            </a:extLst>
          </p:cNvPr>
          <p:cNvSpPr txBox="1"/>
          <p:nvPr/>
        </p:nvSpPr>
        <p:spPr>
          <a:xfrm>
            <a:off x="838200" y="728039"/>
            <a:ext cx="1199536" cy="369332"/>
          </a:xfrm>
          <a:prstGeom prst="rect">
            <a:avLst/>
          </a:prstGeom>
          <a:noFill/>
        </p:spPr>
        <p:txBody>
          <a:bodyPr wrap="square" rtlCol="0">
            <a:spAutoFit/>
          </a:bodyPr>
          <a:lstStyle/>
          <a:p>
            <a:r>
              <a:rPr lang="en-GB" b="1"/>
              <a:t>LL139</a:t>
            </a:r>
          </a:p>
        </p:txBody>
      </p:sp>
      <p:graphicFrame>
        <p:nvGraphicFramePr>
          <p:cNvPr id="9" name="Table 8">
            <a:extLst>
              <a:ext uri="{FF2B5EF4-FFF2-40B4-BE49-F238E27FC236}">
                <a16:creationId xmlns:a16="http://schemas.microsoft.com/office/drawing/2014/main" id="{EA9EE307-89D0-C307-B6A0-3CB5ADE9B166}"/>
              </a:ext>
            </a:extLst>
          </p:cNvPr>
          <p:cNvGraphicFramePr>
            <a:graphicFrameLocks noGrp="1"/>
          </p:cNvGraphicFramePr>
          <p:nvPr>
            <p:extLst>
              <p:ext uri="{D42A27DB-BD31-4B8C-83A1-F6EECF244321}">
                <p14:modId xmlns:p14="http://schemas.microsoft.com/office/powerpoint/2010/main" val="2293897808"/>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D5882EAA-F876-56D7-C96A-175450FEFA6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F4011A7E-1042-489A-B542-0B82F9101EF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2E5732CD-08B2-EB0B-9701-87FBD430A9F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78718208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DE93C-9920-0FC1-B5AE-5CD16E5F113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1A9C70-EBA3-EC14-6A24-BE5979BAE26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capacity with emergency overflow measures installed to reduce likelihood of sewer backup and wastewater treatment plant inundation</a:t>
            </a:r>
          </a:p>
        </p:txBody>
      </p:sp>
      <p:sp>
        <p:nvSpPr>
          <p:cNvPr id="6" name="TextBox 5">
            <a:extLst>
              <a:ext uri="{FF2B5EF4-FFF2-40B4-BE49-F238E27FC236}">
                <a16:creationId xmlns:a16="http://schemas.microsoft.com/office/drawing/2014/main" id="{0CEF3824-657C-147E-2C90-1C0F5EF7166A}"/>
              </a:ext>
            </a:extLst>
          </p:cNvPr>
          <p:cNvSpPr txBox="1"/>
          <p:nvPr/>
        </p:nvSpPr>
        <p:spPr>
          <a:xfrm>
            <a:off x="838200" y="728039"/>
            <a:ext cx="1199536" cy="369332"/>
          </a:xfrm>
          <a:prstGeom prst="rect">
            <a:avLst/>
          </a:prstGeom>
          <a:noFill/>
        </p:spPr>
        <p:txBody>
          <a:bodyPr wrap="square" rtlCol="0">
            <a:spAutoFit/>
          </a:bodyPr>
          <a:lstStyle/>
          <a:p>
            <a:r>
              <a:rPr lang="en-GB" b="1"/>
              <a:t>LL140</a:t>
            </a:r>
          </a:p>
        </p:txBody>
      </p:sp>
      <p:graphicFrame>
        <p:nvGraphicFramePr>
          <p:cNvPr id="9" name="Table 8">
            <a:extLst>
              <a:ext uri="{FF2B5EF4-FFF2-40B4-BE49-F238E27FC236}">
                <a16:creationId xmlns:a16="http://schemas.microsoft.com/office/drawing/2014/main" id="{B3AA1172-7480-73ED-4546-EEC7CD9D4049}"/>
              </a:ext>
            </a:extLst>
          </p:cNvPr>
          <p:cNvGraphicFramePr>
            <a:graphicFrameLocks noGrp="1"/>
          </p:cNvGraphicFramePr>
          <p:nvPr>
            <p:extLst>
              <p:ext uri="{D42A27DB-BD31-4B8C-83A1-F6EECF244321}">
                <p14:modId xmlns:p14="http://schemas.microsoft.com/office/powerpoint/2010/main" val="4119616474"/>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B78602BA-043B-1866-A5C2-E13FFB5DCAD8}"/>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2" name="TextBox 1">
            <a:extLst>
              <a:ext uri="{FF2B5EF4-FFF2-40B4-BE49-F238E27FC236}">
                <a16:creationId xmlns:a16="http://schemas.microsoft.com/office/drawing/2014/main" id="{3B9377ED-043C-206F-80EE-5214D61AF94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3" name="TextBox 2">
            <a:extLst>
              <a:ext uri="{FF2B5EF4-FFF2-40B4-BE49-F238E27FC236}">
                <a16:creationId xmlns:a16="http://schemas.microsoft.com/office/drawing/2014/main" id="{1ABD5968-9B5A-FBC1-8B14-45659530A26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327799273"/>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9554-3601-5710-E8CA-BC0693EEEB5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406878-D0D5-0549-052A-754A58E9A9F6}"/>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capacity with emergency storage of treatment chemicals</a:t>
            </a:r>
          </a:p>
        </p:txBody>
      </p:sp>
      <p:sp>
        <p:nvSpPr>
          <p:cNvPr id="6" name="TextBox 5">
            <a:extLst>
              <a:ext uri="{FF2B5EF4-FFF2-40B4-BE49-F238E27FC236}">
                <a16:creationId xmlns:a16="http://schemas.microsoft.com/office/drawing/2014/main" id="{1FB6D832-794E-3356-7040-5F3A70F29072}"/>
              </a:ext>
            </a:extLst>
          </p:cNvPr>
          <p:cNvSpPr txBox="1"/>
          <p:nvPr/>
        </p:nvSpPr>
        <p:spPr>
          <a:xfrm>
            <a:off x="838200" y="728039"/>
            <a:ext cx="1199536" cy="369332"/>
          </a:xfrm>
          <a:prstGeom prst="rect">
            <a:avLst/>
          </a:prstGeom>
          <a:noFill/>
        </p:spPr>
        <p:txBody>
          <a:bodyPr wrap="square" rtlCol="0">
            <a:spAutoFit/>
          </a:bodyPr>
          <a:lstStyle/>
          <a:p>
            <a:r>
              <a:rPr lang="en-GB" b="1"/>
              <a:t>LL141</a:t>
            </a:r>
          </a:p>
        </p:txBody>
      </p:sp>
      <p:graphicFrame>
        <p:nvGraphicFramePr>
          <p:cNvPr id="9" name="Table 8">
            <a:extLst>
              <a:ext uri="{FF2B5EF4-FFF2-40B4-BE49-F238E27FC236}">
                <a16:creationId xmlns:a16="http://schemas.microsoft.com/office/drawing/2014/main" id="{8B826CF3-639F-DEA7-C435-7FE7E774708C}"/>
              </a:ext>
            </a:extLst>
          </p:cNvPr>
          <p:cNvGraphicFramePr>
            <a:graphicFrameLocks noGrp="1"/>
          </p:cNvGraphicFramePr>
          <p:nvPr>
            <p:extLst>
              <p:ext uri="{D42A27DB-BD31-4B8C-83A1-F6EECF244321}">
                <p14:modId xmlns:p14="http://schemas.microsoft.com/office/powerpoint/2010/main" val="2781186166"/>
              </p:ext>
            </p:extLst>
          </p:nvPr>
        </p:nvGraphicFramePr>
        <p:xfrm>
          <a:off x="491613" y="1742221"/>
          <a:ext cx="10991317" cy="34477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Rizk, T. &amp; Bhattarai, R. 2014. Austin Water Utility Wastewater Treatment Plants Flood Preparedness, Management, and Response. Proceedings of the Water Environment Federation, 2014, 6505-6529.; 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9B1C0368-76AD-09E7-0E0F-B87FF5919BF8}"/>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7351D2EA-56CE-A7D7-6A8E-DFC1514B149E}"/>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9DEFFD1C-993C-D96D-B4C0-76E198AFDB0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390955224"/>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1F019-9FE8-F079-93FF-E7EA5E8EE0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1BA32B8-FA05-B99D-7DA4-1B1649E643B2}"/>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capacity with emergency storage of treatment chemicals</a:t>
            </a:r>
          </a:p>
        </p:txBody>
      </p:sp>
      <p:sp>
        <p:nvSpPr>
          <p:cNvPr id="6" name="TextBox 5">
            <a:extLst>
              <a:ext uri="{FF2B5EF4-FFF2-40B4-BE49-F238E27FC236}">
                <a16:creationId xmlns:a16="http://schemas.microsoft.com/office/drawing/2014/main" id="{2788A4EE-F31E-F7E8-7EB2-0E9DD6A25028}"/>
              </a:ext>
            </a:extLst>
          </p:cNvPr>
          <p:cNvSpPr txBox="1"/>
          <p:nvPr/>
        </p:nvSpPr>
        <p:spPr>
          <a:xfrm>
            <a:off x="838200" y="728039"/>
            <a:ext cx="1199536" cy="369332"/>
          </a:xfrm>
          <a:prstGeom prst="rect">
            <a:avLst/>
          </a:prstGeom>
          <a:noFill/>
        </p:spPr>
        <p:txBody>
          <a:bodyPr wrap="square" rtlCol="0">
            <a:spAutoFit/>
          </a:bodyPr>
          <a:lstStyle/>
          <a:p>
            <a:r>
              <a:rPr lang="en-GB" b="1"/>
              <a:t>LL142</a:t>
            </a:r>
          </a:p>
        </p:txBody>
      </p:sp>
      <p:graphicFrame>
        <p:nvGraphicFramePr>
          <p:cNvPr id="9" name="Table 8">
            <a:extLst>
              <a:ext uri="{FF2B5EF4-FFF2-40B4-BE49-F238E27FC236}">
                <a16:creationId xmlns:a16="http://schemas.microsoft.com/office/drawing/2014/main" id="{A31A5E20-F110-08E4-92EE-E5F3D5310FDA}"/>
              </a:ext>
            </a:extLst>
          </p:cNvPr>
          <p:cNvGraphicFramePr>
            <a:graphicFrameLocks noGrp="1"/>
          </p:cNvGraphicFramePr>
          <p:nvPr>
            <p:extLst>
              <p:ext uri="{D42A27DB-BD31-4B8C-83A1-F6EECF244321}">
                <p14:modId xmlns:p14="http://schemas.microsoft.com/office/powerpoint/2010/main" val="3530391514"/>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1FFB6EE3-9740-6056-0DA9-453C3979D4F1}"/>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FFD3CEC2-9B38-5F5D-CFB7-BE5D9E7C110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9737C481-5EE6-D100-6635-236FA087B1A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027059143"/>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92B66-8127-12AD-0353-57354E297B8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B1373B-39EF-00A8-63AA-869C79E4B0B8}"/>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capacity with tornado safe rooms for utility personnel </a:t>
            </a:r>
          </a:p>
        </p:txBody>
      </p:sp>
      <p:sp>
        <p:nvSpPr>
          <p:cNvPr id="6" name="TextBox 5">
            <a:extLst>
              <a:ext uri="{FF2B5EF4-FFF2-40B4-BE49-F238E27FC236}">
                <a16:creationId xmlns:a16="http://schemas.microsoft.com/office/drawing/2014/main" id="{BC67D275-9E49-5E03-08C9-1FB3C479E0BD}"/>
              </a:ext>
            </a:extLst>
          </p:cNvPr>
          <p:cNvSpPr txBox="1"/>
          <p:nvPr/>
        </p:nvSpPr>
        <p:spPr>
          <a:xfrm>
            <a:off x="838200" y="728039"/>
            <a:ext cx="1199536" cy="369332"/>
          </a:xfrm>
          <a:prstGeom prst="rect">
            <a:avLst/>
          </a:prstGeom>
          <a:noFill/>
        </p:spPr>
        <p:txBody>
          <a:bodyPr wrap="square" rtlCol="0">
            <a:spAutoFit/>
          </a:bodyPr>
          <a:lstStyle/>
          <a:p>
            <a:r>
              <a:rPr lang="en-GB" b="1"/>
              <a:t>LL143</a:t>
            </a:r>
          </a:p>
        </p:txBody>
      </p:sp>
      <p:graphicFrame>
        <p:nvGraphicFramePr>
          <p:cNvPr id="9" name="Table 8">
            <a:extLst>
              <a:ext uri="{FF2B5EF4-FFF2-40B4-BE49-F238E27FC236}">
                <a16:creationId xmlns:a16="http://schemas.microsoft.com/office/drawing/2014/main" id="{8060CEF1-C547-CDDE-FB8C-CBB9DB1146ED}"/>
              </a:ext>
            </a:extLst>
          </p:cNvPr>
          <p:cNvGraphicFramePr>
            <a:graphicFrameLocks noGrp="1"/>
          </p:cNvGraphicFramePr>
          <p:nvPr>
            <p:extLst>
              <p:ext uri="{D42A27DB-BD31-4B8C-83A1-F6EECF244321}">
                <p14:modId xmlns:p14="http://schemas.microsoft.com/office/powerpoint/2010/main" val="4256351775"/>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F8D79D0C-FB6D-E0D1-BB2D-B0928E17F51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A98DE844-CEC3-4F5D-C3DA-A6489762B4F5}"/>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939E6A56-0E90-8A12-C240-9E759B6774B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35359735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FA6B3-E285-7CF8-2731-A8558A00B2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DB8AD8-C1A0-D763-ACCA-4C896FF55B4F}"/>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soffits and walls raised above future flood levels</a:t>
            </a:r>
          </a:p>
        </p:txBody>
      </p:sp>
      <p:sp>
        <p:nvSpPr>
          <p:cNvPr id="6" name="TextBox 5">
            <a:extLst>
              <a:ext uri="{FF2B5EF4-FFF2-40B4-BE49-F238E27FC236}">
                <a16:creationId xmlns:a16="http://schemas.microsoft.com/office/drawing/2014/main" id="{1A5F8C55-9F24-B912-0934-8863D463F6A1}"/>
              </a:ext>
            </a:extLst>
          </p:cNvPr>
          <p:cNvSpPr txBox="1"/>
          <p:nvPr/>
        </p:nvSpPr>
        <p:spPr>
          <a:xfrm>
            <a:off x="838200" y="728039"/>
            <a:ext cx="1199536" cy="369332"/>
          </a:xfrm>
          <a:prstGeom prst="rect">
            <a:avLst/>
          </a:prstGeom>
          <a:noFill/>
        </p:spPr>
        <p:txBody>
          <a:bodyPr wrap="square" rtlCol="0">
            <a:spAutoFit/>
          </a:bodyPr>
          <a:lstStyle/>
          <a:p>
            <a:r>
              <a:rPr lang="en-GB" b="1"/>
              <a:t>LL144</a:t>
            </a:r>
          </a:p>
        </p:txBody>
      </p:sp>
      <p:graphicFrame>
        <p:nvGraphicFramePr>
          <p:cNvPr id="9" name="Table 8">
            <a:extLst>
              <a:ext uri="{FF2B5EF4-FFF2-40B4-BE49-F238E27FC236}">
                <a16:creationId xmlns:a16="http://schemas.microsoft.com/office/drawing/2014/main" id="{0AD82120-D754-B06D-0EAD-BA86822EFFC7}"/>
              </a:ext>
            </a:extLst>
          </p:cNvPr>
          <p:cNvGraphicFramePr>
            <a:graphicFrameLocks noGrp="1"/>
          </p:cNvGraphicFramePr>
          <p:nvPr>
            <p:extLst>
              <p:ext uri="{D42A27DB-BD31-4B8C-83A1-F6EECF244321}">
                <p14:modId xmlns:p14="http://schemas.microsoft.com/office/powerpoint/2010/main" val="1603286796"/>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68BC213A-55E5-7459-871C-799EAC68F21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7A5E648B-2A70-C792-6332-B0B69DD0E89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6C511BA2-885A-9724-46EE-ED0B7847759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815665860"/>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052F6-41C6-B8E6-656F-D92F795A84D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84D5E66-59DD-8CCA-B3CC-98202E75164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where walls and submerged components are sealed to reduce seepage</a:t>
            </a:r>
          </a:p>
        </p:txBody>
      </p:sp>
      <p:sp>
        <p:nvSpPr>
          <p:cNvPr id="6" name="TextBox 5">
            <a:extLst>
              <a:ext uri="{FF2B5EF4-FFF2-40B4-BE49-F238E27FC236}">
                <a16:creationId xmlns:a16="http://schemas.microsoft.com/office/drawing/2014/main" id="{BB5C8637-AA03-A8CC-F7B9-FDEFB76B7B9D}"/>
              </a:ext>
            </a:extLst>
          </p:cNvPr>
          <p:cNvSpPr txBox="1"/>
          <p:nvPr/>
        </p:nvSpPr>
        <p:spPr>
          <a:xfrm>
            <a:off x="838200" y="728039"/>
            <a:ext cx="1199536" cy="369332"/>
          </a:xfrm>
          <a:prstGeom prst="rect">
            <a:avLst/>
          </a:prstGeom>
          <a:noFill/>
        </p:spPr>
        <p:txBody>
          <a:bodyPr wrap="square" rtlCol="0">
            <a:spAutoFit/>
          </a:bodyPr>
          <a:lstStyle/>
          <a:p>
            <a:r>
              <a:rPr lang="en-GB" b="1"/>
              <a:t>LL145</a:t>
            </a:r>
          </a:p>
        </p:txBody>
      </p:sp>
      <p:graphicFrame>
        <p:nvGraphicFramePr>
          <p:cNvPr id="9" name="Table 8">
            <a:extLst>
              <a:ext uri="{FF2B5EF4-FFF2-40B4-BE49-F238E27FC236}">
                <a16:creationId xmlns:a16="http://schemas.microsoft.com/office/drawing/2014/main" id="{95AFB9E5-2416-7A0A-E37F-4D6A7633A861}"/>
              </a:ext>
            </a:extLst>
          </p:cNvPr>
          <p:cNvGraphicFramePr>
            <a:graphicFrameLocks noGrp="1"/>
          </p:cNvGraphicFramePr>
          <p:nvPr>
            <p:extLst>
              <p:ext uri="{D42A27DB-BD31-4B8C-83A1-F6EECF244321}">
                <p14:modId xmlns:p14="http://schemas.microsoft.com/office/powerpoint/2010/main" val="2771023162"/>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Construction and design standards for climate resilient WASH are implemented </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5AEC4963-A377-00C7-9F1A-959A65E3239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9932B7E8-4F6D-6195-0335-40FAAF53AE8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6BBAED5C-7F49-5EAD-0F57-568066964ED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54167052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B661D-84ED-A6C9-4A32-FCA996244D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5BAEAA-A359-9879-4F53-E7EB810E858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wastewater treatment processes adapted to treat higher influent concentration</a:t>
            </a:r>
          </a:p>
        </p:txBody>
      </p:sp>
      <p:sp>
        <p:nvSpPr>
          <p:cNvPr id="6" name="TextBox 5">
            <a:extLst>
              <a:ext uri="{FF2B5EF4-FFF2-40B4-BE49-F238E27FC236}">
                <a16:creationId xmlns:a16="http://schemas.microsoft.com/office/drawing/2014/main" id="{203407BD-550B-D406-2ECE-5F8BF6291515}"/>
              </a:ext>
            </a:extLst>
          </p:cNvPr>
          <p:cNvSpPr txBox="1"/>
          <p:nvPr/>
        </p:nvSpPr>
        <p:spPr>
          <a:xfrm>
            <a:off x="838200" y="728039"/>
            <a:ext cx="1199536" cy="369332"/>
          </a:xfrm>
          <a:prstGeom prst="rect">
            <a:avLst/>
          </a:prstGeom>
          <a:noFill/>
        </p:spPr>
        <p:txBody>
          <a:bodyPr wrap="square" rtlCol="0">
            <a:spAutoFit/>
          </a:bodyPr>
          <a:lstStyle/>
          <a:p>
            <a:r>
              <a:rPr lang="en-GB" b="1"/>
              <a:t>LL146</a:t>
            </a:r>
          </a:p>
        </p:txBody>
      </p:sp>
      <p:graphicFrame>
        <p:nvGraphicFramePr>
          <p:cNvPr id="9" name="Table 8">
            <a:extLst>
              <a:ext uri="{FF2B5EF4-FFF2-40B4-BE49-F238E27FC236}">
                <a16:creationId xmlns:a16="http://schemas.microsoft.com/office/drawing/2014/main" id="{54217E77-770B-D9B8-A4C6-5F485D8CED7C}"/>
              </a:ext>
            </a:extLst>
          </p:cNvPr>
          <p:cNvGraphicFramePr>
            <a:graphicFrameLocks noGrp="1"/>
          </p:cNvGraphicFramePr>
          <p:nvPr>
            <p:extLst>
              <p:ext uri="{D42A27DB-BD31-4B8C-83A1-F6EECF244321}">
                <p14:modId xmlns:p14="http://schemas.microsoft.com/office/powerpoint/2010/main" val="192030790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World Bank - Resilient Water Infrastructure Design Brief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649B140B-BC2D-332A-FE64-86DA9610A25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789E7A88-0775-A5BD-288C-CA417917F79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82255214-D3C3-A145-D941-BAC0DEB50BC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288293557"/>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C156D-F273-9187-A459-6EAC4FAC7D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FD35D02-9383-B6D0-6E0F-EC5643AAF9C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works with wind protection around  lift stations, critical equipment and storage tanks</a:t>
            </a:r>
          </a:p>
        </p:txBody>
      </p:sp>
      <p:sp>
        <p:nvSpPr>
          <p:cNvPr id="6" name="TextBox 5">
            <a:extLst>
              <a:ext uri="{FF2B5EF4-FFF2-40B4-BE49-F238E27FC236}">
                <a16:creationId xmlns:a16="http://schemas.microsoft.com/office/drawing/2014/main" id="{0DF1DBDE-5A3F-CBFA-C731-6E5880AD01D5}"/>
              </a:ext>
            </a:extLst>
          </p:cNvPr>
          <p:cNvSpPr txBox="1"/>
          <p:nvPr/>
        </p:nvSpPr>
        <p:spPr>
          <a:xfrm>
            <a:off x="838200" y="728039"/>
            <a:ext cx="1199536" cy="369332"/>
          </a:xfrm>
          <a:prstGeom prst="rect">
            <a:avLst/>
          </a:prstGeom>
          <a:noFill/>
        </p:spPr>
        <p:txBody>
          <a:bodyPr wrap="square" rtlCol="0">
            <a:spAutoFit/>
          </a:bodyPr>
          <a:lstStyle/>
          <a:p>
            <a:r>
              <a:rPr lang="en-GB" b="1"/>
              <a:t>LL147</a:t>
            </a:r>
          </a:p>
        </p:txBody>
      </p:sp>
      <p:graphicFrame>
        <p:nvGraphicFramePr>
          <p:cNvPr id="9" name="Table 8">
            <a:extLst>
              <a:ext uri="{FF2B5EF4-FFF2-40B4-BE49-F238E27FC236}">
                <a16:creationId xmlns:a16="http://schemas.microsoft.com/office/drawing/2014/main" id="{D7FE842C-36DB-A08F-28D0-DBC239C76B88}"/>
              </a:ext>
            </a:extLst>
          </p:cNvPr>
          <p:cNvGraphicFramePr>
            <a:graphicFrameLocks noGrp="1"/>
          </p:cNvGraphicFramePr>
          <p:nvPr>
            <p:extLst>
              <p:ext uri="{D42A27DB-BD31-4B8C-83A1-F6EECF244321}">
                <p14:modId xmlns:p14="http://schemas.microsoft.com/office/powerpoint/2010/main" val="148725530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3599">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World Bank - Resilient Water Infrastructure Design Brief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D70ABFAD-020F-14F0-359A-224B3FC5CF6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3" name="TextBox 2">
            <a:extLst>
              <a:ext uri="{FF2B5EF4-FFF2-40B4-BE49-F238E27FC236}">
                <a16:creationId xmlns:a16="http://schemas.microsoft.com/office/drawing/2014/main" id="{9D45D15F-64FE-3901-9D6B-001AB12CB86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2" name="TextBox 1">
            <a:extLst>
              <a:ext uri="{FF2B5EF4-FFF2-40B4-BE49-F238E27FC236}">
                <a16:creationId xmlns:a16="http://schemas.microsoft.com/office/drawing/2014/main" id="{C0C8EC7A-BCCA-8105-CAB3-698B718955A3}"/>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598243347"/>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72F008-26DD-CA39-1AD6-46E5BED27CF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5" name="Title 1">
            <a:extLst>
              <a:ext uri="{FF2B5EF4-FFF2-40B4-BE49-F238E27FC236}">
                <a16:creationId xmlns:a16="http://schemas.microsoft.com/office/drawing/2014/main" id="{FDBC844A-9FFF-586F-33AD-7E32F2BB1E40}"/>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a:p>
            <a:endParaRPr lang="en-GB" sz="2500" b="1">
              <a:solidFill>
                <a:schemeClr val="accent1">
                  <a:lumMod val="50000"/>
                </a:schemeClr>
              </a:solidFill>
              <a:latin typeface="+mn-lt"/>
            </a:endParaRPr>
          </a:p>
        </p:txBody>
      </p:sp>
      <p:sp>
        <p:nvSpPr>
          <p:cNvPr id="6" name="TextBox 5">
            <a:extLst>
              <a:ext uri="{FF2B5EF4-FFF2-40B4-BE49-F238E27FC236}">
                <a16:creationId xmlns:a16="http://schemas.microsoft.com/office/drawing/2014/main" id="{07781EB9-F5DA-257A-528F-F0951409AD54}"/>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Menstrual Hygiene Management</a:t>
            </a:r>
          </a:p>
          <a:p>
            <a:endParaRPr lang="en-GB"/>
          </a:p>
        </p:txBody>
      </p:sp>
      <p:cxnSp>
        <p:nvCxnSpPr>
          <p:cNvPr id="7" name="Straight Connector 6">
            <a:extLst>
              <a:ext uri="{FF2B5EF4-FFF2-40B4-BE49-F238E27FC236}">
                <a16:creationId xmlns:a16="http://schemas.microsoft.com/office/drawing/2014/main" id="{DA82FC4F-9E85-1456-C7D9-969C47D8B715}"/>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60EBEC4-7C16-4119-F1DC-B6391719BDD5}"/>
              </a:ext>
            </a:extLst>
          </p:cNvPr>
          <p:cNvGraphicFramePr>
            <a:graphicFrameLocks noGrp="1"/>
          </p:cNvGraphicFramePr>
          <p:nvPr>
            <p:extLst>
              <p:ext uri="{D42A27DB-BD31-4B8C-83A1-F6EECF244321}">
                <p14:modId xmlns:p14="http://schemas.microsoft.com/office/powerpoint/2010/main" val="1472890763"/>
              </p:ext>
            </p:extLst>
          </p:nvPr>
        </p:nvGraphicFramePr>
        <p:xfrm>
          <a:off x="838199" y="2278036"/>
          <a:ext cx="10290049" cy="1579945"/>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LL305</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safe, separate, secure and preferred structure for MHM</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4" action="ppaction://hlinksldjump"/>
                        </a:rPr>
                        <a:t>LL309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Multiple hazards</a:t>
                      </a:r>
                    </a:p>
                    <a:p>
                      <a:pPr algn="l" fontAlgn="b"/>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MHM infrastructure located within x distance from their households.</a:t>
                      </a:r>
                    </a:p>
                  </a:txBody>
                  <a:tcPr marL="0" marR="0" marT="0" marB="0" anchor="b"/>
                </a:tc>
                <a:extLst>
                  <a:ext uri="{0D108BD9-81ED-4DB2-BD59-A6C34878D82A}">
                    <a16:rowId xmlns:a16="http://schemas.microsoft.com/office/drawing/2014/main" val="221743549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LL322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displaced menstruators] with access to privacy screens for MHM.</a:t>
                      </a:r>
                    </a:p>
                  </a:txBody>
                  <a:tcPr marL="0" marR="0" marT="0" marB="0" anchor="b"/>
                </a:tc>
                <a:extLst>
                  <a:ext uri="{0D108BD9-81ED-4DB2-BD59-A6C34878D82A}">
                    <a16:rowId xmlns:a16="http://schemas.microsoft.com/office/drawing/2014/main" val="1146697717"/>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LL323</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handwashing facilities near latrines, including separate bathing units for menstrual hygiene</a:t>
                      </a:r>
                    </a:p>
                  </a:txBody>
                  <a:tcPr marL="0" marR="0" marT="0" marB="0" anchor="b"/>
                </a:tc>
                <a:extLst>
                  <a:ext uri="{0D108BD9-81ED-4DB2-BD59-A6C34878D82A}">
                    <a16:rowId xmlns:a16="http://schemas.microsoft.com/office/drawing/2014/main" val="2184994592"/>
                  </a:ext>
                </a:extLst>
              </a:tr>
            </a:tbl>
          </a:graphicData>
        </a:graphic>
      </p:graphicFrame>
      <p:sp>
        <p:nvSpPr>
          <p:cNvPr id="2" name="TextBox 1">
            <a:extLst>
              <a:ext uri="{FF2B5EF4-FFF2-40B4-BE49-F238E27FC236}">
                <a16:creationId xmlns:a16="http://schemas.microsoft.com/office/drawing/2014/main" id="{54CDF69E-8E3F-5807-86AC-3BD3B237339D}"/>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3" name="TextBox 2">
            <a:extLst>
              <a:ext uri="{FF2B5EF4-FFF2-40B4-BE49-F238E27FC236}">
                <a16:creationId xmlns:a16="http://schemas.microsoft.com/office/drawing/2014/main" id="{AFB2ABB2-1B2F-1DCF-D18F-7FFAC5D64F25}"/>
              </a:ext>
            </a:extLst>
          </p:cNvPr>
          <p:cNvSpPr txBox="1"/>
          <p:nvPr/>
        </p:nvSpPr>
        <p:spPr>
          <a:xfrm>
            <a:off x="8773554" y="1904331"/>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3656551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93D32-CBA6-64D4-E96A-7A08D980943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51A735-7E4A-FB5A-BDE2-5B2B97FBE8D2}"/>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Inclusion of climate resilience in sanitation sector review and planning</a:t>
            </a:r>
          </a:p>
        </p:txBody>
      </p:sp>
      <p:sp>
        <p:nvSpPr>
          <p:cNvPr id="6" name="TextBox 5">
            <a:extLst>
              <a:ext uri="{FF2B5EF4-FFF2-40B4-BE49-F238E27FC236}">
                <a16:creationId xmlns:a16="http://schemas.microsoft.com/office/drawing/2014/main" id="{04DF9CAA-D339-5685-9CCD-033A82EA2D8D}"/>
              </a:ext>
            </a:extLst>
          </p:cNvPr>
          <p:cNvSpPr txBox="1"/>
          <p:nvPr/>
        </p:nvSpPr>
        <p:spPr>
          <a:xfrm>
            <a:off x="838200" y="728039"/>
            <a:ext cx="1199536" cy="369332"/>
          </a:xfrm>
          <a:prstGeom prst="rect">
            <a:avLst/>
          </a:prstGeom>
          <a:noFill/>
        </p:spPr>
        <p:txBody>
          <a:bodyPr wrap="square" rtlCol="0">
            <a:spAutoFit/>
          </a:bodyPr>
          <a:lstStyle/>
          <a:p>
            <a:r>
              <a:rPr lang="en-GB" b="1"/>
              <a:t>LL158</a:t>
            </a:r>
          </a:p>
        </p:txBody>
      </p:sp>
      <p:sp>
        <p:nvSpPr>
          <p:cNvPr id="2" name="TextBox 1">
            <a:extLst>
              <a:ext uri="{FF2B5EF4-FFF2-40B4-BE49-F238E27FC236}">
                <a16:creationId xmlns:a16="http://schemas.microsoft.com/office/drawing/2014/main" id="{58B7DAF9-F776-3EFD-4F2C-7577844159E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01A74DD-FB25-E293-D637-C85EFFDA1F8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348D357-383A-0F4A-3420-7A5FBAFDFD14}"/>
              </a:ext>
            </a:extLst>
          </p:cNvPr>
          <p:cNvGraphicFramePr>
            <a:graphicFrameLocks noGrp="1"/>
          </p:cNvGraphicFramePr>
          <p:nvPr>
            <p:extLst>
              <p:ext uri="{D42A27DB-BD31-4B8C-83A1-F6EECF244321}">
                <p14:modId xmlns:p14="http://schemas.microsoft.com/office/powerpoint/2010/main" val="3953195901"/>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4E44BF1-D7AC-F655-0479-17103BC8C28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45055039"/>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384C056-C971-3F69-BA7D-4BBD7C4276F3}"/>
              </a:ext>
            </a:extLst>
          </p:cNvPr>
          <p:cNvGraphicFramePr>
            <a:graphicFrameLocks noGrp="1"/>
          </p:cNvGraphicFramePr>
          <p:nvPr>
            <p:extLst>
              <p:ext uri="{D42A27DB-BD31-4B8C-83A1-F6EECF244321}">
                <p14:modId xmlns:p14="http://schemas.microsoft.com/office/powerpoint/2010/main" val="3658577432"/>
              </p:ext>
            </p:extLst>
          </p:nvPr>
        </p:nvGraphicFramePr>
        <p:xfrm>
          <a:off x="491613" y="1742221"/>
          <a:ext cx="10991317" cy="3307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DEMBEDZA, V. P., CHOPERA, P. &amp; MACHEKA, L. 2024. Water, Sanitation and Hygiene practices in areas affected by Cyclone Idai in Zimbabwe. Journal of Water, Sanitation and Hygiene for Development, 14, 532-542.</a:t>
                      </a:r>
                    </a:p>
                    <a:p>
                      <a:r>
                        <a:rPr lang="en-GB" sz="1200"/>
                        <a:t>DOWNING, S., BENJIMEN, S., NATOLI, L. &amp; BELL, V. 2021. Menstrual hygiene management in disasters: the concerns, needs, and preferences of women and girls in Vanuatu. Waterlines, 40, 144-159.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A89957F3-F981-1B01-6785-A1F14DC9AEA4}"/>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safe, separate, secure and preferred structure for MHM</a:t>
            </a:r>
          </a:p>
        </p:txBody>
      </p:sp>
      <p:sp>
        <p:nvSpPr>
          <p:cNvPr id="4" name="TextBox 3">
            <a:extLst>
              <a:ext uri="{FF2B5EF4-FFF2-40B4-BE49-F238E27FC236}">
                <a16:creationId xmlns:a16="http://schemas.microsoft.com/office/drawing/2014/main" id="{5A6FB276-197B-629D-E2EB-991F69F4C433}"/>
              </a:ext>
            </a:extLst>
          </p:cNvPr>
          <p:cNvSpPr txBox="1"/>
          <p:nvPr/>
        </p:nvSpPr>
        <p:spPr>
          <a:xfrm>
            <a:off x="838200" y="728039"/>
            <a:ext cx="1199536" cy="369332"/>
          </a:xfrm>
          <a:prstGeom prst="rect">
            <a:avLst/>
          </a:prstGeom>
          <a:noFill/>
        </p:spPr>
        <p:txBody>
          <a:bodyPr wrap="square" rtlCol="0">
            <a:spAutoFit/>
          </a:bodyPr>
          <a:lstStyle/>
          <a:p>
            <a:r>
              <a:rPr lang="en-GB" b="1"/>
              <a:t>LL305</a:t>
            </a:r>
          </a:p>
        </p:txBody>
      </p:sp>
      <p:sp>
        <p:nvSpPr>
          <p:cNvPr id="7" name="TextBox 6">
            <a:extLst>
              <a:ext uri="{FF2B5EF4-FFF2-40B4-BE49-F238E27FC236}">
                <a16:creationId xmlns:a16="http://schemas.microsoft.com/office/drawing/2014/main" id="{4EC307C3-45A7-9C1B-79E2-C7852E92A42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4F2AA34B-8EBC-773B-2C2F-8AB2798378F5}"/>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6732B5A6-F085-154B-FB9C-01AAC3120A3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616631257"/>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D89F45-7CE5-CA0F-8464-FE71310C5B76}"/>
              </a:ext>
            </a:extLst>
          </p:cNvPr>
          <p:cNvGraphicFramePr>
            <a:graphicFrameLocks noGrp="1"/>
          </p:cNvGraphicFramePr>
          <p:nvPr>
            <p:extLst>
              <p:ext uri="{D42A27DB-BD31-4B8C-83A1-F6EECF244321}">
                <p14:modId xmlns:p14="http://schemas.microsoft.com/office/powerpoint/2010/main" val="1871706195"/>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MITU, K., JONES, N., VINTGES, J. &amp; DEVONALD, M. 2022. Climate Risks and Truncated Opportunities: How Do Environmental Challenges Intersect with Economic and Social Disadvantages for Rohingya Adolescents in Bangladesh? Sustainability [Online], 14.</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1D49C33E-4A10-C352-E47B-76E587ADA132}"/>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MHM infrastructure located within x distance from their households.</a:t>
            </a:r>
          </a:p>
        </p:txBody>
      </p:sp>
      <p:sp>
        <p:nvSpPr>
          <p:cNvPr id="4" name="TextBox 3">
            <a:extLst>
              <a:ext uri="{FF2B5EF4-FFF2-40B4-BE49-F238E27FC236}">
                <a16:creationId xmlns:a16="http://schemas.microsoft.com/office/drawing/2014/main" id="{1EC133E3-8344-711D-EAC8-A0032BBD6D9D}"/>
              </a:ext>
            </a:extLst>
          </p:cNvPr>
          <p:cNvSpPr txBox="1"/>
          <p:nvPr/>
        </p:nvSpPr>
        <p:spPr>
          <a:xfrm>
            <a:off x="838200" y="728039"/>
            <a:ext cx="1199536" cy="369332"/>
          </a:xfrm>
          <a:prstGeom prst="rect">
            <a:avLst/>
          </a:prstGeom>
          <a:noFill/>
        </p:spPr>
        <p:txBody>
          <a:bodyPr wrap="square" rtlCol="0">
            <a:spAutoFit/>
          </a:bodyPr>
          <a:lstStyle/>
          <a:p>
            <a:r>
              <a:rPr lang="en-GB" b="1"/>
              <a:t>LL309</a:t>
            </a:r>
          </a:p>
        </p:txBody>
      </p:sp>
      <p:sp>
        <p:nvSpPr>
          <p:cNvPr id="7" name="TextBox 6">
            <a:extLst>
              <a:ext uri="{FF2B5EF4-FFF2-40B4-BE49-F238E27FC236}">
                <a16:creationId xmlns:a16="http://schemas.microsoft.com/office/drawing/2014/main" id="{C921129B-CA4A-5F22-9A85-9393E12B278E}"/>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2216742A-3D73-A61D-17F0-A1DCCEA928E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62319742-E34F-A48E-081C-732E2FDAFC6C}"/>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595038577"/>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431C4FE-2D1F-37EA-769A-E5C28EE648DE}"/>
              </a:ext>
            </a:extLst>
          </p:cNvPr>
          <p:cNvGraphicFramePr>
            <a:graphicFrameLocks noGrp="1"/>
          </p:cNvGraphicFramePr>
          <p:nvPr>
            <p:extLst>
              <p:ext uri="{D42A27DB-BD31-4B8C-83A1-F6EECF244321}">
                <p14:modId xmlns:p14="http://schemas.microsoft.com/office/powerpoint/2010/main" val="31345654"/>
              </p:ext>
            </p:extLst>
          </p:nvPr>
        </p:nvGraphicFramePr>
        <p:xfrm>
          <a:off x="491613" y="1742221"/>
          <a:ext cx="10991317" cy="2575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KRISHNAN, S. &amp; TWIGG, J. 2016. Menstrual hygiene: a 'silent' need during disaster recovery. Waterlines, 35, 265-276.</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8474A058-57D2-8742-44C9-2C05B68AF50B}"/>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displaced menstruators] with access to privacy screens for MHM.</a:t>
            </a:r>
          </a:p>
        </p:txBody>
      </p:sp>
      <p:sp>
        <p:nvSpPr>
          <p:cNvPr id="4" name="TextBox 3">
            <a:extLst>
              <a:ext uri="{FF2B5EF4-FFF2-40B4-BE49-F238E27FC236}">
                <a16:creationId xmlns:a16="http://schemas.microsoft.com/office/drawing/2014/main" id="{C3302B68-2A6B-5E0F-BC1B-CE72C241B8BD}"/>
              </a:ext>
            </a:extLst>
          </p:cNvPr>
          <p:cNvSpPr txBox="1"/>
          <p:nvPr/>
        </p:nvSpPr>
        <p:spPr>
          <a:xfrm>
            <a:off x="838200" y="728039"/>
            <a:ext cx="1199536" cy="369332"/>
          </a:xfrm>
          <a:prstGeom prst="rect">
            <a:avLst/>
          </a:prstGeom>
          <a:noFill/>
        </p:spPr>
        <p:txBody>
          <a:bodyPr wrap="square" rtlCol="0">
            <a:spAutoFit/>
          </a:bodyPr>
          <a:lstStyle/>
          <a:p>
            <a:r>
              <a:rPr lang="en-GB" b="1"/>
              <a:t>LL322</a:t>
            </a:r>
          </a:p>
        </p:txBody>
      </p:sp>
      <p:sp>
        <p:nvSpPr>
          <p:cNvPr id="7" name="TextBox 6">
            <a:extLst>
              <a:ext uri="{FF2B5EF4-FFF2-40B4-BE49-F238E27FC236}">
                <a16:creationId xmlns:a16="http://schemas.microsoft.com/office/drawing/2014/main" id="{868EBBCB-4AFF-9158-7975-39254F40ED7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E6B17D6A-6552-7EC4-1B40-45B58E6B50F2}"/>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79EADBE3-DA98-568D-6AA2-38E53F6705C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87435818"/>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CB83B5C-5BF3-5BE2-C51E-503333C61918}"/>
              </a:ext>
            </a:extLst>
          </p:cNvPr>
          <p:cNvGraphicFramePr>
            <a:graphicFrameLocks noGrp="1"/>
          </p:cNvGraphicFramePr>
          <p:nvPr>
            <p:extLst>
              <p:ext uri="{D42A27DB-BD31-4B8C-83A1-F6EECF244321}">
                <p14:modId xmlns:p14="http://schemas.microsoft.com/office/powerpoint/2010/main" val="1751092020"/>
              </p:ext>
            </p:extLst>
          </p:nvPr>
        </p:nvGraphicFramePr>
        <p:xfrm>
          <a:off x="491613" y="1742221"/>
          <a:ext cx="10991317" cy="2575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KRISHNAN, S. &amp; TWIGG, J. 2016. Menstrual hygiene: a 'silent' need during disaster recovery. Waterlines, 35, 265-276.</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E374AAA8-83E3-A1CE-C65D-CDBF544F814E}"/>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handwashing facilities near latrines, including separate bathing units for menstrual hygiene</a:t>
            </a:r>
          </a:p>
        </p:txBody>
      </p:sp>
      <p:sp>
        <p:nvSpPr>
          <p:cNvPr id="4" name="TextBox 3">
            <a:extLst>
              <a:ext uri="{FF2B5EF4-FFF2-40B4-BE49-F238E27FC236}">
                <a16:creationId xmlns:a16="http://schemas.microsoft.com/office/drawing/2014/main" id="{00610366-5C06-62D6-A823-3BC65CA6C5E9}"/>
              </a:ext>
            </a:extLst>
          </p:cNvPr>
          <p:cNvSpPr txBox="1"/>
          <p:nvPr/>
        </p:nvSpPr>
        <p:spPr>
          <a:xfrm>
            <a:off x="838200" y="728039"/>
            <a:ext cx="1199536" cy="369332"/>
          </a:xfrm>
          <a:prstGeom prst="rect">
            <a:avLst/>
          </a:prstGeom>
          <a:noFill/>
        </p:spPr>
        <p:txBody>
          <a:bodyPr wrap="square" rtlCol="0">
            <a:spAutoFit/>
          </a:bodyPr>
          <a:lstStyle/>
          <a:p>
            <a:r>
              <a:rPr lang="en-GB" b="1"/>
              <a:t>LL323</a:t>
            </a:r>
          </a:p>
        </p:txBody>
      </p:sp>
      <p:sp>
        <p:nvSpPr>
          <p:cNvPr id="7" name="TextBox 6">
            <a:extLst>
              <a:ext uri="{FF2B5EF4-FFF2-40B4-BE49-F238E27FC236}">
                <a16:creationId xmlns:a16="http://schemas.microsoft.com/office/drawing/2014/main" id="{7CB2B273-A554-05EA-3C83-BED272EED48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C74FA541-D8F6-9195-41F4-BEDD881A6357}"/>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86D88657-BE6A-1937-3C7A-E3301420F82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6273028"/>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6CB8E08-D3FE-DEDC-DB07-3F08597F21DD}"/>
              </a:ext>
            </a:extLst>
          </p:cNvPr>
          <p:cNvGraphicFramePr>
            <a:graphicFrameLocks noGrp="1"/>
          </p:cNvGraphicFramePr>
          <p:nvPr>
            <p:extLst>
              <p:ext uri="{D42A27DB-BD31-4B8C-83A1-F6EECF244321}">
                <p14:modId xmlns:p14="http://schemas.microsoft.com/office/powerpoint/2010/main" val="1881221518"/>
              </p:ext>
            </p:extLst>
          </p:nvPr>
        </p:nvGraphicFramePr>
        <p:xfrm>
          <a:off x="838199" y="2278036"/>
          <a:ext cx="10290049" cy="631978"/>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2" action="ppaction://hlinksldjump"/>
                        </a:rPr>
                        <a:t>LL308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women and girls] with access to safe, secure and preferred toilet facilities in evacuation camps</a:t>
                      </a:r>
                    </a:p>
                  </a:txBody>
                  <a:tcPr marL="0" marR="0" marT="0" marB="0" anchor="b"/>
                </a:tc>
                <a:extLst>
                  <a:ext uri="{0D108BD9-81ED-4DB2-BD59-A6C34878D82A}">
                    <a16:rowId xmlns:a16="http://schemas.microsoft.com/office/drawing/2014/main" val="3136584073"/>
                  </a:ext>
                </a:extLst>
              </a:tr>
            </a:tbl>
          </a:graphicData>
        </a:graphic>
      </p:graphicFrame>
      <p:sp>
        <p:nvSpPr>
          <p:cNvPr id="3" name="TextBox 2">
            <a:extLst>
              <a:ext uri="{FF2B5EF4-FFF2-40B4-BE49-F238E27FC236}">
                <a16:creationId xmlns:a16="http://schemas.microsoft.com/office/drawing/2014/main" id="{C6E14F0D-6E42-F168-1C19-FBE5D309476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4" name="Title 1">
            <a:extLst>
              <a:ext uri="{FF2B5EF4-FFF2-40B4-BE49-F238E27FC236}">
                <a16:creationId xmlns:a16="http://schemas.microsoft.com/office/drawing/2014/main" id="{72C184F2-5598-4321-DB68-7AE117273C3C}"/>
              </a:ext>
            </a:extLst>
          </p:cNvPr>
          <p:cNvSpPr txBox="1">
            <a:spLocks/>
          </p:cNvSpPr>
          <p:nvPr/>
        </p:nvSpPr>
        <p:spPr>
          <a:xfrm>
            <a:off x="838200" y="68876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sanitation, and hygiene infrastructure</a:t>
            </a:r>
          </a:p>
          <a:p>
            <a:endParaRPr lang="en-GB" sz="2500" b="1">
              <a:solidFill>
                <a:schemeClr val="accent1">
                  <a:lumMod val="50000"/>
                </a:schemeClr>
              </a:solidFill>
              <a:latin typeface="+mn-lt"/>
            </a:endParaRPr>
          </a:p>
        </p:txBody>
      </p:sp>
      <p:sp>
        <p:nvSpPr>
          <p:cNvPr id="5" name="TextBox 4">
            <a:extLst>
              <a:ext uri="{FF2B5EF4-FFF2-40B4-BE49-F238E27FC236}">
                <a16:creationId xmlns:a16="http://schemas.microsoft.com/office/drawing/2014/main" id="{FE9EFA1A-C91D-FC8D-6898-9FB3C155A5B2}"/>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Hygiene System</a:t>
            </a:r>
          </a:p>
          <a:p>
            <a:endParaRPr lang="en-GB"/>
          </a:p>
        </p:txBody>
      </p:sp>
      <p:cxnSp>
        <p:nvCxnSpPr>
          <p:cNvPr id="6" name="Straight Connector 5">
            <a:extLst>
              <a:ext uri="{FF2B5EF4-FFF2-40B4-BE49-F238E27FC236}">
                <a16:creationId xmlns:a16="http://schemas.microsoft.com/office/drawing/2014/main" id="{400EB070-F812-9196-8812-758A9BE0021B}"/>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CFF8D21-EA8C-C7E0-CF71-4B4AC065419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8" name="TextBox 7">
            <a:extLst>
              <a:ext uri="{FF2B5EF4-FFF2-40B4-BE49-F238E27FC236}">
                <a16:creationId xmlns:a16="http://schemas.microsoft.com/office/drawing/2014/main" id="{16E6C2C0-7614-BA93-5AA8-26941A6EE082}"/>
              </a:ext>
            </a:extLst>
          </p:cNvPr>
          <p:cNvSpPr txBox="1"/>
          <p:nvPr/>
        </p:nvSpPr>
        <p:spPr>
          <a:xfrm>
            <a:off x="8773554" y="1904331"/>
            <a:ext cx="2354694" cy="369332"/>
          </a:xfrm>
          <a:prstGeom prst="rect">
            <a:avLst/>
          </a:prstGeom>
          <a:noFill/>
        </p:spPr>
        <p:txBody>
          <a:bodyPr wrap="square" rtlCol="0">
            <a:spAutoFit/>
          </a:bodyPr>
          <a:lstStyle/>
          <a:p>
            <a:r>
              <a:rPr lang="en-GB">
                <a:hlinkClick r:id="rId5"/>
              </a:rPr>
              <a:t>Link to Indicator Table</a:t>
            </a:r>
            <a:endParaRPr lang="en-GB"/>
          </a:p>
        </p:txBody>
      </p:sp>
    </p:spTree>
    <p:extLst>
      <p:ext uri="{BB962C8B-B14F-4D97-AF65-F5344CB8AC3E}">
        <p14:creationId xmlns:p14="http://schemas.microsoft.com/office/powerpoint/2010/main" val="3773496367"/>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7B57E92-6602-FCFB-B211-F43456D6EDF9}"/>
              </a:ext>
            </a:extLst>
          </p:cNvPr>
          <p:cNvGraphicFramePr>
            <a:graphicFrameLocks noGrp="1"/>
          </p:cNvGraphicFramePr>
          <p:nvPr>
            <p:extLst>
              <p:ext uri="{D42A27DB-BD31-4B8C-83A1-F6EECF244321}">
                <p14:modId xmlns:p14="http://schemas.microsoft.com/office/powerpoint/2010/main" val="2604671522"/>
              </p:ext>
            </p:extLst>
          </p:nvPr>
        </p:nvGraphicFramePr>
        <p:xfrm>
          <a:off x="491613" y="1742221"/>
          <a:ext cx="10991317" cy="25755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sanitation, and hygiene infrastructure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KHAN, M. A. 2022. Livelihood, WASH related hardships and needs assessment of climate migrants: evidence from urban slums in Bangladesh. </a:t>
                      </a:r>
                      <a:r>
                        <a:rPr lang="en-GB" sz="1200" err="1"/>
                        <a:t>Heliyon</a:t>
                      </a:r>
                      <a:r>
                        <a:rPr lang="en-GB" sz="1200"/>
                        <a:t>, 8, e09355.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3DBF0490-D2C2-BC69-135A-253B164356A6}"/>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women and girls] with access to safe,secure and preferred toilet facilities in evacuation camps</a:t>
            </a:r>
          </a:p>
        </p:txBody>
      </p:sp>
      <p:sp>
        <p:nvSpPr>
          <p:cNvPr id="4" name="TextBox 3">
            <a:extLst>
              <a:ext uri="{FF2B5EF4-FFF2-40B4-BE49-F238E27FC236}">
                <a16:creationId xmlns:a16="http://schemas.microsoft.com/office/drawing/2014/main" id="{E219442D-03CD-EC28-3177-6B70CB5B6C0A}"/>
              </a:ext>
            </a:extLst>
          </p:cNvPr>
          <p:cNvSpPr txBox="1"/>
          <p:nvPr/>
        </p:nvSpPr>
        <p:spPr>
          <a:xfrm>
            <a:off x="838200" y="728039"/>
            <a:ext cx="1199536" cy="369332"/>
          </a:xfrm>
          <a:prstGeom prst="rect">
            <a:avLst/>
          </a:prstGeom>
          <a:noFill/>
        </p:spPr>
        <p:txBody>
          <a:bodyPr wrap="square" rtlCol="0">
            <a:spAutoFit/>
          </a:bodyPr>
          <a:lstStyle/>
          <a:p>
            <a:r>
              <a:rPr lang="en-GB" b="1"/>
              <a:t>LL308</a:t>
            </a:r>
          </a:p>
        </p:txBody>
      </p:sp>
      <p:sp>
        <p:nvSpPr>
          <p:cNvPr id="7" name="TextBox 6">
            <a:extLst>
              <a:ext uri="{FF2B5EF4-FFF2-40B4-BE49-F238E27FC236}">
                <a16:creationId xmlns:a16="http://schemas.microsoft.com/office/drawing/2014/main" id="{6A70A554-EAE4-4491-7B11-7BD69CEA96B8}"/>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C55B6EA9-8A1A-1CE0-7520-6F101628624B}"/>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F9125883-B7AA-78D6-7E49-F4E6446AD85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670215117"/>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resources for water supply and receiving waters </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898656256"/>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211FFE9-0133-B6EE-DAF5-C0744592A1AD}"/>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3" name="TextBox 2">
            <a:extLst>
              <a:ext uri="{FF2B5EF4-FFF2-40B4-BE49-F238E27FC236}">
                <a16:creationId xmlns:a16="http://schemas.microsoft.com/office/drawing/2014/main" id="{C24BBBA8-EE03-7070-32A3-8F814D360E40}"/>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259926823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2E8EC-7951-0E53-1281-16A202BEF7F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B5C385E-B0E8-4F56-3A1B-9397D8A5C69D}"/>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resources for water supply and receiving waters </a:t>
            </a:r>
          </a:p>
        </p:txBody>
      </p:sp>
      <p:cxnSp>
        <p:nvCxnSpPr>
          <p:cNvPr id="5" name="Straight Connector 4">
            <a:extLst>
              <a:ext uri="{FF2B5EF4-FFF2-40B4-BE49-F238E27FC236}">
                <a16:creationId xmlns:a16="http://schemas.microsoft.com/office/drawing/2014/main" id="{81C336CE-21FC-17E9-FDC5-FB7CF75D027B}"/>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AE14D88-09E8-E489-EB80-D3FEC60DD8A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E103626-CB41-4461-0279-0AAE7DACEEB5}"/>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pPr lvl="0"/>
            <a:r>
              <a:rPr lang="en-GB"/>
              <a:t>Climate Resilient Water Supply System</a:t>
            </a:r>
          </a:p>
        </p:txBody>
      </p:sp>
      <p:graphicFrame>
        <p:nvGraphicFramePr>
          <p:cNvPr id="4" name="Table 3">
            <a:extLst>
              <a:ext uri="{FF2B5EF4-FFF2-40B4-BE49-F238E27FC236}">
                <a16:creationId xmlns:a16="http://schemas.microsoft.com/office/drawing/2014/main" id="{820CB624-59DB-8906-B295-4995CA37DE64}"/>
              </a:ext>
            </a:extLst>
          </p:cNvPr>
          <p:cNvGraphicFramePr>
            <a:graphicFrameLocks noGrp="1"/>
          </p:cNvGraphicFramePr>
          <p:nvPr>
            <p:extLst>
              <p:ext uri="{D42A27DB-BD31-4B8C-83A1-F6EECF244321}">
                <p14:modId xmlns:p14="http://schemas.microsoft.com/office/powerpoint/2010/main" val="974591945"/>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LL286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Change in proportion of people dependent on rainwater, shallow groundwater or surface water for domestic uses</a:t>
                      </a:r>
                    </a:p>
                  </a:txBody>
                  <a:tcPr marL="0" marR="0" marT="0" marB="0"/>
                </a:tc>
                <a:extLst>
                  <a:ext uri="{0D108BD9-81ED-4DB2-BD59-A6C34878D82A}">
                    <a16:rowId xmlns:a16="http://schemas.microsoft.com/office/drawing/2014/main" val="2516395941"/>
                  </a:ext>
                </a:extLst>
              </a:tr>
            </a:tbl>
          </a:graphicData>
        </a:graphic>
      </p:graphicFrame>
      <p:sp>
        <p:nvSpPr>
          <p:cNvPr id="7" name="TextBox 6">
            <a:extLst>
              <a:ext uri="{FF2B5EF4-FFF2-40B4-BE49-F238E27FC236}">
                <a16:creationId xmlns:a16="http://schemas.microsoft.com/office/drawing/2014/main" id="{2F1744C0-ADB3-91E3-F250-D52A489B561A}"/>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EA5789DE-588D-CBD1-4E9F-22CE89F599CD}"/>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427203517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A699-A0AF-BD04-B42B-5EEC1D6804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05BCCF-BF19-5FBC-75D3-CA517AA1697F}"/>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Change in proportion of people dependent on rainwater, shallow groundwater or surface water for domestic uses</a:t>
            </a:r>
          </a:p>
        </p:txBody>
      </p:sp>
      <p:sp>
        <p:nvSpPr>
          <p:cNvPr id="6" name="TextBox 5">
            <a:extLst>
              <a:ext uri="{FF2B5EF4-FFF2-40B4-BE49-F238E27FC236}">
                <a16:creationId xmlns:a16="http://schemas.microsoft.com/office/drawing/2014/main" id="{6B1DB9EB-EE62-4FB2-3D1A-2CEE96E87873}"/>
              </a:ext>
            </a:extLst>
          </p:cNvPr>
          <p:cNvSpPr txBox="1"/>
          <p:nvPr/>
        </p:nvSpPr>
        <p:spPr>
          <a:xfrm>
            <a:off x="838200" y="728039"/>
            <a:ext cx="1199536" cy="369332"/>
          </a:xfrm>
          <a:prstGeom prst="rect">
            <a:avLst/>
          </a:prstGeom>
          <a:noFill/>
        </p:spPr>
        <p:txBody>
          <a:bodyPr wrap="square" rtlCol="0">
            <a:spAutoFit/>
          </a:bodyPr>
          <a:lstStyle/>
          <a:p>
            <a:r>
              <a:rPr lang="en-GB" b="1"/>
              <a:t>LL286</a:t>
            </a:r>
          </a:p>
        </p:txBody>
      </p:sp>
      <p:sp>
        <p:nvSpPr>
          <p:cNvPr id="2" name="TextBox 1">
            <a:extLst>
              <a:ext uri="{FF2B5EF4-FFF2-40B4-BE49-F238E27FC236}">
                <a16:creationId xmlns:a16="http://schemas.microsoft.com/office/drawing/2014/main" id="{BDA35405-DBF9-A6D8-0DA7-E8038270EF2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3EE8194-0B32-2119-0F4F-E9DDD991BF4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1D050408-EC85-137E-3199-51E3D2692F6C}"/>
              </a:ext>
            </a:extLst>
          </p:cNvPr>
          <p:cNvGraphicFramePr>
            <a:graphicFrameLocks noGrp="1"/>
          </p:cNvGraphicFramePr>
          <p:nvPr>
            <p:extLst>
              <p:ext uri="{D42A27DB-BD31-4B8C-83A1-F6EECF244321}">
                <p14:modId xmlns:p14="http://schemas.microsoft.com/office/powerpoint/2010/main" val="2612141358"/>
              </p:ext>
            </p:extLst>
          </p:nvPr>
        </p:nvGraphicFramePr>
        <p:xfrm>
          <a:off x="491613" y="1742221"/>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resources for water supply and receiving waters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UTS-ISF, Griffith University, WaterAid, </a:t>
                      </a:r>
                      <a:r>
                        <a:rPr lang="en-GB" sz="1000" err="1"/>
                        <a:t>iDE</a:t>
                      </a:r>
                      <a:r>
                        <a:rPr lang="en-GB" sz="1000"/>
                        <a:t> - Environmental Indicators of Climate Risks to Inclusive WASH</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D983340-4D0C-382B-609A-B38B8CE0C91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50880671"/>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814EE-7EC2-500F-2A43-076D34E86CE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B26CB71-9861-B79F-9446-3290E5DB0151}"/>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resources for water supply and receiving waters </a:t>
            </a:r>
          </a:p>
        </p:txBody>
      </p:sp>
      <p:cxnSp>
        <p:nvCxnSpPr>
          <p:cNvPr id="5" name="Straight Connector 4">
            <a:extLst>
              <a:ext uri="{FF2B5EF4-FFF2-40B4-BE49-F238E27FC236}">
                <a16:creationId xmlns:a16="http://schemas.microsoft.com/office/drawing/2014/main" id="{24173FE8-80AE-B075-D40D-4080B302399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9D17F0E-54F5-ED65-ACDE-16AD941674B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B4C1251-318F-E129-1FFC-604CE0A45C35}"/>
              </a:ext>
            </a:extLst>
          </p:cNvPr>
          <p:cNvSpPr txBox="1"/>
          <p:nvPr/>
        </p:nvSpPr>
        <p:spPr>
          <a:xfrm>
            <a:off x="838199" y="1247637"/>
            <a:ext cx="6890657" cy="923330"/>
          </a:xfrm>
          <a:prstGeom prst="rect">
            <a:avLst/>
          </a:prstGeom>
          <a:noFill/>
        </p:spPr>
        <p:txBody>
          <a:bodyPr wrap="square" rtlCol="0">
            <a:spAutoFit/>
          </a:bodyPr>
          <a:lstStyle/>
          <a:p>
            <a:pPr lvl="0"/>
            <a:r>
              <a:rPr lang="en-GB"/>
              <a:t>Water Supply System</a:t>
            </a:r>
          </a:p>
          <a:p>
            <a:pPr lvl="0"/>
            <a:r>
              <a:rPr lang="en-GB"/>
              <a:t>Climate Resilient Water Source</a:t>
            </a:r>
          </a:p>
          <a:p>
            <a:endParaRPr lang="en-GB"/>
          </a:p>
        </p:txBody>
      </p:sp>
      <p:graphicFrame>
        <p:nvGraphicFramePr>
          <p:cNvPr id="4" name="Table 3">
            <a:extLst>
              <a:ext uri="{FF2B5EF4-FFF2-40B4-BE49-F238E27FC236}">
                <a16:creationId xmlns:a16="http://schemas.microsoft.com/office/drawing/2014/main" id="{CC595D87-C204-7D57-9E1A-D53BA2617E8D}"/>
              </a:ext>
            </a:extLst>
          </p:cNvPr>
          <p:cNvGraphicFramePr>
            <a:graphicFrameLocks noGrp="1"/>
          </p:cNvGraphicFramePr>
          <p:nvPr>
            <p:extLst>
              <p:ext uri="{D42A27DB-BD31-4B8C-83A1-F6EECF244321}">
                <p14:modId xmlns:p14="http://schemas.microsoft.com/office/powerpoint/2010/main" val="3573281473"/>
              </p:ext>
            </p:extLst>
          </p:nvPr>
        </p:nvGraphicFramePr>
        <p:xfrm>
          <a:off x="838199" y="2289611"/>
          <a:ext cx="10290049" cy="64008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LL394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sources] able to remain functional and effectively meet demand during a drought event</a:t>
                      </a:r>
                    </a:p>
                  </a:txBody>
                  <a:tcPr marL="0" marR="0" marT="0" marB="0"/>
                </a:tc>
                <a:extLst>
                  <a:ext uri="{0D108BD9-81ED-4DB2-BD59-A6C34878D82A}">
                    <a16:rowId xmlns:a16="http://schemas.microsoft.com/office/drawing/2014/main" val="2621959256"/>
                  </a:ext>
                </a:extLst>
              </a:tr>
            </a:tbl>
          </a:graphicData>
        </a:graphic>
      </p:graphicFrame>
      <p:sp>
        <p:nvSpPr>
          <p:cNvPr id="7" name="TextBox 6">
            <a:extLst>
              <a:ext uri="{FF2B5EF4-FFF2-40B4-BE49-F238E27FC236}">
                <a16:creationId xmlns:a16="http://schemas.microsoft.com/office/drawing/2014/main" id="{C90244B6-5E33-A0C0-E0A2-356925E05722}"/>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E92BBA4E-FF82-83A2-55F9-3AFB684141C2}"/>
              </a:ext>
            </a:extLst>
          </p:cNvPr>
          <p:cNvSpPr txBox="1"/>
          <p:nvPr/>
        </p:nvSpPr>
        <p:spPr>
          <a:xfrm>
            <a:off x="8773554" y="185517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2861888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A002A-6034-B5C6-6047-1CD7B444FD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235D79-6FA5-5E56-00FF-0CF1AF3484A9}"/>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 climate adaptation plans aligned with national adaptation planning frameworks</a:t>
            </a:r>
          </a:p>
        </p:txBody>
      </p:sp>
      <p:sp>
        <p:nvSpPr>
          <p:cNvPr id="6" name="TextBox 5">
            <a:extLst>
              <a:ext uri="{FF2B5EF4-FFF2-40B4-BE49-F238E27FC236}">
                <a16:creationId xmlns:a16="http://schemas.microsoft.com/office/drawing/2014/main" id="{68DFD780-5299-F933-31B5-A20F9A5541E3}"/>
              </a:ext>
            </a:extLst>
          </p:cNvPr>
          <p:cNvSpPr txBox="1"/>
          <p:nvPr/>
        </p:nvSpPr>
        <p:spPr>
          <a:xfrm>
            <a:off x="838200" y="728039"/>
            <a:ext cx="1199536" cy="369332"/>
          </a:xfrm>
          <a:prstGeom prst="rect">
            <a:avLst/>
          </a:prstGeom>
          <a:noFill/>
        </p:spPr>
        <p:txBody>
          <a:bodyPr wrap="square" rtlCol="0">
            <a:spAutoFit/>
          </a:bodyPr>
          <a:lstStyle/>
          <a:p>
            <a:r>
              <a:rPr lang="en-GB" b="1"/>
              <a:t>LL182</a:t>
            </a:r>
          </a:p>
        </p:txBody>
      </p:sp>
      <p:sp>
        <p:nvSpPr>
          <p:cNvPr id="2" name="TextBox 1">
            <a:extLst>
              <a:ext uri="{FF2B5EF4-FFF2-40B4-BE49-F238E27FC236}">
                <a16:creationId xmlns:a16="http://schemas.microsoft.com/office/drawing/2014/main" id="{C12EF954-782F-9737-B1BA-7F0A41982A0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4D0F2E0-09C0-616A-7D54-E5AEC6B3EBE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A8772CA-2D0F-8B39-1A9B-8EC98700D236}"/>
              </a:ext>
            </a:extLst>
          </p:cNvPr>
          <p:cNvGraphicFramePr>
            <a:graphicFrameLocks noGrp="1"/>
          </p:cNvGraphicFramePr>
          <p:nvPr>
            <p:extLst>
              <p:ext uri="{D42A27DB-BD31-4B8C-83A1-F6EECF244321}">
                <p14:modId xmlns:p14="http://schemas.microsoft.com/office/powerpoint/2010/main" val="1005664785"/>
              </p:ext>
            </p:extLst>
          </p:nvPr>
        </p:nvGraphicFramePr>
        <p:xfrm>
          <a:off x="491613" y="1742221"/>
          <a:ext cx="10991317" cy="31140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Crossfield, A &amp; Ferranti, E 2024, 'A longitudinal perspective of climate adaptation: a case study from the water</a:t>
                      </a:r>
                    </a:p>
                    <a:p>
                      <a:pPr marL="0" indent="0">
                        <a:buFont typeface="Arial" panose="020B0604020202020204" pitchFamily="34" charset="0"/>
                        <a:buNone/>
                      </a:pPr>
                      <a:r>
                        <a:rPr lang="en-GB" sz="1000"/>
                        <a:t>sector 2013-2023', Infrastructure Asset Management. https://doi.org/10.1680/jinam.23.00060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E112584-A71C-6F4D-85AE-BA68DE837DA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8360433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DEB20-9E40-606D-B79B-FDD8E86347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40AAD1-8DA2-568D-E1EB-FD28A198234C}"/>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sources] able to remain functional and effectively meet demand during a drought event</a:t>
            </a:r>
          </a:p>
        </p:txBody>
      </p:sp>
      <p:sp>
        <p:nvSpPr>
          <p:cNvPr id="6" name="TextBox 5">
            <a:extLst>
              <a:ext uri="{FF2B5EF4-FFF2-40B4-BE49-F238E27FC236}">
                <a16:creationId xmlns:a16="http://schemas.microsoft.com/office/drawing/2014/main" id="{6C87A1A9-2433-41E0-854C-CE20BE3109F2}"/>
              </a:ext>
            </a:extLst>
          </p:cNvPr>
          <p:cNvSpPr txBox="1"/>
          <p:nvPr/>
        </p:nvSpPr>
        <p:spPr>
          <a:xfrm>
            <a:off x="838200" y="728039"/>
            <a:ext cx="1199536" cy="369332"/>
          </a:xfrm>
          <a:prstGeom prst="rect">
            <a:avLst/>
          </a:prstGeom>
          <a:noFill/>
        </p:spPr>
        <p:txBody>
          <a:bodyPr wrap="square" rtlCol="0">
            <a:spAutoFit/>
          </a:bodyPr>
          <a:lstStyle/>
          <a:p>
            <a:r>
              <a:rPr lang="en-GB" b="1"/>
              <a:t>LL394</a:t>
            </a:r>
          </a:p>
        </p:txBody>
      </p:sp>
      <p:sp>
        <p:nvSpPr>
          <p:cNvPr id="2" name="TextBox 1">
            <a:extLst>
              <a:ext uri="{FF2B5EF4-FFF2-40B4-BE49-F238E27FC236}">
                <a16:creationId xmlns:a16="http://schemas.microsoft.com/office/drawing/2014/main" id="{5422F399-D337-A0C4-BF46-CF9968396B4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0A2B0E8-DB02-EE4A-0D10-C9DCD73A096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800C130-0976-6D80-DEA8-8BAD5441CADC}"/>
              </a:ext>
            </a:extLst>
          </p:cNvPr>
          <p:cNvGraphicFramePr>
            <a:graphicFrameLocks noGrp="1"/>
          </p:cNvGraphicFramePr>
          <p:nvPr>
            <p:extLst>
              <p:ext uri="{D42A27DB-BD31-4B8C-83A1-F6EECF244321}">
                <p14:modId xmlns:p14="http://schemas.microsoft.com/office/powerpoint/2010/main" val="2162481942"/>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resources for water supply and receiving waters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6684B01-6052-A199-A518-9CF13F53CA7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16271966"/>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26ACC-4086-B6FE-769B-DC1D8A75722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DDECB65-A88F-BBF9-19A6-19865C39E657}"/>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Attributes of water resources for water supply and receiving waters </a:t>
            </a:r>
          </a:p>
          <a:p>
            <a:endParaRPr lang="en-GB" sz="2500" b="1">
              <a:solidFill>
                <a:schemeClr val="accent1">
                  <a:lumMod val="50000"/>
                </a:schemeClr>
              </a:solidFill>
              <a:latin typeface="+mn-lt"/>
            </a:endParaRPr>
          </a:p>
        </p:txBody>
      </p:sp>
      <p:cxnSp>
        <p:nvCxnSpPr>
          <p:cNvPr id="5" name="Straight Connector 4">
            <a:extLst>
              <a:ext uri="{FF2B5EF4-FFF2-40B4-BE49-F238E27FC236}">
                <a16:creationId xmlns:a16="http://schemas.microsoft.com/office/drawing/2014/main" id="{4E87D244-C579-95C0-752F-044114A23EAB}"/>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53439C-B2D0-91C8-A9D0-BBF4F7FDB7A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3342582-66FD-99E6-5E5B-19B1ECDA9562}"/>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3BDBBA11-2436-B66E-779F-5F22C36C97BE}"/>
              </a:ext>
            </a:extLst>
          </p:cNvPr>
          <p:cNvGraphicFramePr>
            <a:graphicFrameLocks noGrp="1"/>
          </p:cNvGraphicFramePr>
          <p:nvPr>
            <p:extLst>
              <p:ext uri="{D42A27DB-BD31-4B8C-83A1-F6EECF244321}">
                <p14:modId xmlns:p14="http://schemas.microsoft.com/office/powerpoint/2010/main" val="505670496"/>
              </p:ext>
            </p:extLst>
          </p:nvPr>
        </p:nvGraphicFramePr>
        <p:xfrm>
          <a:off x="838199" y="2138336"/>
          <a:ext cx="10290049" cy="6400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LL442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incidents of non-compliance of downstream water quality </a:t>
                      </a:r>
                    </a:p>
                  </a:txBody>
                  <a:tcPr marL="0" marR="0" marT="0" marB="0"/>
                </a:tc>
                <a:extLst>
                  <a:ext uri="{0D108BD9-81ED-4DB2-BD59-A6C34878D82A}">
                    <a16:rowId xmlns:a16="http://schemas.microsoft.com/office/drawing/2014/main" val="3279858645"/>
                  </a:ext>
                </a:extLst>
              </a:tr>
            </a:tbl>
          </a:graphicData>
        </a:graphic>
      </p:graphicFrame>
      <p:sp>
        <p:nvSpPr>
          <p:cNvPr id="7" name="TextBox 6">
            <a:extLst>
              <a:ext uri="{FF2B5EF4-FFF2-40B4-BE49-F238E27FC236}">
                <a16:creationId xmlns:a16="http://schemas.microsoft.com/office/drawing/2014/main" id="{5E612114-43E8-53BB-4ECA-0E1351229DBD}"/>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C00EED7F-A2FC-73BE-AABD-17C96567A8E1}"/>
              </a:ext>
            </a:extLst>
          </p:cNvPr>
          <p:cNvSpPr txBox="1"/>
          <p:nvPr/>
        </p:nvSpPr>
        <p:spPr>
          <a:xfrm>
            <a:off x="8773554" y="1766682"/>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2772909127"/>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C61F-89E1-513E-9081-478235F417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2278177-49CE-8C5B-0974-25EB0E1981B2}"/>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incidents of non-compliance of downstream water quality</a:t>
            </a:r>
          </a:p>
        </p:txBody>
      </p:sp>
      <p:sp>
        <p:nvSpPr>
          <p:cNvPr id="6" name="TextBox 5">
            <a:extLst>
              <a:ext uri="{FF2B5EF4-FFF2-40B4-BE49-F238E27FC236}">
                <a16:creationId xmlns:a16="http://schemas.microsoft.com/office/drawing/2014/main" id="{BBBEA643-7C27-561B-57EA-A2A73226671D}"/>
              </a:ext>
            </a:extLst>
          </p:cNvPr>
          <p:cNvSpPr txBox="1"/>
          <p:nvPr/>
        </p:nvSpPr>
        <p:spPr>
          <a:xfrm>
            <a:off x="838200" y="728039"/>
            <a:ext cx="1199536" cy="369332"/>
          </a:xfrm>
          <a:prstGeom prst="rect">
            <a:avLst/>
          </a:prstGeom>
          <a:noFill/>
        </p:spPr>
        <p:txBody>
          <a:bodyPr wrap="square" rtlCol="0">
            <a:spAutoFit/>
          </a:bodyPr>
          <a:lstStyle/>
          <a:p>
            <a:r>
              <a:rPr lang="en-GB" b="1"/>
              <a:t>LL442</a:t>
            </a:r>
          </a:p>
        </p:txBody>
      </p:sp>
      <p:sp>
        <p:nvSpPr>
          <p:cNvPr id="2" name="TextBox 1">
            <a:extLst>
              <a:ext uri="{FF2B5EF4-FFF2-40B4-BE49-F238E27FC236}">
                <a16:creationId xmlns:a16="http://schemas.microsoft.com/office/drawing/2014/main" id="{21024FFE-3697-102B-29D0-C3615F76D12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5ADB32A-5B4F-2EC3-0964-019571A1D8B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6101887-734D-E619-344E-CB9B8BA50B30}"/>
              </a:ext>
            </a:extLst>
          </p:cNvPr>
          <p:cNvGraphicFramePr>
            <a:graphicFrameLocks noGrp="1"/>
          </p:cNvGraphicFramePr>
          <p:nvPr>
            <p:extLst>
              <p:ext uri="{D42A27DB-BD31-4B8C-83A1-F6EECF244321}">
                <p14:modId xmlns:p14="http://schemas.microsoft.com/office/powerpoint/2010/main" val="252349905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Attributes of water resources for water supply and receiving waters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C34C4A0-17AF-80AF-8621-858750FAA30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21988826"/>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related to water resources and land-management</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780881966"/>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ECFAF8F7-371B-5833-8AD0-B427D34EDB45}"/>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3" name="TextBox 2">
            <a:extLst>
              <a:ext uri="{FF2B5EF4-FFF2-40B4-BE49-F238E27FC236}">
                <a16:creationId xmlns:a16="http://schemas.microsoft.com/office/drawing/2014/main" id="{F7D6BE18-B982-F650-5CC5-619171DD5DDA}"/>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6514682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011B0-5C5A-2C1E-769B-008FBF4ADF5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2F8AF41-71B4-4C8F-8B29-835EAE32D460}"/>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related to water resources and land-management</a:t>
            </a:r>
          </a:p>
        </p:txBody>
      </p:sp>
      <p:cxnSp>
        <p:nvCxnSpPr>
          <p:cNvPr id="5" name="Straight Connector 4">
            <a:extLst>
              <a:ext uri="{FF2B5EF4-FFF2-40B4-BE49-F238E27FC236}">
                <a16:creationId xmlns:a16="http://schemas.microsoft.com/office/drawing/2014/main" id="{D02933BA-1BDA-1FDE-79B8-AE94CE202883}"/>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9856866-97BC-BD15-194E-D35D07021D1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A3A12F5-A69E-70C2-5D0E-348E8746355C}"/>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BE5CCF1C-6005-DA4C-A587-AEA269AA0222}"/>
              </a:ext>
            </a:extLst>
          </p:cNvPr>
          <p:cNvGraphicFramePr>
            <a:graphicFrameLocks noGrp="1"/>
          </p:cNvGraphicFramePr>
          <p:nvPr>
            <p:extLst>
              <p:ext uri="{D42A27DB-BD31-4B8C-83A1-F6EECF244321}">
                <p14:modId xmlns:p14="http://schemas.microsoft.com/office/powerpoint/2010/main" val="2821180879"/>
              </p:ext>
            </p:extLst>
          </p:nvPr>
        </p:nvGraphicFramePr>
        <p:xfrm>
          <a:off x="838199" y="2289611"/>
          <a:ext cx="10290049" cy="38252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LL222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sediment, nutrient  and contaminant management plans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LL226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served by groundwater] with active groundwater management </a:t>
                      </a:r>
                    </a:p>
                  </a:txBody>
                  <a:tcPr marL="0" marR="0" marT="0" marB="0"/>
                </a:tc>
                <a:extLst>
                  <a:ext uri="{0D108BD9-81ED-4DB2-BD59-A6C34878D82A}">
                    <a16:rowId xmlns:a16="http://schemas.microsoft.com/office/drawing/2014/main" val="176106182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LL230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which depend on reservoirs] with flexible reservoir operation rules</a:t>
                      </a:r>
                    </a:p>
                  </a:txBody>
                  <a:tcPr marL="0" marR="0" marT="0" marB="0"/>
                </a:tc>
                <a:extLst>
                  <a:ext uri="{0D108BD9-81ED-4DB2-BD59-A6C34878D82A}">
                    <a16:rowId xmlns:a16="http://schemas.microsoft.com/office/drawing/2014/main" val="414483467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LL363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catchments for which] water allocation plans take into account sanitation and hygiene needs</a:t>
                      </a:r>
                    </a:p>
                  </a:txBody>
                  <a:tcPr marL="0" marR="0" marT="0" marB="0"/>
                </a:tc>
                <a:extLst>
                  <a:ext uri="{0D108BD9-81ED-4DB2-BD59-A6C34878D82A}">
                    <a16:rowId xmlns:a16="http://schemas.microsoft.com/office/drawing/2014/main" val="211257900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LL373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catchments for which] an abstraction inventory has been compiled</a:t>
                      </a:r>
                    </a:p>
                  </a:txBody>
                  <a:tcPr marL="0" marR="0" marT="0" marB="0"/>
                </a:tc>
                <a:extLst>
                  <a:ext uri="{0D108BD9-81ED-4DB2-BD59-A6C34878D82A}">
                    <a16:rowId xmlns:a16="http://schemas.microsoft.com/office/drawing/2014/main" val="140752619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LL374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catchments for which] assessments have been completed on aquifer characteristics</a:t>
                      </a:r>
                    </a:p>
                  </a:txBody>
                  <a:tcPr marL="0" marR="0" marT="0" marB="0"/>
                </a:tc>
                <a:extLst>
                  <a:ext uri="{0D108BD9-81ED-4DB2-BD59-A6C34878D82A}">
                    <a16:rowId xmlns:a16="http://schemas.microsoft.com/office/drawing/2014/main" val="271593022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LL375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catchments] where water allocation planning is in place</a:t>
                      </a:r>
                    </a:p>
                  </a:txBody>
                  <a:tcPr marL="0" marR="0" marT="0" marB="0"/>
                </a:tc>
                <a:extLst>
                  <a:ext uri="{0D108BD9-81ED-4DB2-BD59-A6C34878D82A}">
                    <a16:rowId xmlns:a16="http://schemas.microsoft.com/office/drawing/2014/main" val="51412597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LL389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total water sources] (surface and groundwater) or catchments for which there is a permitting process in place for discharges</a:t>
                      </a:r>
                    </a:p>
                  </a:txBody>
                  <a:tcPr marL="0" marR="0" marT="0" marB="0"/>
                </a:tc>
                <a:extLst>
                  <a:ext uri="{0D108BD9-81ED-4DB2-BD59-A6C34878D82A}">
                    <a16:rowId xmlns:a16="http://schemas.microsoft.com/office/drawing/2014/main" val="19922617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LL455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reservoirs by volume for which] spillway discharges managed to prevent flood surge that threaten water treatment works and offtakes</a:t>
                      </a:r>
                    </a:p>
                  </a:txBody>
                  <a:tcPr marL="0" marR="0" marT="0" marB="0"/>
                </a:tc>
                <a:extLst>
                  <a:ext uri="{0D108BD9-81ED-4DB2-BD59-A6C34878D82A}">
                    <a16:rowId xmlns:a16="http://schemas.microsoft.com/office/drawing/2014/main" val="265034723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LL456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reservoirs by volume for which] early warning systems in place for spillway discharges</a:t>
                      </a:r>
                    </a:p>
                  </a:txBody>
                  <a:tcPr marL="0" marR="0" marT="0" marB="0"/>
                </a:tc>
                <a:extLst>
                  <a:ext uri="{0D108BD9-81ED-4DB2-BD59-A6C34878D82A}">
                    <a16:rowId xmlns:a16="http://schemas.microsoft.com/office/drawing/2014/main" val="2553933085"/>
                  </a:ext>
                </a:extLst>
              </a:tr>
            </a:tbl>
          </a:graphicData>
        </a:graphic>
      </p:graphicFrame>
      <p:sp>
        <p:nvSpPr>
          <p:cNvPr id="7" name="TextBox 6">
            <a:extLst>
              <a:ext uri="{FF2B5EF4-FFF2-40B4-BE49-F238E27FC236}">
                <a16:creationId xmlns:a16="http://schemas.microsoft.com/office/drawing/2014/main" id="{6B4AED9C-D7CE-87ED-FAEF-6EC6C54C8376}"/>
              </a:ext>
            </a:extLst>
          </p:cNvPr>
          <p:cNvSpPr txBox="1"/>
          <p:nvPr/>
        </p:nvSpPr>
        <p:spPr>
          <a:xfrm>
            <a:off x="3786499" y="6177280"/>
            <a:ext cx="2412999" cy="369332"/>
          </a:xfrm>
          <a:prstGeom prst="rect">
            <a:avLst/>
          </a:prstGeom>
          <a:noFill/>
        </p:spPr>
        <p:txBody>
          <a:bodyPr wrap="square" rtlCol="0">
            <a:spAutoFit/>
          </a:bodyPr>
          <a:lstStyle/>
          <a:p>
            <a:r>
              <a:rPr lang="en-GB">
                <a:hlinkClick r:id="rId14" action="ppaction://hlinksldjump"/>
              </a:rPr>
              <a:t>Back to previous page</a:t>
            </a:r>
            <a:endParaRPr lang="en-GB"/>
          </a:p>
        </p:txBody>
      </p:sp>
      <p:sp>
        <p:nvSpPr>
          <p:cNvPr id="8" name="TextBox 7">
            <a:extLst>
              <a:ext uri="{FF2B5EF4-FFF2-40B4-BE49-F238E27FC236}">
                <a16:creationId xmlns:a16="http://schemas.microsoft.com/office/drawing/2014/main" id="{B1B1CFF4-CD4A-E5AF-0BDE-D1983F374ACD}"/>
              </a:ext>
            </a:extLst>
          </p:cNvPr>
          <p:cNvSpPr txBox="1"/>
          <p:nvPr/>
        </p:nvSpPr>
        <p:spPr>
          <a:xfrm>
            <a:off x="9837500" y="6192304"/>
            <a:ext cx="1297400" cy="369332"/>
          </a:xfrm>
          <a:prstGeom prst="rect">
            <a:avLst/>
          </a:prstGeom>
          <a:noFill/>
        </p:spPr>
        <p:txBody>
          <a:bodyPr wrap="square" rtlCol="0">
            <a:spAutoFit/>
          </a:bodyPr>
          <a:lstStyle/>
          <a:p>
            <a:r>
              <a:rPr lang="en-GB"/>
              <a:t>Page 1 of 2</a:t>
            </a:r>
          </a:p>
        </p:txBody>
      </p:sp>
      <p:sp>
        <p:nvSpPr>
          <p:cNvPr id="9" name="TextBox 8">
            <a:extLst>
              <a:ext uri="{FF2B5EF4-FFF2-40B4-BE49-F238E27FC236}">
                <a16:creationId xmlns:a16="http://schemas.microsoft.com/office/drawing/2014/main" id="{D36211C2-A794-A76E-0560-A328F4318819}"/>
              </a:ext>
            </a:extLst>
          </p:cNvPr>
          <p:cNvSpPr txBox="1"/>
          <p:nvPr/>
        </p:nvSpPr>
        <p:spPr>
          <a:xfrm>
            <a:off x="8631000" y="6177280"/>
            <a:ext cx="1297401" cy="369332"/>
          </a:xfrm>
          <a:prstGeom prst="rect">
            <a:avLst/>
          </a:prstGeom>
          <a:noFill/>
        </p:spPr>
        <p:txBody>
          <a:bodyPr wrap="square" rtlCol="0">
            <a:spAutoFit/>
          </a:bodyPr>
          <a:lstStyle/>
          <a:p>
            <a:r>
              <a:rPr lang="en-GB">
                <a:hlinkClick r:id="rId15" action="ppaction://hlinksldjump"/>
              </a:rPr>
              <a:t>Next page</a:t>
            </a:r>
            <a:endParaRPr lang="en-GB"/>
          </a:p>
        </p:txBody>
      </p:sp>
      <p:sp>
        <p:nvSpPr>
          <p:cNvPr id="10" name="TextBox 9">
            <a:extLst>
              <a:ext uri="{FF2B5EF4-FFF2-40B4-BE49-F238E27FC236}">
                <a16:creationId xmlns:a16="http://schemas.microsoft.com/office/drawing/2014/main" id="{8190D8CC-01F5-9CA1-B2F3-A7A39973FB44}"/>
              </a:ext>
            </a:extLst>
          </p:cNvPr>
          <p:cNvSpPr txBox="1"/>
          <p:nvPr/>
        </p:nvSpPr>
        <p:spPr>
          <a:xfrm>
            <a:off x="8773554" y="1766682"/>
            <a:ext cx="2354694" cy="369332"/>
          </a:xfrm>
          <a:prstGeom prst="rect">
            <a:avLst/>
          </a:prstGeom>
          <a:noFill/>
        </p:spPr>
        <p:txBody>
          <a:bodyPr wrap="square" rtlCol="0">
            <a:spAutoFit/>
          </a:bodyPr>
          <a:lstStyle/>
          <a:p>
            <a:r>
              <a:rPr lang="en-GB">
                <a:hlinkClick r:id="rId16"/>
              </a:rPr>
              <a:t>Link to Indicator Table</a:t>
            </a:r>
            <a:endParaRPr lang="en-GB"/>
          </a:p>
        </p:txBody>
      </p:sp>
    </p:spTree>
    <p:extLst>
      <p:ext uri="{BB962C8B-B14F-4D97-AF65-F5344CB8AC3E}">
        <p14:creationId xmlns:p14="http://schemas.microsoft.com/office/powerpoint/2010/main" val="417941772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069D7-4218-4166-C921-A98C23A0C1F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7C79D74-5645-9A75-E135-5CF1BD7130D6}"/>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related to water resources and land-management</a:t>
            </a:r>
          </a:p>
        </p:txBody>
      </p:sp>
      <p:cxnSp>
        <p:nvCxnSpPr>
          <p:cNvPr id="5" name="Straight Connector 4">
            <a:extLst>
              <a:ext uri="{FF2B5EF4-FFF2-40B4-BE49-F238E27FC236}">
                <a16:creationId xmlns:a16="http://schemas.microsoft.com/office/drawing/2014/main" id="{53A76F15-482E-7FCB-853A-88EF893C6CFF}"/>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15EEC2-075C-8E8F-0BC7-6DEF6AAB6A2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448C79B-7BC9-8ED8-5A73-3DD3715A70E8}"/>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011EC796-B83F-3A0F-132F-E798E71B42DE}"/>
              </a:ext>
            </a:extLst>
          </p:cNvPr>
          <p:cNvGraphicFramePr>
            <a:graphicFrameLocks noGrp="1"/>
          </p:cNvGraphicFramePr>
          <p:nvPr>
            <p:extLst>
              <p:ext uri="{D42A27DB-BD31-4B8C-83A1-F6EECF244321}">
                <p14:modId xmlns:p14="http://schemas.microsoft.com/office/powerpoint/2010/main" val="3326215946"/>
              </p:ext>
            </p:extLst>
          </p:nvPr>
        </p:nvGraphicFramePr>
        <p:xfrm>
          <a:off x="838199" y="2289611"/>
          <a:ext cx="10290049" cy="13106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LL457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required] managed aquifer recharge schemes in place for treated wastewater to boost groundwater reserves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LL458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Fire weather</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Risk prioritsation in the sector considers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required} Vegetation management to manage wildfire risks in catchments</a:t>
                      </a:r>
                    </a:p>
                  </a:txBody>
                  <a:tcPr marL="0" marR="0" marT="0" marB="0"/>
                </a:tc>
                <a:extLst>
                  <a:ext uri="{0D108BD9-81ED-4DB2-BD59-A6C34878D82A}">
                    <a16:rowId xmlns:a16="http://schemas.microsoft.com/office/drawing/2014/main" val="176106182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LL459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Construction and design standards for climate resilient WASH are implemented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required] slope stabilisation measures in place</a:t>
                      </a:r>
                    </a:p>
                  </a:txBody>
                  <a:tcPr marL="0" marR="0" marT="0" marB="0"/>
                </a:tc>
                <a:extLst>
                  <a:ext uri="{0D108BD9-81ED-4DB2-BD59-A6C34878D82A}">
                    <a16:rowId xmlns:a16="http://schemas.microsoft.com/office/drawing/2014/main" val="4144834671"/>
                  </a:ext>
                </a:extLst>
              </a:tr>
            </a:tbl>
          </a:graphicData>
        </a:graphic>
      </p:graphicFrame>
      <p:sp>
        <p:nvSpPr>
          <p:cNvPr id="7" name="TextBox 6">
            <a:extLst>
              <a:ext uri="{FF2B5EF4-FFF2-40B4-BE49-F238E27FC236}">
                <a16:creationId xmlns:a16="http://schemas.microsoft.com/office/drawing/2014/main" id="{D1CB04E5-2A2D-865A-3DDE-573982A74731}"/>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8" name="TextBox 7">
            <a:extLst>
              <a:ext uri="{FF2B5EF4-FFF2-40B4-BE49-F238E27FC236}">
                <a16:creationId xmlns:a16="http://schemas.microsoft.com/office/drawing/2014/main" id="{3B0D9A53-ABB1-0739-BB34-D81ED54B3310}"/>
              </a:ext>
            </a:extLst>
          </p:cNvPr>
          <p:cNvSpPr txBox="1"/>
          <p:nvPr/>
        </p:nvSpPr>
        <p:spPr>
          <a:xfrm>
            <a:off x="9837500" y="6192304"/>
            <a:ext cx="1297400" cy="369332"/>
          </a:xfrm>
          <a:prstGeom prst="rect">
            <a:avLst/>
          </a:prstGeom>
          <a:noFill/>
        </p:spPr>
        <p:txBody>
          <a:bodyPr wrap="square" rtlCol="0">
            <a:spAutoFit/>
          </a:bodyPr>
          <a:lstStyle/>
          <a:p>
            <a:r>
              <a:rPr lang="en-GB"/>
              <a:t>Page 2 of 2</a:t>
            </a:r>
          </a:p>
        </p:txBody>
      </p:sp>
      <p:sp>
        <p:nvSpPr>
          <p:cNvPr id="9" name="TextBox 8">
            <a:extLst>
              <a:ext uri="{FF2B5EF4-FFF2-40B4-BE49-F238E27FC236}">
                <a16:creationId xmlns:a16="http://schemas.microsoft.com/office/drawing/2014/main" id="{65E514D4-7055-173A-C9B4-95A5317593D7}"/>
              </a:ext>
            </a:extLst>
          </p:cNvPr>
          <p:cNvSpPr txBox="1"/>
          <p:nvPr/>
        </p:nvSpPr>
        <p:spPr>
          <a:xfrm>
            <a:off x="8773554" y="1766682"/>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460597867"/>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03678-4A30-ED81-DF16-08F840E6D81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62E3E55-AB97-746F-30F2-679D458F8D57}"/>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with sediment, nutrient  and contaminant management plans</a:t>
            </a:r>
          </a:p>
        </p:txBody>
      </p:sp>
      <p:sp>
        <p:nvSpPr>
          <p:cNvPr id="6" name="TextBox 5">
            <a:extLst>
              <a:ext uri="{FF2B5EF4-FFF2-40B4-BE49-F238E27FC236}">
                <a16:creationId xmlns:a16="http://schemas.microsoft.com/office/drawing/2014/main" id="{509C4EE9-3103-B8D3-10B1-7FE47509C8C9}"/>
              </a:ext>
            </a:extLst>
          </p:cNvPr>
          <p:cNvSpPr txBox="1"/>
          <p:nvPr/>
        </p:nvSpPr>
        <p:spPr>
          <a:xfrm>
            <a:off x="838200" y="728039"/>
            <a:ext cx="1199536" cy="369332"/>
          </a:xfrm>
          <a:prstGeom prst="rect">
            <a:avLst/>
          </a:prstGeom>
          <a:noFill/>
        </p:spPr>
        <p:txBody>
          <a:bodyPr wrap="square" rtlCol="0">
            <a:spAutoFit/>
          </a:bodyPr>
          <a:lstStyle/>
          <a:p>
            <a:r>
              <a:rPr lang="en-GB" b="1"/>
              <a:t>LL222</a:t>
            </a:r>
          </a:p>
        </p:txBody>
      </p:sp>
      <p:sp>
        <p:nvSpPr>
          <p:cNvPr id="2" name="TextBox 1">
            <a:extLst>
              <a:ext uri="{FF2B5EF4-FFF2-40B4-BE49-F238E27FC236}">
                <a16:creationId xmlns:a16="http://schemas.microsoft.com/office/drawing/2014/main" id="{C0E574A9-D5BC-234F-EDAE-45CDF944CED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EB85BAC-8B38-FCA6-18FB-62E9D581C2D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E48DE3E-7936-D03A-0788-D9B52EA94311}"/>
              </a:ext>
            </a:extLst>
          </p:cNvPr>
          <p:cNvGraphicFramePr>
            <a:graphicFrameLocks noGrp="1"/>
          </p:cNvGraphicFramePr>
          <p:nvPr>
            <p:extLst>
              <p:ext uri="{D42A27DB-BD31-4B8C-83A1-F6EECF244321}">
                <p14:modId xmlns:p14="http://schemas.microsoft.com/office/powerpoint/2010/main" val="1817526922"/>
              </p:ext>
            </p:extLst>
          </p:nvPr>
        </p:nvGraphicFramePr>
        <p:xfrm>
          <a:off x="491613" y="1742221"/>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Operation and management is appropriate to ensure and advance climate resilience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Quantitative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kern="1200">
                          <a:solidFill>
                            <a:schemeClr val="tx1"/>
                          </a:solidFill>
                          <a:effectLst/>
                          <a:latin typeface="+mn-lt"/>
                          <a:ea typeface="+mn-ea"/>
                          <a:cs typeface="+mn-cs"/>
                        </a:rPr>
                        <a:t>Qiu et al 2019 Impacts of climate change on watershed systems and potential adaptation through BMPs in a drinking water source area</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F1E3993-FC63-4455-4A8E-B2C41EB3AA3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46413980"/>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8FDE-57B8-2FC3-CD83-12BAADE38C2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D2D3554-7A46-CD05-94AD-E2BFCCE1048C}"/>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served by groundwater] with active groundwater management </a:t>
            </a:r>
          </a:p>
        </p:txBody>
      </p:sp>
      <p:sp>
        <p:nvSpPr>
          <p:cNvPr id="6" name="TextBox 5">
            <a:extLst>
              <a:ext uri="{FF2B5EF4-FFF2-40B4-BE49-F238E27FC236}">
                <a16:creationId xmlns:a16="http://schemas.microsoft.com/office/drawing/2014/main" id="{FECDD51D-FC1F-AA67-8EBC-8BA57E4A5ACC}"/>
              </a:ext>
            </a:extLst>
          </p:cNvPr>
          <p:cNvSpPr txBox="1"/>
          <p:nvPr/>
        </p:nvSpPr>
        <p:spPr>
          <a:xfrm>
            <a:off x="838200" y="728039"/>
            <a:ext cx="1199536" cy="369332"/>
          </a:xfrm>
          <a:prstGeom prst="rect">
            <a:avLst/>
          </a:prstGeom>
          <a:noFill/>
        </p:spPr>
        <p:txBody>
          <a:bodyPr wrap="square" rtlCol="0">
            <a:spAutoFit/>
          </a:bodyPr>
          <a:lstStyle/>
          <a:p>
            <a:r>
              <a:rPr lang="en-GB" b="1"/>
              <a:t>LL226</a:t>
            </a:r>
          </a:p>
        </p:txBody>
      </p:sp>
      <p:sp>
        <p:nvSpPr>
          <p:cNvPr id="2" name="TextBox 1">
            <a:extLst>
              <a:ext uri="{FF2B5EF4-FFF2-40B4-BE49-F238E27FC236}">
                <a16:creationId xmlns:a16="http://schemas.microsoft.com/office/drawing/2014/main" id="{47F300C1-4086-4EE7-7C33-78C4F5A8B55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CDEE02B-C001-07B0-735E-67CC766C5A96}"/>
              </a:ext>
            </a:extLst>
          </p:cNvPr>
          <p:cNvGraphicFramePr>
            <a:graphicFrameLocks noGrp="1"/>
          </p:cNvGraphicFramePr>
          <p:nvPr>
            <p:extLst>
              <p:ext uri="{D42A27DB-BD31-4B8C-83A1-F6EECF244321}">
                <p14:modId xmlns:p14="http://schemas.microsoft.com/office/powerpoint/2010/main" val="1494232168"/>
              </p:ext>
            </p:extLst>
          </p:nvPr>
        </p:nvGraphicFramePr>
        <p:xfrm>
          <a:off x="491613" y="1742221"/>
          <a:ext cx="10991317" cy="4118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Derived from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Quantitative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err="1">
                          <a:effectLst/>
                        </a:rPr>
                        <a:t>Bekeri</a:t>
                      </a:r>
                      <a:r>
                        <a:rPr lang="en-GB" sz="1000">
                          <a:effectLst/>
                        </a:rPr>
                        <a:t> et al 2009 Groundwater allocation using a groundwater level response management method—</a:t>
                      </a:r>
                      <a:r>
                        <a:rPr lang="en-GB" sz="1000" err="1">
                          <a:effectLst/>
                        </a:rPr>
                        <a:t>Gnangara</a:t>
                      </a:r>
                      <a:r>
                        <a:rPr lang="en-GB" sz="1000">
                          <a:effectLst/>
                        </a:rPr>
                        <a:t> Groundwater System, Western Australia</a:t>
                      </a:r>
                    </a:p>
                    <a:p>
                      <a:pPr marL="171450" indent="-171450">
                        <a:buFont typeface="Arial" panose="020B0604020202020204" pitchFamily="34" charset="0"/>
                        <a:buChar char="•"/>
                      </a:pPr>
                      <a:r>
                        <a:rPr lang="en-GB" sz="1000">
                          <a:effectLst/>
                        </a:rPr>
                        <a:t>Van Alphen et al 2021 Selecting and analysing climate change adaptation measures at six research sites across Europe</a:t>
                      </a:r>
                    </a:p>
                    <a:p>
                      <a:pPr marL="171450" indent="-171450">
                        <a:buFont typeface="Arial" panose="020B0604020202020204" pitchFamily="34" charset="0"/>
                        <a:buChar char="•"/>
                      </a:pPr>
                      <a:r>
                        <a:rPr lang="en-GB" sz="1000">
                          <a:effectLst/>
                        </a:rPr>
                        <a:t>MacDonald et al 2009 What impact will climate change have on rural groundwater supplies in Africa?</a:t>
                      </a:r>
                    </a:p>
                    <a:p>
                      <a:pPr marL="171450" indent="-171450">
                        <a:buFont typeface="Arial" panose="020B0604020202020204" pitchFamily="34" charset="0"/>
                        <a:buChar char="•"/>
                      </a:pPr>
                      <a:r>
                        <a:rPr lang="en-GB" sz="1000" err="1">
                          <a:effectLst/>
                        </a:rPr>
                        <a:t>Calow</a:t>
                      </a:r>
                      <a:r>
                        <a:rPr lang="en-GB" sz="1000">
                          <a:effectLst/>
                        </a:rPr>
                        <a:t> et al 2010 Ground water security and drought in Africa: linking availability, access and demand</a:t>
                      </a:r>
                    </a:p>
                    <a:p>
                      <a:pPr marL="171450" indent="-171450">
                        <a:buFont typeface="Arial" panose="020B0604020202020204" pitchFamily="34" charset="0"/>
                        <a:buChar char="•"/>
                      </a:pPr>
                      <a:r>
                        <a:rPr lang="en-GB" sz="1000">
                          <a:effectLst/>
                        </a:rPr>
                        <a:t>Comte et al 2016 Challenges in groundwater resource management in coastal aquifers of East Africa: investigations and lessons learnt in the Comoros Islands, Kenya and Tanzania</a:t>
                      </a:r>
                      <a:br>
                        <a:rPr lang="en-GB" sz="1000">
                          <a:effectLst/>
                        </a:rPr>
                      </a:b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B81A091-6384-4DF8-E222-EC10C686A68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2F117F12-DBCF-C1FC-BBC1-E88809AF5D5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81005300"/>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7ED0-EE6F-E4F3-39BC-7BC7E032895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6A7A10-1AC5-CDCD-5FCD-BF28D28501A4}"/>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which depend on reservoirs] with flexible reservoir operation rules</a:t>
            </a:r>
          </a:p>
        </p:txBody>
      </p:sp>
      <p:sp>
        <p:nvSpPr>
          <p:cNvPr id="6" name="TextBox 5">
            <a:extLst>
              <a:ext uri="{FF2B5EF4-FFF2-40B4-BE49-F238E27FC236}">
                <a16:creationId xmlns:a16="http://schemas.microsoft.com/office/drawing/2014/main" id="{6937E26B-78EB-3BB9-81EC-E1977BB339E7}"/>
              </a:ext>
            </a:extLst>
          </p:cNvPr>
          <p:cNvSpPr txBox="1"/>
          <p:nvPr/>
        </p:nvSpPr>
        <p:spPr>
          <a:xfrm>
            <a:off x="838200" y="728039"/>
            <a:ext cx="1199536" cy="369332"/>
          </a:xfrm>
          <a:prstGeom prst="rect">
            <a:avLst/>
          </a:prstGeom>
          <a:noFill/>
        </p:spPr>
        <p:txBody>
          <a:bodyPr wrap="square" rtlCol="0">
            <a:spAutoFit/>
          </a:bodyPr>
          <a:lstStyle/>
          <a:p>
            <a:r>
              <a:rPr lang="en-GB" b="1"/>
              <a:t>LL230</a:t>
            </a:r>
          </a:p>
        </p:txBody>
      </p:sp>
      <p:sp>
        <p:nvSpPr>
          <p:cNvPr id="2" name="TextBox 1">
            <a:extLst>
              <a:ext uri="{FF2B5EF4-FFF2-40B4-BE49-F238E27FC236}">
                <a16:creationId xmlns:a16="http://schemas.microsoft.com/office/drawing/2014/main" id="{BED3BF48-1915-A99B-D6CE-1F889EC9F15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566A1AA-C083-55BE-B60D-91CD5BB1AEB1}"/>
              </a:ext>
            </a:extLst>
          </p:cNvPr>
          <p:cNvGraphicFramePr>
            <a:graphicFrameLocks noGrp="1"/>
          </p:cNvGraphicFramePr>
          <p:nvPr>
            <p:extLst>
              <p:ext uri="{D42A27DB-BD31-4B8C-83A1-F6EECF244321}">
                <p14:modId xmlns:p14="http://schemas.microsoft.com/office/powerpoint/2010/main" val="3503266161"/>
              </p:ext>
            </p:extLst>
          </p:nvPr>
        </p:nvGraphicFramePr>
        <p:xfrm>
          <a:off x="491613" y="1742221"/>
          <a:ext cx="10991317" cy="3661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Operation and management is appropriate to ensure and advance climate resilience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Quantitative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indent="-171450">
                        <a:buFont typeface="Arial" panose="020B0604020202020204" pitchFamily="34" charset="0"/>
                        <a:buChar char="•"/>
                      </a:pPr>
                      <a:r>
                        <a:rPr lang="en-GB" sz="1000" b="0" i="0" kern="1200">
                          <a:solidFill>
                            <a:schemeClr val="tx1"/>
                          </a:solidFill>
                          <a:effectLst/>
                          <a:latin typeface="+mn-lt"/>
                          <a:ea typeface="+mn-ea"/>
                          <a:cs typeface="+mn-cs"/>
                        </a:rPr>
                        <a:t>Wang et al 2013 Effects of different operational modes on the flood-induced turbidity current of a canyon-shaped reservoir: case study on </a:t>
                      </a:r>
                      <a:r>
                        <a:rPr lang="en-GB" sz="1000" b="0" i="0" kern="1200" err="1">
                          <a:solidFill>
                            <a:schemeClr val="tx1"/>
                          </a:solidFill>
                          <a:effectLst/>
                          <a:latin typeface="+mn-lt"/>
                          <a:ea typeface="+mn-ea"/>
                          <a:cs typeface="+mn-cs"/>
                        </a:rPr>
                        <a:t>Liuxihe</a:t>
                      </a:r>
                      <a:r>
                        <a:rPr lang="en-GB" sz="1000" b="0" i="0" kern="1200">
                          <a:solidFill>
                            <a:schemeClr val="tx1"/>
                          </a:solidFill>
                          <a:effectLst/>
                          <a:latin typeface="+mn-lt"/>
                          <a:ea typeface="+mn-ea"/>
                          <a:cs typeface="+mn-cs"/>
                        </a:rPr>
                        <a:t> Reservoir, South China</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Lee et al 2009 Optimized flood control in the Columbia River Basin for a global warming scenario</a:t>
                      </a:r>
                    </a:p>
                    <a:p>
                      <a:pPr marL="171450" indent="-171450">
                        <a:buFont typeface="Arial" panose="020B0604020202020204" pitchFamily="34" charset="0"/>
                        <a:buChar char="•"/>
                      </a:pPr>
                      <a:r>
                        <a:rPr lang="en-GB" sz="1000" b="0" i="0" kern="1200" err="1">
                          <a:solidFill>
                            <a:schemeClr val="tx1"/>
                          </a:solidFill>
                          <a:effectLst/>
                          <a:latin typeface="+mn-lt"/>
                          <a:ea typeface="+mn-ea"/>
                          <a:cs typeface="+mn-cs"/>
                        </a:rPr>
                        <a:t>Stagge</a:t>
                      </a:r>
                      <a:r>
                        <a:rPr lang="en-GB" sz="1000" b="0" i="0" kern="1200">
                          <a:solidFill>
                            <a:schemeClr val="tx1"/>
                          </a:solidFill>
                          <a:effectLst/>
                          <a:latin typeface="+mn-lt"/>
                          <a:ea typeface="+mn-ea"/>
                          <a:cs typeface="+mn-cs"/>
                        </a:rPr>
                        <a:t> et al 2017 Water Resources Adaptation to Climate and Demand Change in the Potomac River</a:t>
                      </a:r>
                    </a:p>
                    <a:p>
                      <a:pPr marL="171450" indent="-171450">
                        <a:buFont typeface="Arial" panose="020B0604020202020204" pitchFamily="34" charset="0"/>
                        <a:buChar char="•"/>
                      </a:pPr>
                      <a:r>
                        <a:rPr lang="en-GB" sz="1000" b="0" i="0" kern="1200">
                          <a:solidFill>
                            <a:schemeClr val="tx1"/>
                          </a:solidFill>
                          <a:effectLst/>
                          <a:latin typeface="+mn-lt"/>
                          <a:ea typeface="+mn-ea"/>
                          <a:cs typeface="+mn-cs"/>
                        </a:rPr>
                        <a:t>Sterle et al 2020 Collaboratively </a:t>
                      </a:r>
                      <a:r>
                        <a:rPr lang="en-GB" sz="1000" b="0" i="0" kern="1200" err="1">
                          <a:solidFill>
                            <a:schemeClr val="tx1"/>
                          </a:solidFill>
                          <a:effectLst/>
                          <a:latin typeface="+mn-lt"/>
                          <a:ea typeface="+mn-ea"/>
                          <a:cs typeface="+mn-cs"/>
                        </a:rPr>
                        <a:t>Modeling</a:t>
                      </a:r>
                      <a:r>
                        <a:rPr lang="en-GB" sz="1000" b="0" i="0" kern="1200">
                          <a:solidFill>
                            <a:schemeClr val="tx1"/>
                          </a:solidFill>
                          <a:effectLst/>
                          <a:latin typeface="+mn-lt"/>
                          <a:ea typeface="+mn-ea"/>
                          <a:cs typeface="+mn-cs"/>
                        </a:rPr>
                        <a:t> Reservoir Reoperation to Adapt to Earlier Snowmelt Runoff</a:t>
                      </a:r>
                    </a:p>
                    <a:p>
                      <a:pPr algn="l" fontAlgn="b"/>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E86BE8B-6D6A-1C86-9F60-D205976AE94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3F0E3A04-B3E7-D589-F33C-50D71CC448C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5932666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C19C-DA9F-489B-08AE-6BA51A79B66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1503C5-233F-78A3-75D5-4737987C3E08}"/>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catchments for which] water allocation plans take into account sanitation and hygiene needs</a:t>
            </a:r>
          </a:p>
        </p:txBody>
      </p:sp>
      <p:sp>
        <p:nvSpPr>
          <p:cNvPr id="6" name="TextBox 5">
            <a:extLst>
              <a:ext uri="{FF2B5EF4-FFF2-40B4-BE49-F238E27FC236}">
                <a16:creationId xmlns:a16="http://schemas.microsoft.com/office/drawing/2014/main" id="{5829DC42-485C-C0E1-A448-A7594EC2638B}"/>
              </a:ext>
            </a:extLst>
          </p:cNvPr>
          <p:cNvSpPr txBox="1"/>
          <p:nvPr/>
        </p:nvSpPr>
        <p:spPr>
          <a:xfrm>
            <a:off x="838200" y="728039"/>
            <a:ext cx="1199536" cy="369332"/>
          </a:xfrm>
          <a:prstGeom prst="rect">
            <a:avLst/>
          </a:prstGeom>
          <a:noFill/>
        </p:spPr>
        <p:txBody>
          <a:bodyPr wrap="square" rtlCol="0">
            <a:spAutoFit/>
          </a:bodyPr>
          <a:lstStyle/>
          <a:p>
            <a:r>
              <a:rPr lang="en-GB" b="1"/>
              <a:t>LL363</a:t>
            </a:r>
          </a:p>
        </p:txBody>
      </p:sp>
      <p:sp>
        <p:nvSpPr>
          <p:cNvPr id="2" name="TextBox 1">
            <a:extLst>
              <a:ext uri="{FF2B5EF4-FFF2-40B4-BE49-F238E27FC236}">
                <a16:creationId xmlns:a16="http://schemas.microsoft.com/office/drawing/2014/main" id="{963F2588-F036-146A-8BED-E69523F4BB6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21FDE31E-8D59-E9E1-30D6-EDBE2F5AF720}"/>
              </a:ext>
            </a:extLst>
          </p:cNvPr>
          <p:cNvGraphicFramePr>
            <a:graphicFrameLocks noGrp="1"/>
          </p:cNvGraphicFramePr>
          <p:nvPr>
            <p:extLst>
              <p:ext uri="{D42A27DB-BD31-4B8C-83A1-F6EECF244321}">
                <p14:modId xmlns:p14="http://schemas.microsoft.com/office/powerpoint/2010/main" val="203629622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kern="1200">
                          <a:solidFill>
                            <a:schemeClr val="tx1"/>
                          </a:solidFill>
                          <a:effectLst/>
                          <a:latin typeface="+mn-lt"/>
                          <a:ea typeface="+mn-ea"/>
                          <a:cs typeface="+mn-cs"/>
                        </a:rPr>
                        <a:t>GWP UNICEF - Strategic Framework for WASH Climate Resilient Development</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76EF9A3-3B90-A7A2-C350-279058D6E71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10D58A6-B1B2-8B55-524D-F67F49DFDF3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99663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1CDBF-8839-8107-10F9-49BF44FF001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0A83C67-BDE8-DD34-BBBA-38F03713A7E6}"/>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Sanitation sector policy and strategies identify climate risks and include costed climate adaptation measures</a:t>
            </a:r>
          </a:p>
        </p:txBody>
      </p:sp>
      <p:sp>
        <p:nvSpPr>
          <p:cNvPr id="6" name="TextBox 5">
            <a:extLst>
              <a:ext uri="{FF2B5EF4-FFF2-40B4-BE49-F238E27FC236}">
                <a16:creationId xmlns:a16="http://schemas.microsoft.com/office/drawing/2014/main" id="{CA4BB948-D4AB-A03C-7B9B-EC6F5CD77E29}"/>
              </a:ext>
            </a:extLst>
          </p:cNvPr>
          <p:cNvSpPr txBox="1"/>
          <p:nvPr/>
        </p:nvSpPr>
        <p:spPr>
          <a:xfrm>
            <a:off x="838200" y="728039"/>
            <a:ext cx="1199536" cy="369332"/>
          </a:xfrm>
          <a:prstGeom prst="rect">
            <a:avLst/>
          </a:prstGeom>
          <a:noFill/>
        </p:spPr>
        <p:txBody>
          <a:bodyPr wrap="square" rtlCol="0">
            <a:spAutoFit/>
          </a:bodyPr>
          <a:lstStyle/>
          <a:p>
            <a:r>
              <a:rPr lang="en-GB" b="1"/>
              <a:t>LL185</a:t>
            </a:r>
          </a:p>
        </p:txBody>
      </p:sp>
      <p:sp>
        <p:nvSpPr>
          <p:cNvPr id="2" name="TextBox 1">
            <a:extLst>
              <a:ext uri="{FF2B5EF4-FFF2-40B4-BE49-F238E27FC236}">
                <a16:creationId xmlns:a16="http://schemas.microsoft.com/office/drawing/2014/main" id="{5FE1B430-BCB0-938C-4128-E5FC9B9A51D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C7E3022-C574-5206-0F43-F3209691BC0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5CD0143-0598-19B8-A9A8-0654A67A96E2}"/>
              </a:ext>
            </a:extLst>
          </p:cNvPr>
          <p:cNvGraphicFramePr>
            <a:graphicFrameLocks noGrp="1"/>
          </p:cNvGraphicFramePr>
          <p:nvPr>
            <p:extLst>
              <p:ext uri="{D42A27DB-BD31-4B8C-83A1-F6EECF244321}">
                <p14:modId xmlns:p14="http://schemas.microsoft.com/office/powerpoint/2010/main" val="738016442"/>
              </p:ext>
            </p:extLst>
          </p:nvPr>
        </p:nvGraphicFramePr>
        <p:xfrm>
          <a:off x="491613" y="1742221"/>
          <a:ext cx="10991317" cy="32038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Crossfield, A &amp; Ferranti, E 2024, 'A longitudinal perspective of climate adaptation: a case study from the water</a:t>
                      </a:r>
                    </a:p>
                    <a:p>
                      <a:pPr marL="0" indent="0">
                        <a:buFont typeface="Arial" panose="020B0604020202020204" pitchFamily="34" charset="0"/>
                        <a:buNone/>
                      </a:pPr>
                      <a:r>
                        <a:rPr lang="en-GB" sz="1000"/>
                        <a:t>sector 2013-2023', Infrastructure Asset Management. https://doi.org/10.1680/jinam.23.00060</a:t>
                      </a:r>
                    </a:p>
                    <a:p>
                      <a:pPr marL="0" indent="0">
                        <a:buFont typeface="Arial" panose="020B0604020202020204" pitchFamily="34" charset="0"/>
                        <a:buNone/>
                      </a:pPr>
                      <a:endParaRPr lang="en-GB" sz="1000"/>
                    </a:p>
                    <a:p>
                      <a:pPr marL="0" indent="0">
                        <a:buFont typeface="Arial" panose="020B0604020202020204" pitchFamily="34" charset="0"/>
                        <a:buNone/>
                      </a:pPr>
                      <a:r>
                        <a:rPr lang="en-GB" sz="1000"/>
                        <a:t>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1B7C6E4-7C12-BF96-F551-9D6B5818564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386084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A0A3-B12D-C24C-DCFB-E688BF3AB4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A4FA3D0-422A-5315-FDC4-7AA6CF4F820E}"/>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catchments for which] an abstraction inventory has been compiled</a:t>
            </a:r>
          </a:p>
        </p:txBody>
      </p:sp>
      <p:sp>
        <p:nvSpPr>
          <p:cNvPr id="6" name="TextBox 5">
            <a:extLst>
              <a:ext uri="{FF2B5EF4-FFF2-40B4-BE49-F238E27FC236}">
                <a16:creationId xmlns:a16="http://schemas.microsoft.com/office/drawing/2014/main" id="{DE3785CB-06FB-A5D2-8DBE-7848767D7A8B}"/>
              </a:ext>
            </a:extLst>
          </p:cNvPr>
          <p:cNvSpPr txBox="1"/>
          <p:nvPr/>
        </p:nvSpPr>
        <p:spPr>
          <a:xfrm>
            <a:off x="838200" y="728039"/>
            <a:ext cx="1199536" cy="369332"/>
          </a:xfrm>
          <a:prstGeom prst="rect">
            <a:avLst/>
          </a:prstGeom>
          <a:noFill/>
        </p:spPr>
        <p:txBody>
          <a:bodyPr wrap="square" rtlCol="0">
            <a:spAutoFit/>
          </a:bodyPr>
          <a:lstStyle/>
          <a:p>
            <a:r>
              <a:rPr lang="en-GB" b="1"/>
              <a:t>LL373</a:t>
            </a:r>
          </a:p>
        </p:txBody>
      </p:sp>
      <p:sp>
        <p:nvSpPr>
          <p:cNvPr id="2" name="TextBox 1">
            <a:extLst>
              <a:ext uri="{FF2B5EF4-FFF2-40B4-BE49-F238E27FC236}">
                <a16:creationId xmlns:a16="http://schemas.microsoft.com/office/drawing/2014/main" id="{7ED10C00-A751-1B86-8ADB-2F2949DFDB4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6910ED9-69B9-6FA0-B630-E1C1BE8B33F3}"/>
              </a:ext>
            </a:extLst>
          </p:cNvPr>
          <p:cNvGraphicFramePr>
            <a:graphicFrameLocks noGrp="1"/>
          </p:cNvGraphicFramePr>
          <p:nvPr>
            <p:extLst>
              <p:ext uri="{D42A27DB-BD31-4B8C-83A1-F6EECF244321}">
                <p14:modId xmlns:p14="http://schemas.microsoft.com/office/powerpoint/2010/main" val="109307321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kern="1200">
                          <a:solidFill>
                            <a:schemeClr val="tx1"/>
                          </a:solidFill>
                          <a:effectLst/>
                          <a:latin typeface="+mn-lt"/>
                          <a:ea typeface="+mn-ea"/>
                          <a:cs typeface="+mn-cs"/>
                        </a:rPr>
                        <a:t>GWP UNICEF - Strategic Framework for WASH Climate Resilient Development</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C2FA4F8-15D2-053F-205E-80196A4C2AF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58C77E1-3185-5573-DA02-28E16431365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03779203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5A868-ABD4-D731-99AA-32FDFDA2A9B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DBE633A-07A9-9D17-C046-AE2095D1B815}"/>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catchments for which] assessments have been completed on aquifer characteristics</a:t>
            </a:r>
          </a:p>
        </p:txBody>
      </p:sp>
      <p:sp>
        <p:nvSpPr>
          <p:cNvPr id="6" name="TextBox 5">
            <a:extLst>
              <a:ext uri="{FF2B5EF4-FFF2-40B4-BE49-F238E27FC236}">
                <a16:creationId xmlns:a16="http://schemas.microsoft.com/office/drawing/2014/main" id="{A617F5C8-66A3-2EBD-1EAA-705FC355C010}"/>
              </a:ext>
            </a:extLst>
          </p:cNvPr>
          <p:cNvSpPr txBox="1"/>
          <p:nvPr/>
        </p:nvSpPr>
        <p:spPr>
          <a:xfrm>
            <a:off x="838200" y="728039"/>
            <a:ext cx="1199536" cy="369332"/>
          </a:xfrm>
          <a:prstGeom prst="rect">
            <a:avLst/>
          </a:prstGeom>
          <a:noFill/>
        </p:spPr>
        <p:txBody>
          <a:bodyPr wrap="square" rtlCol="0">
            <a:spAutoFit/>
          </a:bodyPr>
          <a:lstStyle/>
          <a:p>
            <a:r>
              <a:rPr lang="en-GB" b="1"/>
              <a:t>LL374</a:t>
            </a:r>
          </a:p>
        </p:txBody>
      </p:sp>
      <p:sp>
        <p:nvSpPr>
          <p:cNvPr id="2" name="TextBox 1">
            <a:extLst>
              <a:ext uri="{FF2B5EF4-FFF2-40B4-BE49-F238E27FC236}">
                <a16:creationId xmlns:a16="http://schemas.microsoft.com/office/drawing/2014/main" id="{9E844ED8-D9C3-B332-8CD7-99DE935851D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585A0D8-446A-EAAC-9AF5-15A7689A9039}"/>
              </a:ext>
            </a:extLst>
          </p:cNvPr>
          <p:cNvGraphicFramePr>
            <a:graphicFrameLocks noGrp="1"/>
          </p:cNvGraphicFramePr>
          <p:nvPr>
            <p:extLst>
              <p:ext uri="{D42A27DB-BD31-4B8C-83A1-F6EECF244321}">
                <p14:modId xmlns:p14="http://schemas.microsoft.com/office/powerpoint/2010/main" val="226652379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32D4BDD8-24CA-CA96-0FA2-8A1602B014E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A5422AE-C391-FC99-1300-AEB8F0CC0BA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2666190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14E0C-5891-4B4F-0A17-88E83A2F23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C773BFB-BD41-25DB-00CF-C7E40AAAD4F1}"/>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catchments] where water allocation planning is in place</a:t>
            </a:r>
          </a:p>
        </p:txBody>
      </p:sp>
      <p:sp>
        <p:nvSpPr>
          <p:cNvPr id="6" name="TextBox 5">
            <a:extLst>
              <a:ext uri="{FF2B5EF4-FFF2-40B4-BE49-F238E27FC236}">
                <a16:creationId xmlns:a16="http://schemas.microsoft.com/office/drawing/2014/main" id="{99EF6A80-4CD1-8616-C715-98EE7BDA5E2A}"/>
              </a:ext>
            </a:extLst>
          </p:cNvPr>
          <p:cNvSpPr txBox="1"/>
          <p:nvPr/>
        </p:nvSpPr>
        <p:spPr>
          <a:xfrm>
            <a:off x="838200" y="728039"/>
            <a:ext cx="1199536" cy="369332"/>
          </a:xfrm>
          <a:prstGeom prst="rect">
            <a:avLst/>
          </a:prstGeom>
          <a:noFill/>
        </p:spPr>
        <p:txBody>
          <a:bodyPr wrap="square" rtlCol="0">
            <a:spAutoFit/>
          </a:bodyPr>
          <a:lstStyle/>
          <a:p>
            <a:r>
              <a:rPr lang="en-GB" b="1"/>
              <a:t>LL375</a:t>
            </a:r>
          </a:p>
        </p:txBody>
      </p:sp>
      <p:sp>
        <p:nvSpPr>
          <p:cNvPr id="2" name="TextBox 1">
            <a:extLst>
              <a:ext uri="{FF2B5EF4-FFF2-40B4-BE49-F238E27FC236}">
                <a16:creationId xmlns:a16="http://schemas.microsoft.com/office/drawing/2014/main" id="{A7A093DC-F6A0-0215-0F3F-75FC15C45CB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C4457E0-4F99-6C81-76AE-0148AECC227A}"/>
              </a:ext>
            </a:extLst>
          </p:cNvPr>
          <p:cNvGraphicFramePr>
            <a:graphicFrameLocks noGrp="1"/>
          </p:cNvGraphicFramePr>
          <p:nvPr>
            <p:extLst>
              <p:ext uri="{D42A27DB-BD31-4B8C-83A1-F6EECF244321}">
                <p14:modId xmlns:p14="http://schemas.microsoft.com/office/powerpoint/2010/main" val="157510738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8432DAB-4D1D-96E3-849D-7C5DEEA0B36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43BEF0B-57C3-8942-3142-6F77E584E20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23419211"/>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B6859-674B-559A-0223-C873A163344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1635639-CF08-69B5-3D7E-FFD2578FF75B}"/>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total water sources] (surface and groundwater) or catchments for which there is a permitting process in place for discharges</a:t>
            </a:r>
          </a:p>
        </p:txBody>
      </p:sp>
      <p:sp>
        <p:nvSpPr>
          <p:cNvPr id="6" name="TextBox 5">
            <a:extLst>
              <a:ext uri="{FF2B5EF4-FFF2-40B4-BE49-F238E27FC236}">
                <a16:creationId xmlns:a16="http://schemas.microsoft.com/office/drawing/2014/main" id="{488062B0-E082-2A0D-4B1F-DC91AB9C6A3F}"/>
              </a:ext>
            </a:extLst>
          </p:cNvPr>
          <p:cNvSpPr txBox="1"/>
          <p:nvPr/>
        </p:nvSpPr>
        <p:spPr>
          <a:xfrm>
            <a:off x="838200" y="728039"/>
            <a:ext cx="1199536" cy="369332"/>
          </a:xfrm>
          <a:prstGeom prst="rect">
            <a:avLst/>
          </a:prstGeom>
          <a:noFill/>
        </p:spPr>
        <p:txBody>
          <a:bodyPr wrap="square" rtlCol="0">
            <a:spAutoFit/>
          </a:bodyPr>
          <a:lstStyle/>
          <a:p>
            <a:r>
              <a:rPr lang="en-GB" b="1"/>
              <a:t>LL389</a:t>
            </a:r>
          </a:p>
        </p:txBody>
      </p:sp>
      <p:sp>
        <p:nvSpPr>
          <p:cNvPr id="2" name="TextBox 1">
            <a:extLst>
              <a:ext uri="{FF2B5EF4-FFF2-40B4-BE49-F238E27FC236}">
                <a16:creationId xmlns:a16="http://schemas.microsoft.com/office/drawing/2014/main" id="{08ED09BA-5BC6-45C2-D232-F71FBC21626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40B5873-6C6A-41FD-D12C-6B22FDAA4EC1}"/>
              </a:ext>
            </a:extLst>
          </p:cNvPr>
          <p:cNvGraphicFramePr>
            <a:graphicFrameLocks noGrp="1"/>
          </p:cNvGraphicFramePr>
          <p:nvPr>
            <p:extLst>
              <p:ext uri="{D42A27DB-BD31-4B8C-83A1-F6EECF244321}">
                <p14:modId xmlns:p14="http://schemas.microsoft.com/office/powerpoint/2010/main" val="69727006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BC48611-54B6-3BF0-511B-F23CDD29F1D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4A0DE6A-1D72-917C-C0E6-36447E48CBB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450715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8492D-D0EA-EE71-84E4-BD9BC1152E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3B7071D-0989-7175-C706-FC7C9C379D20}"/>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reservoirs by volume for which] spillway discharges managed to prevent flood surge that threaten water treatment works and offtakes</a:t>
            </a:r>
          </a:p>
        </p:txBody>
      </p:sp>
      <p:sp>
        <p:nvSpPr>
          <p:cNvPr id="6" name="TextBox 5">
            <a:extLst>
              <a:ext uri="{FF2B5EF4-FFF2-40B4-BE49-F238E27FC236}">
                <a16:creationId xmlns:a16="http://schemas.microsoft.com/office/drawing/2014/main" id="{D131B66F-9645-9D28-7669-BD11AB52539D}"/>
              </a:ext>
            </a:extLst>
          </p:cNvPr>
          <p:cNvSpPr txBox="1"/>
          <p:nvPr/>
        </p:nvSpPr>
        <p:spPr>
          <a:xfrm>
            <a:off x="838200" y="728039"/>
            <a:ext cx="1199536" cy="369332"/>
          </a:xfrm>
          <a:prstGeom prst="rect">
            <a:avLst/>
          </a:prstGeom>
          <a:noFill/>
        </p:spPr>
        <p:txBody>
          <a:bodyPr wrap="square" rtlCol="0">
            <a:spAutoFit/>
          </a:bodyPr>
          <a:lstStyle/>
          <a:p>
            <a:r>
              <a:rPr lang="en-GB" b="1"/>
              <a:t>LL455</a:t>
            </a:r>
          </a:p>
        </p:txBody>
      </p:sp>
      <p:sp>
        <p:nvSpPr>
          <p:cNvPr id="2" name="TextBox 1">
            <a:extLst>
              <a:ext uri="{FF2B5EF4-FFF2-40B4-BE49-F238E27FC236}">
                <a16:creationId xmlns:a16="http://schemas.microsoft.com/office/drawing/2014/main" id="{11E84269-D4AC-CCF6-D0A2-CB59D95DD6C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83614F2-7125-CC6C-EF11-590417BCB861}"/>
              </a:ext>
            </a:extLst>
          </p:cNvPr>
          <p:cNvGraphicFramePr>
            <a:graphicFrameLocks noGrp="1"/>
          </p:cNvGraphicFramePr>
          <p:nvPr>
            <p:extLst>
              <p:ext uri="{D42A27DB-BD31-4B8C-83A1-F6EECF244321}">
                <p14:modId xmlns:p14="http://schemas.microsoft.com/office/powerpoint/2010/main" val="333023771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Treatment</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Derived from experience of regulators including OFWAT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0F05889-AFCC-28AB-E9A8-4CEA4F4858F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CE48471-2271-5AB4-6684-D543FB66DED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508910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1C9AF-B98E-4829-FA10-5799382A08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DC2A386-D540-B231-8ED7-D3E55B41C5C7}"/>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reservoirs by volume for which] early warning systems in place for spillway discharges</a:t>
            </a:r>
          </a:p>
        </p:txBody>
      </p:sp>
      <p:sp>
        <p:nvSpPr>
          <p:cNvPr id="6" name="TextBox 5">
            <a:extLst>
              <a:ext uri="{FF2B5EF4-FFF2-40B4-BE49-F238E27FC236}">
                <a16:creationId xmlns:a16="http://schemas.microsoft.com/office/drawing/2014/main" id="{06E2AA1B-0E66-9EE8-3A3B-7A1E13AF7DE4}"/>
              </a:ext>
            </a:extLst>
          </p:cNvPr>
          <p:cNvSpPr txBox="1"/>
          <p:nvPr/>
        </p:nvSpPr>
        <p:spPr>
          <a:xfrm>
            <a:off x="838200" y="728039"/>
            <a:ext cx="1199536" cy="369332"/>
          </a:xfrm>
          <a:prstGeom prst="rect">
            <a:avLst/>
          </a:prstGeom>
          <a:noFill/>
        </p:spPr>
        <p:txBody>
          <a:bodyPr wrap="square" rtlCol="0">
            <a:spAutoFit/>
          </a:bodyPr>
          <a:lstStyle/>
          <a:p>
            <a:r>
              <a:rPr lang="en-GB" b="1"/>
              <a:t>LL456</a:t>
            </a:r>
          </a:p>
        </p:txBody>
      </p:sp>
      <p:sp>
        <p:nvSpPr>
          <p:cNvPr id="2" name="TextBox 1">
            <a:extLst>
              <a:ext uri="{FF2B5EF4-FFF2-40B4-BE49-F238E27FC236}">
                <a16:creationId xmlns:a16="http://schemas.microsoft.com/office/drawing/2014/main" id="{E882191F-B090-B803-9B41-37184CBA901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98A5702-2BDE-55C3-939F-50DED1AFC952}"/>
              </a:ext>
            </a:extLst>
          </p:cNvPr>
          <p:cNvGraphicFramePr>
            <a:graphicFrameLocks noGrp="1"/>
          </p:cNvGraphicFramePr>
          <p:nvPr>
            <p:extLst>
              <p:ext uri="{D42A27DB-BD31-4B8C-83A1-F6EECF244321}">
                <p14:modId xmlns:p14="http://schemas.microsoft.com/office/powerpoint/2010/main" val="3365140825"/>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Treatment</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kern="1200">
                          <a:solidFill>
                            <a:schemeClr val="tx1"/>
                          </a:solidFill>
                          <a:effectLst/>
                          <a:latin typeface="+mn-lt"/>
                          <a:ea typeface="+mn-ea"/>
                          <a:cs typeface="+mn-cs"/>
                        </a:rPr>
                        <a:t>Derived from experience of regulators including OFWAT</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75AFECB-643F-010D-607C-48ECAEB045B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18FB4C4-8D1F-1736-4E36-2056F587061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41720705"/>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1719F-F36E-66CF-C4B7-BD6821F651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CAA131C-2936-9725-F683-F55601804F38}"/>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required] managed aquifer recharge schemes in place for treated wastewater to boost groundwater reserves</a:t>
            </a:r>
          </a:p>
        </p:txBody>
      </p:sp>
      <p:sp>
        <p:nvSpPr>
          <p:cNvPr id="6" name="TextBox 5">
            <a:extLst>
              <a:ext uri="{FF2B5EF4-FFF2-40B4-BE49-F238E27FC236}">
                <a16:creationId xmlns:a16="http://schemas.microsoft.com/office/drawing/2014/main" id="{241AE79F-568E-13B1-B514-6F1139E7190E}"/>
              </a:ext>
            </a:extLst>
          </p:cNvPr>
          <p:cNvSpPr txBox="1"/>
          <p:nvPr/>
        </p:nvSpPr>
        <p:spPr>
          <a:xfrm>
            <a:off x="838200" y="728039"/>
            <a:ext cx="1199536" cy="369332"/>
          </a:xfrm>
          <a:prstGeom prst="rect">
            <a:avLst/>
          </a:prstGeom>
          <a:noFill/>
        </p:spPr>
        <p:txBody>
          <a:bodyPr wrap="square" rtlCol="0">
            <a:spAutoFit/>
          </a:bodyPr>
          <a:lstStyle/>
          <a:p>
            <a:r>
              <a:rPr lang="en-GB" b="1"/>
              <a:t>LL457</a:t>
            </a:r>
          </a:p>
        </p:txBody>
      </p:sp>
      <p:sp>
        <p:nvSpPr>
          <p:cNvPr id="2" name="TextBox 1">
            <a:extLst>
              <a:ext uri="{FF2B5EF4-FFF2-40B4-BE49-F238E27FC236}">
                <a16:creationId xmlns:a16="http://schemas.microsoft.com/office/drawing/2014/main" id="{CDC28D9B-E548-3D21-9DF3-78991102909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CFFA20F-B42B-6158-5E15-75DCFF665DC8}"/>
              </a:ext>
            </a:extLst>
          </p:cNvPr>
          <p:cNvGraphicFramePr>
            <a:graphicFrameLocks noGrp="1"/>
          </p:cNvGraphicFramePr>
          <p:nvPr>
            <p:extLst>
              <p:ext uri="{D42A27DB-BD31-4B8C-83A1-F6EECF244321}">
                <p14:modId xmlns:p14="http://schemas.microsoft.com/office/powerpoint/2010/main" val="65155997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UK water industry and others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A13AAEE2-B27A-B587-71A1-0AB6566C608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30B9938B-4923-6B2D-6407-D7CF472BD23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7928601"/>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F032A-BE9F-C5ED-03EC-2846ECB38B3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D40B2C-3922-5E3D-2934-CCAF43C1D841}"/>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required] Vegetation management to manage wildfire risks in catchments</a:t>
            </a:r>
          </a:p>
        </p:txBody>
      </p:sp>
      <p:sp>
        <p:nvSpPr>
          <p:cNvPr id="6" name="TextBox 5">
            <a:extLst>
              <a:ext uri="{FF2B5EF4-FFF2-40B4-BE49-F238E27FC236}">
                <a16:creationId xmlns:a16="http://schemas.microsoft.com/office/drawing/2014/main" id="{2E75C266-6282-6B6B-F133-CDF87CA9108B}"/>
              </a:ext>
            </a:extLst>
          </p:cNvPr>
          <p:cNvSpPr txBox="1"/>
          <p:nvPr/>
        </p:nvSpPr>
        <p:spPr>
          <a:xfrm>
            <a:off x="838200" y="728039"/>
            <a:ext cx="1199536" cy="369332"/>
          </a:xfrm>
          <a:prstGeom prst="rect">
            <a:avLst/>
          </a:prstGeom>
          <a:noFill/>
        </p:spPr>
        <p:txBody>
          <a:bodyPr wrap="square" rtlCol="0">
            <a:spAutoFit/>
          </a:bodyPr>
          <a:lstStyle/>
          <a:p>
            <a:r>
              <a:rPr lang="en-GB" b="1"/>
              <a:t>LL458</a:t>
            </a:r>
          </a:p>
        </p:txBody>
      </p:sp>
      <p:sp>
        <p:nvSpPr>
          <p:cNvPr id="2" name="TextBox 1">
            <a:extLst>
              <a:ext uri="{FF2B5EF4-FFF2-40B4-BE49-F238E27FC236}">
                <a16:creationId xmlns:a16="http://schemas.microsoft.com/office/drawing/2014/main" id="{A06F4AC6-3ADE-5067-8966-85ABAB3302E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9A81C6E-3783-E856-47A8-E8026FCC1A93}"/>
              </a:ext>
            </a:extLst>
          </p:cNvPr>
          <p:cNvGraphicFramePr>
            <a:graphicFrameLocks noGrp="1"/>
          </p:cNvGraphicFramePr>
          <p:nvPr>
            <p:extLst>
              <p:ext uri="{D42A27DB-BD31-4B8C-83A1-F6EECF244321}">
                <p14:modId xmlns:p14="http://schemas.microsoft.com/office/powerpoint/2010/main" val="1037863762"/>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Risk prioritisation in the sector considers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HIC catchment management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8" name="TextBox 7">
            <a:extLst>
              <a:ext uri="{FF2B5EF4-FFF2-40B4-BE49-F238E27FC236}">
                <a16:creationId xmlns:a16="http://schemas.microsoft.com/office/drawing/2014/main" id="{D1E3C600-4058-63CA-D454-61CFEFDA622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ECE34A9-CE2D-E726-450D-812728759F3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998651934"/>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9B3F8-6C4E-33B5-D2C4-D80FFB834A4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9CBE92-0DCF-84B1-CC28-827178FD8503}"/>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required] slope stabilisation measures in place</a:t>
            </a:r>
          </a:p>
        </p:txBody>
      </p:sp>
      <p:sp>
        <p:nvSpPr>
          <p:cNvPr id="6" name="TextBox 5">
            <a:extLst>
              <a:ext uri="{FF2B5EF4-FFF2-40B4-BE49-F238E27FC236}">
                <a16:creationId xmlns:a16="http://schemas.microsoft.com/office/drawing/2014/main" id="{DC30C96A-4959-8119-0187-FE7A4C12F7DB}"/>
              </a:ext>
            </a:extLst>
          </p:cNvPr>
          <p:cNvSpPr txBox="1"/>
          <p:nvPr/>
        </p:nvSpPr>
        <p:spPr>
          <a:xfrm>
            <a:off x="838200" y="728039"/>
            <a:ext cx="1199536" cy="369332"/>
          </a:xfrm>
          <a:prstGeom prst="rect">
            <a:avLst/>
          </a:prstGeom>
          <a:noFill/>
        </p:spPr>
        <p:txBody>
          <a:bodyPr wrap="square" rtlCol="0">
            <a:spAutoFit/>
          </a:bodyPr>
          <a:lstStyle/>
          <a:p>
            <a:r>
              <a:rPr lang="en-GB" b="1"/>
              <a:t>LL459</a:t>
            </a:r>
          </a:p>
        </p:txBody>
      </p:sp>
      <p:sp>
        <p:nvSpPr>
          <p:cNvPr id="2" name="TextBox 1">
            <a:extLst>
              <a:ext uri="{FF2B5EF4-FFF2-40B4-BE49-F238E27FC236}">
                <a16:creationId xmlns:a16="http://schemas.microsoft.com/office/drawing/2014/main" id="{0A89C000-D9AB-E341-45FF-36A133755D4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4F40951-E8D6-DEE8-FC84-DA4A5A10FD0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36B8853-32C8-E02E-2A5A-956AAB08EB41}"/>
              </a:ext>
            </a:extLst>
          </p:cNvPr>
          <p:cNvGraphicFramePr>
            <a:graphicFrameLocks noGrp="1"/>
          </p:cNvGraphicFramePr>
          <p:nvPr>
            <p:extLst>
              <p:ext uri="{D42A27DB-BD31-4B8C-83A1-F6EECF244321}">
                <p14:modId xmlns:p14="http://schemas.microsoft.com/office/powerpoint/2010/main" val="78734085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Construction and design standards for climate resilient WASH are implemented </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HIC catchment management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5C831BE-77B2-B931-5FC0-EEB0513FFF1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17141004"/>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B989A-A6E8-D70E-A4A8-FFBDED25B51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D714E4F-3963-39AA-C2FE-ACC74D46E000}"/>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related to water resources and land-management</a:t>
            </a:r>
          </a:p>
        </p:txBody>
      </p:sp>
      <p:cxnSp>
        <p:nvCxnSpPr>
          <p:cNvPr id="5" name="Straight Connector 4">
            <a:extLst>
              <a:ext uri="{FF2B5EF4-FFF2-40B4-BE49-F238E27FC236}">
                <a16:creationId xmlns:a16="http://schemas.microsoft.com/office/drawing/2014/main" id="{38F7285B-7007-077E-1AED-6B3D7383E1D3}"/>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4025AAC-3D77-6C13-BA28-1A06964AACE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AE76245-9B57-12C8-FC10-858A8D04FEEC}"/>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88950071-96F3-8AEA-C205-9B76C28C05E1}"/>
              </a:ext>
            </a:extLst>
          </p:cNvPr>
          <p:cNvGraphicFramePr>
            <a:graphicFrameLocks noGrp="1"/>
          </p:cNvGraphicFramePr>
          <p:nvPr>
            <p:extLst>
              <p:ext uri="{D42A27DB-BD31-4B8C-83A1-F6EECF244321}">
                <p14:modId xmlns:p14="http://schemas.microsoft.com/office/powerpoint/2010/main" val="1812666482"/>
              </p:ext>
            </p:extLst>
          </p:nvPr>
        </p:nvGraphicFramePr>
        <p:xfrm>
          <a:off x="838199" y="2138336"/>
          <a:ext cx="10290049" cy="164592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LL452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Environmental water regulations specify minimum low-flow discharge in receiving waters to maintain dilution and meet water quality objectives [taking in to account future flows]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LL453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Environmental regulations set limits on diffuse pollution that allow discharge from WWTPs that meet WQO [taking into account future flows]</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LL454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reservoirs by volume for which] spillway discharges managed to prevent flood surge that threaten </a:t>
                      </a:r>
                      <a:r>
                        <a:rPr lang="en-GB" sz="1100" b="1" i="0" u="none" strike="noStrike" err="1">
                          <a:solidFill>
                            <a:srgbClr val="000000"/>
                          </a:solidFill>
                          <a:effectLst/>
                          <a:latin typeface="Aptos Narrow" panose="020B0004020202020204" pitchFamily="34" charset="0"/>
                        </a:rPr>
                        <a:t>fecal</a:t>
                      </a:r>
                      <a:r>
                        <a:rPr lang="en-GB" sz="1100" b="1" i="0" u="none" strike="noStrike">
                          <a:solidFill>
                            <a:srgbClr val="000000"/>
                          </a:solidFill>
                          <a:effectLst/>
                          <a:latin typeface="Aptos Narrow" panose="020B0004020202020204" pitchFamily="34" charset="0"/>
                        </a:rPr>
                        <a:t> sludge and wastewater treatment plants</a:t>
                      </a:r>
                    </a:p>
                  </a:txBody>
                  <a:tcPr marL="0" marR="0" marT="0" marB="0"/>
                </a:tc>
                <a:extLst>
                  <a:ext uri="{0D108BD9-81ED-4DB2-BD59-A6C34878D82A}">
                    <a16:rowId xmlns:a16="http://schemas.microsoft.com/office/drawing/2014/main" val="310685966"/>
                  </a:ext>
                </a:extLst>
              </a:tr>
            </a:tbl>
          </a:graphicData>
        </a:graphic>
      </p:graphicFrame>
      <p:sp>
        <p:nvSpPr>
          <p:cNvPr id="7" name="TextBox 6">
            <a:extLst>
              <a:ext uri="{FF2B5EF4-FFF2-40B4-BE49-F238E27FC236}">
                <a16:creationId xmlns:a16="http://schemas.microsoft.com/office/drawing/2014/main" id="{22121EA6-F711-D606-BD32-10B6A6109C83}"/>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8" name="TextBox 7">
            <a:extLst>
              <a:ext uri="{FF2B5EF4-FFF2-40B4-BE49-F238E27FC236}">
                <a16:creationId xmlns:a16="http://schemas.microsoft.com/office/drawing/2014/main" id="{C9769773-B7F6-301D-2828-CA92332F46AE}"/>
              </a:ext>
            </a:extLst>
          </p:cNvPr>
          <p:cNvSpPr txBox="1"/>
          <p:nvPr/>
        </p:nvSpPr>
        <p:spPr>
          <a:xfrm>
            <a:off x="8773554" y="1766682"/>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27547220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77F32-92E2-CF33-33B3-60D3BBD1329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B23C9E9-85D6-FFD3-FD07-49880F9829E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National guidance and standards on sanitation design and construction materials consider risks from climate variability and change</a:t>
            </a:r>
          </a:p>
        </p:txBody>
      </p:sp>
      <p:sp>
        <p:nvSpPr>
          <p:cNvPr id="6" name="TextBox 5">
            <a:extLst>
              <a:ext uri="{FF2B5EF4-FFF2-40B4-BE49-F238E27FC236}">
                <a16:creationId xmlns:a16="http://schemas.microsoft.com/office/drawing/2014/main" id="{00AB1316-9EB9-A468-D312-94AA52A9730A}"/>
              </a:ext>
            </a:extLst>
          </p:cNvPr>
          <p:cNvSpPr txBox="1"/>
          <p:nvPr/>
        </p:nvSpPr>
        <p:spPr>
          <a:xfrm>
            <a:off x="838200" y="728039"/>
            <a:ext cx="1199536" cy="369332"/>
          </a:xfrm>
          <a:prstGeom prst="rect">
            <a:avLst/>
          </a:prstGeom>
          <a:noFill/>
        </p:spPr>
        <p:txBody>
          <a:bodyPr wrap="square" rtlCol="0">
            <a:spAutoFit/>
          </a:bodyPr>
          <a:lstStyle/>
          <a:p>
            <a:r>
              <a:rPr lang="en-GB" b="1"/>
              <a:t>LL186</a:t>
            </a:r>
          </a:p>
        </p:txBody>
      </p:sp>
      <p:sp>
        <p:nvSpPr>
          <p:cNvPr id="2" name="TextBox 1">
            <a:extLst>
              <a:ext uri="{FF2B5EF4-FFF2-40B4-BE49-F238E27FC236}">
                <a16:creationId xmlns:a16="http://schemas.microsoft.com/office/drawing/2014/main" id="{A301A47B-E462-645D-D5B9-88D0F50ABCA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CD59B80-81E8-0362-15DB-307BD99137E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F840890-A309-E968-72F2-9F7ECE74ED53}"/>
              </a:ext>
            </a:extLst>
          </p:cNvPr>
          <p:cNvGraphicFramePr>
            <a:graphicFrameLocks noGrp="1"/>
          </p:cNvGraphicFramePr>
          <p:nvPr>
            <p:extLst>
              <p:ext uri="{D42A27DB-BD31-4B8C-83A1-F6EECF244321}">
                <p14:modId xmlns:p14="http://schemas.microsoft.com/office/powerpoint/2010/main" val="3148185443"/>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Appropriate standards and design guidance exist to address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1CF0F76-9B01-63BF-43D4-697AAE1BFE4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349142839"/>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F0566-384E-F2FE-38D7-B95387D185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2FAE13-5731-98B5-8753-14E7407A19E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Environmental water regulations specify minimum low-flow discharge in receiving waters to maintain dilution and meet water quality objectives [taking in to account future flows]</a:t>
            </a:r>
          </a:p>
        </p:txBody>
      </p:sp>
      <p:sp>
        <p:nvSpPr>
          <p:cNvPr id="6" name="TextBox 5">
            <a:extLst>
              <a:ext uri="{FF2B5EF4-FFF2-40B4-BE49-F238E27FC236}">
                <a16:creationId xmlns:a16="http://schemas.microsoft.com/office/drawing/2014/main" id="{5655FFFE-5B6B-4F73-EACE-1D1F8C4F5E0D}"/>
              </a:ext>
            </a:extLst>
          </p:cNvPr>
          <p:cNvSpPr txBox="1"/>
          <p:nvPr/>
        </p:nvSpPr>
        <p:spPr>
          <a:xfrm>
            <a:off x="838200" y="728039"/>
            <a:ext cx="1199536" cy="369332"/>
          </a:xfrm>
          <a:prstGeom prst="rect">
            <a:avLst/>
          </a:prstGeom>
          <a:noFill/>
        </p:spPr>
        <p:txBody>
          <a:bodyPr wrap="square" rtlCol="0">
            <a:spAutoFit/>
          </a:bodyPr>
          <a:lstStyle/>
          <a:p>
            <a:r>
              <a:rPr lang="en-GB" b="1"/>
              <a:t>LL452</a:t>
            </a:r>
          </a:p>
        </p:txBody>
      </p:sp>
      <p:sp>
        <p:nvSpPr>
          <p:cNvPr id="2" name="TextBox 1">
            <a:extLst>
              <a:ext uri="{FF2B5EF4-FFF2-40B4-BE49-F238E27FC236}">
                <a16:creationId xmlns:a16="http://schemas.microsoft.com/office/drawing/2014/main" id="{AE7AE731-5DE9-34DA-9611-498C19AE7B7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7B54525-7BE8-DD68-17FD-F53803EB7C4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4537F3E-E0D0-6367-BC7F-6176E957E539}"/>
              </a:ext>
            </a:extLst>
          </p:cNvPr>
          <p:cNvGraphicFramePr>
            <a:graphicFrameLocks noGrp="1"/>
          </p:cNvGraphicFramePr>
          <p:nvPr>
            <p:extLst>
              <p:ext uri="{D42A27DB-BD31-4B8C-83A1-F6EECF244321}">
                <p14:modId xmlns:p14="http://schemas.microsoft.com/office/powerpoint/2010/main" val="1878439857"/>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Derived from experience of regulators including OFWAT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1278419-FCC7-39B4-119D-E1B8C647FBF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805310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315CA-9F5E-2C72-9D46-8D1203B7313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D86A677-7BFF-BE03-E796-E84ED2FCC73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Environmental regulations set limits on diffuse pollution that allow discharge from WWTPs that meet WQO [taking into account future flows]</a:t>
            </a:r>
          </a:p>
        </p:txBody>
      </p:sp>
      <p:sp>
        <p:nvSpPr>
          <p:cNvPr id="6" name="TextBox 5">
            <a:extLst>
              <a:ext uri="{FF2B5EF4-FFF2-40B4-BE49-F238E27FC236}">
                <a16:creationId xmlns:a16="http://schemas.microsoft.com/office/drawing/2014/main" id="{F0CD1705-2597-2EE1-EA70-E2DA0BC7A524}"/>
              </a:ext>
            </a:extLst>
          </p:cNvPr>
          <p:cNvSpPr txBox="1"/>
          <p:nvPr/>
        </p:nvSpPr>
        <p:spPr>
          <a:xfrm>
            <a:off x="838200" y="728039"/>
            <a:ext cx="1199536" cy="369332"/>
          </a:xfrm>
          <a:prstGeom prst="rect">
            <a:avLst/>
          </a:prstGeom>
          <a:noFill/>
        </p:spPr>
        <p:txBody>
          <a:bodyPr wrap="square" rtlCol="0">
            <a:spAutoFit/>
          </a:bodyPr>
          <a:lstStyle/>
          <a:p>
            <a:r>
              <a:rPr lang="en-GB" b="1"/>
              <a:t>LL453</a:t>
            </a:r>
          </a:p>
        </p:txBody>
      </p:sp>
      <p:sp>
        <p:nvSpPr>
          <p:cNvPr id="2" name="TextBox 1">
            <a:extLst>
              <a:ext uri="{FF2B5EF4-FFF2-40B4-BE49-F238E27FC236}">
                <a16:creationId xmlns:a16="http://schemas.microsoft.com/office/drawing/2014/main" id="{6BAC0409-9FE3-E5D4-D732-885D3D951E5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D2427A4-098A-B0B3-466B-86DD95BC120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CB77B6A-F1FF-4DFF-789E-1E299BC90FE5}"/>
              </a:ext>
            </a:extLst>
          </p:cNvPr>
          <p:cNvGraphicFramePr>
            <a:graphicFrameLocks noGrp="1"/>
          </p:cNvGraphicFramePr>
          <p:nvPr>
            <p:extLst>
              <p:ext uri="{D42A27DB-BD31-4B8C-83A1-F6EECF244321}">
                <p14:modId xmlns:p14="http://schemas.microsoft.com/office/powerpoint/2010/main" val="344643319"/>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Derived from experience of regulators including OFWAT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8EDAF59-36A5-E3F8-71E5-F1691DD86CF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99428181"/>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89DCB-45B5-8944-49A2-4165573CE7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15C3FE-E618-F2B2-55C9-68F5FB7B816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reservoirs by volume for which] spillway discharges managed to prevent flood surge that threaten </a:t>
            </a:r>
            <a:r>
              <a:rPr lang="en-GB" sz="1800" b="1" i="0" u="none" strike="noStrike" err="1">
                <a:solidFill>
                  <a:schemeClr val="bg1"/>
                </a:solidFill>
                <a:effectLst/>
                <a:latin typeface="+mn-lt"/>
              </a:rPr>
              <a:t>fecal</a:t>
            </a:r>
            <a:r>
              <a:rPr lang="en-GB" sz="1800" b="1" i="0" u="none" strike="noStrike">
                <a:solidFill>
                  <a:schemeClr val="bg1"/>
                </a:solidFill>
                <a:effectLst/>
                <a:latin typeface="+mn-lt"/>
              </a:rPr>
              <a:t> sludge and wastewater treatment plants</a:t>
            </a:r>
          </a:p>
        </p:txBody>
      </p:sp>
      <p:sp>
        <p:nvSpPr>
          <p:cNvPr id="6" name="TextBox 5">
            <a:extLst>
              <a:ext uri="{FF2B5EF4-FFF2-40B4-BE49-F238E27FC236}">
                <a16:creationId xmlns:a16="http://schemas.microsoft.com/office/drawing/2014/main" id="{62C0B699-06DB-A8AE-3D0E-7CF1DAA69D8D}"/>
              </a:ext>
            </a:extLst>
          </p:cNvPr>
          <p:cNvSpPr txBox="1"/>
          <p:nvPr/>
        </p:nvSpPr>
        <p:spPr>
          <a:xfrm>
            <a:off x="838200" y="728039"/>
            <a:ext cx="1199536" cy="369332"/>
          </a:xfrm>
          <a:prstGeom prst="rect">
            <a:avLst/>
          </a:prstGeom>
          <a:noFill/>
        </p:spPr>
        <p:txBody>
          <a:bodyPr wrap="square" rtlCol="0">
            <a:spAutoFit/>
          </a:bodyPr>
          <a:lstStyle/>
          <a:p>
            <a:r>
              <a:rPr lang="en-GB" b="1"/>
              <a:t>LL454</a:t>
            </a:r>
          </a:p>
        </p:txBody>
      </p:sp>
      <p:sp>
        <p:nvSpPr>
          <p:cNvPr id="2" name="TextBox 1">
            <a:extLst>
              <a:ext uri="{FF2B5EF4-FFF2-40B4-BE49-F238E27FC236}">
                <a16:creationId xmlns:a16="http://schemas.microsoft.com/office/drawing/2014/main" id="{ACD74A6F-7EBD-25C8-642C-FFD621B5FA5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1EB070B-B678-8C81-4A88-27FA327E5F8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3AA7787-8119-0310-CA58-0A67ADD5DC88}"/>
              </a:ext>
            </a:extLst>
          </p:cNvPr>
          <p:cNvGraphicFramePr>
            <a:graphicFrameLocks noGrp="1"/>
          </p:cNvGraphicFramePr>
          <p:nvPr>
            <p:extLst>
              <p:ext uri="{D42A27DB-BD31-4B8C-83A1-F6EECF244321}">
                <p14:modId xmlns:p14="http://schemas.microsoft.com/office/powerpoint/2010/main" val="3124796298"/>
              </p:ext>
            </p:extLst>
          </p:nvPr>
        </p:nvGraphicFramePr>
        <p:xfrm>
          <a:off x="491613" y="1742221"/>
          <a:ext cx="10991317" cy="29905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water resources and land-management</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algn="l" fontAlgn="b"/>
                      <a:r>
                        <a:rPr lang="en-GB" sz="1000" b="0" i="0" u="none" strike="noStrike">
                          <a:solidFill>
                            <a:srgbClr val="000000"/>
                          </a:solidFill>
                          <a:effectLst/>
                          <a:latin typeface="Aptos Narrow" panose="020B0004020202020204" pitchFamily="34" charset="0"/>
                        </a:rPr>
                        <a:t>Derived from experience of regulators including OFWAT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CC535F7-CEE5-0B51-7985-77942A13CE0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10198633"/>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411079"/>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related to coordination with solid waste and drainage </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F642CD7-8B0D-1A31-5728-4EE5B89D24D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3" name="Table 2">
            <a:extLst>
              <a:ext uri="{FF2B5EF4-FFF2-40B4-BE49-F238E27FC236}">
                <a16:creationId xmlns:a16="http://schemas.microsoft.com/office/drawing/2014/main" id="{1DF82EB6-7BA2-F4E6-CFBA-8237FF2EA35C}"/>
              </a:ext>
            </a:extLst>
          </p:cNvPr>
          <p:cNvGraphicFramePr>
            <a:graphicFrameLocks noGrp="1"/>
          </p:cNvGraphicFramePr>
          <p:nvPr>
            <p:extLst>
              <p:ext uri="{D42A27DB-BD31-4B8C-83A1-F6EECF244321}">
                <p14:modId xmlns:p14="http://schemas.microsoft.com/office/powerpoint/2010/main" val="3305285776"/>
              </p:ext>
            </p:extLst>
          </p:nvPr>
        </p:nvGraphicFramePr>
        <p:xfrm>
          <a:off x="838199" y="2138336"/>
          <a:ext cx="10290049" cy="281940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LL370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Water resource management supports climate resilience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increase] in green infrastructure systems used for flood control</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LL437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Sanitation system design is aligned with and takes into account design and operational conditions of drainage and solid waste management systems </a:t>
                      </a:r>
                    </a:p>
                  </a:txBody>
                  <a:tcPr marL="0" marR="0" marT="0" marB="0"/>
                </a:tc>
                <a:extLst>
                  <a:ext uri="{0D108BD9-81ED-4DB2-BD59-A6C34878D82A}">
                    <a16:rowId xmlns:a16="http://schemas.microsoft.com/office/drawing/2014/main" val="3872132094"/>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LL438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Appropriate coordination mechanisms  to promote active and responsive co-design of sanitation with dranage and SWM are mandated and funded</a:t>
                      </a:r>
                    </a:p>
                  </a:txBody>
                  <a:tcPr marL="0" marR="0" marT="0" marB="0"/>
                </a:tc>
                <a:extLst>
                  <a:ext uri="{0D108BD9-81ED-4DB2-BD59-A6C34878D82A}">
                    <a16:rowId xmlns:a16="http://schemas.microsoft.com/office/drawing/2014/main" val="3106859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LL439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Solid waste management actions which reduce risks of climate-change related failures (blockages etc) are included in sanitation behaviour change campaigns</a:t>
                      </a:r>
                    </a:p>
                  </a:txBody>
                  <a:tcPr marL="0" marR="0" marT="0" marB="0"/>
                </a:tc>
                <a:extLst>
                  <a:ext uri="{0D108BD9-81ED-4DB2-BD59-A6C34878D82A}">
                    <a16:rowId xmlns:a16="http://schemas.microsoft.com/office/drawing/2014/main" val="541737082"/>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LL440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Interventions to reduce risks of failures in the solid waste management system inducing climate-change related failures (blockages etc) in sanitation systems are included in standard operating procedures</a:t>
                      </a:r>
                    </a:p>
                  </a:txBody>
                  <a:tcPr marL="0" marR="0" marT="0" marB="0"/>
                </a:tc>
                <a:extLst>
                  <a:ext uri="{0D108BD9-81ED-4DB2-BD59-A6C34878D82A}">
                    <a16:rowId xmlns:a16="http://schemas.microsoft.com/office/drawing/2014/main" val="105343272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LL441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Interventions to reduce risks of failures in the drainage system inducing climate-change related failures in sanitation systems are included in standard operating procedures</a:t>
                      </a:r>
                    </a:p>
                  </a:txBody>
                  <a:tcPr marL="0" marR="0" marT="0" marB="0"/>
                </a:tc>
                <a:extLst>
                  <a:ext uri="{0D108BD9-81ED-4DB2-BD59-A6C34878D82A}">
                    <a16:rowId xmlns:a16="http://schemas.microsoft.com/office/drawing/2014/main" val="1450765210"/>
                  </a:ext>
                </a:extLst>
              </a:tr>
            </a:tbl>
          </a:graphicData>
        </a:graphic>
      </p:graphicFrame>
      <p:sp>
        <p:nvSpPr>
          <p:cNvPr id="4" name="TextBox 3">
            <a:extLst>
              <a:ext uri="{FF2B5EF4-FFF2-40B4-BE49-F238E27FC236}">
                <a16:creationId xmlns:a16="http://schemas.microsoft.com/office/drawing/2014/main" id="{0AD6D96F-D708-6728-26AD-69EC0CD83CE4}"/>
              </a:ext>
            </a:extLst>
          </p:cNvPr>
          <p:cNvSpPr txBox="1"/>
          <p:nvPr/>
        </p:nvSpPr>
        <p:spPr>
          <a:xfrm>
            <a:off x="8773554" y="1766682"/>
            <a:ext cx="2354694" cy="369332"/>
          </a:xfrm>
          <a:prstGeom prst="rect">
            <a:avLst/>
          </a:prstGeom>
          <a:noFill/>
        </p:spPr>
        <p:txBody>
          <a:bodyPr wrap="square" rtlCol="0">
            <a:spAutoFit/>
          </a:bodyPr>
          <a:lstStyle/>
          <a:p>
            <a:r>
              <a:rPr lang="en-GB">
                <a:hlinkClick r:id="rId10"/>
              </a:rPr>
              <a:t>Link to Indicator Table</a:t>
            </a:r>
            <a:endParaRPr lang="en-GB"/>
          </a:p>
        </p:txBody>
      </p:sp>
      <p:sp>
        <p:nvSpPr>
          <p:cNvPr id="7" name="TextBox 6">
            <a:extLst>
              <a:ext uri="{FF2B5EF4-FFF2-40B4-BE49-F238E27FC236}">
                <a16:creationId xmlns:a16="http://schemas.microsoft.com/office/drawing/2014/main" id="{9B34F29C-4986-B684-10B1-89008DBB87C2}"/>
              </a:ext>
            </a:extLst>
          </p:cNvPr>
          <p:cNvSpPr txBox="1"/>
          <p:nvPr/>
        </p:nvSpPr>
        <p:spPr>
          <a:xfrm>
            <a:off x="8479974" y="6177279"/>
            <a:ext cx="3593786" cy="646331"/>
          </a:xfrm>
          <a:prstGeom prst="rect">
            <a:avLst/>
          </a:prstGeom>
          <a:noFill/>
        </p:spPr>
        <p:txBody>
          <a:bodyPr wrap="square" rtlCol="0">
            <a:spAutoFit/>
          </a:bodyPr>
          <a:lstStyle/>
          <a:p>
            <a:pPr algn="r"/>
            <a:r>
              <a:rPr lang="en-GB">
                <a:hlinkClick r:id="rId11"/>
              </a:rPr>
              <a:t>Provide general comments or suggest indicators here</a:t>
            </a:r>
            <a:endParaRPr lang="en-GB"/>
          </a:p>
        </p:txBody>
      </p:sp>
    </p:spTree>
    <p:extLst>
      <p:ext uri="{BB962C8B-B14F-4D97-AF65-F5344CB8AC3E}">
        <p14:creationId xmlns:p14="http://schemas.microsoft.com/office/powerpoint/2010/main" val="2634340818"/>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C7A66-14D0-1277-FDD0-38AA1DBA439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C50E5F-D5B4-1102-FE87-717E30D2900B}"/>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[Percentage increase] in green infrastructure systems used for flood control</a:t>
            </a:r>
          </a:p>
        </p:txBody>
      </p:sp>
      <p:sp>
        <p:nvSpPr>
          <p:cNvPr id="6" name="TextBox 5">
            <a:extLst>
              <a:ext uri="{FF2B5EF4-FFF2-40B4-BE49-F238E27FC236}">
                <a16:creationId xmlns:a16="http://schemas.microsoft.com/office/drawing/2014/main" id="{B6D74268-054D-FA83-55B9-06624A7527F8}"/>
              </a:ext>
            </a:extLst>
          </p:cNvPr>
          <p:cNvSpPr txBox="1"/>
          <p:nvPr/>
        </p:nvSpPr>
        <p:spPr>
          <a:xfrm>
            <a:off x="838200" y="728039"/>
            <a:ext cx="1199536" cy="369332"/>
          </a:xfrm>
          <a:prstGeom prst="rect">
            <a:avLst/>
          </a:prstGeom>
          <a:noFill/>
        </p:spPr>
        <p:txBody>
          <a:bodyPr wrap="square" rtlCol="0">
            <a:spAutoFit/>
          </a:bodyPr>
          <a:lstStyle/>
          <a:p>
            <a:r>
              <a:rPr lang="en-GB" b="1"/>
              <a:t>LL370</a:t>
            </a:r>
          </a:p>
        </p:txBody>
      </p:sp>
      <p:sp>
        <p:nvSpPr>
          <p:cNvPr id="2" name="TextBox 1">
            <a:extLst>
              <a:ext uri="{FF2B5EF4-FFF2-40B4-BE49-F238E27FC236}">
                <a16:creationId xmlns:a16="http://schemas.microsoft.com/office/drawing/2014/main" id="{F8A3A86E-E007-6AB6-7C6A-0B639A4E311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2831038-951C-34D1-3CA3-7217F10E481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29E743E-F026-8EC0-CF45-9792E9981571}"/>
              </a:ext>
            </a:extLst>
          </p:cNvPr>
          <p:cNvGraphicFramePr>
            <a:graphicFrameLocks noGrp="1"/>
          </p:cNvGraphicFramePr>
          <p:nvPr>
            <p:extLst>
              <p:ext uri="{D42A27DB-BD31-4B8C-83A1-F6EECF244321}">
                <p14:modId xmlns:p14="http://schemas.microsoft.com/office/powerpoint/2010/main" val="318050381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coordination with solid waste and drainage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Water resource management supports climate resilience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a:t>
                      </a:r>
                      <a:r>
                        <a:rPr lang="en-GB" sz="1000" err="1"/>
                        <a:t>Unicef</a:t>
                      </a:r>
                      <a:r>
                        <a:rPr lang="en-GB" sz="1000"/>
                        <a:t>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2926C0D-B571-AE41-E48D-4F3E4DF2118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608004701"/>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61E0E-632A-8AD1-EB50-18051160E14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FC0D9F-0B64-21E9-F59D-FFF02F41EF6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Sanitation system design is aligned with and takes into account design and operational conditions of drainage and solid waste management systems </a:t>
            </a:r>
          </a:p>
        </p:txBody>
      </p:sp>
      <p:sp>
        <p:nvSpPr>
          <p:cNvPr id="6" name="TextBox 5">
            <a:extLst>
              <a:ext uri="{FF2B5EF4-FFF2-40B4-BE49-F238E27FC236}">
                <a16:creationId xmlns:a16="http://schemas.microsoft.com/office/drawing/2014/main" id="{4AEC9B67-FA77-7180-91B0-1C152C5E6ADA}"/>
              </a:ext>
            </a:extLst>
          </p:cNvPr>
          <p:cNvSpPr txBox="1"/>
          <p:nvPr/>
        </p:nvSpPr>
        <p:spPr>
          <a:xfrm>
            <a:off x="838200" y="728039"/>
            <a:ext cx="1199536" cy="369332"/>
          </a:xfrm>
          <a:prstGeom prst="rect">
            <a:avLst/>
          </a:prstGeom>
          <a:noFill/>
        </p:spPr>
        <p:txBody>
          <a:bodyPr wrap="square" rtlCol="0">
            <a:spAutoFit/>
          </a:bodyPr>
          <a:lstStyle/>
          <a:p>
            <a:r>
              <a:rPr lang="en-GB" b="1"/>
              <a:t>LL437</a:t>
            </a:r>
          </a:p>
        </p:txBody>
      </p:sp>
      <p:sp>
        <p:nvSpPr>
          <p:cNvPr id="2" name="TextBox 1">
            <a:extLst>
              <a:ext uri="{FF2B5EF4-FFF2-40B4-BE49-F238E27FC236}">
                <a16:creationId xmlns:a16="http://schemas.microsoft.com/office/drawing/2014/main" id="{1B995B54-555E-FAE9-6F78-3339A6B00CA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CE0DD54-07D1-CC26-6F48-8F682393122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AF2C10A-E5B8-E4E8-151B-8890869B9D57}"/>
              </a:ext>
            </a:extLst>
          </p:cNvPr>
          <p:cNvGraphicFramePr>
            <a:graphicFrameLocks noGrp="1"/>
          </p:cNvGraphicFramePr>
          <p:nvPr>
            <p:extLst>
              <p:ext uri="{D42A27DB-BD31-4B8C-83A1-F6EECF244321}">
                <p14:modId xmlns:p14="http://schemas.microsoft.com/office/powerpoint/2010/main" val="1390357309"/>
              </p:ext>
            </p:extLst>
          </p:nvPr>
        </p:nvGraphicFramePr>
        <p:xfrm>
          <a:off x="491613" y="1742221"/>
          <a:ext cx="10991317" cy="29616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coordination with solid waste and drainage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Coherence and cooperation between agencies to deliver climate resilient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Scott P and Cotton AP (2020) The Sanitation Cityscape – Toward a Conceptual Framework for Integrated and Citywide Urban Sanitation. Front. Environ. Sci. 8:70. </a:t>
                      </a:r>
                      <a:r>
                        <a:rPr lang="en-GB" sz="1000" err="1"/>
                        <a:t>doi</a:t>
                      </a:r>
                      <a:r>
                        <a:rPr lang="en-GB" sz="1000"/>
                        <a:t>: 10.3389/fenvs.2020.00070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DC3EB79-F7BE-68A8-97A4-160B223D478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242766504"/>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614CB-0BBD-9AC4-0661-E17A3057E19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C4F42AD-5936-9004-5A55-585F32532842}"/>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Appropriate coordination mechanisms  to promote active and responsive co-design of sanitation with drainage and SWM are mandated and funded</a:t>
            </a:r>
          </a:p>
        </p:txBody>
      </p:sp>
      <p:sp>
        <p:nvSpPr>
          <p:cNvPr id="6" name="TextBox 5">
            <a:extLst>
              <a:ext uri="{FF2B5EF4-FFF2-40B4-BE49-F238E27FC236}">
                <a16:creationId xmlns:a16="http://schemas.microsoft.com/office/drawing/2014/main" id="{06A3C59B-D740-4AD8-F5AB-C5A86B1BCD4D}"/>
              </a:ext>
            </a:extLst>
          </p:cNvPr>
          <p:cNvSpPr txBox="1"/>
          <p:nvPr/>
        </p:nvSpPr>
        <p:spPr>
          <a:xfrm>
            <a:off x="838200" y="728039"/>
            <a:ext cx="1199536" cy="369332"/>
          </a:xfrm>
          <a:prstGeom prst="rect">
            <a:avLst/>
          </a:prstGeom>
          <a:noFill/>
        </p:spPr>
        <p:txBody>
          <a:bodyPr wrap="square" rtlCol="0">
            <a:spAutoFit/>
          </a:bodyPr>
          <a:lstStyle/>
          <a:p>
            <a:r>
              <a:rPr lang="en-GB" b="1"/>
              <a:t>LL438</a:t>
            </a:r>
          </a:p>
        </p:txBody>
      </p:sp>
      <p:sp>
        <p:nvSpPr>
          <p:cNvPr id="2" name="TextBox 1">
            <a:extLst>
              <a:ext uri="{FF2B5EF4-FFF2-40B4-BE49-F238E27FC236}">
                <a16:creationId xmlns:a16="http://schemas.microsoft.com/office/drawing/2014/main" id="{EE19C4A6-CA0C-A3A6-F40B-DA528B51082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75B7BA8-1D86-8144-09F5-F3ADA7243B4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13B9835-7A6B-4803-5A3A-42E06208285F}"/>
              </a:ext>
            </a:extLst>
          </p:cNvPr>
          <p:cNvGraphicFramePr>
            <a:graphicFrameLocks noGrp="1"/>
          </p:cNvGraphicFramePr>
          <p:nvPr/>
        </p:nvGraphicFramePr>
        <p:xfrm>
          <a:off x="491613" y="1742221"/>
          <a:ext cx="10991317" cy="29616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coordination with solid waste and drainage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Coherence and cooperation between agencies to deliver climate resilient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Scott P and Cotton AP (2020) The Sanitation Cityscape – Toward a Conceptual Framework for Integrated and Citywide Urban Sanitation. Front. Environ. Sci. 8:70. </a:t>
                      </a:r>
                      <a:r>
                        <a:rPr lang="en-GB" sz="1000" err="1"/>
                        <a:t>doi</a:t>
                      </a:r>
                      <a:r>
                        <a:rPr lang="en-GB" sz="1000"/>
                        <a:t>: 10.3389/fenvs.2020.00070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BCB0A9D-C8F5-D467-8EF8-BA1CE537D6E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502776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B444-54DC-3B79-4DF6-6FAFB83E060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9930E2D-AFE8-C3BF-3ECB-F7CA684D715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Solid waste management actions which reduce risks of climate-change related failures (blockages etc) are included in sanitation behaviour change campaigns</a:t>
            </a:r>
          </a:p>
        </p:txBody>
      </p:sp>
      <p:sp>
        <p:nvSpPr>
          <p:cNvPr id="6" name="TextBox 5">
            <a:extLst>
              <a:ext uri="{FF2B5EF4-FFF2-40B4-BE49-F238E27FC236}">
                <a16:creationId xmlns:a16="http://schemas.microsoft.com/office/drawing/2014/main" id="{694BDE6D-E9BD-5E33-7FAB-983CAB8D1DBB}"/>
              </a:ext>
            </a:extLst>
          </p:cNvPr>
          <p:cNvSpPr txBox="1"/>
          <p:nvPr/>
        </p:nvSpPr>
        <p:spPr>
          <a:xfrm>
            <a:off x="838200" y="728039"/>
            <a:ext cx="1199536" cy="369332"/>
          </a:xfrm>
          <a:prstGeom prst="rect">
            <a:avLst/>
          </a:prstGeom>
          <a:noFill/>
        </p:spPr>
        <p:txBody>
          <a:bodyPr wrap="square" rtlCol="0">
            <a:spAutoFit/>
          </a:bodyPr>
          <a:lstStyle/>
          <a:p>
            <a:r>
              <a:rPr lang="en-GB" b="1"/>
              <a:t>LL439</a:t>
            </a:r>
          </a:p>
        </p:txBody>
      </p:sp>
      <p:sp>
        <p:nvSpPr>
          <p:cNvPr id="2" name="TextBox 1">
            <a:extLst>
              <a:ext uri="{FF2B5EF4-FFF2-40B4-BE49-F238E27FC236}">
                <a16:creationId xmlns:a16="http://schemas.microsoft.com/office/drawing/2014/main" id="{D24F0486-8B45-D164-6D93-45196991B90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4576B87-AFE8-2A36-20A9-BB403E7E8F2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DF90E4FB-FED0-B1DA-C9DF-E14ACDC4AE8E}"/>
              </a:ext>
            </a:extLst>
          </p:cNvPr>
          <p:cNvGraphicFramePr>
            <a:graphicFrameLocks noGrp="1"/>
          </p:cNvGraphicFramePr>
          <p:nvPr/>
        </p:nvGraphicFramePr>
        <p:xfrm>
          <a:off x="491613" y="1742221"/>
          <a:ext cx="10991317" cy="29616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coordination with solid waste and drainage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Coherence and cooperation between agencies to deliver climate resilient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Scott P and Cotton AP (2020) The Sanitation Cityscape – Toward a Conceptual Framework for Integrated and Citywide Urban Sanitation. Front. Environ. Sci. 8:70. </a:t>
                      </a:r>
                      <a:r>
                        <a:rPr lang="en-GB" sz="1000" err="1"/>
                        <a:t>doi</a:t>
                      </a:r>
                      <a:r>
                        <a:rPr lang="en-GB" sz="1000"/>
                        <a:t>: 10.3389/fenvs.2020.00070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67955CB-30DB-5576-03C8-97A0D83AA6A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712134534"/>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51DE6-A7CE-41C8-649A-3F79BE4EC33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2BBE61-6C06-84FD-523A-16A96832D63E}"/>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Interventions to reduce risks of failures in the solid waste management system inducing climate-change related failures (blockages etc) in sanitation systems are included in standard operating procedures</a:t>
            </a:r>
          </a:p>
        </p:txBody>
      </p:sp>
      <p:sp>
        <p:nvSpPr>
          <p:cNvPr id="6" name="TextBox 5">
            <a:extLst>
              <a:ext uri="{FF2B5EF4-FFF2-40B4-BE49-F238E27FC236}">
                <a16:creationId xmlns:a16="http://schemas.microsoft.com/office/drawing/2014/main" id="{E1FC947A-736C-04E1-A45A-85DF31BEC502}"/>
              </a:ext>
            </a:extLst>
          </p:cNvPr>
          <p:cNvSpPr txBox="1"/>
          <p:nvPr/>
        </p:nvSpPr>
        <p:spPr>
          <a:xfrm>
            <a:off x="838200" y="728039"/>
            <a:ext cx="1199536" cy="369332"/>
          </a:xfrm>
          <a:prstGeom prst="rect">
            <a:avLst/>
          </a:prstGeom>
          <a:noFill/>
        </p:spPr>
        <p:txBody>
          <a:bodyPr wrap="square" rtlCol="0">
            <a:spAutoFit/>
          </a:bodyPr>
          <a:lstStyle/>
          <a:p>
            <a:r>
              <a:rPr lang="en-GB" b="1"/>
              <a:t>LL440</a:t>
            </a:r>
          </a:p>
        </p:txBody>
      </p:sp>
      <p:sp>
        <p:nvSpPr>
          <p:cNvPr id="2" name="TextBox 1">
            <a:extLst>
              <a:ext uri="{FF2B5EF4-FFF2-40B4-BE49-F238E27FC236}">
                <a16:creationId xmlns:a16="http://schemas.microsoft.com/office/drawing/2014/main" id="{C67D6D5C-F7DD-ECE3-52A0-AB3EF2E0700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CD94DAA-7D41-EC2F-9A4E-3C1FD4E9C67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86BA137-1238-D589-B206-05C2431CD292}"/>
              </a:ext>
            </a:extLst>
          </p:cNvPr>
          <p:cNvGraphicFramePr>
            <a:graphicFrameLocks noGrp="1"/>
          </p:cNvGraphicFramePr>
          <p:nvPr>
            <p:extLst>
              <p:ext uri="{D42A27DB-BD31-4B8C-83A1-F6EECF244321}">
                <p14:modId xmlns:p14="http://schemas.microsoft.com/office/powerpoint/2010/main" val="52156591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coordination with solid waste and drainage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B4783D6-202C-35F3-84A9-2017D79FDCB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62938996"/>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E1F6-DC81-43B0-79B7-554FE8B05BF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287A55-2582-D7C6-1962-441152018BD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Interventions to reduce risks of failures in the drainage system inducing climate-change related failures in sanitation systems are included in standard operating procedures</a:t>
            </a:r>
          </a:p>
        </p:txBody>
      </p:sp>
      <p:sp>
        <p:nvSpPr>
          <p:cNvPr id="6" name="TextBox 5">
            <a:extLst>
              <a:ext uri="{FF2B5EF4-FFF2-40B4-BE49-F238E27FC236}">
                <a16:creationId xmlns:a16="http://schemas.microsoft.com/office/drawing/2014/main" id="{FC09CFF0-58D7-00CA-913E-86BD2FBFE470}"/>
              </a:ext>
            </a:extLst>
          </p:cNvPr>
          <p:cNvSpPr txBox="1"/>
          <p:nvPr/>
        </p:nvSpPr>
        <p:spPr>
          <a:xfrm>
            <a:off x="838200" y="728039"/>
            <a:ext cx="1199536" cy="369332"/>
          </a:xfrm>
          <a:prstGeom prst="rect">
            <a:avLst/>
          </a:prstGeom>
          <a:noFill/>
        </p:spPr>
        <p:txBody>
          <a:bodyPr wrap="square" rtlCol="0">
            <a:spAutoFit/>
          </a:bodyPr>
          <a:lstStyle/>
          <a:p>
            <a:r>
              <a:rPr lang="en-GB" b="1"/>
              <a:t>LL441</a:t>
            </a:r>
          </a:p>
        </p:txBody>
      </p:sp>
      <p:sp>
        <p:nvSpPr>
          <p:cNvPr id="2" name="TextBox 1">
            <a:extLst>
              <a:ext uri="{FF2B5EF4-FFF2-40B4-BE49-F238E27FC236}">
                <a16:creationId xmlns:a16="http://schemas.microsoft.com/office/drawing/2014/main" id="{CB3F212C-7D3E-7530-E4E1-9EFF19BC1E8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E8651A6-EC17-C924-CEA9-8786BCF3A58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F7F5826-2CD1-652B-74BD-4998862FA304}"/>
              </a:ext>
            </a:extLst>
          </p:cNvPr>
          <p:cNvGraphicFramePr>
            <a:graphicFrameLocks noGrp="1"/>
          </p:cNvGraphicFramePr>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related to coordination with solid waste and drainage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834F7D2-0629-CB21-5C45-4A6BF405717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698625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BC14-D1F2-E995-9893-3A5E8D99F9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BE1B8D-2BD9-F43B-B084-E3BD8EDC6D1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National guidance and standards on sanitation design and construction materials consider risks from climate variability and change</a:t>
            </a:r>
          </a:p>
        </p:txBody>
      </p:sp>
      <p:sp>
        <p:nvSpPr>
          <p:cNvPr id="6" name="TextBox 5">
            <a:extLst>
              <a:ext uri="{FF2B5EF4-FFF2-40B4-BE49-F238E27FC236}">
                <a16:creationId xmlns:a16="http://schemas.microsoft.com/office/drawing/2014/main" id="{E53A1C7C-5E3C-C8A4-DD35-8A9D2D3D3287}"/>
              </a:ext>
            </a:extLst>
          </p:cNvPr>
          <p:cNvSpPr txBox="1"/>
          <p:nvPr/>
        </p:nvSpPr>
        <p:spPr>
          <a:xfrm>
            <a:off x="838200" y="728039"/>
            <a:ext cx="1199536" cy="369332"/>
          </a:xfrm>
          <a:prstGeom prst="rect">
            <a:avLst/>
          </a:prstGeom>
          <a:noFill/>
        </p:spPr>
        <p:txBody>
          <a:bodyPr wrap="square" rtlCol="0">
            <a:spAutoFit/>
          </a:bodyPr>
          <a:lstStyle/>
          <a:p>
            <a:r>
              <a:rPr lang="en-GB" b="1"/>
              <a:t>LL188</a:t>
            </a:r>
          </a:p>
        </p:txBody>
      </p:sp>
      <p:sp>
        <p:nvSpPr>
          <p:cNvPr id="2" name="TextBox 1">
            <a:extLst>
              <a:ext uri="{FF2B5EF4-FFF2-40B4-BE49-F238E27FC236}">
                <a16:creationId xmlns:a16="http://schemas.microsoft.com/office/drawing/2014/main" id="{0599585B-8731-4695-8DA7-6D83D0F98BA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749680A-A3C8-F9F9-CC59-6929678D249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A217184-16C1-17F6-6FC8-8D75E3375214}"/>
              </a:ext>
            </a:extLst>
          </p:cNvPr>
          <p:cNvGraphicFramePr>
            <a:graphicFrameLocks noGrp="1"/>
          </p:cNvGraphicFramePr>
          <p:nvPr>
            <p:extLst>
              <p:ext uri="{D42A27DB-BD31-4B8C-83A1-F6EECF244321}">
                <p14:modId xmlns:p14="http://schemas.microsoft.com/office/powerpoint/2010/main" val="4072018961"/>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844915B-8400-3618-151E-ED7049E8F70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64546285"/>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670634"/>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Water and sanitation service functioning</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1136737079"/>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FDB51BC-DDC3-5D52-FF3D-CF0090D1F81F}"/>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3" name="TextBox 2">
            <a:extLst>
              <a:ext uri="{FF2B5EF4-FFF2-40B4-BE49-F238E27FC236}">
                <a16:creationId xmlns:a16="http://schemas.microsoft.com/office/drawing/2014/main" id="{4DB9FDFD-843A-44CF-7632-61689FC83910}"/>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1743558171"/>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A1688-BA9C-7A7A-068B-11302908121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0768B1A-3BE6-C2BB-E71D-504A5E805A25}"/>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Water and sanitation service functioning</a:t>
            </a:r>
          </a:p>
        </p:txBody>
      </p:sp>
      <p:cxnSp>
        <p:nvCxnSpPr>
          <p:cNvPr id="5" name="Straight Connector 4">
            <a:extLst>
              <a:ext uri="{FF2B5EF4-FFF2-40B4-BE49-F238E27FC236}">
                <a16:creationId xmlns:a16="http://schemas.microsoft.com/office/drawing/2014/main" id="{32FBC34D-202E-C413-C783-F0A62DA4D4B5}"/>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A231ED0-3CDD-4BF0-0771-216544A684B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74FF284-DBC3-017F-5EEE-EDE86E9A5CC8}"/>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89873014-2B02-37DD-2D71-177DC5B10EA5}"/>
              </a:ext>
            </a:extLst>
          </p:cNvPr>
          <p:cNvGraphicFramePr>
            <a:graphicFrameLocks noGrp="1"/>
          </p:cNvGraphicFramePr>
          <p:nvPr>
            <p:extLst>
              <p:ext uri="{D42A27DB-BD31-4B8C-83A1-F6EECF244321}">
                <p14:modId xmlns:p14="http://schemas.microsoft.com/office/powerpoint/2010/main" val="3727982182"/>
              </p:ext>
            </p:extLst>
          </p:nvPr>
        </p:nvGraphicFramePr>
        <p:xfrm>
          <a:off x="838199" y="1977094"/>
          <a:ext cx="10290049" cy="4067773"/>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LL240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Expected downtime in the event of a flood</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LL241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Expected downtime in the event of severe contamination or treatment failure</a:t>
                      </a:r>
                    </a:p>
                  </a:txBody>
                  <a:tcPr marL="0" marR="0" marT="0" marB="0"/>
                </a:tc>
                <a:extLst>
                  <a:ext uri="{0D108BD9-81ED-4DB2-BD59-A6C34878D82A}">
                    <a16:rowId xmlns:a16="http://schemas.microsoft.com/office/drawing/2014/main" val="239037645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LL249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Water supply services are restored to [defined level of service] within [X time step] to [Y% of the population] after a climate-change induced hazard event</a:t>
                      </a:r>
                    </a:p>
                  </a:txBody>
                  <a:tcPr marL="0" marR="0" marT="0" marB="0"/>
                </a:tc>
                <a:extLst>
                  <a:ext uri="{0D108BD9-81ED-4DB2-BD59-A6C34878D82A}">
                    <a16:rowId xmlns:a16="http://schemas.microsoft.com/office/drawing/2014/main" val="154437551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LL251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pipe breaks per km length of network per year</a:t>
                      </a:r>
                    </a:p>
                  </a:txBody>
                  <a:tcPr marL="0" marR="0" marT="0" marB="0"/>
                </a:tc>
                <a:extLst>
                  <a:ext uri="{0D108BD9-81ED-4DB2-BD59-A6C34878D82A}">
                    <a16:rowId xmlns:a16="http://schemas.microsoft.com/office/drawing/2014/main" val="38754218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LL391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water points] that have dried up for at least 1 month out of the previous 12 months</a:t>
                      </a:r>
                    </a:p>
                  </a:txBody>
                  <a:tcPr marL="0" marR="0" marT="0" marB="0"/>
                </a:tc>
                <a:extLst>
                  <a:ext uri="{0D108BD9-81ED-4DB2-BD59-A6C34878D82A}">
                    <a16:rowId xmlns:a16="http://schemas.microsoft.com/office/drawing/2014/main" val="226383841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LL395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served by water supplies exhibiting] increased levels of E. Coli and/or other pathogen concentrations</a:t>
                      </a:r>
                    </a:p>
                  </a:txBody>
                  <a:tcPr marL="0" marR="0" marT="0" marB="0"/>
                </a:tc>
                <a:extLst>
                  <a:ext uri="{0D108BD9-81ED-4DB2-BD59-A6C34878D82A}">
                    <a16:rowId xmlns:a16="http://schemas.microsoft.com/office/drawing/2014/main" val="130175028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LL396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served by water supplies exhibiting] raised groundwater electrical conductivity levels</a:t>
                      </a:r>
                    </a:p>
                  </a:txBody>
                  <a:tcPr marL="0" marR="0" marT="0" marB="0"/>
                </a:tc>
                <a:extLst>
                  <a:ext uri="{0D108BD9-81ED-4DB2-BD59-A6C34878D82A}">
                    <a16:rowId xmlns:a16="http://schemas.microsoft.com/office/drawing/2014/main" val="7763691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LL397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served by water supplies with] increasing reports of salty tasting water</a:t>
                      </a:r>
                    </a:p>
                  </a:txBody>
                  <a:tcPr marL="0" marR="0" marT="0" marB="0"/>
                </a:tc>
                <a:extLst>
                  <a:ext uri="{0D108BD9-81ED-4DB2-BD59-A6C34878D82A}">
                    <a16:rowId xmlns:a16="http://schemas.microsoft.com/office/drawing/2014/main" val="276803994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LL463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pipe breaks per km length of water supply network per year</a:t>
                      </a:r>
                    </a:p>
                  </a:txBody>
                  <a:tcPr marL="0" marR="0" marT="0" marB="0"/>
                </a:tc>
                <a:extLst>
                  <a:ext uri="{0D108BD9-81ED-4DB2-BD59-A6C34878D82A}">
                    <a16:rowId xmlns:a16="http://schemas.microsoft.com/office/drawing/2014/main" val="461267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3" action="ppaction://hlinksldjump"/>
                        </a:rPr>
                        <a:t>LL464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reporting a] change in water insecurity experiences relating to climate events using IWISE scale</a:t>
                      </a:r>
                    </a:p>
                  </a:txBody>
                  <a:tcPr marL="0" marR="0" marT="0" marB="0"/>
                </a:tc>
                <a:extLst>
                  <a:ext uri="{0D108BD9-81ED-4DB2-BD59-A6C34878D82A}">
                    <a16:rowId xmlns:a16="http://schemas.microsoft.com/office/drawing/2014/main" val="112120230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4" action="ppaction://hlinksldjump"/>
                        </a:rPr>
                        <a:t>LL465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reporting a] change in water insecurity experiences relating to climate events using HWISE scale</a:t>
                      </a:r>
                    </a:p>
                  </a:txBody>
                  <a:tcPr marL="0" marR="0" marT="0" marB="0"/>
                </a:tc>
                <a:extLst>
                  <a:ext uri="{0D108BD9-81ED-4DB2-BD59-A6C34878D82A}">
                    <a16:rowId xmlns:a16="http://schemas.microsoft.com/office/drawing/2014/main" val="768912086"/>
                  </a:ext>
                </a:extLst>
              </a:tr>
            </a:tbl>
          </a:graphicData>
        </a:graphic>
      </p:graphicFrame>
      <p:sp>
        <p:nvSpPr>
          <p:cNvPr id="7" name="TextBox 6">
            <a:extLst>
              <a:ext uri="{FF2B5EF4-FFF2-40B4-BE49-F238E27FC236}">
                <a16:creationId xmlns:a16="http://schemas.microsoft.com/office/drawing/2014/main" id="{68094595-E8E0-C52D-D800-B5667ECC6BFC}"/>
              </a:ext>
            </a:extLst>
          </p:cNvPr>
          <p:cNvSpPr txBox="1"/>
          <p:nvPr/>
        </p:nvSpPr>
        <p:spPr>
          <a:xfrm>
            <a:off x="3786499" y="6177280"/>
            <a:ext cx="2412999" cy="369332"/>
          </a:xfrm>
          <a:prstGeom prst="rect">
            <a:avLst/>
          </a:prstGeom>
          <a:noFill/>
        </p:spPr>
        <p:txBody>
          <a:bodyPr wrap="square" rtlCol="0">
            <a:spAutoFit/>
          </a:bodyPr>
          <a:lstStyle/>
          <a:p>
            <a:r>
              <a:rPr lang="en-GB">
                <a:hlinkClick r:id="rId15" action="ppaction://hlinksldjump"/>
              </a:rPr>
              <a:t>Back to previous page</a:t>
            </a:r>
            <a:endParaRPr lang="en-GB"/>
          </a:p>
        </p:txBody>
      </p:sp>
      <p:sp>
        <p:nvSpPr>
          <p:cNvPr id="9" name="TextBox 8">
            <a:extLst>
              <a:ext uri="{FF2B5EF4-FFF2-40B4-BE49-F238E27FC236}">
                <a16:creationId xmlns:a16="http://schemas.microsoft.com/office/drawing/2014/main" id="{EEBE1F3A-BDEE-C768-DED7-03CF9C939765}"/>
              </a:ext>
            </a:extLst>
          </p:cNvPr>
          <p:cNvSpPr txBox="1"/>
          <p:nvPr/>
        </p:nvSpPr>
        <p:spPr>
          <a:xfrm>
            <a:off x="9837500" y="6192304"/>
            <a:ext cx="1297400" cy="369332"/>
          </a:xfrm>
          <a:prstGeom prst="rect">
            <a:avLst/>
          </a:prstGeom>
          <a:noFill/>
        </p:spPr>
        <p:txBody>
          <a:bodyPr wrap="square" rtlCol="0">
            <a:spAutoFit/>
          </a:bodyPr>
          <a:lstStyle/>
          <a:p>
            <a:r>
              <a:rPr lang="en-GB"/>
              <a:t>Page 1 of 2</a:t>
            </a:r>
          </a:p>
        </p:txBody>
      </p:sp>
      <p:sp>
        <p:nvSpPr>
          <p:cNvPr id="10" name="TextBox 9">
            <a:extLst>
              <a:ext uri="{FF2B5EF4-FFF2-40B4-BE49-F238E27FC236}">
                <a16:creationId xmlns:a16="http://schemas.microsoft.com/office/drawing/2014/main" id="{A475F699-B4F2-5028-EC4E-E0FE4E192384}"/>
              </a:ext>
            </a:extLst>
          </p:cNvPr>
          <p:cNvSpPr txBox="1"/>
          <p:nvPr/>
        </p:nvSpPr>
        <p:spPr>
          <a:xfrm>
            <a:off x="8631000" y="6177280"/>
            <a:ext cx="1297401" cy="369332"/>
          </a:xfrm>
          <a:prstGeom prst="rect">
            <a:avLst/>
          </a:prstGeom>
          <a:noFill/>
        </p:spPr>
        <p:txBody>
          <a:bodyPr wrap="square" rtlCol="0">
            <a:spAutoFit/>
          </a:bodyPr>
          <a:lstStyle/>
          <a:p>
            <a:r>
              <a:rPr lang="en-GB">
                <a:hlinkClick r:id="rId16" action="ppaction://hlinksldjump"/>
              </a:rPr>
              <a:t>Next page</a:t>
            </a:r>
            <a:endParaRPr lang="en-GB"/>
          </a:p>
        </p:txBody>
      </p:sp>
      <p:sp>
        <p:nvSpPr>
          <p:cNvPr id="8" name="TextBox 7">
            <a:extLst>
              <a:ext uri="{FF2B5EF4-FFF2-40B4-BE49-F238E27FC236}">
                <a16:creationId xmlns:a16="http://schemas.microsoft.com/office/drawing/2014/main" id="{22AF8ADE-792A-2B37-160E-24598E78F945}"/>
              </a:ext>
            </a:extLst>
          </p:cNvPr>
          <p:cNvSpPr txBox="1"/>
          <p:nvPr/>
        </p:nvSpPr>
        <p:spPr>
          <a:xfrm>
            <a:off x="8773554" y="1599532"/>
            <a:ext cx="2354694" cy="369332"/>
          </a:xfrm>
          <a:prstGeom prst="rect">
            <a:avLst/>
          </a:prstGeom>
          <a:noFill/>
        </p:spPr>
        <p:txBody>
          <a:bodyPr wrap="square" rtlCol="0">
            <a:spAutoFit/>
          </a:bodyPr>
          <a:lstStyle/>
          <a:p>
            <a:r>
              <a:rPr lang="en-GB">
                <a:hlinkClick r:id="rId17"/>
              </a:rPr>
              <a:t>Link to Indicator Table</a:t>
            </a:r>
            <a:endParaRPr lang="en-GB"/>
          </a:p>
        </p:txBody>
      </p:sp>
    </p:spTree>
    <p:extLst>
      <p:ext uri="{BB962C8B-B14F-4D97-AF65-F5344CB8AC3E}">
        <p14:creationId xmlns:p14="http://schemas.microsoft.com/office/powerpoint/2010/main" val="115764716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4ACA-8AAF-963D-EB15-2093E56DD69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93331F3-B257-995E-C92A-1415CC314FD7}"/>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Water and sanitation service functioning</a:t>
            </a:r>
          </a:p>
        </p:txBody>
      </p:sp>
      <p:cxnSp>
        <p:nvCxnSpPr>
          <p:cNvPr id="5" name="Straight Connector 4">
            <a:extLst>
              <a:ext uri="{FF2B5EF4-FFF2-40B4-BE49-F238E27FC236}">
                <a16:creationId xmlns:a16="http://schemas.microsoft.com/office/drawing/2014/main" id="{F88E6327-CE68-6B69-DB8C-8CF3D57BA563}"/>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695C7F9-6D35-F9F1-176B-1349B3486EB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0F6B82B-DE39-4A28-7CDD-12A3D80727F4}"/>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1C18FAAA-A09B-A482-55C4-5EBF01561ABA}"/>
              </a:ext>
            </a:extLst>
          </p:cNvPr>
          <p:cNvGraphicFramePr>
            <a:graphicFrameLocks noGrp="1"/>
          </p:cNvGraphicFramePr>
          <p:nvPr>
            <p:extLst>
              <p:ext uri="{D42A27DB-BD31-4B8C-83A1-F6EECF244321}">
                <p14:modId xmlns:p14="http://schemas.microsoft.com/office/powerpoint/2010/main" val="1629575206"/>
              </p:ext>
            </p:extLst>
          </p:nvPr>
        </p:nvGraphicFramePr>
        <p:xfrm>
          <a:off x="838199" y="1977094"/>
          <a:ext cx="10290049" cy="29870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LL466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 OR population reporting a] change in the frequency of times that they worried about not having enough water for all household needs in the preceding 4 weeks/ during the dry season/ during or after a drought/ during floods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LL467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 OR population reporting a] change in the frequency of times that they have had to change schedules or plans because of problems with their water situation in the preceding 4 weeks/ during the dry season/ during or after a drought/ during floods</a:t>
                      </a:r>
                    </a:p>
                  </a:txBody>
                  <a:tcPr marL="0" marR="0" marT="0" marB="0"/>
                </a:tc>
                <a:extLst>
                  <a:ext uri="{0D108BD9-81ED-4DB2-BD59-A6C34878D82A}">
                    <a16:rowId xmlns:a16="http://schemas.microsoft.com/office/drawing/2014/main" val="239037645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LL468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 OR population reporting a] change in the frequency of times that they [or anyone in the household] has not had as much water to drink as they would like in the preceding 4 weeks/ during the dry season/ during or after a drought/ during floods</a:t>
                      </a:r>
                    </a:p>
                  </a:txBody>
                  <a:tcPr marL="0" marR="0" marT="0" marB="0"/>
                </a:tc>
                <a:extLst>
                  <a:ext uri="{0D108BD9-81ED-4DB2-BD59-A6C34878D82A}">
                    <a16:rowId xmlns:a16="http://schemas.microsoft.com/office/drawing/2014/main" val="154437551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LL469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 OR population reporting a] change in the frequency of times that they [or anyone in the household] has had to go without washing hands after dirty activities in the preceding 4 weeks/ during the dry season/ during or after a drought/ during floods</a:t>
                      </a:r>
                    </a:p>
                  </a:txBody>
                  <a:tcPr marL="0" marR="0" marT="0" marB="0"/>
                </a:tc>
                <a:extLst>
                  <a:ext uri="{0D108BD9-81ED-4DB2-BD59-A6C34878D82A}">
                    <a16:rowId xmlns:a16="http://schemas.microsoft.com/office/drawing/2014/main" val="3875421841"/>
                  </a:ext>
                </a:extLst>
              </a:tr>
            </a:tbl>
          </a:graphicData>
        </a:graphic>
      </p:graphicFrame>
      <p:sp>
        <p:nvSpPr>
          <p:cNvPr id="7" name="TextBox 6">
            <a:extLst>
              <a:ext uri="{FF2B5EF4-FFF2-40B4-BE49-F238E27FC236}">
                <a16:creationId xmlns:a16="http://schemas.microsoft.com/office/drawing/2014/main" id="{E783BF77-8F6F-9A98-8C2A-09F4F7C08B7F}"/>
              </a:ext>
            </a:extLst>
          </p:cNvPr>
          <p:cNvSpPr txBox="1"/>
          <p:nvPr/>
        </p:nvSpPr>
        <p:spPr>
          <a:xfrm>
            <a:off x="3786499" y="6177280"/>
            <a:ext cx="2412999" cy="369332"/>
          </a:xfrm>
          <a:prstGeom prst="rect">
            <a:avLst/>
          </a:prstGeom>
          <a:noFill/>
        </p:spPr>
        <p:txBody>
          <a:bodyPr wrap="square" rtlCol="0">
            <a:spAutoFit/>
          </a:bodyPr>
          <a:lstStyle/>
          <a:p>
            <a:r>
              <a:rPr lang="en-GB">
                <a:hlinkClick r:id="rId8" action="ppaction://hlinksldjump"/>
              </a:rPr>
              <a:t>Back to previous page</a:t>
            </a:r>
            <a:endParaRPr lang="en-GB"/>
          </a:p>
        </p:txBody>
      </p:sp>
      <p:sp>
        <p:nvSpPr>
          <p:cNvPr id="9" name="TextBox 8">
            <a:extLst>
              <a:ext uri="{FF2B5EF4-FFF2-40B4-BE49-F238E27FC236}">
                <a16:creationId xmlns:a16="http://schemas.microsoft.com/office/drawing/2014/main" id="{EB5C60C9-8D18-82FD-6A27-E14F9B2BEFF8}"/>
              </a:ext>
            </a:extLst>
          </p:cNvPr>
          <p:cNvSpPr txBox="1"/>
          <p:nvPr/>
        </p:nvSpPr>
        <p:spPr>
          <a:xfrm>
            <a:off x="9837500" y="6192304"/>
            <a:ext cx="1297400" cy="369332"/>
          </a:xfrm>
          <a:prstGeom prst="rect">
            <a:avLst/>
          </a:prstGeom>
          <a:noFill/>
        </p:spPr>
        <p:txBody>
          <a:bodyPr wrap="square" rtlCol="0">
            <a:spAutoFit/>
          </a:bodyPr>
          <a:lstStyle/>
          <a:p>
            <a:r>
              <a:rPr lang="en-GB"/>
              <a:t>Page 2 of 2</a:t>
            </a:r>
          </a:p>
        </p:txBody>
      </p:sp>
      <p:sp>
        <p:nvSpPr>
          <p:cNvPr id="8" name="TextBox 7">
            <a:extLst>
              <a:ext uri="{FF2B5EF4-FFF2-40B4-BE49-F238E27FC236}">
                <a16:creationId xmlns:a16="http://schemas.microsoft.com/office/drawing/2014/main" id="{17A23658-1C2E-01BE-BCFE-2C6B14DFB47E}"/>
              </a:ext>
            </a:extLst>
          </p:cNvPr>
          <p:cNvSpPr txBox="1"/>
          <p:nvPr/>
        </p:nvSpPr>
        <p:spPr>
          <a:xfrm>
            <a:off x="8773554" y="1599532"/>
            <a:ext cx="2354694" cy="369332"/>
          </a:xfrm>
          <a:prstGeom prst="rect">
            <a:avLst/>
          </a:prstGeom>
          <a:noFill/>
        </p:spPr>
        <p:txBody>
          <a:bodyPr wrap="square" rtlCol="0">
            <a:spAutoFit/>
          </a:bodyPr>
          <a:lstStyle/>
          <a:p>
            <a:r>
              <a:rPr lang="en-GB">
                <a:hlinkClick r:id="rId9"/>
              </a:rPr>
              <a:t>Link to Indicator Table</a:t>
            </a:r>
            <a:endParaRPr lang="en-GB"/>
          </a:p>
        </p:txBody>
      </p:sp>
    </p:spTree>
    <p:extLst>
      <p:ext uri="{BB962C8B-B14F-4D97-AF65-F5344CB8AC3E}">
        <p14:creationId xmlns:p14="http://schemas.microsoft.com/office/powerpoint/2010/main" val="2704427901"/>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CC95-9F06-4C75-3E5D-7348E60FE81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EBDF566-2402-1917-9030-FD7A196EDEC6}"/>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Expected downtime in the event of a flood</a:t>
            </a:r>
          </a:p>
        </p:txBody>
      </p:sp>
      <p:sp>
        <p:nvSpPr>
          <p:cNvPr id="6" name="TextBox 5">
            <a:extLst>
              <a:ext uri="{FF2B5EF4-FFF2-40B4-BE49-F238E27FC236}">
                <a16:creationId xmlns:a16="http://schemas.microsoft.com/office/drawing/2014/main" id="{2F750D89-E156-AE42-F665-8A607C5F675E}"/>
              </a:ext>
            </a:extLst>
          </p:cNvPr>
          <p:cNvSpPr txBox="1"/>
          <p:nvPr/>
        </p:nvSpPr>
        <p:spPr>
          <a:xfrm>
            <a:off x="838200" y="728039"/>
            <a:ext cx="1199536" cy="369332"/>
          </a:xfrm>
          <a:prstGeom prst="rect">
            <a:avLst/>
          </a:prstGeom>
          <a:noFill/>
        </p:spPr>
        <p:txBody>
          <a:bodyPr wrap="square" rtlCol="0">
            <a:spAutoFit/>
          </a:bodyPr>
          <a:lstStyle/>
          <a:p>
            <a:r>
              <a:rPr lang="en-GB" b="1"/>
              <a:t>LL240</a:t>
            </a:r>
          </a:p>
        </p:txBody>
      </p:sp>
      <p:sp>
        <p:nvSpPr>
          <p:cNvPr id="2" name="TextBox 1">
            <a:extLst>
              <a:ext uri="{FF2B5EF4-FFF2-40B4-BE49-F238E27FC236}">
                <a16:creationId xmlns:a16="http://schemas.microsoft.com/office/drawing/2014/main" id="{0B872764-383B-7527-18B5-4AE8CC64E2C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3635EE87-7298-2F75-DF01-EA1800B92CCC}"/>
              </a:ext>
            </a:extLst>
          </p:cNvPr>
          <p:cNvGraphicFramePr>
            <a:graphicFrameLocks noGrp="1"/>
          </p:cNvGraphicFramePr>
          <p:nvPr>
            <p:extLst>
              <p:ext uri="{D42A27DB-BD31-4B8C-83A1-F6EECF244321}">
                <p14:modId xmlns:p14="http://schemas.microsoft.com/office/powerpoint/2010/main" val="2386076814"/>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 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Measuring resilience in the water industry - ARCADIS, United utilities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01EB9F4-7AEA-739A-76BF-453D080514D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1585AD3-1D98-B120-CDE3-F883CBFA4F4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62986897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70EE7-02FD-7C6D-AD56-3BFBB2FED35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B8A67DD-AB7D-C8E4-008B-E36BAA522884}"/>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Expected downtime in the event of severe contamination or treatment failure</a:t>
            </a:r>
          </a:p>
        </p:txBody>
      </p:sp>
      <p:sp>
        <p:nvSpPr>
          <p:cNvPr id="6" name="TextBox 5">
            <a:extLst>
              <a:ext uri="{FF2B5EF4-FFF2-40B4-BE49-F238E27FC236}">
                <a16:creationId xmlns:a16="http://schemas.microsoft.com/office/drawing/2014/main" id="{4245B231-28C5-5C5A-0CE3-123A3F19956B}"/>
              </a:ext>
            </a:extLst>
          </p:cNvPr>
          <p:cNvSpPr txBox="1"/>
          <p:nvPr/>
        </p:nvSpPr>
        <p:spPr>
          <a:xfrm>
            <a:off x="838200" y="728039"/>
            <a:ext cx="1199536" cy="369332"/>
          </a:xfrm>
          <a:prstGeom prst="rect">
            <a:avLst/>
          </a:prstGeom>
          <a:noFill/>
        </p:spPr>
        <p:txBody>
          <a:bodyPr wrap="square" rtlCol="0">
            <a:spAutoFit/>
          </a:bodyPr>
          <a:lstStyle/>
          <a:p>
            <a:r>
              <a:rPr lang="en-GB" b="1"/>
              <a:t>LL241</a:t>
            </a:r>
          </a:p>
        </p:txBody>
      </p:sp>
      <p:sp>
        <p:nvSpPr>
          <p:cNvPr id="2" name="TextBox 1">
            <a:extLst>
              <a:ext uri="{FF2B5EF4-FFF2-40B4-BE49-F238E27FC236}">
                <a16:creationId xmlns:a16="http://schemas.microsoft.com/office/drawing/2014/main" id="{03F28197-EFFC-4AB8-7F74-2D8D57A25EB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C28C565-07D0-65D0-F0CD-84182F4CBBF5}"/>
              </a:ext>
            </a:extLst>
          </p:cNvPr>
          <p:cNvGraphicFramePr>
            <a:graphicFrameLocks noGrp="1"/>
          </p:cNvGraphicFramePr>
          <p:nvPr>
            <p:extLst>
              <p:ext uri="{D42A27DB-BD31-4B8C-83A1-F6EECF244321}">
                <p14:modId xmlns:p14="http://schemas.microsoft.com/office/powerpoint/2010/main" val="3978286015"/>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 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Measuring resilience in the water industry - ARCADIS, United utilities</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C61D017-56AF-BDEC-010A-98F8C8EF66A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2AD45F1-1F44-3E3E-DB3F-3692E819BD6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109624554"/>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9B14-0555-BE4D-FEA5-D0DDA8C7D6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3B00A10-9338-D564-B406-180690B21775}"/>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Water supply services are restored to [defined level of service] within [X time step] to [Y% of the population] after a climate-change induced hazard event</a:t>
            </a:r>
          </a:p>
        </p:txBody>
      </p:sp>
      <p:sp>
        <p:nvSpPr>
          <p:cNvPr id="6" name="TextBox 5">
            <a:extLst>
              <a:ext uri="{FF2B5EF4-FFF2-40B4-BE49-F238E27FC236}">
                <a16:creationId xmlns:a16="http://schemas.microsoft.com/office/drawing/2014/main" id="{B27548A3-3DE1-03D3-A528-6019B9004EC4}"/>
              </a:ext>
            </a:extLst>
          </p:cNvPr>
          <p:cNvSpPr txBox="1"/>
          <p:nvPr/>
        </p:nvSpPr>
        <p:spPr>
          <a:xfrm>
            <a:off x="838200" y="728039"/>
            <a:ext cx="1199536" cy="369332"/>
          </a:xfrm>
          <a:prstGeom prst="rect">
            <a:avLst/>
          </a:prstGeom>
          <a:noFill/>
        </p:spPr>
        <p:txBody>
          <a:bodyPr wrap="square" rtlCol="0">
            <a:spAutoFit/>
          </a:bodyPr>
          <a:lstStyle/>
          <a:p>
            <a:r>
              <a:rPr lang="en-GB" b="1"/>
              <a:t>LL249</a:t>
            </a:r>
          </a:p>
        </p:txBody>
      </p:sp>
      <p:sp>
        <p:nvSpPr>
          <p:cNvPr id="2" name="TextBox 1">
            <a:extLst>
              <a:ext uri="{FF2B5EF4-FFF2-40B4-BE49-F238E27FC236}">
                <a16:creationId xmlns:a16="http://schemas.microsoft.com/office/drawing/2014/main" id="{C204A461-A275-D36E-6ADA-BBE242A8553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C79283F-E1A5-BBCD-DBEC-977761200344}"/>
              </a:ext>
            </a:extLst>
          </p:cNvPr>
          <p:cNvGraphicFramePr>
            <a:graphicFrameLocks noGrp="1"/>
          </p:cNvGraphicFramePr>
          <p:nvPr>
            <p:extLst>
              <p:ext uri="{D42A27DB-BD31-4B8C-83A1-F6EECF244321}">
                <p14:modId xmlns:p14="http://schemas.microsoft.com/office/powerpoint/2010/main" val="3880836543"/>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 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1465641-6EAB-E3E6-C428-8F5BBB56BB1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AF59B39-0535-37E7-60D3-F26385923DF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63393480"/>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7E3DF-E09B-B43D-A67F-149969484F5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541327F-19DF-F251-74F2-5A3E9D9107EC}"/>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Number of pipe breaks per km length of network per year</a:t>
            </a:r>
          </a:p>
        </p:txBody>
      </p:sp>
      <p:sp>
        <p:nvSpPr>
          <p:cNvPr id="6" name="TextBox 5">
            <a:extLst>
              <a:ext uri="{FF2B5EF4-FFF2-40B4-BE49-F238E27FC236}">
                <a16:creationId xmlns:a16="http://schemas.microsoft.com/office/drawing/2014/main" id="{0F8BEFF6-607D-96F8-F125-60F46B737410}"/>
              </a:ext>
            </a:extLst>
          </p:cNvPr>
          <p:cNvSpPr txBox="1"/>
          <p:nvPr/>
        </p:nvSpPr>
        <p:spPr>
          <a:xfrm>
            <a:off x="838200" y="728039"/>
            <a:ext cx="1199536" cy="369332"/>
          </a:xfrm>
          <a:prstGeom prst="rect">
            <a:avLst/>
          </a:prstGeom>
          <a:noFill/>
        </p:spPr>
        <p:txBody>
          <a:bodyPr wrap="square" rtlCol="0">
            <a:spAutoFit/>
          </a:bodyPr>
          <a:lstStyle/>
          <a:p>
            <a:r>
              <a:rPr lang="en-GB" b="1"/>
              <a:t>LL251</a:t>
            </a:r>
          </a:p>
        </p:txBody>
      </p:sp>
      <p:sp>
        <p:nvSpPr>
          <p:cNvPr id="2" name="TextBox 1">
            <a:extLst>
              <a:ext uri="{FF2B5EF4-FFF2-40B4-BE49-F238E27FC236}">
                <a16:creationId xmlns:a16="http://schemas.microsoft.com/office/drawing/2014/main" id="{6C3EDB0B-2B3F-F735-40A8-62098E3180C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D060F7D-F808-B011-F1CE-35537A581E6D}"/>
              </a:ext>
            </a:extLst>
          </p:cNvPr>
          <p:cNvGraphicFramePr>
            <a:graphicFrameLocks noGrp="1"/>
          </p:cNvGraphicFramePr>
          <p:nvPr>
            <p:extLst>
              <p:ext uri="{D42A27DB-BD31-4B8C-83A1-F6EECF244321}">
                <p14:modId xmlns:p14="http://schemas.microsoft.com/office/powerpoint/2010/main" val="720396051"/>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Operation and management is appropriate to ensure and advance climate resilience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013D827-5EEB-0E5D-615F-A814373080D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F882BC7-1DD9-6999-4849-90395D9103B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7213705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F13B-D997-96A4-FB0A-4E361F4FDD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D8B6C11-3094-BACB-E36F-6F4BDF8A14BE}"/>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water points] that have dried up for at least 1 month out of the previous 12 months</a:t>
            </a:r>
          </a:p>
        </p:txBody>
      </p:sp>
      <p:sp>
        <p:nvSpPr>
          <p:cNvPr id="6" name="TextBox 5">
            <a:extLst>
              <a:ext uri="{FF2B5EF4-FFF2-40B4-BE49-F238E27FC236}">
                <a16:creationId xmlns:a16="http://schemas.microsoft.com/office/drawing/2014/main" id="{0E3A5E15-B1FE-4182-0B09-B761D9413EFD}"/>
              </a:ext>
            </a:extLst>
          </p:cNvPr>
          <p:cNvSpPr txBox="1"/>
          <p:nvPr/>
        </p:nvSpPr>
        <p:spPr>
          <a:xfrm>
            <a:off x="838200" y="728039"/>
            <a:ext cx="1199536" cy="369332"/>
          </a:xfrm>
          <a:prstGeom prst="rect">
            <a:avLst/>
          </a:prstGeom>
          <a:noFill/>
        </p:spPr>
        <p:txBody>
          <a:bodyPr wrap="square" rtlCol="0">
            <a:spAutoFit/>
          </a:bodyPr>
          <a:lstStyle/>
          <a:p>
            <a:r>
              <a:rPr lang="en-GB" b="1"/>
              <a:t>LL391</a:t>
            </a:r>
          </a:p>
        </p:txBody>
      </p:sp>
      <p:sp>
        <p:nvSpPr>
          <p:cNvPr id="2" name="TextBox 1">
            <a:extLst>
              <a:ext uri="{FF2B5EF4-FFF2-40B4-BE49-F238E27FC236}">
                <a16:creationId xmlns:a16="http://schemas.microsoft.com/office/drawing/2014/main" id="{FAD6FF90-E86C-38F7-6A05-B929DA32B8E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3D45BBE-F2D4-92A9-87AD-A235C5B957A7}"/>
              </a:ext>
            </a:extLst>
          </p:cNvPr>
          <p:cNvGraphicFramePr>
            <a:graphicFrameLocks noGrp="1"/>
          </p:cNvGraphicFramePr>
          <p:nvPr>
            <p:extLst>
              <p:ext uri="{D42A27DB-BD31-4B8C-83A1-F6EECF244321}">
                <p14:modId xmlns:p14="http://schemas.microsoft.com/office/powerpoint/2010/main" val="1152913021"/>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UNICEF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C133A45-38BF-DF82-A9A5-49EE34AC099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448E085-B164-044B-F67A-5F02CCBF7BC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7244"/>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056B3-FCBF-A18E-A5FE-40D25F0F8E3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9EB79C-5056-E2B3-EC12-AD69B29C9FE6}"/>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the population served by water supplies exhibiting] increased levels of E. Coli and/or other pathogen concentrations</a:t>
            </a:r>
          </a:p>
        </p:txBody>
      </p:sp>
      <p:sp>
        <p:nvSpPr>
          <p:cNvPr id="6" name="TextBox 5">
            <a:extLst>
              <a:ext uri="{FF2B5EF4-FFF2-40B4-BE49-F238E27FC236}">
                <a16:creationId xmlns:a16="http://schemas.microsoft.com/office/drawing/2014/main" id="{180DD8B9-6133-C876-72F8-907F7B7C1D3C}"/>
              </a:ext>
            </a:extLst>
          </p:cNvPr>
          <p:cNvSpPr txBox="1"/>
          <p:nvPr/>
        </p:nvSpPr>
        <p:spPr>
          <a:xfrm>
            <a:off x="838200" y="728039"/>
            <a:ext cx="1199536" cy="369332"/>
          </a:xfrm>
          <a:prstGeom prst="rect">
            <a:avLst/>
          </a:prstGeom>
          <a:noFill/>
        </p:spPr>
        <p:txBody>
          <a:bodyPr wrap="square" rtlCol="0">
            <a:spAutoFit/>
          </a:bodyPr>
          <a:lstStyle/>
          <a:p>
            <a:r>
              <a:rPr lang="en-GB" b="1"/>
              <a:t>LL395</a:t>
            </a:r>
          </a:p>
        </p:txBody>
      </p:sp>
      <p:sp>
        <p:nvSpPr>
          <p:cNvPr id="2" name="TextBox 1">
            <a:extLst>
              <a:ext uri="{FF2B5EF4-FFF2-40B4-BE49-F238E27FC236}">
                <a16:creationId xmlns:a16="http://schemas.microsoft.com/office/drawing/2014/main" id="{B3BEA99C-8A90-AD1F-084D-60F8FB359C2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B65B709-C9B5-CBBF-7013-E5C7F6438E71}"/>
              </a:ext>
            </a:extLst>
          </p:cNvPr>
          <p:cNvGraphicFramePr>
            <a:graphicFrameLocks noGrp="1"/>
          </p:cNvGraphicFramePr>
          <p:nvPr>
            <p:extLst>
              <p:ext uri="{D42A27DB-BD31-4B8C-83A1-F6EECF244321}">
                <p14:modId xmlns:p14="http://schemas.microsoft.com/office/powerpoint/2010/main" val="755888297"/>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Environmental Indicators of Climate Risks to Inclusive WASH -UTS-ISF, Griffith University, WaterAid, </a:t>
                      </a:r>
                      <a:r>
                        <a:rPr lang="en-GB" sz="1000" b="0" i="0" u="none" strike="noStrike" err="1">
                          <a:solidFill>
                            <a:srgbClr val="000000"/>
                          </a:solidFill>
                          <a:effectLst/>
                          <a:latin typeface="Aptos Narrow" panose="020B0004020202020204" pitchFamily="34" charset="0"/>
                        </a:rPr>
                        <a:t>iDE</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1CDFB47-8B40-C0BE-514F-B18228B86D1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D42B676-F6B4-2A3E-5C76-7CDB4607151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010812243"/>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C489F-666F-B5F5-FC5F-90F41A9F35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B8F8F0-7749-CD00-F5DF-EEA07DD4AA7B}"/>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the population served by water supplies exhibiting] raised groundwater electrical conductivity levels</a:t>
            </a:r>
          </a:p>
        </p:txBody>
      </p:sp>
      <p:sp>
        <p:nvSpPr>
          <p:cNvPr id="6" name="TextBox 5">
            <a:extLst>
              <a:ext uri="{FF2B5EF4-FFF2-40B4-BE49-F238E27FC236}">
                <a16:creationId xmlns:a16="http://schemas.microsoft.com/office/drawing/2014/main" id="{E9CF418B-9DC2-5157-B7BB-B68EFA6C607D}"/>
              </a:ext>
            </a:extLst>
          </p:cNvPr>
          <p:cNvSpPr txBox="1"/>
          <p:nvPr/>
        </p:nvSpPr>
        <p:spPr>
          <a:xfrm>
            <a:off x="838200" y="728039"/>
            <a:ext cx="1199536" cy="369332"/>
          </a:xfrm>
          <a:prstGeom prst="rect">
            <a:avLst/>
          </a:prstGeom>
          <a:noFill/>
        </p:spPr>
        <p:txBody>
          <a:bodyPr wrap="square" rtlCol="0">
            <a:spAutoFit/>
          </a:bodyPr>
          <a:lstStyle/>
          <a:p>
            <a:r>
              <a:rPr lang="en-GB" b="1"/>
              <a:t>LL396</a:t>
            </a:r>
          </a:p>
        </p:txBody>
      </p:sp>
      <p:sp>
        <p:nvSpPr>
          <p:cNvPr id="2" name="TextBox 1">
            <a:extLst>
              <a:ext uri="{FF2B5EF4-FFF2-40B4-BE49-F238E27FC236}">
                <a16:creationId xmlns:a16="http://schemas.microsoft.com/office/drawing/2014/main" id="{0933B1F2-593B-15FC-49D0-A0C963EC78F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8DED944-9E2C-7855-57A7-0795639284D7}"/>
              </a:ext>
            </a:extLst>
          </p:cNvPr>
          <p:cNvGraphicFramePr>
            <a:graphicFrameLocks noGrp="1"/>
          </p:cNvGraphicFramePr>
          <p:nvPr>
            <p:extLst>
              <p:ext uri="{D42A27DB-BD31-4B8C-83A1-F6EECF244321}">
                <p14:modId xmlns:p14="http://schemas.microsoft.com/office/powerpoint/2010/main" val="3792742486"/>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Environmental Indicators of Climate Risks to Inclusive WASH -UTS-ISF, Griffith University, WaterAid, </a:t>
                      </a:r>
                      <a:r>
                        <a:rPr lang="en-GB" sz="1000" b="0" i="0" u="none" strike="noStrike" err="1">
                          <a:solidFill>
                            <a:srgbClr val="000000"/>
                          </a:solidFill>
                          <a:effectLst/>
                          <a:latin typeface="Aptos Narrow" panose="020B0004020202020204" pitchFamily="34" charset="0"/>
                        </a:rPr>
                        <a:t>iDE</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74B2117-5CE4-E919-0D17-117D7892914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3D96704-287D-A4F0-4BD2-23DA81A6142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92226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D300A-17F1-01FB-D3DF-EADE740DC4B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29E785-CCD9-30F1-5BB0-2228B877DC56}"/>
              </a:ext>
            </a:extLst>
          </p:cNvPr>
          <p:cNvSpPr txBox="1"/>
          <p:nvPr/>
        </p:nvSpPr>
        <p:spPr>
          <a:xfrm>
            <a:off x="1543665" y="728039"/>
            <a:ext cx="9969908" cy="923330"/>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served by] sanitation services with risk management plans (that may include sanitation safety plans, Flood/Drought management plan) consider climate variability and climate projections and include emergency response procedures for extreme events</a:t>
            </a:r>
          </a:p>
        </p:txBody>
      </p:sp>
      <p:sp>
        <p:nvSpPr>
          <p:cNvPr id="6" name="TextBox 5">
            <a:extLst>
              <a:ext uri="{FF2B5EF4-FFF2-40B4-BE49-F238E27FC236}">
                <a16:creationId xmlns:a16="http://schemas.microsoft.com/office/drawing/2014/main" id="{940CE99A-CD9B-8B5C-27B7-26474EA70D5F}"/>
              </a:ext>
            </a:extLst>
          </p:cNvPr>
          <p:cNvSpPr txBox="1"/>
          <p:nvPr/>
        </p:nvSpPr>
        <p:spPr>
          <a:xfrm>
            <a:off x="838200" y="728039"/>
            <a:ext cx="1199536" cy="369332"/>
          </a:xfrm>
          <a:prstGeom prst="rect">
            <a:avLst/>
          </a:prstGeom>
          <a:noFill/>
        </p:spPr>
        <p:txBody>
          <a:bodyPr wrap="square" rtlCol="0">
            <a:spAutoFit/>
          </a:bodyPr>
          <a:lstStyle/>
          <a:p>
            <a:r>
              <a:rPr lang="en-GB" b="1"/>
              <a:t>LL192</a:t>
            </a:r>
          </a:p>
        </p:txBody>
      </p:sp>
      <p:sp>
        <p:nvSpPr>
          <p:cNvPr id="2" name="TextBox 1">
            <a:extLst>
              <a:ext uri="{FF2B5EF4-FFF2-40B4-BE49-F238E27FC236}">
                <a16:creationId xmlns:a16="http://schemas.microsoft.com/office/drawing/2014/main" id="{518E1D7C-86B2-76CA-4B25-2C0D9CCAE00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47CB2DC-7272-69E0-411D-FE148C171AD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930575B-E4DF-77D3-2541-75535FFFBDF0}"/>
              </a:ext>
            </a:extLst>
          </p:cNvPr>
          <p:cNvGraphicFramePr>
            <a:graphicFrameLocks noGrp="1"/>
          </p:cNvGraphicFramePr>
          <p:nvPr>
            <p:extLst>
              <p:ext uri="{D42A27DB-BD31-4B8C-83A1-F6EECF244321}">
                <p14:modId xmlns:p14="http://schemas.microsoft.com/office/powerpoint/2010/main" val="3635886842"/>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Derived from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Enqvist and Ziervogel 2019 Water governance and justice in Cape Town: An overview</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F6C0847-F400-C553-6A63-CB4B16E85A5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063908888"/>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CA2E4-9110-F650-DE2D-C850049BAA2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8EE684-E738-5A03-8B71-9B5BEEDD1E50}"/>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the population served by water supplies with] increasing reports of salty tasting water</a:t>
            </a:r>
          </a:p>
        </p:txBody>
      </p:sp>
      <p:sp>
        <p:nvSpPr>
          <p:cNvPr id="6" name="TextBox 5">
            <a:extLst>
              <a:ext uri="{FF2B5EF4-FFF2-40B4-BE49-F238E27FC236}">
                <a16:creationId xmlns:a16="http://schemas.microsoft.com/office/drawing/2014/main" id="{4E8E2DDF-BDC4-44B8-9027-21D6EE5B6463}"/>
              </a:ext>
            </a:extLst>
          </p:cNvPr>
          <p:cNvSpPr txBox="1"/>
          <p:nvPr/>
        </p:nvSpPr>
        <p:spPr>
          <a:xfrm>
            <a:off x="838200" y="728039"/>
            <a:ext cx="1199536" cy="369332"/>
          </a:xfrm>
          <a:prstGeom prst="rect">
            <a:avLst/>
          </a:prstGeom>
          <a:noFill/>
        </p:spPr>
        <p:txBody>
          <a:bodyPr wrap="square" rtlCol="0">
            <a:spAutoFit/>
          </a:bodyPr>
          <a:lstStyle/>
          <a:p>
            <a:r>
              <a:rPr lang="en-GB" b="1"/>
              <a:t>LL397</a:t>
            </a:r>
          </a:p>
        </p:txBody>
      </p:sp>
      <p:sp>
        <p:nvSpPr>
          <p:cNvPr id="2" name="TextBox 1">
            <a:extLst>
              <a:ext uri="{FF2B5EF4-FFF2-40B4-BE49-F238E27FC236}">
                <a16:creationId xmlns:a16="http://schemas.microsoft.com/office/drawing/2014/main" id="{A7B46230-9722-49C2-C7A6-D020A294A9A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1D8B686-6D86-3461-CC2C-2D46518C37F6}"/>
              </a:ext>
            </a:extLst>
          </p:cNvPr>
          <p:cNvGraphicFramePr>
            <a:graphicFrameLocks noGrp="1"/>
          </p:cNvGraphicFramePr>
          <p:nvPr>
            <p:extLst>
              <p:ext uri="{D42A27DB-BD31-4B8C-83A1-F6EECF244321}">
                <p14:modId xmlns:p14="http://schemas.microsoft.com/office/powerpoint/2010/main" val="4052735869"/>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Environmental Indicators of Climate Risks to Inclusive WASH -UTS-ISF, Griffith University, WaterAid, </a:t>
                      </a:r>
                      <a:r>
                        <a:rPr lang="en-GB" sz="1000" b="0" i="0" u="none" strike="noStrike" err="1">
                          <a:solidFill>
                            <a:srgbClr val="000000"/>
                          </a:solidFill>
                          <a:effectLst/>
                          <a:latin typeface="Aptos Narrow" panose="020B0004020202020204" pitchFamily="34" charset="0"/>
                        </a:rPr>
                        <a:t>iDE</a:t>
                      </a:r>
                      <a:endParaRPr lang="en-GB" sz="1000" b="0" i="0" u="none" strike="noStrike">
                        <a:solidFill>
                          <a:srgbClr val="000000"/>
                        </a:solidFill>
                        <a:effectLst/>
                        <a:latin typeface="Aptos Narrow" panose="020B0004020202020204" pitchFamily="34" charset="0"/>
                      </a:endParaRP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36379FF-D139-57C6-B1FA-F03A09B106F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1408F192-3D9D-1DEA-FFD5-36E7DA2ED9A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90170298"/>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66BC9-E7DC-7982-0FC7-45E28B8B52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EB6CF28-FC94-2AED-1633-C6A211029E2C}"/>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[Number of] pipe breaks per km length of water supply network per year</a:t>
            </a:r>
          </a:p>
        </p:txBody>
      </p:sp>
      <p:sp>
        <p:nvSpPr>
          <p:cNvPr id="6" name="TextBox 5">
            <a:extLst>
              <a:ext uri="{FF2B5EF4-FFF2-40B4-BE49-F238E27FC236}">
                <a16:creationId xmlns:a16="http://schemas.microsoft.com/office/drawing/2014/main" id="{82FF16E6-8896-ED40-B7F9-2BF42AF4E1C6}"/>
              </a:ext>
            </a:extLst>
          </p:cNvPr>
          <p:cNvSpPr txBox="1"/>
          <p:nvPr/>
        </p:nvSpPr>
        <p:spPr>
          <a:xfrm>
            <a:off x="838200" y="728039"/>
            <a:ext cx="1199536" cy="369332"/>
          </a:xfrm>
          <a:prstGeom prst="rect">
            <a:avLst/>
          </a:prstGeom>
          <a:noFill/>
        </p:spPr>
        <p:txBody>
          <a:bodyPr wrap="square" rtlCol="0">
            <a:spAutoFit/>
          </a:bodyPr>
          <a:lstStyle/>
          <a:p>
            <a:r>
              <a:rPr lang="en-GB" b="1"/>
              <a:t>LL463</a:t>
            </a:r>
          </a:p>
        </p:txBody>
      </p:sp>
      <p:sp>
        <p:nvSpPr>
          <p:cNvPr id="2" name="TextBox 1">
            <a:extLst>
              <a:ext uri="{FF2B5EF4-FFF2-40B4-BE49-F238E27FC236}">
                <a16:creationId xmlns:a16="http://schemas.microsoft.com/office/drawing/2014/main" id="{A266FFCE-1BB4-CA6E-ADEF-A1C94840888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BDEDBCA-0896-6B48-C522-9D337367AEB5}"/>
              </a:ext>
            </a:extLst>
          </p:cNvPr>
          <p:cNvGraphicFramePr>
            <a:graphicFrameLocks noGrp="1"/>
          </p:cNvGraphicFramePr>
          <p:nvPr>
            <p:extLst>
              <p:ext uri="{D42A27DB-BD31-4B8C-83A1-F6EECF244321}">
                <p14:modId xmlns:p14="http://schemas.microsoft.com/office/powerpoint/2010/main" val="917643512"/>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934D575-5A3F-6C43-3CE6-40FC125CF03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1495782-3084-10AB-391F-338FF870313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13538964"/>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A5D7-F29B-6042-FFE6-89CE688D48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4C292E-2443-EE6C-A0C2-5F9650F779A5}"/>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reporting a] change in water insecurity experiences relating to climate events using IWISE scale</a:t>
            </a:r>
          </a:p>
        </p:txBody>
      </p:sp>
      <p:sp>
        <p:nvSpPr>
          <p:cNvPr id="6" name="TextBox 5">
            <a:extLst>
              <a:ext uri="{FF2B5EF4-FFF2-40B4-BE49-F238E27FC236}">
                <a16:creationId xmlns:a16="http://schemas.microsoft.com/office/drawing/2014/main" id="{43C14BC9-A19D-2E3D-F2EA-665DB7E28FEA}"/>
              </a:ext>
            </a:extLst>
          </p:cNvPr>
          <p:cNvSpPr txBox="1"/>
          <p:nvPr/>
        </p:nvSpPr>
        <p:spPr>
          <a:xfrm>
            <a:off x="838200" y="728039"/>
            <a:ext cx="1199536" cy="369332"/>
          </a:xfrm>
          <a:prstGeom prst="rect">
            <a:avLst/>
          </a:prstGeom>
          <a:noFill/>
        </p:spPr>
        <p:txBody>
          <a:bodyPr wrap="square" rtlCol="0">
            <a:spAutoFit/>
          </a:bodyPr>
          <a:lstStyle/>
          <a:p>
            <a:r>
              <a:rPr lang="en-GB" b="1"/>
              <a:t>LL464</a:t>
            </a:r>
          </a:p>
        </p:txBody>
      </p:sp>
      <p:sp>
        <p:nvSpPr>
          <p:cNvPr id="2" name="TextBox 1">
            <a:extLst>
              <a:ext uri="{FF2B5EF4-FFF2-40B4-BE49-F238E27FC236}">
                <a16:creationId xmlns:a16="http://schemas.microsoft.com/office/drawing/2014/main" id="{57657326-8221-08E3-B074-8A22ABA2E0C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935600B-3898-CAED-CF72-55B4A7F0AE44}"/>
              </a:ext>
            </a:extLst>
          </p:cNvPr>
          <p:cNvGraphicFramePr>
            <a:graphicFrameLocks noGrp="1"/>
          </p:cNvGraphicFramePr>
          <p:nvPr>
            <p:extLst>
              <p:ext uri="{D42A27DB-BD31-4B8C-83A1-F6EECF244321}">
                <p14:modId xmlns:p14="http://schemas.microsoft.com/office/powerpoint/2010/main" val="1146498549"/>
              </p:ext>
            </p:extLst>
          </p:nvPr>
        </p:nvGraphicFramePr>
        <p:xfrm>
          <a:off x="491613" y="1742221"/>
          <a:ext cx="10991317" cy="2360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Young, S.L., Bethancourt, H.J., Ritter, Z.R., </a:t>
                      </a:r>
                      <a:r>
                        <a:rPr lang="en-GB" sz="1000" b="0" i="0" u="none" strike="noStrike" err="1">
                          <a:solidFill>
                            <a:srgbClr val="000000"/>
                          </a:solidFill>
                          <a:effectLst/>
                          <a:latin typeface="Aptos Narrow" panose="020B0004020202020204" pitchFamily="34" charset="0"/>
                        </a:rPr>
                        <a:t>Frongillo</a:t>
                      </a:r>
                      <a:r>
                        <a:rPr lang="en-GB" sz="1000" b="0" i="0" u="none" strike="noStrike">
                          <a:solidFill>
                            <a:srgbClr val="000000"/>
                          </a:solidFill>
                          <a:effectLst/>
                          <a:latin typeface="Aptos Narrow" panose="020B0004020202020204" pitchFamily="34" charset="0"/>
                        </a:rPr>
                        <a:t>, E.A. The Individual Water Insecurity Experiences (IWISE) Scale: reliability, equivalence and validity of an individual-level measure of water security: BMJ Global Health 2021;6:e006460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B6EC829-0F7B-CE46-BB83-F614682C583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EFFDAE5-E797-7B5C-878A-2C321405F71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52755140"/>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B7273-6D2B-4254-4869-D01B21E5138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F999F01-9BD5-2122-D2D7-8681244C4A33}"/>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reporting a] change in water insecurity experiences relating to climate events using HWISE scale</a:t>
            </a:r>
          </a:p>
        </p:txBody>
      </p:sp>
      <p:sp>
        <p:nvSpPr>
          <p:cNvPr id="6" name="TextBox 5">
            <a:extLst>
              <a:ext uri="{FF2B5EF4-FFF2-40B4-BE49-F238E27FC236}">
                <a16:creationId xmlns:a16="http://schemas.microsoft.com/office/drawing/2014/main" id="{EA40B221-6B1D-2866-044B-37EEBC10F790}"/>
              </a:ext>
            </a:extLst>
          </p:cNvPr>
          <p:cNvSpPr txBox="1"/>
          <p:nvPr/>
        </p:nvSpPr>
        <p:spPr>
          <a:xfrm>
            <a:off x="838200" y="728039"/>
            <a:ext cx="1199536" cy="369332"/>
          </a:xfrm>
          <a:prstGeom prst="rect">
            <a:avLst/>
          </a:prstGeom>
          <a:noFill/>
        </p:spPr>
        <p:txBody>
          <a:bodyPr wrap="square" rtlCol="0">
            <a:spAutoFit/>
          </a:bodyPr>
          <a:lstStyle/>
          <a:p>
            <a:r>
              <a:rPr lang="en-GB" b="1"/>
              <a:t>LL465</a:t>
            </a:r>
          </a:p>
        </p:txBody>
      </p:sp>
      <p:sp>
        <p:nvSpPr>
          <p:cNvPr id="2" name="TextBox 1">
            <a:extLst>
              <a:ext uri="{FF2B5EF4-FFF2-40B4-BE49-F238E27FC236}">
                <a16:creationId xmlns:a16="http://schemas.microsoft.com/office/drawing/2014/main" id="{9F563EA5-9F4F-2CFF-62BD-F13BE4A2851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0324B44-E069-FB7F-5CE5-1E1191DF16DB}"/>
              </a:ext>
            </a:extLst>
          </p:cNvPr>
          <p:cNvGraphicFramePr>
            <a:graphicFrameLocks noGrp="1"/>
          </p:cNvGraphicFramePr>
          <p:nvPr>
            <p:extLst>
              <p:ext uri="{D42A27DB-BD31-4B8C-83A1-F6EECF244321}">
                <p14:modId xmlns:p14="http://schemas.microsoft.com/office/powerpoint/2010/main" val="1177901209"/>
              </p:ext>
            </p:extLst>
          </p:nvPr>
        </p:nvGraphicFramePr>
        <p:xfrm>
          <a:off x="491613" y="1742221"/>
          <a:ext cx="10991317" cy="23606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Young, S.L., Boateng, G.O.,... et al. The Household Water </a:t>
                      </a:r>
                      <a:r>
                        <a:rPr lang="en-GB" sz="1000" b="0" i="0" u="none" strike="noStrike" err="1">
                          <a:solidFill>
                            <a:srgbClr val="000000"/>
                          </a:solidFill>
                          <a:effectLst/>
                          <a:latin typeface="Aptos Narrow" panose="020B0004020202020204" pitchFamily="34" charset="0"/>
                        </a:rPr>
                        <a:t>InSecurity</a:t>
                      </a:r>
                      <a:r>
                        <a:rPr lang="en-GB" sz="1000" b="0" i="0" u="none" strike="noStrike">
                          <a:solidFill>
                            <a:srgbClr val="000000"/>
                          </a:solidFill>
                          <a:effectLst/>
                          <a:latin typeface="Aptos Narrow" panose="020B0004020202020204" pitchFamily="34" charset="0"/>
                        </a:rPr>
                        <a:t> Experiences (HWISE) Scale: development and validation of a household water insecurity measure for low-income and middle-income countries: BMJ Global Health 2019;4:e001750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07837C4-E5AA-2F5B-B816-21B3DE2161E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8A74BFC-0939-5810-7E8A-B1F9EE54D40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76196647"/>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F767-FD4C-E902-5C37-E83028D20A5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090066-D109-B373-DB9E-68254587666D}"/>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household OR population reporting a] change in the frequency of times that they worried about not having enough water for all household needs in the preceding 4 weeks/ during the dry season/ during or after a drought/ during floods</a:t>
            </a:r>
          </a:p>
        </p:txBody>
      </p:sp>
      <p:sp>
        <p:nvSpPr>
          <p:cNvPr id="6" name="TextBox 5">
            <a:extLst>
              <a:ext uri="{FF2B5EF4-FFF2-40B4-BE49-F238E27FC236}">
                <a16:creationId xmlns:a16="http://schemas.microsoft.com/office/drawing/2014/main" id="{55F85343-77CF-7F05-9E93-CC6E66AC5BB3}"/>
              </a:ext>
            </a:extLst>
          </p:cNvPr>
          <p:cNvSpPr txBox="1"/>
          <p:nvPr/>
        </p:nvSpPr>
        <p:spPr>
          <a:xfrm>
            <a:off x="838200" y="728039"/>
            <a:ext cx="1199536" cy="369332"/>
          </a:xfrm>
          <a:prstGeom prst="rect">
            <a:avLst/>
          </a:prstGeom>
          <a:noFill/>
        </p:spPr>
        <p:txBody>
          <a:bodyPr wrap="square" rtlCol="0">
            <a:spAutoFit/>
          </a:bodyPr>
          <a:lstStyle/>
          <a:p>
            <a:r>
              <a:rPr lang="en-GB" b="1"/>
              <a:t>LL466</a:t>
            </a:r>
          </a:p>
        </p:txBody>
      </p:sp>
      <p:sp>
        <p:nvSpPr>
          <p:cNvPr id="2" name="TextBox 1">
            <a:extLst>
              <a:ext uri="{FF2B5EF4-FFF2-40B4-BE49-F238E27FC236}">
                <a16:creationId xmlns:a16="http://schemas.microsoft.com/office/drawing/2014/main" id="{BF781430-D6B2-FA00-6F77-3903A617AFD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5AAF421-A924-E1CC-E08D-DB0317B7512B}"/>
              </a:ext>
            </a:extLst>
          </p:cNvPr>
          <p:cNvGraphicFramePr>
            <a:graphicFrameLocks noGrp="1"/>
          </p:cNvGraphicFramePr>
          <p:nvPr>
            <p:extLst>
              <p:ext uri="{D42A27DB-BD31-4B8C-83A1-F6EECF244321}">
                <p14:modId xmlns:p14="http://schemas.microsoft.com/office/powerpoint/2010/main" val="2286968171"/>
              </p:ext>
            </p:extLst>
          </p:nvPr>
        </p:nvGraphicFramePr>
        <p:xfrm>
          <a:off x="491613" y="1742221"/>
          <a:ext cx="10991317" cy="2817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Bethancourt, H.J., Ritter, Z.R., </a:t>
                      </a:r>
                      <a:r>
                        <a:rPr lang="en-GB" sz="1000" b="0" i="0" u="none" strike="noStrike" err="1">
                          <a:solidFill>
                            <a:srgbClr val="000000"/>
                          </a:solidFill>
                          <a:effectLst/>
                          <a:latin typeface="Aptos Narrow" panose="020B0004020202020204" pitchFamily="34" charset="0"/>
                        </a:rPr>
                        <a:t>Frongillo</a:t>
                      </a:r>
                      <a:r>
                        <a:rPr lang="en-GB" sz="1000" b="0" i="0" u="none" strike="noStrike">
                          <a:solidFill>
                            <a:srgbClr val="000000"/>
                          </a:solidFill>
                          <a:effectLst/>
                          <a:latin typeface="Aptos Narrow" panose="020B0004020202020204" pitchFamily="34" charset="0"/>
                        </a:rPr>
                        <a:t>, E.A. The Individual Water Insecurity Experiences (IWISE) Scale: reliability, equivalence and validity of an individual-level measure of water security: BMJ Global Health 2021;6:e006460</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Boateng, G.O.,... et al. The Household Water </a:t>
                      </a:r>
                      <a:r>
                        <a:rPr lang="en-GB" sz="1000" b="0" i="0" u="none" strike="noStrike" err="1">
                          <a:solidFill>
                            <a:srgbClr val="000000"/>
                          </a:solidFill>
                          <a:effectLst/>
                          <a:latin typeface="Aptos Narrow" panose="020B0004020202020204" pitchFamily="34" charset="0"/>
                        </a:rPr>
                        <a:t>InSecurity</a:t>
                      </a:r>
                      <a:r>
                        <a:rPr lang="en-GB" sz="1000" b="0" i="0" u="none" strike="noStrike">
                          <a:solidFill>
                            <a:srgbClr val="000000"/>
                          </a:solidFill>
                          <a:effectLst/>
                          <a:latin typeface="Aptos Narrow" panose="020B0004020202020204" pitchFamily="34" charset="0"/>
                        </a:rPr>
                        <a:t> Experiences (HWISE) Scale: development and validation of a household water insecurity measure for low-income and middle-income countries: BMJ Global Health 2019;4:e001750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E50549F-BEA7-9743-EADC-E4AD4E15D36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8F39A3C-2D43-B5A8-AA87-91265B2F183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7133257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E4AA9-D3CA-2DBD-F19D-7F1A8AA1F0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23777DD-91E5-A705-8D3B-632CAA6C2D35}"/>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household OR population reporting a] change in the frequency of times that they have had to change schedules or plans because of problems with their water situation in the preceding 4 weeks/ during the dry season/ during or after a drought/ during floods</a:t>
            </a:r>
          </a:p>
        </p:txBody>
      </p:sp>
      <p:sp>
        <p:nvSpPr>
          <p:cNvPr id="6" name="TextBox 5">
            <a:extLst>
              <a:ext uri="{FF2B5EF4-FFF2-40B4-BE49-F238E27FC236}">
                <a16:creationId xmlns:a16="http://schemas.microsoft.com/office/drawing/2014/main" id="{4AA13DA6-9BDC-A078-E76B-551917DCBEC7}"/>
              </a:ext>
            </a:extLst>
          </p:cNvPr>
          <p:cNvSpPr txBox="1"/>
          <p:nvPr/>
        </p:nvSpPr>
        <p:spPr>
          <a:xfrm>
            <a:off x="838200" y="728039"/>
            <a:ext cx="1199536" cy="369332"/>
          </a:xfrm>
          <a:prstGeom prst="rect">
            <a:avLst/>
          </a:prstGeom>
          <a:noFill/>
        </p:spPr>
        <p:txBody>
          <a:bodyPr wrap="square" rtlCol="0">
            <a:spAutoFit/>
          </a:bodyPr>
          <a:lstStyle/>
          <a:p>
            <a:r>
              <a:rPr lang="en-GB" b="1"/>
              <a:t>LL467</a:t>
            </a:r>
          </a:p>
        </p:txBody>
      </p:sp>
      <p:sp>
        <p:nvSpPr>
          <p:cNvPr id="2" name="TextBox 1">
            <a:extLst>
              <a:ext uri="{FF2B5EF4-FFF2-40B4-BE49-F238E27FC236}">
                <a16:creationId xmlns:a16="http://schemas.microsoft.com/office/drawing/2014/main" id="{BB0CC086-FBB0-5C45-59F5-C076164D33B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7FD9508-E340-ABC0-D655-626B1F215AAD}"/>
              </a:ext>
            </a:extLst>
          </p:cNvPr>
          <p:cNvGraphicFramePr>
            <a:graphicFrameLocks noGrp="1"/>
          </p:cNvGraphicFramePr>
          <p:nvPr>
            <p:extLst>
              <p:ext uri="{D42A27DB-BD31-4B8C-83A1-F6EECF244321}">
                <p14:modId xmlns:p14="http://schemas.microsoft.com/office/powerpoint/2010/main" val="1933254301"/>
              </p:ext>
            </p:extLst>
          </p:nvPr>
        </p:nvGraphicFramePr>
        <p:xfrm>
          <a:off x="491613" y="1742221"/>
          <a:ext cx="10991317" cy="2817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Bethancourt, H.J., Ritter, Z.R., </a:t>
                      </a:r>
                      <a:r>
                        <a:rPr lang="en-GB" sz="1000" b="0" i="0" u="none" strike="noStrike" err="1">
                          <a:solidFill>
                            <a:srgbClr val="000000"/>
                          </a:solidFill>
                          <a:effectLst/>
                          <a:latin typeface="Aptos Narrow" panose="020B0004020202020204" pitchFamily="34" charset="0"/>
                        </a:rPr>
                        <a:t>Frongillo</a:t>
                      </a:r>
                      <a:r>
                        <a:rPr lang="en-GB" sz="1000" b="0" i="0" u="none" strike="noStrike">
                          <a:solidFill>
                            <a:srgbClr val="000000"/>
                          </a:solidFill>
                          <a:effectLst/>
                          <a:latin typeface="Aptos Narrow" panose="020B0004020202020204" pitchFamily="34" charset="0"/>
                        </a:rPr>
                        <a:t>, E.A. The Individual Water Insecurity Experiences (IWISE) Scale: reliability, equivalence and validity of an individual-level measure of water security: BMJ Global Health 2021;6:e006460</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Boateng, G.O.,... et al. The Household Water </a:t>
                      </a:r>
                      <a:r>
                        <a:rPr lang="en-GB" sz="1000" b="0" i="0" u="none" strike="noStrike" err="1">
                          <a:solidFill>
                            <a:srgbClr val="000000"/>
                          </a:solidFill>
                          <a:effectLst/>
                          <a:latin typeface="Aptos Narrow" panose="020B0004020202020204" pitchFamily="34" charset="0"/>
                        </a:rPr>
                        <a:t>InSecurity</a:t>
                      </a:r>
                      <a:r>
                        <a:rPr lang="en-GB" sz="1000" b="0" i="0" u="none" strike="noStrike">
                          <a:solidFill>
                            <a:srgbClr val="000000"/>
                          </a:solidFill>
                          <a:effectLst/>
                          <a:latin typeface="Aptos Narrow" panose="020B0004020202020204" pitchFamily="34" charset="0"/>
                        </a:rPr>
                        <a:t> Experiences (HWISE) Scale: development and validation of a household water insecurity measure for low-income and middle-income countries: BMJ Global Health 2019;4:e001750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15DFE02-B353-58F4-C89F-BD05865E471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9F01164-2684-86D3-371C-2F3AC022B05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2135425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282BF-BF78-CE26-80D9-7C055DD289A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DED424-B305-F7D6-40E6-45BFF0DF32FA}"/>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household OR population reporting a] change in the frequency of times that they [or anyone in the household] has not had as much water to drink as they would like in the preceding 4 weeks/ during the dry season/ during or after a drought/ during floods</a:t>
            </a:r>
          </a:p>
        </p:txBody>
      </p:sp>
      <p:sp>
        <p:nvSpPr>
          <p:cNvPr id="6" name="TextBox 5">
            <a:extLst>
              <a:ext uri="{FF2B5EF4-FFF2-40B4-BE49-F238E27FC236}">
                <a16:creationId xmlns:a16="http://schemas.microsoft.com/office/drawing/2014/main" id="{9362F615-19B0-C6AC-10AA-C8A2E0F933D8}"/>
              </a:ext>
            </a:extLst>
          </p:cNvPr>
          <p:cNvSpPr txBox="1"/>
          <p:nvPr/>
        </p:nvSpPr>
        <p:spPr>
          <a:xfrm>
            <a:off x="838200" y="728039"/>
            <a:ext cx="1199536" cy="369332"/>
          </a:xfrm>
          <a:prstGeom prst="rect">
            <a:avLst/>
          </a:prstGeom>
          <a:noFill/>
        </p:spPr>
        <p:txBody>
          <a:bodyPr wrap="square" rtlCol="0">
            <a:spAutoFit/>
          </a:bodyPr>
          <a:lstStyle/>
          <a:p>
            <a:r>
              <a:rPr lang="en-GB" b="1"/>
              <a:t>LL468</a:t>
            </a:r>
          </a:p>
        </p:txBody>
      </p:sp>
      <p:sp>
        <p:nvSpPr>
          <p:cNvPr id="2" name="TextBox 1">
            <a:extLst>
              <a:ext uri="{FF2B5EF4-FFF2-40B4-BE49-F238E27FC236}">
                <a16:creationId xmlns:a16="http://schemas.microsoft.com/office/drawing/2014/main" id="{B00A5D36-720F-FCBB-8F5F-F9E5D8A43D2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BEBF145-85F9-982C-8E47-E6AC22BC7CF8}"/>
              </a:ext>
            </a:extLst>
          </p:cNvPr>
          <p:cNvGraphicFramePr>
            <a:graphicFrameLocks noGrp="1"/>
          </p:cNvGraphicFramePr>
          <p:nvPr>
            <p:extLst>
              <p:ext uri="{D42A27DB-BD31-4B8C-83A1-F6EECF244321}">
                <p14:modId xmlns:p14="http://schemas.microsoft.com/office/powerpoint/2010/main" val="3818167971"/>
              </p:ext>
            </p:extLst>
          </p:nvPr>
        </p:nvGraphicFramePr>
        <p:xfrm>
          <a:off x="491613" y="1742221"/>
          <a:ext cx="10991317" cy="2817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Bethancourt, H.J., Ritter, Z.R., </a:t>
                      </a:r>
                      <a:r>
                        <a:rPr lang="en-GB" sz="1000" b="0" i="0" u="none" strike="noStrike" err="1">
                          <a:solidFill>
                            <a:srgbClr val="000000"/>
                          </a:solidFill>
                          <a:effectLst/>
                          <a:latin typeface="Aptos Narrow" panose="020B0004020202020204" pitchFamily="34" charset="0"/>
                        </a:rPr>
                        <a:t>Frongillo</a:t>
                      </a:r>
                      <a:r>
                        <a:rPr lang="en-GB" sz="1000" b="0" i="0" u="none" strike="noStrike">
                          <a:solidFill>
                            <a:srgbClr val="000000"/>
                          </a:solidFill>
                          <a:effectLst/>
                          <a:latin typeface="Aptos Narrow" panose="020B0004020202020204" pitchFamily="34" charset="0"/>
                        </a:rPr>
                        <a:t>, E.A. The Individual Water Insecurity Experiences (IWISE) Scale: reliability, equivalence and validity of an individual-level measure of water security: BMJ Global Health 2021;6:e006460</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Boateng, G.O.,... et al. The Household Water </a:t>
                      </a:r>
                      <a:r>
                        <a:rPr lang="en-GB" sz="1000" b="0" i="0" u="none" strike="noStrike" err="1">
                          <a:solidFill>
                            <a:srgbClr val="000000"/>
                          </a:solidFill>
                          <a:effectLst/>
                          <a:latin typeface="Aptos Narrow" panose="020B0004020202020204" pitchFamily="34" charset="0"/>
                        </a:rPr>
                        <a:t>InSecurity</a:t>
                      </a:r>
                      <a:r>
                        <a:rPr lang="en-GB" sz="1000" b="0" i="0" u="none" strike="noStrike">
                          <a:solidFill>
                            <a:srgbClr val="000000"/>
                          </a:solidFill>
                          <a:effectLst/>
                          <a:latin typeface="Aptos Narrow" panose="020B0004020202020204" pitchFamily="34" charset="0"/>
                        </a:rPr>
                        <a:t> Experiences (HWISE) Scale: development and validation of a household water insecurity measure for low-income and middle-income countries: BMJ Global Health 2019;4:e001750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D7D12B3-EAF4-F512-3D19-4C3C8FC5109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C2B720E1-67B4-BC24-5C61-27ED944D24A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36806747"/>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CFA68-1FC7-7AF1-641B-F35B23FA83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F640887-8832-1CF9-5A99-31C9FA02E5CB}"/>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household OR population reporting a] change in the frequency of times that they [or anyone in the household] has had to go without washing hands after dirty activities in the preceding 4 weeks/ during the dry season/ during or after a drought/ during floods</a:t>
            </a:r>
          </a:p>
        </p:txBody>
      </p:sp>
      <p:sp>
        <p:nvSpPr>
          <p:cNvPr id="6" name="TextBox 5">
            <a:extLst>
              <a:ext uri="{FF2B5EF4-FFF2-40B4-BE49-F238E27FC236}">
                <a16:creationId xmlns:a16="http://schemas.microsoft.com/office/drawing/2014/main" id="{0019A006-756F-7089-ADAE-E51982013973}"/>
              </a:ext>
            </a:extLst>
          </p:cNvPr>
          <p:cNvSpPr txBox="1"/>
          <p:nvPr/>
        </p:nvSpPr>
        <p:spPr>
          <a:xfrm>
            <a:off x="838200" y="728039"/>
            <a:ext cx="1199536" cy="369332"/>
          </a:xfrm>
          <a:prstGeom prst="rect">
            <a:avLst/>
          </a:prstGeom>
          <a:noFill/>
        </p:spPr>
        <p:txBody>
          <a:bodyPr wrap="square" rtlCol="0">
            <a:spAutoFit/>
          </a:bodyPr>
          <a:lstStyle/>
          <a:p>
            <a:r>
              <a:rPr lang="en-GB" b="1"/>
              <a:t>LL469</a:t>
            </a:r>
          </a:p>
        </p:txBody>
      </p:sp>
      <p:sp>
        <p:nvSpPr>
          <p:cNvPr id="2" name="TextBox 1">
            <a:extLst>
              <a:ext uri="{FF2B5EF4-FFF2-40B4-BE49-F238E27FC236}">
                <a16:creationId xmlns:a16="http://schemas.microsoft.com/office/drawing/2014/main" id="{C80769C2-967E-1D2D-61F3-17CFAF62128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84E4A9F-35DD-E896-70B7-BB8B552020D0}"/>
              </a:ext>
            </a:extLst>
          </p:cNvPr>
          <p:cNvGraphicFramePr>
            <a:graphicFrameLocks noGrp="1"/>
          </p:cNvGraphicFramePr>
          <p:nvPr>
            <p:extLst>
              <p:ext uri="{D42A27DB-BD31-4B8C-83A1-F6EECF244321}">
                <p14:modId xmlns:p14="http://schemas.microsoft.com/office/powerpoint/2010/main" val="3327966854"/>
              </p:ext>
            </p:extLst>
          </p:nvPr>
        </p:nvGraphicFramePr>
        <p:xfrm>
          <a:off x="491613" y="1742221"/>
          <a:ext cx="10991317" cy="2817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Water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Consortium</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Bethancourt, H.J., Ritter, Z.R., </a:t>
                      </a:r>
                      <a:r>
                        <a:rPr lang="en-GB" sz="1000" b="0" i="0" u="none" strike="noStrike" err="1">
                          <a:solidFill>
                            <a:srgbClr val="000000"/>
                          </a:solidFill>
                          <a:effectLst/>
                          <a:latin typeface="Aptos Narrow" panose="020B0004020202020204" pitchFamily="34" charset="0"/>
                        </a:rPr>
                        <a:t>Frongillo</a:t>
                      </a:r>
                      <a:r>
                        <a:rPr lang="en-GB" sz="1000" b="0" i="0" u="none" strike="noStrike">
                          <a:solidFill>
                            <a:srgbClr val="000000"/>
                          </a:solidFill>
                          <a:effectLst/>
                          <a:latin typeface="Aptos Narrow" panose="020B0004020202020204" pitchFamily="34" charset="0"/>
                        </a:rPr>
                        <a:t>, E.A. The Individual Water Insecurity Experiences (IWISE) Scale: reliability, equivalence and validity of an individual-level measure of water security: BMJ Global Health 2021;6:e006460</a:t>
                      </a:r>
                    </a:p>
                    <a:p>
                      <a:pPr marL="171450" marR="0" lvl="0" indent="-171450" algn="l" defTabSz="914400" rtl="0" eaLnBrk="1" fontAlgn="b" latinLnBrk="0" hangingPunct="1">
                        <a:lnSpc>
                          <a:spcPct val="100000"/>
                        </a:lnSpc>
                        <a:spcBef>
                          <a:spcPts val="0"/>
                        </a:spcBef>
                        <a:spcAft>
                          <a:spcPts val="0"/>
                        </a:spcAft>
                        <a:buClrTx/>
                        <a:buSzTx/>
                        <a:buFont typeface="Arial" panose="020B0604020202020204" pitchFamily="34" charset="0"/>
                        <a:buChar char="•"/>
                        <a:tabLst/>
                        <a:defRPr/>
                      </a:pPr>
                      <a:r>
                        <a:rPr lang="en-GB" sz="1000" b="0" i="0" u="none" strike="noStrike">
                          <a:solidFill>
                            <a:srgbClr val="000000"/>
                          </a:solidFill>
                          <a:effectLst/>
                          <a:latin typeface="Aptos Narrow" panose="020B0004020202020204" pitchFamily="34" charset="0"/>
                        </a:rPr>
                        <a:t>Young, S.L., Boateng, G.O.,... et al. The Household Water </a:t>
                      </a:r>
                      <a:r>
                        <a:rPr lang="en-GB" sz="1000" b="0" i="0" u="none" strike="noStrike" err="1">
                          <a:solidFill>
                            <a:srgbClr val="000000"/>
                          </a:solidFill>
                          <a:effectLst/>
                          <a:latin typeface="Aptos Narrow" panose="020B0004020202020204" pitchFamily="34" charset="0"/>
                        </a:rPr>
                        <a:t>InSecurity</a:t>
                      </a:r>
                      <a:r>
                        <a:rPr lang="en-GB" sz="1000" b="0" i="0" u="none" strike="noStrike">
                          <a:solidFill>
                            <a:srgbClr val="000000"/>
                          </a:solidFill>
                          <a:effectLst/>
                          <a:latin typeface="Aptos Narrow" panose="020B0004020202020204" pitchFamily="34" charset="0"/>
                        </a:rPr>
                        <a:t> Experiences (HWISE) Scale: development and validation of a household water insecurity measure for low-income and middle-income countries: BMJ Global Health 2019;4:e001750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118AF17-D1D3-5D92-56ED-BACE224995E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D198508-A502-907C-FDBC-14F50FDAC3E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99503090"/>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691AD-56AD-D027-C6AC-E3C334AC83A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73D19D9-1914-1FD9-AD59-B699F51D4442}"/>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Water and sanitation service functioning</a:t>
            </a:r>
          </a:p>
          <a:p>
            <a:endParaRPr lang="en-GB" sz="2500" b="1">
              <a:solidFill>
                <a:schemeClr val="accent1">
                  <a:lumMod val="50000"/>
                </a:schemeClr>
              </a:solidFill>
              <a:latin typeface="+mn-lt"/>
            </a:endParaRPr>
          </a:p>
        </p:txBody>
      </p:sp>
      <p:cxnSp>
        <p:nvCxnSpPr>
          <p:cNvPr id="5" name="Straight Connector 4">
            <a:extLst>
              <a:ext uri="{FF2B5EF4-FFF2-40B4-BE49-F238E27FC236}">
                <a16:creationId xmlns:a16="http://schemas.microsoft.com/office/drawing/2014/main" id="{B6760EA0-6F82-A3EC-4637-E6074912E42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A446438-F6D1-207A-4B93-AFCB4215AF9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CC3DD9F9-7898-5FAB-7A50-F671B1224FEE}"/>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BED69A7D-5551-FBC7-7C53-A94BA1E09118}"/>
              </a:ext>
            </a:extLst>
          </p:cNvPr>
          <p:cNvGraphicFramePr>
            <a:graphicFrameLocks noGrp="1"/>
          </p:cNvGraphicFramePr>
          <p:nvPr>
            <p:extLst>
              <p:ext uri="{D42A27DB-BD31-4B8C-83A1-F6EECF244321}">
                <p14:modId xmlns:p14="http://schemas.microsoft.com/office/powerpoint/2010/main" val="1494779392"/>
              </p:ext>
            </p:extLst>
          </p:nvPr>
        </p:nvGraphicFramePr>
        <p:xfrm>
          <a:off x="838199" y="2138336"/>
          <a:ext cx="10290049" cy="248412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LL010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[Population of households where] latrines collapsed in the last year due to heavy rains or other extreme weather events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LL012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Time to restore sanitation service [to 100% of the population in the service areas] after a disaster</a:t>
                      </a:r>
                    </a:p>
                  </a:txBody>
                  <a:tcPr marL="0" marR="0" marT="0" marB="0"/>
                </a:tc>
                <a:extLst>
                  <a:ext uri="{0D108BD9-81ED-4DB2-BD59-A6C34878D82A}">
                    <a16:rowId xmlns:a16="http://schemas.microsoft.com/office/drawing/2014/main" val="8453807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LL123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[Number of] pipe breaks per km length of sewer network per year</a:t>
                      </a:r>
                    </a:p>
                  </a:txBody>
                  <a:tcPr marL="0" marR="0" marT="0" marB="0"/>
                </a:tc>
                <a:extLst>
                  <a:ext uri="{0D108BD9-81ED-4DB2-BD59-A6C34878D82A}">
                    <a16:rowId xmlns:a16="http://schemas.microsoft.com/office/drawing/2014/main" val="257270369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LL124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[Frequency of] sewer overflows</a:t>
                      </a:r>
                    </a:p>
                  </a:txBody>
                  <a:tcPr marL="0" marR="0" marT="0" marB="0"/>
                </a:tc>
                <a:extLst>
                  <a:ext uri="{0D108BD9-81ED-4DB2-BD59-A6C34878D82A}">
                    <a16:rowId xmlns:a16="http://schemas.microsoft.com/office/drawing/2014/main" val="10756376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LL127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Operational treatment performance remains [within X% of standard levels], when backup processes are utilised to manage untreated inflows bypassing the system</a:t>
                      </a:r>
                    </a:p>
                  </a:txBody>
                  <a:tcPr marL="0" marR="0" marT="0" marB="0"/>
                </a:tc>
                <a:extLst>
                  <a:ext uri="{0D108BD9-81ED-4DB2-BD59-A6C34878D82A}">
                    <a16:rowId xmlns:a16="http://schemas.microsoft.com/office/drawing/2014/main" val="21539260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LL260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Recovery time post-climate event is minimised</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Sanitation services are restored to [defined level of service] within [X time step] to [Y% of the population] after a climate-change induced hazard event</a:t>
                      </a:r>
                    </a:p>
                  </a:txBody>
                  <a:tcPr marL="0" marR="0" marT="0" marB="0"/>
                </a:tc>
                <a:extLst>
                  <a:ext uri="{0D108BD9-81ED-4DB2-BD59-A6C34878D82A}">
                    <a16:rowId xmlns:a16="http://schemas.microsoft.com/office/drawing/2014/main" val="700045917"/>
                  </a:ext>
                </a:extLst>
              </a:tr>
            </a:tbl>
          </a:graphicData>
        </a:graphic>
      </p:graphicFrame>
      <p:sp>
        <p:nvSpPr>
          <p:cNvPr id="7" name="TextBox 6">
            <a:extLst>
              <a:ext uri="{FF2B5EF4-FFF2-40B4-BE49-F238E27FC236}">
                <a16:creationId xmlns:a16="http://schemas.microsoft.com/office/drawing/2014/main" id="{79495A06-D330-2FA2-238C-48EB220ED99F}"/>
              </a:ext>
            </a:extLst>
          </p:cNvPr>
          <p:cNvSpPr txBox="1"/>
          <p:nvPr/>
        </p:nvSpPr>
        <p:spPr>
          <a:xfrm>
            <a:off x="3786499" y="6177280"/>
            <a:ext cx="2412999" cy="369332"/>
          </a:xfrm>
          <a:prstGeom prst="rect">
            <a:avLst/>
          </a:prstGeom>
          <a:noFill/>
        </p:spPr>
        <p:txBody>
          <a:bodyPr wrap="square" rtlCol="0">
            <a:spAutoFit/>
          </a:bodyPr>
          <a:lstStyle/>
          <a:p>
            <a:r>
              <a:rPr lang="en-GB">
                <a:hlinkClick r:id="rId10" action="ppaction://hlinksldjump"/>
              </a:rPr>
              <a:t>Back to previous page</a:t>
            </a:r>
            <a:endParaRPr lang="en-GB"/>
          </a:p>
        </p:txBody>
      </p:sp>
      <p:sp>
        <p:nvSpPr>
          <p:cNvPr id="9" name="TextBox 8">
            <a:extLst>
              <a:ext uri="{FF2B5EF4-FFF2-40B4-BE49-F238E27FC236}">
                <a16:creationId xmlns:a16="http://schemas.microsoft.com/office/drawing/2014/main" id="{BE777DDB-A8F6-9706-8D7C-39CC8520BB43}"/>
              </a:ext>
            </a:extLst>
          </p:cNvPr>
          <p:cNvSpPr txBox="1"/>
          <p:nvPr/>
        </p:nvSpPr>
        <p:spPr>
          <a:xfrm>
            <a:off x="8773554" y="1756846"/>
            <a:ext cx="2354694" cy="369332"/>
          </a:xfrm>
          <a:prstGeom prst="rect">
            <a:avLst/>
          </a:prstGeom>
          <a:noFill/>
        </p:spPr>
        <p:txBody>
          <a:bodyPr wrap="square" rtlCol="0">
            <a:spAutoFit/>
          </a:bodyPr>
          <a:lstStyle/>
          <a:p>
            <a:r>
              <a:rPr lang="en-GB">
                <a:hlinkClick r:id="rId11"/>
              </a:rPr>
              <a:t>Link to Indicator Table</a:t>
            </a:r>
            <a:endParaRPr lang="en-GB"/>
          </a:p>
        </p:txBody>
      </p:sp>
    </p:spTree>
    <p:extLst>
      <p:ext uri="{BB962C8B-B14F-4D97-AF65-F5344CB8AC3E}">
        <p14:creationId xmlns:p14="http://schemas.microsoft.com/office/powerpoint/2010/main" val="243006460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1DD6-12AC-1A7D-B8CF-39FED7D02D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EAABA50-0F97-A404-40DC-FA10989A8AB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households that have taken action to build/ rebuild and/or upgrade latrines following heavy rains or other extreme weather events</a:t>
            </a:r>
          </a:p>
        </p:txBody>
      </p:sp>
      <p:sp>
        <p:nvSpPr>
          <p:cNvPr id="6" name="TextBox 5">
            <a:extLst>
              <a:ext uri="{FF2B5EF4-FFF2-40B4-BE49-F238E27FC236}">
                <a16:creationId xmlns:a16="http://schemas.microsoft.com/office/drawing/2014/main" id="{C1E4B744-5695-71CF-B6E6-C9EF515274DF}"/>
              </a:ext>
            </a:extLst>
          </p:cNvPr>
          <p:cNvSpPr txBox="1"/>
          <p:nvPr/>
        </p:nvSpPr>
        <p:spPr>
          <a:xfrm>
            <a:off x="838200" y="728039"/>
            <a:ext cx="1199536" cy="369332"/>
          </a:xfrm>
          <a:prstGeom prst="rect">
            <a:avLst/>
          </a:prstGeom>
          <a:noFill/>
        </p:spPr>
        <p:txBody>
          <a:bodyPr wrap="square" rtlCol="0">
            <a:spAutoFit/>
          </a:bodyPr>
          <a:lstStyle/>
          <a:p>
            <a:r>
              <a:rPr lang="en-GB" b="1"/>
              <a:t>LL010</a:t>
            </a:r>
          </a:p>
        </p:txBody>
      </p:sp>
      <p:sp>
        <p:nvSpPr>
          <p:cNvPr id="2" name="TextBox 1">
            <a:extLst>
              <a:ext uri="{FF2B5EF4-FFF2-40B4-BE49-F238E27FC236}">
                <a16:creationId xmlns:a16="http://schemas.microsoft.com/office/drawing/2014/main" id="{93ED11DD-85C5-EEDC-7746-74CEC5781CE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6EC515B-7A83-4287-4996-DDA878499F4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52CFCB6E-D6FF-6F72-D16C-F6F8530F8878}"/>
              </a:ext>
            </a:extLst>
          </p:cNvPr>
          <p:cNvGraphicFramePr>
            <a:graphicFrameLocks noGrp="1"/>
          </p:cNvGraphicFramePr>
          <p:nvPr>
            <p:extLst>
              <p:ext uri="{D42A27DB-BD31-4B8C-83A1-F6EECF244321}">
                <p14:modId xmlns:p14="http://schemas.microsoft.com/office/powerpoint/2010/main" val="2854845100"/>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Sanitation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6F68606-3FC1-6153-3F9B-1D4F0A643B6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339654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C1AD2-5F7C-CBDF-635F-5ADF0183000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9539240-19AF-2E9C-21C8-BD3CBBFA45EB}"/>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households that report good access to affordable  materials, products and services for improving the resilience of sanitation infrastructure</a:t>
            </a:r>
          </a:p>
        </p:txBody>
      </p:sp>
      <p:sp>
        <p:nvSpPr>
          <p:cNvPr id="6" name="TextBox 5">
            <a:extLst>
              <a:ext uri="{FF2B5EF4-FFF2-40B4-BE49-F238E27FC236}">
                <a16:creationId xmlns:a16="http://schemas.microsoft.com/office/drawing/2014/main" id="{C952AF86-9E16-D5D4-2EE9-277850D40D5C}"/>
              </a:ext>
            </a:extLst>
          </p:cNvPr>
          <p:cNvSpPr txBox="1"/>
          <p:nvPr/>
        </p:nvSpPr>
        <p:spPr>
          <a:xfrm>
            <a:off x="838200" y="728039"/>
            <a:ext cx="1199536" cy="369332"/>
          </a:xfrm>
          <a:prstGeom prst="rect">
            <a:avLst/>
          </a:prstGeom>
          <a:noFill/>
        </p:spPr>
        <p:txBody>
          <a:bodyPr wrap="square" rtlCol="0">
            <a:spAutoFit/>
          </a:bodyPr>
          <a:lstStyle/>
          <a:p>
            <a:r>
              <a:rPr lang="en-GB" b="1"/>
              <a:t>LL267</a:t>
            </a:r>
          </a:p>
        </p:txBody>
      </p:sp>
      <p:sp>
        <p:nvSpPr>
          <p:cNvPr id="2" name="TextBox 1">
            <a:extLst>
              <a:ext uri="{FF2B5EF4-FFF2-40B4-BE49-F238E27FC236}">
                <a16:creationId xmlns:a16="http://schemas.microsoft.com/office/drawing/2014/main" id="{34A63BE1-CEBF-7AD4-0286-E0918C1142D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992B4506-2C5F-A21B-EB1A-24309CA974A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55D2367-5F5E-52A6-8354-58945D02248F}"/>
              </a:ext>
            </a:extLst>
          </p:cNvPr>
          <p:cNvGraphicFramePr>
            <a:graphicFrameLocks noGrp="1"/>
          </p:cNvGraphicFramePr>
          <p:nvPr>
            <p:extLst>
              <p:ext uri="{D42A27DB-BD31-4B8C-83A1-F6EECF244321}">
                <p14:modId xmlns:p14="http://schemas.microsoft.com/office/powerpoint/2010/main" val="127447824"/>
              </p:ext>
            </p:extLst>
          </p:nvPr>
        </p:nvGraphicFramePr>
        <p:xfrm>
          <a:off x="491613" y="1742221"/>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UNICEF-guidance note shift to climate resilient wash programming</a:t>
                      </a:r>
                    </a:p>
                    <a:p>
                      <a:pPr marL="0" indent="0">
                        <a:buFont typeface="Arial" panose="020B0604020202020204" pitchFamily="34" charset="0"/>
                        <a:buNone/>
                      </a:pPr>
                      <a:r>
                        <a:rPr lang="en-GB" sz="1000"/>
                        <a:t>GWP </a:t>
                      </a:r>
                      <a:r>
                        <a:rPr lang="en-GB" sz="1000" err="1"/>
                        <a:t>Unicef</a:t>
                      </a:r>
                      <a:r>
                        <a:rPr lang="en-GB" sz="1000"/>
                        <a:t>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E520BAB-F2F2-21A6-8EFC-EB72F403A01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56401723"/>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4581-C282-535C-5097-D5BFEBF6A6E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9895C3-BB23-BBEC-E73E-AD8BE477FEF6}"/>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Time to restore sanitation service [to 100% of the population in the service areas] after a disaster</a:t>
            </a:r>
          </a:p>
        </p:txBody>
      </p:sp>
      <p:sp>
        <p:nvSpPr>
          <p:cNvPr id="6" name="TextBox 5">
            <a:extLst>
              <a:ext uri="{FF2B5EF4-FFF2-40B4-BE49-F238E27FC236}">
                <a16:creationId xmlns:a16="http://schemas.microsoft.com/office/drawing/2014/main" id="{252497C6-9898-B661-9E76-0E3D807AEE95}"/>
              </a:ext>
            </a:extLst>
          </p:cNvPr>
          <p:cNvSpPr txBox="1"/>
          <p:nvPr/>
        </p:nvSpPr>
        <p:spPr>
          <a:xfrm>
            <a:off x="838200" y="728039"/>
            <a:ext cx="1199536" cy="369332"/>
          </a:xfrm>
          <a:prstGeom prst="rect">
            <a:avLst/>
          </a:prstGeom>
          <a:noFill/>
        </p:spPr>
        <p:txBody>
          <a:bodyPr wrap="square" rtlCol="0">
            <a:spAutoFit/>
          </a:bodyPr>
          <a:lstStyle/>
          <a:p>
            <a:r>
              <a:rPr lang="en-GB" b="1"/>
              <a:t>LL012</a:t>
            </a:r>
          </a:p>
        </p:txBody>
      </p:sp>
      <p:sp>
        <p:nvSpPr>
          <p:cNvPr id="2" name="TextBox 1">
            <a:extLst>
              <a:ext uri="{FF2B5EF4-FFF2-40B4-BE49-F238E27FC236}">
                <a16:creationId xmlns:a16="http://schemas.microsoft.com/office/drawing/2014/main" id="{5E9CB2CC-15BC-C2AA-8660-8E8DC383CFC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FAD86C6B-76D1-10E9-2CEE-884F72989154}"/>
              </a:ext>
            </a:extLst>
          </p:cNvPr>
          <p:cNvGraphicFramePr>
            <a:graphicFrameLocks noGrp="1"/>
          </p:cNvGraphicFramePr>
          <p:nvPr>
            <p:extLst>
              <p:ext uri="{D42A27DB-BD31-4B8C-83A1-F6EECF244321}">
                <p14:modId xmlns:p14="http://schemas.microsoft.com/office/powerpoint/2010/main" val="3887881180"/>
              </p:ext>
            </p:extLst>
          </p:nvPr>
        </p:nvGraphicFramePr>
        <p:xfrm>
          <a:off x="491613" y="1742221"/>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Sanitation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4CD8BDB-FB06-24DA-AE64-64053D34553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6722642-3086-2E42-469B-6391BFDC8A6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44631034"/>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2C5F0-2B94-D751-9ABE-24F20BC2E7B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E5263DC-F789-50DF-1D84-8AB1AC725E61}"/>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Time to restore sanitation service [to 100% of the population in the service areas] after a disaster</a:t>
            </a:r>
          </a:p>
        </p:txBody>
      </p:sp>
      <p:sp>
        <p:nvSpPr>
          <p:cNvPr id="6" name="TextBox 5">
            <a:extLst>
              <a:ext uri="{FF2B5EF4-FFF2-40B4-BE49-F238E27FC236}">
                <a16:creationId xmlns:a16="http://schemas.microsoft.com/office/drawing/2014/main" id="{0B0EB2E9-BB9F-773C-6EA8-0871BDF1AD87}"/>
              </a:ext>
            </a:extLst>
          </p:cNvPr>
          <p:cNvSpPr txBox="1"/>
          <p:nvPr/>
        </p:nvSpPr>
        <p:spPr>
          <a:xfrm>
            <a:off x="838200" y="728039"/>
            <a:ext cx="1199536" cy="369332"/>
          </a:xfrm>
          <a:prstGeom prst="rect">
            <a:avLst/>
          </a:prstGeom>
          <a:noFill/>
        </p:spPr>
        <p:txBody>
          <a:bodyPr wrap="square" rtlCol="0">
            <a:spAutoFit/>
          </a:bodyPr>
          <a:lstStyle/>
          <a:p>
            <a:r>
              <a:rPr lang="en-GB" b="1"/>
              <a:t>LL123</a:t>
            </a:r>
          </a:p>
        </p:txBody>
      </p:sp>
      <p:sp>
        <p:nvSpPr>
          <p:cNvPr id="2" name="TextBox 1">
            <a:extLst>
              <a:ext uri="{FF2B5EF4-FFF2-40B4-BE49-F238E27FC236}">
                <a16:creationId xmlns:a16="http://schemas.microsoft.com/office/drawing/2014/main" id="{990A2403-C461-DE23-0D1C-F180E0EADAF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56E5A4F-064F-6758-6DFD-117CC02DB1AF}"/>
              </a:ext>
            </a:extLst>
          </p:cNvPr>
          <p:cNvGraphicFramePr>
            <a:graphicFrameLocks noGrp="1"/>
          </p:cNvGraphicFramePr>
          <p:nvPr>
            <p:extLst>
              <p:ext uri="{D42A27DB-BD31-4B8C-83A1-F6EECF244321}">
                <p14:modId xmlns:p14="http://schemas.microsoft.com/office/powerpoint/2010/main" val="3138613054"/>
              </p:ext>
            </p:extLst>
          </p:nvPr>
        </p:nvGraphicFramePr>
        <p:xfrm>
          <a:off x="491613" y="1890395"/>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Sanitation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E5E7026-556E-CFC7-D290-E3B78A30B8D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BB357EA-48F9-A219-DBA5-0102268940C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86686651"/>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BBE3-F47E-1FCC-F8F9-74BE0AF90F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2F8C97-D1AA-C444-13B2-48FE4A0FB163}"/>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[Frequency of] sewer overflows</a:t>
            </a:r>
          </a:p>
        </p:txBody>
      </p:sp>
      <p:sp>
        <p:nvSpPr>
          <p:cNvPr id="6" name="TextBox 5">
            <a:extLst>
              <a:ext uri="{FF2B5EF4-FFF2-40B4-BE49-F238E27FC236}">
                <a16:creationId xmlns:a16="http://schemas.microsoft.com/office/drawing/2014/main" id="{81A1D758-4B65-51CC-11E4-DAE981C393BE}"/>
              </a:ext>
            </a:extLst>
          </p:cNvPr>
          <p:cNvSpPr txBox="1"/>
          <p:nvPr/>
        </p:nvSpPr>
        <p:spPr>
          <a:xfrm>
            <a:off x="838200" y="728039"/>
            <a:ext cx="1199536" cy="369332"/>
          </a:xfrm>
          <a:prstGeom prst="rect">
            <a:avLst/>
          </a:prstGeom>
          <a:noFill/>
        </p:spPr>
        <p:txBody>
          <a:bodyPr wrap="square" rtlCol="0">
            <a:spAutoFit/>
          </a:bodyPr>
          <a:lstStyle/>
          <a:p>
            <a:r>
              <a:rPr lang="en-GB" b="1"/>
              <a:t>LL124</a:t>
            </a:r>
          </a:p>
        </p:txBody>
      </p:sp>
      <p:sp>
        <p:nvSpPr>
          <p:cNvPr id="2" name="TextBox 1">
            <a:extLst>
              <a:ext uri="{FF2B5EF4-FFF2-40B4-BE49-F238E27FC236}">
                <a16:creationId xmlns:a16="http://schemas.microsoft.com/office/drawing/2014/main" id="{7CCCC6BB-6357-BFA8-2A72-EBBA4CE260A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D90A9D5-E88A-3909-0F42-73F95B3725A3}"/>
              </a:ext>
            </a:extLst>
          </p:cNvPr>
          <p:cNvGraphicFramePr>
            <a:graphicFrameLocks noGrp="1"/>
          </p:cNvGraphicFramePr>
          <p:nvPr/>
        </p:nvGraphicFramePr>
        <p:xfrm>
          <a:off x="491613" y="1890395"/>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Sanitation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6505F7D-AB98-C0B7-9C3D-0CC005B3AAD0}"/>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5539AFB-1396-B896-22BA-E8FD5E37F58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57136479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E7377-D122-DD78-F4EE-0BCD0054B9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61D77D-1F44-35C6-FFD1-CE38F93B0EC9}"/>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Performance is within x% of average or standard actual treatment </a:t>
            </a:r>
          </a:p>
        </p:txBody>
      </p:sp>
      <p:sp>
        <p:nvSpPr>
          <p:cNvPr id="6" name="TextBox 5">
            <a:extLst>
              <a:ext uri="{FF2B5EF4-FFF2-40B4-BE49-F238E27FC236}">
                <a16:creationId xmlns:a16="http://schemas.microsoft.com/office/drawing/2014/main" id="{F211D8DE-13EC-D690-6554-49120EB5A885}"/>
              </a:ext>
            </a:extLst>
          </p:cNvPr>
          <p:cNvSpPr txBox="1"/>
          <p:nvPr/>
        </p:nvSpPr>
        <p:spPr>
          <a:xfrm>
            <a:off x="838200" y="728039"/>
            <a:ext cx="1199536" cy="369332"/>
          </a:xfrm>
          <a:prstGeom prst="rect">
            <a:avLst/>
          </a:prstGeom>
          <a:noFill/>
        </p:spPr>
        <p:txBody>
          <a:bodyPr wrap="square" rtlCol="0">
            <a:spAutoFit/>
          </a:bodyPr>
          <a:lstStyle/>
          <a:p>
            <a:r>
              <a:rPr lang="en-GB" b="1"/>
              <a:t>LL127</a:t>
            </a:r>
          </a:p>
        </p:txBody>
      </p:sp>
      <p:sp>
        <p:nvSpPr>
          <p:cNvPr id="2" name="TextBox 1">
            <a:extLst>
              <a:ext uri="{FF2B5EF4-FFF2-40B4-BE49-F238E27FC236}">
                <a16:creationId xmlns:a16="http://schemas.microsoft.com/office/drawing/2014/main" id="{5B231EAF-4BFE-8B34-18EC-010D8D74E8A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CE65A57-DC20-05A5-D944-5DACC0772634}"/>
              </a:ext>
            </a:extLst>
          </p:cNvPr>
          <p:cNvGraphicFramePr>
            <a:graphicFrameLocks noGrp="1"/>
          </p:cNvGraphicFramePr>
          <p:nvPr>
            <p:extLst>
              <p:ext uri="{D42A27DB-BD31-4B8C-83A1-F6EECF244321}">
                <p14:modId xmlns:p14="http://schemas.microsoft.com/office/powerpoint/2010/main" val="381275272"/>
              </p:ext>
            </p:extLst>
          </p:nvPr>
        </p:nvGraphicFramePr>
        <p:xfrm>
          <a:off x="491613" y="1890395"/>
          <a:ext cx="10991317" cy="27466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Design and Operation of WW and FS Treatment Processes</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Sanitation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Derived from Evidence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Qualitative</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Rizk, T. &amp; Bhattarai, R. 2014. Austin Water Utility Wastewater Treatment Plants Flood Preparedness, Management, and Response. Proceedings of the Water Environment Federation, 2014, 6505-6529.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9F51BB9-F880-9CD6-C137-6B9ACCD4B95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BF03CBE-09FF-3266-5264-61D6B1DC293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1455155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A353E-CF55-6627-E12C-9AB0500EF4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C6FCDDC-992A-175B-52DB-AC2E95B939B1}"/>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Sanitation services are restored to [defined level of service] within [X time step] to [Y% of the population] after a climate-change induced hazard event</a:t>
            </a:r>
          </a:p>
        </p:txBody>
      </p:sp>
      <p:sp>
        <p:nvSpPr>
          <p:cNvPr id="6" name="TextBox 5">
            <a:extLst>
              <a:ext uri="{FF2B5EF4-FFF2-40B4-BE49-F238E27FC236}">
                <a16:creationId xmlns:a16="http://schemas.microsoft.com/office/drawing/2014/main" id="{3B27BD26-4C6D-1470-0CCD-9E2F9CF8D86A}"/>
              </a:ext>
            </a:extLst>
          </p:cNvPr>
          <p:cNvSpPr txBox="1"/>
          <p:nvPr/>
        </p:nvSpPr>
        <p:spPr>
          <a:xfrm>
            <a:off x="838200" y="728039"/>
            <a:ext cx="1199536" cy="369332"/>
          </a:xfrm>
          <a:prstGeom prst="rect">
            <a:avLst/>
          </a:prstGeom>
          <a:noFill/>
        </p:spPr>
        <p:txBody>
          <a:bodyPr wrap="square" rtlCol="0">
            <a:spAutoFit/>
          </a:bodyPr>
          <a:lstStyle/>
          <a:p>
            <a:r>
              <a:rPr lang="en-GB" b="1"/>
              <a:t>LL260</a:t>
            </a:r>
          </a:p>
        </p:txBody>
      </p:sp>
      <p:sp>
        <p:nvSpPr>
          <p:cNvPr id="2" name="TextBox 1">
            <a:extLst>
              <a:ext uri="{FF2B5EF4-FFF2-40B4-BE49-F238E27FC236}">
                <a16:creationId xmlns:a16="http://schemas.microsoft.com/office/drawing/2014/main" id="{6F92BEE0-103C-2157-07A8-261B3FC063C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F2C1A7A-39E9-0324-9E89-8C89349F9378}"/>
              </a:ext>
            </a:extLst>
          </p:cNvPr>
          <p:cNvGraphicFramePr>
            <a:graphicFrameLocks noGrp="1"/>
          </p:cNvGraphicFramePr>
          <p:nvPr>
            <p:extLst>
              <p:ext uri="{D42A27DB-BD31-4B8C-83A1-F6EECF244321}">
                <p14:modId xmlns:p14="http://schemas.microsoft.com/office/powerpoint/2010/main" val="2361713836"/>
              </p:ext>
            </p:extLst>
          </p:nvPr>
        </p:nvGraphicFramePr>
        <p:xfrm>
          <a:off x="491613" y="1890395"/>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Sanitation service functioning</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Recovery time post-climate event is minimised</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0B68B8D-1AC1-E578-9FFE-F3D09E0E270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D32AB8D-FC84-10B9-642A-348D9497E24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430000820"/>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398491"/>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Handwashing facility functioning;</a:t>
            </a:r>
          </a:p>
          <a:p>
            <a:r>
              <a:rPr lang="en-GB" sz="2500" b="1">
                <a:solidFill>
                  <a:schemeClr val="accent1">
                    <a:lumMod val="50000"/>
                  </a:schemeClr>
                </a:solidFill>
                <a:latin typeface="+mn-lt"/>
              </a:rPr>
              <a:t>Available hygiene materials and disposal facilities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2020551335"/>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95A48820-3CEF-1B8B-5521-A8649B65E61D}"/>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2" name="TextBox 1">
            <a:extLst>
              <a:ext uri="{FF2B5EF4-FFF2-40B4-BE49-F238E27FC236}">
                <a16:creationId xmlns:a16="http://schemas.microsoft.com/office/drawing/2014/main" id="{AE3B3E0E-6FF1-B62C-EFAC-75CF76E98DCD}"/>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2831438949"/>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D25C-EEF8-8938-770F-9DF2A3CF0145}"/>
              </a:ext>
            </a:extLst>
          </p:cNvPr>
          <p:cNvSpPr txBox="1">
            <a:spLocks/>
          </p:cNvSpPr>
          <p:nvPr/>
        </p:nvSpPr>
        <p:spPr>
          <a:xfrm>
            <a:off x="838200" y="398491"/>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Handwashing facility functioning;</a:t>
            </a:r>
          </a:p>
          <a:p>
            <a:r>
              <a:rPr lang="en-GB" sz="2500" b="1">
                <a:solidFill>
                  <a:schemeClr val="accent1">
                    <a:lumMod val="50000"/>
                  </a:schemeClr>
                </a:solidFill>
                <a:latin typeface="+mn-lt"/>
              </a:rPr>
              <a:t>Available hygiene materials and disposal facilities</a:t>
            </a:r>
          </a:p>
        </p:txBody>
      </p:sp>
      <p:cxnSp>
        <p:nvCxnSpPr>
          <p:cNvPr id="3" name="Straight Connector 2">
            <a:extLst>
              <a:ext uri="{FF2B5EF4-FFF2-40B4-BE49-F238E27FC236}">
                <a16:creationId xmlns:a16="http://schemas.microsoft.com/office/drawing/2014/main" id="{8B37BAF7-6B99-5E47-DB93-B9FD162C73C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60F9A5C-25DA-8633-EC9E-824C63403A95}"/>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5" name="TextBox 4">
            <a:extLst>
              <a:ext uri="{FF2B5EF4-FFF2-40B4-BE49-F238E27FC236}">
                <a16:creationId xmlns:a16="http://schemas.microsoft.com/office/drawing/2014/main" id="{F1199A20-7ED6-8399-4E7C-CB6CAF9FCDC7}"/>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Hand Hygiene</a:t>
            </a:r>
          </a:p>
          <a:p>
            <a:endParaRPr lang="en-GB"/>
          </a:p>
        </p:txBody>
      </p:sp>
      <p:graphicFrame>
        <p:nvGraphicFramePr>
          <p:cNvPr id="6" name="Table 5">
            <a:extLst>
              <a:ext uri="{FF2B5EF4-FFF2-40B4-BE49-F238E27FC236}">
                <a16:creationId xmlns:a16="http://schemas.microsoft.com/office/drawing/2014/main" id="{79E3CB12-B847-8294-511A-E79E0EE6D5DD}"/>
              </a:ext>
            </a:extLst>
          </p:cNvPr>
          <p:cNvGraphicFramePr>
            <a:graphicFrameLocks noGrp="1"/>
          </p:cNvGraphicFramePr>
          <p:nvPr>
            <p:extLst>
              <p:ext uri="{D42A27DB-BD31-4B8C-83A1-F6EECF244321}">
                <p14:modId xmlns:p14="http://schemas.microsoft.com/office/powerpoint/2010/main" val="426115737"/>
              </p:ext>
            </p:extLst>
          </p:nvPr>
        </p:nvGraphicFramePr>
        <p:xfrm>
          <a:off x="838199" y="2278036"/>
          <a:ext cx="10290049" cy="651269"/>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LL247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population handwashing facilities following a flood, drought (or other hazard events)</a:t>
                      </a:r>
                    </a:p>
                  </a:txBody>
                  <a:tcPr marL="0" marR="0" marT="0" marB="0" anchor="b"/>
                </a:tc>
                <a:extLst>
                  <a:ext uri="{0D108BD9-81ED-4DB2-BD59-A6C34878D82A}">
                    <a16:rowId xmlns:a16="http://schemas.microsoft.com/office/drawing/2014/main" val="3136584073"/>
                  </a:ext>
                </a:extLst>
              </a:tr>
            </a:tbl>
          </a:graphicData>
        </a:graphic>
      </p:graphicFrame>
      <p:sp>
        <p:nvSpPr>
          <p:cNvPr id="7" name="TextBox 6">
            <a:extLst>
              <a:ext uri="{FF2B5EF4-FFF2-40B4-BE49-F238E27FC236}">
                <a16:creationId xmlns:a16="http://schemas.microsoft.com/office/drawing/2014/main" id="{DEC07CE0-E718-5F9B-C6CC-E9D5A5325D39}"/>
              </a:ext>
            </a:extLst>
          </p:cNvPr>
          <p:cNvSpPr txBox="1"/>
          <p:nvPr/>
        </p:nvSpPr>
        <p:spPr>
          <a:xfrm>
            <a:off x="8773554" y="1904331"/>
            <a:ext cx="2354694" cy="369332"/>
          </a:xfrm>
          <a:prstGeom prst="rect">
            <a:avLst/>
          </a:prstGeom>
          <a:noFill/>
        </p:spPr>
        <p:txBody>
          <a:bodyPr wrap="square" rtlCol="0">
            <a:spAutoFit/>
          </a:bodyPr>
          <a:lstStyle/>
          <a:p>
            <a:r>
              <a:rPr lang="en-GB">
                <a:hlinkClick r:id="rId4"/>
              </a:rPr>
              <a:t>Link to Indicator Table</a:t>
            </a:r>
            <a:endParaRPr lang="en-GB"/>
          </a:p>
        </p:txBody>
      </p:sp>
      <p:sp>
        <p:nvSpPr>
          <p:cNvPr id="8" name="TextBox 7">
            <a:extLst>
              <a:ext uri="{FF2B5EF4-FFF2-40B4-BE49-F238E27FC236}">
                <a16:creationId xmlns:a16="http://schemas.microsoft.com/office/drawing/2014/main" id="{0FE82DFD-6FA5-9DEA-FF90-8FA1FA810EEF}"/>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Tree>
    <p:extLst>
      <p:ext uri="{BB962C8B-B14F-4D97-AF65-F5344CB8AC3E}">
        <p14:creationId xmlns:p14="http://schemas.microsoft.com/office/powerpoint/2010/main" val="1561252650"/>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1552C1-A2C0-D5DC-1B9C-061CB37C9318}"/>
              </a:ext>
            </a:extLst>
          </p:cNvPr>
          <p:cNvGraphicFramePr>
            <a:graphicFrameLocks noGrp="1"/>
          </p:cNvGraphicFramePr>
          <p:nvPr>
            <p:extLst>
              <p:ext uri="{D42A27DB-BD31-4B8C-83A1-F6EECF244321}">
                <p14:modId xmlns:p14="http://schemas.microsoft.com/office/powerpoint/2010/main" val="3478303656"/>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Handwashing facility functioning;</a:t>
                      </a:r>
                    </a:p>
                    <a:p>
                      <a:r>
                        <a:rPr lang="en-GB" sz="1800" b="0">
                          <a:solidFill>
                            <a:schemeClr val="tx1"/>
                          </a:solidFill>
                          <a:latin typeface="+mn-lt"/>
                        </a:rPr>
                        <a:t>Available hygiene materials and disposal facilities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R1a</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 CR WASH Strategic Framework - UNICEF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A8DA9A9A-EE62-C6E3-0C45-A254F91EFC43}"/>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population handwashing facilities following a flood, drought (or other hazard events)</a:t>
            </a:r>
          </a:p>
        </p:txBody>
      </p:sp>
      <p:sp>
        <p:nvSpPr>
          <p:cNvPr id="4" name="TextBox 3">
            <a:extLst>
              <a:ext uri="{FF2B5EF4-FFF2-40B4-BE49-F238E27FC236}">
                <a16:creationId xmlns:a16="http://schemas.microsoft.com/office/drawing/2014/main" id="{52D3B13E-029D-86A1-3095-F6BF7E6CED7E}"/>
              </a:ext>
            </a:extLst>
          </p:cNvPr>
          <p:cNvSpPr txBox="1"/>
          <p:nvPr/>
        </p:nvSpPr>
        <p:spPr>
          <a:xfrm>
            <a:off x="838200" y="728039"/>
            <a:ext cx="1199536" cy="369332"/>
          </a:xfrm>
          <a:prstGeom prst="rect">
            <a:avLst/>
          </a:prstGeom>
          <a:noFill/>
        </p:spPr>
        <p:txBody>
          <a:bodyPr wrap="square" rtlCol="0">
            <a:spAutoFit/>
          </a:bodyPr>
          <a:lstStyle/>
          <a:p>
            <a:r>
              <a:rPr lang="en-GB" b="1"/>
              <a:t>LL247</a:t>
            </a:r>
          </a:p>
        </p:txBody>
      </p:sp>
      <p:sp>
        <p:nvSpPr>
          <p:cNvPr id="7" name="TextBox 6">
            <a:extLst>
              <a:ext uri="{FF2B5EF4-FFF2-40B4-BE49-F238E27FC236}">
                <a16:creationId xmlns:a16="http://schemas.microsoft.com/office/drawing/2014/main" id="{7007B528-764A-99D4-FE48-E6B53D1CC7E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C869C6B4-5FB4-410E-6A21-3C214EDA4384}"/>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AADFDBB7-759A-75F5-6806-28F5AAE0200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81226015"/>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C4B9-7E76-D02A-DB8B-35C699C8FFC7}"/>
              </a:ext>
            </a:extLst>
          </p:cNvPr>
          <p:cNvSpPr txBox="1">
            <a:spLocks/>
          </p:cNvSpPr>
          <p:nvPr/>
        </p:nvSpPr>
        <p:spPr>
          <a:xfrm>
            <a:off x="838200" y="398491"/>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Handwashing facility functioning;</a:t>
            </a:r>
          </a:p>
          <a:p>
            <a:r>
              <a:rPr lang="en-GB" sz="2500" b="1">
                <a:solidFill>
                  <a:schemeClr val="accent1">
                    <a:lumMod val="50000"/>
                  </a:schemeClr>
                </a:solidFill>
                <a:latin typeface="+mn-lt"/>
              </a:rPr>
              <a:t>Available hygiene materials and disposal facilities</a:t>
            </a:r>
          </a:p>
        </p:txBody>
      </p:sp>
      <p:cxnSp>
        <p:nvCxnSpPr>
          <p:cNvPr id="3" name="Straight Connector 2">
            <a:extLst>
              <a:ext uri="{FF2B5EF4-FFF2-40B4-BE49-F238E27FC236}">
                <a16:creationId xmlns:a16="http://schemas.microsoft.com/office/drawing/2014/main" id="{98D7D6A9-0FBD-C785-E524-0041090C5050}"/>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94182E4-33EA-B9D8-4BE9-A80F0D81825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5" name="TextBox 4">
            <a:extLst>
              <a:ext uri="{FF2B5EF4-FFF2-40B4-BE49-F238E27FC236}">
                <a16:creationId xmlns:a16="http://schemas.microsoft.com/office/drawing/2014/main" id="{25D3B6AB-CB35-B32D-A7EA-27AFF758ED22}"/>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Menstrual Hygiene Management</a:t>
            </a:r>
          </a:p>
          <a:p>
            <a:endParaRPr lang="en-GB"/>
          </a:p>
        </p:txBody>
      </p:sp>
      <p:graphicFrame>
        <p:nvGraphicFramePr>
          <p:cNvPr id="6" name="Table 5">
            <a:extLst>
              <a:ext uri="{FF2B5EF4-FFF2-40B4-BE49-F238E27FC236}">
                <a16:creationId xmlns:a16="http://schemas.microsoft.com/office/drawing/2014/main" id="{0FF4B847-4911-CD7D-D3B1-B0A24BE1733D}"/>
              </a:ext>
            </a:extLst>
          </p:cNvPr>
          <p:cNvGraphicFramePr>
            <a:graphicFrameLocks noGrp="1"/>
          </p:cNvGraphicFramePr>
          <p:nvPr>
            <p:extLst>
              <p:ext uri="{D42A27DB-BD31-4B8C-83A1-F6EECF244321}">
                <p14:modId xmlns:p14="http://schemas.microsoft.com/office/powerpoint/2010/main" val="1870187118"/>
              </p:ext>
            </p:extLst>
          </p:nvPr>
        </p:nvGraphicFramePr>
        <p:xfrm>
          <a:off x="838199" y="2278036"/>
          <a:ext cx="10290049" cy="631978"/>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LL315</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temporary structures for MHM when primary structure is unusable due to climate hazard</a:t>
                      </a:r>
                    </a:p>
                  </a:txBody>
                  <a:tcPr marL="0" marR="0" marT="0" marB="0" anchor="b"/>
                </a:tc>
                <a:extLst>
                  <a:ext uri="{0D108BD9-81ED-4DB2-BD59-A6C34878D82A}">
                    <a16:rowId xmlns:a16="http://schemas.microsoft.com/office/drawing/2014/main" val="3136584073"/>
                  </a:ext>
                </a:extLst>
              </a:tr>
            </a:tbl>
          </a:graphicData>
        </a:graphic>
      </p:graphicFrame>
      <p:sp>
        <p:nvSpPr>
          <p:cNvPr id="7" name="TextBox 6">
            <a:extLst>
              <a:ext uri="{FF2B5EF4-FFF2-40B4-BE49-F238E27FC236}">
                <a16:creationId xmlns:a16="http://schemas.microsoft.com/office/drawing/2014/main" id="{8497EB94-CF46-13E7-604C-881052492D4D}"/>
              </a:ext>
            </a:extLst>
          </p:cNvPr>
          <p:cNvSpPr txBox="1"/>
          <p:nvPr/>
        </p:nvSpPr>
        <p:spPr>
          <a:xfrm>
            <a:off x="8773554" y="1904331"/>
            <a:ext cx="2354694" cy="369332"/>
          </a:xfrm>
          <a:prstGeom prst="rect">
            <a:avLst/>
          </a:prstGeom>
          <a:noFill/>
        </p:spPr>
        <p:txBody>
          <a:bodyPr wrap="square" rtlCol="0">
            <a:spAutoFit/>
          </a:bodyPr>
          <a:lstStyle/>
          <a:p>
            <a:r>
              <a:rPr lang="en-GB">
                <a:hlinkClick r:id="rId4"/>
              </a:rPr>
              <a:t>Link to Indicator Table</a:t>
            </a:r>
            <a:endParaRPr lang="en-GB"/>
          </a:p>
        </p:txBody>
      </p:sp>
      <p:sp>
        <p:nvSpPr>
          <p:cNvPr id="9" name="TextBox 8">
            <a:extLst>
              <a:ext uri="{FF2B5EF4-FFF2-40B4-BE49-F238E27FC236}">
                <a16:creationId xmlns:a16="http://schemas.microsoft.com/office/drawing/2014/main" id="{4DD97231-ED02-D4B3-2E00-7F39C8EB207C}"/>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Tree>
    <p:extLst>
      <p:ext uri="{BB962C8B-B14F-4D97-AF65-F5344CB8AC3E}">
        <p14:creationId xmlns:p14="http://schemas.microsoft.com/office/powerpoint/2010/main" val="420409938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D8BBD4-8B6B-04B1-3350-5CE77E57B567}"/>
              </a:ext>
            </a:extLst>
          </p:cNvPr>
          <p:cNvGraphicFramePr>
            <a:graphicFrameLocks noGrp="1"/>
          </p:cNvGraphicFramePr>
          <p:nvPr>
            <p:extLst>
              <p:ext uri="{D42A27DB-BD31-4B8C-83A1-F6EECF244321}">
                <p14:modId xmlns:p14="http://schemas.microsoft.com/office/powerpoint/2010/main" val="3258477790"/>
              </p:ext>
            </p:extLst>
          </p:nvPr>
        </p:nvGraphicFramePr>
        <p:xfrm>
          <a:off x="491613" y="1742221"/>
          <a:ext cx="10991317" cy="2758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Handwashing facility functioning;</a:t>
                      </a:r>
                    </a:p>
                    <a:p>
                      <a:r>
                        <a:rPr lang="en-GB" sz="1800" b="0">
                          <a:solidFill>
                            <a:schemeClr val="tx1"/>
                          </a:solidFill>
                          <a:latin typeface="+mn-lt"/>
                        </a:rPr>
                        <a:t>Available hygiene materials and disposal facilities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SADIQUE, S., ALI, I. &amp; ALI, S. 2024. Managing menstruation during natural disasters: menstruation hygiene management during "super floods" in Sindh province of Pakistan. J </a:t>
                      </a:r>
                      <a:r>
                        <a:rPr lang="en-GB" sz="1200" err="1"/>
                        <a:t>Biosoc</a:t>
                      </a:r>
                      <a:r>
                        <a:rPr lang="en-GB" sz="1200"/>
                        <a:t> Sci, 56, 480-492.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38BC120B-214F-E071-EE8F-1F7FE8EF69D9}"/>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temporary structures for MHM when primary structure is unusable due to climate hazard</a:t>
            </a:r>
          </a:p>
        </p:txBody>
      </p:sp>
      <p:sp>
        <p:nvSpPr>
          <p:cNvPr id="4" name="TextBox 3">
            <a:extLst>
              <a:ext uri="{FF2B5EF4-FFF2-40B4-BE49-F238E27FC236}">
                <a16:creationId xmlns:a16="http://schemas.microsoft.com/office/drawing/2014/main" id="{589621E1-E351-B532-A7C3-9642652B6BC4}"/>
              </a:ext>
            </a:extLst>
          </p:cNvPr>
          <p:cNvSpPr txBox="1"/>
          <p:nvPr/>
        </p:nvSpPr>
        <p:spPr>
          <a:xfrm>
            <a:off x="838200" y="728039"/>
            <a:ext cx="1199536" cy="369332"/>
          </a:xfrm>
          <a:prstGeom prst="rect">
            <a:avLst/>
          </a:prstGeom>
          <a:noFill/>
        </p:spPr>
        <p:txBody>
          <a:bodyPr wrap="square" rtlCol="0">
            <a:spAutoFit/>
          </a:bodyPr>
          <a:lstStyle/>
          <a:p>
            <a:r>
              <a:rPr lang="en-GB" b="1"/>
              <a:t>LL315</a:t>
            </a:r>
          </a:p>
        </p:txBody>
      </p:sp>
      <p:sp>
        <p:nvSpPr>
          <p:cNvPr id="7" name="TextBox 6">
            <a:extLst>
              <a:ext uri="{FF2B5EF4-FFF2-40B4-BE49-F238E27FC236}">
                <a16:creationId xmlns:a16="http://schemas.microsoft.com/office/drawing/2014/main" id="{6904B473-7909-E9CB-5374-9D2D01A9A16F}"/>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BE285A09-EB87-D0EB-1339-847985B6F5C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0F21391A-F7E0-1EBB-69E0-C7921616C719}"/>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915982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D2438-B537-53BA-6939-840268D7AB3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8D2CE16-1667-3392-5E47-214221EC0D12}"/>
              </a:ext>
            </a:extLst>
          </p:cNvPr>
          <p:cNvSpPr txBox="1">
            <a:spLocks/>
          </p:cNvSpPr>
          <p:nvPr/>
        </p:nvSpPr>
        <p:spPr>
          <a:xfrm>
            <a:off x="838200" y="39550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Regulation</a:t>
            </a:r>
          </a:p>
        </p:txBody>
      </p:sp>
      <p:cxnSp>
        <p:nvCxnSpPr>
          <p:cNvPr id="5" name="Straight Connector 4">
            <a:extLst>
              <a:ext uri="{FF2B5EF4-FFF2-40B4-BE49-F238E27FC236}">
                <a16:creationId xmlns:a16="http://schemas.microsoft.com/office/drawing/2014/main" id="{F35A0479-A7F6-96CA-ABDC-DB42653025F7}"/>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C3B41FE-B549-9383-34D1-961E86CB610C}"/>
              </a:ext>
            </a:extLst>
          </p:cNvPr>
          <p:cNvSpPr txBox="1"/>
          <p:nvPr/>
        </p:nvSpPr>
        <p:spPr>
          <a:xfrm>
            <a:off x="838199" y="6177280"/>
            <a:ext cx="2873829" cy="646331"/>
          </a:xfrm>
          <a:prstGeom prst="rect">
            <a:avLst/>
          </a:prstGeom>
          <a:noFill/>
        </p:spPr>
        <p:txBody>
          <a:bodyPr wrap="square" rtlCol="0">
            <a:spAutoFit/>
          </a:bodyPr>
          <a:lstStyle/>
          <a:p>
            <a:r>
              <a:rPr lang="en-GB" dirty="0">
                <a:hlinkClick r:id="rId3" action="ppaction://hlinksldjump"/>
              </a:rPr>
              <a:t>Return to Conceptual Framework</a:t>
            </a:r>
            <a:endParaRPr lang="en-GB" dirty="0"/>
          </a:p>
        </p:txBody>
      </p:sp>
      <p:sp>
        <p:nvSpPr>
          <p:cNvPr id="3" name="TextBox 2">
            <a:extLst>
              <a:ext uri="{FF2B5EF4-FFF2-40B4-BE49-F238E27FC236}">
                <a16:creationId xmlns:a16="http://schemas.microsoft.com/office/drawing/2014/main" id="{1392314C-B009-3DE2-69CC-7850E375CC5C}"/>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DE185B86-CE4E-C374-C7DE-EFA6B56D23A2}"/>
              </a:ext>
            </a:extLst>
          </p:cNvPr>
          <p:cNvGraphicFramePr>
            <a:graphicFrameLocks noGrp="1"/>
          </p:cNvGraphicFramePr>
          <p:nvPr>
            <p:extLst>
              <p:ext uri="{D42A27DB-BD31-4B8C-83A1-F6EECF244321}">
                <p14:modId xmlns:p14="http://schemas.microsoft.com/office/powerpoint/2010/main" val="3373266033"/>
              </p:ext>
            </p:extLst>
          </p:nvPr>
        </p:nvGraphicFramePr>
        <p:xfrm>
          <a:off x="838199" y="2138336"/>
          <a:ext cx="10290049" cy="976937"/>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06377">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LL041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Data, and associated mechanisms, are in place to learn from what is and isn't working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sanitation-related environmental and public health impact assessments incorporating climate risk</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LL239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Appropriate standards and design guidance exist to address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Effluent discharge limits can be relaxed to maintain operations during periods of extreme drought</a:t>
                      </a:r>
                    </a:p>
                  </a:txBody>
                  <a:tcPr marL="0" marR="0" marT="0" marB="0"/>
                </a:tc>
                <a:extLst>
                  <a:ext uri="{0D108BD9-81ED-4DB2-BD59-A6C34878D82A}">
                    <a16:rowId xmlns:a16="http://schemas.microsoft.com/office/drawing/2014/main" val="845380740"/>
                  </a:ext>
                </a:extLst>
              </a:tr>
            </a:tbl>
          </a:graphicData>
        </a:graphic>
      </p:graphicFrame>
      <p:sp>
        <p:nvSpPr>
          <p:cNvPr id="7" name="TextBox 6">
            <a:extLst>
              <a:ext uri="{FF2B5EF4-FFF2-40B4-BE49-F238E27FC236}">
                <a16:creationId xmlns:a16="http://schemas.microsoft.com/office/drawing/2014/main" id="{211ED562-6A31-CD27-814A-42D6ED27AFD7}"/>
              </a:ext>
            </a:extLst>
          </p:cNvPr>
          <p:cNvSpPr txBox="1"/>
          <p:nvPr/>
        </p:nvSpPr>
        <p:spPr>
          <a:xfrm>
            <a:off x="3786499" y="6177280"/>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8" name="TextBox 7">
            <a:extLst>
              <a:ext uri="{FF2B5EF4-FFF2-40B4-BE49-F238E27FC236}">
                <a16:creationId xmlns:a16="http://schemas.microsoft.com/office/drawing/2014/main" id="{9B14382E-DA5A-55CD-4985-AD27AEDD0D13}"/>
              </a:ext>
            </a:extLst>
          </p:cNvPr>
          <p:cNvSpPr txBox="1"/>
          <p:nvPr/>
        </p:nvSpPr>
        <p:spPr>
          <a:xfrm>
            <a:off x="8780206" y="1735438"/>
            <a:ext cx="2354694" cy="369332"/>
          </a:xfrm>
          <a:prstGeom prst="rect">
            <a:avLst/>
          </a:prstGeom>
          <a:noFill/>
        </p:spPr>
        <p:txBody>
          <a:bodyPr wrap="square" rtlCol="0">
            <a:spAutoFit/>
          </a:bodyPr>
          <a:lstStyle/>
          <a:p>
            <a:r>
              <a:rPr lang="en-GB">
                <a:hlinkClick r:id="rId7"/>
              </a:rPr>
              <a:t>Link to Indicator Table</a:t>
            </a:r>
            <a:endParaRPr lang="en-GB"/>
          </a:p>
        </p:txBody>
      </p:sp>
    </p:spTree>
    <p:extLst>
      <p:ext uri="{BB962C8B-B14F-4D97-AF65-F5344CB8AC3E}">
        <p14:creationId xmlns:p14="http://schemas.microsoft.com/office/powerpoint/2010/main" val="539336359"/>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670634"/>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the water and sanitation service</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2008922922"/>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85781EE-666C-D54A-7518-844E29A95462}"/>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3" name="TextBox 2">
            <a:extLst>
              <a:ext uri="{FF2B5EF4-FFF2-40B4-BE49-F238E27FC236}">
                <a16:creationId xmlns:a16="http://schemas.microsoft.com/office/drawing/2014/main" id="{A0F671E9-482E-368B-90BD-AEB627B91212}"/>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3142197008"/>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F6965-4399-CA8B-B9E0-C15719E655A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5A03A29-F9E3-82C3-C8FF-B10D9CF84ACA}"/>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the water and sanitation service</a:t>
            </a:r>
          </a:p>
        </p:txBody>
      </p:sp>
      <p:cxnSp>
        <p:nvCxnSpPr>
          <p:cNvPr id="5" name="Straight Connector 4">
            <a:extLst>
              <a:ext uri="{FF2B5EF4-FFF2-40B4-BE49-F238E27FC236}">
                <a16:creationId xmlns:a16="http://schemas.microsoft.com/office/drawing/2014/main" id="{60431308-6D5E-C779-390B-0133D7DF6453}"/>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6DE5B05-11CE-487C-4272-D5341474CAF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34FE42D4-B86F-0570-8271-B3FE2C2847C3}"/>
              </a:ext>
            </a:extLst>
          </p:cNvPr>
          <p:cNvSpPr txBox="1"/>
          <p:nvPr/>
        </p:nvSpPr>
        <p:spPr>
          <a:xfrm>
            <a:off x="838199" y="1247637"/>
            <a:ext cx="6890657" cy="646331"/>
          </a:xfrm>
          <a:prstGeom prst="rect">
            <a:avLst/>
          </a:prstGeom>
          <a:noFill/>
        </p:spPr>
        <p:txBody>
          <a:bodyPr wrap="square" rtlCol="0">
            <a:spAutoFit/>
          </a:bodyPr>
          <a:lstStyle/>
          <a:p>
            <a:pPr lvl="0"/>
            <a:r>
              <a:rPr lang="en-GB"/>
              <a:t>Water Supply System</a:t>
            </a:r>
          </a:p>
          <a:p>
            <a:endParaRPr lang="en-GB"/>
          </a:p>
        </p:txBody>
      </p:sp>
      <p:graphicFrame>
        <p:nvGraphicFramePr>
          <p:cNvPr id="4" name="Table 3">
            <a:extLst>
              <a:ext uri="{FF2B5EF4-FFF2-40B4-BE49-F238E27FC236}">
                <a16:creationId xmlns:a16="http://schemas.microsoft.com/office/drawing/2014/main" id="{CA5E5432-B41B-A0F3-F035-FF61F3CD7573}"/>
              </a:ext>
            </a:extLst>
          </p:cNvPr>
          <p:cNvGraphicFramePr>
            <a:graphicFrameLocks noGrp="1"/>
          </p:cNvGraphicFramePr>
          <p:nvPr>
            <p:extLst>
              <p:ext uri="{D42A27DB-BD31-4B8C-83A1-F6EECF244321}">
                <p14:modId xmlns:p14="http://schemas.microsoft.com/office/powerpoint/2010/main" val="1529959221"/>
              </p:ext>
            </p:extLst>
          </p:nvPr>
        </p:nvGraphicFramePr>
        <p:xfrm>
          <a:off x="838199" y="2289611"/>
          <a:ext cx="10290049" cy="131064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LL367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[Perceived change] in quality of water due to drought or heavy rains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LL385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using spring-based water supplies where]with access to springs that provide a continuous supply during a drought</a:t>
                      </a:r>
                    </a:p>
                  </a:txBody>
                  <a:tcPr marL="0" marR="0" marT="0" marB="0"/>
                </a:tc>
                <a:extLst>
                  <a:ext uri="{0D108BD9-81ED-4DB2-BD59-A6C34878D82A}">
                    <a16:rowId xmlns:a16="http://schemas.microsoft.com/office/drawing/2014/main" val="176106182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LL386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using groundwater-based water supplies ] that provide at least a 12-hour daily service all year round</a:t>
                      </a:r>
                    </a:p>
                  </a:txBody>
                  <a:tcPr marL="0" marR="0" marT="0" marB="0"/>
                </a:tc>
                <a:extLst>
                  <a:ext uri="{0D108BD9-81ED-4DB2-BD59-A6C34878D82A}">
                    <a16:rowId xmlns:a16="http://schemas.microsoft.com/office/drawing/2014/main" val="4144834671"/>
                  </a:ext>
                </a:extLst>
              </a:tr>
            </a:tbl>
          </a:graphicData>
        </a:graphic>
      </p:graphicFrame>
      <p:sp>
        <p:nvSpPr>
          <p:cNvPr id="7" name="TextBox 6">
            <a:extLst>
              <a:ext uri="{FF2B5EF4-FFF2-40B4-BE49-F238E27FC236}">
                <a16:creationId xmlns:a16="http://schemas.microsoft.com/office/drawing/2014/main" id="{FB8FA756-0E1D-D2CC-6B47-71D0E3DBE140}"/>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8" name="TextBox 7">
            <a:extLst>
              <a:ext uri="{FF2B5EF4-FFF2-40B4-BE49-F238E27FC236}">
                <a16:creationId xmlns:a16="http://schemas.microsoft.com/office/drawing/2014/main" id="{4D97539C-C67E-A30A-1D95-5F9A36635882}"/>
              </a:ext>
            </a:extLst>
          </p:cNvPr>
          <p:cNvSpPr txBox="1"/>
          <p:nvPr/>
        </p:nvSpPr>
        <p:spPr>
          <a:xfrm>
            <a:off x="8773554" y="1904331"/>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1589006961"/>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FC46C-2566-6CE7-8162-8B0EDE4E97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53B5993-1602-7784-2D4D-D5F5CA32F8EA}"/>
              </a:ext>
            </a:extLst>
          </p:cNvPr>
          <p:cNvSpPr txBox="1"/>
          <p:nvPr/>
        </p:nvSpPr>
        <p:spPr>
          <a:xfrm>
            <a:off x="1543665" y="728039"/>
            <a:ext cx="9969908" cy="369332"/>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[Perceived change] in quality of water due to drought or heavy rains</a:t>
            </a:r>
          </a:p>
        </p:txBody>
      </p:sp>
      <p:sp>
        <p:nvSpPr>
          <p:cNvPr id="6" name="TextBox 5">
            <a:extLst>
              <a:ext uri="{FF2B5EF4-FFF2-40B4-BE49-F238E27FC236}">
                <a16:creationId xmlns:a16="http://schemas.microsoft.com/office/drawing/2014/main" id="{EAFD9859-549C-B46F-71DF-9647E631A006}"/>
              </a:ext>
            </a:extLst>
          </p:cNvPr>
          <p:cNvSpPr txBox="1"/>
          <p:nvPr/>
        </p:nvSpPr>
        <p:spPr>
          <a:xfrm>
            <a:off x="838200" y="728039"/>
            <a:ext cx="1199536" cy="369332"/>
          </a:xfrm>
          <a:prstGeom prst="rect">
            <a:avLst/>
          </a:prstGeom>
          <a:noFill/>
        </p:spPr>
        <p:txBody>
          <a:bodyPr wrap="square" rtlCol="0">
            <a:spAutoFit/>
          </a:bodyPr>
          <a:lstStyle/>
          <a:p>
            <a:r>
              <a:rPr lang="en-GB" b="1"/>
              <a:t>LL367</a:t>
            </a:r>
          </a:p>
        </p:txBody>
      </p:sp>
      <p:sp>
        <p:nvSpPr>
          <p:cNvPr id="2" name="TextBox 1">
            <a:extLst>
              <a:ext uri="{FF2B5EF4-FFF2-40B4-BE49-F238E27FC236}">
                <a16:creationId xmlns:a16="http://schemas.microsoft.com/office/drawing/2014/main" id="{C10312F4-C912-B1BC-5F76-50D24B99232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CB94BFB-C8F8-F942-1D89-A624A229E72E}"/>
              </a:ext>
            </a:extLst>
          </p:cNvPr>
          <p:cNvGraphicFramePr>
            <a:graphicFrameLocks noGrp="1"/>
          </p:cNvGraphicFramePr>
          <p:nvPr>
            <p:extLst>
              <p:ext uri="{D42A27DB-BD31-4B8C-83A1-F6EECF244321}">
                <p14:modId xmlns:p14="http://schemas.microsoft.com/office/powerpoint/2010/main" val="1978266494"/>
              </p:ext>
            </p:extLst>
          </p:nvPr>
        </p:nvGraphicFramePr>
        <p:xfrm>
          <a:off x="491613" y="1890395"/>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water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E34A6E8-9D93-6AC3-236E-0E86247ACF7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3E54B01-D759-2856-1488-B9AF8A0D34B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06352487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4D48-8D91-FE4F-E2D1-A76802B2725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3BE48D-1AE7-C14E-DA81-DF1BD7BAB7A2}"/>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using spring-based water supplies where]with access to springs that provide a continuous supply during a drought</a:t>
            </a:r>
          </a:p>
        </p:txBody>
      </p:sp>
      <p:sp>
        <p:nvSpPr>
          <p:cNvPr id="6" name="TextBox 5">
            <a:extLst>
              <a:ext uri="{FF2B5EF4-FFF2-40B4-BE49-F238E27FC236}">
                <a16:creationId xmlns:a16="http://schemas.microsoft.com/office/drawing/2014/main" id="{8805A26B-9830-B86B-9E1E-0AB09F8C1ABB}"/>
              </a:ext>
            </a:extLst>
          </p:cNvPr>
          <p:cNvSpPr txBox="1"/>
          <p:nvPr/>
        </p:nvSpPr>
        <p:spPr>
          <a:xfrm>
            <a:off x="838200" y="728039"/>
            <a:ext cx="1199536" cy="369332"/>
          </a:xfrm>
          <a:prstGeom prst="rect">
            <a:avLst/>
          </a:prstGeom>
          <a:noFill/>
        </p:spPr>
        <p:txBody>
          <a:bodyPr wrap="square" rtlCol="0">
            <a:spAutoFit/>
          </a:bodyPr>
          <a:lstStyle/>
          <a:p>
            <a:r>
              <a:rPr lang="en-GB" b="1"/>
              <a:t>LL385</a:t>
            </a:r>
          </a:p>
        </p:txBody>
      </p:sp>
      <p:sp>
        <p:nvSpPr>
          <p:cNvPr id="2" name="TextBox 1">
            <a:extLst>
              <a:ext uri="{FF2B5EF4-FFF2-40B4-BE49-F238E27FC236}">
                <a16:creationId xmlns:a16="http://schemas.microsoft.com/office/drawing/2014/main" id="{BEB3932E-FFFC-00E0-E59D-5F93964AF95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95FB65F-B7D4-91D7-65F5-75D19C033D22}"/>
              </a:ext>
            </a:extLst>
          </p:cNvPr>
          <p:cNvGraphicFramePr>
            <a:graphicFrameLocks noGrp="1"/>
          </p:cNvGraphicFramePr>
          <p:nvPr>
            <p:extLst>
              <p:ext uri="{D42A27DB-BD31-4B8C-83A1-F6EECF244321}">
                <p14:modId xmlns:p14="http://schemas.microsoft.com/office/powerpoint/2010/main" val="1548510792"/>
              </p:ext>
            </p:extLst>
          </p:nvPr>
        </p:nvGraphicFramePr>
        <p:xfrm>
          <a:off x="491613" y="1890395"/>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water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8643714-B57A-656D-CC48-7605371CDB7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5119912C-CD77-8FE2-0A69-FE4A76EB2F9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47030176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D5544-DAC2-15C3-59CE-96F84622806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5F3CD6-198E-DF96-9936-85045BBA0A33}"/>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using groundwater-based water supplies ] that provide at least a 12-hour daily service all year round</a:t>
            </a:r>
          </a:p>
        </p:txBody>
      </p:sp>
      <p:sp>
        <p:nvSpPr>
          <p:cNvPr id="6" name="TextBox 5">
            <a:extLst>
              <a:ext uri="{FF2B5EF4-FFF2-40B4-BE49-F238E27FC236}">
                <a16:creationId xmlns:a16="http://schemas.microsoft.com/office/drawing/2014/main" id="{1621A467-C45C-116D-2393-805B81C20486}"/>
              </a:ext>
            </a:extLst>
          </p:cNvPr>
          <p:cNvSpPr txBox="1"/>
          <p:nvPr/>
        </p:nvSpPr>
        <p:spPr>
          <a:xfrm>
            <a:off x="838200" y="728039"/>
            <a:ext cx="1199536" cy="369332"/>
          </a:xfrm>
          <a:prstGeom prst="rect">
            <a:avLst/>
          </a:prstGeom>
          <a:noFill/>
        </p:spPr>
        <p:txBody>
          <a:bodyPr wrap="square" rtlCol="0">
            <a:spAutoFit/>
          </a:bodyPr>
          <a:lstStyle/>
          <a:p>
            <a:r>
              <a:rPr lang="en-GB" b="1"/>
              <a:t>LL386</a:t>
            </a:r>
          </a:p>
        </p:txBody>
      </p:sp>
      <p:sp>
        <p:nvSpPr>
          <p:cNvPr id="2" name="TextBox 1">
            <a:extLst>
              <a:ext uri="{FF2B5EF4-FFF2-40B4-BE49-F238E27FC236}">
                <a16:creationId xmlns:a16="http://schemas.microsoft.com/office/drawing/2014/main" id="{5C687A59-6C86-441C-0F2C-608F1D55022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E2628A7-1B7D-A6C5-1C9C-D2282264F3DB}"/>
              </a:ext>
            </a:extLst>
          </p:cNvPr>
          <p:cNvGraphicFramePr>
            <a:graphicFrameLocks noGrp="1"/>
          </p:cNvGraphicFramePr>
          <p:nvPr>
            <p:extLst>
              <p:ext uri="{D42A27DB-BD31-4B8C-83A1-F6EECF244321}">
                <p14:modId xmlns:p14="http://schemas.microsoft.com/office/powerpoint/2010/main" val="3165580513"/>
              </p:ext>
            </p:extLst>
          </p:nvPr>
        </p:nvGraphicFramePr>
        <p:xfrm>
          <a:off x="491613" y="1890395"/>
          <a:ext cx="10991317" cy="21828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Source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water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Availability and access to climate resilient WASH services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C5B828A-D999-69C3-C6CB-99915DB78F4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BF781C3-8461-D320-160A-2666AB9D57D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83442795"/>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BD1F-D3E4-F3CF-4EB0-339E3637659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A8D6933-3D27-8C69-9C71-7843D298F6F6}"/>
              </a:ext>
            </a:extLst>
          </p:cNvPr>
          <p:cNvSpPr txBox="1">
            <a:spLocks/>
          </p:cNvSpPr>
          <p:nvPr/>
        </p:nvSpPr>
        <p:spPr>
          <a:xfrm>
            <a:off x="838200" y="71996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the water and sanitation service</a:t>
            </a:r>
          </a:p>
          <a:p>
            <a:endParaRPr lang="en-GB" sz="2500" b="1">
              <a:solidFill>
                <a:schemeClr val="accent1">
                  <a:lumMod val="50000"/>
                </a:schemeClr>
              </a:solidFill>
              <a:latin typeface="+mn-lt"/>
            </a:endParaRPr>
          </a:p>
        </p:txBody>
      </p:sp>
      <p:cxnSp>
        <p:nvCxnSpPr>
          <p:cNvPr id="5" name="Straight Connector 4">
            <a:extLst>
              <a:ext uri="{FF2B5EF4-FFF2-40B4-BE49-F238E27FC236}">
                <a16:creationId xmlns:a16="http://schemas.microsoft.com/office/drawing/2014/main" id="{695D4C8C-7505-17BD-1F17-88BF680419CD}"/>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13CF04F-4E9F-168D-E0F1-BF2D8CD181B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4EC90324-EB1A-5811-EFCF-F7ECB13CA468}"/>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3AC39B73-CB81-AFE3-D08B-593506747B9C}"/>
              </a:ext>
            </a:extLst>
          </p:cNvPr>
          <p:cNvGraphicFramePr>
            <a:graphicFrameLocks noGrp="1"/>
          </p:cNvGraphicFramePr>
          <p:nvPr>
            <p:extLst>
              <p:ext uri="{D42A27DB-BD31-4B8C-83A1-F6EECF244321}">
                <p14:modId xmlns:p14="http://schemas.microsoft.com/office/powerpoint/2010/main" val="2867049964"/>
              </p:ext>
            </p:extLst>
          </p:nvPr>
        </p:nvGraphicFramePr>
        <p:xfrm>
          <a:off x="838199" y="2138336"/>
          <a:ext cx="10290049" cy="265176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LL006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latrines which remain safe and functional following heavy rains and/or flooding</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LL007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that report] good access to affordable services for improved sanitation services</a:t>
                      </a:r>
                    </a:p>
                  </a:txBody>
                  <a:tcPr marL="0" marR="0" marT="0" marB="0"/>
                </a:tc>
                <a:extLst>
                  <a:ext uri="{0D108BD9-81ED-4DB2-BD59-A6C34878D82A}">
                    <a16:rowId xmlns:a16="http://schemas.microsoft.com/office/drawing/2014/main" val="1466111313"/>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LL008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Changing precipitation patterns; 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practising open defecation following a flood</a:t>
                      </a:r>
                    </a:p>
                  </a:txBody>
                  <a:tcPr marL="0" marR="0" marT="0" marB="0"/>
                </a:tc>
                <a:extLst>
                  <a:ext uri="{0D108BD9-81ED-4DB2-BD59-A6C34878D82A}">
                    <a16:rowId xmlns:a16="http://schemas.microsoft.com/office/drawing/2014/main" val="8453807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LL009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with access to sanitation services following a flood, drought (or other hazard events)</a:t>
                      </a:r>
                    </a:p>
                  </a:txBody>
                  <a:tcPr marL="0" marR="0" marT="0" marB="0"/>
                </a:tc>
                <a:extLst>
                  <a:ext uri="{0D108BD9-81ED-4DB2-BD59-A6C34878D82A}">
                    <a16:rowId xmlns:a16="http://schemas.microsoft.com/office/drawing/2014/main" val="257270369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LL248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Total complaints received, analysed and acted upon by utility in waste water per 1000 connections during and following an event</a:t>
                      </a:r>
                    </a:p>
                  </a:txBody>
                  <a:tcPr marL="0" marR="0" marT="0" marB="0"/>
                </a:tc>
                <a:extLst>
                  <a:ext uri="{0D108BD9-81ED-4DB2-BD59-A6C34878D82A}">
                    <a16:rowId xmlns:a16="http://schemas.microsoft.com/office/drawing/2014/main" val="10756376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LL426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[Time lapsed] in redressal of customer complaints</a:t>
                      </a:r>
                    </a:p>
                  </a:txBody>
                  <a:tcPr marL="0" marR="0" marT="0" marB="0"/>
                </a:tc>
                <a:extLst>
                  <a:ext uri="{0D108BD9-81ED-4DB2-BD59-A6C34878D82A}">
                    <a16:rowId xmlns:a16="http://schemas.microsoft.com/office/drawing/2014/main" val="21539260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LL427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Not explicitly climate change focussed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Total complaints received, analysed and acted upon by utility in waste water per 1000 connections during and following an event</a:t>
                      </a:r>
                    </a:p>
                  </a:txBody>
                  <a:tcPr marL="0" marR="0" marT="0" marB="0"/>
                </a:tc>
                <a:extLst>
                  <a:ext uri="{0D108BD9-81ED-4DB2-BD59-A6C34878D82A}">
                    <a16:rowId xmlns:a16="http://schemas.microsoft.com/office/drawing/2014/main" val="700045917"/>
                  </a:ext>
                </a:extLst>
              </a:tr>
            </a:tbl>
          </a:graphicData>
        </a:graphic>
      </p:graphicFrame>
      <p:sp>
        <p:nvSpPr>
          <p:cNvPr id="7" name="TextBox 6">
            <a:extLst>
              <a:ext uri="{FF2B5EF4-FFF2-40B4-BE49-F238E27FC236}">
                <a16:creationId xmlns:a16="http://schemas.microsoft.com/office/drawing/2014/main" id="{0A1928FC-4894-F713-E1FD-8CDAE42363D0}"/>
              </a:ext>
            </a:extLst>
          </p:cNvPr>
          <p:cNvSpPr txBox="1"/>
          <p:nvPr/>
        </p:nvSpPr>
        <p:spPr>
          <a:xfrm>
            <a:off x="3786499" y="6177280"/>
            <a:ext cx="2412999" cy="369332"/>
          </a:xfrm>
          <a:prstGeom prst="rect">
            <a:avLst/>
          </a:prstGeom>
          <a:noFill/>
        </p:spPr>
        <p:txBody>
          <a:bodyPr wrap="square" rtlCol="0">
            <a:spAutoFit/>
          </a:bodyPr>
          <a:lstStyle/>
          <a:p>
            <a:r>
              <a:rPr lang="en-GB">
                <a:hlinkClick r:id="rId11" action="ppaction://hlinksldjump"/>
              </a:rPr>
              <a:t>Back to previous page</a:t>
            </a:r>
            <a:endParaRPr lang="en-GB"/>
          </a:p>
        </p:txBody>
      </p:sp>
    </p:spTree>
    <p:extLst>
      <p:ext uri="{BB962C8B-B14F-4D97-AF65-F5344CB8AC3E}">
        <p14:creationId xmlns:p14="http://schemas.microsoft.com/office/powerpoint/2010/main" val="461322438"/>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D510-5201-A3EA-0B3B-EC67927E15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E14B62B-9371-4A06-A60F-1680B10FB277}"/>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latrines which remain safe and functional following heavy rains and/or flooding</a:t>
            </a:r>
          </a:p>
        </p:txBody>
      </p:sp>
      <p:sp>
        <p:nvSpPr>
          <p:cNvPr id="6" name="TextBox 5">
            <a:extLst>
              <a:ext uri="{FF2B5EF4-FFF2-40B4-BE49-F238E27FC236}">
                <a16:creationId xmlns:a16="http://schemas.microsoft.com/office/drawing/2014/main" id="{CD8FEEDA-5F95-0F96-04AA-03146D2608A3}"/>
              </a:ext>
            </a:extLst>
          </p:cNvPr>
          <p:cNvSpPr txBox="1"/>
          <p:nvPr/>
        </p:nvSpPr>
        <p:spPr>
          <a:xfrm>
            <a:off x="838200" y="728039"/>
            <a:ext cx="1199536" cy="369332"/>
          </a:xfrm>
          <a:prstGeom prst="rect">
            <a:avLst/>
          </a:prstGeom>
          <a:noFill/>
        </p:spPr>
        <p:txBody>
          <a:bodyPr wrap="square" rtlCol="0">
            <a:spAutoFit/>
          </a:bodyPr>
          <a:lstStyle/>
          <a:p>
            <a:r>
              <a:rPr lang="en-GB" b="1"/>
              <a:t>LL006</a:t>
            </a:r>
          </a:p>
        </p:txBody>
      </p:sp>
      <p:sp>
        <p:nvSpPr>
          <p:cNvPr id="2" name="TextBox 1">
            <a:extLst>
              <a:ext uri="{FF2B5EF4-FFF2-40B4-BE49-F238E27FC236}">
                <a16:creationId xmlns:a16="http://schemas.microsoft.com/office/drawing/2014/main" id="{58C32F70-6967-0697-BB55-EA441629C56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9D70C05-523D-42A2-5724-C18C8A7732F4}"/>
              </a:ext>
            </a:extLst>
          </p:cNvPr>
          <p:cNvGraphicFramePr>
            <a:graphicFrameLocks noGrp="1"/>
          </p:cNvGraphicFramePr>
          <p:nvPr>
            <p:extLst>
              <p:ext uri="{D42A27DB-BD31-4B8C-83A1-F6EECF244321}">
                <p14:modId xmlns:p14="http://schemas.microsoft.com/office/powerpoint/2010/main" val="1293073838"/>
              </p:ext>
            </p:extLst>
          </p:nvPr>
        </p:nvGraphicFramePr>
        <p:xfrm>
          <a:off x="491613" y="1890395"/>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p>
                      <a:pPr marL="0" indent="0">
                        <a:buFont typeface="Arial" panose="020B0604020202020204" pitchFamily="34" charset="0"/>
                        <a:buNone/>
                      </a:pPr>
                      <a:r>
                        <a:rPr lang="en-GB" sz="1000"/>
                        <a:t>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FCEB52F-C4D8-151E-8356-ADB36FD7EA0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ADB625B-330D-A584-5DE9-12C1C472E18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30358436"/>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899A-C4BC-EE94-B5CA-26A485052C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F1D1F60-DFE3-9088-CEA3-2FED4DDA1D70}"/>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households that report] good access to affordable services for improved sanitation services</a:t>
            </a:r>
          </a:p>
        </p:txBody>
      </p:sp>
      <p:sp>
        <p:nvSpPr>
          <p:cNvPr id="6" name="TextBox 5">
            <a:extLst>
              <a:ext uri="{FF2B5EF4-FFF2-40B4-BE49-F238E27FC236}">
                <a16:creationId xmlns:a16="http://schemas.microsoft.com/office/drawing/2014/main" id="{2D7DDAC3-8DF4-E56E-B15B-5E2B8A50C66F}"/>
              </a:ext>
            </a:extLst>
          </p:cNvPr>
          <p:cNvSpPr txBox="1"/>
          <p:nvPr/>
        </p:nvSpPr>
        <p:spPr>
          <a:xfrm>
            <a:off x="838200" y="728039"/>
            <a:ext cx="1199536" cy="369332"/>
          </a:xfrm>
          <a:prstGeom prst="rect">
            <a:avLst/>
          </a:prstGeom>
          <a:noFill/>
        </p:spPr>
        <p:txBody>
          <a:bodyPr wrap="square" rtlCol="0">
            <a:spAutoFit/>
          </a:bodyPr>
          <a:lstStyle/>
          <a:p>
            <a:r>
              <a:rPr lang="en-GB" b="1"/>
              <a:t>LL007</a:t>
            </a:r>
          </a:p>
        </p:txBody>
      </p:sp>
      <p:sp>
        <p:nvSpPr>
          <p:cNvPr id="2" name="TextBox 1">
            <a:extLst>
              <a:ext uri="{FF2B5EF4-FFF2-40B4-BE49-F238E27FC236}">
                <a16:creationId xmlns:a16="http://schemas.microsoft.com/office/drawing/2014/main" id="{A41616D1-9509-A97D-76AD-477C207133B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948E165-3385-DE72-8AFF-D72EA0FF93E5}"/>
              </a:ext>
            </a:extLst>
          </p:cNvPr>
          <p:cNvGraphicFramePr>
            <a:graphicFrameLocks noGrp="1"/>
          </p:cNvGraphicFramePr>
          <p:nvPr>
            <p:extLst>
              <p:ext uri="{D42A27DB-BD31-4B8C-83A1-F6EECF244321}">
                <p14:modId xmlns:p14="http://schemas.microsoft.com/office/powerpoint/2010/main" val="1183438676"/>
              </p:ext>
            </p:extLst>
          </p:nvPr>
        </p:nvGraphicFramePr>
        <p:xfrm>
          <a:off x="491613" y="1890395"/>
          <a:ext cx="10991317" cy="2208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p>
                      <a:pPr marL="0" indent="0">
                        <a:buFont typeface="Arial" panose="020B0604020202020204" pitchFamily="34" charset="0"/>
                        <a:buNone/>
                      </a:pPr>
                      <a:r>
                        <a:rPr lang="en-GB" sz="1000"/>
                        <a:t>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3A1D596-7E56-6258-AD83-AFC704D69F7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7F0C3C8-38C4-A639-982D-306845FCE42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607907063"/>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2BA52-4A7D-6978-407C-54F31D81A7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E94D64-B0F9-3780-012F-B5C3CDA06CC2}"/>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practising open defecation following a flood</a:t>
            </a:r>
          </a:p>
        </p:txBody>
      </p:sp>
      <p:sp>
        <p:nvSpPr>
          <p:cNvPr id="6" name="TextBox 5">
            <a:extLst>
              <a:ext uri="{FF2B5EF4-FFF2-40B4-BE49-F238E27FC236}">
                <a16:creationId xmlns:a16="http://schemas.microsoft.com/office/drawing/2014/main" id="{22881EBF-F363-AD21-6380-998CC1741B60}"/>
              </a:ext>
            </a:extLst>
          </p:cNvPr>
          <p:cNvSpPr txBox="1"/>
          <p:nvPr/>
        </p:nvSpPr>
        <p:spPr>
          <a:xfrm>
            <a:off x="838200" y="728039"/>
            <a:ext cx="1199536" cy="369332"/>
          </a:xfrm>
          <a:prstGeom prst="rect">
            <a:avLst/>
          </a:prstGeom>
          <a:noFill/>
        </p:spPr>
        <p:txBody>
          <a:bodyPr wrap="square" rtlCol="0">
            <a:spAutoFit/>
          </a:bodyPr>
          <a:lstStyle/>
          <a:p>
            <a:r>
              <a:rPr lang="en-GB" b="1"/>
              <a:t>LL008</a:t>
            </a:r>
          </a:p>
        </p:txBody>
      </p:sp>
      <p:sp>
        <p:nvSpPr>
          <p:cNvPr id="2" name="TextBox 1">
            <a:extLst>
              <a:ext uri="{FF2B5EF4-FFF2-40B4-BE49-F238E27FC236}">
                <a16:creationId xmlns:a16="http://schemas.microsoft.com/office/drawing/2014/main" id="{82BF6E0F-1CA6-661E-9B1C-75812B2443B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6A5FD2C-ED45-DA50-7B96-186E044A3EE4}"/>
              </a:ext>
            </a:extLst>
          </p:cNvPr>
          <p:cNvGraphicFramePr>
            <a:graphicFrameLocks noGrp="1"/>
          </p:cNvGraphicFramePr>
          <p:nvPr>
            <p:extLst>
              <p:ext uri="{D42A27DB-BD31-4B8C-83A1-F6EECF244321}">
                <p14:modId xmlns:p14="http://schemas.microsoft.com/office/powerpoint/2010/main" val="2639627753"/>
              </p:ext>
            </p:extLst>
          </p:nvPr>
        </p:nvGraphicFramePr>
        <p:xfrm>
          <a:off x="491613" y="2642235"/>
          <a:ext cx="10991317" cy="24774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User Interface, Capture, and Containment (including flush)</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p>
                      <a:pPr marL="0" indent="0">
                        <a:buFont typeface="Arial" panose="020B0604020202020204" pitchFamily="34" charset="0"/>
                        <a:buNone/>
                      </a:pPr>
                      <a:r>
                        <a:rPr lang="en-GB" sz="1000"/>
                        <a:t>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A813199-023C-4782-94EF-150398CD1E1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28A885E6-32AB-C795-773F-6B0A733FFCC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85114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D26E4-2248-090B-5CAE-A403D55988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6974050-77A3-764B-E7FF-7EABBE133238}"/>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population] with access to sanitation services following a flood, drought (or other hazard events)</a:t>
            </a:r>
          </a:p>
        </p:txBody>
      </p:sp>
      <p:sp>
        <p:nvSpPr>
          <p:cNvPr id="6" name="TextBox 5">
            <a:extLst>
              <a:ext uri="{FF2B5EF4-FFF2-40B4-BE49-F238E27FC236}">
                <a16:creationId xmlns:a16="http://schemas.microsoft.com/office/drawing/2014/main" id="{2DD24760-18E7-8C47-3C5B-E689073471F7}"/>
              </a:ext>
            </a:extLst>
          </p:cNvPr>
          <p:cNvSpPr txBox="1"/>
          <p:nvPr/>
        </p:nvSpPr>
        <p:spPr>
          <a:xfrm>
            <a:off x="838200" y="728039"/>
            <a:ext cx="1199536" cy="369332"/>
          </a:xfrm>
          <a:prstGeom prst="rect">
            <a:avLst/>
          </a:prstGeom>
          <a:noFill/>
        </p:spPr>
        <p:txBody>
          <a:bodyPr wrap="square" rtlCol="0">
            <a:spAutoFit/>
          </a:bodyPr>
          <a:lstStyle/>
          <a:p>
            <a:r>
              <a:rPr lang="en-GB" b="1"/>
              <a:t>LL009</a:t>
            </a:r>
          </a:p>
        </p:txBody>
      </p:sp>
      <p:sp>
        <p:nvSpPr>
          <p:cNvPr id="2" name="TextBox 1">
            <a:extLst>
              <a:ext uri="{FF2B5EF4-FFF2-40B4-BE49-F238E27FC236}">
                <a16:creationId xmlns:a16="http://schemas.microsoft.com/office/drawing/2014/main" id="{347D8AD7-F5BC-0909-A80B-C0EF3C48039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97AEE70-5506-DEB4-0E4C-1742F617F962}"/>
              </a:ext>
            </a:extLst>
          </p:cNvPr>
          <p:cNvGraphicFramePr>
            <a:graphicFrameLocks noGrp="1"/>
          </p:cNvGraphicFramePr>
          <p:nvPr>
            <p:extLst>
              <p:ext uri="{D42A27DB-BD31-4B8C-83A1-F6EECF244321}">
                <p14:modId xmlns:p14="http://schemas.microsoft.com/office/powerpoint/2010/main" val="1237778111"/>
              </p:ext>
            </p:extLst>
          </p:nvPr>
        </p:nvGraphicFramePr>
        <p:xfrm>
          <a:off x="491613" y="2642235"/>
          <a:ext cx="10991317" cy="220313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CR WASH Strategic Framework - UNICEF</a:t>
                      </a:r>
                    </a:p>
                    <a:p>
                      <a:pPr marL="0" indent="0">
                        <a:buFont typeface="Arial" panose="020B0604020202020204" pitchFamily="34" charset="0"/>
                        <a:buNone/>
                      </a:pPr>
                      <a:r>
                        <a:rPr lang="en-GB" sz="1000"/>
                        <a:t>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59D97C4-40B0-FB27-B83A-603B12CA1F0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0C9412F-432B-AA60-BAEF-F818829259A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45053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0BA00-337E-7FBF-7E66-B9FE2C9205F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E7DC930-0B76-4FF3-C223-BCC7C7D68973}"/>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sanitation-related environmental and public health impact assessments incorporating climate risk</a:t>
            </a:r>
          </a:p>
        </p:txBody>
      </p:sp>
      <p:sp>
        <p:nvSpPr>
          <p:cNvPr id="6" name="TextBox 5">
            <a:extLst>
              <a:ext uri="{FF2B5EF4-FFF2-40B4-BE49-F238E27FC236}">
                <a16:creationId xmlns:a16="http://schemas.microsoft.com/office/drawing/2014/main" id="{249A204A-7252-3308-E342-B60C5BD502C6}"/>
              </a:ext>
            </a:extLst>
          </p:cNvPr>
          <p:cNvSpPr txBox="1"/>
          <p:nvPr/>
        </p:nvSpPr>
        <p:spPr>
          <a:xfrm>
            <a:off x="838200" y="728039"/>
            <a:ext cx="1199536" cy="369332"/>
          </a:xfrm>
          <a:prstGeom prst="rect">
            <a:avLst/>
          </a:prstGeom>
          <a:noFill/>
        </p:spPr>
        <p:txBody>
          <a:bodyPr wrap="square" rtlCol="0">
            <a:spAutoFit/>
          </a:bodyPr>
          <a:lstStyle/>
          <a:p>
            <a:r>
              <a:rPr lang="en-GB" b="1"/>
              <a:t>LL041</a:t>
            </a:r>
          </a:p>
        </p:txBody>
      </p:sp>
      <p:sp>
        <p:nvSpPr>
          <p:cNvPr id="2" name="TextBox 1">
            <a:extLst>
              <a:ext uri="{FF2B5EF4-FFF2-40B4-BE49-F238E27FC236}">
                <a16:creationId xmlns:a16="http://schemas.microsoft.com/office/drawing/2014/main" id="{DBC82758-4E18-781A-1CC3-1A6D5EB7F60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748BF9E-9EC4-0136-201E-1B584062B10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E45939CD-C514-E923-90B7-3378F8AEC339}"/>
              </a:ext>
            </a:extLst>
          </p:cNvPr>
          <p:cNvGraphicFramePr>
            <a:graphicFrameLocks noGrp="1"/>
          </p:cNvGraphicFramePr>
          <p:nvPr>
            <p:extLst>
              <p:ext uri="{D42A27DB-BD31-4B8C-83A1-F6EECF244321}">
                <p14:modId xmlns:p14="http://schemas.microsoft.com/office/powerpoint/2010/main" val="2003222254"/>
              </p:ext>
            </p:extLst>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Data, and associated mechanisms, are in place to learn from what is and isn't working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Willetts, J., Priadi, C., </a:t>
                      </a:r>
                      <a:r>
                        <a:rPr lang="en-GB" sz="1000" err="1"/>
                        <a:t>Ombasta</a:t>
                      </a:r>
                      <a:r>
                        <a:rPr lang="en-GB" sz="1000"/>
                        <a:t>, O., Wulandari, D., Imtiyaz,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1DDC12C-30F3-E27D-1FF2-745BE63CEEF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7440051"/>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5541-E341-514A-60D7-75341EEC664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D8DBAB-D36B-EB2F-A31C-468C8C7764C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Total complaints received, analysed and acted upon by utility in waste water per 1000 connections during and following an event</a:t>
            </a:r>
          </a:p>
        </p:txBody>
      </p:sp>
      <p:sp>
        <p:nvSpPr>
          <p:cNvPr id="6" name="TextBox 5">
            <a:extLst>
              <a:ext uri="{FF2B5EF4-FFF2-40B4-BE49-F238E27FC236}">
                <a16:creationId xmlns:a16="http://schemas.microsoft.com/office/drawing/2014/main" id="{36D569DD-5662-0AFE-84F4-5CCEA381BF12}"/>
              </a:ext>
            </a:extLst>
          </p:cNvPr>
          <p:cNvSpPr txBox="1"/>
          <p:nvPr/>
        </p:nvSpPr>
        <p:spPr>
          <a:xfrm>
            <a:off x="838200" y="728039"/>
            <a:ext cx="1199536" cy="369332"/>
          </a:xfrm>
          <a:prstGeom prst="rect">
            <a:avLst/>
          </a:prstGeom>
          <a:noFill/>
        </p:spPr>
        <p:txBody>
          <a:bodyPr wrap="square" rtlCol="0">
            <a:spAutoFit/>
          </a:bodyPr>
          <a:lstStyle/>
          <a:p>
            <a:r>
              <a:rPr lang="en-GB" b="1"/>
              <a:t>LL248</a:t>
            </a:r>
          </a:p>
        </p:txBody>
      </p:sp>
      <p:sp>
        <p:nvSpPr>
          <p:cNvPr id="2" name="TextBox 1">
            <a:extLst>
              <a:ext uri="{FF2B5EF4-FFF2-40B4-BE49-F238E27FC236}">
                <a16:creationId xmlns:a16="http://schemas.microsoft.com/office/drawing/2014/main" id="{62EE1B44-06AB-4A69-2F81-F1A0F55E1A6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592C3EF-3044-A9B3-88DA-3F51A5B13789}"/>
              </a:ext>
            </a:extLst>
          </p:cNvPr>
          <p:cNvGraphicFramePr>
            <a:graphicFrameLocks noGrp="1"/>
          </p:cNvGraphicFramePr>
          <p:nvPr>
            <p:extLst>
              <p:ext uri="{D42A27DB-BD31-4B8C-83A1-F6EECF244321}">
                <p14:modId xmlns:p14="http://schemas.microsoft.com/office/powerpoint/2010/main" val="3023908597"/>
              </p:ext>
            </p:extLst>
          </p:nvPr>
        </p:nvGraphicFramePr>
        <p:xfrm>
          <a:off x="491613" y="2642235"/>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A633D2D-2B1C-BA8C-54F4-85F71300EE7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8849CAE-71AF-573F-630C-C38952496EC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88652721"/>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546C6-5F6F-B74B-8781-FB364453B38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B950C1-21AD-E521-2F3A-2844EAC831A6}"/>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[Time lapsed] in redressal of customer complaints</a:t>
            </a:r>
          </a:p>
        </p:txBody>
      </p:sp>
      <p:sp>
        <p:nvSpPr>
          <p:cNvPr id="6" name="TextBox 5">
            <a:extLst>
              <a:ext uri="{FF2B5EF4-FFF2-40B4-BE49-F238E27FC236}">
                <a16:creationId xmlns:a16="http://schemas.microsoft.com/office/drawing/2014/main" id="{94FD489A-E2F7-1B73-C8AF-71282F10779F}"/>
              </a:ext>
            </a:extLst>
          </p:cNvPr>
          <p:cNvSpPr txBox="1"/>
          <p:nvPr/>
        </p:nvSpPr>
        <p:spPr>
          <a:xfrm>
            <a:off x="838200" y="728039"/>
            <a:ext cx="1199536" cy="369332"/>
          </a:xfrm>
          <a:prstGeom prst="rect">
            <a:avLst/>
          </a:prstGeom>
          <a:noFill/>
        </p:spPr>
        <p:txBody>
          <a:bodyPr wrap="square" rtlCol="0">
            <a:spAutoFit/>
          </a:bodyPr>
          <a:lstStyle/>
          <a:p>
            <a:r>
              <a:rPr lang="en-GB" b="1"/>
              <a:t>LL426</a:t>
            </a:r>
          </a:p>
        </p:txBody>
      </p:sp>
      <p:sp>
        <p:nvSpPr>
          <p:cNvPr id="2" name="TextBox 1">
            <a:extLst>
              <a:ext uri="{FF2B5EF4-FFF2-40B4-BE49-F238E27FC236}">
                <a16:creationId xmlns:a16="http://schemas.microsoft.com/office/drawing/2014/main" id="{85EBA6D8-18D4-8194-97F6-D37A0191ED2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C4915E9-5A3D-338E-2D11-8E25CD52AC69}"/>
              </a:ext>
            </a:extLst>
          </p:cNvPr>
          <p:cNvGraphicFramePr>
            <a:graphicFrameLocks noGrp="1"/>
          </p:cNvGraphicFramePr>
          <p:nvPr>
            <p:extLst>
              <p:ext uri="{D42A27DB-BD31-4B8C-83A1-F6EECF244321}">
                <p14:modId xmlns:p14="http://schemas.microsoft.com/office/powerpoint/2010/main" val="1473660931"/>
              </p:ext>
            </p:extLst>
          </p:nvPr>
        </p:nvGraphicFramePr>
        <p:xfrm>
          <a:off x="491613" y="2642235"/>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4A7BEF6-3BF6-F91C-9811-991E83BC5FD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563DC12-9A38-99AE-1838-6B02E0FE59C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022320428"/>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CF03C-9AB1-88CE-783C-993F5F91A5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CEEABE6-3BBE-BA31-0A81-3847ABDDB53F}"/>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Total complaints received, analysed and acted upon by utility in waste water per 1000 connections during and following an event</a:t>
            </a:r>
          </a:p>
        </p:txBody>
      </p:sp>
      <p:sp>
        <p:nvSpPr>
          <p:cNvPr id="6" name="TextBox 5">
            <a:extLst>
              <a:ext uri="{FF2B5EF4-FFF2-40B4-BE49-F238E27FC236}">
                <a16:creationId xmlns:a16="http://schemas.microsoft.com/office/drawing/2014/main" id="{1933DAFA-F2AA-BB72-8EEE-7B29A6EAC970}"/>
              </a:ext>
            </a:extLst>
          </p:cNvPr>
          <p:cNvSpPr txBox="1"/>
          <p:nvPr/>
        </p:nvSpPr>
        <p:spPr>
          <a:xfrm>
            <a:off x="838200" y="728039"/>
            <a:ext cx="1199536" cy="369332"/>
          </a:xfrm>
          <a:prstGeom prst="rect">
            <a:avLst/>
          </a:prstGeom>
          <a:noFill/>
        </p:spPr>
        <p:txBody>
          <a:bodyPr wrap="square" rtlCol="0">
            <a:spAutoFit/>
          </a:bodyPr>
          <a:lstStyle/>
          <a:p>
            <a:r>
              <a:rPr lang="en-GB" b="1"/>
              <a:t>LL427</a:t>
            </a:r>
          </a:p>
        </p:txBody>
      </p:sp>
      <p:sp>
        <p:nvSpPr>
          <p:cNvPr id="2" name="TextBox 1">
            <a:extLst>
              <a:ext uri="{FF2B5EF4-FFF2-40B4-BE49-F238E27FC236}">
                <a16:creationId xmlns:a16="http://schemas.microsoft.com/office/drawing/2014/main" id="{C31F81BC-4615-4F71-8305-5C6AECB1722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93E7C78-D376-96B8-F389-247A6E30E94C}"/>
              </a:ext>
            </a:extLst>
          </p:cNvPr>
          <p:cNvGraphicFramePr>
            <a:graphicFrameLocks noGrp="1"/>
          </p:cNvGraphicFramePr>
          <p:nvPr>
            <p:extLst>
              <p:ext uri="{D42A27DB-BD31-4B8C-83A1-F6EECF244321}">
                <p14:modId xmlns:p14="http://schemas.microsoft.com/office/powerpoint/2010/main" val="2435392560"/>
              </p:ext>
            </p:extLst>
          </p:nvPr>
        </p:nvGraphicFramePr>
        <p:xfrm>
          <a:off x="491613" y="2642235"/>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User experience of the sanitation service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764AAED-DC1B-D6B6-8710-C9A3C01EBE9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94EBF42-E09E-01A8-B377-C5DE1635619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8670582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670634"/>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practicing hygiene behaviours</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4">
            <a:extLst>
              <a:ext uri="{FF2B5EF4-FFF2-40B4-BE49-F238E27FC236}">
                <a16:creationId xmlns:a16="http://schemas.microsoft.com/office/drawing/2014/main" id="{7870FEAD-9BC0-D80C-7142-C77CA6AACF90}"/>
              </a:ext>
            </a:extLst>
          </p:cNvPr>
          <p:cNvGraphicFramePr>
            <a:graphicFrameLocks/>
          </p:cNvGraphicFramePr>
          <p:nvPr>
            <p:extLst>
              <p:ext uri="{D42A27DB-BD31-4B8C-83A1-F6EECF244321}">
                <p14:modId xmlns:p14="http://schemas.microsoft.com/office/powerpoint/2010/main" val="4120842661"/>
              </p:ext>
            </p:extLst>
          </p:nvPr>
        </p:nvGraphicFramePr>
        <p:xfrm>
          <a:off x="990601" y="1754683"/>
          <a:ext cx="9878785" cy="425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7D5E972-716B-3472-38E8-1B147B3DC3B0}"/>
              </a:ext>
            </a:extLst>
          </p:cNvPr>
          <p:cNvSpPr txBox="1"/>
          <p:nvPr/>
        </p:nvSpPr>
        <p:spPr>
          <a:xfrm>
            <a:off x="838199" y="6177280"/>
            <a:ext cx="2873829" cy="646331"/>
          </a:xfrm>
          <a:prstGeom prst="rect">
            <a:avLst/>
          </a:prstGeom>
          <a:noFill/>
        </p:spPr>
        <p:txBody>
          <a:bodyPr wrap="square" rtlCol="0">
            <a:spAutoFit/>
          </a:bodyPr>
          <a:lstStyle/>
          <a:p>
            <a:r>
              <a:rPr lang="en-GB">
                <a:hlinkClick r:id="rId8" action="ppaction://hlinksldjump"/>
              </a:rPr>
              <a:t>Return to Conceptual Framework</a:t>
            </a:r>
            <a:endParaRPr lang="en-GB"/>
          </a:p>
        </p:txBody>
      </p:sp>
      <p:sp>
        <p:nvSpPr>
          <p:cNvPr id="3" name="TextBox 2">
            <a:extLst>
              <a:ext uri="{FF2B5EF4-FFF2-40B4-BE49-F238E27FC236}">
                <a16:creationId xmlns:a16="http://schemas.microsoft.com/office/drawing/2014/main" id="{ABF27F10-A5FC-95EF-E2B0-80FA5A7333D5}"/>
              </a:ext>
            </a:extLst>
          </p:cNvPr>
          <p:cNvSpPr txBox="1"/>
          <p:nvPr/>
        </p:nvSpPr>
        <p:spPr>
          <a:xfrm>
            <a:off x="8479974" y="6177279"/>
            <a:ext cx="3593786" cy="646331"/>
          </a:xfrm>
          <a:prstGeom prst="rect">
            <a:avLst/>
          </a:prstGeom>
          <a:noFill/>
        </p:spPr>
        <p:txBody>
          <a:bodyPr wrap="square" rtlCol="0">
            <a:spAutoFit/>
          </a:bodyPr>
          <a:lstStyle/>
          <a:p>
            <a:pPr algn="r"/>
            <a:r>
              <a:rPr lang="en-GB">
                <a:hlinkClick r:id="rId9"/>
              </a:rPr>
              <a:t>Provide general comments or suggest indicators here</a:t>
            </a:r>
            <a:endParaRPr lang="en-GB"/>
          </a:p>
        </p:txBody>
      </p:sp>
    </p:spTree>
    <p:extLst>
      <p:ext uri="{BB962C8B-B14F-4D97-AF65-F5344CB8AC3E}">
        <p14:creationId xmlns:p14="http://schemas.microsoft.com/office/powerpoint/2010/main" val="1119152705"/>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BDB54E6-C643-527B-F7E6-7C1616311C82}"/>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27A7F9D-2CF6-E56C-DDB6-7B63B5C80BF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5" name="TextBox 4">
            <a:extLst>
              <a:ext uri="{FF2B5EF4-FFF2-40B4-BE49-F238E27FC236}">
                <a16:creationId xmlns:a16="http://schemas.microsoft.com/office/drawing/2014/main" id="{B9A14042-42A6-F05B-AA0B-7AC5A38F6EDB}"/>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Hand Hygiene</a:t>
            </a:r>
          </a:p>
          <a:p>
            <a:endParaRPr lang="en-GB"/>
          </a:p>
        </p:txBody>
      </p:sp>
      <p:graphicFrame>
        <p:nvGraphicFramePr>
          <p:cNvPr id="6" name="Table 5">
            <a:extLst>
              <a:ext uri="{FF2B5EF4-FFF2-40B4-BE49-F238E27FC236}">
                <a16:creationId xmlns:a16="http://schemas.microsoft.com/office/drawing/2014/main" id="{170FBEBD-8907-2961-B43D-3CF2D2AC6671}"/>
              </a:ext>
            </a:extLst>
          </p:cNvPr>
          <p:cNvGraphicFramePr>
            <a:graphicFrameLocks noGrp="1"/>
          </p:cNvGraphicFramePr>
          <p:nvPr>
            <p:extLst>
              <p:ext uri="{D42A27DB-BD31-4B8C-83A1-F6EECF244321}">
                <p14:modId xmlns:p14="http://schemas.microsoft.com/office/powerpoint/2010/main" val="3120141645"/>
              </p:ext>
            </p:extLst>
          </p:nvPr>
        </p:nvGraphicFramePr>
        <p:xfrm>
          <a:off x="838199" y="2278036"/>
          <a:ext cx="10290049" cy="2189545"/>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LL299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Droughts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displaced population] with access to safe, secure and preferred handwashing facilities.</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4" action="ppaction://hlinksldjump"/>
                        </a:rPr>
                        <a:t>LL301</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the population] with access to both soap and alcohol-based hand sanitisers.</a:t>
                      </a:r>
                    </a:p>
                  </a:txBody>
                  <a:tcPr marL="0" marR="0" marT="0" marB="0" anchor="b"/>
                </a:tc>
                <a:extLst>
                  <a:ext uri="{0D108BD9-81ED-4DB2-BD59-A6C34878D82A}">
                    <a16:rowId xmlns:a16="http://schemas.microsoft.com/office/drawing/2014/main" val="2688137344"/>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LL334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evacuation camp populations] with access to portable sinks equipped with soap, water, and paper towels.</a:t>
                      </a:r>
                    </a:p>
                  </a:txBody>
                  <a:tcPr marL="0" marR="0" marT="0" marB="0" anchor="b"/>
                </a:tc>
                <a:extLst>
                  <a:ext uri="{0D108BD9-81ED-4DB2-BD59-A6C34878D82A}">
                    <a16:rowId xmlns:a16="http://schemas.microsoft.com/office/drawing/2014/main" val="3744212159"/>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LL418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population] with access to soap and water at a handwashing facility during and following a climate hazard</a:t>
                      </a:r>
                    </a:p>
                  </a:txBody>
                  <a:tcPr marL="0" marR="0" marT="0" marB="0" anchor="b"/>
                </a:tc>
                <a:extLst>
                  <a:ext uri="{0D108BD9-81ED-4DB2-BD59-A6C34878D82A}">
                    <a16:rowId xmlns:a16="http://schemas.microsoft.com/office/drawing/2014/main" val="4000510978"/>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7" action="ppaction://hlinksldjump"/>
                        </a:rPr>
                        <a:t>LL469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household OR population reporting a] change in the frequency of times that they [or anyone in the household] has had to go without washing hands after dirty activities in the preceding 4 weeks/ during the dry season/ during or after a drought/ during floods</a:t>
                      </a:r>
                    </a:p>
                  </a:txBody>
                  <a:tcPr marL="0" marR="0" marT="0" marB="0" anchor="b"/>
                </a:tc>
                <a:extLst>
                  <a:ext uri="{0D108BD9-81ED-4DB2-BD59-A6C34878D82A}">
                    <a16:rowId xmlns:a16="http://schemas.microsoft.com/office/drawing/2014/main" val="3344438397"/>
                  </a:ext>
                </a:extLst>
              </a:tr>
            </a:tbl>
          </a:graphicData>
        </a:graphic>
      </p:graphicFrame>
      <p:sp>
        <p:nvSpPr>
          <p:cNvPr id="7" name="Title 1">
            <a:extLst>
              <a:ext uri="{FF2B5EF4-FFF2-40B4-BE49-F238E27FC236}">
                <a16:creationId xmlns:a16="http://schemas.microsoft.com/office/drawing/2014/main" id="{414FA485-8626-7AF2-9208-4003C1B1051F}"/>
              </a:ext>
            </a:extLst>
          </p:cNvPr>
          <p:cNvSpPr txBox="1">
            <a:spLocks/>
          </p:cNvSpPr>
          <p:nvPr/>
        </p:nvSpPr>
        <p:spPr>
          <a:xfrm>
            <a:off x="838200" y="670634"/>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practicing hygiene behaviours</a:t>
            </a:r>
          </a:p>
        </p:txBody>
      </p:sp>
      <p:sp>
        <p:nvSpPr>
          <p:cNvPr id="2" name="TextBox 1">
            <a:extLst>
              <a:ext uri="{FF2B5EF4-FFF2-40B4-BE49-F238E27FC236}">
                <a16:creationId xmlns:a16="http://schemas.microsoft.com/office/drawing/2014/main" id="{8B43737C-052B-FEB5-EA4E-70E38F5685D5}"/>
              </a:ext>
            </a:extLst>
          </p:cNvPr>
          <p:cNvSpPr txBox="1"/>
          <p:nvPr/>
        </p:nvSpPr>
        <p:spPr>
          <a:xfrm>
            <a:off x="3786499" y="6177280"/>
            <a:ext cx="2412999" cy="369332"/>
          </a:xfrm>
          <a:prstGeom prst="rect">
            <a:avLst/>
          </a:prstGeom>
          <a:noFill/>
        </p:spPr>
        <p:txBody>
          <a:bodyPr wrap="square" rtlCol="0">
            <a:spAutoFit/>
          </a:bodyPr>
          <a:lstStyle/>
          <a:p>
            <a:r>
              <a:rPr lang="en-GB">
                <a:hlinkClick r:id="rId8" action="ppaction://hlinksldjump"/>
              </a:rPr>
              <a:t>Back to previous page</a:t>
            </a:r>
            <a:endParaRPr lang="en-GB"/>
          </a:p>
        </p:txBody>
      </p:sp>
      <p:sp>
        <p:nvSpPr>
          <p:cNvPr id="8" name="TextBox 7">
            <a:extLst>
              <a:ext uri="{FF2B5EF4-FFF2-40B4-BE49-F238E27FC236}">
                <a16:creationId xmlns:a16="http://schemas.microsoft.com/office/drawing/2014/main" id="{90A764D8-FA42-5878-084D-9589EB568CD1}"/>
              </a:ext>
            </a:extLst>
          </p:cNvPr>
          <p:cNvSpPr txBox="1"/>
          <p:nvPr/>
        </p:nvSpPr>
        <p:spPr>
          <a:xfrm>
            <a:off x="8773554" y="1904329"/>
            <a:ext cx="2354694" cy="369332"/>
          </a:xfrm>
          <a:prstGeom prst="rect">
            <a:avLst/>
          </a:prstGeom>
          <a:noFill/>
        </p:spPr>
        <p:txBody>
          <a:bodyPr wrap="square" rtlCol="0">
            <a:spAutoFit/>
          </a:bodyPr>
          <a:lstStyle/>
          <a:p>
            <a:r>
              <a:rPr lang="en-GB">
                <a:hlinkClick r:id="rId9"/>
              </a:rPr>
              <a:t>Link to Indicator Table</a:t>
            </a:r>
            <a:endParaRPr lang="en-GB"/>
          </a:p>
        </p:txBody>
      </p:sp>
    </p:spTree>
    <p:extLst>
      <p:ext uri="{BB962C8B-B14F-4D97-AF65-F5344CB8AC3E}">
        <p14:creationId xmlns:p14="http://schemas.microsoft.com/office/powerpoint/2010/main" val="382325857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400F8C-4E9D-749D-CFDC-CE82743477D1}"/>
              </a:ext>
            </a:extLst>
          </p:cNvPr>
          <p:cNvGraphicFramePr>
            <a:graphicFrameLocks noGrp="1"/>
          </p:cNvGraphicFramePr>
          <p:nvPr>
            <p:extLst>
              <p:ext uri="{D42A27DB-BD31-4B8C-83A1-F6EECF244321}">
                <p14:modId xmlns:p14="http://schemas.microsoft.com/office/powerpoint/2010/main" val="2984609115"/>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DEMBEDZA, V. P., CHOPERA, P. &amp; MACHEKA, L. 2024. Water, Sanitation and Hygiene practices in areas affected by Cyclone Idai in Zimbabwe. Journal of Water, Sanitation and Hygiene for Development, 14, 532-542.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80B54156-E78F-9B3F-9744-D72BD75B2E2F}"/>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displaced population] with access to safe, secure and preferred</a:t>
            </a:r>
          </a:p>
        </p:txBody>
      </p:sp>
      <p:sp>
        <p:nvSpPr>
          <p:cNvPr id="4" name="TextBox 3">
            <a:extLst>
              <a:ext uri="{FF2B5EF4-FFF2-40B4-BE49-F238E27FC236}">
                <a16:creationId xmlns:a16="http://schemas.microsoft.com/office/drawing/2014/main" id="{269F15B4-E5FE-4386-0C9C-FD6B0EF3F5E7}"/>
              </a:ext>
            </a:extLst>
          </p:cNvPr>
          <p:cNvSpPr txBox="1"/>
          <p:nvPr/>
        </p:nvSpPr>
        <p:spPr>
          <a:xfrm>
            <a:off x="838200" y="728039"/>
            <a:ext cx="1199536" cy="369332"/>
          </a:xfrm>
          <a:prstGeom prst="rect">
            <a:avLst/>
          </a:prstGeom>
          <a:noFill/>
        </p:spPr>
        <p:txBody>
          <a:bodyPr wrap="square" rtlCol="0">
            <a:spAutoFit/>
          </a:bodyPr>
          <a:lstStyle/>
          <a:p>
            <a:r>
              <a:rPr lang="en-GB" b="1"/>
              <a:t>LL299</a:t>
            </a:r>
          </a:p>
        </p:txBody>
      </p:sp>
      <p:sp>
        <p:nvSpPr>
          <p:cNvPr id="7" name="TextBox 6">
            <a:extLst>
              <a:ext uri="{FF2B5EF4-FFF2-40B4-BE49-F238E27FC236}">
                <a16:creationId xmlns:a16="http://schemas.microsoft.com/office/drawing/2014/main" id="{9760F2C2-1D72-BF9F-ADBB-2B44B76BEF8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13A0556F-623E-DA3F-B971-C8AC174567FF}"/>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04DFCD13-C0C6-6835-B08A-E9415AB6E76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45823909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9BE182F-BB2E-45BC-27E0-1970F5101DE5}"/>
              </a:ext>
            </a:extLst>
          </p:cNvPr>
          <p:cNvGraphicFramePr>
            <a:graphicFrameLocks noGrp="1"/>
          </p:cNvGraphicFramePr>
          <p:nvPr>
            <p:extLst>
              <p:ext uri="{D42A27DB-BD31-4B8C-83A1-F6EECF244321}">
                <p14:modId xmlns:p14="http://schemas.microsoft.com/office/powerpoint/2010/main" val="41582720"/>
              </p:ext>
            </p:extLst>
          </p:nvPr>
        </p:nvGraphicFramePr>
        <p:xfrm>
          <a:off x="491613" y="1742221"/>
          <a:ext cx="10991317" cy="267208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EMONT, J. P., KO, A. I., HOMASI-PAELATE, A., ITUASO-CONWAY, N. &amp; NILLES, E. J. 2017. Epidemiological Investigation of a </a:t>
                      </a:r>
                      <a:r>
                        <a:rPr lang="en-GB" sz="1200" err="1"/>
                        <a:t>Diarrhea</a:t>
                      </a:r>
                      <a:r>
                        <a:rPr lang="en-GB" sz="1200"/>
                        <a:t> Outbreak in the South Pacific Island Nation of Tuvalu During a Severe La Niña-Associated Drought Emergency in 2011. Am J Trop Med </a:t>
                      </a:r>
                      <a:r>
                        <a:rPr lang="en-GB" sz="1200" err="1"/>
                        <a:t>Hyg</a:t>
                      </a:r>
                      <a:r>
                        <a:rPr lang="en-GB" sz="1200"/>
                        <a:t>, 96, 576-582.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9D5A8DAA-8510-CE2B-EB15-A23559C7C4B9}"/>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both soap and alcohol-based hand sanitisers.</a:t>
            </a:r>
          </a:p>
        </p:txBody>
      </p:sp>
      <p:sp>
        <p:nvSpPr>
          <p:cNvPr id="4" name="TextBox 3">
            <a:extLst>
              <a:ext uri="{FF2B5EF4-FFF2-40B4-BE49-F238E27FC236}">
                <a16:creationId xmlns:a16="http://schemas.microsoft.com/office/drawing/2014/main" id="{84957E59-1B66-5B83-FEEA-9813E3DB9B05}"/>
              </a:ext>
            </a:extLst>
          </p:cNvPr>
          <p:cNvSpPr txBox="1"/>
          <p:nvPr/>
        </p:nvSpPr>
        <p:spPr>
          <a:xfrm>
            <a:off x="838200" y="728039"/>
            <a:ext cx="1199536" cy="369332"/>
          </a:xfrm>
          <a:prstGeom prst="rect">
            <a:avLst/>
          </a:prstGeom>
          <a:noFill/>
        </p:spPr>
        <p:txBody>
          <a:bodyPr wrap="square" rtlCol="0">
            <a:spAutoFit/>
          </a:bodyPr>
          <a:lstStyle/>
          <a:p>
            <a:r>
              <a:rPr lang="en-GB" b="1"/>
              <a:t>LL301</a:t>
            </a:r>
          </a:p>
        </p:txBody>
      </p:sp>
      <p:sp>
        <p:nvSpPr>
          <p:cNvPr id="7" name="TextBox 6">
            <a:extLst>
              <a:ext uri="{FF2B5EF4-FFF2-40B4-BE49-F238E27FC236}">
                <a16:creationId xmlns:a16="http://schemas.microsoft.com/office/drawing/2014/main" id="{6A928FF3-A946-0489-1F2E-86280D2E21C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314D1831-7632-BA1C-8597-88231989341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BB9787C3-94A2-7698-7029-F7230C7C91A4}"/>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863133344"/>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ECB77DA-104A-83AA-BEDD-2994D3695B43}"/>
              </a:ext>
            </a:extLst>
          </p:cNvPr>
          <p:cNvGraphicFramePr>
            <a:graphicFrameLocks noGrp="1"/>
          </p:cNvGraphicFramePr>
          <p:nvPr>
            <p:extLst>
              <p:ext uri="{D42A27DB-BD31-4B8C-83A1-F6EECF244321}">
                <p14:modId xmlns:p14="http://schemas.microsoft.com/office/powerpoint/2010/main" val="3889883582"/>
              </p:ext>
            </p:extLst>
          </p:nvPr>
        </p:nvGraphicFramePr>
        <p:xfrm>
          <a:off x="491613" y="1742221"/>
          <a:ext cx="10991317" cy="2854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YEE, E. L., PALACIO, H., ATMAR, R. L., SHAH, U., KILBORN, C., FAUL, M., GAVAGAN, T. E., FEIGIN, R. D., VERSALOVIC, J., NEILL, F. H., PANLILIO, A. L., MILLER, M., SPAHR, J. &amp; GLASS, R. I. 2007. Widespread outbreak of norovirus gastroenteritis among evacuees of Hurricane Katrina residing in a large "</a:t>
                      </a:r>
                      <a:r>
                        <a:rPr lang="en-GB" sz="1200" err="1"/>
                        <a:t>megashelter</a:t>
                      </a:r>
                      <a:r>
                        <a:rPr lang="en-GB" sz="1200"/>
                        <a:t>" in Houston, Texas: lessons learned for prevention. Clin Infect Dis, 44, 1032-9.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62E74498-64A8-2C65-3385-A5ACFC67AD2E}"/>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evacuation camp populations] with access to portable sinks equipped with soap, water, and paper towels.</a:t>
            </a:r>
          </a:p>
        </p:txBody>
      </p:sp>
      <p:sp>
        <p:nvSpPr>
          <p:cNvPr id="4" name="TextBox 3">
            <a:extLst>
              <a:ext uri="{FF2B5EF4-FFF2-40B4-BE49-F238E27FC236}">
                <a16:creationId xmlns:a16="http://schemas.microsoft.com/office/drawing/2014/main" id="{7AC6035A-BDB4-4E63-DA37-C38E0D8C9080}"/>
              </a:ext>
            </a:extLst>
          </p:cNvPr>
          <p:cNvSpPr txBox="1"/>
          <p:nvPr/>
        </p:nvSpPr>
        <p:spPr>
          <a:xfrm>
            <a:off x="838200" y="728039"/>
            <a:ext cx="1199536" cy="369332"/>
          </a:xfrm>
          <a:prstGeom prst="rect">
            <a:avLst/>
          </a:prstGeom>
          <a:noFill/>
        </p:spPr>
        <p:txBody>
          <a:bodyPr wrap="square" rtlCol="0">
            <a:spAutoFit/>
          </a:bodyPr>
          <a:lstStyle/>
          <a:p>
            <a:r>
              <a:rPr lang="en-GB" b="1"/>
              <a:t>LL334</a:t>
            </a:r>
          </a:p>
        </p:txBody>
      </p:sp>
      <p:sp>
        <p:nvSpPr>
          <p:cNvPr id="7" name="TextBox 6">
            <a:extLst>
              <a:ext uri="{FF2B5EF4-FFF2-40B4-BE49-F238E27FC236}">
                <a16:creationId xmlns:a16="http://schemas.microsoft.com/office/drawing/2014/main" id="{F5D98C8A-9B4E-C8FF-764A-2F734B7F4C2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AE4EB4EF-5767-BA44-36EE-9872F124105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574B1C56-9A1A-0882-84F6-C1D9654A869C}"/>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73123828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98A71B9-7077-02BB-89F3-DCA48155FC0B}"/>
              </a:ext>
            </a:extLst>
          </p:cNvPr>
          <p:cNvGraphicFramePr>
            <a:graphicFrameLocks noGrp="1"/>
          </p:cNvGraphicFramePr>
          <p:nvPr>
            <p:extLst>
              <p:ext uri="{D42A27DB-BD31-4B8C-83A1-F6EECF244321}">
                <p14:modId xmlns:p14="http://schemas.microsoft.com/office/powerpoint/2010/main" val="1503048314"/>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 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3FBB08AB-E9BF-7581-CE9C-E41EC4FD1341}"/>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population] with access to soap and water at a handwashing facility during and following a climate hazard</a:t>
            </a:r>
          </a:p>
        </p:txBody>
      </p:sp>
      <p:sp>
        <p:nvSpPr>
          <p:cNvPr id="4" name="TextBox 3">
            <a:extLst>
              <a:ext uri="{FF2B5EF4-FFF2-40B4-BE49-F238E27FC236}">
                <a16:creationId xmlns:a16="http://schemas.microsoft.com/office/drawing/2014/main" id="{A75F9C0E-924D-8171-2C96-630172737EDF}"/>
              </a:ext>
            </a:extLst>
          </p:cNvPr>
          <p:cNvSpPr txBox="1"/>
          <p:nvPr/>
        </p:nvSpPr>
        <p:spPr>
          <a:xfrm>
            <a:off x="838200" y="728039"/>
            <a:ext cx="1199536" cy="369332"/>
          </a:xfrm>
          <a:prstGeom prst="rect">
            <a:avLst/>
          </a:prstGeom>
          <a:noFill/>
        </p:spPr>
        <p:txBody>
          <a:bodyPr wrap="square" rtlCol="0">
            <a:spAutoFit/>
          </a:bodyPr>
          <a:lstStyle/>
          <a:p>
            <a:r>
              <a:rPr lang="en-GB" b="1"/>
              <a:t>LL418</a:t>
            </a:r>
          </a:p>
        </p:txBody>
      </p:sp>
      <p:sp>
        <p:nvSpPr>
          <p:cNvPr id="7" name="TextBox 6">
            <a:extLst>
              <a:ext uri="{FF2B5EF4-FFF2-40B4-BE49-F238E27FC236}">
                <a16:creationId xmlns:a16="http://schemas.microsoft.com/office/drawing/2014/main" id="{6232E855-0F80-E825-4CAE-A3E900D2F59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00A08BE0-C3AA-D13D-74EF-12CBD96B592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AEB90B68-BDEF-F9AC-0186-D00606D1798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17463105"/>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56D189C-6EBC-F0AF-9848-0BEDDEADD15C}"/>
              </a:ext>
            </a:extLst>
          </p:cNvPr>
          <p:cNvGraphicFramePr>
            <a:graphicFrameLocks noGrp="1"/>
          </p:cNvGraphicFramePr>
          <p:nvPr>
            <p:extLst>
              <p:ext uri="{D42A27DB-BD31-4B8C-83A1-F6EECF244321}">
                <p14:modId xmlns:p14="http://schemas.microsoft.com/office/powerpoint/2010/main" val="1610510717"/>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Hand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1FB7EF98-3D75-74FE-712A-A10AE22CB5FD}"/>
              </a:ext>
            </a:extLst>
          </p:cNvPr>
          <p:cNvSpPr txBox="1"/>
          <p:nvPr/>
        </p:nvSpPr>
        <p:spPr>
          <a:xfrm>
            <a:off x="1543665" y="728039"/>
            <a:ext cx="9969908" cy="923330"/>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household OR population reporting a] change in the frequency of times that they [or anyone in the household] has had to go without washing hands after dirty activities in the preceding 4 weeks/ during the dry season/ during or after a drought/ during floods</a:t>
            </a:r>
          </a:p>
        </p:txBody>
      </p:sp>
      <p:sp>
        <p:nvSpPr>
          <p:cNvPr id="4" name="TextBox 3">
            <a:extLst>
              <a:ext uri="{FF2B5EF4-FFF2-40B4-BE49-F238E27FC236}">
                <a16:creationId xmlns:a16="http://schemas.microsoft.com/office/drawing/2014/main" id="{B121313F-01E5-4D8D-629F-F748079B8089}"/>
              </a:ext>
            </a:extLst>
          </p:cNvPr>
          <p:cNvSpPr txBox="1"/>
          <p:nvPr/>
        </p:nvSpPr>
        <p:spPr>
          <a:xfrm>
            <a:off x="838200" y="728039"/>
            <a:ext cx="1199536" cy="369332"/>
          </a:xfrm>
          <a:prstGeom prst="rect">
            <a:avLst/>
          </a:prstGeom>
          <a:noFill/>
        </p:spPr>
        <p:txBody>
          <a:bodyPr wrap="square" rtlCol="0">
            <a:spAutoFit/>
          </a:bodyPr>
          <a:lstStyle/>
          <a:p>
            <a:r>
              <a:rPr lang="en-GB" b="1"/>
              <a:t>LL469</a:t>
            </a:r>
          </a:p>
        </p:txBody>
      </p:sp>
      <p:sp>
        <p:nvSpPr>
          <p:cNvPr id="7" name="TextBox 6">
            <a:extLst>
              <a:ext uri="{FF2B5EF4-FFF2-40B4-BE49-F238E27FC236}">
                <a16:creationId xmlns:a16="http://schemas.microsoft.com/office/drawing/2014/main" id="{04C56747-F11C-7738-2299-C3EAF2CB7A97}"/>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5CED6C0E-51C0-6711-E8D5-5BC8D4B791F3}"/>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A4F55E5C-2AF4-58F8-B6B0-5FFB54142A3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609442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DAC8-6A0F-83A2-5096-3FF8BCE8EF6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6F9A926-63D7-6515-6E22-4AB11B608091}"/>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p:txBody>
      </p:sp>
      <p:cxnSp>
        <p:nvCxnSpPr>
          <p:cNvPr id="5" name="Straight Connector 4">
            <a:extLst>
              <a:ext uri="{FF2B5EF4-FFF2-40B4-BE49-F238E27FC236}">
                <a16:creationId xmlns:a16="http://schemas.microsoft.com/office/drawing/2014/main" id="{EACC4C09-7494-E2F5-105F-7DC159D0AECA}"/>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A5675F6-37DC-A468-A160-4A38A828DD6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28418D9-EDC2-B0C5-CD80-B25D5BD78B89}"/>
              </a:ext>
            </a:extLst>
          </p:cNvPr>
          <p:cNvSpPr txBox="1"/>
          <p:nvPr/>
        </p:nvSpPr>
        <p:spPr>
          <a:xfrm>
            <a:off x="838199" y="1247637"/>
            <a:ext cx="6890657" cy="369332"/>
          </a:xfrm>
          <a:prstGeom prst="rect">
            <a:avLst/>
          </a:prstGeom>
          <a:noFill/>
        </p:spPr>
        <p:txBody>
          <a:bodyPr wrap="square" rtlCol="0">
            <a:spAutoFit/>
          </a:bodyPr>
          <a:lstStyle/>
          <a:p>
            <a:pPr lvl="0"/>
            <a:r>
              <a:rPr lang="en-GB"/>
              <a:t>Water Supply System</a:t>
            </a:r>
          </a:p>
        </p:txBody>
      </p:sp>
      <p:graphicFrame>
        <p:nvGraphicFramePr>
          <p:cNvPr id="4" name="Table 3">
            <a:extLst>
              <a:ext uri="{FF2B5EF4-FFF2-40B4-BE49-F238E27FC236}">
                <a16:creationId xmlns:a16="http://schemas.microsoft.com/office/drawing/2014/main" id="{AEAFC797-9246-B7DB-9DDA-3B3A2C072AF4}"/>
              </a:ext>
            </a:extLst>
          </p:cNvPr>
          <p:cNvGraphicFramePr>
            <a:graphicFrameLocks noGrp="1"/>
          </p:cNvGraphicFramePr>
          <p:nvPr>
            <p:extLst>
              <p:ext uri="{D42A27DB-BD31-4B8C-83A1-F6EECF244321}">
                <p14:modId xmlns:p14="http://schemas.microsoft.com/office/powerpoint/2010/main" val="2192941868"/>
              </p:ext>
            </p:extLst>
          </p:nvPr>
        </p:nvGraphicFramePr>
        <p:xfrm>
          <a:off x="838199" y="2289611"/>
          <a:ext cx="10290049" cy="365760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LL035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that use data on climate impacts for decision-making</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LL060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strategies include measures to improve water supply services for populations vulnerable to climate change</a:t>
                      </a:r>
                    </a:p>
                  </a:txBody>
                  <a:tcPr marL="0" marR="0" marT="0" marB="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LL167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served by] water supplies with  climate-resilience plans (for example climate-resilient water safety plans) which consider climate variability and climate projections and include emergency response procedures for extreme events</a:t>
                      </a:r>
                    </a:p>
                  </a:txBody>
                  <a:tcPr marL="0" marR="0" marT="0" marB="0"/>
                </a:tc>
                <a:extLst>
                  <a:ext uri="{0D108BD9-81ED-4DB2-BD59-A6C34878D82A}">
                    <a16:rowId xmlns:a16="http://schemas.microsoft.com/office/drawing/2014/main" val="260950106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LL170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Water sector policy and strategies identify climate risks and include costed climate adaptation measures</a:t>
                      </a:r>
                    </a:p>
                  </a:txBody>
                  <a:tcPr marL="0" marR="0" marT="0" marB="0"/>
                </a:tc>
                <a:extLst>
                  <a:ext uri="{0D108BD9-81ED-4DB2-BD59-A6C34878D82A}">
                    <a16:rowId xmlns:a16="http://schemas.microsoft.com/office/drawing/2014/main" val="176838325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LL171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policy mandates the use of  climate-resilient Water Safety Planning</a:t>
                      </a:r>
                    </a:p>
                  </a:txBody>
                  <a:tcPr marL="0" marR="0" marT="0" marB="0"/>
                </a:tc>
                <a:extLst>
                  <a:ext uri="{0D108BD9-81ED-4DB2-BD59-A6C34878D82A}">
                    <a16:rowId xmlns:a16="http://schemas.microsoft.com/office/drawing/2014/main" val="337347262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LL173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Appropriate standards and design guidance exist to address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guidance and standards on water supply design and construction materials consider risks from climate variability and change</a:t>
                      </a:r>
                    </a:p>
                  </a:txBody>
                  <a:tcPr marL="0" marR="0" marT="0" marB="0"/>
                </a:tc>
                <a:extLst>
                  <a:ext uri="{0D108BD9-81ED-4DB2-BD59-A6C34878D82A}">
                    <a16:rowId xmlns:a16="http://schemas.microsoft.com/office/drawing/2014/main" val="266539613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LL175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adaptation plans address climate risks to water supply</a:t>
                      </a:r>
                    </a:p>
                  </a:txBody>
                  <a:tcPr marL="0" marR="0" marT="0" marB="0"/>
                </a:tc>
                <a:extLst>
                  <a:ext uri="{0D108BD9-81ED-4DB2-BD59-A6C34878D82A}">
                    <a16:rowId xmlns:a16="http://schemas.microsoft.com/office/drawing/2014/main" val="1329183009"/>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1" action="ppaction://hlinksldjump"/>
                        </a:rPr>
                        <a:t>LL189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Water supply climate adaptation plan is aligned with national adaptation planning frameworks</a:t>
                      </a:r>
                    </a:p>
                  </a:txBody>
                  <a:tcPr marL="0" marR="0" marT="0" marB="0"/>
                </a:tc>
                <a:extLst>
                  <a:ext uri="{0D108BD9-81ED-4DB2-BD59-A6C34878D82A}">
                    <a16:rowId xmlns:a16="http://schemas.microsoft.com/office/drawing/2014/main" val="1341624735"/>
                  </a:ext>
                </a:extLst>
              </a:tr>
              <a:tr h="146517">
                <a:tc>
                  <a:txBody>
                    <a:bodyPr/>
                    <a:lstStyle/>
                    <a:p>
                      <a:pPr algn="l" fontAlgn="b"/>
                      <a:r>
                        <a:rPr lang="en-GB" sz="1100" b="0" i="0" u="none" strike="noStrike">
                          <a:solidFill>
                            <a:srgbClr val="000000"/>
                          </a:solidFill>
                          <a:effectLst/>
                          <a:latin typeface="Aptos Narrow" panose="020B0004020202020204" pitchFamily="34" charset="0"/>
                          <a:hlinkClick r:id="rId12" action="ppaction://hlinksldjump"/>
                        </a:rPr>
                        <a:t>LL369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service providers that report] easy availability of materials, products and services for improving the resilience of water points</a:t>
                      </a:r>
                    </a:p>
                  </a:txBody>
                  <a:tcPr marL="0" marR="0" marT="0" marB="0"/>
                </a:tc>
                <a:extLst>
                  <a:ext uri="{0D108BD9-81ED-4DB2-BD59-A6C34878D82A}">
                    <a16:rowId xmlns:a16="http://schemas.microsoft.com/office/drawing/2014/main" val="3096387336"/>
                  </a:ext>
                </a:extLst>
              </a:tr>
            </a:tbl>
          </a:graphicData>
        </a:graphic>
      </p:graphicFrame>
      <p:sp>
        <p:nvSpPr>
          <p:cNvPr id="7" name="TextBox 6">
            <a:extLst>
              <a:ext uri="{FF2B5EF4-FFF2-40B4-BE49-F238E27FC236}">
                <a16:creationId xmlns:a16="http://schemas.microsoft.com/office/drawing/2014/main" id="{4DF41E27-5CE0-7E10-8307-E7B244EAAE69}"/>
              </a:ext>
            </a:extLst>
          </p:cNvPr>
          <p:cNvSpPr txBox="1"/>
          <p:nvPr/>
        </p:nvSpPr>
        <p:spPr>
          <a:xfrm>
            <a:off x="3786499" y="6177280"/>
            <a:ext cx="2412999" cy="369332"/>
          </a:xfrm>
          <a:prstGeom prst="rect">
            <a:avLst/>
          </a:prstGeom>
          <a:noFill/>
        </p:spPr>
        <p:txBody>
          <a:bodyPr wrap="square" rtlCol="0">
            <a:spAutoFit/>
          </a:bodyPr>
          <a:lstStyle/>
          <a:p>
            <a:r>
              <a:rPr lang="en-GB">
                <a:hlinkClick r:id="rId13" action="ppaction://hlinksldjump"/>
              </a:rPr>
              <a:t>Back to previous page</a:t>
            </a:r>
            <a:endParaRPr lang="en-GB"/>
          </a:p>
        </p:txBody>
      </p:sp>
      <p:sp>
        <p:nvSpPr>
          <p:cNvPr id="8" name="TextBox 7">
            <a:extLst>
              <a:ext uri="{FF2B5EF4-FFF2-40B4-BE49-F238E27FC236}">
                <a16:creationId xmlns:a16="http://schemas.microsoft.com/office/drawing/2014/main" id="{3EA5E165-7490-4C5F-A6CC-08CFC92D884F}"/>
              </a:ext>
            </a:extLst>
          </p:cNvPr>
          <p:cNvSpPr txBox="1"/>
          <p:nvPr/>
        </p:nvSpPr>
        <p:spPr>
          <a:xfrm>
            <a:off x="9837500" y="6192304"/>
            <a:ext cx="1297400" cy="369332"/>
          </a:xfrm>
          <a:prstGeom prst="rect">
            <a:avLst/>
          </a:prstGeom>
          <a:noFill/>
        </p:spPr>
        <p:txBody>
          <a:bodyPr wrap="square" rtlCol="0">
            <a:spAutoFit/>
          </a:bodyPr>
          <a:lstStyle/>
          <a:p>
            <a:r>
              <a:rPr lang="en-GB"/>
              <a:t>Page 1 of 2</a:t>
            </a:r>
          </a:p>
        </p:txBody>
      </p:sp>
      <p:sp>
        <p:nvSpPr>
          <p:cNvPr id="9" name="TextBox 8">
            <a:extLst>
              <a:ext uri="{FF2B5EF4-FFF2-40B4-BE49-F238E27FC236}">
                <a16:creationId xmlns:a16="http://schemas.microsoft.com/office/drawing/2014/main" id="{3CEE706D-D19D-7346-69E9-CF391DA2F53F}"/>
              </a:ext>
            </a:extLst>
          </p:cNvPr>
          <p:cNvSpPr txBox="1"/>
          <p:nvPr/>
        </p:nvSpPr>
        <p:spPr>
          <a:xfrm>
            <a:off x="8780206" y="1843590"/>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2329529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4966-701F-0219-0689-A6012AFB50E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5A327F-CA55-E133-F81F-9A57C5C9FA11}"/>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Effluent discharge limits can be relaxed to maintain operations during periods of extreme drought</a:t>
            </a:r>
          </a:p>
        </p:txBody>
      </p:sp>
      <p:sp>
        <p:nvSpPr>
          <p:cNvPr id="6" name="TextBox 5">
            <a:extLst>
              <a:ext uri="{FF2B5EF4-FFF2-40B4-BE49-F238E27FC236}">
                <a16:creationId xmlns:a16="http://schemas.microsoft.com/office/drawing/2014/main" id="{24F57F9D-8BEE-3F38-87CC-0D9B27ED0675}"/>
              </a:ext>
            </a:extLst>
          </p:cNvPr>
          <p:cNvSpPr txBox="1"/>
          <p:nvPr/>
        </p:nvSpPr>
        <p:spPr>
          <a:xfrm>
            <a:off x="838200" y="728039"/>
            <a:ext cx="1199536" cy="369332"/>
          </a:xfrm>
          <a:prstGeom prst="rect">
            <a:avLst/>
          </a:prstGeom>
          <a:noFill/>
        </p:spPr>
        <p:txBody>
          <a:bodyPr wrap="square" rtlCol="0">
            <a:spAutoFit/>
          </a:bodyPr>
          <a:lstStyle/>
          <a:p>
            <a:r>
              <a:rPr lang="en-GB" b="1"/>
              <a:t>LL239</a:t>
            </a:r>
          </a:p>
        </p:txBody>
      </p:sp>
      <p:sp>
        <p:nvSpPr>
          <p:cNvPr id="2" name="TextBox 1">
            <a:extLst>
              <a:ext uri="{FF2B5EF4-FFF2-40B4-BE49-F238E27FC236}">
                <a16:creationId xmlns:a16="http://schemas.microsoft.com/office/drawing/2014/main" id="{7BB6FCA1-B1B8-D021-D240-24E6D8DF010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AD53895-BE69-89AC-3804-15ADE1EFC7C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B501B11-9B75-2618-27E9-D1A4B15F1319}"/>
              </a:ext>
            </a:extLst>
          </p:cNvPr>
          <p:cNvGraphicFramePr>
            <a:graphicFrameLocks noGrp="1"/>
          </p:cNvGraphicFramePr>
          <p:nvPr>
            <p:extLst>
              <p:ext uri="{D42A27DB-BD31-4B8C-83A1-F6EECF244321}">
                <p14:modId xmlns:p14="http://schemas.microsoft.com/office/powerpoint/2010/main" val="125997958"/>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Data, and associated mechanisms, are in place to learn from what is and isn't working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City CAM-PAS: Urban Climate Adaptation &amp; Mitigation Assessment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C840567-581C-D56B-8599-34884D8DE1D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168029136"/>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0BC44C0-F19F-4F43-EDAA-124812C307AE}"/>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338E965-BCB5-93BF-4E4F-F9328B6E345B}"/>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4" name="TextBox 3">
            <a:extLst>
              <a:ext uri="{FF2B5EF4-FFF2-40B4-BE49-F238E27FC236}">
                <a16:creationId xmlns:a16="http://schemas.microsoft.com/office/drawing/2014/main" id="{31B1E8D7-80B6-DC32-CF6C-3B910654A1BF}"/>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Menstrual Hygiene</a:t>
            </a:r>
          </a:p>
          <a:p>
            <a:endParaRPr lang="en-GB"/>
          </a:p>
        </p:txBody>
      </p:sp>
      <p:graphicFrame>
        <p:nvGraphicFramePr>
          <p:cNvPr id="5" name="Table 4">
            <a:extLst>
              <a:ext uri="{FF2B5EF4-FFF2-40B4-BE49-F238E27FC236}">
                <a16:creationId xmlns:a16="http://schemas.microsoft.com/office/drawing/2014/main" id="{8ECC75E7-7C29-26E4-416C-0DE546C31B3E}"/>
              </a:ext>
            </a:extLst>
          </p:cNvPr>
          <p:cNvGraphicFramePr>
            <a:graphicFrameLocks noGrp="1"/>
          </p:cNvGraphicFramePr>
          <p:nvPr>
            <p:extLst>
              <p:ext uri="{D42A27DB-BD31-4B8C-83A1-F6EECF244321}">
                <p14:modId xmlns:p14="http://schemas.microsoft.com/office/powerpoint/2010/main" val="659852162"/>
              </p:ext>
            </p:extLst>
          </p:nvPr>
        </p:nvGraphicFramePr>
        <p:xfrm>
          <a:off x="838199" y="2015657"/>
          <a:ext cx="10290049" cy="3617090"/>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LL292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with access to safe, secure, and preferred MHM products</a:t>
                      </a:r>
                    </a:p>
                  </a:txBody>
                  <a:tcPr marL="0" marR="0" marT="0" marB="0"/>
                </a:tc>
                <a:extLst>
                  <a:ext uri="{0D108BD9-81ED-4DB2-BD59-A6C34878D82A}">
                    <a16:rowId xmlns:a16="http://schemas.microsoft.com/office/drawing/2014/main" val="3136584073"/>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4" action="ppaction://hlinksldjump"/>
                        </a:rPr>
                        <a:t>LL296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disposing of menstrual cloth after a single use to eliminate the need for washing and drying</a:t>
                      </a:r>
                    </a:p>
                  </a:txBody>
                  <a:tcPr marL="0" marR="0" marT="0" marB="0"/>
                </a:tc>
                <a:extLst>
                  <a:ext uri="{0D108BD9-81ED-4DB2-BD59-A6C34878D82A}">
                    <a16:rowId xmlns:a16="http://schemas.microsoft.com/office/drawing/2014/main" val="632526421"/>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5" action="ppaction://hlinksldjump"/>
                        </a:rPr>
                        <a:t>LL313</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Floods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using homemade menstrual products during extreme weather events</a:t>
                      </a:r>
                    </a:p>
                  </a:txBody>
                  <a:tcPr marL="0" marR="0" marT="0" marB="0"/>
                </a:tc>
                <a:extLst>
                  <a:ext uri="{0D108BD9-81ED-4DB2-BD59-A6C34878D82A}">
                    <a16:rowId xmlns:a16="http://schemas.microsoft.com/office/drawing/2014/main" val="3280366027"/>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6" action="ppaction://hlinksldjump"/>
                        </a:rPr>
                        <a:t>LL444</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sanitation facilities that are single-sex and usable (available, functional, and private) lockable from the inside, have covered disposal bins and have discreet disposal mechanisms at the time of the survey</a:t>
                      </a:r>
                    </a:p>
                  </a:txBody>
                  <a:tcPr marL="0" marR="0" marT="0" marB="0"/>
                </a:tc>
                <a:extLst>
                  <a:ext uri="{0D108BD9-81ED-4DB2-BD59-A6C34878D82A}">
                    <a16:rowId xmlns:a16="http://schemas.microsoft.com/office/drawing/2014/main" val="4250981683"/>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7" action="ppaction://hlinksldjump"/>
                        </a:rPr>
                        <a:t>LL445</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who reported difficulty accessing affordable menstrual materials due to market disruptions following a crisis.</a:t>
                      </a:r>
                    </a:p>
                  </a:txBody>
                  <a:tcPr marL="0" marR="0" marT="0" marB="0"/>
                </a:tc>
                <a:extLst>
                  <a:ext uri="{0D108BD9-81ED-4DB2-BD59-A6C34878D82A}">
                    <a16:rowId xmlns:a16="http://schemas.microsoft.com/office/drawing/2014/main" val="2951951354"/>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8" action="ppaction://hlinksldjump"/>
                        </a:rPr>
                        <a:t>LL446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who felt safe accessing WASH facilities for menstrual hygiene management following a crisis.</a:t>
                      </a:r>
                    </a:p>
                  </a:txBody>
                  <a:tcPr marL="0" marR="0" marT="0" marB="0"/>
                </a:tc>
                <a:extLst>
                  <a:ext uri="{0D108BD9-81ED-4DB2-BD59-A6C34878D82A}">
                    <a16:rowId xmlns:a16="http://schemas.microsoft.com/office/drawing/2014/main" val="2473116702"/>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9" action="ppaction://hlinksldjump"/>
                        </a:rPr>
                        <a:t>LL447</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[Number of] reported cases of GBV related to accessing WASH facilities during and after a crisis.</a:t>
                      </a:r>
                    </a:p>
                  </a:txBody>
                  <a:tcPr marL="0" marR="0" marT="0" marB="0"/>
                </a:tc>
                <a:extLst>
                  <a:ext uri="{0D108BD9-81ED-4DB2-BD59-A6C34878D82A}">
                    <a16:rowId xmlns:a16="http://schemas.microsoft.com/office/drawing/2014/main" val="1185900195"/>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0" action="ppaction://hlinksldjump"/>
                        </a:rPr>
                        <a:t>LL448</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who reported good access to relief to alleviate  worsened menstrual symptoms (e.g., cramping, dehydration) during extreme heat conditions</a:t>
                      </a:r>
                    </a:p>
                  </a:txBody>
                  <a:tcPr marL="0" marR="0" marT="0" marB="0"/>
                </a:tc>
                <a:extLst>
                  <a:ext uri="{0D108BD9-81ED-4DB2-BD59-A6C34878D82A}">
                    <a16:rowId xmlns:a16="http://schemas.microsoft.com/office/drawing/2014/main" val="2224597436"/>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1" action="ppaction://hlinksldjump"/>
                        </a:rPr>
                        <a:t>LL449</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Multiple hazards</a:t>
                      </a:r>
                    </a:p>
                    <a:p>
                      <a:pPr algn="l" fontAlgn="b"/>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[Number of] reported instances of gendered conflict over water access for menstrual hygiene management.</a:t>
                      </a:r>
                    </a:p>
                  </a:txBody>
                  <a:tcPr marL="0" marR="0" marT="0" marB="0"/>
                </a:tc>
                <a:extLst>
                  <a:ext uri="{0D108BD9-81ED-4DB2-BD59-A6C34878D82A}">
                    <a16:rowId xmlns:a16="http://schemas.microsoft.com/office/drawing/2014/main" val="3372884640"/>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12" action="ppaction://hlinksldjump"/>
                        </a:rPr>
                        <a:t>LL460</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Multiple hazards</a:t>
                      </a:r>
                    </a:p>
                    <a:p>
                      <a:pPr algn="l" fontAlgn="b"/>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000" b="0" i="0" u="none" strike="noStrike">
                          <a:solidFill>
                            <a:srgbClr val="000000"/>
                          </a:solidFill>
                          <a:effectLst/>
                          <a:latin typeface="Aptos Narrow" panose="020B0004020202020204" pitchFamily="34" charset="0"/>
                        </a:rPr>
                        <a:t>Availability and access to climate resilient WASH services</a:t>
                      </a: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[Proportion of] menstruators that have access to safe, secure, and private facilities to wash an dry MHM products/cloths</a:t>
                      </a:r>
                    </a:p>
                  </a:txBody>
                  <a:tcPr marL="0" marR="0" marT="0" marB="0"/>
                </a:tc>
                <a:extLst>
                  <a:ext uri="{0D108BD9-81ED-4DB2-BD59-A6C34878D82A}">
                    <a16:rowId xmlns:a16="http://schemas.microsoft.com/office/drawing/2014/main" val="482030442"/>
                  </a:ext>
                </a:extLst>
              </a:tr>
            </a:tbl>
          </a:graphicData>
        </a:graphic>
      </p:graphicFrame>
      <p:sp>
        <p:nvSpPr>
          <p:cNvPr id="6" name="Title 1">
            <a:extLst>
              <a:ext uri="{FF2B5EF4-FFF2-40B4-BE49-F238E27FC236}">
                <a16:creationId xmlns:a16="http://schemas.microsoft.com/office/drawing/2014/main" id="{CFCD68F4-6CDC-B9B1-0D6A-BA7E10C8C87F}"/>
              </a:ext>
            </a:extLst>
          </p:cNvPr>
          <p:cNvSpPr txBox="1">
            <a:spLocks/>
          </p:cNvSpPr>
          <p:nvPr/>
        </p:nvSpPr>
        <p:spPr>
          <a:xfrm>
            <a:off x="838200" y="670634"/>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practicing hygiene behaviours</a:t>
            </a:r>
          </a:p>
        </p:txBody>
      </p:sp>
      <p:sp>
        <p:nvSpPr>
          <p:cNvPr id="7" name="TextBox 6">
            <a:extLst>
              <a:ext uri="{FF2B5EF4-FFF2-40B4-BE49-F238E27FC236}">
                <a16:creationId xmlns:a16="http://schemas.microsoft.com/office/drawing/2014/main" id="{4CD82D70-1C4D-2D7B-B66F-13CF6A1DED3E}"/>
              </a:ext>
            </a:extLst>
          </p:cNvPr>
          <p:cNvSpPr txBox="1"/>
          <p:nvPr/>
        </p:nvSpPr>
        <p:spPr>
          <a:xfrm>
            <a:off x="3786499" y="6177280"/>
            <a:ext cx="2412999" cy="369332"/>
          </a:xfrm>
          <a:prstGeom prst="rect">
            <a:avLst/>
          </a:prstGeom>
          <a:noFill/>
        </p:spPr>
        <p:txBody>
          <a:bodyPr wrap="square" rtlCol="0">
            <a:spAutoFit/>
          </a:bodyPr>
          <a:lstStyle/>
          <a:p>
            <a:r>
              <a:rPr lang="en-GB">
                <a:hlinkClick r:id="rId13" action="ppaction://hlinksldjump"/>
              </a:rPr>
              <a:t>Back to previous page</a:t>
            </a:r>
            <a:endParaRPr lang="en-GB"/>
          </a:p>
        </p:txBody>
      </p:sp>
      <p:sp>
        <p:nvSpPr>
          <p:cNvPr id="8" name="TextBox 7">
            <a:extLst>
              <a:ext uri="{FF2B5EF4-FFF2-40B4-BE49-F238E27FC236}">
                <a16:creationId xmlns:a16="http://schemas.microsoft.com/office/drawing/2014/main" id="{423E8C49-A44B-56EC-42C2-4CC3D9B06B31}"/>
              </a:ext>
            </a:extLst>
          </p:cNvPr>
          <p:cNvSpPr txBox="1"/>
          <p:nvPr/>
        </p:nvSpPr>
        <p:spPr>
          <a:xfrm>
            <a:off x="8773554" y="1648692"/>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96928923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2E5142E-1230-929B-17FE-C6446E5BAE18}"/>
              </a:ext>
            </a:extLst>
          </p:cNvPr>
          <p:cNvGraphicFramePr>
            <a:graphicFrameLocks noGrp="1"/>
          </p:cNvGraphicFramePr>
          <p:nvPr>
            <p:extLst>
              <p:ext uri="{D42A27DB-BD31-4B8C-83A1-F6EECF244321}">
                <p14:modId xmlns:p14="http://schemas.microsoft.com/office/powerpoint/2010/main" val="3787498289"/>
              </p:ext>
            </p:extLst>
          </p:nvPr>
        </p:nvGraphicFramePr>
        <p:xfrm>
          <a:off x="491613" y="1742221"/>
          <a:ext cx="10991317" cy="32207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Qualitative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 BHATTACHARJEE, M. 2019. Menstrual Hygiene Management During Emergencies: A Study of Challenges Faced by Women and Adolescent Girls Living in Flood-prone Districts in Assam. Indian Journal of Gender Studies, 26, 96-107.</a:t>
                      </a:r>
                    </a:p>
                    <a:p>
                      <a:r>
                        <a:rPr lang="en-GB" sz="1200"/>
                        <a:t>https://www.publichealth.columbia.edu/file/8002/download?token=AViwoc5e</a:t>
                      </a:r>
                    </a:p>
                    <a:p>
                      <a:r>
                        <a:rPr lang="en-GB" sz="1200"/>
                        <a:t>WILBUR, J., POILAPA, R. &amp; MORRISON, C. 2022. Menstrual Health Experiences of People with Intellectual Disabilities and Their Caregivers during Vanuatu's Humanitarian Responses: A Qualitative Study. Int J Environ Res Public Health, 19.</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BB4C48D3-0146-CF0E-08DE-A975E69F38EA}"/>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with access to safe, secure, and preferred MHM products</a:t>
            </a:r>
          </a:p>
        </p:txBody>
      </p:sp>
      <p:sp>
        <p:nvSpPr>
          <p:cNvPr id="4" name="TextBox 3">
            <a:extLst>
              <a:ext uri="{FF2B5EF4-FFF2-40B4-BE49-F238E27FC236}">
                <a16:creationId xmlns:a16="http://schemas.microsoft.com/office/drawing/2014/main" id="{5BBAB97A-BBDF-B993-C49B-4B21CD48BD45}"/>
              </a:ext>
            </a:extLst>
          </p:cNvPr>
          <p:cNvSpPr txBox="1"/>
          <p:nvPr/>
        </p:nvSpPr>
        <p:spPr>
          <a:xfrm>
            <a:off x="838200" y="728039"/>
            <a:ext cx="1199536" cy="369332"/>
          </a:xfrm>
          <a:prstGeom prst="rect">
            <a:avLst/>
          </a:prstGeom>
          <a:noFill/>
        </p:spPr>
        <p:txBody>
          <a:bodyPr wrap="square" rtlCol="0">
            <a:spAutoFit/>
          </a:bodyPr>
          <a:lstStyle/>
          <a:p>
            <a:r>
              <a:rPr lang="en-GB" b="1"/>
              <a:t>LL292</a:t>
            </a:r>
          </a:p>
        </p:txBody>
      </p:sp>
      <p:sp>
        <p:nvSpPr>
          <p:cNvPr id="7" name="TextBox 6">
            <a:extLst>
              <a:ext uri="{FF2B5EF4-FFF2-40B4-BE49-F238E27FC236}">
                <a16:creationId xmlns:a16="http://schemas.microsoft.com/office/drawing/2014/main" id="{B3655C11-C606-795E-79DB-4F80DA2538B9}"/>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6052755B-60D2-DFF7-CD1C-9BFD658A5B7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24040A7E-C0F5-7E15-D40A-46CD8B64832F}"/>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989368568"/>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7875D7-0D1B-80CB-99E2-DC330D8922E2}"/>
              </a:ext>
            </a:extLst>
          </p:cNvPr>
          <p:cNvGraphicFramePr>
            <a:graphicFrameLocks noGrp="1"/>
          </p:cNvGraphicFramePr>
          <p:nvPr>
            <p:extLst>
              <p:ext uri="{D42A27DB-BD31-4B8C-83A1-F6EECF244321}">
                <p14:modId xmlns:p14="http://schemas.microsoft.com/office/powerpoint/2010/main" val="858294134"/>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BHATTACHARJEE, M. 2019. Menstrual Hygiene Management During Emergencies: A Study of Challenges Faced by Women and Adolescent Girls Living in Flood-prone Districts in Assam. Indian Journal of Gender Studies, 26, 96-107.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048D48B4-52FD-3F81-6C44-66F61A175674}"/>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disposing of menstrual cloth after a single use to eliminate the need for washing and drying</a:t>
            </a:r>
          </a:p>
        </p:txBody>
      </p:sp>
      <p:sp>
        <p:nvSpPr>
          <p:cNvPr id="4" name="TextBox 3">
            <a:extLst>
              <a:ext uri="{FF2B5EF4-FFF2-40B4-BE49-F238E27FC236}">
                <a16:creationId xmlns:a16="http://schemas.microsoft.com/office/drawing/2014/main" id="{8D19C528-D23A-AA65-E285-2DFDCC713597}"/>
              </a:ext>
            </a:extLst>
          </p:cNvPr>
          <p:cNvSpPr txBox="1"/>
          <p:nvPr/>
        </p:nvSpPr>
        <p:spPr>
          <a:xfrm>
            <a:off x="838200" y="728039"/>
            <a:ext cx="1199536" cy="369332"/>
          </a:xfrm>
          <a:prstGeom prst="rect">
            <a:avLst/>
          </a:prstGeom>
          <a:noFill/>
        </p:spPr>
        <p:txBody>
          <a:bodyPr wrap="square" rtlCol="0">
            <a:spAutoFit/>
          </a:bodyPr>
          <a:lstStyle/>
          <a:p>
            <a:r>
              <a:rPr lang="en-GB" b="1"/>
              <a:t>LL296</a:t>
            </a:r>
          </a:p>
        </p:txBody>
      </p:sp>
      <p:sp>
        <p:nvSpPr>
          <p:cNvPr id="7" name="TextBox 6">
            <a:extLst>
              <a:ext uri="{FF2B5EF4-FFF2-40B4-BE49-F238E27FC236}">
                <a16:creationId xmlns:a16="http://schemas.microsoft.com/office/drawing/2014/main" id="{79F3DB6B-A037-8DDB-4F0E-19C7E227A3B4}"/>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191A0DB6-AF27-550A-EA29-B8EDE1373CDA}"/>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FF90B875-000B-979C-F8EC-2FEFEDF0D314}"/>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898548427"/>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C444E8-4C4C-B670-A649-7512283FD2B0}"/>
              </a:ext>
            </a:extLst>
          </p:cNvPr>
          <p:cNvGraphicFramePr>
            <a:graphicFrameLocks noGrp="1"/>
          </p:cNvGraphicFramePr>
          <p:nvPr>
            <p:extLst>
              <p:ext uri="{D42A27DB-BD31-4B8C-83A1-F6EECF244321}">
                <p14:modId xmlns:p14="http://schemas.microsoft.com/office/powerpoint/2010/main" val="2282506488"/>
              </p:ext>
            </p:extLst>
          </p:nvPr>
        </p:nvGraphicFramePr>
        <p:xfrm>
          <a:off x="491613" y="1742221"/>
          <a:ext cx="10991317" cy="248920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SADIQUE, S., ALI, I. &amp; ALI, S. 2024. Managing menstruation during natural disasters: menstruation hygiene management during "super floods" in Sindh province of Pakistan. J </a:t>
                      </a:r>
                      <a:r>
                        <a:rPr lang="en-GB" sz="1200" err="1"/>
                        <a:t>Biosoc</a:t>
                      </a:r>
                      <a:r>
                        <a:rPr lang="en-GB" sz="1200"/>
                        <a:t> Sci, 56, 480-492.</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8516F396-E57E-6A8B-97E9-33B475F8FEC0}"/>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using homemade menstrual products during extreme weather events</a:t>
            </a:r>
          </a:p>
        </p:txBody>
      </p:sp>
      <p:sp>
        <p:nvSpPr>
          <p:cNvPr id="4" name="TextBox 3">
            <a:extLst>
              <a:ext uri="{FF2B5EF4-FFF2-40B4-BE49-F238E27FC236}">
                <a16:creationId xmlns:a16="http://schemas.microsoft.com/office/drawing/2014/main" id="{E760572F-81B6-463B-4625-6B81B952FBDC}"/>
              </a:ext>
            </a:extLst>
          </p:cNvPr>
          <p:cNvSpPr txBox="1"/>
          <p:nvPr/>
        </p:nvSpPr>
        <p:spPr>
          <a:xfrm>
            <a:off x="838200" y="728039"/>
            <a:ext cx="1199536" cy="369332"/>
          </a:xfrm>
          <a:prstGeom prst="rect">
            <a:avLst/>
          </a:prstGeom>
          <a:noFill/>
        </p:spPr>
        <p:txBody>
          <a:bodyPr wrap="square" rtlCol="0">
            <a:spAutoFit/>
          </a:bodyPr>
          <a:lstStyle/>
          <a:p>
            <a:r>
              <a:rPr lang="en-GB" b="1"/>
              <a:t>LL313</a:t>
            </a:r>
          </a:p>
        </p:txBody>
      </p:sp>
      <p:sp>
        <p:nvSpPr>
          <p:cNvPr id="7" name="TextBox 6">
            <a:extLst>
              <a:ext uri="{FF2B5EF4-FFF2-40B4-BE49-F238E27FC236}">
                <a16:creationId xmlns:a16="http://schemas.microsoft.com/office/drawing/2014/main" id="{E361C9D1-6AB9-A4E6-EA03-B4550819AD00}"/>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7C8B6BE2-F772-614C-EB35-AE7622701760}"/>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26EBE43A-2A4D-42FC-77E0-D4AEC4CED365}"/>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411958451"/>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4E4C17C-4492-9DDC-7543-B3CAF8294560}"/>
              </a:ext>
            </a:extLst>
          </p:cNvPr>
          <p:cNvGraphicFramePr>
            <a:graphicFrameLocks noGrp="1"/>
          </p:cNvGraphicFramePr>
          <p:nvPr>
            <p:extLst>
              <p:ext uri="{D42A27DB-BD31-4B8C-83A1-F6EECF244321}">
                <p14:modId xmlns:p14="http://schemas.microsoft.com/office/powerpoint/2010/main" val="3289642989"/>
              </p:ext>
            </p:extLst>
          </p:nvPr>
        </p:nvGraphicFramePr>
        <p:xfrm>
          <a:off x="491613" y="1742221"/>
          <a:ext cx="10991317" cy="23063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Priority List of Indicators for Girls’ Menstrual Health and Hygiene: TECHNICAL GUIDANCE FOR NATIONAL MONITORING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2D26625F-BF9A-DC08-AAE5-27C6EAB089BD}"/>
              </a:ext>
            </a:extLst>
          </p:cNvPr>
          <p:cNvSpPr txBox="1"/>
          <p:nvPr/>
        </p:nvSpPr>
        <p:spPr>
          <a:xfrm>
            <a:off x="1543665" y="728039"/>
            <a:ext cx="9969908" cy="923330"/>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sanitation facilities that are single-sex and usable (available, functional, and private) lockable from the inside, have covered disposal bins and have discreet disposal mechanisms at the time of the survey</a:t>
            </a:r>
          </a:p>
        </p:txBody>
      </p:sp>
      <p:sp>
        <p:nvSpPr>
          <p:cNvPr id="4" name="TextBox 3">
            <a:extLst>
              <a:ext uri="{FF2B5EF4-FFF2-40B4-BE49-F238E27FC236}">
                <a16:creationId xmlns:a16="http://schemas.microsoft.com/office/drawing/2014/main" id="{5041D7AC-E784-31E4-6AEF-E8BB74471889}"/>
              </a:ext>
            </a:extLst>
          </p:cNvPr>
          <p:cNvSpPr txBox="1"/>
          <p:nvPr/>
        </p:nvSpPr>
        <p:spPr>
          <a:xfrm>
            <a:off x="838200" y="728039"/>
            <a:ext cx="1199536" cy="369332"/>
          </a:xfrm>
          <a:prstGeom prst="rect">
            <a:avLst/>
          </a:prstGeom>
          <a:noFill/>
        </p:spPr>
        <p:txBody>
          <a:bodyPr wrap="square" rtlCol="0">
            <a:spAutoFit/>
          </a:bodyPr>
          <a:lstStyle/>
          <a:p>
            <a:r>
              <a:rPr lang="en-GB" b="1"/>
              <a:t>LL444</a:t>
            </a:r>
          </a:p>
        </p:txBody>
      </p:sp>
      <p:sp>
        <p:nvSpPr>
          <p:cNvPr id="7" name="TextBox 6">
            <a:extLst>
              <a:ext uri="{FF2B5EF4-FFF2-40B4-BE49-F238E27FC236}">
                <a16:creationId xmlns:a16="http://schemas.microsoft.com/office/drawing/2014/main" id="{9FFB954E-04D9-4A85-2B6F-7C1BBDBBE8D1}"/>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F2EE5113-6D4D-EEF1-8523-B0BB8EBE813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821B4645-BA4C-C773-3880-53F67A429970}"/>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4167878632"/>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9BD37F-B7E0-DE87-FF42-39F62C61B837}"/>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who reported difficulty accessing affordable menstrual materials due to market disruptions following a crisis.</a:t>
            </a:r>
          </a:p>
        </p:txBody>
      </p:sp>
      <p:sp>
        <p:nvSpPr>
          <p:cNvPr id="4" name="TextBox 3">
            <a:extLst>
              <a:ext uri="{FF2B5EF4-FFF2-40B4-BE49-F238E27FC236}">
                <a16:creationId xmlns:a16="http://schemas.microsoft.com/office/drawing/2014/main" id="{2CC8915B-3B09-F5A8-5726-4215C65BF505}"/>
              </a:ext>
            </a:extLst>
          </p:cNvPr>
          <p:cNvSpPr txBox="1"/>
          <p:nvPr/>
        </p:nvSpPr>
        <p:spPr>
          <a:xfrm>
            <a:off x="838200" y="728039"/>
            <a:ext cx="1199536" cy="369332"/>
          </a:xfrm>
          <a:prstGeom prst="rect">
            <a:avLst/>
          </a:prstGeom>
          <a:noFill/>
        </p:spPr>
        <p:txBody>
          <a:bodyPr wrap="square" rtlCol="0">
            <a:spAutoFit/>
          </a:bodyPr>
          <a:lstStyle/>
          <a:p>
            <a:r>
              <a:rPr lang="en-GB" b="1"/>
              <a:t>LL445</a:t>
            </a:r>
          </a:p>
        </p:txBody>
      </p:sp>
      <p:sp>
        <p:nvSpPr>
          <p:cNvPr id="7" name="TextBox 6">
            <a:extLst>
              <a:ext uri="{FF2B5EF4-FFF2-40B4-BE49-F238E27FC236}">
                <a16:creationId xmlns:a16="http://schemas.microsoft.com/office/drawing/2014/main" id="{E4D1EA78-3B72-D6E1-E62E-DAEFA2A52CE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19DE725B-D96B-0881-9329-54B7162364E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E3F1EDD3-A907-5296-68F1-F3C4B693EC6B}"/>
              </a:ext>
            </a:extLst>
          </p:cNvPr>
          <p:cNvGraphicFramePr>
            <a:graphicFrameLocks noGrp="1"/>
          </p:cNvGraphicFramePr>
          <p:nvPr>
            <p:extLst>
              <p:ext uri="{D42A27DB-BD31-4B8C-83A1-F6EECF244321}">
                <p14:modId xmlns:p14="http://schemas.microsoft.com/office/powerpoint/2010/main" val="1311119286"/>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0CE522FD-5B72-3845-6DA0-22887E59443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884959579"/>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F3582-D9F3-4169-A6FA-84166FC89E57}"/>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who felt safe accessing WASH facilities for menstrual hygiene management following a crisis.</a:t>
            </a:r>
          </a:p>
        </p:txBody>
      </p:sp>
      <p:sp>
        <p:nvSpPr>
          <p:cNvPr id="4" name="TextBox 3">
            <a:extLst>
              <a:ext uri="{FF2B5EF4-FFF2-40B4-BE49-F238E27FC236}">
                <a16:creationId xmlns:a16="http://schemas.microsoft.com/office/drawing/2014/main" id="{E9685EC6-A777-B654-1D8A-B3C924301A8B}"/>
              </a:ext>
            </a:extLst>
          </p:cNvPr>
          <p:cNvSpPr txBox="1"/>
          <p:nvPr/>
        </p:nvSpPr>
        <p:spPr>
          <a:xfrm>
            <a:off x="838200" y="728039"/>
            <a:ext cx="1199536" cy="369332"/>
          </a:xfrm>
          <a:prstGeom prst="rect">
            <a:avLst/>
          </a:prstGeom>
          <a:noFill/>
        </p:spPr>
        <p:txBody>
          <a:bodyPr wrap="square" rtlCol="0">
            <a:spAutoFit/>
          </a:bodyPr>
          <a:lstStyle/>
          <a:p>
            <a:r>
              <a:rPr lang="en-GB" b="1"/>
              <a:t>LL446</a:t>
            </a:r>
          </a:p>
        </p:txBody>
      </p:sp>
      <p:sp>
        <p:nvSpPr>
          <p:cNvPr id="7" name="TextBox 6">
            <a:extLst>
              <a:ext uri="{FF2B5EF4-FFF2-40B4-BE49-F238E27FC236}">
                <a16:creationId xmlns:a16="http://schemas.microsoft.com/office/drawing/2014/main" id="{05BF7DE9-AE05-6FA0-C843-3E2E52725B2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332AB36F-9C70-9726-E83F-AE92ABEEFFC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388EFB4F-CA1E-B1A2-CEA3-6F9C35AC9FDF}"/>
              </a:ext>
            </a:extLst>
          </p:cNvPr>
          <p:cNvGraphicFramePr>
            <a:graphicFrameLocks noGrp="1"/>
          </p:cNvGraphicFramePr>
          <p:nvPr>
            <p:extLst>
              <p:ext uri="{D42A27DB-BD31-4B8C-83A1-F6EECF244321}">
                <p14:modId xmlns:p14="http://schemas.microsoft.com/office/powerpoint/2010/main" val="1311119286"/>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8DA3F4D0-B536-723B-F50E-80D230C7BBE8}"/>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82683509"/>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D586E9-2FD3-AE62-631A-8B30ABB1A8D9}"/>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[Number of] reported cases of GBV related to accessing WASH facilities during and after a crisis.</a:t>
            </a:r>
          </a:p>
        </p:txBody>
      </p:sp>
      <p:sp>
        <p:nvSpPr>
          <p:cNvPr id="4" name="TextBox 3">
            <a:extLst>
              <a:ext uri="{FF2B5EF4-FFF2-40B4-BE49-F238E27FC236}">
                <a16:creationId xmlns:a16="http://schemas.microsoft.com/office/drawing/2014/main" id="{49AA6068-5F2D-D189-06A5-58950247AED2}"/>
              </a:ext>
            </a:extLst>
          </p:cNvPr>
          <p:cNvSpPr txBox="1"/>
          <p:nvPr/>
        </p:nvSpPr>
        <p:spPr>
          <a:xfrm>
            <a:off x="838200" y="728039"/>
            <a:ext cx="1199536" cy="369332"/>
          </a:xfrm>
          <a:prstGeom prst="rect">
            <a:avLst/>
          </a:prstGeom>
          <a:noFill/>
        </p:spPr>
        <p:txBody>
          <a:bodyPr wrap="square" rtlCol="0">
            <a:spAutoFit/>
          </a:bodyPr>
          <a:lstStyle/>
          <a:p>
            <a:r>
              <a:rPr lang="en-GB" b="1"/>
              <a:t>LL447</a:t>
            </a:r>
          </a:p>
        </p:txBody>
      </p:sp>
      <p:sp>
        <p:nvSpPr>
          <p:cNvPr id="7" name="TextBox 6">
            <a:extLst>
              <a:ext uri="{FF2B5EF4-FFF2-40B4-BE49-F238E27FC236}">
                <a16:creationId xmlns:a16="http://schemas.microsoft.com/office/drawing/2014/main" id="{6F92898E-C5D3-D0DB-E912-16B404D75923}"/>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DC48D814-AC8E-64AB-1AC1-04882D8F8B59}"/>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F511A277-B0CF-28E0-310E-82F678F20CD7}"/>
              </a:ext>
            </a:extLst>
          </p:cNvPr>
          <p:cNvGraphicFramePr>
            <a:graphicFrameLocks noGrp="1"/>
          </p:cNvGraphicFramePr>
          <p:nvPr>
            <p:extLst>
              <p:ext uri="{D42A27DB-BD31-4B8C-83A1-F6EECF244321}">
                <p14:modId xmlns:p14="http://schemas.microsoft.com/office/powerpoint/2010/main" val="1311119286"/>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B4ADEDE6-83A9-85A3-2D78-8C5E0DE4A772}"/>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803641393"/>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8BF6B-F0A5-20D1-8A6C-4D6B3CAA2336}"/>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who reported good access to relief to alleviate  worsened menstrual symptoms (e.g., cramping, dehydration) during extreme heat conditions</a:t>
            </a:r>
          </a:p>
        </p:txBody>
      </p:sp>
      <p:sp>
        <p:nvSpPr>
          <p:cNvPr id="4" name="TextBox 3">
            <a:extLst>
              <a:ext uri="{FF2B5EF4-FFF2-40B4-BE49-F238E27FC236}">
                <a16:creationId xmlns:a16="http://schemas.microsoft.com/office/drawing/2014/main" id="{5A691827-7CA3-FDE2-B4AF-D5AF1F54621C}"/>
              </a:ext>
            </a:extLst>
          </p:cNvPr>
          <p:cNvSpPr txBox="1"/>
          <p:nvPr/>
        </p:nvSpPr>
        <p:spPr>
          <a:xfrm>
            <a:off x="838200" y="728039"/>
            <a:ext cx="1199536" cy="369332"/>
          </a:xfrm>
          <a:prstGeom prst="rect">
            <a:avLst/>
          </a:prstGeom>
          <a:noFill/>
        </p:spPr>
        <p:txBody>
          <a:bodyPr wrap="square" rtlCol="0">
            <a:spAutoFit/>
          </a:bodyPr>
          <a:lstStyle/>
          <a:p>
            <a:r>
              <a:rPr lang="en-GB" b="1"/>
              <a:t>LL448</a:t>
            </a:r>
          </a:p>
        </p:txBody>
      </p:sp>
      <p:sp>
        <p:nvSpPr>
          <p:cNvPr id="7" name="TextBox 6">
            <a:extLst>
              <a:ext uri="{FF2B5EF4-FFF2-40B4-BE49-F238E27FC236}">
                <a16:creationId xmlns:a16="http://schemas.microsoft.com/office/drawing/2014/main" id="{4EBFAE4A-035A-10D2-2475-82D68CD3AB81}"/>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506579AA-98FC-6D12-5715-0A977A7E487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BCD00EC8-B3E7-410B-1FAD-33D52BEDBA56}"/>
              </a:ext>
            </a:extLst>
          </p:cNvPr>
          <p:cNvGraphicFramePr>
            <a:graphicFrameLocks noGrp="1"/>
          </p:cNvGraphicFramePr>
          <p:nvPr>
            <p:extLst>
              <p:ext uri="{D42A27DB-BD31-4B8C-83A1-F6EECF244321}">
                <p14:modId xmlns:p14="http://schemas.microsoft.com/office/powerpoint/2010/main" val="1311119286"/>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59DD8B53-A7C9-7E05-95AB-DC304255CC21}"/>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298446935"/>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DF5385-E4F7-82D6-808A-8F9AD6464C1A}"/>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[Number of] reported instances of gendered conflict over water access for menstrual hygiene management.</a:t>
            </a:r>
          </a:p>
        </p:txBody>
      </p:sp>
      <p:sp>
        <p:nvSpPr>
          <p:cNvPr id="4" name="TextBox 3">
            <a:extLst>
              <a:ext uri="{FF2B5EF4-FFF2-40B4-BE49-F238E27FC236}">
                <a16:creationId xmlns:a16="http://schemas.microsoft.com/office/drawing/2014/main" id="{8C17F27B-0A18-8194-700E-3F5E218C41F6}"/>
              </a:ext>
            </a:extLst>
          </p:cNvPr>
          <p:cNvSpPr txBox="1"/>
          <p:nvPr/>
        </p:nvSpPr>
        <p:spPr>
          <a:xfrm>
            <a:off x="838200" y="728039"/>
            <a:ext cx="1199536" cy="369332"/>
          </a:xfrm>
          <a:prstGeom prst="rect">
            <a:avLst/>
          </a:prstGeom>
          <a:noFill/>
        </p:spPr>
        <p:txBody>
          <a:bodyPr wrap="square" rtlCol="0">
            <a:spAutoFit/>
          </a:bodyPr>
          <a:lstStyle/>
          <a:p>
            <a:r>
              <a:rPr lang="en-GB" b="1"/>
              <a:t>LL449</a:t>
            </a:r>
          </a:p>
        </p:txBody>
      </p:sp>
      <p:sp>
        <p:nvSpPr>
          <p:cNvPr id="7" name="TextBox 6">
            <a:extLst>
              <a:ext uri="{FF2B5EF4-FFF2-40B4-BE49-F238E27FC236}">
                <a16:creationId xmlns:a16="http://schemas.microsoft.com/office/drawing/2014/main" id="{22F853BD-2A1D-CB2C-4C2C-92E5C7B9C4B2}"/>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25257EC3-5963-7CCC-AE3B-F6C039FF4EF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849D47BE-E16A-D7D0-CC69-99574843FD1B}"/>
              </a:ext>
            </a:extLst>
          </p:cNvPr>
          <p:cNvGraphicFramePr>
            <a:graphicFrameLocks noGrp="1"/>
          </p:cNvGraphicFramePr>
          <p:nvPr>
            <p:extLst>
              <p:ext uri="{D42A27DB-BD31-4B8C-83A1-F6EECF244321}">
                <p14:modId xmlns:p14="http://schemas.microsoft.com/office/powerpoint/2010/main" val="1311119286"/>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0</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E3448040-6381-24F3-29A3-2B82C6E4A4F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438424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61359-9AD4-68B6-F576-1F92711407D0}"/>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884A710-1FE1-A3A6-8EF7-E03488FCBCCD}"/>
              </a:ext>
            </a:extLst>
          </p:cNvPr>
          <p:cNvSpPr txBox="1">
            <a:spLocks/>
          </p:cNvSpPr>
          <p:nvPr/>
        </p:nvSpPr>
        <p:spPr>
          <a:xfrm>
            <a:off x="838200" y="39550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Institutions</a:t>
            </a:r>
          </a:p>
        </p:txBody>
      </p:sp>
      <p:cxnSp>
        <p:nvCxnSpPr>
          <p:cNvPr id="5" name="Straight Connector 4">
            <a:extLst>
              <a:ext uri="{FF2B5EF4-FFF2-40B4-BE49-F238E27FC236}">
                <a16:creationId xmlns:a16="http://schemas.microsoft.com/office/drawing/2014/main" id="{FEE66E62-E226-6642-0893-D26CED0B75AE}"/>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20EB71F-D0B8-CBC3-15D6-F3F951FF21C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5738280E-4B98-659B-0429-7CA7B4278753}"/>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2E9E9B8E-E2ED-6C86-2095-D3275F35F222}"/>
              </a:ext>
            </a:extLst>
          </p:cNvPr>
          <p:cNvGraphicFramePr>
            <a:graphicFrameLocks noGrp="1"/>
          </p:cNvGraphicFramePr>
          <p:nvPr>
            <p:extLst>
              <p:ext uri="{D42A27DB-BD31-4B8C-83A1-F6EECF244321}">
                <p14:modId xmlns:p14="http://schemas.microsoft.com/office/powerpoint/2010/main" val="3060871511"/>
              </p:ext>
            </p:extLst>
          </p:nvPr>
        </p:nvGraphicFramePr>
        <p:xfrm>
          <a:off x="838199" y="2138336"/>
          <a:ext cx="10290049" cy="23164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LL013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construction workers have undertaken training programme on the construction of resilient structures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LL024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Sufficient human resources [are in place] to design, implement, and monitor adaptation plans for the sanitation sector</a:t>
                      </a:r>
                    </a:p>
                  </a:txBody>
                  <a:tcPr marL="0" marR="0" marT="0" marB="0"/>
                </a:tc>
                <a:extLst>
                  <a:ext uri="{0D108BD9-81ED-4DB2-BD59-A6C34878D82A}">
                    <a16:rowId xmlns:a16="http://schemas.microsoft.com/office/drawing/2014/main" val="8453807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LL025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the population served by] sanitation services with service providers trained in climate risk assessment and management.</a:t>
                      </a:r>
                    </a:p>
                  </a:txBody>
                  <a:tcPr marL="0" marR="0" marT="0" marB="0"/>
                </a:tc>
                <a:extLst>
                  <a:ext uri="{0D108BD9-81ED-4DB2-BD59-A6C34878D82A}">
                    <a16:rowId xmlns:a16="http://schemas.microsoft.com/office/drawing/2014/main" val="257270369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LL043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utilities that have/provide access to training programmes for construction workers on how to construct resilient structures</a:t>
                      </a:r>
                    </a:p>
                  </a:txBody>
                  <a:tcPr marL="0" marR="0" marT="0" marB="0"/>
                </a:tc>
                <a:extLst>
                  <a:ext uri="{0D108BD9-81ED-4DB2-BD59-A6C34878D82A}">
                    <a16:rowId xmlns:a16="http://schemas.microsoft.com/office/drawing/2014/main" val="10756376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LL072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Climate information is available for decision making</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Climate projections and seasonal forecasts are communicated to the sanitation sector</a:t>
                      </a:r>
                    </a:p>
                  </a:txBody>
                  <a:tcPr marL="0" marR="0" marT="0" marB="0"/>
                </a:tc>
                <a:extLst>
                  <a:ext uri="{0D108BD9-81ED-4DB2-BD59-A6C34878D82A}">
                    <a16:rowId xmlns:a16="http://schemas.microsoft.com/office/drawing/2014/main" val="2153926008"/>
                  </a:ext>
                </a:extLst>
              </a:tr>
              <a:tr h="169217">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LL157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Climate ministry has a mandated role in sanitation sector review and planning</a:t>
                      </a:r>
                    </a:p>
                  </a:txBody>
                  <a:tcPr marL="0" marR="0" marT="0" marB="0"/>
                </a:tc>
                <a:extLst>
                  <a:ext uri="{0D108BD9-81ED-4DB2-BD59-A6C34878D82A}">
                    <a16:rowId xmlns:a16="http://schemas.microsoft.com/office/drawing/2014/main" val="700045917"/>
                  </a:ext>
                </a:extLst>
              </a:tr>
            </a:tbl>
          </a:graphicData>
        </a:graphic>
      </p:graphicFrame>
      <p:sp>
        <p:nvSpPr>
          <p:cNvPr id="7" name="TextBox 6">
            <a:extLst>
              <a:ext uri="{FF2B5EF4-FFF2-40B4-BE49-F238E27FC236}">
                <a16:creationId xmlns:a16="http://schemas.microsoft.com/office/drawing/2014/main" id="{F7AAEC88-94A0-E087-FAE7-FCE9DA3E8C2B}"/>
              </a:ext>
            </a:extLst>
          </p:cNvPr>
          <p:cNvSpPr txBox="1"/>
          <p:nvPr/>
        </p:nvSpPr>
        <p:spPr>
          <a:xfrm>
            <a:off x="3786499" y="6177280"/>
            <a:ext cx="2412999" cy="369332"/>
          </a:xfrm>
          <a:prstGeom prst="rect">
            <a:avLst/>
          </a:prstGeom>
          <a:noFill/>
        </p:spPr>
        <p:txBody>
          <a:bodyPr wrap="square" rtlCol="0">
            <a:spAutoFit/>
          </a:bodyPr>
          <a:lstStyle/>
          <a:p>
            <a:r>
              <a:rPr lang="en-GB">
                <a:hlinkClick r:id="rId10" action="ppaction://hlinksldjump"/>
              </a:rPr>
              <a:t>Back to previous page</a:t>
            </a:r>
            <a:endParaRPr lang="en-GB"/>
          </a:p>
        </p:txBody>
      </p:sp>
      <p:sp>
        <p:nvSpPr>
          <p:cNvPr id="8" name="TextBox 7">
            <a:extLst>
              <a:ext uri="{FF2B5EF4-FFF2-40B4-BE49-F238E27FC236}">
                <a16:creationId xmlns:a16="http://schemas.microsoft.com/office/drawing/2014/main" id="{44EF4672-5D6F-231F-466E-5DDCE3F4C372}"/>
              </a:ext>
            </a:extLst>
          </p:cNvPr>
          <p:cNvSpPr txBox="1"/>
          <p:nvPr/>
        </p:nvSpPr>
        <p:spPr>
          <a:xfrm>
            <a:off x="8780206" y="1735438"/>
            <a:ext cx="2354694" cy="369332"/>
          </a:xfrm>
          <a:prstGeom prst="rect">
            <a:avLst/>
          </a:prstGeom>
          <a:noFill/>
        </p:spPr>
        <p:txBody>
          <a:bodyPr wrap="square" rtlCol="0">
            <a:spAutoFit/>
          </a:bodyPr>
          <a:lstStyle/>
          <a:p>
            <a:r>
              <a:rPr lang="en-GB">
                <a:hlinkClick r:id="rId11"/>
              </a:rPr>
              <a:t>Link to Indicator Table</a:t>
            </a:r>
            <a:endParaRPr lang="en-GB"/>
          </a:p>
        </p:txBody>
      </p:sp>
    </p:spTree>
    <p:extLst>
      <p:ext uri="{BB962C8B-B14F-4D97-AF65-F5344CB8AC3E}">
        <p14:creationId xmlns:p14="http://schemas.microsoft.com/office/powerpoint/2010/main" val="1751062102"/>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B8B9E-CF2C-CA90-E70B-342E2F32DA53}"/>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menstruators that have access to safe, secure, and private facilities to wash an dry MHM products/cloths</a:t>
            </a:r>
          </a:p>
        </p:txBody>
      </p:sp>
      <p:sp>
        <p:nvSpPr>
          <p:cNvPr id="4" name="TextBox 3">
            <a:extLst>
              <a:ext uri="{FF2B5EF4-FFF2-40B4-BE49-F238E27FC236}">
                <a16:creationId xmlns:a16="http://schemas.microsoft.com/office/drawing/2014/main" id="{EFFE2058-CA52-09B9-1F89-E0FA588FB5FE}"/>
              </a:ext>
            </a:extLst>
          </p:cNvPr>
          <p:cNvSpPr txBox="1"/>
          <p:nvPr/>
        </p:nvSpPr>
        <p:spPr>
          <a:xfrm>
            <a:off x="838200" y="728039"/>
            <a:ext cx="1199536" cy="369332"/>
          </a:xfrm>
          <a:prstGeom prst="rect">
            <a:avLst/>
          </a:prstGeom>
          <a:noFill/>
        </p:spPr>
        <p:txBody>
          <a:bodyPr wrap="square" rtlCol="0">
            <a:spAutoFit/>
          </a:bodyPr>
          <a:lstStyle/>
          <a:p>
            <a:r>
              <a:rPr lang="en-GB" b="1"/>
              <a:t>LL460</a:t>
            </a:r>
          </a:p>
        </p:txBody>
      </p:sp>
      <p:sp>
        <p:nvSpPr>
          <p:cNvPr id="7" name="TextBox 6">
            <a:extLst>
              <a:ext uri="{FF2B5EF4-FFF2-40B4-BE49-F238E27FC236}">
                <a16:creationId xmlns:a16="http://schemas.microsoft.com/office/drawing/2014/main" id="{87B3A338-487D-B421-335D-AFA62DDE1B06}"/>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DEB7C8F7-95DA-BE44-196F-3D32414CD0F1}"/>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graphicFrame>
        <p:nvGraphicFramePr>
          <p:cNvPr id="9" name="Table 8">
            <a:extLst>
              <a:ext uri="{FF2B5EF4-FFF2-40B4-BE49-F238E27FC236}">
                <a16:creationId xmlns:a16="http://schemas.microsoft.com/office/drawing/2014/main" id="{2A3FC4ED-16D3-591E-21F8-00BD2C286F39}"/>
              </a:ext>
            </a:extLst>
          </p:cNvPr>
          <p:cNvGraphicFramePr>
            <a:graphicFrameLocks noGrp="1"/>
          </p:cNvGraphicFramePr>
          <p:nvPr>
            <p:extLst>
              <p:ext uri="{D42A27DB-BD31-4B8C-83A1-F6EECF244321}">
                <p14:modId xmlns:p14="http://schemas.microsoft.com/office/powerpoint/2010/main" val="1972059502"/>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Menstrual Hygiene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Availability and access to climate resilient WASH services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Consortium</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R1b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2" name="TextBox 1">
            <a:extLst>
              <a:ext uri="{FF2B5EF4-FFF2-40B4-BE49-F238E27FC236}">
                <a16:creationId xmlns:a16="http://schemas.microsoft.com/office/drawing/2014/main" id="{1D231121-16CC-2926-EA97-0F38C5683A1E}"/>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199942228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395847D-74A4-533B-8407-E1025049C976}"/>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7611150-FCB3-79B4-DA6B-53E678A707BC}"/>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4" name="TextBox 3">
            <a:extLst>
              <a:ext uri="{FF2B5EF4-FFF2-40B4-BE49-F238E27FC236}">
                <a16:creationId xmlns:a16="http://schemas.microsoft.com/office/drawing/2014/main" id="{0F6AFE10-C0EB-8AB8-729D-D7580781BD12}"/>
              </a:ext>
            </a:extLst>
          </p:cNvPr>
          <p:cNvSpPr txBox="1"/>
          <p:nvPr/>
        </p:nvSpPr>
        <p:spPr>
          <a:xfrm>
            <a:off x="838199" y="1247637"/>
            <a:ext cx="6890657" cy="923330"/>
          </a:xfrm>
          <a:prstGeom prst="rect">
            <a:avLst/>
          </a:prstGeom>
          <a:noFill/>
        </p:spPr>
        <p:txBody>
          <a:bodyPr wrap="square" rtlCol="0">
            <a:spAutoFit/>
          </a:bodyPr>
          <a:lstStyle/>
          <a:p>
            <a:pPr lvl="0"/>
            <a:r>
              <a:rPr lang="en-GB"/>
              <a:t>Hygiene System</a:t>
            </a:r>
          </a:p>
          <a:p>
            <a:pPr lvl="0"/>
            <a:r>
              <a:rPr lang="en-GB"/>
              <a:t>Climate Resilient Hygiene System</a:t>
            </a:r>
          </a:p>
          <a:p>
            <a:endParaRPr lang="en-GB"/>
          </a:p>
        </p:txBody>
      </p:sp>
      <p:graphicFrame>
        <p:nvGraphicFramePr>
          <p:cNvPr id="5" name="Table 4">
            <a:extLst>
              <a:ext uri="{FF2B5EF4-FFF2-40B4-BE49-F238E27FC236}">
                <a16:creationId xmlns:a16="http://schemas.microsoft.com/office/drawing/2014/main" id="{7F18A2F9-BF86-A7D0-D4E2-2E6BD7CBDCEB}"/>
              </a:ext>
            </a:extLst>
          </p:cNvPr>
          <p:cNvGraphicFramePr>
            <a:graphicFrameLocks noGrp="1"/>
          </p:cNvGraphicFramePr>
          <p:nvPr>
            <p:extLst>
              <p:ext uri="{D42A27DB-BD31-4B8C-83A1-F6EECF244321}">
                <p14:modId xmlns:p14="http://schemas.microsoft.com/office/powerpoint/2010/main" val="1634771180"/>
              </p:ext>
            </p:extLst>
          </p:nvPr>
        </p:nvGraphicFramePr>
        <p:xfrm>
          <a:off x="838199" y="2278036"/>
          <a:ext cx="10290049" cy="986549"/>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315989">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315989">
                <a:tc>
                  <a:txBody>
                    <a:bodyPr/>
                    <a:lstStyle/>
                    <a:p>
                      <a:pPr algn="l" fontAlgn="b"/>
                      <a:r>
                        <a:rPr lang="en-GB" sz="1000" b="0" u="none" strike="noStrike">
                          <a:effectLst/>
                          <a:hlinkClick r:id="rId3" action="ppaction://hlinksldjump"/>
                        </a:rPr>
                        <a:t>LL302</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Severe wind</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the population] with access to hygiene kits containing preferred materials in preparation for a disaster</a:t>
                      </a:r>
                    </a:p>
                  </a:txBody>
                  <a:tcPr marL="0" marR="0" marT="0" marB="0" anchor="b"/>
                </a:tc>
                <a:extLst>
                  <a:ext uri="{0D108BD9-81ED-4DB2-BD59-A6C34878D82A}">
                    <a16:rowId xmlns:a16="http://schemas.microsoft.com/office/drawing/2014/main" val="3136584073"/>
                  </a:ext>
                </a:extLst>
              </a:tr>
              <a:tr h="315989">
                <a:tc>
                  <a:txBody>
                    <a:bodyPr/>
                    <a:lstStyle/>
                    <a:p>
                      <a:pPr algn="l" fontAlgn="b"/>
                      <a:r>
                        <a:rPr lang="en-GB" sz="1000" b="0" i="0" u="none" strike="noStrike">
                          <a:solidFill>
                            <a:srgbClr val="000000"/>
                          </a:solidFill>
                          <a:effectLst/>
                          <a:latin typeface="Aptos Narrow" panose="020B0004020202020204" pitchFamily="34" charset="0"/>
                          <a:hlinkClick r:id="rId4" action="ppaction://hlinksldjump"/>
                        </a:rPr>
                        <a:t>LL416</a:t>
                      </a:r>
                      <a:endParaRPr lang="en-GB" sz="10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0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0" marR="0" marT="0" marB="0" anchor="b"/>
                </a:tc>
                <a:tc>
                  <a:txBody>
                    <a:bodyPr/>
                    <a:lstStyle/>
                    <a:p>
                      <a:pPr algn="l" fontAlgn="b"/>
                      <a:r>
                        <a:rPr lang="en-GB" sz="1100" b="1" i="0" u="none" strike="noStrike">
                          <a:solidFill>
                            <a:srgbClr val="000000"/>
                          </a:solidFill>
                          <a:effectLst/>
                          <a:latin typeface="Aptos Narrow" panose="020B0004020202020204" pitchFamily="34" charset="0"/>
                        </a:rPr>
                        <a:t>[Proportion of households] that report good access to affordable products and services for improved hygiene activities (including handwashing)</a:t>
                      </a:r>
                    </a:p>
                  </a:txBody>
                  <a:tcPr marL="0" marR="0" marT="0" marB="0" anchor="b"/>
                </a:tc>
                <a:extLst>
                  <a:ext uri="{0D108BD9-81ED-4DB2-BD59-A6C34878D82A}">
                    <a16:rowId xmlns:a16="http://schemas.microsoft.com/office/drawing/2014/main" val="2972748873"/>
                  </a:ext>
                </a:extLst>
              </a:tr>
            </a:tbl>
          </a:graphicData>
        </a:graphic>
      </p:graphicFrame>
      <p:sp>
        <p:nvSpPr>
          <p:cNvPr id="6" name="Title 1">
            <a:extLst>
              <a:ext uri="{FF2B5EF4-FFF2-40B4-BE49-F238E27FC236}">
                <a16:creationId xmlns:a16="http://schemas.microsoft.com/office/drawing/2014/main" id="{8328E764-41A7-39AE-A334-E4842B82ED70}"/>
              </a:ext>
            </a:extLst>
          </p:cNvPr>
          <p:cNvSpPr txBox="1">
            <a:spLocks/>
          </p:cNvSpPr>
          <p:nvPr/>
        </p:nvSpPr>
        <p:spPr>
          <a:xfrm>
            <a:off x="838200" y="670634"/>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User experience of practicing hygiene behaviours</a:t>
            </a:r>
          </a:p>
        </p:txBody>
      </p:sp>
      <p:sp>
        <p:nvSpPr>
          <p:cNvPr id="7" name="TextBox 6">
            <a:extLst>
              <a:ext uri="{FF2B5EF4-FFF2-40B4-BE49-F238E27FC236}">
                <a16:creationId xmlns:a16="http://schemas.microsoft.com/office/drawing/2014/main" id="{7964D379-B5FF-667C-955E-A8F5962D532B}"/>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sp>
        <p:nvSpPr>
          <p:cNvPr id="8" name="TextBox 7">
            <a:extLst>
              <a:ext uri="{FF2B5EF4-FFF2-40B4-BE49-F238E27FC236}">
                <a16:creationId xmlns:a16="http://schemas.microsoft.com/office/drawing/2014/main" id="{034691D7-9454-6921-D00E-7DA447ADF0E6}"/>
              </a:ext>
            </a:extLst>
          </p:cNvPr>
          <p:cNvSpPr txBox="1"/>
          <p:nvPr/>
        </p:nvSpPr>
        <p:spPr>
          <a:xfrm>
            <a:off x="8773554" y="1904330"/>
            <a:ext cx="2354694" cy="369332"/>
          </a:xfrm>
          <a:prstGeom prst="rect">
            <a:avLst/>
          </a:prstGeom>
          <a:noFill/>
        </p:spPr>
        <p:txBody>
          <a:bodyPr wrap="square" rtlCol="0">
            <a:spAutoFit/>
          </a:bodyPr>
          <a:lstStyle/>
          <a:p>
            <a:r>
              <a:rPr lang="en-GB">
                <a:hlinkClick r:id="rId6"/>
              </a:rPr>
              <a:t>Link to Indicator Table</a:t>
            </a:r>
            <a:endParaRPr lang="en-GB"/>
          </a:p>
        </p:txBody>
      </p:sp>
    </p:spTree>
    <p:extLst>
      <p:ext uri="{BB962C8B-B14F-4D97-AF65-F5344CB8AC3E}">
        <p14:creationId xmlns:p14="http://schemas.microsoft.com/office/powerpoint/2010/main" val="284693869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3411473-203F-7725-EEAF-D0D9D232615F}"/>
              </a:ext>
            </a:extLst>
          </p:cNvPr>
          <p:cNvGraphicFramePr>
            <a:graphicFrameLocks noGrp="1"/>
          </p:cNvGraphicFramePr>
          <p:nvPr>
            <p:extLst>
              <p:ext uri="{D42A27DB-BD31-4B8C-83A1-F6EECF244321}">
                <p14:modId xmlns:p14="http://schemas.microsoft.com/office/powerpoint/2010/main" val="1993143201"/>
              </p:ext>
            </p:extLst>
          </p:nvPr>
        </p:nvGraphicFramePr>
        <p:xfrm>
          <a:off x="491613" y="1742221"/>
          <a:ext cx="10991317" cy="294132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r>
                        <a:rPr lang="en-GB"/>
                        <a:t>Quantitative</a:t>
                      </a:r>
                    </a:p>
                  </a:txBody>
                  <a:tcPr/>
                </a:tc>
                <a:tc>
                  <a:txBody>
                    <a:bodyPr/>
                    <a:lstStyle/>
                    <a:p>
                      <a:r>
                        <a:rPr lang="en-GB"/>
                        <a:t>R4b</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JERIN, T., CHOWDHURY, M. A., AZAD, M. A. K., ZAMAN, S., MAHMOOD, S., ISLAM, S. L. U. &amp; MOHAMMAD JOBAYER, H. 2024. Extreme weather events (EWEs)-Related health complications in Bangladesh: A gender-based analysis on the 2017 catastrophic floods. Natural Hazards Research, 4, 434-447.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1F290920-6743-B81B-3FE0-FE1A252EFDD3}"/>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the population] with access to hygiene kits containing preferred materials in preparation for a disaster</a:t>
            </a:r>
          </a:p>
        </p:txBody>
      </p:sp>
      <p:sp>
        <p:nvSpPr>
          <p:cNvPr id="4" name="TextBox 3">
            <a:extLst>
              <a:ext uri="{FF2B5EF4-FFF2-40B4-BE49-F238E27FC236}">
                <a16:creationId xmlns:a16="http://schemas.microsoft.com/office/drawing/2014/main" id="{464B2A35-0D76-E4F3-4BF8-A48E4635E944}"/>
              </a:ext>
            </a:extLst>
          </p:cNvPr>
          <p:cNvSpPr txBox="1"/>
          <p:nvPr/>
        </p:nvSpPr>
        <p:spPr>
          <a:xfrm>
            <a:off x="838200" y="728039"/>
            <a:ext cx="1199536" cy="369332"/>
          </a:xfrm>
          <a:prstGeom prst="rect">
            <a:avLst/>
          </a:prstGeom>
          <a:noFill/>
        </p:spPr>
        <p:txBody>
          <a:bodyPr wrap="square" rtlCol="0">
            <a:spAutoFit/>
          </a:bodyPr>
          <a:lstStyle/>
          <a:p>
            <a:r>
              <a:rPr lang="en-GB" b="1"/>
              <a:t>LL302</a:t>
            </a:r>
          </a:p>
        </p:txBody>
      </p:sp>
      <p:sp>
        <p:nvSpPr>
          <p:cNvPr id="7" name="TextBox 6">
            <a:extLst>
              <a:ext uri="{FF2B5EF4-FFF2-40B4-BE49-F238E27FC236}">
                <a16:creationId xmlns:a16="http://schemas.microsoft.com/office/drawing/2014/main" id="{CA0D8823-DCBB-D80B-CE13-A6F4003F833D}"/>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722A5628-BA1A-3B95-BED5-A66601DFC39C}"/>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6E2D1ED5-3B7C-E2A6-6969-6DF2A815A78B}"/>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229873221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A7A9EBB-A358-FFF1-478A-8B32D0C7831D}"/>
              </a:ext>
            </a:extLst>
          </p:cNvPr>
          <p:cNvGraphicFramePr>
            <a:graphicFrameLocks noGrp="1"/>
          </p:cNvGraphicFramePr>
          <p:nvPr>
            <p:extLst>
              <p:ext uri="{D42A27DB-BD31-4B8C-83A1-F6EECF244321}">
                <p14:modId xmlns:p14="http://schemas.microsoft.com/office/powerpoint/2010/main" val="4106085720"/>
              </p:ext>
            </p:extLst>
          </p:nvPr>
        </p:nvGraphicFramePr>
        <p:xfrm>
          <a:off x="491613" y="1742221"/>
          <a:ext cx="10991317" cy="221996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sz="1800" b="0">
                          <a:solidFill>
                            <a:schemeClr val="tx1"/>
                          </a:solidFill>
                          <a:latin typeface="+mn-lt"/>
                        </a:rPr>
                        <a:t>User experience of practicing hygiene behaviours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Aptos Narrow" panose="020B0004020202020204" pitchFamily="34" charset="0"/>
                        </a:rPr>
                        <a:t>Supply chains are resilient to climate hazards</a:t>
                      </a:r>
                    </a:p>
                  </a:txBody>
                  <a:tcPr/>
                </a:tc>
                <a:tc hMerge="1">
                  <a:txBody>
                    <a:bodyPr/>
                    <a:lstStyle/>
                    <a:p>
                      <a:endParaRPr lang="en-GB"/>
                    </a:p>
                  </a:txBody>
                  <a:tcPr/>
                </a:tc>
                <a:extLst>
                  <a:ext uri="{0D108BD9-81ED-4DB2-BD59-A6C34878D82A}">
                    <a16:rowId xmlns:a16="http://schemas.microsoft.com/office/drawing/2014/main" val="2249026113"/>
                  </a:ext>
                </a:extLst>
              </a:tr>
              <a:tr h="370840">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a:solidFill>
                            <a:schemeClr val="tx1"/>
                          </a:solidFill>
                          <a:effectLst/>
                          <a:latin typeface="+mn-lt"/>
                        </a:rPr>
                        <a:t>Review Reference</a:t>
                      </a:r>
                      <a:endParaRPr lang="en-GB" b="1"/>
                    </a:p>
                  </a:txBody>
                  <a:tcPr marL="0" marR="0" marT="0" marB="0" anchor="b"/>
                </a:tc>
                <a:extLst>
                  <a:ext uri="{0D108BD9-81ED-4DB2-BD59-A6C34878D82A}">
                    <a16:rowId xmlns:a16="http://schemas.microsoft.com/office/drawing/2014/main" val="3353099059"/>
                  </a:ext>
                </a:extLst>
              </a:tr>
              <a:tr h="333696">
                <a:tc>
                  <a:txBody>
                    <a:bodyPr/>
                    <a:lstStyle/>
                    <a:p>
                      <a:r>
                        <a:rPr lang="en-GB"/>
                        <a:t>Review</a:t>
                      </a:r>
                    </a:p>
                  </a:txBody>
                  <a:tcPr/>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r>
                        <a:rPr lang="en-GB"/>
                        <a:t>0</a:t>
                      </a:r>
                    </a:p>
                  </a:txBody>
                  <a:tcPr/>
                </a:tc>
                <a:tc>
                  <a:txBody>
                    <a:bodyPr/>
                    <a:lstStyle/>
                    <a:p>
                      <a:r>
                        <a:rPr lang="en-GB"/>
                        <a:t>R1a</a:t>
                      </a:r>
                    </a:p>
                  </a:txBody>
                  <a:tcPr/>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r>
                        <a:rPr lang="en-GB" sz="12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3" name="TextBox 2">
            <a:extLst>
              <a:ext uri="{FF2B5EF4-FFF2-40B4-BE49-F238E27FC236}">
                <a16:creationId xmlns:a16="http://schemas.microsoft.com/office/drawing/2014/main" id="{8CAE054D-6846-7660-F814-96FD554BB077}"/>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fontAlgn="b"/>
            <a:r>
              <a:rPr lang="en-GB" sz="1800" b="1" i="0" u="none" strike="noStrike">
                <a:solidFill>
                  <a:schemeClr val="bg1"/>
                </a:solidFill>
                <a:effectLst/>
                <a:latin typeface="Aptos Narrow" panose="020B0004020202020204" pitchFamily="34" charset="0"/>
              </a:rPr>
              <a:t>[Proportion of households] that report good access to affordable products and services for improved hygiene activities (including handwashing)</a:t>
            </a:r>
          </a:p>
        </p:txBody>
      </p:sp>
      <p:sp>
        <p:nvSpPr>
          <p:cNvPr id="4" name="TextBox 3">
            <a:extLst>
              <a:ext uri="{FF2B5EF4-FFF2-40B4-BE49-F238E27FC236}">
                <a16:creationId xmlns:a16="http://schemas.microsoft.com/office/drawing/2014/main" id="{72581CC0-8C06-200E-0EE2-6A5A2456CC07}"/>
              </a:ext>
            </a:extLst>
          </p:cNvPr>
          <p:cNvSpPr txBox="1"/>
          <p:nvPr/>
        </p:nvSpPr>
        <p:spPr>
          <a:xfrm>
            <a:off x="838200" y="728039"/>
            <a:ext cx="1199536" cy="369332"/>
          </a:xfrm>
          <a:prstGeom prst="rect">
            <a:avLst/>
          </a:prstGeom>
          <a:noFill/>
        </p:spPr>
        <p:txBody>
          <a:bodyPr wrap="square" rtlCol="0">
            <a:spAutoFit/>
          </a:bodyPr>
          <a:lstStyle/>
          <a:p>
            <a:r>
              <a:rPr lang="en-GB" b="1"/>
              <a:t>LL416</a:t>
            </a:r>
          </a:p>
        </p:txBody>
      </p:sp>
      <p:sp>
        <p:nvSpPr>
          <p:cNvPr id="7" name="TextBox 6">
            <a:extLst>
              <a:ext uri="{FF2B5EF4-FFF2-40B4-BE49-F238E27FC236}">
                <a16:creationId xmlns:a16="http://schemas.microsoft.com/office/drawing/2014/main" id="{F449826D-3A7E-4866-6645-6D535F6F924A}"/>
              </a:ext>
            </a:extLst>
          </p:cNvPr>
          <p:cNvSpPr txBox="1"/>
          <p:nvPr/>
        </p:nvSpPr>
        <p:spPr>
          <a:xfrm>
            <a:off x="838199" y="6177280"/>
            <a:ext cx="2873829" cy="646331"/>
          </a:xfrm>
          <a:prstGeom prst="rect">
            <a:avLst/>
          </a:prstGeom>
          <a:noFill/>
        </p:spPr>
        <p:txBody>
          <a:bodyPr wrap="square" rtlCol="0">
            <a:spAutoFit/>
          </a:bodyPr>
          <a:lstStyle/>
          <a:p>
            <a:r>
              <a:rPr lang="en-GB">
                <a:hlinkClick r:id="rId2" action="ppaction://hlinksldjump"/>
              </a:rPr>
              <a:t>Return to Conceptual Framework</a:t>
            </a:r>
            <a:endParaRPr lang="en-GB"/>
          </a:p>
        </p:txBody>
      </p:sp>
      <p:sp>
        <p:nvSpPr>
          <p:cNvPr id="8" name="TextBox 7">
            <a:extLst>
              <a:ext uri="{FF2B5EF4-FFF2-40B4-BE49-F238E27FC236}">
                <a16:creationId xmlns:a16="http://schemas.microsoft.com/office/drawing/2014/main" id="{3245052F-774E-2453-12A6-384729E31A26}"/>
              </a:ext>
            </a:extLst>
          </p:cNvPr>
          <p:cNvSpPr txBox="1"/>
          <p:nvPr/>
        </p:nvSpPr>
        <p:spPr>
          <a:xfrm>
            <a:off x="3786499" y="6177280"/>
            <a:ext cx="2412999" cy="369332"/>
          </a:xfrm>
          <a:prstGeom prst="rect">
            <a:avLst/>
          </a:prstGeom>
          <a:noFill/>
        </p:spPr>
        <p:txBody>
          <a:bodyPr wrap="square" rtlCol="0">
            <a:spAutoFit/>
          </a:bodyPr>
          <a:lstStyle/>
          <a:p>
            <a:r>
              <a:rPr lang="en-GB">
                <a:hlinkClick r:id="rId3" action="ppaction://hlinksldjump"/>
              </a:rPr>
              <a:t>Back to previous page</a:t>
            </a:r>
            <a:endParaRPr lang="en-GB"/>
          </a:p>
        </p:txBody>
      </p:sp>
      <p:sp>
        <p:nvSpPr>
          <p:cNvPr id="9" name="TextBox 8">
            <a:extLst>
              <a:ext uri="{FF2B5EF4-FFF2-40B4-BE49-F238E27FC236}">
                <a16:creationId xmlns:a16="http://schemas.microsoft.com/office/drawing/2014/main" id="{9E43AB4A-B779-1BD7-6FA6-DCEF65EDA4B7}"/>
              </a:ext>
            </a:extLst>
          </p:cNvPr>
          <p:cNvSpPr txBox="1"/>
          <p:nvPr/>
        </p:nvSpPr>
        <p:spPr>
          <a:xfrm>
            <a:off x="6209330" y="6177280"/>
            <a:ext cx="2787447" cy="369332"/>
          </a:xfrm>
          <a:prstGeom prst="rect">
            <a:avLst/>
          </a:prstGeom>
          <a:noFill/>
        </p:spPr>
        <p:txBody>
          <a:bodyPr wrap="square" rtlCol="0">
            <a:spAutoFit/>
          </a:bodyPr>
          <a:lstStyle/>
          <a:p>
            <a:r>
              <a:rPr lang="en-GB">
                <a:hlinkClick r:id="rId4"/>
              </a:rPr>
              <a:t>Comment on this indicator</a:t>
            </a:r>
            <a:endParaRPr lang="en-GB"/>
          </a:p>
        </p:txBody>
      </p:sp>
    </p:spTree>
    <p:extLst>
      <p:ext uri="{BB962C8B-B14F-4D97-AF65-F5344CB8AC3E}">
        <p14:creationId xmlns:p14="http://schemas.microsoft.com/office/powerpoint/2010/main" val="3098295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4B0E4-44C9-3A4E-6E93-C350A0A760D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8DC9699-05BF-D0AE-E219-8CC9782F1DF7}"/>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construction workers have undertaken training programme on the construction of resilient structures</a:t>
            </a:r>
          </a:p>
        </p:txBody>
      </p:sp>
      <p:sp>
        <p:nvSpPr>
          <p:cNvPr id="6" name="TextBox 5">
            <a:extLst>
              <a:ext uri="{FF2B5EF4-FFF2-40B4-BE49-F238E27FC236}">
                <a16:creationId xmlns:a16="http://schemas.microsoft.com/office/drawing/2014/main" id="{460E819C-76CE-F536-1573-38052D979B49}"/>
              </a:ext>
            </a:extLst>
          </p:cNvPr>
          <p:cNvSpPr txBox="1"/>
          <p:nvPr/>
        </p:nvSpPr>
        <p:spPr>
          <a:xfrm>
            <a:off x="838200" y="728039"/>
            <a:ext cx="1199536" cy="369332"/>
          </a:xfrm>
          <a:prstGeom prst="rect">
            <a:avLst/>
          </a:prstGeom>
          <a:noFill/>
        </p:spPr>
        <p:txBody>
          <a:bodyPr wrap="square" rtlCol="0">
            <a:spAutoFit/>
          </a:bodyPr>
          <a:lstStyle/>
          <a:p>
            <a:r>
              <a:rPr lang="en-GB" b="1"/>
              <a:t>LL013</a:t>
            </a:r>
          </a:p>
        </p:txBody>
      </p:sp>
      <p:sp>
        <p:nvSpPr>
          <p:cNvPr id="2" name="TextBox 1">
            <a:extLst>
              <a:ext uri="{FF2B5EF4-FFF2-40B4-BE49-F238E27FC236}">
                <a16:creationId xmlns:a16="http://schemas.microsoft.com/office/drawing/2014/main" id="{5E229F5D-1ADF-9C30-A3C0-1FC6C9E0FF6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603B809-360B-2597-9894-ACD9A530DC5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A82D160-0EB0-3B76-E05A-0B2547BDDF44}"/>
              </a:ext>
            </a:extLst>
          </p:cNvPr>
          <p:cNvGraphicFramePr>
            <a:graphicFrameLocks noGrp="1"/>
          </p:cNvGraphicFramePr>
          <p:nvPr>
            <p:extLst>
              <p:ext uri="{D42A27DB-BD31-4B8C-83A1-F6EECF244321}">
                <p14:modId xmlns:p14="http://schemas.microsoft.com/office/powerpoint/2010/main" val="3058285622"/>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Kanda A, Ncube EJ, </a:t>
                      </a:r>
                      <a:r>
                        <a:rPr lang="en-GB" sz="1000" err="1"/>
                        <a:t>Voyi</a:t>
                      </a:r>
                      <a:r>
                        <a:rPr lang="en-GB" sz="1000"/>
                        <a:t> K (2022) Drivers and barriers to sustained use of Blair ventilated improved pit latrine after nearly four decades in rural Zimbabwe. </a:t>
                      </a:r>
                      <a:r>
                        <a:rPr lang="en-GB" sz="1000" err="1"/>
                        <a:t>PLoS</a:t>
                      </a:r>
                      <a:r>
                        <a:rPr lang="en-GB" sz="1000"/>
                        <a:t> ONE 17(4): e0265077. https://doi.org/10.1371/journal.pone.0265077</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43007DEC-0FF8-2495-939C-72627DC4C7E3}"/>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736988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AD55-3FF7-7EC1-19C0-DAEE41C4B3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CF99B7-5534-B4B2-1115-4C43795FCAF4}"/>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Sufficient human resources [are in place] to design, implement, and monitor adaptation plans for the sanitation sector</a:t>
            </a:r>
          </a:p>
        </p:txBody>
      </p:sp>
      <p:sp>
        <p:nvSpPr>
          <p:cNvPr id="6" name="TextBox 5">
            <a:extLst>
              <a:ext uri="{FF2B5EF4-FFF2-40B4-BE49-F238E27FC236}">
                <a16:creationId xmlns:a16="http://schemas.microsoft.com/office/drawing/2014/main" id="{19B241E6-8D12-37E1-EFB6-DDB4B4D9153C}"/>
              </a:ext>
            </a:extLst>
          </p:cNvPr>
          <p:cNvSpPr txBox="1"/>
          <p:nvPr/>
        </p:nvSpPr>
        <p:spPr>
          <a:xfrm>
            <a:off x="838200" y="728039"/>
            <a:ext cx="1199536" cy="369332"/>
          </a:xfrm>
          <a:prstGeom prst="rect">
            <a:avLst/>
          </a:prstGeom>
          <a:noFill/>
        </p:spPr>
        <p:txBody>
          <a:bodyPr wrap="square" rtlCol="0">
            <a:spAutoFit/>
          </a:bodyPr>
          <a:lstStyle/>
          <a:p>
            <a:r>
              <a:rPr lang="en-GB" b="1"/>
              <a:t>LL024</a:t>
            </a:r>
          </a:p>
        </p:txBody>
      </p:sp>
      <p:sp>
        <p:nvSpPr>
          <p:cNvPr id="2" name="TextBox 1">
            <a:extLst>
              <a:ext uri="{FF2B5EF4-FFF2-40B4-BE49-F238E27FC236}">
                <a16:creationId xmlns:a16="http://schemas.microsoft.com/office/drawing/2014/main" id="{F0C31852-D267-146C-C1B2-A3A220DB29B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246E930-CF71-4C21-22ED-9A9E5003409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CF3142B-F6DC-C6F8-5406-B21B6025F069}"/>
              </a:ext>
            </a:extLst>
          </p:cNvPr>
          <p:cNvGraphicFramePr>
            <a:graphicFrameLocks noGrp="1"/>
          </p:cNvGraphicFramePr>
          <p:nvPr>
            <p:extLst>
              <p:ext uri="{D42A27DB-BD31-4B8C-83A1-F6EECF244321}">
                <p14:modId xmlns:p14="http://schemas.microsoft.com/office/powerpoint/2010/main" val="412781474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Institutions</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BDF0E2E-C730-1D0E-BD86-F629B591838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010499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DC3B5-FD01-3B76-5DD4-89331D565BF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0916A5A-69CF-E32D-98A2-F4A07449688D}"/>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the population served by] sanitation services with service providers trained in climate risk assessment and management.</a:t>
            </a:r>
          </a:p>
        </p:txBody>
      </p:sp>
      <p:sp>
        <p:nvSpPr>
          <p:cNvPr id="6" name="TextBox 5">
            <a:extLst>
              <a:ext uri="{FF2B5EF4-FFF2-40B4-BE49-F238E27FC236}">
                <a16:creationId xmlns:a16="http://schemas.microsoft.com/office/drawing/2014/main" id="{FEAF19C5-F9B9-180F-289A-6CBE700B35AF}"/>
              </a:ext>
            </a:extLst>
          </p:cNvPr>
          <p:cNvSpPr txBox="1"/>
          <p:nvPr/>
        </p:nvSpPr>
        <p:spPr>
          <a:xfrm>
            <a:off x="838200" y="728039"/>
            <a:ext cx="1199536" cy="369332"/>
          </a:xfrm>
          <a:prstGeom prst="rect">
            <a:avLst/>
          </a:prstGeom>
          <a:noFill/>
        </p:spPr>
        <p:txBody>
          <a:bodyPr wrap="square" rtlCol="0">
            <a:spAutoFit/>
          </a:bodyPr>
          <a:lstStyle/>
          <a:p>
            <a:r>
              <a:rPr lang="en-GB" b="1"/>
              <a:t>LL025</a:t>
            </a:r>
          </a:p>
        </p:txBody>
      </p:sp>
      <p:sp>
        <p:nvSpPr>
          <p:cNvPr id="2" name="TextBox 1">
            <a:extLst>
              <a:ext uri="{FF2B5EF4-FFF2-40B4-BE49-F238E27FC236}">
                <a16:creationId xmlns:a16="http://schemas.microsoft.com/office/drawing/2014/main" id="{ECD78CC5-6F1F-9AA8-B47D-A4F72F06758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CE63258-B128-15C0-15A1-5A5DD219C50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A3F92A32-81EF-1314-79A2-35A9F91BB342}"/>
              </a:ext>
            </a:extLst>
          </p:cNvPr>
          <p:cNvGraphicFramePr>
            <a:graphicFrameLocks noGrp="1"/>
          </p:cNvGraphicFramePr>
          <p:nvPr>
            <p:extLst>
              <p:ext uri="{D42A27DB-BD31-4B8C-83A1-F6EECF244321}">
                <p14:modId xmlns:p14="http://schemas.microsoft.com/office/powerpoint/2010/main" val="3287971029"/>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Institutions</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GWP UNICEF - Strategic Framework for WASH Climate Resilient Development</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A6F40B2-AA29-3709-B2F4-827A9C69408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38132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9338A-88DD-BC61-4335-DFFF40D9BDD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6E82019-3C18-ADE4-9723-1159B3192FFF}"/>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[Proportion of] utilities that have/provide access to training programmes for construction workers on how to construct resilient structures</a:t>
            </a:r>
          </a:p>
        </p:txBody>
      </p:sp>
      <p:sp>
        <p:nvSpPr>
          <p:cNvPr id="6" name="TextBox 5">
            <a:extLst>
              <a:ext uri="{FF2B5EF4-FFF2-40B4-BE49-F238E27FC236}">
                <a16:creationId xmlns:a16="http://schemas.microsoft.com/office/drawing/2014/main" id="{628A1523-2731-B21D-32E0-C0B464193B40}"/>
              </a:ext>
            </a:extLst>
          </p:cNvPr>
          <p:cNvSpPr txBox="1"/>
          <p:nvPr/>
        </p:nvSpPr>
        <p:spPr>
          <a:xfrm>
            <a:off x="838200" y="728039"/>
            <a:ext cx="1199536" cy="369332"/>
          </a:xfrm>
          <a:prstGeom prst="rect">
            <a:avLst/>
          </a:prstGeom>
          <a:noFill/>
        </p:spPr>
        <p:txBody>
          <a:bodyPr wrap="square" rtlCol="0">
            <a:spAutoFit/>
          </a:bodyPr>
          <a:lstStyle/>
          <a:p>
            <a:r>
              <a:rPr lang="en-GB" b="1"/>
              <a:t>LL043</a:t>
            </a:r>
          </a:p>
        </p:txBody>
      </p:sp>
      <p:sp>
        <p:nvSpPr>
          <p:cNvPr id="2" name="TextBox 1">
            <a:extLst>
              <a:ext uri="{FF2B5EF4-FFF2-40B4-BE49-F238E27FC236}">
                <a16:creationId xmlns:a16="http://schemas.microsoft.com/office/drawing/2014/main" id="{93D110AC-0780-B996-CD4F-6FE4BD4398B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2C87E62-9DE3-50F4-1345-065E9672F03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4252A26-B09F-BDE9-917E-9A678A10678D}"/>
              </a:ext>
            </a:extLst>
          </p:cNvPr>
          <p:cNvGraphicFramePr>
            <a:graphicFrameLocks noGrp="1"/>
          </p:cNvGraphicFramePr>
          <p:nvPr>
            <p:extLst>
              <p:ext uri="{D42A27DB-BD31-4B8C-83A1-F6EECF244321}">
                <p14:modId xmlns:p14="http://schemas.microsoft.com/office/powerpoint/2010/main" val="397798580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Institutions</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Sufficient quantity and capability of workforce to deliver climate resilient WASH </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6778161-447C-E582-7176-3AE1B525F857}"/>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84281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6B201-BEE8-7D9F-AD77-82678DA5466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6540AB-6D73-6722-5A2B-C9306866FEB0}"/>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Climate projections and seasonal forecasts are communicated to the sanitation sector</a:t>
            </a:r>
          </a:p>
        </p:txBody>
      </p:sp>
      <p:sp>
        <p:nvSpPr>
          <p:cNvPr id="6" name="TextBox 5">
            <a:extLst>
              <a:ext uri="{FF2B5EF4-FFF2-40B4-BE49-F238E27FC236}">
                <a16:creationId xmlns:a16="http://schemas.microsoft.com/office/drawing/2014/main" id="{0DFBB809-F10B-F9CD-3D24-9827D109B59A}"/>
              </a:ext>
            </a:extLst>
          </p:cNvPr>
          <p:cNvSpPr txBox="1"/>
          <p:nvPr/>
        </p:nvSpPr>
        <p:spPr>
          <a:xfrm>
            <a:off x="838199" y="728039"/>
            <a:ext cx="1199536" cy="369332"/>
          </a:xfrm>
          <a:prstGeom prst="rect">
            <a:avLst/>
          </a:prstGeom>
          <a:noFill/>
        </p:spPr>
        <p:txBody>
          <a:bodyPr wrap="square" rtlCol="0">
            <a:spAutoFit/>
          </a:bodyPr>
          <a:lstStyle/>
          <a:p>
            <a:r>
              <a:rPr lang="en-GB" b="1"/>
              <a:t>LL072</a:t>
            </a:r>
          </a:p>
        </p:txBody>
      </p:sp>
      <p:sp>
        <p:nvSpPr>
          <p:cNvPr id="2" name="TextBox 1">
            <a:extLst>
              <a:ext uri="{FF2B5EF4-FFF2-40B4-BE49-F238E27FC236}">
                <a16:creationId xmlns:a16="http://schemas.microsoft.com/office/drawing/2014/main" id="{96CDBD7C-C599-D2A9-6A2E-A7A27A62716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2FF8091-660C-0A40-B5AA-36E96D2A3F2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7F9760C-A21E-56B9-96F9-18B4BBCE4770}"/>
              </a:ext>
            </a:extLst>
          </p:cNvPr>
          <p:cNvGraphicFramePr>
            <a:graphicFrameLocks noGrp="1"/>
          </p:cNvGraphicFramePr>
          <p:nvPr>
            <p:extLst>
              <p:ext uri="{D42A27DB-BD31-4B8C-83A1-F6EECF244321}">
                <p14:modId xmlns:p14="http://schemas.microsoft.com/office/powerpoint/2010/main" val="3252031320"/>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Institutions</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Climate information is available for decision making</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443DA52-0765-553A-E4A2-CBF43F979F69}"/>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724682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2A7A-563B-92BE-C2E5-0118C7384A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DC182D3-BBFD-C50A-D519-195878565CC4}"/>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Climate ministry has a mandated role in sanitation sector review and planning</a:t>
            </a:r>
          </a:p>
        </p:txBody>
      </p:sp>
      <p:sp>
        <p:nvSpPr>
          <p:cNvPr id="6" name="TextBox 5">
            <a:extLst>
              <a:ext uri="{FF2B5EF4-FFF2-40B4-BE49-F238E27FC236}">
                <a16:creationId xmlns:a16="http://schemas.microsoft.com/office/drawing/2014/main" id="{DB7CC9A4-4CBE-8C32-0109-D1664A4102C7}"/>
              </a:ext>
            </a:extLst>
          </p:cNvPr>
          <p:cNvSpPr txBox="1"/>
          <p:nvPr/>
        </p:nvSpPr>
        <p:spPr>
          <a:xfrm>
            <a:off x="838199" y="728039"/>
            <a:ext cx="1199536" cy="369332"/>
          </a:xfrm>
          <a:prstGeom prst="rect">
            <a:avLst/>
          </a:prstGeom>
          <a:noFill/>
        </p:spPr>
        <p:txBody>
          <a:bodyPr wrap="square" rtlCol="0">
            <a:spAutoFit/>
          </a:bodyPr>
          <a:lstStyle/>
          <a:p>
            <a:r>
              <a:rPr lang="en-GB" b="1"/>
              <a:t>LL157</a:t>
            </a:r>
          </a:p>
        </p:txBody>
      </p:sp>
      <p:sp>
        <p:nvSpPr>
          <p:cNvPr id="2" name="TextBox 1">
            <a:extLst>
              <a:ext uri="{FF2B5EF4-FFF2-40B4-BE49-F238E27FC236}">
                <a16:creationId xmlns:a16="http://schemas.microsoft.com/office/drawing/2014/main" id="{5C2751C0-D553-78B1-F3A1-6EF8CC8CE2B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BC17597-15E6-A9E3-6D9F-30A9FE70395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53B13AF-FFEB-E3F6-E804-CC2A5CBCFC29}"/>
              </a:ext>
            </a:extLst>
          </p:cNvPr>
          <p:cNvGraphicFramePr>
            <a:graphicFrameLocks noGrp="1"/>
          </p:cNvGraphicFramePr>
          <p:nvPr>
            <p:extLst>
              <p:ext uri="{D42A27DB-BD31-4B8C-83A1-F6EECF244321}">
                <p14:modId xmlns:p14="http://schemas.microsoft.com/office/powerpoint/2010/main" val="2023109584"/>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a:t>
                      </a:r>
                      <a:r>
                        <a:rPr lang="en-GB" sz="1800" b="0" i="0" u="none" strike="noStrike" noProof="0">
                          <a:solidFill>
                            <a:srgbClr val="000000"/>
                          </a:solidFill>
                          <a:latin typeface="Calibri"/>
                        </a:rPr>
                        <a:t>Institutions</a:t>
                      </a:r>
                      <a:endParaRPr lang="en-GB"/>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Coherence and cooperation between agencies to deliver climate resilient WASH</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966AA63-ADB7-F5F8-324D-871A2F9B2AD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642344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EDA38-75D6-CA27-4AC3-99C8AED5936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52B1CEA9-D51B-0C90-973D-B1F0D70353FB}"/>
              </a:ext>
            </a:extLst>
          </p:cNvPr>
          <p:cNvSpPr txBox="1">
            <a:spLocks/>
          </p:cNvSpPr>
          <p:nvPr/>
        </p:nvSpPr>
        <p:spPr>
          <a:xfrm>
            <a:off x="838200" y="39550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Finance</a:t>
            </a:r>
          </a:p>
        </p:txBody>
      </p:sp>
      <p:cxnSp>
        <p:nvCxnSpPr>
          <p:cNvPr id="5" name="Straight Connector 4">
            <a:extLst>
              <a:ext uri="{FF2B5EF4-FFF2-40B4-BE49-F238E27FC236}">
                <a16:creationId xmlns:a16="http://schemas.microsoft.com/office/drawing/2014/main" id="{B1F2CABF-5BF5-88A0-4142-5EB6F265019F}"/>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CD176C-E30A-2F7D-6B4D-4503B9B46AF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7EAEAC3D-7395-3952-674E-F263BF393660}"/>
              </a:ext>
            </a:extLst>
          </p:cNvPr>
          <p:cNvSpPr txBox="1"/>
          <p:nvPr/>
        </p:nvSpPr>
        <p:spPr>
          <a:xfrm>
            <a:off x="838199" y="1247637"/>
            <a:ext cx="6890657" cy="369332"/>
          </a:xfrm>
          <a:prstGeom prst="rect">
            <a:avLst/>
          </a:prstGeom>
          <a:noFill/>
        </p:spPr>
        <p:txBody>
          <a:bodyPr wrap="square" rtlCol="0">
            <a:spAutoFit/>
          </a:bodyPr>
          <a:lstStyle/>
          <a:p>
            <a:pPr lvl="0"/>
            <a:r>
              <a:rPr lang="en-GB"/>
              <a:t>Sanitation System </a:t>
            </a:r>
          </a:p>
        </p:txBody>
      </p:sp>
      <p:graphicFrame>
        <p:nvGraphicFramePr>
          <p:cNvPr id="4" name="Table 3">
            <a:extLst>
              <a:ext uri="{FF2B5EF4-FFF2-40B4-BE49-F238E27FC236}">
                <a16:creationId xmlns:a16="http://schemas.microsoft.com/office/drawing/2014/main" id="{622E0E0F-1FD3-24DC-2F17-67B05EA65A1C}"/>
              </a:ext>
            </a:extLst>
          </p:cNvPr>
          <p:cNvGraphicFramePr>
            <a:graphicFrameLocks noGrp="1"/>
          </p:cNvGraphicFramePr>
          <p:nvPr>
            <p:extLst>
              <p:ext uri="{D42A27DB-BD31-4B8C-83A1-F6EECF244321}">
                <p14:modId xmlns:p14="http://schemas.microsoft.com/office/powerpoint/2010/main" val="2516755267"/>
              </p:ext>
            </p:extLst>
          </p:nvPr>
        </p:nvGraphicFramePr>
        <p:xfrm>
          <a:off x="838199" y="2138336"/>
          <a:ext cx="10290049" cy="2316480"/>
        </p:xfrm>
        <a:graphic>
          <a:graphicData uri="http://schemas.openxmlformats.org/drawingml/2006/table">
            <a:tbl>
              <a:tblPr firstRow="1">
                <a:tableStyleId>{10A1B5D5-9B99-4C35-A422-299274C87663}</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196B24"/>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196B24"/>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LL166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investment plans are revised every X years based on most up to date (within Y years) climate projections</a:t>
                      </a: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LL179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[Percentage of] government budgets allocated for climate resilient sanitation measures</a:t>
                      </a:r>
                    </a:p>
                  </a:txBody>
                  <a:tcPr marL="0" marR="0" marT="0" marB="0"/>
                </a:tc>
                <a:extLst>
                  <a:ext uri="{0D108BD9-81ED-4DB2-BD59-A6C34878D82A}">
                    <a16:rowId xmlns:a16="http://schemas.microsoft.com/office/drawing/2014/main" val="84538074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LL184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National government has mobilised funds to adapt the sanitation sector to climate change</a:t>
                      </a:r>
                    </a:p>
                  </a:txBody>
                  <a:tcPr marL="0" marR="0" marT="0" marB="0"/>
                </a:tc>
                <a:extLst>
                  <a:ext uri="{0D108BD9-81ED-4DB2-BD59-A6C34878D82A}">
                    <a16:rowId xmlns:a16="http://schemas.microsoft.com/office/drawing/2014/main" val="2572703696"/>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7" action="ppaction://hlinksldjump"/>
                        </a:rPr>
                        <a:t>LL271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Early warning systems in place that support actions to reduce impact of climate events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[Amount of] funding/ or finance available post climate hazard to support construction of emergency user interface and containments</a:t>
                      </a:r>
                    </a:p>
                  </a:txBody>
                  <a:tcPr marL="0" marR="0" marT="0" marB="0"/>
                </a:tc>
                <a:extLst>
                  <a:ext uri="{0D108BD9-81ED-4DB2-BD59-A6C34878D82A}">
                    <a16:rowId xmlns:a16="http://schemas.microsoft.com/office/drawing/2014/main" val="1075637615"/>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8" action="ppaction://hlinksldjump"/>
                        </a:rPr>
                        <a:t>LL275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Operation and management is appropriate to ensure and advance climate resilience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[Sufficient] funding available to operate and maintain sewerage during and after drought in drought-prone areas</a:t>
                      </a:r>
                    </a:p>
                  </a:txBody>
                  <a:tcPr marL="0" marR="0" marT="0" marB="0"/>
                </a:tc>
                <a:extLst>
                  <a:ext uri="{0D108BD9-81ED-4DB2-BD59-A6C34878D82A}">
                    <a16:rowId xmlns:a16="http://schemas.microsoft.com/office/drawing/2014/main" val="2153926008"/>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9" action="ppaction://hlinksldjump"/>
                        </a:rPr>
                        <a:t>LL283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[Sufficient] funding is available to support installation of equipment for wastewater reuse and recycling</a:t>
                      </a:r>
                    </a:p>
                  </a:txBody>
                  <a:tcPr marL="0" marR="0" marT="0" marB="0"/>
                </a:tc>
                <a:extLst>
                  <a:ext uri="{0D108BD9-81ED-4DB2-BD59-A6C34878D82A}">
                    <a16:rowId xmlns:a16="http://schemas.microsoft.com/office/drawing/2014/main" val="700045917"/>
                  </a:ext>
                </a:extLst>
              </a:tr>
            </a:tbl>
          </a:graphicData>
        </a:graphic>
      </p:graphicFrame>
      <p:sp>
        <p:nvSpPr>
          <p:cNvPr id="7" name="TextBox 6">
            <a:extLst>
              <a:ext uri="{FF2B5EF4-FFF2-40B4-BE49-F238E27FC236}">
                <a16:creationId xmlns:a16="http://schemas.microsoft.com/office/drawing/2014/main" id="{5F8D09D0-AF97-76B8-236B-566319F13AFF}"/>
              </a:ext>
            </a:extLst>
          </p:cNvPr>
          <p:cNvSpPr txBox="1"/>
          <p:nvPr/>
        </p:nvSpPr>
        <p:spPr>
          <a:xfrm>
            <a:off x="3786499" y="6177280"/>
            <a:ext cx="2412999" cy="369332"/>
          </a:xfrm>
          <a:prstGeom prst="rect">
            <a:avLst/>
          </a:prstGeom>
          <a:noFill/>
        </p:spPr>
        <p:txBody>
          <a:bodyPr wrap="square" rtlCol="0">
            <a:spAutoFit/>
          </a:bodyPr>
          <a:lstStyle/>
          <a:p>
            <a:r>
              <a:rPr lang="en-GB">
                <a:hlinkClick r:id="rId10" action="ppaction://hlinksldjump"/>
              </a:rPr>
              <a:t>Back to previous page</a:t>
            </a:r>
            <a:endParaRPr lang="en-GB"/>
          </a:p>
        </p:txBody>
      </p:sp>
      <p:sp>
        <p:nvSpPr>
          <p:cNvPr id="8" name="TextBox 7">
            <a:extLst>
              <a:ext uri="{FF2B5EF4-FFF2-40B4-BE49-F238E27FC236}">
                <a16:creationId xmlns:a16="http://schemas.microsoft.com/office/drawing/2014/main" id="{AC915137-2035-796B-4410-60E3B7771DD9}"/>
              </a:ext>
            </a:extLst>
          </p:cNvPr>
          <p:cNvSpPr txBox="1"/>
          <p:nvPr/>
        </p:nvSpPr>
        <p:spPr>
          <a:xfrm>
            <a:off x="8780206" y="1735438"/>
            <a:ext cx="2354694" cy="369332"/>
          </a:xfrm>
          <a:prstGeom prst="rect">
            <a:avLst/>
          </a:prstGeom>
          <a:noFill/>
        </p:spPr>
        <p:txBody>
          <a:bodyPr wrap="square" rtlCol="0">
            <a:spAutoFit/>
          </a:bodyPr>
          <a:lstStyle/>
          <a:p>
            <a:r>
              <a:rPr lang="en-GB">
                <a:hlinkClick r:id="rId11"/>
              </a:rPr>
              <a:t>Link to Indicator Table</a:t>
            </a:r>
            <a:endParaRPr lang="en-GB"/>
          </a:p>
        </p:txBody>
      </p:sp>
    </p:spTree>
    <p:extLst>
      <p:ext uri="{BB962C8B-B14F-4D97-AF65-F5344CB8AC3E}">
        <p14:creationId xmlns:p14="http://schemas.microsoft.com/office/powerpoint/2010/main" val="10661584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3FFC5-C1EC-EB4F-A275-A5910D009B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CBF0025-59BA-9DB7-CAA5-111CE4B1D552}"/>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Sector investment plans are revised every X years based on most up to date (within Y years) climate projections</a:t>
            </a:r>
          </a:p>
        </p:txBody>
      </p:sp>
      <p:sp>
        <p:nvSpPr>
          <p:cNvPr id="6" name="TextBox 5">
            <a:extLst>
              <a:ext uri="{FF2B5EF4-FFF2-40B4-BE49-F238E27FC236}">
                <a16:creationId xmlns:a16="http://schemas.microsoft.com/office/drawing/2014/main" id="{51BF8FE0-22A3-1A6D-D6E2-9E8329D1B03E}"/>
              </a:ext>
            </a:extLst>
          </p:cNvPr>
          <p:cNvSpPr txBox="1"/>
          <p:nvPr/>
        </p:nvSpPr>
        <p:spPr>
          <a:xfrm>
            <a:off x="838199" y="728039"/>
            <a:ext cx="1199536" cy="369332"/>
          </a:xfrm>
          <a:prstGeom prst="rect">
            <a:avLst/>
          </a:prstGeom>
          <a:noFill/>
        </p:spPr>
        <p:txBody>
          <a:bodyPr wrap="square" rtlCol="0">
            <a:spAutoFit/>
          </a:bodyPr>
          <a:lstStyle/>
          <a:p>
            <a:r>
              <a:rPr lang="en-GB" b="1"/>
              <a:t>LL166</a:t>
            </a:r>
          </a:p>
        </p:txBody>
      </p:sp>
      <p:sp>
        <p:nvSpPr>
          <p:cNvPr id="2" name="TextBox 1">
            <a:extLst>
              <a:ext uri="{FF2B5EF4-FFF2-40B4-BE49-F238E27FC236}">
                <a16:creationId xmlns:a16="http://schemas.microsoft.com/office/drawing/2014/main" id="{D27D7C47-9195-05E9-0D4E-780CAE01BF38}"/>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C351FF4-FE4F-E702-AE32-3834445EAD3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26A6986-390D-29ED-F043-36DC4EC4AE5D}"/>
              </a:ext>
            </a:extLst>
          </p:cNvPr>
          <p:cNvGraphicFramePr>
            <a:graphicFrameLocks noGrp="1"/>
          </p:cNvGraphicFramePr>
          <p:nvPr>
            <p:extLst>
              <p:ext uri="{D42A27DB-BD31-4B8C-83A1-F6EECF244321}">
                <p14:modId xmlns:p14="http://schemas.microsoft.com/office/powerpoint/2010/main" val="137072034"/>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E40D917-8D56-63B1-D3DB-149871F54DB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6257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D99F7-D209-A544-B3AB-30FA4618F73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AF5B09A-2B84-731A-54A2-5D9E57B961EB}"/>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p:txBody>
      </p:sp>
      <p:cxnSp>
        <p:nvCxnSpPr>
          <p:cNvPr id="5" name="Straight Connector 4">
            <a:extLst>
              <a:ext uri="{FF2B5EF4-FFF2-40B4-BE49-F238E27FC236}">
                <a16:creationId xmlns:a16="http://schemas.microsoft.com/office/drawing/2014/main" id="{EC0621D0-044D-162E-B920-087945B721D8}"/>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7750A31-7C85-D68B-DBEB-0072E724E70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A855821-A19E-EB12-5F96-03DC5C4DFD48}"/>
              </a:ext>
            </a:extLst>
          </p:cNvPr>
          <p:cNvSpPr txBox="1"/>
          <p:nvPr/>
        </p:nvSpPr>
        <p:spPr>
          <a:xfrm>
            <a:off x="838199" y="1247637"/>
            <a:ext cx="6890657" cy="369332"/>
          </a:xfrm>
          <a:prstGeom prst="rect">
            <a:avLst/>
          </a:prstGeom>
          <a:noFill/>
        </p:spPr>
        <p:txBody>
          <a:bodyPr wrap="square" rtlCol="0">
            <a:spAutoFit/>
          </a:bodyPr>
          <a:lstStyle/>
          <a:p>
            <a:pPr lvl="0"/>
            <a:r>
              <a:rPr lang="en-GB"/>
              <a:t>Water Supply System</a:t>
            </a:r>
          </a:p>
        </p:txBody>
      </p:sp>
      <p:graphicFrame>
        <p:nvGraphicFramePr>
          <p:cNvPr id="4" name="Table 3">
            <a:extLst>
              <a:ext uri="{FF2B5EF4-FFF2-40B4-BE49-F238E27FC236}">
                <a16:creationId xmlns:a16="http://schemas.microsoft.com/office/drawing/2014/main" id="{BA6F7F08-6712-1808-A8C5-A9D9BDC7A55E}"/>
              </a:ext>
            </a:extLst>
          </p:cNvPr>
          <p:cNvGraphicFramePr>
            <a:graphicFrameLocks noGrp="1"/>
          </p:cNvGraphicFramePr>
          <p:nvPr>
            <p:extLst>
              <p:ext uri="{D42A27DB-BD31-4B8C-83A1-F6EECF244321}">
                <p14:modId xmlns:p14="http://schemas.microsoft.com/office/powerpoint/2010/main" val="151761567"/>
              </p:ext>
            </p:extLst>
          </p:nvPr>
        </p:nvGraphicFramePr>
        <p:xfrm>
          <a:off x="838199" y="2289611"/>
          <a:ext cx="10290049" cy="1645920"/>
        </p:xfrm>
        <a:graphic>
          <a:graphicData uri="http://schemas.openxmlformats.org/drawingml/2006/table">
            <a:tbl>
              <a:tblPr firstRow="1">
                <a:tableStyleId>{B301B821-A1FF-4177-AEE7-76D212191A09}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0070C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0070C0"/>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LL376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Risk prioritisation in the sector considers climate hazards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geographic area] for which maps of areas at risk have been produced – e.g. those exposed to a combination of high climate risk, difficult hydrology, and potentially less resilient technologies</a:t>
                      </a:r>
                    </a:p>
                  </a:txBody>
                  <a:tcPr marL="0" marR="0" marT="0" marB="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LL381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participating in education and training activities to promote prioritisation of water for drinking over other uses</a:t>
                      </a:r>
                    </a:p>
                  </a:txBody>
                  <a:tcPr marL="0" marR="0" marT="0" marB="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LL382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Users receiving messages that inform user adaptation actions</a:t>
                      </a: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population] participating in education and training activities to raise awareness of risks from water quality deterioration during/after flooding</a:t>
                      </a:r>
                    </a:p>
                  </a:txBody>
                  <a:tcPr marL="0" marR="0" marT="0" marB="0"/>
                </a:tc>
                <a:extLst>
                  <a:ext uri="{0D108BD9-81ED-4DB2-BD59-A6C34878D82A}">
                    <a16:rowId xmlns:a16="http://schemas.microsoft.com/office/drawing/2014/main" val="2609501066"/>
                  </a:ext>
                </a:extLst>
              </a:tr>
            </a:tbl>
          </a:graphicData>
        </a:graphic>
      </p:graphicFrame>
      <p:sp>
        <p:nvSpPr>
          <p:cNvPr id="7" name="TextBox 6">
            <a:extLst>
              <a:ext uri="{FF2B5EF4-FFF2-40B4-BE49-F238E27FC236}">
                <a16:creationId xmlns:a16="http://schemas.microsoft.com/office/drawing/2014/main" id="{1B42DC6D-855C-B03A-3492-9885FAABED78}"/>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8" name="TextBox 7">
            <a:extLst>
              <a:ext uri="{FF2B5EF4-FFF2-40B4-BE49-F238E27FC236}">
                <a16:creationId xmlns:a16="http://schemas.microsoft.com/office/drawing/2014/main" id="{4DCBCAF8-DC26-3CD1-78F6-2828E81E156F}"/>
              </a:ext>
            </a:extLst>
          </p:cNvPr>
          <p:cNvSpPr txBox="1"/>
          <p:nvPr/>
        </p:nvSpPr>
        <p:spPr>
          <a:xfrm>
            <a:off x="9837500" y="6192304"/>
            <a:ext cx="1297400" cy="369332"/>
          </a:xfrm>
          <a:prstGeom prst="rect">
            <a:avLst/>
          </a:prstGeom>
          <a:noFill/>
        </p:spPr>
        <p:txBody>
          <a:bodyPr wrap="square" rtlCol="0">
            <a:spAutoFit/>
          </a:bodyPr>
          <a:lstStyle/>
          <a:p>
            <a:r>
              <a:rPr lang="en-GB"/>
              <a:t>Page 2 of 2</a:t>
            </a:r>
          </a:p>
        </p:txBody>
      </p:sp>
    </p:spTree>
    <p:extLst>
      <p:ext uri="{BB962C8B-B14F-4D97-AF65-F5344CB8AC3E}">
        <p14:creationId xmlns:p14="http://schemas.microsoft.com/office/powerpoint/2010/main" val="11945376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EC58-C0A3-A091-8A62-B9785390D60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4DAEAF-17B6-DAA0-0E93-10632CE5BB7D}"/>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[Percentage of] government budgets allocated for climate resilient sanitation measures</a:t>
            </a:r>
          </a:p>
        </p:txBody>
      </p:sp>
      <p:sp>
        <p:nvSpPr>
          <p:cNvPr id="6" name="TextBox 5">
            <a:extLst>
              <a:ext uri="{FF2B5EF4-FFF2-40B4-BE49-F238E27FC236}">
                <a16:creationId xmlns:a16="http://schemas.microsoft.com/office/drawing/2014/main" id="{ED3902A9-4655-14BB-DC2A-B10CC91D5CE2}"/>
              </a:ext>
            </a:extLst>
          </p:cNvPr>
          <p:cNvSpPr txBox="1"/>
          <p:nvPr/>
        </p:nvSpPr>
        <p:spPr>
          <a:xfrm>
            <a:off x="838199" y="728039"/>
            <a:ext cx="1199536" cy="369332"/>
          </a:xfrm>
          <a:prstGeom prst="rect">
            <a:avLst/>
          </a:prstGeom>
          <a:noFill/>
        </p:spPr>
        <p:txBody>
          <a:bodyPr wrap="square" rtlCol="0">
            <a:spAutoFit/>
          </a:bodyPr>
          <a:lstStyle/>
          <a:p>
            <a:r>
              <a:rPr lang="en-GB" b="1"/>
              <a:t>LL179</a:t>
            </a:r>
          </a:p>
        </p:txBody>
      </p:sp>
      <p:sp>
        <p:nvSpPr>
          <p:cNvPr id="2" name="TextBox 1">
            <a:extLst>
              <a:ext uri="{FF2B5EF4-FFF2-40B4-BE49-F238E27FC236}">
                <a16:creationId xmlns:a16="http://schemas.microsoft.com/office/drawing/2014/main" id="{13E6BF70-70EB-AC68-55F0-F6C739AFA97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1501D6CE-15FF-35B4-BB11-348522158DC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D92AA29-FCD9-4482-A052-A2DD4E9B9405}"/>
              </a:ext>
            </a:extLst>
          </p:cNvPr>
          <p:cNvGraphicFramePr>
            <a:graphicFrameLocks noGrp="1"/>
          </p:cNvGraphicFramePr>
          <p:nvPr>
            <p:extLst>
              <p:ext uri="{D42A27DB-BD31-4B8C-83A1-F6EECF244321}">
                <p14:modId xmlns:p14="http://schemas.microsoft.com/office/powerpoint/2010/main" val="158184646"/>
              </p:ext>
            </p:extLst>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Willetts, J., Priadi, C., </a:t>
                      </a:r>
                      <a:r>
                        <a:rPr lang="en-GB" sz="1000" err="1"/>
                        <a:t>Ombasta</a:t>
                      </a:r>
                      <a:r>
                        <a:rPr lang="en-GB" sz="1000"/>
                        <a:t>, O., Wulandari, D., Imtiyaz,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0DC25BF-08F8-CEF6-B730-C530DC655CE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12885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C3A81-EEAB-7564-60FF-FC1C876FEEB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DD2121B-2A53-FBE5-ADEB-14D0F24DF476}"/>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National government has mobilised funds to adapt the sanitation sector to climate change</a:t>
            </a:r>
          </a:p>
        </p:txBody>
      </p:sp>
      <p:sp>
        <p:nvSpPr>
          <p:cNvPr id="6" name="TextBox 5">
            <a:extLst>
              <a:ext uri="{FF2B5EF4-FFF2-40B4-BE49-F238E27FC236}">
                <a16:creationId xmlns:a16="http://schemas.microsoft.com/office/drawing/2014/main" id="{D8818FB9-5E64-D412-0996-F6334B1944ED}"/>
              </a:ext>
            </a:extLst>
          </p:cNvPr>
          <p:cNvSpPr txBox="1"/>
          <p:nvPr/>
        </p:nvSpPr>
        <p:spPr>
          <a:xfrm>
            <a:off x="838199" y="728039"/>
            <a:ext cx="1199536" cy="369332"/>
          </a:xfrm>
          <a:prstGeom prst="rect">
            <a:avLst/>
          </a:prstGeom>
          <a:noFill/>
        </p:spPr>
        <p:txBody>
          <a:bodyPr wrap="square" rtlCol="0">
            <a:spAutoFit/>
          </a:bodyPr>
          <a:lstStyle/>
          <a:p>
            <a:r>
              <a:rPr lang="en-GB" b="1"/>
              <a:t>LL184</a:t>
            </a:r>
          </a:p>
        </p:txBody>
      </p:sp>
      <p:sp>
        <p:nvSpPr>
          <p:cNvPr id="2" name="TextBox 1">
            <a:extLst>
              <a:ext uri="{FF2B5EF4-FFF2-40B4-BE49-F238E27FC236}">
                <a16:creationId xmlns:a16="http://schemas.microsoft.com/office/drawing/2014/main" id="{76DA71C9-92AF-B059-B58D-F5F6A926638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0B547F4-3985-6CE5-0925-C9ADD7FDEAF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2BE5014-39C3-C79A-1A04-92AAAA1659FE}"/>
              </a:ext>
            </a:extLst>
          </p:cNvPr>
          <p:cNvGraphicFramePr>
            <a:graphicFrameLocks noGrp="1"/>
          </p:cNvGraphicFramePr>
          <p:nvPr>
            <p:extLst>
              <p:ext uri="{D42A27DB-BD31-4B8C-83A1-F6EECF244321}">
                <p14:modId xmlns:p14="http://schemas.microsoft.com/office/powerpoint/2010/main" val="276239594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369A281-C22A-79FC-9633-A9EE9AD826F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684297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A671A-B535-9475-C58F-FDACF8209C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2F23F6-4436-3DEE-110E-27AD81F1F98A}"/>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[Amount of] funding/ or finance available post climate hazard to support construction of emergency user interface and containments</a:t>
            </a:r>
          </a:p>
        </p:txBody>
      </p:sp>
      <p:sp>
        <p:nvSpPr>
          <p:cNvPr id="6" name="TextBox 5">
            <a:extLst>
              <a:ext uri="{FF2B5EF4-FFF2-40B4-BE49-F238E27FC236}">
                <a16:creationId xmlns:a16="http://schemas.microsoft.com/office/drawing/2014/main" id="{772921D9-D7AC-3ADA-2C28-AC3E5B05E041}"/>
              </a:ext>
            </a:extLst>
          </p:cNvPr>
          <p:cNvSpPr txBox="1"/>
          <p:nvPr/>
        </p:nvSpPr>
        <p:spPr>
          <a:xfrm>
            <a:off x="838199" y="728039"/>
            <a:ext cx="1199536" cy="369332"/>
          </a:xfrm>
          <a:prstGeom prst="rect">
            <a:avLst/>
          </a:prstGeom>
          <a:noFill/>
        </p:spPr>
        <p:txBody>
          <a:bodyPr wrap="square" rtlCol="0">
            <a:spAutoFit/>
          </a:bodyPr>
          <a:lstStyle/>
          <a:p>
            <a:r>
              <a:rPr lang="en-GB" b="1"/>
              <a:t>LL271</a:t>
            </a:r>
          </a:p>
        </p:txBody>
      </p:sp>
      <p:sp>
        <p:nvSpPr>
          <p:cNvPr id="2" name="TextBox 1">
            <a:extLst>
              <a:ext uri="{FF2B5EF4-FFF2-40B4-BE49-F238E27FC236}">
                <a16:creationId xmlns:a16="http://schemas.microsoft.com/office/drawing/2014/main" id="{B0C8EB02-3EC9-7D63-9AF1-E9AA50D1B50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AD3FFA7-C6EB-3399-A7D4-1CC3D99A709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0E1278A6-2FFF-6DB0-C80C-75CD49D5155D}"/>
              </a:ext>
            </a:extLst>
          </p:cNvPr>
          <p:cNvGraphicFramePr>
            <a:graphicFrameLocks noGrp="1"/>
          </p:cNvGraphicFramePr>
          <p:nvPr>
            <p:extLst>
              <p:ext uri="{D42A27DB-BD31-4B8C-83A1-F6EECF244321}">
                <p14:modId xmlns:p14="http://schemas.microsoft.com/office/powerpoint/2010/main" val="130491826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Early warning systems in place that support actions to reduce impact of climate events</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F85B9B9-B8E0-13B5-3F36-079F814A99C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659808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20176-ED9E-F016-E4F0-0BC5426CEB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4FC6436-AF3E-4736-8108-1CA2FC66F175}"/>
              </a:ext>
            </a:extLst>
          </p:cNvPr>
          <p:cNvSpPr txBox="1"/>
          <p:nvPr/>
        </p:nvSpPr>
        <p:spPr>
          <a:xfrm>
            <a:off x="1543665" y="728039"/>
            <a:ext cx="9969908" cy="646331"/>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[Sufficient] funding available to operate and maintain sewerage during and after drought in drought-prone areas</a:t>
            </a:r>
          </a:p>
        </p:txBody>
      </p:sp>
      <p:sp>
        <p:nvSpPr>
          <p:cNvPr id="6" name="TextBox 5">
            <a:extLst>
              <a:ext uri="{FF2B5EF4-FFF2-40B4-BE49-F238E27FC236}">
                <a16:creationId xmlns:a16="http://schemas.microsoft.com/office/drawing/2014/main" id="{1A1B9531-D8A1-2D5D-6CAC-AFFAB3BEB6BE}"/>
              </a:ext>
            </a:extLst>
          </p:cNvPr>
          <p:cNvSpPr txBox="1"/>
          <p:nvPr/>
        </p:nvSpPr>
        <p:spPr>
          <a:xfrm>
            <a:off x="838199" y="728039"/>
            <a:ext cx="1199536" cy="369332"/>
          </a:xfrm>
          <a:prstGeom prst="rect">
            <a:avLst/>
          </a:prstGeom>
          <a:noFill/>
        </p:spPr>
        <p:txBody>
          <a:bodyPr wrap="square" rtlCol="0">
            <a:spAutoFit/>
          </a:bodyPr>
          <a:lstStyle/>
          <a:p>
            <a:r>
              <a:rPr lang="en-GB" b="1"/>
              <a:t>LL275</a:t>
            </a:r>
          </a:p>
        </p:txBody>
      </p:sp>
      <p:sp>
        <p:nvSpPr>
          <p:cNvPr id="2" name="TextBox 1">
            <a:extLst>
              <a:ext uri="{FF2B5EF4-FFF2-40B4-BE49-F238E27FC236}">
                <a16:creationId xmlns:a16="http://schemas.microsoft.com/office/drawing/2014/main" id="{68F76AF4-6FE7-ADB5-8972-EE63FB9E06FE}"/>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243F6F1-0F04-AC28-86DB-28DB319A28A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C7B8A755-877C-4F23-F2B8-B1C297C0D842}"/>
              </a:ext>
            </a:extLst>
          </p:cNvPr>
          <p:cNvGraphicFramePr>
            <a:graphicFrameLocks noGrp="1"/>
          </p:cNvGraphicFramePr>
          <p:nvPr>
            <p:extLst>
              <p:ext uri="{D42A27DB-BD31-4B8C-83A1-F6EECF244321}">
                <p14:modId xmlns:p14="http://schemas.microsoft.com/office/powerpoint/2010/main" val="3146439251"/>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Sewer Conveyance</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13131A3-22A8-0C62-25BF-924849BAA28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74842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829BE-2D6A-A2C1-72AE-155C9B783C0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0DEC0F-B505-FECF-3254-AF8669ECAC96}"/>
              </a:ext>
            </a:extLst>
          </p:cNvPr>
          <p:cNvSpPr txBox="1"/>
          <p:nvPr/>
        </p:nvSpPr>
        <p:spPr>
          <a:xfrm>
            <a:off x="1543665" y="728039"/>
            <a:ext cx="9969908" cy="369332"/>
          </a:xfrm>
          <a:prstGeom prst="rect">
            <a:avLst/>
          </a:prstGeom>
          <a:solidFill>
            <a:srgbClr val="196B24"/>
          </a:solidFill>
        </p:spPr>
        <p:txBody>
          <a:bodyPr wrap="square">
            <a:spAutoFit/>
          </a:bodyPr>
          <a:lstStyle/>
          <a:p>
            <a:pPr algn="l" fontAlgn="b"/>
            <a:r>
              <a:rPr lang="en-GB" sz="1800" b="1" i="0" u="none" strike="noStrike">
                <a:solidFill>
                  <a:schemeClr val="bg1"/>
                </a:solidFill>
                <a:effectLst/>
                <a:latin typeface="+mn-lt"/>
              </a:rPr>
              <a:t>[Sufficient] funding is available to support installation of equipment for wastewater reuse and recycling</a:t>
            </a:r>
          </a:p>
        </p:txBody>
      </p:sp>
      <p:sp>
        <p:nvSpPr>
          <p:cNvPr id="6" name="TextBox 5">
            <a:extLst>
              <a:ext uri="{FF2B5EF4-FFF2-40B4-BE49-F238E27FC236}">
                <a16:creationId xmlns:a16="http://schemas.microsoft.com/office/drawing/2014/main" id="{FCAF6AE8-FCD5-E6AE-E659-DB356D4B7F7E}"/>
              </a:ext>
            </a:extLst>
          </p:cNvPr>
          <p:cNvSpPr txBox="1"/>
          <p:nvPr/>
        </p:nvSpPr>
        <p:spPr>
          <a:xfrm>
            <a:off x="838199" y="728039"/>
            <a:ext cx="1199536" cy="369332"/>
          </a:xfrm>
          <a:prstGeom prst="rect">
            <a:avLst/>
          </a:prstGeom>
          <a:noFill/>
        </p:spPr>
        <p:txBody>
          <a:bodyPr wrap="square" rtlCol="0">
            <a:spAutoFit/>
          </a:bodyPr>
          <a:lstStyle/>
          <a:p>
            <a:r>
              <a:rPr lang="en-GB" b="1"/>
              <a:t>LL283</a:t>
            </a:r>
          </a:p>
        </p:txBody>
      </p:sp>
      <p:sp>
        <p:nvSpPr>
          <p:cNvPr id="2" name="TextBox 1">
            <a:extLst>
              <a:ext uri="{FF2B5EF4-FFF2-40B4-BE49-F238E27FC236}">
                <a16:creationId xmlns:a16="http://schemas.microsoft.com/office/drawing/2014/main" id="{C53A0481-7431-B642-1E00-3B3E4FF1EF8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32767FB-BAB0-A32F-6BFD-41DC664997C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F766DA42-ED05-4AB1-1C84-1728C1F903FC}"/>
              </a:ext>
            </a:extLst>
          </p:cNvPr>
          <p:cNvGraphicFramePr>
            <a:graphicFrameLocks noGrp="1"/>
          </p:cNvGraphicFramePr>
          <p:nvPr>
            <p:extLst>
              <p:ext uri="{D42A27DB-BD31-4B8C-83A1-F6EECF244321}">
                <p14:modId xmlns:p14="http://schemas.microsoft.com/office/powerpoint/2010/main" val="804960904"/>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Sanitation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B0407DC-52D4-BBB6-2475-13A7F5C62FF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434089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D688-DDD0-2B46-DED0-182B8FE654B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179BCCB-10AD-4960-7BBB-2FA40ED22716}"/>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p:txBody>
      </p:sp>
      <p:cxnSp>
        <p:nvCxnSpPr>
          <p:cNvPr id="5" name="Straight Connector 4">
            <a:extLst>
              <a:ext uri="{FF2B5EF4-FFF2-40B4-BE49-F238E27FC236}">
                <a16:creationId xmlns:a16="http://schemas.microsoft.com/office/drawing/2014/main" id="{D1D4EB87-ED4D-80C4-078E-39D4026A9B92}"/>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3B6515D-1856-792C-01A0-EC22CE3D00A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2F3F164A-A671-56FA-0AAB-BB2D2CFAF3E3}"/>
              </a:ext>
            </a:extLst>
          </p:cNvPr>
          <p:cNvSpPr txBox="1"/>
          <p:nvPr/>
        </p:nvSpPr>
        <p:spPr>
          <a:xfrm>
            <a:off x="838199" y="1247637"/>
            <a:ext cx="6890657" cy="369332"/>
          </a:xfrm>
          <a:prstGeom prst="rect">
            <a:avLst/>
          </a:prstGeom>
          <a:noFill/>
        </p:spPr>
        <p:txBody>
          <a:bodyPr wrap="square" rtlCol="0">
            <a:spAutoFit/>
          </a:bodyPr>
          <a:lstStyle/>
          <a:p>
            <a:pPr lvl="0"/>
            <a:r>
              <a:rPr lang="en-GB"/>
              <a:t>Hygiene System</a:t>
            </a:r>
          </a:p>
        </p:txBody>
      </p:sp>
      <p:graphicFrame>
        <p:nvGraphicFramePr>
          <p:cNvPr id="4" name="Table 3">
            <a:extLst>
              <a:ext uri="{FF2B5EF4-FFF2-40B4-BE49-F238E27FC236}">
                <a16:creationId xmlns:a16="http://schemas.microsoft.com/office/drawing/2014/main" id="{A8C54552-069A-A2C8-D0C0-CDBCBAF7DACA}"/>
              </a:ext>
            </a:extLst>
          </p:cNvPr>
          <p:cNvGraphicFramePr>
            <a:graphicFrameLocks noGrp="1"/>
          </p:cNvGraphicFramePr>
          <p:nvPr>
            <p:extLst>
              <p:ext uri="{D42A27DB-BD31-4B8C-83A1-F6EECF244321}">
                <p14:modId xmlns:p14="http://schemas.microsoft.com/office/powerpoint/2010/main" val="1290397999"/>
              </p:ext>
            </p:extLst>
          </p:nvPr>
        </p:nvGraphicFramePr>
        <p:xfrm>
          <a:off x="838199" y="1718111"/>
          <a:ext cx="10290049" cy="4513580"/>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4" action="ppaction://hlinksldjump"/>
                        </a:rPr>
                        <a:t>LL063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Progress towards climate resilience WASH is equitable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Sector strategies include measures to improve hygiene services for populations vulnerable to climate change</a:t>
                      </a:r>
                    </a:p>
                  </a:txBody>
                  <a:tcPr marL="6350" marR="6350" marT="6350"/>
                </a:tc>
                <a:extLst>
                  <a:ext uri="{0D108BD9-81ED-4DB2-BD59-A6C34878D82A}">
                    <a16:rowId xmlns:a16="http://schemas.microsoft.com/office/drawing/2014/main" val="2516395941"/>
                  </a:ext>
                </a:extLst>
              </a:tr>
              <a:tr h="242533">
                <a:tc>
                  <a:txBody>
                    <a:bodyPr/>
                    <a:lstStyle/>
                    <a:p>
                      <a:pPr algn="l" fontAlgn="b"/>
                      <a:r>
                        <a:rPr lang="en-GB" sz="1100" b="0" u="none" strike="noStrike">
                          <a:solidFill>
                            <a:srgbClr val="000000"/>
                          </a:solidFill>
                          <a:effectLst/>
                          <a:hlinkClick r:id="rId5" action="ppaction://hlinksldjump"/>
                        </a:rPr>
                        <a:t>LL160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Inclusion of climate resilience in hygiene sector review and planning</a:t>
                      </a:r>
                    </a:p>
                  </a:txBody>
                  <a:tcPr marL="6350" marR="6350" marT="6350"/>
                </a:tc>
                <a:extLst>
                  <a:ext uri="{0D108BD9-81ED-4DB2-BD59-A6C34878D82A}">
                    <a16:rowId xmlns:a16="http://schemas.microsoft.com/office/drawing/2014/main" val="231730760"/>
                  </a:ext>
                </a:extLst>
              </a:tr>
              <a:tr h="242533">
                <a:tc>
                  <a:txBody>
                    <a:bodyPr/>
                    <a:lstStyle/>
                    <a:p>
                      <a:pPr algn="l" fontAlgn="b"/>
                      <a:r>
                        <a:rPr lang="en-GB" sz="1100" b="0" u="none" strike="noStrike">
                          <a:solidFill>
                            <a:srgbClr val="000000"/>
                          </a:solidFill>
                          <a:effectLst/>
                          <a:hlinkClick r:id="rId6" action="ppaction://hlinksldjump"/>
                        </a:rPr>
                        <a:t>LL289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u="none" strike="noStrike">
                          <a:solidFill>
                            <a:srgbClr val="000000"/>
                          </a:solidFill>
                          <a:effectLst/>
                        </a:rPr>
                        <a:t>Early warning systems in place that support actions to reduce impact of climate events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i="0" u="none" strike="noStrike">
                          <a:solidFill>
                            <a:srgbClr val="000000"/>
                          </a:solidFill>
                          <a:effectLst/>
                          <a:latin typeface="Aptos Narrow" panose="020B0004020202020204" pitchFamily="34" charset="0"/>
                        </a:rPr>
                        <a:t>[Proportion of households] that understand preparedness tasks for potential hygiene risks upon receiving an early warning system alert</a:t>
                      </a:r>
                    </a:p>
                  </a:txBody>
                  <a:tcPr marL="6350" marR="6350" marT="6350"/>
                </a:tc>
                <a:extLst>
                  <a:ext uri="{0D108BD9-81ED-4DB2-BD59-A6C34878D82A}">
                    <a16:rowId xmlns:a16="http://schemas.microsoft.com/office/drawing/2014/main" val="2609501066"/>
                  </a:ext>
                </a:extLst>
              </a:tr>
              <a:tr h="242533">
                <a:tc>
                  <a:txBody>
                    <a:bodyPr/>
                    <a:lstStyle/>
                    <a:p>
                      <a:pPr algn="l" fontAlgn="b"/>
                      <a:r>
                        <a:rPr lang="en-GB" sz="1100" b="0" u="none" strike="noStrike">
                          <a:solidFill>
                            <a:srgbClr val="000000"/>
                          </a:solidFill>
                          <a:effectLst/>
                          <a:hlinkClick r:id="rId7" action="ppaction://hlinksldjump"/>
                        </a:rPr>
                        <a:t>LL340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Climate resilient WASH management plans address stockpiling of soap and other cleansing materials (e.g. ABHR) exist</a:t>
                      </a:r>
                    </a:p>
                  </a:txBody>
                  <a:tcPr marL="6350" marR="6350" marT="6350"/>
                </a:tc>
                <a:extLst>
                  <a:ext uri="{0D108BD9-81ED-4DB2-BD59-A6C34878D82A}">
                    <a16:rowId xmlns:a16="http://schemas.microsoft.com/office/drawing/2014/main" val="1768383258"/>
                  </a:ext>
                </a:extLst>
              </a:tr>
              <a:tr h="242533">
                <a:tc>
                  <a:txBody>
                    <a:bodyPr/>
                    <a:lstStyle/>
                    <a:p>
                      <a:pPr algn="l" fontAlgn="b"/>
                      <a:r>
                        <a:rPr lang="en-GB" sz="1100" b="0" u="none" strike="noStrike">
                          <a:solidFill>
                            <a:srgbClr val="000000"/>
                          </a:solidFill>
                          <a:effectLst/>
                          <a:hlinkClick r:id="rId8" action="ppaction://hlinksldjump"/>
                        </a:rPr>
                        <a:t>LL342</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National hand hygiene strategy includes consideration of sustaining services during projected future climate scenarios</a:t>
                      </a:r>
                    </a:p>
                  </a:txBody>
                  <a:tcPr marL="6350" marR="6350" marT="6350"/>
                </a:tc>
                <a:extLst>
                  <a:ext uri="{0D108BD9-81ED-4DB2-BD59-A6C34878D82A}">
                    <a16:rowId xmlns:a16="http://schemas.microsoft.com/office/drawing/2014/main" val="3373472625"/>
                  </a:ext>
                </a:extLst>
              </a:tr>
              <a:tr h="242533">
                <a:tc>
                  <a:txBody>
                    <a:bodyPr/>
                    <a:lstStyle/>
                    <a:p>
                      <a:pPr algn="l" fontAlgn="b"/>
                      <a:r>
                        <a:rPr lang="en-GB" sz="1100" b="0" u="none" strike="noStrike">
                          <a:solidFill>
                            <a:srgbClr val="000000"/>
                          </a:solidFill>
                          <a:effectLst/>
                          <a:hlinkClick r:id="rId9" action="ppaction://hlinksldjump"/>
                        </a:rPr>
                        <a:t>LL343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National hand hygiene strategy includes consideration of services for populations disproportionately affected by climate change  </a:t>
                      </a:r>
                    </a:p>
                  </a:txBody>
                  <a:tcPr marL="6350" marR="6350" marT="6350"/>
                </a:tc>
                <a:extLst>
                  <a:ext uri="{0D108BD9-81ED-4DB2-BD59-A6C34878D82A}">
                    <a16:rowId xmlns:a16="http://schemas.microsoft.com/office/drawing/2014/main" val="2665396137"/>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10" action="ppaction://hlinksldjump"/>
                        </a:rPr>
                        <a:t>LL344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Sector strategies for climate resilient risk management approaches in WASH include hand hygiene</a:t>
                      </a:r>
                    </a:p>
                  </a:txBody>
                  <a:tcPr marL="6350" marR="6350" marT="6350"/>
                </a:tc>
                <a:extLst>
                  <a:ext uri="{0D108BD9-81ED-4DB2-BD59-A6C34878D82A}">
                    <a16:rowId xmlns:a16="http://schemas.microsoft.com/office/drawing/2014/main" val="1703713697"/>
                  </a:ext>
                </a:extLst>
              </a:tr>
              <a:tr h="242533">
                <a:tc>
                  <a:txBody>
                    <a:bodyPr/>
                    <a:lstStyle/>
                    <a:p>
                      <a:pPr algn="l" fontAlgn="b"/>
                      <a:r>
                        <a:rPr lang="en-GB" sz="1100" b="0" u="none" strike="noStrike">
                          <a:solidFill>
                            <a:srgbClr val="000000"/>
                          </a:solidFill>
                          <a:effectLst/>
                          <a:hlinkClick r:id="rId11" action="ppaction://hlinksldjump"/>
                        </a:rPr>
                        <a:t>LL345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Hygiene is included in climate resilient WASH planning</a:t>
                      </a:r>
                    </a:p>
                  </a:txBody>
                  <a:tcPr marL="6350" marR="6350" marT="6350"/>
                </a:tc>
                <a:extLst>
                  <a:ext uri="{0D108BD9-81ED-4DB2-BD59-A6C34878D82A}">
                    <a16:rowId xmlns:a16="http://schemas.microsoft.com/office/drawing/2014/main" val="1329183009"/>
                  </a:ext>
                </a:extLst>
              </a:tr>
              <a:tr h="242533">
                <a:tc>
                  <a:txBody>
                    <a:bodyPr/>
                    <a:lstStyle/>
                    <a:p>
                      <a:pPr algn="l" fontAlgn="b"/>
                      <a:r>
                        <a:rPr lang="en-GB" sz="1100" b="0" u="none" strike="noStrike">
                          <a:solidFill>
                            <a:srgbClr val="000000"/>
                          </a:solidFill>
                          <a:effectLst/>
                          <a:hlinkClick r:id="rId12" action="ppaction://hlinksldjump"/>
                        </a:rPr>
                        <a:t>LL357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National MHM strategy includes consideration of sustaining services during projected future climate scenarios</a:t>
                      </a:r>
                    </a:p>
                  </a:txBody>
                  <a:tcPr marL="6350" marR="6350" marT="6350"/>
                </a:tc>
                <a:extLst>
                  <a:ext uri="{0D108BD9-81ED-4DB2-BD59-A6C34878D82A}">
                    <a16:rowId xmlns:a16="http://schemas.microsoft.com/office/drawing/2014/main" val="1341624735"/>
                  </a:ext>
                </a:extLst>
              </a:tr>
              <a:tr h="146517">
                <a:tc>
                  <a:txBody>
                    <a:bodyPr/>
                    <a:lstStyle/>
                    <a:p>
                      <a:pPr algn="l" fontAlgn="b"/>
                      <a:r>
                        <a:rPr lang="en-GB" sz="1100" b="0" u="none" strike="noStrike">
                          <a:solidFill>
                            <a:srgbClr val="000000"/>
                          </a:solidFill>
                          <a:effectLst/>
                          <a:hlinkClick r:id="rId13" action="ppaction://hlinksldjump"/>
                        </a:rPr>
                        <a:t>LL358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National MHM strategy includes consideration of services for populations disproportionately affected by climate change  </a:t>
                      </a:r>
                    </a:p>
                  </a:txBody>
                  <a:tcPr marL="6350" marR="6350" marT="6350"/>
                </a:tc>
                <a:extLst>
                  <a:ext uri="{0D108BD9-81ED-4DB2-BD59-A6C34878D82A}">
                    <a16:rowId xmlns:a16="http://schemas.microsoft.com/office/drawing/2014/main" val="3096387336"/>
                  </a:ext>
                </a:extLst>
              </a:tr>
              <a:tr h="146517">
                <a:tc>
                  <a:txBody>
                    <a:bodyPr/>
                    <a:lstStyle/>
                    <a:p>
                      <a:pPr algn="l" fontAlgn="b"/>
                      <a:r>
                        <a:rPr lang="en-GB" sz="1100" b="0" u="none" strike="noStrike">
                          <a:solidFill>
                            <a:srgbClr val="000000"/>
                          </a:solidFill>
                          <a:effectLst/>
                          <a:hlinkClick r:id="rId14" action="ppaction://hlinksldjump"/>
                        </a:rPr>
                        <a:t>LL359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WASH sector has embedded approach to adaptation to climate change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Sector strategies for climate resilient risk management approaches in WASH include MHM</a:t>
                      </a:r>
                    </a:p>
                  </a:txBody>
                  <a:tcPr marL="6350" marR="6350" marT="6350"/>
                </a:tc>
                <a:extLst>
                  <a:ext uri="{0D108BD9-81ED-4DB2-BD59-A6C34878D82A}">
                    <a16:rowId xmlns:a16="http://schemas.microsoft.com/office/drawing/2014/main" val="1362569868"/>
                  </a:ext>
                </a:extLst>
              </a:tr>
            </a:tbl>
          </a:graphicData>
        </a:graphic>
      </p:graphicFrame>
      <p:sp>
        <p:nvSpPr>
          <p:cNvPr id="7" name="TextBox 6">
            <a:extLst>
              <a:ext uri="{FF2B5EF4-FFF2-40B4-BE49-F238E27FC236}">
                <a16:creationId xmlns:a16="http://schemas.microsoft.com/office/drawing/2014/main" id="{AABEB9FF-5858-8427-0949-CF9A7C2F3E1D}"/>
              </a:ext>
            </a:extLst>
          </p:cNvPr>
          <p:cNvSpPr txBox="1"/>
          <p:nvPr/>
        </p:nvSpPr>
        <p:spPr>
          <a:xfrm>
            <a:off x="3786499" y="6177280"/>
            <a:ext cx="2412999" cy="369332"/>
          </a:xfrm>
          <a:prstGeom prst="rect">
            <a:avLst/>
          </a:prstGeom>
          <a:noFill/>
        </p:spPr>
        <p:txBody>
          <a:bodyPr wrap="square" rtlCol="0">
            <a:spAutoFit/>
          </a:bodyPr>
          <a:lstStyle/>
          <a:p>
            <a:r>
              <a:rPr lang="en-GB">
                <a:hlinkClick r:id="rId15" action="ppaction://hlinksldjump"/>
              </a:rPr>
              <a:t>Back to previous page</a:t>
            </a:r>
            <a:endParaRPr lang="en-GB"/>
          </a:p>
        </p:txBody>
      </p:sp>
      <p:sp>
        <p:nvSpPr>
          <p:cNvPr id="8" name="TextBox 7">
            <a:extLst>
              <a:ext uri="{FF2B5EF4-FFF2-40B4-BE49-F238E27FC236}">
                <a16:creationId xmlns:a16="http://schemas.microsoft.com/office/drawing/2014/main" id="{C11E9C0C-319E-F455-5451-534DB4AE5370}"/>
              </a:ext>
            </a:extLst>
          </p:cNvPr>
          <p:cNvSpPr txBox="1"/>
          <p:nvPr/>
        </p:nvSpPr>
        <p:spPr>
          <a:xfrm>
            <a:off x="8780206" y="1342145"/>
            <a:ext cx="2354694" cy="369332"/>
          </a:xfrm>
          <a:prstGeom prst="rect">
            <a:avLst/>
          </a:prstGeom>
          <a:noFill/>
        </p:spPr>
        <p:txBody>
          <a:bodyPr wrap="square" rtlCol="0">
            <a:spAutoFit/>
          </a:bodyPr>
          <a:lstStyle/>
          <a:p>
            <a:r>
              <a:rPr lang="en-GB">
                <a:hlinkClick r:id="rId16"/>
              </a:rPr>
              <a:t>Link to Indicator Table</a:t>
            </a:r>
            <a:endParaRPr lang="en-GB"/>
          </a:p>
        </p:txBody>
      </p:sp>
    </p:spTree>
    <p:extLst>
      <p:ext uri="{BB962C8B-B14F-4D97-AF65-F5344CB8AC3E}">
        <p14:creationId xmlns:p14="http://schemas.microsoft.com/office/powerpoint/2010/main" val="2933684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0665-1316-5470-1FF4-FA5A07846C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48575D9-4EF4-9BEC-9398-C9EB760B61C6}"/>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Sector strategies include measures to improve hygiene services for populations vulnerable to climate change</a:t>
            </a:r>
          </a:p>
        </p:txBody>
      </p:sp>
      <p:sp>
        <p:nvSpPr>
          <p:cNvPr id="6" name="TextBox 5">
            <a:extLst>
              <a:ext uri="{FF2B5EF4-FFF2-40B4-BE49-F238E27FC236}">
                <a16:creationId xmlns:a16="http://schemas.microsoft.com/office/drawing/2014/main" id="{4603824B-2AEF-C3BB-E0E8-2D43C259D54F}"/>
              </a:ext>
            </a:extLst>
          </p:cNvPr>
          <p:cNvSpPr txBox="1"/>
          <p:nvPr/>
        </p:nvSpPr>
        <p:spPr>
          <a:xfrm>
            <a:off x="838199" y="728039"/>
            <a:ext cx="1199536" cy="369332"/>
          </a:xfrm>
          <a:prstGeom prst="rect">
            <a:avLst/>
          </a:prstGeom>
          <a:noFill/>
        </p:spPr>
        <p:txBody>
          <a:bodyPr wrap="square" rtlCol="0">
            <a:spAutoFit/>
          </a:bodyPr>
          <a:lstStyle/>
          <a:p>
            <a:r>
              <a:rPr lang="en-GB" b="1"/>
              <a:t>LL063</a:t>
            </a:r>
          </a:p>
        </p:txBody>
      </p:sp>
      <p:sp>
        <p:nvSpPr>
          <p:cNvPr id="2" name="TextBox 1">
            <a:extLst>
              <a:ext uri="{FF2B5EF4-FFF2-40B4-BE49-F238E27FC236}">
                <a16:creationId xmlns:a16="http://schemas.microsoft.com/office/drawing/2014/main" id="{3BC328B9-483B-2C77-78FF-0D3AE46D4F0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B257ACEE-3C6E-5797-74DA-0FE6DE3ACFB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CE55CB3-BB14-8E24-8E18-435472C080CD}"/>
              </a:ext>
            </a:extLst>
          </p:cNvPr>
          <p:cNvGraphicFramePr>
            <a:graphicFrameLocks noGrp="1"/>
          </p:cNvGraphicFramePr>
          <p:nvPr>
            <p:extLst>
              <p:ext uri="{D42A27DB-BD31-4B8C-83A1-F6EECF244321}">
                <p14:modId xmlns:p14="http://schemas.microsoft.com/office/powerpoint/2010/main" val="1083254880"/>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6C4FDA6-9B47-74DB-DABC-3F91993947E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0433290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C4115-4BF3-0DF2-5EA2-9E3FABCC89C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02DB51-124A-DDA9-0A5E-6BD003D94A5A}"/>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Inclusion of climate resilience in hygiene sector review and planning</a:t>
            </a:r>
          </a:p>
        </p:txBody>
      </p:sp>
      <p:sp>
        <p:nvSpPr>
          <p:cNvPr id="6" name="TextBox 5">
            <a:extLst>
              <a:ext uri="{FF2B5EF4-FFF2-40B4-BE49-F238E27FC236}">
                <a16:creationId xmlns:a16="http://schemas.microsoft.com/office/drawing/2014/main" id="{6CDD7523-0281-8700-D4B7-FA7CE9808C0A}"/>
              </a:ext>
            </a:extLst>
          </p:cNvPr>
          <p:cNvSpPr txBox="1"/>
          <p:nvPr/>
        </p:nvSpPr>
        <p:spPr>
          <a:xfrm>
            <a:off x="838199" y="728039"/>
            <a:ext cx="1199536" cy="369332"/>
          </a:xfrm>
          <a:prstGeom prst="rect">
            <a:avLst/>
          </a:prstGeom>
          <a:noFill/>
        </p:spPr>
        <p:txBody>
          <a:bodyPr wrap="square" rtlCol="0">
            <a:spAutoFit/>
          </a:bodyPr>
          <a:lstStyle/>
          <a:p>
            <a:r>
              <a:rPr lang="en-GB" b="1"/>
              <a:t>LL160</a:t>
            </a:r>
          </a:p>
        </p:txBody>
      </p:sp>
      <p:sp>
        <p:nvSpPr>
          <p:cNvPr id="2" name="TextBox 1">
            <a:extLst>
              <a:ext uri="{FF2B5EF4-FFF2-40B4-BE49-F238E27FC236}">
                <a16:creationId xmlns:a16="http://schemas.microsoft.com/office/drawing/2014/main" id="{B85C10D7-2E37-EB60-7864-09005ADAE28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44E93DD-699B-52D3-1545-9747759D573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92D68192-46A3-A287-AADF-05639BF82E5A}"/>
              </a:ext>
            </a:extLst>
          </p:cNvPr>
          <p:cNvGraphicFramePr>
            <a:graphicFrameLocks noGrp="1"/>
          </p:cNvGraphicFramePr>
          <p:nvPr>
            <p:extLst>
              <p:ext uri="{D42A27DB-BD31-4B8C-83A1-F6EECF244321}">
                <p14:modId xmlns:p14="http://schemas.microsoft.com/office/powerpoint/2010/main" val="132991660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B9ED225-0B81-05D3-ABFE-DC7405965E8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65255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6056B-2BCB-A425-86E0-9F66654BD82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A33A79-1025-5628-12B1-409A45A353CC}"/>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[Proportion of households] that understand preparedness tasks for potential hygiene risks upon receiving an early warning system alert</a:t>
            </a:r>
          </a:p>
        </p:txBody>
      </p:sp>
      <p:sp>
        <p:nvSpPr>
          <p:cNvPr id="6" name="TextBox 5">
            <a:extLst>
              <a:ext uri="{FF2B5EF4-FFF2-40B4-BE49-F238E27FC236}">
                <a16:creationId xmlns:a16="http://schemas.microsoft.com/office/drawing/2014/main" id="{0CE48D99-FD1E-C811-0D41-B73EAD90B412}"/>
              </a:ext>
            </a:extLst>
          </p:cNvPr>
          <p:cNvSpPr txBox="1"/>
          <p:nvPr/>
        </p:nvSpPr>
        <p:spPr>
          <a:xfrm>
            <a:off x="838199" y="728039"/>
            <a:ext cx="1199536" cy="369332"/>
          </a:xfrm>
          <a:prstGeom prst="rect">
            <a:avLst/>
          </a:prstGeom>
          <a:noFill/>
        </p:spPr>
        <p:txBody>
          <a:bodyPr wrap="square" rtlCol="0">
            <a:spAutoFit/>
          </a:bodyPr>
          <a:lstStyle/>
          <a:p>
            <a:r>
              <a:rPr lang="en-GB" b="1"/>
              <a:t>LL289</a:t>
            </a:r>
          </a:p>
        </p:txBody>
      </p:sp>
      <p:sp>
        <p:nvSpPr>
          <p:cNvPr id="2" name="TextBox 1">
            <a:extLst>
              <a:ext uri="{FF2B5EF4-FFF2-40B4-BE49-F238E27FC236}">
                <a16:creationId xmlns:a16="http://schemas.microsoft.com/office/drawing/2014/main" id="{F152580E-EF96-8AA3-FCE5-A1BCDECBF12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D5320BF6-5F88-52B3-E570-70F0CDEDB89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7AA45CE5-EFDA-8602-6E26-F762B53F56A0}"/>
              </a:ext>
            </a:extLst>
          </p:cNvPr>
          <p:cNvGraphicFramePr>
            <a:graphicFrameLocks noGrp="1"/>
          </p:cNvGraphicFramePr>
          <p:nvPr>
            <p:extLst>
              <p:ext uri="{D42A27DB-BD31-4B8C-83A1-F6EECF244321}">
                <p14:modId xmlns:p14="http://schemas.microsoft.com/office/powerpoint/2010/main" val="2358025623"/>
              </p:ext>
            </p:extLst>
          </p:nvPr>
        </p:nvGraphicFramePr>
        <p:xfrm>
          <a:off x="491613" y="1742221"/>
          <a:ext cx="10991317" cy="28990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r" fontAlgn="b"/>
                      <a:r>
                        <a:rPr lang="en-GB" sz="1800" b="0" i="0" u="none" strike="noStrike">
                          <a:solidFill>
                            <a:srgbClr val="000000"/>
                          </a:solidFill>
                          <a:effectLst/>
                          <a:latin typeface="+mn-lt"/>
                        </a:rPr>
                        <a:t>Qualitative</a:t>
                      </a:r>
                    </a:p>
                  </a:txBody>
                  <a:tcPr marL="0" marR="0" marT="0" marB="0" anchor="b"/>
                </a:tc>
                <a:tc>
                  <a:txBody>
                    <a:bodyPr/>
                    <a:lstStyle/>
                    <a:p>
                      <a:pPr algn="l" fontAlgn="b"/>
                      <a:r>
                        <a:rPr lang="en-GB" sz="1800" b="0" i="0" u="none" strike="noStrike">
                          <a:solidFill>
                            <a:srgbClr val="000000"/>
                          </a:solidFill>
                          <a:effectLst/>
                          <a:latin typeface="+mn-lt"/>
                        </a:rPr>
                        <a:t>R4b</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ALHASSAN, S. &amp; HADWEN, W. L. 2017. Challenges and Opportunities for Mainstreaming Climate Change Adaptation into </a:t>
                      </a:r>
                      <a:r>
                        <a:rPr lang="en-GB" sz="1000" err="1"/>
                        <a:t>WaSH</a:t>
                      </a:r>
                      <a:r>
                        <a:rPr lang="en-GB" sz="1000"/>
                        <a:t> Development Planning in Ghana. International Journal of Environmental Research and Public Health [Online], 14.</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0F4D586-9ABA-D37F-1FDD-9C3906A5F15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437435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54C07-940C-278F-2363-963A0C0D53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49FA3A8-0E37-3B68-5EB7-8043FF278426}"/>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Climate resilient WASH management plans address stockpiling of soap and other cleansing materials (e.g. ABHR) exist</a:t>
            </a:r>
          </a:p>
        </p:txBody>
      </p:sp>
      <p:sp>
        <p:nvSpPr>
          <p:cNvPr id="6" name="TextBox 5">
            <a:extLst>
              <a:ext uri="{FF2B5EF4-FFF2-40B4-BE49-F238E27FC236}">
                <a16:creationId xmlns:a16="http://schemas.microsoft.com/office/drawing/2014/main" id="{BD4BF888-ECFE-CDDD-8F69-1B856AE81E1D}"/>
              </a:ext>
            </a:extLst>
          </p:cNvPr>
          <p:cNvSpPr txBox="1"/>
          <p:nvPr/>
        </p:nvSpPr>
        <p:spPr>
          <a:xfrm>
            <a:off x="838199" y="728039"/>
            <a:ext cx="1199536" cy="369332"/>
          </a:xfrm>
          <a:prstGeom prst="rect">
            <a:avLst/>
          </a:prstGeom>
          <a:noFill/>
        </p:spPr>
        <p:txBody>
          <a:bodyPr wrap="square" rtlCol="0">
            <a:spAutoFit/>
          </a:bodyPr>
          <a:lstStyle/>
          <a:p>
            <a:r>
              <a:rPr lang="en-GB" b="1"/>
              <a:t>LL340</a:t>
            </a:r>
          </a:p>
        </p:txBody>
      </p:sp>
      <p:sp>
        <p:nvSpPr>
          <p:cNvPr id="2" name="TextBox 1">
            <a:extLst>
              <a:ext uri="{FF2B5EF4-FFF2-40B4-BE49-F238E27FC236}">
                <a16:creationId xmlns:a16="http://schemas.microsoft.com/office/drawing/2014/main" id="{757B801F-6A02-3E8E-65EC-2A0575F5462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318A1DB-345A-8D9D-60CC-2028F6351272}"/>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26C62201-0EF3-BD34-2908-7E9BA060495E}"/>
              </a:ext>
            </a:extLst>
          </p:cNvPr>
          <p:cNvGraphicFramePr>
            <a:graphicFrameLocks noGrp="1"/>
          </p:cNvGraphicFramePr>
          <p:nvPr>
            <p:extLst>
              <p:ext uri="{D42A27DB-BD31-4B8C-83A1-F6EECF244321}">
                <p14:modId xmlns:p14="http://schemas.microsoft.com/office/powerpoint/2010/main" val="2653976874"/>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Supply chains are resilient to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AAE61F4A-938C-A629-E5FE-958A70DB2F1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17705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EC54F-431F-8502-28C8-FFA2A90C607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FA0ECD-447C-0B4A-884E-3162B477E564}"/>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that use data on climate impacts for decision-making</a:t>
            </a:r>
          </a:p>
        </p:txBody>
      </p:sp>
      <p:sp>
        <p:nvSpPr>
          <p:cNvPr id="6" name="TextBox 5">
            <a:extLst>
              <a:ext uri="{FF2B5EF4-FFF2-40B4-BE49-F238E27FC236}">
                <a16:creationId xmlns:a16="http://schemas.microsoft.com/office/drawing/2014/main" id="{DE145B15-5D56-3EB5-F7A3-953169992687}"/>
              </a:ext>
            </a:extLst>
          </p:cNvPr>
          <p:cNvSpPr txBox="1"/>
          <p:nvPr/>
        </p:nvSpPr>
        <p:spPr>
          <a:xfrm>
            <a:off x="838200" y="728039"/>
            <a:ext cx="1199536" cy="369332"/>
          </a:xfrm>
          <a:prstGeom prst="rect">
            <a:avLst/>
          </a:prstGeom>
          <a:noFill/>
        </p:spPr>
        <p:txBody>
          <a:bodyPr wrap="square" rtlCol="0">
            <a:spAutoFit/>
          </a:bodyPr>
          <a:lstStyle/>
          <a:p>
            <a:r>
              <a:rPr lang="en-GB" b="1"/>
              <a:t>LL035</a:t>
            </a:r>
          </a:p>
        </p:txBody>
      </p:sp>
      <p:sp>
        <p:nvSpPr>
          <p:cNvPr id="13" name="TextBox 12">
            <a:extLst>
              <a:ext uri="{FF2B5EF4-FFF2-40B4-BE49-F238E27FC236}">
                <a16:creationId xmlns:a16="http://schemas.microsoft.com/office/drawing/2014/main" id="{8E3D7BE5-B1F7-FC73-8E49-EC7FFEF1C10F}"/>
              </a:ext>
            </a:extLst>
          </p:cNvPr>
          <p:cNvSpPr txBox="1"/>
          <p:nvPr/>
        </p:nvSpPr>
        <p:spPr>
          <a:xfrm>
            <a:off x="6209330" y="6177280"/>
            <a:ext cx="2787447" cy="369332"/>
          </a:xfrm>
          <a:prstGeom prst="rect">
            <a:avLst/>
          </a:prstGeom>
          <a:noFill/>
        </p:spPr>
        <p:txBody>
          <a:bodyPr wrap="square" rtlCol="0">
            <a:spAutoFit/>
          </a:bodyPr>
          <a:lstStyle/>
          <a:p>
            <a:r>
              <a:rPr lang="en-GB">
                <a:hlinkClick r:id="rId3"/>
              </a:rPr>
              <a:t>Comment on this indicator</a:t>
            </a:r>
            <a:endParaRPr lang="en-GB"/>
          </a:p>
        </p:txBody>
      </p:sp>
      <p:sp>
        <p:nvSpPr>
          <p:cNvPr id="2" name="TextBox 1">
            <a:extLst>
              <a:ext uri="{FF2B5EF4-FFF2-40B4-BE49-F238E27FC236}">
                <a16:creationId xmlns:a16="http://schemas.microsoft.com/office/drawing/2014/main" id="{DC89A1E3-6C6F-68E8-80FD-4391EEBE679A}"/>
              </a:ext>
            </a:extLst>
          </p:cNvPr>
          <p:cNvSpPr txBox="1"/>
          <p:nvPr/>
        </p:nvSpPr>
        <p:spPr>
          <a:xfrm>
            <a:off x="838199" y="6177280"/>
            <a:ext cx="2873829" cy="646331"/>
          </a:xfrm>
          <a:prstGeom prst="rect">
            <a:avLst/>
          </a:prstGeom>
          <a:noFill/>
        </p:spPr>
        <p:txBody>
          <a:bodyPr wrap="square" rtlCol="0">
            <a:spAutoFit/>
          </a:bodyPr>
          <a:lstStyle/>
          <a:p>
            <a:r>
              <a:rPr lang="en-GB">
                <a:hlinkClick r:id="rId4" action="ppaction://hlinksldjump"/>
              </a:rPr>
              <a:t>Return to Conceptual Framework</a:t>
            </a:r>
            <a:endParaRPr lang="en-GB"/>
          </a:p>
        </p:txBody>
      </p:sp>
      <p:sp>
        <p:nvSpPr>
          <p:cNvPr id="3" name="TextBox 2">
            <a:extLst>
              <a:ext uri="{FF2B5EF4-FFF2-40B4-BE49-F238E27FC236}">
                <a16:creationId xmlns:a16="http://schemas.microsoft.com/office/drawing/2014/main" id="{F6DAFEE0-EBB1-B504-B0EC-877E1B5C226B}"/>
              </a:ext>
            </a:extLst>
          </p:cNvPr>
          <p:cNvSpPr txBox="1"/>
          <p:nvPr/>
        </p:nvSpPr>
        <p:spPr>
          <a:xfrm>
            <a:off x="3786499" y="6177280"/>
            <a:ext cx="2412999" cy="369332"/>
          </a:xfrm>
          <a:prstGeom prst="rect">
            <a:avLst/>
          </a:prstGeom>
          <a:noFill/>
        </p:spPr>
        <p:txBody>
          <a:bodyPr wrap="square" rtlCol="0">
            <a:spAutoFit/>
          </a:bodyPr>
          <a:lstStyle/>
          <a:p>
            <a:r>
              <a:rPr lang="en-GB">
                <a:hlinkClick r:id="rId5" action="ppaction://hlinksldjump"/>
              </a:rPr>
              <a:t>Back to previous page</a:t>
            </a:r>
            <a:endParaRPr lang="en-GB"/>
          </a:p>
        </p:txBody>
      </p:sp>
      <p:graphicFrame>
        <p:nvGraphicFramePr>
          <p:cNvPr id="4" name="Table 3">
            <a:extLst>
              <a:ext uri="{FF2B5EF4-FFF2-40B4-BE49-F238E27FC236}">
                <a16:creationId xmlns:a16="http://schemas.microsoft.com/office/drawing/2014/main" id="{FD51C6E0-0AC7-162D-E4DA-D04B1AA11309}"/>
              </a:ext>
            </a:extLst>
          </p:cNvPr>
          <p:cNvGraphicFramePr>
            <a:graphicFrameLocks noGrp="1"/>
          </p:cNvGraphicFramePr>
          <p:nvPr>
            <p:extLst>
              <p:ext uri="{D42A27DB-BD31-4B8C-83A1-F6EECF244321}">
                <p14:modId xmlns:p14="http://schemas.microsoft.com/office/powerpoint/2010/main" val="2011806500"/>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WASH sector has embedded approach to adaptation to climate change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UNICEF-guidance note shift to climate resilient wash programming</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Tree>
    <p:extLst>
      <p:ext uri="{BB962C8B-B14F-4D97-AF65-F5344CB8AC3E}">
        <p14:creationId xmlns:p14="http://schemas.microsoft.com/office/powerpoint/2010/main" val="150183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289DD-DE58-C237-CFEA-11F56434A1A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AD8EF27-0464-774C-2AB0-A3619054D48D}"/>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National hand hygiene strategy includes consideration of sustaining services during projected future climate scenarios</a:t>
            </a:r>
          </a:p>
        </p:txBody>
      </p:sp>
      <p:sp>
        <p:nvSpPr>
          <p:cNvPr id="6" name="TextBox 5">
            <a:extLst>
              <a:ext uri="{FF2B5EF4-FFF2-40B4-BE49-F238E27FC236}">
                <a16:creationId xmlns:a16="http://schemas.microsoft.com/office/drawing/2014/main" id="{71CD7FF1-7ABB-1E0A-3049-8A8DFB7A02F9}"/>
              </a:ext>
            </a:extLst>
          </p:cNvPr>
          <p:cNvSpPr txBox="1"/>
          <p:nvPr/>
        </p:nvSpPr>
        <p:spPr>
          <a:xfrm>
            <a:off x="838199" y="728039"/>
            <a:ext cx="1199536" cy="369332"/>
          </a:xfrm>
          <a:prstGeom prst="rect">
            <a:avLst/>
          </a:prstGeom>
          <a:noFill/>
        </p:spPr>
        <p:txBody>
          <a:bodyPr wrap="square" rtlCol="0">
            <a:spAutoFit/>
          </a:bodyPr>
          <a:lstStyle/>
          <a:p>
            <a:r>
              <a:rPr lang="en-GB" b="1"/>
              <a:t>LL342</a:t>
            </a:r>
          </a:p>
        </p:txBody>
      </p:sp>
      <p:sp>
        <p:nvSpPr>
          <p:cNvPr id="2" name="TextBox 1">
            <a:extLst>
              <a:ext uri="{FF2B5EF4-FFF2-40B4-BE49-F238E27FC236}">
                <a16:creationId xmlns:a16="http://schemas.microsoft.com/office/drawing/2014/main" id="{B0CE3CE2-5ED6-B51D-EF2E-DCC6A9439BF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FCAA1A8-9E31-8A2C-42F3-ED4C96B93FFC}"/>
              </a:ext>
            </a:extLst>
          </p:cNvPr>
          <p:cNvGraphicFramePr>
            <a:graphicFrameLocks noGrp="1"/>
          </p:cNvGraphicFramePr>
          <p:nvPr>
            <p:extLst>
              <p:ext uri="{D42A27DB-BD31-4B8C-83A1-F6EECF244321}">
                <p14:modId xmlns:p14="http://schemas.microsoft.com/office/powerpoint/2010/main" val="362327449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D9D5979-CB87-87B3-969B-5DAFF3ABD59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32E5A062-56B5-175C-1A59-2DA578A1733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5930521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C9DE-BC19-98E4-DFF5-DBC33E0ACE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CBBDAF-A678-DDC2-7A6A-C6B4BB874535}"/>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National hand hygiene strategy includes consideration of services for populations disproportionately affected by climate change </a:t>
            </a:r>
          </a:p>
        </p:txBody>
      </p:sp>
      <p:sp>
        <p:nvSpPr>
          <p:cNvPr id="6" name="TextBox 5">
            <a:extLst>
              <a:ext uri="{FF2B5EF4-FFF2-40B4-BE49-F238E27FC236}">
                <a16:creationId xmlns:a16="http://schemas.microsoft.com/office/drawing/2014/main" id="{AD674419-90B3-871C-63C7-19D6D0D22820}"/>
              </a:ext>
            </a:extLst>
          </p:cNvPr>
          <p:cNvSpPr txBox="1"/>
          <p:nvPr/>
        </p:nvSpPr>
        <p:spPr>
          <a:xfrm>
            <a:off x="838199" y="728039"/>
            <a:ext cx="1199536" cy="369332"/>
          </a:xfrm>
          <a:prstGeom prst="rect">
            <a:avLst/>
          </a:prstGeom>
          <a:noFill/>
        </p:spPr>
        <p:txBody>
          <a:bodyPr wrap="square" rtlCol="0">
            <a:spAutoFit/>
          </a:bodyPr>
          <a:lstStyle/>
          <a:p>
            <a:r>
              <a:rPr lang="en-GB" b="1"/>
              <a:t>LL343</a:t>
            </a:r>
          </a:p>
        </p:txBody>
      </p:sp>
      <p:sp>
        <p:nvSpPr>
          <p:cNvPr id="2" name="TextBox 1">
            <a:extLst>
              <a:ext uri="{FF2B5EF4-FFF2-40B4-BE49-F238E27FC236}">
                <a16:creationId xmlns:a16="http://schemas.microsoft.com/office/drawing/2014/main" id="{5F3D15AA-CE3C-69AF-DA30-E878E3E13BD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C1D3B91-68EF-D9A7-D5F9-8AD46ED4574A}"/>
              </a:ext>
            </a:extLst>
          </p:cNvPr>
          <p:cNvGraphicFramePr>
            <a:graphicFrameLocks noGrp="1"/>
          </p:cNvGraphicFramePr>
          <p:nvPr>
            <p:extLst>
              <p:ext uri="{D42A27DB-BD31-4B8C-83A1-F6EECF244321}">
                <p14:modId xmlns:p14="http://schemas.microsoft.com/office/powerpoint/2010/main" val="118367586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DC6EAFC7-62FB-C154-AD7D-08BB1E16958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39C2191-1362-816A-7F18-172C2AD2E85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66368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4947A-9B79-6010-F722-0A62BC8A489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6AE6865-7937-4C01-1D4A-1EB27E4E9D89}"/>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Sector strategies for climate resilient risk management approaches in WASH include hand hygiene</a:t>
            </a:r>
          </a:p>
        </p:txBody>
      </p:sp>
      <p:sp>
        <p:nvSpPr>
          <p:cNvPr id="6" name="TextBox 5">
            <a:extLst>
              <a:ext uri="{FF2B5EF4-FFF2-40B4-BE49-F238E27FC236}">
                <a16:creationId xmlns:a16="http://schemas.microsoft.com/office/drawing/2014/main" id="{4506F7F7-F2E6-0344-349B-4F5000D2A939}"/>
              </a:ext>
            </a:extLst>
          </p:cNvPr>
          <p:cNvSpPr txBox="1"/>
          <p:nvPr/>
        </p:nvSpPr>
        <p:spPr>
          <a:xfrm>
            <a:off x="838199" y="728039"/>
            <a:ext cx="1199536" cy="369332"/>
          </a:xfrm>
          <a:prstGeom prst="rect">
            <a:avLst/>
          </a:prstGeom>
          <a:noFill/>
        </p:spPr>
        <p:txBody>
          <a:bodyPr wrap="square" rtlCol="0">
            <a:spAutoFit/>
          </a:bodyPr>
          <a:lstStyle/>
          <a:p>
            <a:r>
              <a:rPr lang="en-GB" b="1"/>
              <a:t>LL344</a:t>
            </a:r>
          </a:p>
        </p:txBody>
      </p:sp>
      <p:sp>
        <p:nvSpPr>
          <p:cNvPr id="2" name="TextBox 1">
            <a:extLst>
              <a:ext uri="{FF2B5EF4-FFF2-40B4-BE49-F238E27FC236}">
                <a16:creationId xmlns:a16="http://schemas.microsoft.com/office/drawing/2014/main" id="{FEA3D9B4-4C9D-6B5C-4122-B6A769122CB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95353A8-0EC5-F96D-FD31-05672169C83E}"/>
              </a:ext>
            </a:extLst>
          </p:cNvPr>
          <p:cNvGraphicFramePr>
            <a:graphicFrameLocks noGrp="1"/>
          </p:cNvGraphicFramePr>
          <p:nvPr>
            <p:extLst>
              <p:ext uri="{D42A27DB-BD31-4B8C-83A1-F6EECF244321}">
                <p14:modId xmlns:p14="http://schemas.microsoft.com/office/powerpoint/2010/main" val="164356923"/>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A0FD3EA-20E7-9DF5-CAFA-50FD626EAFC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A1A3DAD-4423-62E1-9744-EA236DC01A2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032077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C1AE0-77E9-0B3B-5051-C64A350F26A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4EB6E8E-B593-667A-80B6-01D41052816D}"/>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Hygiene is included in climate resilient WASH planning</a:t>
            </a:r>
          </a:p>
        </p:txBody>
      </p:sp>
      <p:sp>
        <p:nvSpPr>
          <p:cNvPr id="6" name="TextBox 5">
            <a:extLst>
              <a:ext uri="{FF2B5EF4-FFF2-40B4-BE49-F238E27FC236}">
                <a16:creationId xmlns:a16="http://schemas.microsoft.com/office/drawing/2014/main" id="{3CCDD7C5-7D27-F649-7EF0-95B6BCF384C9}"/>
              </a:ext>
            </a:extLst>
          </p:cNvPr>
          <p:cNvSpPr txBox="1"/>
          <p:nvPr/>
        </p:nvSpPr>
        <p:spPr>
          <a:xfrm>
            <a:off x="838199" y="728039"/>
            <a:ext cx="1199536" cy="369332"/>
          </a:xfrm>
          <a:prstGeom prst="rect">
            <a:avLst/>
          </a:prstGeom>
          <a:noFill/>
        </p:spPr>
        <p:txBody>
          <a:bodyPr wrap="square" rtlCol="0">
            <a:spAutoFit/>
          </a:bodyPr>
          <a:lstStyle/>
          <a:p>
            <a:r>
              <a:rPr lang="en-GB" b="1"/>
              <a:t>LL345</a:t>
            </a:r>
          </a:p>
        </p:txBody>
      </p:sp>
      <p:sp>
        <p:nvSpPr>
          <p:cNvPr id="2" name="TextBox 1">
            <a:extLst>
              <a:ext uri="{FF2B5EF4-FFF2-40B4-BE49-F238E27FC236}">
                <a16:creationId xmlns:a16="http://schemas.microsoft.com/office/drawing/2014/main" id="{8D88A5B1-8AB1-E9A1-793C-202A0A52122B}"/>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6953838-3488-98F0-D209-F77941D0CA5F}"/>
              </a:ext>
            </a:extLst>
          </p:cNvPr>
          <p:cNvGraphicFramePr>
            <a:graphicFrameLocks noGrp="1"/>
          </p:cNvGraphicFramePr>
          <p:nvPr>
            <p:extLst>
              <p:ext uri="{D42A27DB-BD31-4B8C-83A1-F6EECF244321}">
                <p14:modId xmlns:p14="http://schemas.microsoft.com/office/powerpoint/2010/main" val="252314942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F846479-4647-46CB-778E-40EC3509924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1A99073-28DF-BBC7-5F38-1FD62E7D95C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756312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62CE6-97A2-A4B6-77F5-564DC4B5A4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2FC5197-139E-9DD4-4160-756DD3CDDE25}"/>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National MHM strategy includes consideration of sustaining services during projected future climate scenarios</a:t>
            </a:r>
          </a:p>
        </p:txBody>
      </p:sp>
      <p:sp>
        <p:nvSpPr>
          <p:cNvPr id="6" name="TextBox 5">
            <a:extLst>
              <a:ext uri="{FF2B5EF4-FFF2-40B4-BE49-F238E27FC236}">
                <a16:creationId xmlns:a16="http://schemas.microsoft.com/office/drawing/2014/main" id="{AD465143-72E9-F342-7915-B18EEDFEFB2B}"/>
              </a:ext>
            </a:extLst>
          </p:cNvPr>
          <p:cNvSpPr txBox="1"/>
          <p:nvPr/>
        </p:nvSpPr>
        <p:spPr>
          <a:xfrm>
            <a:off x="838199" y="728039"/>
            <a:ext cx="1199536" cy="369332"/>
          </a:xfrm>
          <a:prstGeom prst="rect">
            <a:avLst/>
          </a:prstGeom>
          <a:noFill/>
        </p:spPr>
        <p:txBody>
          <a:bodyPr wrap="square" rtlCol="0">
            <a:spAutoFit/>
          </a:bodyPr>
          <a:lstStyle/>
          <a:p>
            <a:r>
              <a:rPr lang="en-GB" b="1"/>
              <a:t>LL357</a:t>
            </a:r>
          </a:p>
        </p:txBody>
      </p:sp>
      <p:sp>
        <p:nvSpPr>
          <p:cNvPr id="2" name="TextBox 1">
            <a:extLst>
              <a:ext uri="{FF2B5EF4-FFF2-40B4-BE49-F238E27FC236}">
                <a16:creationId xmlns:a16="http://schemas.microsoft.com/office/drawing/2014/main" id="{BE4FC625-2BA4-036C-5BBD-7ED17F364CB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78D66FF6-79F1-2770-DE7E-855D1FC9F010}"/>
              </a:ext>
            </a:extLst>
          </p:cNvPr>
          <p:cNvGraphicFramePr>
            <a:graphicFrameLocks noGrp="1"/>
          </p:cNvGraphicFramePr>
          <p:nvPr>
            <p:extLst>
              <p:ext uri="{D42A27DB-BD31-4B8C-83A1-F6EECF244321}">
                <p14:modId xmlns:p14="http://schemas.microsoft.com/office/powerpoint/2010/main" val="136318450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981DB597-FE74-5E3B-1143-22E1D210BDD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433EC6E-D6D3-46AE-B8B6-F35639E10F9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604267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0B97F-9514-6FC1-0374-AB1B3421274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2EC0E14-29F7-7057-D583-F01B81DE3373}"/>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National MHM strategy includes consideration of services for populations disproportionately affected by climate change </a:t>
            </a:r>
          </a:p>
        </p:txBody>
      </p:sp>
      <p:sp>
        <p:nvSpPr>
          <p:cNvPr id="6" name="TextBox 5">
            <a:extLst>
              <a:ext uri="{FF2B5EF4-FFF2-40B4-BE49-F238E27FC236}">
                <a16:creationId xmlns:a16="http://schemas.microsoft.com/office/drawing/2014/main" id="{3D587902-EF69-42B3-B366-1585A30B9A1A}"/>
              </a:ext>
            </a:extLst>
          </p:cNvPr>
          <p:cNvSpPr txBox="1"/>
          <p:nvPr/>
        </p:nvSpPr>
        <p:spPr>
          <a:xfrm>
            <a:off x="838199" y="728039"/>
            <a:ext cx="1199536" cy="369332"/>
          </a:xfrm>
          <a:prstGeom prst="rect">
            <a:avLst/>
          </a:prstGeom>
          <a:noFill/>
        </p:spPr>
        <p:txBody>
          <a:bodyPr wrap="square" rtlCol="0">
            <a:spAutoFit/>
          </a:bodyPr>
          <a:lstStyle/>
          <a:p>
            <a:r>
              <a:rPr lang="en-GB" b="1"/>
              <a:t>LL358</a:t>
            </a:r>
          </a:p>
        </p:txBody>
      </p:sp>
      <p:sp>
        <p:nvSpPr>
          <p:cNvPr id="2" name="TextBox 1">
            <a:extLst>
              <a:ext uri="{FF2B5EF4-FFF2-40B4-BE49-F238E27FC236}">
                <a16:creationId xmlns:a16="http://schemas.microsoft.com/office/drawing/2014/main" id="{98161360-3B8A-AC6D-9AC9-B7C574C5543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E128474-1DA7-7682-C3FF-EB9DFEF07940}"/>
              </a:ext>
            </a:extLst>
          </p:cNvPr>
          <p:cNvGraphicFramePr>
            <a:graphicFrameLocks noGrp="1"/>
          </p:cNvGraphicFramePr>
          <p:nvPr>
            <p:extLst>
              <p:ext uri="{D42A27DB-BD31-4B8C-83A1-F6EECF244321}">
                <p14:modId xmlns:p14="http://schemas.microsoft.com/office/powerpoint/2010/main" val="198714676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333CFA3-B6FA-A293-1213-816646DDDF93}"/>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811534F-AC91-4C15-AEB7-B932AB5A3DB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3298360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BE823-9FFD-4F54-0EFE-A496911A224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FBDC0D4-3277-0857-4159-71D843A72E72}"/>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Sector strategies for climate resilient risk management approaches in WASH include MHM</a:t>
            </a:r>
          </a:p>
        </p:txBody>
      </p:sp>
      <p:sp>
        <p:nvSpPr>
          <p:cNvPr id="6" name="TextBox 5">
            <a:extLst>
              <a:ext uri="{FF2B5EF4-FFF2-40B4-BE49-F238E27FC236}">
                <a16:creationId xmlns:a16="http://schemas.microsoft.com/office/drawing/2014/main" id="{0F8C5200-41D4-CD4A-3ED3-BC33CD5341E1}"/>
              </a:ext>
            </a:extLst>
          </p:cNvPr>
          <p:cNvSpPr txBox="1"/>
          <p:nvPr/>
        </p:nvSpPr>
        <p:spPr>
          <a:xfrm>
            <a:off x="838199" y="728039"/>
            <a:ext cx="1199536" cy="369332"/>
          </a:xfrm>
          <a:prstGeom prst="rect">
            <a:avLst/>
          </a:prstGeom>
          <a:noFill/>
        </p:spPr>
        <p:txBody>
          <a:bodyPr wrap="square" rtlCol="0">
            <a:spAutoFit/>
          </a:bodyPr>
          <a:lstStyle/>
          <a:p>
            <a:r>
              <a:rPr lang="en-GB" b="1"/>
              <a:t>LL359</a:t>
            </a:r>
          </a:p>
        </p:txBody>
      </p:sp>
      <p:sp>
        <p:nvSpPr>
          <p:cNvPr id="2" name="TextBox 1">
            <a:extLst>
              <a:ext uri="{FF2B5EF4-FFF2-40B4-BE49-F238E27FC236}">
                <a16:creationId xmlns:a16="http://schemas.microsoft.com/office/drawing/2014/main" id="{18474481-4D5C-8155-42BE-0DBBB901283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9167B3F6-EB7B-BF59-2EA4-4599DABACF9F}"/>
              </a:ext>
            </a:extLst>
          </p:cNvPr>
          <p:cNvGraphicFramePr>
            <a:graphicFrameLocks noGrp="1"/>
          </p:cNvGraphicFramePr>
          <p:nvPr>
            <p:extLst>
              <p:ext uri="{D42A27DB-BD31-4B8C-83A1-F6EECF244321}">
                <p14:modId xmlns:p14="http://schemas.microsoft.com/office/powerpoint/2010/main" val="18631751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A48DC92-D79A-0387-DF62-87F64BC974A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1E1B7893-3DD6-2C17-E25D-B78A6374198B}"/>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733065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EB07-29E0-E34C-D25E-454ABD64ED7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5FB62A9-FB9A-D8C5-3CC9-1D7A4094D79F}"/>
              </a:ext>
            </a:extLst>
          </p:cNvPr>
          <p:cNvSpPr txBox="1">
            <a:spLocks/>
          </p:cNvSpPr>
          <p:nvPr/>
        </p:nvSpPr>
        <p:spPr>
          <a:xfrm>
            <a:off x="838200" y="430600"/>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Regulation </a:t>
            </a:r>
          </a:p>
        </p:txBody>
      </p:sp>
      <p:cxnSp>
        <p:nvCxnSpPr>
          <p:cNvPr id="5" name="Straight Connector 4">
            <a:extLst>
              <a:ext uri="{FF2B5EF4-FFF2-40B4-BE49-F238E27FC236}">
                <a16:creationId xmlns:a16="http://schemas.microsoft.com/office/drawing/2014/main" id="{3FF66AA1-AE59-EC13-20C8-F0377B91E9FE}"/>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A2DCE6C-D9F4-E2A1-3A2F-2927FAD78297}"/>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8DB94C34-CDC1-BC28-AC3D-CE00B5C99A1F}"/>
              </a:ext>
            </a:extLst>
          </p:cNvPr>
          <p:cNvSpPr txBox="1"/>
          <p:nvPr/>
        </p:nvSpPr>
        <p:spPr>
          <a:xfrm>
            <a:off x="838199" y="1247637"/>
            <a:ext cx="6890657" cy="646331"/>
          </a:xfrm>
          <a:prstGeom prst="rect">
            <a:avLst/>
          </a:prstGeom>
          <a:noFill/>
        </p:spPr>
        <p:txBody>
          <a:bodyPr wrap="square" rtlCol="0">
            <a:spAutoFit/>
          </a:bodyPr>
          <a:lstStyle/>
          <a:p>
            <a:pPr lvl="0"/>
            <a:r>
              <a:rPr lang="en-GB"/>
              <a:t>Hygiene System</a:t>
            </a:r>
          </a:p>
          <a:p>
            <a:endParaRPr lang="en-GB"/>
          </a:p>
        </p:txBody>
      </p:sp>
      <p:graphicFrame>
        <p:nvGraphicFramePr>
          <p:cNvPr id="4" name="Table 3">
            <a:extLst>
              <a:ext uri="{FF2B5EF4-FFF2-40B4-BE49-F238E27FC236}">
                <a16:creationId xmlns:a16="http://schemas.microsoft.com/office/drawing/2014/main" id="{9107CD39-3613-B7E6-4DF1-D82288C77069}"/>
              </a:ext>
            </a:extLst>
          </p:cNvPr>
          <p:cNvGraphicFramePr>
            <a:graphicFrameLocks noGrp="1"/>
          </p:cNvGraphicFramePr>
          <p:nvPr>
            <p:extLst>
              <p:ext uri="{D42A27DB-BD31-4B8C-83A1-F6EECF244321}">
                <p14:modId xmlns:p14="http://schemas.microsoft.com/office/powerpoint/2010/main" val="1606905827"/>
              </p:ext>
            </p:extLst>
          </p:nvPr>
        </p:nvGraphicFramePr>
        <p:xfrm>
          <a:off x="838199" y="2289611"/>
          <a:ext cx="10290049" cy="1322033"/>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4" action="ppaction://hlinksldjump"/>
                        </a:rPr>
                        <a:t>LL347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Monitoring of soap sales or purchases of other cleansing materials considers climate-related disruptions</a:t>
                      </a:r>
                    </a:p>
                  </a:txBody>
                  <a:tcPr marL="6350" marR="6350" marT="6350"/>
                </a:tc>
                <a:extLst>
                  <a:ext uri="{0D108BD9-81ED-4DB2-BD59-A6C34878D82A}">
                    <a16:rowId xmlns:a16="http://schemas.microsoft.com/office/drawing/2014/main" val="2516395941"/>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5" action="ppaction://hlinksldjump"/>
                        </a:rPr>
                        <a:t>LL348</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Monitoring of access to hand hygiene materials considers climate-related disruptions</a:t>
                      </a:r>
                    </a:p>
                  </a:txBody>
                  <a:tcPr marL="6350" marR="6350" marT="6350"/>
                </a:tc>
                <a:extLst>
                  <a:ext uri="{0D108BD9-81ED-4DB2-BD59-A6C34878D82A}">
                    <a16:rowId xmlns:a16="http://schemas.microsoft.com/office/drawing/2014/main" val="231730760"/>
                  </a:ext>
                </a:extLst>
              </a:tr>
              <a:tr h="242533">
                <a:tc>
                  <a:txBody>
                    <a:bodyPr/>
                    <a:lstStyle/>
                    <a:p>
                      <a:pPr algn="l" fontAlgn="b"/>
                      <a:r>
                        <a:rPr lang="en-GB" sz="1100" b="0" i="0" u="none" strike="noStrike">
                          <a:solidFill>
                            <a:srgbClr val="000000"/>
                          </a:solidFill>
                          <a:effectLst/>
                          <a:latin typeface="Aptos Narrow" panose="020B0004020202020204" pitchFamily="34" charset="0"/>
                          <a:hlinkClick r:id="rId6" action="ppaction://hlinksldjump"/>
                        </a:rPr>
                        <a:t>LL360</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Multiple hazards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Supply chains are resilient to climate hazards</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Monitoring of MHM materials sales considers climate-related disruptions</a:t>
                      </a:r>
                    </a:p>
                  </a:txBody>
                  <a:tcPr marL="6350" marR="6350" marT="6350"/>
                </a:tc>
                <a:extLst>
                  <a:ext uri="{0D108BD9-81ED-4DB2-BD59-A6C34878D82A}">
                    <a16:rowId xmlns:a16="http://schemas.microsoft.com/office/drawing/2014/main" val="1768383258"/>
                  </a:ext>
                </a:extLst>
              </a:tr>
            </a:tbl>
          </a:graphicData>
        </a:graphic>
      </p:graphicFrame>
      <p:sp>
        <p:nvSpPr>
          <p:cNvPr id="7" name="TextBox 6">
            <a:extLst>
              <a:ext uri="{FF2B5EF4-FFF2-40B4-BE49-F238E27FC236}">
                <a16:creationId xmlns:a16="http://schemas.microsoft.com/office/drawing/2014/main" id="{8BB19654-65AD-17BB-E0AC-0DF565A9EA77}"/>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8" name="TextBox 7">
            <a:extLst>
              <a:ext uri="{FF2B5EF4-FFF2-40B4-BE49-F238E27FC236}">
                <a16:creationId xmlns:a16="http://schemas.microsoft.com/office/drawing/2014/main" id="{BA5A4951-D2FB-2CB1-26DC-CD37295E164F}"/>
              </a:ext>
            </a:extLst>
          </p:cNvPr>
          <p:cNvSpPr txBox="1"/>
          <p:nvPr/>
        </p:nvSpPr>
        <p:spPr>
          <a:xfrm>
            <a:off x="8773554" y="1893968"/>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18623326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8073C-A9AC-FCBE-1920-A45FAD6FF0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DF7EEC3-08CD-F6E0-3493-EE91EE19342E}"/>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Monitoring of soap sales or purchases of other cleansing materials considers climate-related disruptions</a:t>
            </a:r>
          </a:p>
        </p:txBody>
      </p:sp>
      <p:sp>
        <p:nvSpPr>
          <p:cNvPr id="6" name="TextBox 5">
            <a:extLst>
              <a:ext uri="{FF2B5EF4-FFF2-40B4-BE49-F238E27FC236}">
                <a16:creationId xmlns:a16="http://schemas.microsoft.com/office/drawing/2014/main" id="{4B245A64-AE13-7BFF-55F7-BCB441C8B5EF}"/>
              </a:ext>
            </a:extLst>
          </p:cNvPr>
          <p:cNvSpPr txBox="1"/>
          <p:nvPr/>
        </p:nvSpPr>
        <p:spPr>
          <a:xfrm>
            <a:off x="838199" y="728039"/>
            <a:ext cx="1199536" cy="369332"/>
          </a:xfrm>
          <a:prstGeom prst="rect">
            <a:avLst/>
          </a:prstGeom>
          <a:noFill/>
        </p:spPr>
        <p:txBody>
          <a:bodyPr wrap="square" rtlCol="0">
            <a:spAutoFit/>
          </a:bodyPr>
          <a:lstStyle/>
          <a:p>
            <a:r>
              <a:rPr lang="en-GB" b="1"/>
              <a:t>LL347</a:t>
            </a:r>
          </a:p>
        </p:txBody>
      </p:sp>
      <p:sp>
        <p:nvSpPr>
          <p:cNvPr id="2" name="TextBox 1">
            <a:extLst>
              <a:ext uri="{FF2B5EF4-FFF2-40B4-BE49-F238E27FC236}">
                <a16:creationId xmlns:a16="http://schemas.microsoft.com/office/drawing/2014/main" id="{44633865-DB30-6376-B22F-48093F82ABB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65B613B-4C6C-C813-26FF-839C27108ED2}"/>
              </a:ext>
            </a:extLst>
          </p:cNvPr>
          <p:cNvGraphicFramePr>
            <a:graphicFrameLocks noGrp="1"/>
          </p:cNvGraphicFramePr>
          <p:nvPr>
            <p:extLst>
              <p:ext uri="{D42A27DB-BD31-4B8C-83A1-F6EECF244321}">
                <p14:modId xmlns:p14="http://schemas.microsoft.com/office/powerpoint/2010/main" val="2786938280"/>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Supply chains are resilient to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DC39087-78C6-84F6-1000-7C2789BBF6E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2885CCD3-CE45-A2E8-2259-2914CC3E9F58}"/>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5325021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6798-57CD-918D-43E0-737FFA335E9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73B0783-32C4-A31F-DB11-2352124A879B}"/>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Monitoring of access to hand hygiene materials considers climate-related disruptions</a:t>
            </a:r>
          </a:p>
        </p:txBody>
      </p:sp>
      <p:sp>
        <p:nvSpPr>
          <p:cNvPr id="6" name="TextBox 5">
            <a:extLst>
              <a:ext uri="{FF2B5EF4-FFF2-40B4-BE49-F238E27FC236}">
                <a16:creationId xmlns:a16="http://schemas.microsoft.com/office/drawing/2014/main" id="{7ACA16B1-6426-6CA4-285E-F2CD2BFC6BEC}"/>
              </a:ext>
            </a:extLst>
          </p:cNvPr>
          <p:cNvSpPr txBox="1"/>
          <p:nvPr/>
        </p:nvSpPr>
        <p:spPr>
          <a:xfrm>
            <a:off x="838199" y="728039"/>
            <a:ext cx="1199536" cy="369332"/>
          </a:xfrm>
          <a:prstGeom prst="rect">
            <a:avLst/>
          </a:prstGeom>
          <a:noFill/>
        </p:spPr>
        <p:txBody>
          <a:bodyPr wrap="square" rtlCol="0">
            <a:spAutoFit/>
          </a:bodyPr>
          <a:lstStyle/>
          <a:p>
            <a:r>
              <a:rPr lang="en-GB" b="1"/>
              <a:t>LL348</a:t>
            </a:r>
          </a:p>
        </p:txBody>
      </p:sp>
      <p:sp>
        <p:nvSpPr>
          <p:cNvPr id="2" name="TextBox 1">
            <a:extLst>
              <a:ext uri="{FF2B5EF4-FFF2-40B4-BE49-F238E27FC236}">
                <a16:creationId xmlns:a16="http://schemas.microsoft.com/office/drawing/2014/main" id="{7AB340BD-4FC2-AA9A-62E0-58F1F87F2E2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F07D877-1E0F-3814-DAFC-C5C62FE62513}"/>
              </a:ext>
            </a:extLst>
          </p:cNvPr>
          <p:cNvGraphicFramePr>
            <a:graphicFrameLocks noGrp="1"/>
          </p:cNvGraphicFramePr>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Supply chains are resilient to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BE25AB00-F2A6-69D3-A762-1F4215FB0A3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66DB74AB-732D-4141-AAF8-801569EC5A2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9205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CAF5A-7EBB-CF49-7609-1DF6BA0488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8C0FD2A-FE99-804F-5B9D-4A9D256C9FFD}"/>
              </a:ext>
            </a:extLst>
          </p:cNvPr>
          <p:cNvSpPr txBox="1"/>
          <p:nvPr/>
        </p:nvSpPr>
        <p:spPr>
          <a:xfrm>
            <a:off x="1543665" y="728039"/>
            <a:ext cx="9969908" cy="646331"/>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Sector strategies include measures to improve water supply services for populations vulnerable to climate change</a:t>
            </a:r>
          </a:p>
        </p:txBody>
      </p:sp>
      <p:sp>
        <p:nvSpPr>
          <p:cNvPr id="6" name="TextBox 5">
            <a:extLst>
              <a:ext uri="{FF2B5EF4-FFF2-40B4-BE49-F238E27FC236}">
                <a16:creationId xmlns:a16="http://schemas.microsoft.com/office/drawing/2014/main" id="{D2D97F96-E9C2-0E24-4428-B3EF694819E2}"/>
              </a:ext>
            </a:extLst>
          </p:cNvPr>
          <p:cNvSpPr txBox="1"/>
          <p:nvPr/>
        </p:nvSpPr>
        <p:spPr>
          <a:xfrm>
            <a:off x="838200" y="728039"/>
            <a:ext cx="1199536" cy="369332"/>
          </a:xfrm>
          <a:prstGeom prst="rect">
            <a:avLst/>
          </a:prstGeom>
          <a:noFill/>
        </p:spPr>
        <p:txBody>
          <a:bodyPr wrap="square" rtlCol="0">
            <a:spAutoFit/>
          </a:bodyPr>
          <a:lstStyle/>
          <a:p>
            <a:r>
              <a:rPr lang="en-GB" b="1"/>
              <a:t>LL060</a:t>
            </a:r>
          </a:p>
        </p:txBody>
      </p:sp>
      <p:sp>
        <p:nvSpPr>
          <p:cNvPr id="2" name="TextBox 1">
            <a:extLst>
              <a:ext uri="{FF2B5EF4-FFF2-40B4-BE49-F238E27FC236}">
                <a16:creationId xmlns:a16="http://schemas.microsoft.com/office/drawing/2014/main" id="{3ADDF327-EFD8-D723-FEF1-6AC5C316C35C}"/>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EE08934B-16C2-D8F5-9B6F-827E0A0857AC}"/>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BB86201F-3017-F61B-4A62-5AF09C8B8A3F}"/>
              </a:ext>
            </a:extLst>
          </p:cNvPr>
          <p:cNvGraphicFramePr>
            <a:graphicFrameLocks noGrp="1"/>
          </p:cNvGraphicFramePr>
          <p:nvPr>
            <p:extLst>
              <p:ext uri="{D42A27DB-BD31-4B8C-83A1-F6EECF244321}">
                <p14:modId xmlns:p14="http://schemas.microsoft.com/office/powerpoint/2010/main" val="101056650"/>
              </p:ext>
            </p:extLst>
          </p:nvPr>
        </p:nvGraphicFramePr>
        <p:xfrm>
          <a:off x="491613" y="1742221"/>
          <a:ext cx="10991317" cy="24520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Aptos Narrow" panose="020B0004020202020204" pitchFamily="34" charset="0"/>
                        </a:rPr>
                        <a:t>Review</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No Evidence</a:t>
                      </a:r>
                    </a:p>
                  </a:txBody>
                  <a:tcPr marL="0" marR="0" marT="0" marB="0" anchor="b"/>
                </a:tc>
                <a:tc>
                  <a:txBody>
                    <a:bodyPr/>
                    <a:lstStyle/>
                    <a:p>
                      <a:pPr algn="r" fontAlgn="b"/>
                      <a:r>
                        <a:rPr lang="en-GB" sz="1800" b="0" i="0" u="none" strike="noStrike">
                          <a:solidFill>
                            <a:srgbClr val="000000"/>
                          </a:solidFill>
                          <a:effectLst/>
                          <a:latin typeface="Aptos Narrow" panose="020B0004020202020204" pitchFamily="34" charset="0"/>
                        </a:rPr>
                        <a:t>0</a:t>
                      </a:r>
                    </a:p>
                  </a:txBody>
                  <a:tcPr marL="0" marR="0" marT="0" marB="0" anchor="b"/>
                </a:tc>
                <a:tc>
                  <a:txBody>
                    <a:bodyPr/>
                    <a:lstStyle/>
                    <a:p>
                      <a:pPr algn="l" fontAlgn="b"/>
                      <a:r>
                        <a:rPr lang="en-GB" sz="1800" b="0" i="0" u="none" strike="noStrike">
                          <a:solidFill>
                            <a:srgbClr val="000000"/>
                          </a:solidFill>
                          <a:effectLst/>
                          <a:latin typeface="Aptos Narrow" panose="020B0004020202020204" pitchFamily="34" charset="0"/>
                        </a:rPr>
                        <a:t>R1a</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13E6FE89-FE4E-C0AD-E0E6-9EC04C8BDE4D}"/>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96301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55F98-BF6C-5575-5D66-258410F39BC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61C7CFA-87DC-7E2E-750B-31861B6DD8D6}"/>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Monitoring of MHM materials sales considers climate-related disruptions</a:t>
            </a:r>
          </a:p>
        </p:txBody>
      </p:sp>
      <p:sp>
        <p:nvSpPr>
          <p:cNvPr id="6" name="TextBox 5">
            <a:extLst>
              <a:ext uri="{FF2B5EF4-FFF2-40B4-BE49-F238E27FC236}">
                <a16:creationId xmlns:a16="http://schemas.microsoft.com/office/drawing/2014/main" id="{8AA4F325-5111-64E5-B204-1F1C2B9A0F98}"/>
              </a:ext>
            </a:extLst>
          </p:cNvPr>
          <p:cNvSpPr txBox="1"/>
          <p:nvPr/>
        </p:nvSpPr>
        <p:spPr>
          <a:xfrm>
            <a:off x="838199" y="728039"/>
            <a:ext cx="1199536" cy="369332"/>
          </a:xfrm>
          <a:prstGeom prst="rect">
            <a:avLst/>
          </a:prstGeom>
          <a:noFill/>
        </p:spPr>
        <p:txBody>
          <a:bodyPr wrap="square" rtlCol="0">
            <a:spAutoFit/>
          </a:bodyPr>
          <a:lstStyle/>
          <a:p>
            <a:r>
              <a:rPr lang="en-GB" b="1"/>
              <a:t>LL360</a:t>
            </a:r>
          </a:p>
        </p:txBody>
      </p:sp>
      <p:sp>
        <p:nvSpPr>
          <p:cNvPr id="2" name="TextBox 1">
            <a:extLst>
              <a:ext uri="{FF2B5EF4-FFF2-40B4-BE49-F238E27FC236}">
                <a16:creationId xmlns:a16="http://schemas.microsoft.com/office/drawing/2014/main" id="{95EF0364-F4C5-AF72-949D-8B71984822F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D9748B6A-6A20-6492-39D7-21A94862032C}"/>
              </a:ext>
            </a:extLst>
          </p:cNvPr>
          <p:cNvGraphicFramePr>
            <a:graphicFrameLocks noGrp="1"/>
          </p:cNvGraphicFramePr>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Regulation</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Supply chains are resilient to climate hazards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7C3A95BC-2081-B533-7E02-B2AAADC3EBF7}"/>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89BE2DC2-08B1-52C5-607D-471C1A01F5B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87080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51F91-72AF-06BF-BCAC-59ADB50E64B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61758C3-B0F0-37D1-565A-25CED5354E92}"/>
              </a:ext>
            </a:extLst>
          </p:cNvPr>
          <p:cNvSpPr txBox="1">
            <a:spLocks/>
          </p:cNvSpPr>
          <p:nvPr/>
        </p:nvSpPr>
        <p:spPr>
          <a:xfrm>
            <a:off x="838200" y="39550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Institutions</a:t>
            </a:r>
          </a:p>
        </p:txBody>
      </p:sp>
      <p:cxnSp>
        <p:nvCxnSpPr>
          <p:cNvPr id="5" name="Straight Connector 4">
            <a:extLst>
              <a:ext uri="{FF2B5EF4-FFF2-40B4-BE49-F238E27FC236}">
                <a16:creationId xmlns:a16="http://schemas.microsoft.com/office/drawing/2014/main" id="{1BBDEE36-95C2-EC3F-C15C-5F9BA32FB7E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6A744C-1658-1BD1-3F8D-3A8677AEDB2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A95342E6-C5A5-3E87-381D-11A56A85488E}"/>
              </a:ext>
            </a:extLst>
          </p:cNvPr>
          <p:cNvSpPr txBox="1"/>
          <p:nvPr/>
        </p:nvSpPr>
        <p:spPr>
          <a:xfrm>
            <a:off x="838199" y="1247637"/>
            <a:ext cx="6890657" cy="369332"/>
          </a:xfrm>
          <a:prstGeom prst="rect">
            <a:avLst/>
          </a:prstGeom>
          <a:noFill/>
        </p:spPr>
        <p:txBody>
          <a:bodyPr wrap="square" rtlCol="0">
            <a:spAutoFit/>
          </a:bodyPr>
          <a:lstStyle/>
          <a:p>
            <a:pPr lvl="0"/>
            <a:r>
              <a:rPr lang="en-GB"/>
              <a:t>Hygiene System </a:t>
            </a:r>
          </a:p>
        </p:txBody>
      </p:sp>
      <p:graphicFrame>
        <p:nvGraphicFramePr>
          <p:cNvPr id="4" name="Table 3">
            <a:extLst>
              <a:ext uri="{FF2B5EF4-FFF2-40B4-BE49-F238E27FC236}">
                <a16:creationId xmlns:a16="http://schemas.microsoft.com/office/drawing/2014/main" id="{BDCAA30D-DBD3-4946-09A7-2B077F295137}"/>
              </a:ext>
            </a:extLst>
          </p:cNvPr>
          <p:cNvGraphicFramePr>
            <a:graphicFrameLocks noGrp="1"/>
          </p:cNvGraphicFramePr>
          <p:nvPr>
            <p:extLst>
              <p:ext uri="{D42A27DB-BD31-4B8C-83A1-F6EECF244321}">
                <p14:modId xmlns:p14="http://schemas.microsoft.com/office/powerpoint/2010/main" val="2308940100"/>
              </p:ext>
            </p:extLst>
          </p:nvPr>
        </p:nvGraphicFramePr>
        <p:xfrm>
          <a:off x="838199" y="2138336"/>
          <a:ext cx="10290049" cy="1247140"/>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4" action="ppaction://hlinksldjump"/>
                        </a:rPr>
                        <a:t>LL159</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Coherence and cooperation between agencies to deliver climate resilient WASH</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Climate ministry has a mandated role in hygiene sector review and planning</a:t>
                      </a:r>
                    </a:p>
                  </a:txBody>
                  <a:tcPr marL="6350" marR="6350" marT="6350"/>
                </a:tc>
                <a:extLst>
                  <a:ext uri="{0D108BD9-81ED-4DB2-BD59-A6C34878D82A}">
                    <a16:rowId xmlns:a16="http://schemas.microsoft.com/office/drawing/2014/main" val="3279858645"/>
                  </a:ext>
                </a:extLst>
              </a:tr>
              <a:tr h="169217">
                <a:tc>
                  <a:txBody>
                    <a:bodyPr/>
                    <a:lstStyle/>
                    <a:p>
                      <a:pPr algn="l" fontAlgn="b"/>
                      <a:r>
                        <a:rPr lang="en-GB" sz="1100" b="0" u="none" strike="noStrike">
                          <a:solidFill>
                            <a:srgbClr val="000000"/>
                          </a:solidFill>
                          <a:effectLst/>
                          <a:hlinkClick r:id="rId5" action="ppaction://hlinksldjump"/>
                        </a:rPr>
                        <a:t>LL346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Sufficient quantity and capability of workforce to deliver climate resilient WASH </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Number of regulators or local government staff supporting hygiene programming who have received training on climate-related management of hygiene </a:t>
                      </a:r>
                    </a:p>
                  </a:txBody>
                  <a:tcPr marL="6350" marR="6350" marT="6350"/>
                </a:tc>
                <a:extLst>
                  <a:ext uri="{0D108BD9-81ED-4DB2-BD59-A6C34878D82A}">
                    <a16:rowId xmlns:a16="http://schemas.microsoft.com/office/drawing/2014/main" val="700045917"/>
                  </a:ext>
                </a:extLst>
              </a:tr>
            </a:tbl>
          </a:graphicData>
        </a:graphic>
      </p:graphicFrame>
      <p:sp>
        <p:nvSpPr>
          <p:cNvPr id="8" name="TextBox 7">
            <a:extLst>
              <a:ext uri="{FF2B5EF4-FFF2-40B4-BE49-F238E27FC236}">
                <a16:creationId xmlns:a16="http://schemas.microsoft.com/office/drawing/2014/main" id="{83C65A8D-285A-5893-850D-37DEDB659D3B}"/>
              </a:ext>
            </a:extLst>
          </p:cNvPr>
          <p:cNvSpPr txBox="1"/>
          <p:nvPr/>
        </p:nvSpPr>
        <p:spPr>
          <a:xfrm>
            <a:off x="8773554" y="1769004"/>
            <a:ext cx="2354694" cy="369332"/>
          </a:xfrm>
          <a:prstGeom prst="rect">
            <a:avLst/>
          </a:prstGeom>
          <a:noFill/>
        </p:spPr>
        <p:txBody>
          <a:bodyPr wrap="square" rtlCol="0">
            <a:spAutoFit/>
          </a:bodyPr>
          <a:lstStyle/>
          <a:p>
            <a:r>
              <a:rPr lang="en-GB">
                <a:hlinkClick r:id="rId6"/>
              </a:rPr>
              <a:t>Link to Indicator Table</a:t>
            </a:r>
            <a:endParaRPr lang="en-GB"/>
          </a:p>
        </p:txBody>
      </p:sp>
      <p:sp>
        <p:nvSpPr>
          <p:cNvPr id="10" name="TextBox 9">
            <a:extLst>
              <a:ext uri="{FF2B5EF4-FFF2-40B4-BE49-F238E27FC236}">
                <a16:creationId xmlns:a16="http://schemas.microsoft.com/office/drawing/2014/main" id="{479C480B-69B2-61BD-4753-4CA53B07FFD9}"/>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Tree>
    <p:extLst>
      <p:ext uri="{BB962C8B-B14F-4D97-AF65-F5344CB8AC3E}">
        <p14:creationId xmlns:p14="http://schemas.microsoft.com/office/powerpoint/2010/main" val="2060601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71F72-E3A9-64AC-75DD-0227BC8BA4E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1208228-8494-FF4A-F224-CEB61EDD9521}"/>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Climate ministry has a mandated role in hygiene sector review and planning</a:t>
            </a:r>
          </a:p>
        </p:txBody>
      </p:sp>
      <p:sp>
        <p:nvSpPr>
          <p:cNvPr id="6" name="TextBox 5">
            <a:extLst>
              <a:ext uri="{FF2B5EF4-FFF2-40B4-BE49-F238E27FC236}">
                <a16:creationId xmlns:a16="http://schemas.microsoft.com/office/drawing/2014/main" id="{9512E6A8-58C8-C3CC-B8A4-BD52B98200F9}"/>
              </a:ext>
            </a:extLst>
          </p:cNvPr>
          <p:cNvSpPr txBox="1"/>
          <p:nvPr/>
        </p:nvSpPr>
        <p:spPr>
          <a:xfrm>
            <a:off x="838199" y="728039"/>
            <a:ext cx="1199536" cy="369332"/>
          </a:xfrm>
          <a:prstGeom prst="rect">
            <a:avLst/>
          </a:prstGeom>
          <a:noFill/>
        </p:spPr>
        <p:txBody>
          <a:bodyPr wrap="square" rtlCol="0">
            <a:spAutoFit/>
          </a:bodyPr>
          <a:lstStyle/>
          <a:p>
            <a:r>
              <a:rPr lang="en-GB" b="1"/>
              <a:t>LL159</a:t>
            </a:r>
          </a:p>
        </p:txBody>
      </p:sp>
      <p:sp>
        <p:nvSpPr>
          <p:cNvPr id="2" name="TextBox 1">
            <a:extLst>
              <a:ext uri="{FF2B5EF4-FFF2-40B4-BE49-F238E27FC236}">
                <a16:creationId xmlns:a16="http://schemas.microsoft.com/office/drawing/2014/main" id="{E5629383-3E44-FD1D-2A06-36A18DCEDD81}"/>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0DAF1822-F65F-E321-B9B2-0EB87492A1C2}"/>
              </a:ext>
            </a:extLst>
          </p:cNvPr>
          <p:cNvGraphicFramePr>
            <a:graphicFrameLocks noGrp="1"/>
          </p:cNvGraphicFramePr>
          <p:nvPr>
            <p:extLst>
              <p:ext uri="{D42A27DB-BD31-4B8C-83A1-F6EECF244321}">
                <p14:modId xmlns:p14="http://schemas.microsoft.com/office/powerpoint/2010/main" val="545891659"/>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3CCE84E-BD1F-CC2A-4DA8-019D67D4C06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18022DC-CFA5-0682-C950-9BBD8BAFD4A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8204837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EB155-D21A-68C5-3520-9EA6D25EB7D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79DAF7-2313-E253-D0B2-A273285AF0BC}"/>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Number of regulators or local government staff supporting hygiene programming who have received training on climate-related management of hygiene </a:t>
            </a:r>
          </a:p>
        </p:txBody>
      </p:sp>
      <p:sp>
        <p:nvSpPr>
          <p:cNvPr id="6" name="TextBox 5">
            <a:extLst>
              <a:ext uri="{FF2B5EF4-FFF2-40B4-BE49-F238E27FC236}">
                <a16:creationId xmlns:a16="http://schemas.microsoft.com/office/drawing/2014/main" id="{5F6FEAF1-B805-E953-2835-B9769CD87183}"/>
              </a:ext>
            </a:extLst>
          </p:cNvPr>
          <p:cNvSpPr txBox="1"/>
          <p:nvPr/>
        </p:nvSpPr>
        <p:spPr>
          <a:xfrm>
            <a:off x="838199" y="728039"/>
            <a:ext cx="1199536" cy="369332"/>
          </a:xfrm>
          <a:prstGeom prst="rect">
            <a:avLst/>
          </a:prstGeom>
          <a:noFill/>
        </p:spPr>
        <p:txBody>
          <a:bodyPr wrap="square" rtlCol="0">
            <a:spAutoFit/>
          </a:bodyPr>
          <a:lstStyle/>
          <a:p>
            <a:r>
              <a:rPr lang="en-GB" b="1"/>
              <a:t>LL346</a:t>
            </a:r>
          </a:p>
        </p:txBody>
      </p:sp>
      <p:sp>
        <p:nvSpPr>
          <p:cNvPr id="2" name="TextBox 1">
            <a:extLst>
              <a:ext uri="{FF2B5EF4-FFF2-40B4-BE49-F238E27FC236}">
                <a16:creationId xmlns:a16="http://schemas.microsoft.com/office/drawing/2014/main" id="{4A157B84-CD32-4686-0D9F-586ED7BBF27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B7FEF63-1DC0-23C3-3042-790D66B62F49}"/>
              </a:ext>
            </a:extLst>
          </p:cNvPr>
          <p:cNvGraphicFramePr>
            <a:graphicFrameLocks noGrp="1"/>
          </p:cNvGraphicFramePr>
          <p:nvPr>
            <p:extLst>
              <p:ext uri="{D42A27DB-BD31-4B8C-83A1-F6EECF244321}">
                <p14:modId xmlns:p14="http://schemas.microsoft.com/office/powerpoint/2010/main" val="3150430548"/>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Institutions</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Sufficient quantity and capability of workforce to deliver climate resilient WASH </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56D501E-5DCE-E2BC-26C0-75E2B11C312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0BC3222-A15D-1AF5-A245-A7C77E6CE4B2}"/>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9821862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2049D-4EAA-F293-ABBC-C35B3124717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6247D651-1A62-7A43-E4D2-7286A7182E78}"/>
              </a:ext>
            </a:extLst>
          </p:cNvPr>
          <p:cNvSpPr txBox="1">
            <a:spLocks/>
          </p:cNvSpPr>
          <p:nvPr/>
        </p:nvSpPr>
        <p:spPr>
          <a:xfrm>
            <a:off x="838200" y="395508"/>
            <a:ext cx="9648000" cy="3963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Finance</a:t>
            </a:r>
          </a:p>
        </p:txBody>
      </p:sp>
      <p:cxnSp>
        <p:nvCxnSpPr>
          <p:cNvPr id="5" name="Straight Connector 4">
            <a:extLst>
              <a:ext uri="{FF2B5EF4-FFF2-40B4-BE49-F238E27FC236}">
                <a16:creationId xmlns:a16="http://schemas.microsoft.com/office/drawing/2014/main" id="{7AC78933-B378-741B-D4E0-61BD729769EE}"/>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8D7CB34-E05C-5B0C-0B25-AF7E4549802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936A712-B963-DFA4-E3C8-24F0C12C1E32}"/>
              </a:ext>
            </a:extLst>
          </p:cNvPr>
          <p:cNvSpPr txBox="1"/>
          <p:nvPr/>
        </p:nvSpPr>
        <p:spPr>
          <a:xfrm>
            <a:off x="838199" y="1247637"/>
            <a:ext cx="6890657" cy="369332"/>
          </a:xfrm>
          <a:prstGeom prst="rect">
            <a:avLst/>
          </a:prstGeom>
          <a:noFill/>
        </p:spPr>
        <p:txBody>
          <a:bodyPr wrap="square" rtlCol="0">
            <a:spAutoFit/>
          </a:bodyPr>
          <a:lstStyle/>
          <a:p>
            <a:pPr lvl="0"/>
            <a:r>
              <a:rPr lang="en-GB"/>
              <a:t>Hygiene System </a:t>
            </a:r>
          </a:p>
        </p:txBody>
      </p:sp>
      <p:graphicFrame>
        <p:nvGraphicFramePr>
          <p:cNvPr id="4" name="Table 3">
            <a:extLst>
              <a:ext uri="{FF2B5EF4-FFF2-40B4-BE49-F238E27FC236}">
                <a16:creationId xmlns:a16="http://schemas.microsoft.com/office/drawing/2014/main" id="{35EFF472-691E-BA73-5100-05FD772772BB}"/>
              </a:ext>
            </a:extLst>
          </p:cNvPr>
          <p:cNvGraphicFramePr>
            <a:graphicFrameLocks noGrp="1"/>
          </p:cNvGraphicFramePr>
          <p:nvPr>
            <p:extLst>
              <p:ext uri="{D42A27DB-BD31-4B8C-83A1-F6EECF244321}">
                <p14:modId xmlns:p14="http://schemas.microsoft.com/office/powerpoint/2010/main" val="2588280810"/>
              </p:ext>
            </p:extLst>
          </p:nvPr>
        </p:nvGraphicFramePr>
        <p:xfrm>
          <a:off x="838199" y="2138336"/>
          <a:ext cx="10290049" cy="1466850"/>
        </p:xfrm>
        <a:graphic>
          <a:graphicData uri="http://schemas.openxmlformats.org/drawingml/2006/table">
            <a:tbl>
              <a:tblPr firstRow="1">
                <a:tableStyleId>{9DCAF9ED-07DC-4A11-8D7F-57B35C25682E}</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chemeClr val="accent2">
                        <a:lumMod val="75000"/>
                      </a:schemeClr>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4" action="ppaction://hlinksldjump"/>
                        </a:rPr>
                        <a:t>LL326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Floods</a:t>
                      </a: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[Proportion of local councils] with budget allocations for rural hygiene initiatives</a:t>
                      </a:r>
                    </a:p>
                  </a:txBody>
                  <a:tcPr marL="6350" marR="6350" marT="6350"/>
                </a:tc>
                <a:extLst>
                  <a:ext uri="{0D108BD9-81ED-4DB2-BD59-A6C34878D82A}">
                    <a16:rowId xmlns:a16="http://schemas.microsoft.com/office/drawing/2014/main" val="3279858645"/>
                  </a:ext>
                </a:extLst>
              </a:tr>
              <a:tr h="242533">
                <a:tc>
                  <a:txBody>
                    <a:bodyPr/>
                    <a:lstStyle/>
                    <a:p>
                      <a:pPr algn="l" fontAlgn="b"/>
                      <a:r>
                        <a:rPr lang="en-GB" sz="1100" b="0" u="none" strike="noStrike">
                          <a:solidFill>
                            <a:srgbClr val="000000"/>
                          </a:solidFill>
                          <a:effectLst/>
                          <a:hlinkClick r:id="rId5" action="ppaction://hlinksldjump"/>
                        </a:rPr>
                        <a:t>LL341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Financial mechanisms to support vulnerable populations to access soap during extreme events exist</a:t>
                      </a:r>
                    </a:p>
                  </a:txBody>
                  <a:tcPr marL="6350" marR="6350" marT="6350"/>
                </a:tc>
                <a:extLst>
                  <a:ext uri="{0D108BD9-81ED-4DB2-BD59-A6C34878D82A}">
                    <a16:rowId xmlns:a16="http://schemas.microsoft.com/office/drawing/2014/main" val="2572703696"/>
                  </a:ext>
                </a:extLst>
              </a:tr>
              <a:tr h="169217">
                <a:tc>
                  <a:txBody>
                    <a:bodyPr/>
                    <a:lstStyle/>
                    <a:p>
                      <a:pPr algn="l" fontAlgn="b"/>
                      <a:r>
                        <a:rPr lang="en-GB" sz="1100" b="0" u="none" strike="noStrike">
                          <a:solidFill>
                            <a:srgbClr val="000000"/>
                          </a:solidFill>
                          <a:effectLst/>
                          <a:hlinkClick r:id="rId6" action="ppaction://hlinksldjump"/>
                        </a:rPr>
                        <a:t>LL356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i="0" u="none" strike="noStrike">
                          <a:solidFill>
                            <a:srgbClr val="000000"/>
                          </a:solidFill>
                          <a:effectLst/>
                          <a:latin typeface="Aptos Narrow" panose="020B0004020202020204" pitchFamily="34" charset="0"/>
                        </a:rPr>
                        <a:t>Progress towards climate resilience WASH is equitable</a:t>
                      </a:r>
                    </a:p>
                  </a:txBody>
                  <a:tcPr marL="6350" marR="6350" marT="6350"/>
                </a:tc>
                <a:tc>
                  <a:txBody>
                    <a:bodyPr/>
                    <a:lstStyle/>
                    <a:p>
                      <a:pPr algn="l" fontAlgn="b"/>
                      <a:r>
                        <a:rPr lang="en-GB" sz="1100" b="1" i="0" u="none" strike="noStrike">
                          <a:solidFill>
                            <a:srgbClr val="000000"/>
                          </a:solidFill>
                          <a:effectLst/>
                          <a:latin typeface="Aptos Narrow" panose="020B0004020202020204" pitchFamily="34" charset="0"/>
                        </a:rPr>
                        <a:t>Financial mechanisms to support socially vulnerable populations to access MHM materials during extreme events</a:t>
                      </a:r>
                    </a:p>
                  </a:txBody>
                  <a:tcPr marL="6350" marR="6350" marT="6350"/>
                </a:tc>
                <a:extLst>
                  <a:ext uri="{0D108BD9-81ED-4DB2-BD59-A6C34878D82A}">
                    <a16:rowId xmlns:a16="http://schemas.microsoft.com/office/drawing/2014/main" val="700045917"/>
                  </a:ext>
                </a:extLst>
              </a:tr>
            </a:tbl>
          </a:graphicData>
        </a:graphic>
      </p:graphicFrame>
      <p:sp>
        <p:nvSpPr>
          <p:cNvPr id="7" name="TextBox 6">
            <a:extLst>
              <a:ext uri="{FF2B5EF4-FFF2-40B4-BE49-F238E27FC236}">
                <a16:creationId xmlns:a16="http://schemas.microsoft.com/office/drawing/2014/main" id="{F83B9662-CBA3-88AB-FC94-FA64E5DFF213}"/>
              </a:ext>
            </a:extLst>
          </p:cNvPr>
          <p:cNvSpPr txBox="1"/>
          <p:nvPr/>
        </p:nvSpPr>
        <p:spPr>
          <a:xfrm>
            <a:off x="3786499" y="6177280"/>
            <a:ext cx="2412999" cy="369332"/>
          </a:xfrm>
          <a:prstGeom prst="rect">
            <a:avLst/>
          </a:prstGeom>
          <a:noFill/>
        </p:spPr>
        <p:txBody>
          <a:bodyPr wrap="square" rtlCol="0">
            <a:spAutoFit/>
          </a:bodyPr>
          <a:lstStyle/>
          <a:p>
            <a:r>
              <a:rPr lang="en-GB">
                <a:hlinkClick r:id="rId7" action="ppaction://hlinksldjump"/>
              </a:rPr>
              <a:t>Back to previous page</a:t>
            </a:r>
            <a:endParaRPr lang="en-GB"/>
          </a:p>
        </p:txBody>
      </p:sp>
      <p:sp>
        <p:nvSpPr>
          <p:cNvPr id="8" name="TextBox 7">
            <a:extLst>
              <a:ext uri="{FF2B5EF4-FFF2-40B4-BE49-F238E27FC236}">
                <a16:creationId xmlns:a16="http://schemas.microsoft.com/office/drawing/2014/main" id="{31518C28-C20F-99BE-4C7B-F8190D33E569}"/>
              </a:ext>
            </a:extLst>
          </p:cNvPr>
          <p:cNvSpPr txBox="1"/>
          <p:nvPr/>
        </p:nvSpPr>
        <p:spPr>
          <a:xfrm>
            <a:off x="8773554" y="1769004"/>
            <a:ext cx="2354694" cy="369332"/>
          </a:xfrm>
          <a:prstGeom prst="rect">
            <a:avLst/>
          </a:prstGeom>
          <a:noFill/>
        </p:spPr>
        <p:txBody>
          <a:bodyPr wrap="square" rtlCol="0">
            <a:spAutoFit/>
          </a:bodyPr>
          <a:lstStyle/>
          <a:p>
            <a:r>
              <a:rPr lang="en-GB">
                <a:hlinkClick r:id="rId8"/>
              </a:rPr>
              <a:t>Link to Indicator Table</a:t>
            </a:r>
            <a:endParaRPr lang="en-GB"/>
          </a:p>
        </p:txBody>
      </p:sp>
    </p:spTree>
    <p:extLst>
      <p:ext uri="{BB962C8B-B14F-4D97-AF65-F5344CB8AC3E}">
        <p14:creationId xmlns:p14="http://schemas.microsoft.com/office/powerpoint/2010/main" val="32210690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61FB-8F0B-4DEE-8614-3B60FC37FE5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6FEF10-CF30-8753-D248-D987B9EF7722}"/>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[Proportion of local councils] with budget allocations for rural hygiene initiatives</a:t>
            </a:r>
          </a:p>
        </p:txBody>
      </p:sp>
      <p:sp>
        <p:nvSpPr>
          <p:cNvPr id="6" name="TextBox 5">
            <a:extLst>
              <a:ext uri="{FF2B5EF4-FFF2-40B4-BE49-F238E27FC236}">
                <a16:creationId xmlns:a16="http://schemas.microsoft.com/office/drawing/2014/main" id="{31D0EF8B-C94A-28B5-BE59-6D47304AF9E6}"/>
              </a:ext>
            </a:extLst>
          </p:cNvPr>
          <p:cNvSpPr txBox="1"/>
          <p:nvPr/>
        </p:nvSpPr>
        <p:spPr>
          <a:xfrm>
            <a:off x="838199" y="728039"/>
            <a:ext cx="1199536" cy="369332"/>
          </a:xfrm>
          <a:prstGeom prst="rect">
            <a:avLst/>
          </a:prstGeom>
          <a:noFill/>
        </p:spPr>
        <p:txBody>
          <a:bodyPr wrap="square" rtlCol="0">
            <a:spAutoFit/>
          </a:bodyPr>
          <a:lstStyle/>
          <a:p>
            <a:r>
              <a:rPr lang="en-GB" b="1"/>
              <a:t>LL326</a:t>
            </a:r>
          </a:p>
        </p:txBody>
      </p:sp>
      <p:sp>
        <p:nvSpPr>
          <p:cNvPr id="2" name="TextBox 1">
            <a:extLst>
              <a:ext uri="{FF2B5EF4-FFF2-40B4-BE49-F238E27FC236}">
                <a16:creationId xmlns:a16="http://schemas.microsoft.com/office/drawing/2014/main" id="{00F91F2E-8EF9-22D8-7293-61E66934CA84}"/>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4D1DAFEA-53DB-3D52-F69F-0040D33FEEA6}"/>
              </a:ext>
            </a:extLst>
          </p:cNvPr>
          <p:cNvGraphicFramePr>
            <a:graphicFrameLocks noGrp="1"/>
          </p:cNvGraphicFramePr>
          <p:nvPr>
            <p:extLst>
              <p:ext uri="{D42A27DB-BD31-4B8C-83A1-F6EECF244321}">
                <p14:modId xmlns:p14="http://schemas.microsoft.com/office/powerpoint/2010/main" val="703753071"/>
              </p:ext>
            </p:extLst>
          </p:nvPr>
        </p:nvGraphicFramePr>
        <p:xfrm>
          <a:off x="491613" y="1742221"/>
          <a:ext cx="10991317" cy="262985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R4b</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TSHUMA, M., BELLE, J. A. &amp; NCUBE, A. 2023. An Analysis of Factors Influencing Household Water, Sanitation, and Hygiene (WASH) Experiences during Flood Hazards in Tsholotsho District Using a Seemingly Unrelated Regression (SUR) Model. Water [Online], 15.</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78D771B-B3F7-C602-CE18-67DBC076E5D4}"/>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77ED7BA-921E-9A0A-111E-B3C2CD9DB96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04248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89526-9F7D-AC51-87EC-408348B790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1BDD084-26BE-99AF-17E2-B3448C393DFF}"/>
              </a:ext>
            </a:extLst>
          </p:cNvPr>
          <p:cNvSpPr txBox="1"/>
          <p:nvPr/>
        </p:nvSpPr>
        <p:spPr>
          <a:xfrm>
            <a:off x="1543665" y="728039"/>
            <a:ext cx="9969908" cy="369332"/>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Financial mechanisms to support vulnerable populations to access soap during extreme events exist</a:t>
            </a:r>
          </a:p>
        </p:txBody>
      </p:sp>
      <p:sp>
        <p:nvSpPr>
          <p:cNvPr id="6" name="TextBox 5">
            <a:extLst>
              <a:ext uri="{FF2B5EF4-FFF2-40B4-BE49-F238E27FC236}">
                <a16:creationId xmlns:a16="http://schemas.microsoft.com/office/drawing/2014/main" id="{66C08190-8521-1CB6-CB86-B00E071C3BB8}"/>
              </a:ext>
            </a:extLst>
          </p:cNvPr>
          <p:cNvSpPr txBox="1"/>
          <p:nvPr/>
        </p:nvSpPr>
        <p:spPr>
          <a:xfrm>
            <a:off x="838199" y="728039"/>
            <a:ext cx="1199536" cy="369332"/>
          </a:xfrm>
          <a:prstGeom prst="rect">
            <a:avLst/>
          </a:prstGeom>
          <a:noFill/>
        </p:spPr>
        <p:txBody>
          <a:bodyPr wrap="square" rtlCol="0">
            <a:spAutoFit/>
          </a:bodyPr>
          <a:lstStyle/>
          <a:p>
            <a:r>
              <a:rPr lang="en-GB" b="1"/>
              <a:t>LL341</a:t>
            </a:r>
          </a:p>
        </p:txBody>
      </p:sp>
      <p:sp>
        <p:nvSpPr>
          <p:cNvPr id="2" name="TextBox 1">
            <a:extLst>
              <a:ext uri="{FF2B5EF4-FFF2-40B4-BE49-F238E27FC236}">
                <a16:creationId xmlns:a16="http://schemas.microsoft.com/office/drawing/2014/main" id="{D188CB7B-6DF1-A02D-3DE3-0A300879B3D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E437E8F-D9A1-4288-039F-B51522E2C3DA}"/>
              </a:ext>
            </a:extLst>
          </p:cNvPr>
          <p:cNvGraphicFramePr>
            <a:graphicFrameLocks noGrp="1"/>
          </p:cNvGraphicFramePr>
          <p:nvPr>
            <p:extLst>
              <p:ext uri="{D42A27DB-BD31-4B8C-83A1-F6EECF244321}">
                <p14:modId xmlns:p14="http://schemas.microsoft.com/office/powerpoint/2010/main" val="4265929879"/>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5328EAD1-CB65-6E1B-3DF9-C6FCC341D66F}"/>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F6D6DCEF-61ED-D42F-A6D7-125B06D955E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239947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1026-1008-C345-3D66-49017BE0065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57566AE-9B59-BA9C-577D-2B2D50A8CD33}"/>
              </a:ext>
            </a:extLst>
          </p:cNvPr>
          <p:cNvSpPr txBox="1"/>
          <p:nvPr/>
        </p:nvSpPr>
        <p:spPr>
          <a:xfrm>
            <a:off x="1543665" y="728039"/>
            <a:ext cx="9969908" cy="646331"/>
          </a:xfrm>
          <a:prstGeom prst="rect">
            <a:avLst/>
          </a:prstGeom>
          <a:solidFill>
            <a:schemeClr val="accent2">
              <a:lumMod val="75000"/>
            </a:schemeClr>
          </a:solidFill>
        </p:spPr>
        <p:txBody>
          <a:bodyPr wrap="square">
            <a:spAutoFit/>
          </a:bodyPr>
          <a:lstStyle/>
          <a:p>
            <a:pPr algn="l" fontAlgn="b"/>
            <a:r>
              <a:rPr lang="en-GB" sz="1800" b="1" i="0" u="none" strike="noStrike">
                <a:solidFill>
                  <a:schemeClr val="bg1"/>
                </a:solidFill>
                <a:effectLst/>
                <a:latin typeface="+mn-lt"/>
              </a:rPr>
              <a:t>Financial mechanisms to support socially vulnerable populations to access MHM materials during extreme events</a:t>
            </a:r>
          </a:p>
        </p:txBody>
      </p:sp>
      <p:sp>
        <p:nvSpPr>
          <p:cNvPr id="6" name="TextBox 5">
            <a:extLst>
              <a:ext uri="{FF2B5EF4-FFF2-40B4-BE49-F238E27FC236}">
                <a16:creationId xmlns:a16="http://schemas.microsoft.com/office/drawing/2014/main" id="{013061A8-5AD1-5C9C-F5AA-33C13085B903}"/>
              </a:ext>
            </a:extLst>
          </p:cNvPr>
          <p:cNvSpPr txBox="1"/>
          <p:nvPr/>
        </p:nvSpPr>
        <p:spPr>
          <a:xfrm>
            <a:off x="838199" y="728039"/>
            <a:ext cx="1199536" cy="369332"/>
          </a:xfrm>
          <a:prstGeom prst="rect">
            <a:avLst/>
          </a:prstGeom>
          <a:noFill/>
        </p:spPr>
        <p:txBody>
          <a:bodyPr wrap="square" rtlCol="0">
            <a:spAutoFit/>
          </a:bodyPr>
          <a:lstStyle/>
          <a:p>
            <a:r>
              <a:rPr lang="en-GB" b="1"/>
              <a:t>LL356</a:t>
            </a:r>
          </a:p>
        </p:txBody>
      </p:sp>
      <p:sp>
        <p:nvSpPr>
          <p:cNvPr id="2" name="TextBox 1">
            <a:extLst>
              <a:ext uri="{FF2B5EF4-FFF2-40B4-BE49-F238E27FC236}">
                <a16:creationId xmlns:a16="http://schemas.microsoft.com/office/drawing/2014/main" id="{F5385030-E295-AC81-6761-B392A4C60AE9}"/>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65E91959-835A-FC3E-98BE-49DE85525067}"/>
              </a:ext>
            </a:extLst>
          </p:cNvPr>
          <p:cNvGraphicFramePr>
            <a:graphicFrameLocks noGrp="1"/>
          </p:cNvGraphicFramePr>
          <p:nvPr>
            <p:extLst>
              <p:ext uri="{D42A27DB-BD31-4B8C-83A1-F6EECF244321}">
                <p14:modId xmlns:p14="http://schemas.microsoft.com/office/powerpoint/2010/main" val="14056113"/>
              </p:ext>
            </p:extLst>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Hygiene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Finance</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Progress towards climate resilience WASH is equitable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endParaRPr lang="en-GB" sz="1000"/>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049F919-3EF3-E2AC-86B0-DF77F40DFC85}"/>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9F94229C-5674-B23F-3FCD-F48C09A55FAE}"/>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944327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4ED12-E8C4-1258-72DD-744FACCD48C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B5E4F03-456A-B9AD-8A83-E0CDF9E510AF}"/>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D60E8FC2-F3B9-0C54-D0F6-DD3B43DEDC94}"/>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9C9056-A816-D98F-9139-7A5679C8CED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F13404FF-E00F-A9EB-101E-E014E24D8737}"/>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45109035-FB29-99BA-ACCD-712E26E971A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13" name="TextBox 12">
            <a:extLst>
              <a:ext uri="{FF2B5EF4-FFF2-40B4-BE49-F238E27FC236}">
                <a16:creationId xmlns:a16="http://schemas.microsoft.com/office/drawing/2014/main" id="{AAE33F7D-B425-9CEC-DC54-B41AAB7134AA}"/>
              </a:ext>
            </a:extLst>
          </p:cNvPr>
          <p:cNvSpPr txBox="1"/>
          <p:nvPr/>
        </p:nvSpPr>
        <p:spPr>
          <a:xfrm>
            <a:off x="9837501" y="6183385"/>
            <a:ext cx="1297400" cy="369332"/>
          </a:xfrm>
          <a:prstGeom prst="rect">
            <a:avLst/>
          </a:prstGeom>
          <a:noFill/>
        </p:spPr>
        <p:txBody>
          <a:bodyPr wrap="square" rtlCol="0">
            <a:spAutoFit/>
          </a:bodyPr>
          <a:lstStyle/>
          <a:p>
            <a:r>
              <a:rPr lang="en-GB"/>
              <a:t>Page 1 of </a:t>
            </a:r>
            <a:r>
              <a:rPr lang="en-GB">
                <a:hlinkClick r:id="rId5" action="ppaction://hlinksldjump"/>
              </a:rPr>
              <a:t>3</a:t>
            </a:r>
            <a:endParaRPr lang="en-GB"/>
          </a:p>
        </p:txBody>
      </p:sp>
      <p:graphicFrame>
        <p:nvGraphicFramePr>
          <p:cNvPr id="4" name="Table 3">
            <a:extLst>
              <a:ext uri="{FF2B5EF4-FFF2-40B4-BE49-F238E27FC236}">
                <a16:creationId xmlns:a16="http://schemas.microsoft.com/office/drawing/2014/main" id="{B3677C53-33AB-A656-484A-D649833C7375}"/>
              </a:ext>
            </a:extLst>
          </p:cNvPr>
          <p:cNvGraphicFramePr>
            <a:graphicFrameLocks noGrp="1"/>
          </p:cNvGraphicFramePr>
          <p:nvPr>
            <p:extLst>
              <p:ext uri="{D42A27DB-BD31-4B8C-83A1-F6EECF244321}">
                <p14:modId xmlns:p14="http://schemas.microsoft.com/office/powerpoint/2010/main" val="3656883041"/>
              </p:ext>
            </p:extLst>
          </p:nvPr>
        </p:nvGraphicFramePr>
        <p:xfrm>
          <a:off x="838199" y="1803056"/>
          <a:ext cx="10290049" cy="399288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6" action="ppaction://hlinksldjump"/>
                        </a:rPr>
                        <a:t>LL046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Early warning systems in place that support actions to reduce impact of climate events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Early Warning Systems technology and associated policies and procedures (designed to predict and mitigate the impacts of climate change) account for impacts on WASH services</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279858645"/>
                  </a:ext>
                </a:extLst>
              </a:tr>
              <a:tr h="242533">
                <a:tc>
                  <a:txBody>
                    <a:bodyPr/>
                    <a:lstStyle/>
                    <a:p>
                      <a:pPr algn="l" fontAlgn="b"/>
                      <a:r>
                        <a:rPr lang="en-GB" sz="1100" b="0" u="none" strike="noStrike">
                          <a:solidFill>
                            <a:srgbClr val="000000"/>
                          </a:solidFill>
                          <a:effectLst/>
                          <a:hlinkClick r:id="rId7" action="ppaction://hlinksldjump"/>
                        </a:rPr>
                        <a:t>LL064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Progress towards climate resilience WASH is equitable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[Proportion of households where] uptake of climate smart technologies is [not] limited by social barriers</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113833463"/>
                  </a:ext>
                </a:extLst>
              </a:tr>
              <a:tr h="242533">
                <a:tc>
                  <a:txBody>
                    <a:bodyPr/>
                    <a:lstStyle/>
                    <a:p>
                      <a:pPr algn="l" fontAlgn="b"/>
                      <a:r>
                        <a:rPr lang="en-GB" sz="1100" b="0" u="none" strike="noStrike">
                          <a:solidFill>
                            <a:srgbClr val="000000"/>
                          </a:solidFill>
                          <a:effectLst/>
                          <a:hlinkClick r:id="rId8" action="ppaction://hlinksldjump"/>
                        </a:rPr>
                        <a:t>LL065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Progress towards climate resilience WASH is equitable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[Proportion of climate-vulnerable population benefiting from] effective integrated WASH and climate resilience planning</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172059698"/>
                  </a:ext>
                </a:extLst>
              </a:tr>
              <a:tr h="242533">
                <a:tc>
                  <a:txBody>
                    <a:bodyPr/>
                    <a:lstStyle/>
                    <a:p>
                      <a:pPr algn="l" fontAlgn="b"/>
                      <a:r>
                        <a:rPr lang="en-GB" sz="1100" b="0" u="none" strike="noStrike">
                          <a:solidFill>
                            <a:srgbClr val="000000"/>
                          </a:solidFill>
                          <a:effectLst/>
                          <a:hlinkClick r:id="rId9" action="ppaction://hlinksldjump"/>
                        </a:rPr>
                        <a:t>LL073</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Users receiving messages that inform user adaptation actions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Evidence of engagement with users prior to disasters to share locally-based climate issues, and build awareness of options and response capacity</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509843001"/>
                  </a:ext>
                </a:extLst>
              </a:tr>
              <a:tr h="283517">
                <a:tc>
                  <a:txBody>
                    <a:bodyPr/>
                    <a:lstStyle/>
                    <a:p>
                      <a:pPr algn="l" fontAlgn="b"/>
                      <a:r>
                        <a:rPr lang="en-GB" sz="1100" b="0" u="none" strike="noStrike">
                          <a:solidFill>
                            <a:srgbClr val="000000"/>
                          </a:solidFill>
                          <a:effectLst/>
                          <a:hlinkClick r:id="rId10" action="ppaction://hlinksldjump"/>
                        </a:rPr>
                        <a:t>LL155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Inclusion of climate resilience in WASH or Water sector review and planning</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968206967"/>
                  </a:ext>
                </a:extLst>
              </a:tr>
              <a:tr h="242533">
                <a:tc>
                  <a:txBody>
                    <a:bodyPr/>
                    <a:lstStyle/>
                    <a:p>
                      <a:pPr algn="l" fontAlgn="b"/>
                      <a:r>
                        <a:rPr lang="en-GB" sz="1100" b="0" u="none" strike="noStrike">
                          <a:solidFill>
                            <a:srgbClr val="000000"/>
                          </a:solidFill>
                          <a:effectLst/>
                          <a:hlinkClick r:id="rId11" action="ppaction://hlinksldjump"/>
                        </a:rPr>
                        <a:t>LL181</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Not explicitly climate change focussed</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National Adaptation Planning frameworks exist </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2656539982"/>
                  </a:ext>
                </a:extLst>
              </a:tr>
              <a:tr h="242533">
                <a:tc>
                  <a:txBody>
                    <a:bodyPr/>
                    <a:lstStyle/>
                    <a:p>
                      <a:pPr algn="l" fontAlgn="b"/>
                      <a:r>
                        <a:rPr lang="en-GB" sz="1100" b="0" u="none" strike="noStrike">
                          <a:solidFill>
                            <a:srgbClr val="000000"/>
                          </a:solidFill>
                          <a:effectLst/>
                          <a:hlinkClick r:id="rId12" action="ppaction://hlinksldjump"/>
                        </a:rPr>
                        <a:t>LL194</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Coherence and cooperation between agencies to deliver climate resilient WASH</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Policies and strategies integrate WASH and climate resilience</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501758597"/>
                  </a:ext>
                </a:extLst>
              </a:tr>
              <a:tr h="192077">
                <a:tc>
                  <a:txBody>
                    <a:bodyPr/>
                    <a:lstStyle/>
                    <a:p>
                      <a:pPr algn="l" fontAlgn="b"/>
                      <a:r>
                        <a:rPr lang="en-GB" sz="1100" b="0" u="none" strike="noStrike">
                          <a:solidFill>
                            <a:srgbClr val="000000"/>
                          </a:solidFill>
                          <a:effectLst/>
                          <a:hlinkClick r:id="rId13" action="ppaction://hlinksldjump"/>
                        </a:rPr>
                        <a:t>LL195</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National climate change policy has targeted WASH objectives</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518972246"/>
                  </a:ext>
                </a:extLst>
              </a:tr>
              <a:tr h="242533">
                <a:tc>
                  <a:txBody>
                    <a:bodyPr/>
                    <a:lstStyle/>
                    <a:p>
                      <a:pPr algn="l" fontAlgn="b"/>
                      <a:r>
                        <a:rPr lang="en-GB" sz="1100" b="0" u="none" strike="noStrike">
                          <a:solidFill>
                            <a:srgbClr val="000000"/>
                          </a:solidFill>
                          <a:effectLst/>
                          <a:hlinkClick r:id="rId14" action="ppaction://hlinksldjump"/>
                        </a:rPr>
                        <a:t>LL196</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Data, and associated mechanisms, are in place to learn from what is and isn't working</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Process in place to review and update risk data used to inform climate resilience planning each year</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845380740"/>
                  </a:ext>
                </a:extLst>
              </a:tr>
              <a:tr h="242533">
                <a:tc>
                  <a:txBody>
                    <a:bodyPr/>
                    <a:lstStyle/>
                    <a:p>
                      <a:pPr algn="l" fontAlgn="b"/>
                      <a:r>
                        <a:rPr lang="en-GB" sz="1100" b="0" u="none" strike="noStrike">
                          <a:solidFill>
                            <a:srgbClr val="000000"/>
                          </a:solidFill>
                          <a:effectLst/>
                          <a:hlinkClick r:id="rId15" action="ppaction://hlinksldjump"/>
                        </a:rPr>
                        <a:t>LL197</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tc>
                <a:tc>
                  <a:txBody>
                    <a:bodyPr/>
                    <a:lstStyle/>
                    <a:p>
                      <a:pPr algn="l" fontAlgn="b"/>
                      <a:r>
                        <a:rPr lang="en-GB" sz="1100" b="1" u="none" strike="noStrike">
                          <a:solidFill>
                            <a:srgbClr val="000000"/>
                          </a:solidFill>
                          <a:effectLst/>
                        </a:rPr>
                        <a:t>Percentage of WASH and climate resilience plans being fully implemented</a:t>
                      </a:r>
                      <a:endParaRPr lang="en-GB" sz="1100" b="1" i="0" u="none" strike="noStrike">
                        <a:solidFill>
                          <a:srgbClr val="000000"/>
                        </a:solidFill>
                        <a:effectLst/>
                        <a:latin typeface="Aptos Narrow" panose="020B0004020202020204" pitchFamily="34" charset="0"/>
                      </a:endParaRPr>
                    </a:p>
                  </a:txBody>
                  <a:tcPr marL="0" marR="0" marT="0" marB="0"/>
                </a:tc>
                <a:extLst>
                  <a:ext uri="{0D108BD9-81ED-4DB2-BD59-A6C34878D82A}">
                    <a16:rowId xmlns:a16="http://schemas.microsoft.com/office/drawing/2014/main" val="3118410646"/>
                  </a:ext>
                </a:extLst>
              </a:tr>
            </a:tbl>
          </a:graphicData>
        </a:graphic>
      </p:graphicFrame>
      <p:sp>
        <p:nvSpPr>
          <p:cNvPr id="7" name="TextBox 6">
            <a:extLst>
              <a:ext uri="{FF2B5EF4-FFF2-40B4-BE49-F238E27FC236}">
                <a16:creationId xmlns:a16="http://schemas.microsoft.com/office/drawing/2014/main" id="{E6BE8F53-51FD-16B6-6402-996E305B0270}"/>
              </a:ext>
            </a:extLst>
          </p:cNvPr>
          <p:cNvSpPr txBox="1"/>
          <p:nvPr/>
        </p:nvSpPr>
        <p:spPr>
          <a:xfrm>
            <a:off x="8631001" y="6177280"/>
            <a:ext cx="1206500" cy="369332"/>
          </a:xfrm>
          <a:prstGeom prst="rect">
            <a:avLst/>
          </a:prstGeom>
          <a:noFill/>
        </p:spPr>
        <p:txBody>
          <a:bodyPr wrap="square" rtlCol="0">
            <a:spAutoFit/>
          </a:bodyPr>
          <a:lstStyle/>
          <a:p>
            <a:r>
              <a:rPr lang="en-GB">
                <a:hlinkClick r:id="rId16" action="ppaction://hlinksldjump"/>
              </a:rPr>
              <a:t>Next page</a:t>
            </a:r>
            <a:endParaRPr lang="en-GB"/>
          </a:p>
        </p:txBody>
      </p:sp>
      <p:sp>
        <p:nvSpPr>
          <p:cNvPr id="2" name="TextBox 1">
            <a:extLst>
              <a:ext uri="{FF2B5EF4-FFF2-40B4-BE49-F238E27FC236}">
                <a16:creationId xmlns:a16="http://schemas.microsoft.com/office/drawing/2014/main" id="{E0CC7901-3ED7-CB29-3C65-500B340D184F}"/>
              </a:ext>
            </a:extLst>
          </p:cNvPr>
          <p:cNvSpPr txBox="1"/>
          <p:nvPr/>
        </p:nvSpPr>
        <p:spPr>
          <a:xfrm>
            <a:off x="8773554" y="1434706"/>
            <a:ext cx="2354694" cy="369332"/>
          </a:xfrm>
          <a:prstGeom prst="rect">
            <a:avLst/>
          </a:prstGeom>
          <a:noFill/>
        </p:spPr>
        <p:txBody>
          <a:bodyPr wrap="square" rtlCol="0">
            <a:spAutoFit/>
          </a:bodyPr>
          <a:lstStyle/>
          <a:p>
            <a:r>
              <a:rPr lang="en-GB">
                <a:hlinkClick r:id="rId17"/>
              </a:rPr>
              <a:t>Link to Indicator Table</a:t>
            </a:r>
            <a:endParaRPr lang="en-GB"/>
          </a:p>
        </p:txBody>
      </p:sp>
    </p:spTree>
    <p:extLst>
      <p:ext uri="{BB962C8B-B14F-4D97-AF65-F5344CB8AC3E}">
        <p14:creationId xmlns:p14="http://schemas.microsoft.com/office/powerpoint/2010/main" val="11145685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9E14A8-3637-4BB6-6425-21472E17074C}"/>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96BCEB6D-5F08-2DD4-057C-3D0DA2D28961}"/>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B97515B-0BDD-1EEF-8829-BAF825AF2BD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2" name="Table 1">
            <a:extLst>
              <a:ext uri="{FF2B5EF4-FFF2-40B4-BE49-F238E27FC236}">
                <a16:creationId xmlns:a16="http://schemas.microsoft.com/office/drawing/2014/main" id="{5700E0EB-11B4-9540-88E4-AD21CE956CCC}"/>
              </a:ext>
            </a:extLst>
          </p:cNvPr>
          <p:cNvGraphicFramePr>
            <a:graphicFrameLocks/>
          </p:cNvGraphicFramePr>
          <p:nvPr>
            <p:extLst>
              <p:ext uri="{D42A27DB-BD31-4B8C-83A1-F6EECF244321}">
                <p14:modId xmlns:p14="http://schemas.microsoft.com/office/powerpoint/2010/main" val="3360685125"/>
              </p:ext>
            </p:extLst>
          </p:nvPr>
        </p:nvGraphicFramePr>
        <p:xfrm>
          <a:off x="838199" y="1620176"/>
          <a:ext cx="10290049" cy="432816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4" action="ppaction://hlinksldjump"/>
                        </a:rPr>
                        <a:t>LL198</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National climate change adaptation priorities in the WASH sector are reflected in the respective regional development plans</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279858645"/>
                  </a:ext>
                </a:extLst>
              </a:tr>
              <a:tr h="242533">
                <a:tc>
                  <a:txBody>
                    <a:bodyPr/>
                    <a:lstStyle/>
                    <a:p>
                      <a:pPr algn="l" fontAlgn="b"/>
                      <a:r>
                        <a:rPr lang="en-GB" sz="1100" b="0" u="none" strike="noStrike">
                          <a:solidFill>
                            <a:srgbClr val="000000"/>
                          </a:solidFill>
                          <a:effectLst/>
                          <a:hlinkClick r:id="rId5" action="ppaction://hlinksldjump"/>
                        </a:rPr>
                        <a:t>LL209</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Changing precipitation patterns; Floods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Supply chains are resilient to climate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Policy in place to support local markets for WASH goods and services are resilient to climate impacts, designed to accommodate surges in demand during crises, whether slow-onset or sudden events</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113833463"/>
                  </a:ext>
                </a:extLst>
              </a:tr>
              <a:tr h="242533">
                <a:tc>
                  <a:txBody>
                    <a:bodyPr/>
                    <a:lstStyle/>
                    <a:p>
                      <a:pPr algn="l" fontAlgn="b"/>
                      <a:r>
                        <a:rPr lang="en-GB" sz="1100" b="0" u="none" strike="noStrike">
                          <a:solidFill>
                            <a:srgbClr val="000000"/>
                          </a:solidFill>
                          <a:effectLst/>
                          <a:hlinkClick r:id="rId6" action="ppaction://hlinksldjump"/>
                        </a:rPr>
                        <a:t>LL219</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Progress towards climate resilience WASH is equitable</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[Proportion of] vulnerable groups engaged in local planning through targeted actions, using differentiated communication channels and tailored messages to address increased risks and limited response capacity</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172059698"/>
                  </a:ext>
                </a:extLst>
              </a:tr>
              <a:tr h="242533">
                <a:tc>
                  <a:txBody>
                    <a:bodyPr/>
                    <a:lstStyle/>
                    <a:p>
                      <a:pPr algn="l" fontAlgn="b"/>
                      <a:r>
                        <a:rPr lang="en-GB" sz="1100" b="0" u="none" strike="noStrike">
                          <a:solidFill>
                            <a:srgbClr val="000000"/>
                          </a:solidFill>
                          <a:effectLst/>
                          <a:hlinkClick r:id="rId7" action="ppaction://hlinksldjump"/>
                        </a:rPr>
                        <a:t>LL220</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Changing precipitation patterns; Droughts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Progress towards climate resilience WASH is equitable</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Bespoke and carefully crafted messaging for effective communication of climate risks to prompt behaviour change and build on existing strengths to undertake ‘doable’ adaptive actions</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509843001"/>
                  </a:ext>
                </a:extLst>
              </a:tr>
              <a:tr h="283517">
                <a:tc>
                  <a:txBody>
                    <a:bodyPr/>
                    <a:lstStyle/>
                    <a:p>
                      <a:pPr algn="l" fontAlgn="b"/>
                      <a:r>
                        <a:rPr lang="en-GB" sz="1100" b="0" u="none" strike="noStrike">
                          <a:solidFill>
                            <a:srgbClr val="000000"/>
                          </a:solidFill>
                          <a:effectLst/>
                          <a:hlinkClick r:id="rId8" action="ppaction://hlinksldjump"/>
                        </a:rPr>
                        <a:t>LL245</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Proportion of population living in regions completing bottleneck analysis for the WASH sector, e.g. by using WASH BAT</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968206967"/>
                  </a:ext>
                </a:extLst>
              </a:tr>
              <a:tr h="242533">
                <a:tc>
                  <a:txBody>
                    <a:bodyPr/>
                    <a:lstStyle/>
                    <a:p>
                      <a:pPr algn="l" fontAlgn="b"/>
                      <a:r>
                        <a:rPr lang="en-GB" sz="1100" b="0" u="none" strike="noStrike">
                          <a:solidFill>
                            <a:srgbClr val="000000"/>
                          </a:solidFill>
                          <a:effectLst/>
                          <a:hlinkClick r:id="rId9" action="ppaction://hlinksldjump"/>
                        </a:rPr>
                        <a:t>LL287</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Coherence and cooperation between agencies to deliver climate resilient WASH</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[Proportion of] national-level agreements that accommodate established climate change priorities for WASH</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2656539982"/>
                  </a:ext>
                </a:extLst>
              </a:tr>
              <a:tr h="242533">
                <a:tc>
                  <a:txBody>
                    <a:bodyPr/>
                    <a:lstStyle/>
                    <a:p>
                      <a:pPr algn="l" fontAlgn="b"/>
                      <a:r>
                        <a:rPr lang="en-GB" sz="1100" b="0" u="none" strike="noStrike">
                          <a:solidFill>
                            <a:srgbClr val="000000"/>
                          </a:solidFill>
                          <a:effectLst/>
                          <a:hlinkClick r:id="rId10" action="ppaction://hlinksldjump"/>
                        </a:rPr>
                        <a:t>LL406</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Coherence and cooperation between agencies to deliver climate resilient WASH</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The country Focal Points of the United Nations Framework Convention on Climate Change, National Communication processes to the Convention, National Adaptation processes and Nationally Determined Contributions to the Paris Agreement coordinate with governmental water and sanitation departments for the establishment of sectoral adaptation priorities</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501758597"/>
                  </a:ext>
                </a:extLst>
              </a:tr>
              <a:tr h="192077">
                <a:tc>
                  <a:txBody>
                    <a:bodyPr/>
                    <a:lstStyle/>
                    <a:p>
                      <a:pPr algn="l" fontAlgn="b"/>
                      <a:r>
                        <a:rPr lang="en-GB" sz="1100" b="0" u="none" strike="noStrike">
                          <a:solidFill>
                            <a:srgbClr val="000000"/>
                          </a:solidFill>
                          <a:effectLst/>
                          <a:hlinkClick r:id="rId11" action="ppaction://hlinksldjump"/>
                        </a:rPr>
                        <a:t>LL408</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The country is a signatory to the United Nations Framework Convention on Climate Change and the Paris Agreement and has set clear and realistic objectives of adaptation</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518972246"/>
                  </a:ext>
                </a:extLst>
              </a:tr>
            </a:tbl>
          </a:graphicData>
        </a:graphic>
      </p:graphicFrame>
      <p:sp>
        <p:nvSpPr>
          <p:cNvPr id="3" name="TextBox 2">
            <a:extLst>
              <a:ext uri="{FF2B5EF4-FFF2-40B4-BE49-F238E27FC236}">
                <a16:creationId xmlns:a16="http://schemas.microsoft.com/office/drawing/2014/main" id="{9FE3997A-EF1C-FF5A-E1C4-DBED82F0C10C}"/>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F53CC2B9-6A19-9B58-373F-78FCB226970E}"/>
              </a:ext>
            </a:extLst>
          </p:cNvPr>
          <p:cNvSpPr txBox="1"/>
          <p:nvPr/>
        </p:nvSpPr>
        <p:spPr>
          <a:xfrm>
            <a:off x="3786499" y="6177280"/>
            <a:ext cx="2412999" cy="369332"/>
          </a:xfrm>
          <a:prstGeom prst="rect">
            <a:avLst/>
          </a:prstGeom>
          <a:noFill/>
        </p:spPr>
        <p:txBody>
          <a:bodyPr wrap="square" rtlCol="0">
            <a:spAutoFit/>
          </a:bodyPr>
          <a:lstStyle/>
          <a:p>
            <a:r>
              <a:rPr lang="en-GB">
                <a:hlinkClick r:id="rId12" action="ppaction://hlinksldjump"/>
              </a:rPr>
              <a:t>Back to previous page</a:t>
            </a:r>
            <a:endParaRPr lang="en-GB"/>
          </a:p>
        </p:txBody>
      </p:sp>
      <p:sp>
        <p:nvSpPr>
          <p:cNvPr id="13" name="TextBox 12">
            <a:extLst>
              <a:ext uri="{FF2B5EF4-FFF2-40B4-BE49-F238E27FC236}">
                <a16:creationId xmlns:a16="http://schemas.microsoft.com/office/drawing/2014/main" id="{A3238D81-8FF1-F716-ACC5-0419FD4A4E84}"/>
              </a:ext>
            </a:extLst>
          </p:cNvPr>
          <p:cNvSpPr txBox="1"/>
          <p:nvPr/>
        </p:nvSpPr>
        <p:spPr>
          <a:xfrm>
            <a:off x="9837500" y="6177280"/>
            <a:ext cx="1297400" cy="369332"/>
          </a:xfrm>
          <a:prstGeom prst="rect">
            <a:avLst/>
          </a:prstGeom>
          <a:noFill/>
        </p:spPr>
        <p:txBody>
          <a:bodyPr wrap="square" rtlCol="0">
            <a:spAutoFit/>
          </a:bodyPr>
          <a:lstStyle/>
          <a:p>
            <a:r>
              <a:rPr lang="en-GB"/>
              <a:t>Page 2 of </a:t>
            </a:r>
            <a:r>
              <a:rPr lang="en-GB">
                <a:hlinkClick r:id="rId13" action="ppaction://hlinksldjump"/>
              </a:rPr>
              <a:t>3</a:t>
            </a:r>
            <a:endParaRPr lang="en-GB"/>
          </a:p>
        </p:txBody>
      </p:sp>
      <p:sp>
        <p:nvSpPr>
          <p:cNvPr id="15" name="TextBox 14">
            <a:extLst>
              <a:ext uri="{FF2B5EF4-FFF2-40B4-BE49-F238E27FC236}">
                <a16:creationId xmlns:a16="http://schemas.microsoft.com/office/drawing/2014/main" id="{3A46D4C4-215A-9AD4-BF8A-16627F8CF193}"/>
              </a:ext>
            </a:extLst>
          </p:cNvPr>
          <p:cNvSpPr txBox="1"/>
          <p:nvPr/>
        </p:nvSpPr>
        <p:spPr>
          <a:xfrm>
            <a:off x="8631000" y="6177280"/>
            <a:ext cx="1297401" cy="369332"/>
          </a:xfrm>
          <a:prstGeom prst="rect">
            <a:avLst/>
          </a:prstGeom>
          <a:noFill/>
        </p:spPr>
        <p:txBody>
          <a:bodyPr wrap="square" rtlCol="0">
            <a:spAutoFit/>
          </a:bodyPr>
          <a:lstStyle/>
          <a:p>
            <a:r>
              <a:rPr lang="en-GB">
                <a:hlinkClick r:id="rId13" action="ppaction://hlinksldjump"/>
              </a:rPr>
              <a:t>Next page</a:t>
            </a:r>
            <a:endParaRPr lang="en-GB"/>
          </a:p>
        </p:txBody>
      </p:sp>
      <p:sp>
        <p:nvSpPr>
          <p:cNvPr id="4" name="TextBox 3">
            <a:extLst>
              <a:ext uri="{FF2B5EF4-FFF2-40B4-BE49-F238E27FC236}">
                <a16:creationId xmlns:a16="http://schemas.microsoft.com/office/drawing/2014/main" id="{73AB072B-4AB3-49A4-865C-66A3467B1944}"/>
              </a:ext>
            </a:extLst>
          </p:cNvPr>
          <p:cNvSpPr txBox="1"/>
          <p:nvPr/>
        </p:nvSpPr>
        <p:spPr>
          <a:xfrm>
            <a:off x="8773554" y="1247895"/>
            <a:ext cx="2354694" cy="369332"/>
          </a:xfrm>
          <a:prstGeom prst="rect">
            <a:avLst/>
          </a:prstGeom>
          <a:noFill/>
        </p:spPr>
        <p:txBody>
          <a:bodyPr wrap="square" rtlCol="0">
            <a:spAutoFit/>
          </a:bodyPr>
          <a:lstStyle/>
          <a:p>
            <a:r>
              <a:rPr lang="en-GB">
                <a:hlinkClick r:id="rId14"/>
              </a:rPr>
              <a:t>Link to Indicator Table</a:t>
            </a:r>
            <a:endParaRPr lang="en-GB"/>
          </a:p>
        </p:txBody>
      </p:sp>
    </p:spTree>
    <p:extLst>
      <p:ext uri="{BB962C8B-B14F-4D97-AF65-F5344CB8AC3E}">
        <p14:creationId xmlns:p14="http://schemas.microsoft.com/office/powerpoint/2010/main" val="2801557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37E90-5195-8618-98A5-64820499C3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373D1D6-A4FA-F345-27D9-63D5D7992C5D}"/>
              </a:ext>
            </a:extLst>
          </p:cNvPr>
          <p:cNvSpPr txBox="1"/>
          <p:nvPr/>
        </p:nvSpPr>
        <p:spPr>
          <a:xfrm>
            <a:off x="1543665" y="728039"/>
            <a:ext cx="9969908" cy="923330"/>
          </a:xfrm>
          <a:prstGeom prst="rect">
            <a:avLst/>
          </a:prstGeom>
          <a:solidFill>
            <a:srgbClr val="0070C0"/>
          </a:solidFill>
        </p:spPr>
        <p:txBody>
          <a:bodyPr wrap="square">
            <a:spAutoFit/>
          </a:bodyPr>
          <a:lstStyle/>
          <a:p>
            <a:pPr algn="l" fontAlgn="b"/>
            <a:r>
              <a:rPr lang="en-GB" sz="1800" b="1" i="0" u="none" strike="noStrike">
                <a:solidFill>
                  <a:schemeClr val="bg1"/>
                </a:solidFill>
                <a:effectLst/>
                <a:latin typeface="+mn-lt"/>
              </a:rPr>
              <a:t>[Proportion of population served by] water supplies with  climate-resilience plans (for example climate-resilient water safety plans) which consider climate variability and climate projections and include emergency response procedures for extreme events</a:t>
            </a:r>
          </a:p>
        </p:txBody>
      </p:sp>
      <p:sp>
        <p:nvSpPr>
          <p:cNvPr id="6" name="TextBox 5">
            <a:extLst>
              <a:ext uri="{FF2B5EF4-FFF2-40B4-BE49-F238E27FC236}">
                <a16:creationId xmlns:a16="http://schemas.microsoft.com/office/drawing/2014/main" id="{91AC56B6-5D74-D82A-7D87-BFF2525C6F89}"/>
              </a:ext>
            </a:extLst>
          </p:cNvPr>
          <p:cNvSpPr txBox="1"/>
          <p:nvPr/>
        </p:nvSpPr>
        <p:spPr>
          <a:xfrm>
            <a:off x="853440" y="728039"/>
            <a:ext cx="1199536" cy="369332"/>
          </a:xfrm>
          <a:prstGeom prst="rect">
            <a:avLst/>
          </a:prstGeom>
          <a:noFill/>
        </p:spPr>
        <p:txBody>
          <a:bodyPr wrap="square" rtlCol="0">
            <a:spAutoFit/>
          </a:bodyPr>
          <a:lstStyle/>
          <a:p>
            <a:r>
              <a:rPr lang="en-GB" b="1"/>
              <a:t>LL167</a:t>
            </a:r>
          </a:p>
        </p:txBody>
      </p:sp>
      <p:sp>
        <p:nvSpPr>
          <p:cNvPr id="2" name="TextBox 1">
            <a:extLst>
              <a:ext uri="{FF2B5EF4-FFF2-40B4-BE49-F238E27FC236}">
                <a16:creationId xmlns:a16="http://schemas.microsoft.com/office/drawing/2014/main" id="{D0A0E541-BBAA-E7C0-C0EF-2BDE051756DF}"/>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0EFFEEE4-6785-2CD4-89BD-DDD0B38B7B4D}"/>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6E231235-790C-0954-292A-38B46A117655}"/>
              </a:ext>
            </a:extLst>
          </p:cNvPr>
          <p:cNvGraphicFramePr>
            <a:graphicFrameLocks noGrp="1"/>
          </p:cNvGraphicFramePr>
          <p:nvPr>
            <p:extLst>
              <p:ext uri="{D42A27DB-BD31-4B8C-83A1-F6EECF244321}">
                <p14:modId xmlns:p14="http://schemas.microsoft.com/office/powerpoint/2010/main" val="3459857366"/>
              </p:ext>
            </p:extLst>
          </p:nvPr>
        </p:nvGraphicFramePr>
        <p:xfrm>
          <a:off x="491613" y="1742221"/>
          <a:ext cx="10991317" cy="272129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Water Supply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Operation and management is appropriate to ensure and advance climate resilience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sz="1800" b="1" i="0" u="none" strike="noStrike">
                          <a:solidFill>
                            <a:schemeClr val="tx1"/>
                          </a:solidFill>
                          <a:effectLst/>
                          <a:latin typeface="+mn-lt"/>
                        </a:rPr>
                        <a:t>Source of Evidence </a:t>
                      </a:r>
                      <a:endParaRPr lang="en-GB" b="1"/>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Evidence</a:t>
                      </a:r>
                    </a:p>
                  </a:txBody>
                  <a:tcPr marL="0" marR="0" marT="0" marB="0" anchor="b"/>
                </a:tc>
                <a:tc>
                  <a:txBody>
                    <a:bodyPr/>
                    <a:lstStyle/>
                    <a:p>
                      <a:pPr algn="l" fontAlgn="b"/>
                      <a:r>
                        <a:rPr lang="en-GB" sz="1800" b="0" i="0" u="none" strike="noStrike">
                          <a:solidFill>
                            <a:srgbClr val="000000"/>
                          </a:solidFill>
                          <a:effectLst/>
                          <a:latin typeface="+mn-lt"/>
                        </a:rPr>
                        <a:t>Quantitative</a:t>
                      </a:r>
                    </a:p>
                  </a:txBody>
                  <a:tcPr marL="0" marR="0" marT="0" marB="0" anchor="b"/>
                </a:tc>
                <a:tc>
                  <a:txBody>
                    <a:bodyPr/>
                    <a:lstStyle/>
                    <a:p>
                      <a:pPr algn="l" fontAlgn="b"/>
                      <a:r>
                        <a:rPr lang="en-GB" sz="1800" b="0" i="0" u="none" strike="noStrike">
                          <a:solidFill>
                            <a:srgbClr val="000000"/>
                          </a:solidFill>
                          <a:effectLst/>
                          <a:latin typeface="+mn-lt"/>
                        </a:rPr>
                        <a:t>R3</a:t>
                      </a:r>
                    </a:p>
                  </a:txBody>
                  <a:tcPr marL="0" marR="0" marT="0" marB="0" anchor="b"/>
                </a:tc>
                <a:extLst>
                  <a:ext uri="{0D108BD9-81ED-4DB2-BD59-A6C34878D82A}">
                    <a16:rowId xmlns:a16="http://schemas.microsoft.com/office/drawing/2014/main" val="426568739"/>
                  </a:ext>
                </a:extLst>
              </a:tr>
              <a:tr h="370840">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Enqvist and Ziervogel 2019 Water governance and justice in Cape Town: An overview</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F20BEC12-9409-635E-639F-A3B2E48318F0}"/>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2417256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158F1-A87A-75C2-8FB9-2F7FBEC6E89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09B157F-1764-3F07-8E19-EA31DE23AEB6}"/>
              </a:ext>
            </a:extLst>
          </p:cNvPr>
          <p:cNvSpPr txBox="1">
            <a:spLocks/>
          </p:cNvSpPr>
          <p:nvPr/>
        </p:nvSpPr>
        <p:spPr>
          <a:xfrm>
            <a:off x="838200" y="370072"/>
            <a:ext cx="9648000" cy="6455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chemeClr val="accent1">
                    <a:lumMod val="50000"/>
                  </a:schemeClr>
                </a:solidFill>
                <a:latin typeface="+mn-lt"/>
              </a:rPr>
              <a:t>Adaptation actions by national government and subnational governments - Policy </a:t>
            </a:r>
          </a:p>
          <a:p>
            <a:r>
              <a:rPr lang="en-GB" sz="2500" b="1">
                <a:solidFill>
                  <a:schemeClr val="accent1">
                    <a:lumMod val="50000"/>
                  </a:schemeClr>
                </a:solidFill>
                <a:latin typeface="+mn-lt"/>
              </a:rPr>
              <a:t> </a:t>
            </a:r>
          </a:p>
        </p:txBody>
      </p:sp>
      <p:cxnSp>
        <p:nvCxnSpPr>
          <p:cNvPr id="5" name="Straight Connector 4">
            <a:extLst>
              <a:ext uri="{FF2B5EF4-FFF2-40B4-BE49-F238E27FC236}">
                <a16:creationId xmlns:a16="http://schemas.microsoft.com/office/drawing/2014/main" id="{63506AB5-C5F9-9AF1-75FD-625E3E6B4299}"/>
              </a:ext>
            </a:extLst>
          </p:cNvPr>
          <p:cNvCxnSpPr/>
          <p:nvPr/>
        </p:nvCxnSpPr>
        <p:spPr>
          <a:xfrm>
            <a:off x="838200" y="1181959"/>
            <a:ext cx="9648000" cy="0"/>
          </a:xfrm>
          <a:prstGeom prst="line">
            <a:avLst/>
          </a:prstGeom>
          <a:ln w="63500">
            <a:solidFill>
              <a:srgbClr val="20386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E78BF55-AC10-D923-C194-4D078BCDBA3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2" name="Table 1">
            <a:extLst>
              <a:ext uri="{FF2B5EF4-FFF2-40B4-BE49-F238E27FC236}">
                <a16:creationId xmlns:a16="http://schemas.microsoft.com/office/drawing/2014/main" id="{0EC53CB5-7A5E-0493-B37E-5C88861F260A}"/>
              </a:ext>
            </a:extLst>
          </p:cNvPr>
          <p:cNvGraphicFramePr>
            <a:graphicFrameLocks noGrp="1"/>
          </p:cNvGraphicFramePr>
          <p:nvPr>
            <p:extLst>
              <p:ext uri="{D42A27DB-BD31-4B8C-83A1-F6EECF244321}">
                <p14:modId xmlns:p14="http://schemas.microsoft.com/office/powerpoint/2010/main" val="2636950534"/>
              </p:ext>
            </p:extLst>
          </p:nvPr>
        </p:nvGraphicFramePr>
        <p:xfrm>
          <a:off x="838199" y="1620176"/>
          <a:ext cx="10290049" cy="1143000"/>
        </p:xfrm>
        <a:graphic>
          <a:graphicData uri="http://schemas.openxmlformats.org/drawingml/2006/table">
            <a:tbl>
              <a:tblPr firstRow="1">
                <a:tableStyleId>{073A0DAA-6AF3-43AB-8588-CEC1D06C72B9}</a:tableStyleId>
              </a:tblPr>
              <a:tblGrid>
                <a:gridCol w="1188888">
                  <a:extLst>
                    <a:ext uri="{9D8B030D-6E8A-4147-A177-3AD203B41FA5}">
                      <a16:colId xmlns:a16="http://schemas.microsoft.com/office/drawing/2014/main" val="990645020"/>
                    </a:ext>
                  </a:extLst>
                </a:gridCol>
                <a:gridCol w="1701343">
                  <a:extLst>
                    <a:ext uri="{9D8B030D-6E8A-4147-A177-3AD203B41FA5}">
                      <a16:colId xmlns:a16="http://schemas.microsoft.com/office/drawing/2014/main" val="3560387035"/>
                    </a:ext>
                  </a:extLst>
                </a:gridCol>
                <a:gridCol w="3054218">
                  <a:extLst>
                    <a:ext uri="{9D8B030D-6E8A-4147-A177-3AD203B41FA5}">
                      <a16:colId xmlns:a16="http://schemas.microsoft.com/office/drawing/2014/main" val="761561735"/>
                    </a:ext>
                  </a:extLst>
                </a:gridCol>
                <a:gridCol w="4345600">
                  <a:extLst>
                    <a:ext uri="{9D8B030D-6E8A-4147-A177-3AD203B41FA5}">
                      <a16:colId xmlns:a16="http://schemas.microsoft.com/office/drawing/2014/main" val="981073962"/>
                    </a:ext>
                  </a:extLst>
                </a:gridCol>
              </a:tblGrid>
              <a:tr h="242533">
                <a:tc>
                  <a:txBody>
                    <a:bodyPr/>
                    <a:lstStyle/>
                    <a:p>
                      <a:pPr algn="l" fontAlgn="b"/>
                      <a:r>
                        <a:rPr lang="en-GB" sz="1000" b="1" u="none" strike="noStrike">
                          <a:solidFill>
                            <a:schemeClr val="bg1"/>
                          </a:solidFill>
                          <a:effectLst/>
                        </a:rPr>
                        <a:t>Indicator REF</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Specific to which Climate Hazard(s)</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000" b="1" u="none" strike="noStrike">
                          <a:solidFill>
                            <a:schemeClr val="bg1"/>
                          </a:solidFill>
                          <a:effectLst/>
                        </a:rPr>
                        <a:t>Indicator Objective</a:t>
                      </a:r>
                      <a:endParaRPr lang="en-GB" sz="1000" b="1" i="0" u="none" strike="noStrike">
                        <a:solidFill>
                          <a:schemeClr val="bg1"/>
                        </a:solidFill>
                        <a:effectLst/>
                        <a:latin typeface="Aptos Narrow" panose="020B0004020202020204" pitchFamily="34" charset="0"/>
                      </a:endParaRPr>
                    </a:p>
                  </a:txBody>
                  <a:tcPr marL="0" marR="0" marT="0" marB="0">
                    <a:solidFill>
                      <a:srgbClr val="7030A0"/>
                    </a:solidFill>
                  </a:tcPr>
                </a:tc>
                <a:tc>
                  <a:txBody>
                    <a:bodyPr/>
                    <a:lstStyle/>
                    <a:p>
                      <a:pPr algn="l" fontAlgn="b"/>
                      <a:r>
                        <a:rPr lang="en-GB" sz="1100" b="1" u="none" strike="noStrike">
                          <a:solidFill>
                            <a:schemeClr val="bg1"/>
                          </a:solidFill>
                          <a:effectLst/>
                        </a:rPr>
                        <a:t>Candidate Indicators</a:t>
                      </a:r>
                      <a:endParaRPr lang="en-GB" sz="1100" b="1" i="0" u="none" strike="noStrike">
                        <a:solidFill>
                          <a:schemeClr val="bg1"/>
                        </a:solidFill>
                        <a:effectLst/>
                        <a:latin typeface="Aptos Narrow" panose="020B0004020202020204" pitchFamily="34" charset="0"/>
                      </a:endParaRPr>
                    </a:p>
                  </a:txBody>
                  <a:tcPr marL="0" marR="0" marT="0" marB="0">
                    <a:solidFill>
                      <a:srgbClr val="7030A0"/>
                    </a:solidFill>
                  </a:tcPr>
                </a:tc>
                <a:extLst>
                  <a:ext uri="{0D108BD9-81ED-4DB2-BD59-A6C34878D82A}">
                    <a16:rowId xmlns:a16="http://schemas.microsoft.com/office/drawing/2014/main" val="2603402751"/>
                  </a:ext>
                </a:extLst>
              </a:tr>
              <a:tr h="242533">
                <a:tc>
                  <a:txBody>
                    <a:bodyPr/>
                    <a:lstStyle/>
                    <a:p>
                      <a:pPr algn="l" fontAlgn="b"/>
                      <a:r>
                        <a:rPr lang="en-GB" sz="1100" b="0" u="none" strike="noStrike">
                          <a:solidFill>
                            <a:srgbClr val="000000"/>
                          </a:solidFill>
                          <a:effectLst/>
                          <a:hlinkClick r:id="rId4" action="ppaction://hlinksldjump"/>
                        </a:rPr>
                        <a:t>LL411</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Data, and associated mechanisms, are in place to learn from what is and isn't working</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There are impact assessments of previous interventions in WASH that include an analysis of how climate threats have affected the achievement of the desired impact and objectives</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501758597"/>
                  </a:ext>
                </a:extLst>
              </a:tr>
              <a:tr h="192077">
                <a:tc>
                  <a:txBody>
                    <a:bodyPr/>
                    <a:lstStyle/>
                    <a:p>
                      <a:pPr algn="l" fontAlgn="b"/>
                      <a:r>
                        <a:rPr lang="en-GB" sz="1100" b="0" u="none" strike="noStrike">
                          <a:solidFill>
                            <a:srgbClr val="000000"/>
                          </a:solidFill>
                          <a:effectLst/>
                          <a:hlinkClick r:id="rId5" action="ppaction://hlinksldjump"/>
                        </a:rPr>
                        <a:t>LL412</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Multiple hazards</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0" u="none" strike="noStrike">
                          <a:solidFill>
                            <a:srgbClr val="000000"/>
                          </a:solidFill>
                          <a:effectLst/>
                        </a:rPr>
                        <a:t>WASH sector has embedded approach to adaptation to climate change</a:t>
                      </a:r>
                      <a:endParaRPr lang="en-GB" sz="1100" b="0" i="0" u="none" strike="noStrike">
                        <a:solidFill>
                          <a:srgbClr val="000000"/>
                        </a:solidFill>
                        <a:effectLst/>
                        <a:latin typeface="Aptos Narrow" panose="020B0004020202020204" pitchFamily="34" charset="0"/>
                      </a:endParaRPr>
                    </a:p>
                  </a:txBody>
                  <a:tcPr marL="0" marR="0" marT="0" marB="0" anchor="b"/>
                </a:tc>
                <a:tc>
                  <a:txBody>
                    <a:bodyPr/>
                    <a:lstStyle/>
                    <a:p>
                      <a:pPr algn="l" fontAlgn="b"/>
                      <a:r>
                        <a:rPr lang="en-GB" sz="1100" b="1" u="none" strike="noStrike">
                          <a:solidFill>
                            <a:srgbClr val="000000"/>
                          </a:solidFill>
                          <a:effectLst/>
                        </a:rPr>
                        <a:t>WASH plans are grounded in a comprehensive risk analysis, which includes climate change considerations </a:t>
                      </a:r>
                      <a:endParaRPr lang="en-GB" sz="1100" b="1" i="0" u="none" strike="noStrike">
                        <a:solidFill>
                          <a:srgbClr val="000000"/>
                        </a:solidFill>
                        <a:effectLst/>
                        <a:latin typeface="Aptos Narrow" panose="020B0004020202020204" pitchFamily="34" charset="0"/>
                      </a:endParaRPr>
                    </a:p>
                  </a:txBody>
                  <a:tcPr marL="0" marR="0" marT="0" marB="0" anchor="b"/>
                </a:tc>
                <a:extLst>
                  <a:ext uri="{0D108BD9-81ED-4DB2-BD59-A6C34878D82A}">
                    <a16:rowId xmlns:a16="http://schemas.microsoft.com/office/drawing/2014/main" val="3518972246"/>
                  </a:ext>
                </a:extLst>
              </a:tr>
            </a:tbl>
          </a:graphicData>
        </a:graphic>
      </p:graphicFrame>
      <p:sp>
        <p:nvSpPr>
          <p:cNvPr id="3" name="TextBox 2">
            <a:extLst>
              <a:ext uri="{FF2B5EF4-FFF2-40B4-BE49-F238E27FC236}">
                <a16:creationId xmlns:a16="http://schemas.microsoft.com/office/drawing/2014/main" id="{5DD32C88-767C-5C94-A056-E45C7257E0A3}"/>
              </a:ext>
            </a:extLst>
          </p:cNvPr>
          <p:cNvSpPr txBox="1"/>
          <p:nvPr/>
        </p:nvSpPr>
        <p:spPr>
          <a:xfrm>
            <a:off x="838199" y="1247637"/>
            <a:ext cx="6890657" cy="369332"/>
          </a:xfrm>
          <a:prstGeom prst="rect">
            <a:avLst/>
          </a:prstGeom>
          <a:noFill/>
        </p:spPr>
        <p:txBody>
          <a:bodyPr wrap="square" rtlCol="0">
            <a:spAutoFit/>
          </a:bodyPr>
          <a:lstStyle/>
          <a:p>
            <a:pPr lvl="0"/>
            <a:r>
              <a:rPr lang="en-GB"/>
              <a:t>Climate Resilient WASH System</a:t>
            </a:r>
          </a:p>
        </p:txBody>
      </p:sp>
      <p:sp>
        <p:nvSpPr>
          <p:cNvPr id="12" name="TextBox 11">
            <a:extLst>
              <a:ext uri="{FF2B5EF4-FFF2-40B4-BE49-F238E27FC236}">
                <a16:creationId xmlns:a16="http://schemas.microsoft.com/office/drawing/2014/main" id="{17450C34-1DF1-1F2A-8DA3-63EAABE3296A}"/>
              </a:ext>
            </a:extLst>
          </p:cNvPr>
          <p:cNvSpPr txBox="1"/>
          <p:nvPr/>
        </p:nvSpPr>
        <p:spPr>
          <a:xfrm>
            <a:off x="3786499" y="6177280"/>
            <a:ext cx="2412999" cy="369332"/>
          </a:xfrm>
          <a:prstGeom prst="rect">
            <a:avLst/>
          </a:prstGeom>
          <a:noFill/>
        </p:spPr>
        <p:txBody>
          <a:bodyPr wrap="square" rtlCol="0">
            <a:spAutoFit/>
          </a:bodyPr>
          <a:lstStyle/>
          <a:p>
            <a:r>
              <a:rPr lang="en-GB">
                <a:hlinkClick r:id="rId6" action="ppaction://hlinksldjump"/>
              </a:rPr>
              <a:t>Back to previous page</a:t>
            </a:r>
            <a:endParaRPr lang="en-GB"/>
          </a:p>
        </p:txBody>
      </p:sp>
      <p:sp>
        <p:nvSpPr>
          <p:cNvPr id="13" name="TextBox 12">
            <a:extLst>
              <a:ext uri="{FF2B5EF4-FFF2-40B4-BE49-F238E27FC236}">
                <a16:creationId xmlns:a16="http://schemas.microsoft.com/office/drawing/2014/main" id="{ECE8A799-391E-629F-3B60-8D8A670957AE}"/>
              </a:ext>
            </a:extLst>
          </p:cNvPr>
          <p:cNvSpPr txBox="1"/>
          <p:nvPr/>
        </p:nvSpPr>
        <p:spPr>
          <a:xfrm>
            <a:off x="9837500" y="6138032"/>
            <a:ext cx="1297400" cy="369332"/>
          </a:xfrm>
          <a:prstGeom prst="rect">
            <a:avLst/>
          </a:prstGeom>
          <a:noFill/>
        </p:spPr>
        <p:txBody>
          <a:bodyPr wrap="square" rtlCol="0">
            <a:spAutoFit/>
          </a:bodyPr>
          <a:lstStyle/>
          <a:p>
            <a:r>
              <a:rPr lang="en-GB"/>
              <a:t>Page 3 of 3</a:t>
            </a:r>
          </a:p>
        </p:txBody>
      </p:sp>
      <p:sp>
        <p:nvSpPr>
          <p:cNvPr id="4" name="TextBox 3">
            <a:extLst>
              <a:ext uri="{FF2B5EF4-FFF2-40B4-BE49-F238E27FC236}">
                <a16:creationId xmlns:a16="http://schemas.microsoft.com/office/drawing/2014/main" id="{485DC531-5D85-96E9-FB0A-942E6EB9AF4C}"/>
              </a:ext>
            </a:extLst>
          </p:cNvPr>
          <p:cNvSpPr txBox="1"/>
          <p:nvPr/>
        </p:nvSpPr>
        <p:spPr>
          <a:xfrm>
            <a:off x="8773554" y="1257723"/>
            <a:ext cx="2354694" cy="369332"/>
          </a:xfrm>
          <a:prstGeom prst="rect">
            <a:avLst/>
          </a:prstGeom>
          <a:noFill/>
        </p:spPr>
        <p:txBody>
          <a:bodyPr wrap="square" rtlCol="0">
            <a:spAutoFit/>
          </a:bodyPr>
          <a:lstStyle/>
          <a:p>
            <a:r>
              <a:rPr lang="en-GB">
                <a:hlinkClick r:id="rId7"/>
              </a:rPr>
              <a:t>Link to Indicator Table</a:t>
            </a:r>
            <a:endParaRPr lang="en-GB"/>
          </a:p>
        </p:txBody>
      </p:sp>
    </p:spTree>
    <p:extLst>
      <p:ext uri="{BB962C8B-B14F-4D97-AF65-F5344CB8AC3E}">
        <p14:creationId xmlns:p14="http://schemas.microsoft.com/office/powerpoint/2010/main" val="5199718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AFBB2-9B63-D257-8456-0EF33620A4B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34331E9-DFBF-0AE3-A542-D6D18CF75D6F}"/>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Early Warning Systems technology and associated policies and procedures (designed to predict and mitigate the impacts of climate change) account for impacts on WASH services</a:t>
            </a:r>
          </a:p>
        </p:txBody>
      </p:sp>
      <p:sp>
        <p:nvSpPr>
          <p:cNvPr id="6" name="TextBox 5">
            <a:extLst>
              <a:ext uri="{FF2B5EF4-FFF2-40B4-BE49-F238E27FC236}">
                <a16:creationId xmlns:a16="http://schemas.microsoft.com/office/drawing/2014/main" id="{836980F8-C3C4-A1BE-862F-AFD05B7CB43B}"/>
              </a:ext>
            </a:extLst>
          </p:cNvPr>
          <p:cNvSpPr txBox="1"/>
          <p:nvPr/>
        </p:nvSpPr>
        <p:spPr>
          <a:xfrm>
            <a:off x="838199" y="728039"/>
            <a:ext cx="1199536" cy="369332"/>
          </a:xfrm>
          <a:prstGeom prst="rect">
            <a:avLst/>
          </a:prstGeom>
          <a:noFill/>
        </p:spPr>
        <p:txBody>
          <a:bodyPr wrap="square" rtlCol="0">
            <a:spAutoFit/>
          </a:bodyPr>
          <a:lstStyle/>
          <a:p>
            <a:r>
              <a:rPr lang="en-GB" b="1"/>
              <a:t>LL046</a:t>
            </a:r>
          </a:p>
        </p:txBody>
      </p:sp>
      <p:sp>
        <p:nvSpPr>
          <p:cNvPr id="2" name="TextBox 1">
            <a:extLst>
              <a:ext uri="{FF2B5EF4-FFF2-40B4-BE49-F238E27FC236}">
                <a16:creationId xmlns:a16="http://schemas.microsoft.com/office/drawing/2014/main" id="{F092CB8F-6CAC-5AD2-38C9-822619AE5FF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sp>
        <p:nvSpPr>
          <p:cNvPr id="3" name="TextBox 2">
            <a:extLst>
              <a:ext uri="{FF2B5EF4-FFF2-40B4-BE49-F238E27FC236}">
                <a16:creationId xmlns:a16="http://schemas.microsoft.com/office/drawing/2014/main" id="{651DB764-3B27-14A7-5E4B-60017E022CCB}"/>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graphicFrame>
        <p:nvGraphicFramePr>
          <p:cNvPr id="4" name="Table 3">
            <a:extLst>
              <a:ext uri="{FF2B5EF4-FFF2-40B4-BE49-F238E27FC236}">
                <a16:creationId xmlns:a16="http://schemas.microsoft.com/office/drawing/2014/main" id="{4B328B69-A4F5-7EAF-E14C-8793E1F7855B}"/>
              </a:ext>
            </a:extLst>
          </p:cNvPr>
          <p:cNvGraphicFramePr>
            <a:graphicFrameLocks noGrp="1"/>
          </p:cNvGraphicFramePr>
          <p:nvPr>
            <p:extLst>
              <p:ext uri="{D42A27DB-BD31-4B8C-83A1-F6EECF244321}">
                <p14:modId xmlns:p14="http://schemas.microsoft.com/office/powerpoint/2010/main" val="2490644963"/>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Early warning systems in place that support actions to reduce impact of climate events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C4E56895-FE19-3525-3CF4-C1216FC87E5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323002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EB0D-18D0-9D52-BB89-363E4641167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E492D92-6CF9-9914-F096-879174886CE8}"/>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households where] uptake of climate smart technologies is [not] limited by social barriers</a:t>
            </a:r>
          </a:p>
        </p:txBody>
      </p:sp>
      <p:sp>
        <p:nvSpPr>
          <p:cNvPr id="6" name="TextBox 5">
            <a:extLst>
              <a:ext uri="{FF2B5EF4-FFF2-40B4-BE49-F238E27FC236}">
                <a16:creationId xmlns:a16="http://schemas.microsoft.com/office/drawing/2014/main" id="{63EABD26-8A6F-5B9B-9D53-0CD7705FAFB8}"/>
              </a:ext>
            </a:extLst>
          </p:cNvPr>
          <p:cNvSpPr txBox="1"/>
          <p:nvPr/>
        </p:nvSpPr>
        <p:spPr>
          <a:xfrm>
            <a:off x="838199" y="728039"/>
            <a:ext cx="1199536" cy="369332"/>
          </a:xfrm>
          <a:prstGeom prst="rect">
            <a:avLst/>
          </a:prstGeom>
          <a:noFill/>
        </p:spPr>
        <p:txBody>
          <a:bodyPr wrap="square" rtlCol="0">
            <a:spAutoFit/>
          </a:bodyPr>
          <a:lstStyle/>
          <a:p>
            <a:r>
              <a:rPr lang="en-GB" b="1"/>
              <a:t>LL064</a:t>
            </a:r>
          </a:p>
        </p:txBody>
      </p:sp>
      <p:sp>
        <p:nvSpPr>
          <p:cNvPr id="2" name="TextBox 1">
            <a:extLst>
              <a:ext uri="{FF2B5EF4-FFF2-40B4-BE49-F238E27FC236}">
                <a16:creationId xmlns:a16="http://schemas.microsoft.com/office/drawing/2014/main" id="{79DBEA82-2D6A-9540-826B-FF697ED3E2F2}"/>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84EDE5C9-3829-FEF7-23E3-89C24317E023}"/>
              </a:ext>
            </a:extLst>
          </p:cNvPr>
          <p:cNvGraphicFramePr>
            <a:graphicFrameLocks noGrp="1"/>
          </p:cNvGraphicFramePr>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64ADD6D4-6890-141D-8FEC-D769E17EC049}"/>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33B80FE-19F7-97E8-30B4-B43ECD651A2A}"/>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5643071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6F8E2-4C23-CDB1-6135-F406AD769F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BE9F089-C3B6-8547-6640-20A81C7E8F69}"/>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[Proportion of climate-vulnerable population benefiting from] effective integrated WASH and climate resilience planning</a:t>
            </a:r>
          </a:p>
        </p:txBody>
      </p:sp>
      <p:sp>
        <p:nvSpPr>
          <p:cNvPr id="6" name="TextBox 5">
            <a:extLst>
              <a:ext uri="{FF2B5EF4-FFF2-40B4-BE49-F238E27FC236}">
                <a16:creationId xmlns:a16="http://schemas.microsoft.com/office/drawing/2014/main" id="{B4CAE012-B129-C3F9-4150-C577D957D9FB}"/>
              </a:ext>
            </a:extLst>
          </p:cNvPr>
          <p:cNvSpPr txBox="1"/>
          <p:nvPr/>
        </p:nvSpPr>
        <p:spPr>
          <a:xfrm>
            <a:off x="838199" y="728039"/>
            <a:ext cx="1199536" cy="369332"/>
          </a:xfrm>
          <a:prstGeom prst="rect">
            <a:avLst/>
          </a:prstGeom>
          <a:noFill/>
        </p:spPr>
        <p:txBody>
          <a:bodyPr wrap="square" rtlCol="0">
            <a:spAutoFit/>
          </a:bodyPr>
          <a:lstStyle/>
          <a:p>
            <a:r>
              <a:rPr lang="en-GB" b="1"/>
              <a:t>LL065</a:t>
            </a:r>
          </a:p>
        </p:txBody>
      </p:sp>
      <p:sp>
        <p:nvSpPr>
          <p:cNvPr id="2" name="TextBox 1">
            <a:extLst>
              <a:ext uri="{FF2B5EF4-FFF2-40B4-BE49-F238E27FC236}">
                <a16:creationId xmlns:a16="http://schemas.microsoft.com/office/drawing/2014/main" id="{014D729A-71C4-05DE-C76D-8FB9F9B5941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C5D16040-C474-A260-06D7-174023CA71E1}"/>
              </a:ext>
            </a:extLst>
          </p:cNvPr>
          <p:cNvGraphicFramePr>
            <a:graphicFrameLocks noGrp="1"/>
          </p:cNvGraphicFramePr>
          <p:nvPr/>
        </p:nvGraphicFramePr>
        <p:xfrm>
          <a:off x="491613" y="1742221"/>
          <a:ext cx="10991317" cy="244697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a:t>Progress towards climate resilience WASH is equitable</a:t>
                      </a:r>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3AC4F87B-712E-EC96-1A3F-419752CC6AAA}"/>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00DB88A5-42A7-DD30-29BD-0DF997F618A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4797032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7CF6C-F131-3055-3EBD-25BB8533EE0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533317F-2E6B-CA73-B23E-6193B86C3AD1}"/>
              </a:ext>
            </a:extLst>
          </p:cNvPr>
          <p:cNvSpPr txBox="1"/>
          <p:nvPr/>
        </p:nvSpPr>
        <p:spPr>
          <a:xfrm>
            <a:off x="1543665" y="728039"/>
            <a:ext cx="9969908" cy="646331"/>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Evidence of engagement with users prior to disasters to share locally-based climate issues, and build awareness of options and response capacity</a:t>
            </a:r>
          </a:p>
        </p:txBody>
      </p:sp>
      <p:sp>
        <p:nvSpPr>
          <p:cNvPr id="6" name="TextBox 5">
            <a:extLst>
              <a:ext uri="{FF2B5EF4-FFF2-40B4-BE49-F238E27FC236}">
                <a16:creationId xmlns:a16="http://schemas.microsoft.com/office/drawing/2014/main" id="{23D2C30E-41D5-3D86-EA54-616D349A67D2}"/>
              </a:ext>
            </a:extLst>
          </p:cNvPr>
          <p:cNvSpPr txBox="1"/>
          <p:nvPr/>
        </p:nvSpPr>
        <p:spPr>
          <a:xfrm>
            <a:off x="838199" y="728039"/>
            <a:ext cx="1199536" cy="369332"/>
          </a:xfrm>
          <a:prstGeom prst="rect">
            <a:avLst/>
          </a:prstGeom>
          <a:noFill/>
        </p:spPr>
        <p:txBody>
          <a:bodyPr wrap="square" rtlCol="0">
            <a:spAutoFit/>
          </a:bodyPr>
          <a:lstStyle/>
          <a:p>
            <a:r>
              <a:rPr lang="en-GB" b="1"/>
              <a:t>LL073</a:t>
            </a:r>
          </a:p>
        </p:txBody>
      </p:sp>
      <p:sp>
        <p:nvSpPr>
          <p:cNvPr id="2" name="TextBox 1">
            <a:extLst>
              <a:ext uri="{FF2B5EF4-FFF2-40B4-BE49-F238E27FC236}">
                <a16:creationId xmlns:a16="http://schemas.microsoft.com/office/drawing/2014/main" id="{A951538E-F4D6-D318-7277-F8CFB7ED0A86}"/>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5369172B-0797-D28D-9F4E-658B2A2E1E66}"/>
              </a:ext>
            </a:extLst>
          </p:cNvPr>
          <p:cNvGraphicFramePr>
            <a:graphicFrameLocks noGrp="1"/>
          </p:cNvGraphicFramePr>
          <p:nvPr>
            <p:extLst>
              <p:ext uri="{D42A27DB-BD31-4B8C-83A1-F6EECF244321}">
                <p14:modId xmlns:p14="http://schemas.microsoft.com/office/powerpoint/2010/main" val="1000366685"/>
              </p:ext>
            </p:extLst>
          </p:nvPr>
        </p:nvGraphicFramePr>
        <p:xfrm>
          <a:off x="491613" y="1742221"/>
          <a:ext cx="10991317" cy="3266440"/>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Users receiving messages that inform user adaptation actions</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Academic and grey literature outside of reviews</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Willetts, J., </a:t>
                      </a:r>
                      <a:r>
                        <a:rPr lang="en-GB" sz="1000" err="1"/>
                        <a:t>Priadi</a:t>
                      </a:r>
                      <a:r>
                        <a:rPr lang="en-GB" sz="1000"/>
                        <a:t>, C., </a:t>
                      </a:r>
                      <a:r>
                        <a:rPr lang="en-GB" sz="1000" err="1"/>
                        <a:t>Ombasta</a:t>
                      </a:r>
                      <a:r>
                        <a:rPr lang="en-GB" sz="1000"/>
                        <a:t>, O., </a:t>
                      </a:r>
                      <a:r>
                        <a:rPr lang="en-GB" sz="1000" err="1"/>
                        <a:t>Wulandari</a:t>
                      </a:r>
                      <a:r>
                        <a:rPr lang="en-GB" sz="1000"/>
                        <a:t>, D., </a:t>
                      </a:r>
                      <a:r>
                        <a:rPr lang="en-GB" sz="1000" err="1"/>
                        <a:t>Imtiyaz</a:t>
                      </a:r>
                      <a:r>
                        <a:rPr lang="en-GB" sz="1000"/>
                        <a:t>, I., </a:t>
                      </a:r>
                      <a:r>
                        <a:rPr lang="en-GB" sz="1000" err="1"/>
                        <a:t>Sudhiastiningsih</a:t>
                      </a:r>
                      <a:r>
                        <a:rPr lang="en-GB" sz="1000"/>
                        <a:t>, N., Kohlitz, J., Mills, F. &amp; </a:t>
                      </a:r>
                      <a:r>
                        <a:rPr lang="en-GB" sz="1000" err="1"/>
                        <a:t>Listyasari</a:t>
                      </a:r>
                      <a:r>
                        <a:rPr lang="en-GB" sz="1000"/>
                        <a:t>, M. 2022. Co-developing evidence-informed adaptation actions for resilient citywide sanitation: Local government response to climate change in Indonesia. Environment and Planning B-Urban Analytics and City Science, 49, 2129-2150.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E0069B60-C6F2-C19D-867D-1142612FDBAE}"/>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E0BD2C21-66B9-DF62-4900-3C59951F6BF4}"/>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1378665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702B-99B4-7D8B-D463-81BC0FAA42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2A5324-3BAC-9617-1AAA-97CD130A40A5}"/>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Inclusion of climate resilience in WASH or Water sector review and planning</a:t>
            </a:r>
          </a:p>
        </p:txBody>
      </p:sp>
      <p:sp>
        <p:nvSpPr>
          <p:cNvPr id="6" name="TextBox 5">
            <a:extLst>
              <a:ext uri="{FF2B5EF4-FFF2-40B4-BE49-F238E27FC236}">
                <a16:creationId xmlns:a16="http://schemas.microsoft.com/office/drawing/2014/main" id="{7CF44575-7F4C-4AFB-FB7A-DD35C5E83E51}"/>
              </a:ext>
            </a:extLst>
          </p:cNvPr>
          <p:cNvSpPr txBox="1"/>
          <p:nvPr/>
        </p:nvSpPr>
        <p:spPr>
          <a:xfrm>
            <a:off x="838199" y="728039"/>
            <a:ext cx="1199536" cy="369332"/>
          </a:xfrm>
          <a:prstGeom prst="rect">
            <a:avLst/>
          </a:prstGeom>
          <a:noFill/>
        </p:spPr>
        <p:txBody>
          <a:bodyPr wrap="square" rtlCol="0">
            <a:spAutoFit/>
          </a:bodyPr>
          <a:lstStyle/>
          <a:p>
            <a:r>
              <a:rPr lang="en-GB" b="1"/>
              <a:t>LL155</a:t>
            </a:r>
          </a:p>
        </p:txBody>
      </p:sp>
      <p:sp>
        <p:nvSpPr>
          <p:cNvPr id="2" name="TextBox 1">
            <a:extLst>
              <a:ext uri="{FF2B5EF4-FFF2-40B4-BE49-F238E27FC236}">
                <a16:creationId xmlns:a16="http://schemas.microsoft.com/office/drawing/2014/main" id="{A720AA14-CAA4-DDE8-818D-39B049855C03}"/>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AC3BD650-FFDE-242B-DCAC-137941C58F9E}"/>
              </a:ext>
            </a:extLst>
          </p:cNvPr>
          <p:cNvGraphicFramePr>
            <a:graphicFrameLocks noGrp="1"/>
          </p:cNvGraphicFramePr>
          <p:nvPr>
            <p:extLst>
              <p:ext uri="{D42A27DB-BD31-4B8C-83A1-F6EECF244321}">
                <p14:modId xmlns:p14="http://schemas.microsoft.com/office/powerpoint/2010/main" val="1857351387"/>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GLAAS 2024/25 Survey</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244220F0-A903-ADFC-0837-9A1A5C07B7C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4D200142-CAC4-6561-ECFF-666AE8CA34C1}"/>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476803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F8C1A-9C5D-37FC-9777-0A17200EAFE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AC4D3A0-1A0D-A072-2E6B-20AC90FFA67F}"/>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National Adaptation Planning frameworks exist </a:t>
            </a:r>
          </a:p>
        </p:txBody>
      </p:sp>
      <p:sp>
        <p:nvSpPr>
          <p:cNvPr id="6" name="TextBox 5">
            <a:extLst>
              <a:ext uri="{FF2B5EF4-FFF2-40B4-BE49-F238E27FC236}">
                <a16:creationId xmlns:a16="http://schemas.microsoft.com/office/drawing/2014/main" id="{CAF66914-072B-2EE0-CEC4-B1D7E2ECED49}"/>
              </a:ext>
            </a:extLst>
          </p:cNvPr>
          <p:cNvSpPr txBox="1"/>
          <p:nvPr/>
        </p:nvSpPr>
        <p:spPr>
          <a:xfrm>
            <a:off x="838199" y="728039"/>
            <a:ext cx="1199536" cy="369332"/>
          </a:xfrm>
          <a:prstGeom prst="rect">
            <a:avLst/>
          </a:prstGeom>
          <a:noFill/>
        </p:spPr>
        <p:txBody>
          <a:bodyPr wrap="square" rtlCol="0">
            <a:spAutoFit/>
          </a:bodyPr>
          <a:lstStyle/>
          <a:p>
            <a:r>
              <a:rPr lang="en-GB" b="1"/>
              <a:t>LL181</a:t>
            </a:r>
          </a:p>
        </p:txBody>
      </p:sp>
      <p:sp>
        <p:nvSpPr>
          <p:cNvPr id="2" name="TextBox 1">
            <a:extLst>
              <a:ext uri="{FF2B5EF4-FFF2-40B4-BE49-F238E27FC236}">
                <a16:creationId xmlns:a16="http://schemas.microsoft.com/office/drawing/2014/main" id="{5F3432E8-1DDA-663B-2113-E78D73964195}"/>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215E5F6-6B96-C304-EBC6-ACE1FE36E488}"/>
              </a:ext>
            </a:extLst>
          </p:cNvPr>
          <p:cNvGraphicFramePr>
            <a:graphicFrameLocks noGrp="1"/>
          </p:cNvGraphicFramePr>
          <p:nvPr>
            <p:extLst>
              <p:ext uri="{D42A27DB-BD31-4B8C-83A1-F6EECF244321}">
                <p14:modId xmlns:p14="http://schemas.microsoft.com/office/powerpoint/2010/main" val="1730798192"/>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Consortium</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0</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0</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1023104-1428-1ABE-6E35-A4E1FA5A8CF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BBDB2346-3956-CEF1-8D98-BA5D53E7E705}"/>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11576829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3221C-AC72-A817-2171-46876A81AE3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ACD661-ABDD-6BD9-6116-9EC99F4CBC7C}"/>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Policies and strategies integrate WASH and climate resilience</a:t>
            </a:r>
          </a:p>
        </p:txBody>
      </p:sp>
      <p:sp>
        <p:nvSpPr>
          <p:cNvPr id="6" name="TextBox 5">
            <a:extLst>
              <a:ext uri="{FF2B5EF4-FFF2-40B4-BE49-F238E27FC236}">
                <a16:creationId xmlns:a16="http://schemas.microsoft.com/office/drawing/2014/main" id="{34067635-A876-C579-0658-90CD26D31659}"/>
              </a:ext>
            </a:extLst>
          </p:cNvPr>
          <p:cNvSpPr txBox="1"/>
          <p:nvPr/>
        </p:nvSpPr>
        <p:spPr>
          <a:xfrm>
            <a:off x="838199" y="728039"/>
            <a:ext cx="1199536" cy="369332"/>
          </a:xfrm>
          <a:prstGeom prst="rect">
            <a:avLst/>
          </a:prstGeom>
          <a:noFill/>
        </p:spPr>
        <p:txBody>
          <a:bodyPr wrap="square" rtlCol="0">
            <a:spAutoFit/>
          </a:bodyPr>
          <a:lstStyle/>
          <a:p>
            <a:r>
              <a:rPr lang="en-GB" b="1"/>
              <a:t>LL194</a:t>
            </a:r>
          </a:p>
        </p:txBody>
      </p:sp>
      <p:sp>
        <p:nvSpPr>
          <p:cNvPr id="2" name="TextBox 1">
            <a:extLst>
              <a:ext uri="{FF2B5EF4-FFF2-40B4-BE49-F238E27FC236}">
                <a16:creationId xmlns:a16="http://schemas.microsoft.com/office/drawing/2014/main" id="{59ED9E7D-9337-AF96-AE29-6BADEA690B50}"/>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13F388A0-5925-0E4E-EDF5-1B01CF89EC49}"/>
              </a:ext>
            </a:extLst>
          </p:cNvPr>
          <p:cNvGraphicFramePr>
            <a:graphicFrameLocks noGrp="1"/>
          </p:cNvGraphicFramePr>
          <p:nvPr>
            <p:extLst>
              <p:ext uri="{D42A27DB-BD31-4B8C-83A1-F6EECF244321}">
                <p14:modId xmlns:p14="http://schemas.microsoft.com/office/powerpoint/2010/main" val="2738185571"/>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Coherence and cooperation between agencies to deliver climate resilient WASH</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51B62DE-1C98-B327-6779-8607BF914FA6}"/>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DB88C2E9-BDCE-5D06-BF65-638F0D4DCEB6}"/>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38350662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5777-038B-BE56-1FC3-74035556AF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AFAB644-B6A2-69CF-7FF8-D5DB32E83A19}"/>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National climate change policy has targeted WASH objectives</a:t>
            </a:r>
          </a:p>
        </p:txBody>
      </p:sp>
      <p:sp>
        <p:nvSpPr>
          <p:cNvPr id="6" name="TextBox 5">
            <a:extLst>
              <a:ext uri="{FF2B5EF4-FFF2-40B4-BE49-F238E27FC236}">
                <a16:creationId xmlns:a16="http://schemas.microsoft.com/office/drawing/2014/main" id="{E44385E7-0549-B525-39D7-449E11EEB998}"/>
              </a:ext>
            </a:extLst>
          </p:cNvPr>
          <p:cNvSpPr txBox="1"/>
          <p:nvPr/>
        </p:nvSpPr>
        <p:spPr>
          <a:xfrm>
            <a:off x="838199" y="728039"/>
            <a:ext cx="1199536" cy="369332"/>
          </a:xfrm>
          <a:prstGeom prst="rect">
            <a:avLst/>
          </a:prstGeom>
          <a:noFill/>
        </p:spPr>
        <p:txBody>
          <a:bodyPr wrap="square" rtlCol="0">
            <a:spAutoFit/>
          </a:bodyPr>
          <a:lstStyle/>
          <a:p>
            <a:r>
              <a:rPr lang="en-GB" b="1"/>
              <a:t>LL195</a:t>
            </a:r>
          </a:p>
        </p:txBody>
      </p:sp>
      <p:sp>
        <p:nvSpPr>
          <p:cNvPr id="2" name="TextBox 1">
            <a:extLst>
              <a:ext uri="{FF2B5EF4-FFF2-40B4-BE49-F238E27FC236}">
                <a16:creationId xmlns:a16="http://schemas.microsoft.com/office/drawing/2014/main" id="{85487C6C-D7E6-C538-344E-17D6855D39ED}"/>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E12B62EC-F28C-89FC-6044-FC2A999730AF}"/>
              </a:ext>
            </a:extLst>
          </p:cNvPr>
          <p:cNvGraphicFramePr>
            <a:graphicFrameLocks noGrp="1"/>
          </p:cNvGraphicFramePr>
          <p:nvPr>
            <p:extLst>
              <p:ext uri="{D42A27DB-BD31-4B8C-83A1-F6EECF244321}">
                <p14:modId xmlns:p14="http://schemas.microsoft.com/office/powerpoint/2010/main" val="3852869225"/>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WASH sector has embedded approach to adaptation to climate change</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0B12C992-2CC8-BB3D-CFBB-0E9DCBF49241}"/>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A952D650-D761-F455-3AF6-656D751198AC}"/>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7984072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239E-2C06-097B-5F75-55ACB56BC8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7A3554B-348B-96F0-8D06-FB8B0FBE5C51}"/>
              </a:ext>
            </a:extLst>
          </p:cNvPr>
          <p:cNvSpPr txBox="1"/>
          <p:nvPr/>
        </p:nvSpPr>
        <p:spPr>
          <a:xfrm>
            <a:off x="1543665" y="728039"/>
            <a:ext cx="9969908" cy="369332"/>
          </a:xfrm>
          <a:prstGeom prst="rect">
            <a:avLst/>
          </a:prstGeom>
          <a:solidFill>
            <a:srgbClr val="7030A0"/>
          </a:solidFill>
        </p:spPr>
        <p:txBody>
          <a:bodyPr wrap="square">
            <a:spAutoFit/>
          </a:bodyPr>
          <a:lstStyle/>
          <a:p>
            <a:pPr algn="l" fontAlgn="b"/>
            <a:r>
              <a:rPr lang="en-GB" sz="1800" b="1" i="0" u="none" strike="noStrike">
                <a:solidFill>
                  <a:schemeClr val="bg1"/>
                </a:solidFill>
                <a:effectLst/>
                <a:latin typeface="+mn-lt"/>
              </a:rPr>
              <a:t>Process in place to review and update risk data used to inform climate resilience planning each year</a:t>
            </a:r>
          </a:p>
        </p:txBody>
      </p:sp>
      <p:sp>
        <p:nvSpPr>
          <p:cNvPr id="6" name="TextBox 5">
            <a:extLst>
              <a:ext uri="{FF2B5EF4-FFF2-40B4-BE49-F238E27FC236}">
                <a16:creationId xmlns:a16="http://schemas.microsoft.com/office/drawing/2014/main" id="{8F2A00D7-B580-1C84-9D0B-3600D3ABA27B}"/>
              </a:ext>
            </a:extLst>
          </p:cNvPr>
          <p:cNvSpPr txBox="1"/>
          <p:nvPr/>
        </p:nvSpPr>
        <p:spPr>
          <a:xfrm>
            <a:off x="838199" y="728039"/>
            <a:ext cx="1199536" cy="369332"/>
          </a:xfrm>
          <a:prstGeom prst="rect">
            <a:avLst/>
          </a:prstGeom>
          <a:noFill/>
        </p:spPr>
        <p:txBody>
          <a:bodyPr wrap="square" rtlCol="0">
            <a:spAutoFit/>
          </a:bodyPr>
          <a:lstStyle/>
          <a:p>
            <a:r>
              <a:rPr lang="en-GB" b="1"/>
              <a:t>LL196</a:t>
            </a:r>
          </a:p>
        </p:txBody>
      </p:sp>
      <p:sp>
        <p:nvSpPr>
          <p:cNvPr id="2" name="TextBox 1">
            <a:extLst>
              <a:ext uri="{FF2B5EF4-FFF2-40B4-BE49-F238E27FC236}">
                <a16:creationId xmlns:a16="http://schemas.microsoft.com/office/drawing/2014/main" id="{13DC6B6C-3A30-FCC5-1287-C44D6CB79BFA}"/>
              </a:ext>
            </a:extLst>
          </p:cNvPr>
          <p:cNvSpPr txBox="1"/>
          <p:nvPr/>
        </p:nvSpPr>
        <p:spPr>
          <a:xfrm>
            <a:off x="838199" y="6177280"/>
            <a:ext cx="2873829" cy="646331"/>
          </a:xfrm>
          <a:prstGeom prst="rect">
            <a:avLst/>
          </a:prstGeom>
          <a:noFill/>
        </p:spPr>
        <p:txBody>
          <a:bodyPr wrap="square" rtlCol="0">
            <a:spAutoFit/>
          </a:bodyPr>
          <a:lstStyle/>
          <a:p>
            <a:r>
              <a:rPr lang="en-GB">
                <a:hlinkClick r:id="rId3" action="ppaction://hlinksldjump"/>
              </a:rPr>
              <a:t>Return to Conceptual Framework</a:t>
            </a:r>
            <a:endParaRPr lang="en-GB"/>
          </a:p>
        </p:txBody>
      </p:sp>
      <p:graphicFrame>
        <p:nvGraphicFramePr>
          <p:cNvPr id="4" name="Table 3">
            <a:extLst>
              <a:ext uri="{FF2B5EF4-FFF2-40B4-BE49-F238E27FC236}">
                <a16:creationId xmlns:a16="http://schemas.microsoft.com/office/drawing/2014/main" id="{B6DB2289-B1AC-78A4-DD79-74B414C91877}"/>
              </a:ext>
            </a:extLst>
          </p:cNvPr>
          <p:cNvGraphicFramePr>
            <a:graphicFrameLocks noGrp="1"/>
          </p:cNvGraphicFramePr>
          <p:nvPr>
            <p:extLst>
              <p:ext uri="{D42A27DB-BD31-4B8C-83A1-F6EECF244321}">
                <p14:modId xmlns:p14="http://schemas.microsoft.com/office/powerpoint/2010/main" val="3047727616"/>
              </p:ext>
            </p:extLst>
          </p:nvPr>
        </p:nvGraphicFramePr>
        <p:xfrm>
          <a:off x="491613" y="1742221"/>
          <a:ext cx="10991317" cy="2716216"/>
        </p:xfrm>
        <a:graphic>
          <a:graphicData uri="http://schemas.openxmlformats.org/drawingml/2006/table">
            <a:tbl>
              <a:tblPr firstRow="1" bandRow="1">
                <a:tableStyleId>{8799B23B-EC83-4686-B30A-512413B5E67A}</a:tableStyleId>
              </a:tblPr>
              <a:tblGrid>
                <a:gridCol w="2743200">
                  <a:extLst>
                    <a:ext uri="{9D8B030D-6E8A-4147-A177-3AD203B41FA5}">
                      <a16:colId xmlns:a16="http://schemas.microsoft.com/office/drawing/2014/main" val="4236121643"/>
                    </a:ext>
                  </a:extLst>
                </a:gridCol>
                <a:gridCol w="2743200">
                  <a:extLst>
                    <a:ext uri="{9D8B030D-6E8A-4147-A177-3AD203B41FA5}">
                      <a16:colId xmlns:a16="http://schemas.microsoft.com/office/drawing/2014/main" val="497795738"/>
                    </a:ext>
                  </a:extLst>
                </a:gridCol>
                <a:gridCol w="2791214">
                  <a:extLst>
                    <a:ext uri="{9D8B030D-6E8A-4147-A177-3AD203B41FA5}">
                      <a16:colId xmlns:a16="http://schemas.microsoft.com/office/drawing/2014/main" val="1497124380"/>
                    </a:ext>
                  </a:extLst>
                </a:gridCol>
                <a:gridCol w="2713703">
                  <a:extLst>
                    <a:ext uri="{9D8B030D-6E8A-4147-A177-3AD203B41FA5}">
                      <a16:colId xmlns:a16="http://schemas.microsoft.com/office/drawing/2014/main" val="1156531026"/>
                    </a:ext>
                  </a:extLst>
                </a:gridCol>
              </a:tblGrid>
              <a:tr h="370840">
                <a:tc gridSpan="2">
                  <a:txBody>
                    <a:bodyPr/>
                    <a:lstStyle/>
                    <a:p>
                      <a:r>
                        <a:rPr lang="en-GB" b="1"/>
                        <a:t>Attribute or adaptation actions or outcome</a:t>
                      </a:r>
                    </a:p>
                  </a:txBody>
                  <a:tcPr/>
                </a:tc>
                <a:tc hMerge="1">
                  <a:txBody>
                    <a:bodyPr/>
                    <a:lstStyle/>
                    <a:p>
                      <a:endParaRPr lang="en-GB"/>
                    </a:p>
                  </a:txBody>
                  <a:tcPr/>
                </a:tc>
                <a:tc gridSpan="2">
                  <a:txBody>
                    <a:bodyPr/>
                    <a:lstStyle/>
                    <a:p>
                      <a:r>
                        <a:rPr lang="en-GB" b="0"/>
                        <a:t>Climate Resilient WASH System</a:t>
                      </a:r>
                    </a:p>
                  </a:txBody>
                  <a:tcPr/>
                </a:tc>
                <a:tc hMerge="1">
                  <a:txBody>
                    <a:bodyPr/>
                    <a:lstStyle/>
                    <a:p>
                      <a:endParaRPr lang="en-GB"/>
                    </a:p>
                  </a:txBody>
                  <a:tcPr/>
                </a:tc>
                <a:extLst>
                  <a:ext uri="{0D108BD9-81ED-4DB2-BD59-A6C34878D82A}">
                    <a16:rowId xmlns:a16="http://schemas.microsoft.com/office/drawing/2014/main" val="1551067160"/>
                  </a:ext>
                </a:extLst>
              </a:tr>
              <a:tr h="370840">
                <a:tc gridSpan="2">
                  <a:txBody>
                    <a:bodyPr/>
                    <a:lstStyle/>
                    <a:p>
                      <a:r>
                        <a:rPr lang="en-GB" b="1"/>
                        <a:t>Framework component</a:t>
                      </a:r>
                    </a:p>
                  </a:txBody>
                  <a:tcPr/>
                </a:tc>
                <a:tc hMerge="1">
                  <a:txBody>
                    <a:bodyPr/>
                    <a:lstStyle/>
                    <a:p>
                      <a:endParaRPr lang="en-GB"/>
                    </a:p>
                  </a:txBody>
                  <a:tcPr/>
                </a:tc>
                <a:tc gridSpan="2">
                  <a:txBody>
                    <a:bodyPr/>
                    <a:lstStyle/>
                    <a:p>
                      <a:r>
                        <a:rPr lang="en-GB"/>
                        <a:t>Adaptation actions by national and subnational governments - Policy</a:t>
                      </a:r>
                    </a:p>
                  </a:txBody>
                  <a:tcPr/>
                </a:tc>
                <a:tc hMerge="1">
                  <a:txBody>
                    <a:bodyPr/>
                    <a:lstStyle/>
                    <a:p>
                      <a:endParaRPr lang="en-GB"/>
                    </a:p>
                  </a:txBody>
                  <a:tcPr/>
                </a:tc>
                <a:extLst>
                  <a:ext uri="{0D108BD9-81ED-4DB2-BD59-A6C34878D82A}">
                    <a16:rowId xmlns:a16="http://schemas.microsoft.com/office/drawing/2014/main" val="1486811666"/>
                  </a:ext>
                </a:extLst>
              </a:tr>
              <a:tr h="370840">
                <a:tc gridSpan="2">
                  <a:txBody>
                    <a:bodyPr/>
                    <a:lstStyle/>
                    <a:p>
                      <a:r>
                        <a:rPr lang="en-GB" b="1"/>
                        <a:t>Indicator Objective</a:t>
                      </a:r>
                    </a:p>
                  </a:txBody>
                  <a:tcPr/>
                </a:tc>
                <a:tc hMerge="1">
                  <a:txBody>
                    <a:bodyPr/>
                    <a:lstStyle/>
                    <a:p>
                      <a:endParaRPr lang="en-GB"/>
                    </a:p>
                  </a:txBody>
                  <a:tcPr/>
                </a:tc>
                <a:tc gridSpan="2">
                  <a:txBody>
                    <a:bodyPr/>
                    <a:lstStyle/>
                    <a:p>
                      <a:r>
                        <a:rPr lang="en-GB" sz="1800" b="0" i="0" kern="1200">
                          <a:solidFill>
                            <a:schemeClr val="tx1"/>
                          </a:solidFill>
                          <a:effectLst/>
                          <a:latin typeface="+mn-lt"/>
                          <a:ea typeface="+mn-ea"/>
                          <a:cs typeface="+mn-cs"/>
                        </a:rPr>
                        <a:t>Data, and associated mechanisms, are in place to learn from what is and isn't working</a:t>
                      </a:r>
                      <a:endParaRPr lang="en-GB"/>
                    </a:p>
                  </a:txBody>
                  <a:tcPr/>
                </a:tc>
                <a:tc hMerge="1">
                  <a:txBody>
                    <a:bodyPr/>
                    <a:lstStyle/>
                    <a:p>
                      <a:endParaRPr lang="en-GB"/>
                    </a:p>
                  </a:txBody>
                  <a:tcPr/>
                </a:tc>
                <a:extLst>
                  <a:ext uri="{0D108BD9-81ED-4DB2-BD59-A6C34878D82A}">
                    <a16:rowId xmlns:a16="http://schemas.microsoft.com/office/drawing/2014/main" val="2249026113"/>
                  </a:ext>
                </a:extLst>
              </a:tr>
              <a:tr h="299939">
                <a:tc>
                  <a:txBody>
                    <a:bodyPr/>
                    <a:lstStyle/>
                    <a:p>
                      <a:r>
                        <a:rPr lang="en-GB" b="1"/>
                        <a:t>Source of indicator</a:t>
                      </a:r>
                    </a:p>
                  </a:txBody>
                  <a:tcPr/>
                </a:tc>
                <a:tc>
                  <a:txBody>
                    <a:bodyPr/>
                    <a:lstStyle/>
                    <a:p>
                      <a:r>
                        <a:rPr lang="en-GB" b="1"/>
                        <a:t>Evidence? </a:t>
                      </a:r>
                    </a:p>
                  </a:txBody>
                  <a:tcPr/>
                </a:tc>
                <a:tc>
                  <a:txBody>
                    <a:bodyPr/>
                    <a:lstStyle/>
                    <a:p>
                      <a:r>
                        <a:rPr lang="en-GB" b="1"/>
                        <a:t>Type of Evidence </a:t>
                      </a:r>
                    </a:p>
                  </a:txBody>
                  <a:tcPr/>
                </a:tc>
                <a:tc>
                  <a:txBody>
                    <a:bodyPr/>
                    <a:lstStyle/>
                    <a:p>
                      <a:r>
                        <a:rPr lang="en-GB" b="1"/>
                        <a:t>Review Reference</a:t>
                      </a:r>
                    </a:p>
                  </a:txBody>
                  <a:tcPr marL="0" marR="0" marT="0" marB="0" anchor="b"/>
                </a:tc>
                <a:extLst>
                  <a:ext uri="{0D108BD9-81ED-4DB2-BD59-A6C34878D82A}">
                    <a16:rowId xmlns:a16="http://schemas.microsoft.com/office/drawing/2014/main" val="3353099059"/>
                  </a:ext>
                </a:extLst>
              </a:tr>
              <a:tr h="333696">
                <a:tc>
                  <a:txBody>
                    <a:bodyPr/>
                    <a:lstStyle/>
                    <a:p>
                      <a:pPr algn="l" fontAlgn="b"/>
                      <a:r>
                        <a:rPr lang="en-GB" sz="1800" b="0" i="0" u="none" strike="noStrike">
                          <a:solidFill>
                            <a:srgbClr val="000000"/>
                          </a:solidFill>
                          <a:effectLst/>
                          <a:latin typeface="+mn-lt"/>
                        </a:rPr>
                        <a:t>Review</a:t>
                      </a:r>
                    </a:p>
                  </a:txBody>
                  <a:tcPr marL="0" marR="0" marT="0" marB="0" anchor="b"/>
                </a:tc>
                <a:tc>
                  <a:txBody>
                    <a:bodyPr/>
                    <a:lstStyle/>
                    <a:p>
                      <a:pPr algn="l" fontAlgn="b"/>
                      <a:r>
                        <a:rPr lang="en-GB" sz="1800" b="0" i="0" u="none" strike="noStrike">
                          <a:solidFill>
                            <a:srgbClr val="000000"/>
                          </a:solidFill>
                          <a:effectLst/>
                          <a:latin typeface="+mn-lt"/>
                        </a:rPr>
                        <a:t>No Evidence</a:t>
                      </a:r>
                    </a:p>
                  </a:txBody>
                  <a:tcPr marL="0" marR="0" marT="0" marB="0" anchor="b"/>
                </a:tc>
                <a:tc>
                  <a:txBody>
                    <a:bodyPr/>
                    <a:lstStyle/>
                    <a:p>
                      <a:pPr algn="r" fontAlgn="b"/>
                      <a:r>
                        <a:rPr lang="en-GB" sz="1800" b="0" i="0" u="none" strike="noStrike">
                          <a:solidFill>
                            <a:srgbClr val="000000"/>
                          </a:solidFill>
                          <a:effectLst/>
                          <a:latin typeface="+mn-lt"/>
                        </a:rPr>
                        <a:t>0</a:t>
                      </a:r>
                    </a:p>
                  </a:txBody>
                  <a:tcPr marL="0" marR="0" marT="0" marB="0" anchor="b"/>
                </a:tc>
                <a:tc>
                  <a:txBody>
                    <a:bodyPr/>
                    <a:lstStyle/>
                    <a:p>
                      <a:pPr algn="l" fontAlgn="b"/>
                      <a:r>
                        <a:rPr lang="en-GB" sz="1800" b="0" i="0" u="none" strike="noStrike">
                          <a:solidFill>
                            <a:srgbClr val="000000"/>
                          </a:solidFill>
                          <a:effectLst/>
                          <a:latin typeface="+mn-lt"/>
                        </a:rPr>
                        <a:t>R1a</a:t>
                      </a:r>
                    </a:p>
                  </a:txBody>
                  <a:tcPr marL="0" marR="0" marT="0" marB="0" anchor="b"/>
                </a:tc>
                <a:extLst>
                  <a:ext uri="{0D108BD9-81ED-4DB2-BD59-A6C34878D82A}">
                    <a16:rowId xmlns:a16="http://schemas.microsoft.com/office/drawing/2014/main" val="426568739"/>
                  </a:ext>
                </a:extLst>
              </a:tr>
              <a:tr h="222649">
                <a:tc gridSpan="2">
                  <a:txBody>
                    <a:bodyPr/>
                    <a:lstStyle/>
                    <a:p>
                      <a:r>
                        <a:rPr lang="en-GB" b="1"/>
                        <a:t>References of Evidence or source of proposed indicator</a:t>
                      </a:r>
                    </a:p>
                  </a:txBody>
                  <a:tcPr/>
                </a:tc>
                <a:tc hMerge="1">
                  <a:txBody>
                    <a:bodyPr/>
                    <a:lstStyle/>
                    <a:p>
                      <a:endParaRPr lang="en-GB"/>
                    </a:p>
                  </a:txBody>
                  <a:tcPr/>
                </a:tc>
                <a:tc gridSpan="2">
                  <a:txBody>
                    <a:bodyPr/>
                    <a:lstStyle/>
                    <a:p>
                      <a:pPr marL="0" indent="0">
                        <a:buFont typeface="Arial" panose="020B0604020202020204" pitchFamily="34" charset="0"/>
                        <a:buNone/>
                      </a:pPr>
                      <a:r>
                        <a:rPr lang="en-GB" sz="1000"/>
                        <a:t>  GWP UNICEF - CR WASH Strategic Framework</a:t>
                      </a:r>
                    </a:p>
                  </a:txBody>
                  <a:tcPr/>
                </a:tc>
                <a:tc hMerge="1">
                  <a:txBody>
                    <a:bodyPr/>
                    <a:lstStyle/>
                    <a:p>
                      <a:endParaRPr lang="en-GB"/>
                    </a:p>
                  </a:txBody>
                  <a:tcPr/>
                </a:tc>
                <a:extLst>
                  <a:ext uri="{0D108BD9-81ED-4DB2-BD59-A6C34878D82A}">
                    <a16:rowId xmlns:a16="http://schemas.microsoft.com/office/drawing/2014/main" val="1190399582"/>
                  </a:ext>
                </a:extLst>
              </a:tr>
            </a:tbl>
          </a:graphicData>
        </a:graphic>
      </p:graphicFrame>
      <p:sp>
        <p:nvSpPr>
          <p:cNvPr id="7" name="TextBox 6">
            <a:extLst>
              <a:ext uri="{FF2B5EF4-FFF2-40B4-BE49-F238E27FC236}">
                <a16:creationId xmlns:a16="http://schemas.microsoft.com/office/drawing/2014/main" id="{84176EF7-4166-A552-0DB3-CB417F845598}"/>
              </a:ext>
            </a:extLst>
          </p:cNvPr>
          <p:cNvSpPr txBox="1"/>
          <p:nvPr/>
        </p:nvSpPr>
        <p:spPr>
          <a:xfrm>
            <a:off x="3786499" y="6177280"/>
            <a:ext cx="2412999" cy="369332"/>
          </a:xfrm>
          <a:prstGeom prst="rect">
            <a:avLst/>
          </a:prstGeom>
          <a:noFill/>
        </p:spPr>
        <p:txBody>
          <a:bodyPr wrap="square" rtlCol="0">
            <a:spAutoFit/>
          </a:bodyPr>
          <a:lstStyle/>
          <a:p>
            <a:r>
              <a:rPr lang="en-GB">
                <a:hlinkClick r:id="rId4" action="ppaction://hlinksldjump"/>
              </a:rPr>
              <a:t>Back to previous page</a:t>
            </a:r>
            <a:endParaRPr lang="en-GB"/>
          </a:p>
        </p:txBody>
      </p:sp>
      <p:sp>
        <p:nvSpPr>
          <p:cNvPr id="3" name="TextBox 2">
            <a:extLst>
              <a:ext uri="{FF2B5EF4-FFF2-40B4-BE49-F238E27FC236}">
                <a16:creationId xmlns:a16="http://schemas.microsoft.com/office/drawing/2014/main" id="{737E8F55-2E07-4FE7-2BD4-F29892FFC79F}"/>
              </a:ext>
            </a:extLst>
          </p:cNvPr>
          <p:cNvSpPr txBox="1"/>
          <p:nvPr/>
        </p:nvSpPr>
        <p:spPr>
          <a:xfrm>
            <a:off x="6209330" y="6177280"/>
            <a:ext cx="2787447" cy="369332"/>
          </a:xfrm>
          <a:prstGeom prst="rect">
            <a:avLst/>
          </a:prstGeom>
          <a:noFill/>
        </p:spPr>
        <p:txBody>
          <a:bodyPr wrap="square" rtlCol="0">
            <a:spAutoFit/>
          </a:bodyPr>
          <a:lstStyle/>
          <a:p>
            <a:r>
              <a:rPr lang="en-GB">
                <a:hlinkClick r:id="rId5"/>
              </a:rPr>
              <a:t>Comment on this indicator</a:t>
            </a:r>
            <a:endParaRPr lang="en-GB"/>
          </a:p>
        </p:txBody>
      </p:sp>
    </p:spTree>
    <p:extLst>
      <p:ext uri="{BB962C8B-B14F-4D97-AF65-F5344CB8AC3E}">
        <p14:creationId xmlns:p14="http://schemas.microsoft.com/office/powerpoint/2010/main" val="2822879419"/>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123160DAA90748B06976BDDDF5E94D" ma:contentTypeVersion="15" ma:contentTypeDescription="Create a new document." ma:contentTypeScope="" ma:versionID="496e3ac36fc4b9dec8cacbfd1186e963">
  <xsd:schema xmlns:xsd="http://www.w3.org/2001/XMLSchema" xmlns:xs="http://www.w3.org/2001/XMLSchema" xmlns:p="http://schemas.microsoft.com/office/2006/metadata/properties" xmlns:ns2="f413ac37-8257-473f-b6e9-9c0e0e7439dc" xmlns:ns3="9b000ef3-866a-4acc-9b11-a395372314b8" targetNamespace="http://schemas.microsoft.com/office/2006/metadata/properties" ma:root="true" ma:fieldsID="cdb4cbdf0b622338a6a12ae43d960bcc" ns2:_="" ns3:_="">
    <xsd:import namespace="f413ac37-8257-473f-b6e9-9c0e0e7439dc"/>
    <xsd:import namespace="9b000ef3-866a-4acc-9b11-a395372314b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13ac37-8257-473f-b6e9-9c0e0e7439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000ef3-866a-4acc-9b11-a395372314b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5a657ef-c1b8-4ab3-9d37-9c036c30c7d4}" ma:internalName="TaxCatchAll" ma:showField="CatchAllData" ma:web="9b000ef3-866a-4acc-9b11-a395372314b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13ac37-8257-473f-b6e9-9c0e0e7439dc">
      <Terms xmlns="http://schemas.microsoft.com/office/infopath/2007/PartnerControls"/>
    </lcf76f155ced4ddcb4097134ff3c332f>
    <TaxCatchAll xmlns="9b000ef3-866a-4acc-9b11-a395372314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C46F70-F06E-41F3-BD81-6844E6DC4121}"/>
</file>

<file path=customXml/itemProps2.xml><?xml version="1.0" encoding="utf-8"?>
<ds:datastoreItem xmlns:ds="http://schemas.openxmlformats.org/officeDocument/2006/customXml" ds:itemID="{7A719D39-D365-49F7-84F6-D21E70624C15}">
  <ds:schemaRefs>
    <ds:schemaRef ds:uri="9b000ef3-866a-4acc-9b11-a395372314b8"/>
    <ds:schemaRef ds:uri="f413ac37-8257-473f-b6e9-9c0e0e7439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8EEAE73-D433-4C27-A048-3CE8325D18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67890</Words>
  <Application>Microsoft Office PowerPoint</Application>
  <PresentationFormat>Widescreen</PresentationFormat>
  <Paragraphs>11930</Paragraphs>
  <Slides>513</Slides>
  <Notes>370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513</vt:i4>
      </vt:variant>
    </vt:vector>
  </HeadingPairs>
  <TitlesOfParts>
    <vt:vector size="519" baseType="lpstr">
      <vt:lpstr>Aptos</vt:lpstr>
      <vt:lpstr>Aptos Narrow</vt:lpstr>
      <vt:lpstr>Arial</vt:lpstr>
      <vt:lpstr>Calibri</vt:lpstr>
      <vt:lpstr>Calibri Light</vt:lpstr>
      <vt:lpstr>Office 2013 - 2022 Theme</vt:lpstr>
      <vt:lpstr>Indicators for Monitoring Climate Resilient WASH Indicator Long List: Public Consultation and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Wallace</dc:creator>
  <cp:lastModifiedBy>JOHNSTON, Richard Paul</cp:lastModifiedBy>
  <cp:revision>2</cp:revision>
  <dcterms:created xsi:type="dcterms:W3CDTF">2025-01-23T15:32:07Z</dcterms:created>
  <dcterms:modified xsi:type="dcterms:W3CDTF">2025-04-22T16:35:42Z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0x01010009123160DAA90748B06976BDDDF5E94D</vt:lpwstr>
  </property>
  <property fmtid="{D5CDD505-2E9C-101B-9397-08002B2CF9AE}" pid="3" name="MediaServiceImageTags">
    <vt:lpwstr/>
  </property>
</Properties>
</file>